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92" r:id="rId11"/>
    <p:sldId id="268" r:id="rId12"/>
    <p:sldId id="270" r:id="rId13"/>
    <p:sldId id="283" r:id="rId14"/>
    <p:sldId id="284" r:id="rId15"/>
    <p:sldId id="271" r:id="rId16"/>
    <p:sldId id="272" r:id="rId17"/>
    <p:sldId id="273" r:id="rId18"/>
    <p:sldId id="275" r:id="rId19"/>
    <p:sldId id="276" r:id="rId20"/>
    <p:sldId id="281" r:id="rId21"/>
    <p:sldId id="261" r:id="rId22"/>
    <p:sldId id="285" r:id="rId23"/>
    <p:sldId id="286" r:id="rId24"/>
    <p:sldId id="287" r:id="rId25"/>
    <p:sldId id="288" r:id="rId26"/>
    <p:sldId id="289" r:id="rId27"/>
    <p:sldId id="291" r:id="rId28"/>
    <p:sldId id="282" r:id="rId29"/>
    <p:sldId id="278" r:id="rId30"/>
    <p:sldId id="269" r:id="rId31"/>
    <p:sldId id="26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19" r:id="rId41"/>
    <p:sldId id="301" r:id="rId42"/>
    <p:sldId id="302" r:id="rId43"/>
    <p:sldId id="303" r:id="rId44"/>
    <p:sldId id="318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11AA-3D95-42D9-BA73-15639DCB6F54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F26C9-E507-4823-A734-B20D3579F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55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0BD87-6178-4B91-9DC0-4A81864ABE36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8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7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6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8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9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5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7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2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8DF59-712A-4719-ACBC-80050318C0B1}" type="datetimeFigureOut">
              <a:rPr lang="en-US" smtClean="0"/>
              <a:t>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21529-C75B-43C0-9066-D02923386B3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8226" y="6548971"/>
            <a:ext cx="9152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55913" algn="l"/>
                <a:tab pos="7540625" algn="l"/>
              </a:tabLst>
            </a:pPr>
            <a:r>
              <a:rPr lang="en-US" sz="1600" i="1" dirty="0" smtClean="0"/>
              <a:t>	Nuclear Astrophysics in the Laboratory</a:t>
            </a:r>
            <a:r>
              <a:rPr lang="en-US" sz="1600" dirty="0" smtClean="0"/>
              <a:t> 	Zach </a:t>
            </a:r>
            <a:r>
              <a:rPr lang="en-US" sz="1600" dirty="0" err="1" smtClean="0"/>
              <a:t>Meisel</a:t>
            </a:r>
            <a:r>
              <a:rPr lang="en-US" sz="1600" dirty="0" smtClean="0"/>
              <a:t>,   </a:t>
            </a:r>
            <a:fld id="{3463BC53-76C1-41C4-AF85-3DFE6A258470}" type="slidenum">
              <a:rPr lang="en-US" sz="1600" smtClean="0"/>
              <a:pPr>
                <a:tabLst>
                  <a:tab pos="2855913" algn="l"/>
                  <a:tab pos="7540625" algn="l"/>
                </a:tabLst>
              </a:pPr>
              <a:t>‹#›</a:t>
            </a:fld>
            <a:endParaRPr lang="en-US" sz="1600" dirty="0"/>
          </a:p>
        </p:txBody>
      </p:sp>
      <p:pic>
        <p:nvPicPr>
          <p:cNvPr id="9" name="Picture 2" descr="http://www3.nd.edu/~zmeisel/images/AffiliationLogos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" r="45017" b="43151"/>
          <a:stretch/>
        </p:blipFill>
        <p:spPr bwMode="auto">
          <a:xfrm>
            <a:off x="1" y="6574288"/>
            <a:ext cx="339841" cy="28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3.nd.edu/~zmeisel/images/AffiliationLogos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4" t="340" b="37228"/>
          <a:stretch/>
        </p:blipFill>
        <p:spPr bwMode="auto">
          <a:xfrm>
            <a:off x="1227893" y="6574287"/>
            <a:ext cx="261463" cy="28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3.nd.edu/~zmeisel/images/AffiliationLogos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9"/>
          <a:stretch/>
        </p:blipFill>
        <p:spPr bwMode="auto">
          <a:xfrm>
            <a:off x="285750" y="6570831"/>
            <a:ext cx="878267" cy="27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olicy.asbmb.org/wp-content/uploads/2015/01/NSF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31" y="6574287"/>
            <a:ext cx="281839" cy="28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-8226" y="6574287"/>
            <a:ext cx="91522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82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46.png"/><Relationship Id="rId4" Type="http://schemas.openxmlformats.org/officeDocument/2006/relationships/image" Target="../media/image52.pn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5.png"/><Relationship Id="rId4" Type="http://schemas.openxmlformats.org/officeDocument/2006/relationships/image" Target="../media/image72.jpe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8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gif"/><Relationship Id="rId5" Type="http://schemas.openxmlformats.org/officeDocument/2006/relationships/image" Target="../media/image82.gif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gif"/><Relationship Id="rId3" Type="http://schemas.openxmlformats.org/officeDocument/2006/relationships/image" Target="../media/image61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7.jpe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530196"/>
            <a:ext cx="9144000" cy="327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http://upload.wikimedia.org/wikipedia/commons/7/79/NuclideMap_stitched_small_preview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BEC5DF"/>
              </a:clrFrom>
              <a:clrTo>
                <a:srgbClr val="BEC5D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" t="53030" r="55935" b="1001"/>
          <a:stretch/>
        </p:blipFill>
        <p:spPr bwMode="auto">
          <a:xfrm>
            <a:off x="836762" y="923026"/>
            <a:ext cx="8319941" cy="600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259456" y="2549108"/>
            <a:ext cx="1302589" cy="154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-1" y="433252"/>
            <a:ext cx="9144000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 smtClean="0"/>
              <a:t>From Dripline to Dripline:</a:t>
            </a:r>
            <a:br>
              <a:rPr lang="en-US" sz="4400" dirty="0" smtClean="0"/>
            </a:br>
            <a:r>
              <a:rPr lang="en-US" sz="4400" i="1" dirty="0" smtClean="0"/>
              <a:t>Nuclear Astrophysics</a:t>
            </a:r>
            <a:br>
              <a:rPr lang="en-US" sz="4400" i="1" dirty="0" smtClean="0"/>
            </a:br>
            <a:r>
              <a:rPr lang="en-US" sz="4400" i="1" dirty="0" smtClean="0"/>
              <a:t>in the Laboratory</a:t>
            </a:r>
            <a:endParaRPr lang="en-US" sz="4400" i="1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-1" y="2493291"/>
            <a:ext cx="6858000" cy="165576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Zach </a:t>
            </a:r>
            <a:r>
              <a:rPr lang="en-US" sz="3200" b="1" dirty="0" err="1" smtClean="0"/>
              <a:t>Meisel</a:t>
            </a:r>
            <a:endParaRPr lang="en-US" sz="3200" b="1" dirty="0" smtClean="0"/>
          </a:p>
          <a:p>
            <a:pPr algn="l">
              <a:lnSpc>
                <a:spcPct val="70000"/>
              </a:lnSpc>
            </a:pPr>
            <a:r>
              <a:rPr lang="en-US" dirty="0" smtClean="0"/>
              <a:t>University of Notre Dame</a:t>
            </a:r>
          </a:p>
          <a:p>
            <a:pPr algn="l">
              <a:lnSpc>
                <a:spcPct val="70000"/>
              </a:lnSpc>
            </a:pPr>
            <a:r>
              <a:rPr lang="en-US" sz="2800" i="1" dirty="0" smtClean="0"/>
              <a:t>FAIRNESS 2016</a:t>
            </a:r>
            <a:endParaRPr lang="en-US" sz="2800" i="1" dirty="0"/>
          </a:p>
        </p:txBody>
      </p:sp>
      <p:pic>
        <p:nvPicPr>
          <p:cNvPr id="24" name="Picture 6" descr="https://upload.wikimedia.org/wikipedia/commons/2/2a/Accretion_disk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b="4510"/>
          <a:stretch/>
        </p:blipFill>
        <p:spPr bwMode="auto">
          <a:xfrm flipH="1">
            <a:off x="3627175" y="1892658"/>
            <a:ext cx="5529528" cy="488770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26776" y="3937964"/>
            <a:ext cx="914400" cy="1725283"/>
            <a:chOff x="426776" y="3937964"/>
            <a:chExt cx="914400" cy="1725283"/>
          </a:xfrm>
        </p:grpSpPr>
        <p:sp>
          <p:nvSpPr>
            <p:cNvPr id="26" name="Right Arrow 25"/>
            <p:cNvSpPr/>
            <p:nvPr/>
          </p:nvSpPr>
          <p:spPr>
            <a:xfrm rot="16200000">
              <a:off x="21334" y="4343406"/>
              <a:ext cx="1725283" cy="9144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8421" y="4523268"/>
              <a:ext cx="602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Z</a:t>
              </a:r>
              <a:endParaRPr lang="en-US" sz="3600" dirty="0"/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2320536" y="5771823"/>
            <a:ext cx="1725283" cy="9144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42889" y="5899373"/>
            <a:ext cx="1898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 = A - Z</a:t>
            </a:r>
            <a:endParaRPr lang="en-US" sz="3600" dirty="0"/>
          </a:p>
        </p:txBody>
      </p:sp>
      <p:sp>
        <p:nvSpPr>
          <p:cNvPr id="30" name="Freeform 29"/>
          <p:cNvSpPr/>
          <p:nvPr/>
        </p:nvSpPr>
        <p:spPr>
          <a:xfrm>
            <a:off x="900875" y="995082"/>
            <a:ext cx="6010913" cy="5459506"/>
          </a:xfrm>
          <a:custGeom>
            <a:avLst/>
            <a:gdLst>
              <a:gd name="connsiteX0" fmla="*/ 6010913 w 6010913"/>
              <a:gd name="connsiteY0" fmla="*/ 0 h 5459506"/>
              <a:gd name="connsiteX1" fmla="*/ 5943678 w 6010913"/>
              <a:gd name="connsiteY1" fmla="*/ 26894 h 5459506"/>
              <a:gd name="connsiteX2" fmla="*/ 5903337 w 6010913"/>
              <a:gd name="connsiteY2" fmla="*/ 40342 h 5459506"/>
              <a:gd name="connsiteX3" fmla="*/ 5809207 w 6010913"/>
              <a:gd name="connsiteY3" fmla="*/ 94130 h 5459506"/>
              <a:gd name="connsiteX4" fmla="*/ 5768866 w 6010913"/>
              <a:gd name="connsiteY4" fmla="*/ 121024 h 5459506"/>
              <a:gd name="connsiteX5" fmla="*/ 5728525 w 6010913"/>
              <a:gd name="connsiteY5" fmla="*/ 134471 h 5459506"/>
              <a:gd name="connsiteX6" fmla="*/ 5661290 w 6010913"/>
              <a:gd name="connsiteY6" fmla="*/ 161365 h 5459506"/>
              <a:gd name="connsiteX7" fmla="*/ 5620949 w 6010913"/>
              <a:gd name="connsiteY7" fmla="*/ 188259 h 5459506"/>
              <a:gd name="connsiteX8" fmla="*/ 5553713 w 6010913"/>
              <a:gd name="connsiteY8" fmla="*/ 228600 h 5459506"/>
              <a:gd name="connsiteX9" fmla="*/ 5513372 w 6010913"/>
              <a:gd name="connsiteY9" fmla="*/ 242047 h 5459506"/>
              <a:gd name="connsiteX10" fmla="*/ 5432690 w 6010913"/>
              <a:gd name="connsiteY10" fmla="*/ 295836 h 5459506"/>
              <a:gd name="connsiteX11" fmla="*/ 5378901 w 6010913"/>
              <a:gd name="connsiteY11" fmla="*/ 336177 h 5459506"/>
              <a:gd name="connsiteX12" fmla="*/ 5338560 w 6010913"/>
              <a:gd name="connsiteY12" fmla="*/ 349624 h 5459506"/>
              <a:gd name="connsiteX13" fmla="*/ 5230984 w 6010913"/>
              <a:gd name="connsiteY13" fmla="*/ 430306 h 5459506"/>
              <a:gd name="connsiteX14" fmla="*/ 5177196 w 6010913"/>
              <a:gd name="connsiteY14" fmla="*/ 470647 h 5459506"/>
              <a:gd name="connsiteX15" fmla="*/ 5150301 w 6010913"/>
              <a:gd name="connsiteY15" fmla="*/ 497542 h 5459506"/>
              <a:gd name="connsiteX16" fmla="*/ 5069619 w 6010913"/>
              <a:gd name="connsiteY16" fmla="*/ 551330 h 5459506"/>
              <a:gd name="connsiteX17" fmla="*/ 4948596 w 6010913"/>
              <a:gd name="connsiteY17" fmla="*/ 645459 h 5459506"/>
              <a:gd name="connsiteX18" fmla="*/ 4867913 w 6010913"/>
              <a:gd name="connsiteY18" fmla="*/ 726142 h 5459506"/>
              <a:gd name="connsiteX19" fmla="*/ 4773784 w 6010913"/>
              <a:gd name="connsiteY19" fmla="*/ 820271 h 5459506"/>
              <a:gd name="connsiteX20" fmla="*/ 4733443 w 6010913"/>
              <a:gd name="connsiteY20" fmla="*/ 860612 h 5459506"/>
              <a:gd name="connsiteX21" fmla="*/ 4679654 w 6010913"/>
              <a:gd name="connsiteY21" fmla="*/ 941294 h 5459506"/>
              <a:gd name="connsiteX22" fmla="*/ 4585525 w 6010913"/>
              <a:gd name="connsiteY22" fmla="*/ 1021977 h 5459506"/>
              <a:gd name="connsiteX23" fmla="*/ 4545184 w 6010913"/>
              <a:gd name="connsiteY23" fmla="*/ 1075765 h 5459506"/>
              <a:gd name="connsiteX24" fmla="*/ 4477949 w 6010913"/>
              <a:gd name="connsiteY24" fmla="*/ 1156447 h 5459506"/>
              <a:gd name="connsiteX25" fmla="*/ 4437607 w 6010913"/>
              <a:gd name="connsiteY25" fmla="*/ 1169894 h 5459506"/>
              <a:gd name="connsiteX26" fmla="*/ 4316584 w 6010913"/>
              <a:gd name="connsiteY26" fmla="*/ 1290918 h 5459506"/>
              <a:gd name="connsiteX27" fmla="*/ 4235901 w 6010913"/>
              <a:gd name="connsiteY27" fmla="*/ 1371600 h 5459506"/>
              <a:gd name="connsiteX28" fmla="*/ 4195560 w 6010913"/>
              <a:gd name="connsiteY28" fmla="*/ 1398494 h 5459506"/>
              <a:gd name="connsiteX29" fmla="*/ 4087984 w 6010913"/>
              <a:gd name="connsiteY29" fmla="*/ 1492624 h 5459506"/>
              <a:gd name="connsiteX30" fmla="*/ 4034196 w 6010913"/>
              <a:gd name="connsiteY30" fmla="*/ 1532965 h 5459506"/>
              <a:gd name="connsiteX31" fmla="*/ 4007301 w 6010913"/>
              <a:gd name="connsiteY31" fmla="*/ 1559859 h 5459506"/>
              <a:gd name="connsiteX32" fmla="*/ 3966960 w 6010913"/>
              <a:gd name="connsiteY32" fmla="*/ 1573306 h 5459506"/>
              <a:gd name="connsiteX33" fmla="*/ 3926619 w 6010913"/>
              <a:gd name="connsiteY33" fmla="*/ 1600200 h 5459506"/>
              <a:gd name="connsiteX34" fmla="*/ 3872831 w 6010913"/>
              <a:gd name="connsiteY34" fmla="*/ 1627094 h 5459506"/>
              <a:gd name="connsiteX35" fmla="*/ 3832490 w 6010913"/>
              <a:gd name="connsiteY35" fmla="*/ 1653989 h 5459506"/>
              <a:gd name="connsiteX36" fmla="*/ 3765254 w 6010913"/>
              <a:gd name="connsiteY36" fmla="*/ 1721224 h 5459506"/>
              <a:gd name="connsiteX37" fmla="*/ 3724913 w 6010913"/>
              <a:gd name="connsiteY37" fmla="*/ 1734671 h 5459506"/>
              <a:gd name="connsiteX38" fmla="*/ 3644231 w 6010913"/>
              <a:gd name="connsiteY38" fmla="*/ 1801906 h 5459506"/>
              <a:gd name="connsiteX39" fmla="*/ 3590443 w 6010913"/>
              <a:gd name="connsiteY39" fmla="*/ 1828800 h 5459506"/>
              <a:gd name="connsiteX40" fmla="*/ 3509760 w 6010913"/>
              <a:gd name="connsiteY40" fmla="*/ 1882589 h 5459506"/>
              <a:gd name="connsiteX41" fmla="*/ 3415631 w 6010913"/>
              <a:gd name="connsiteY41" fmla="*/ 1949824 h 5459506"/>
              <a:gd name="connsiteX42" fmla="*/ 3294607 w 6010913"/>
              <a:gd name="connsiteY42" fmla="*/ 2043953 h 5459506"/>
              <a:gd name="connsiteX43" fmla="*/ 3227372 w 6010913"/>
              <a:gd name="connsiteY43" fmla="*/ 2111189 h 5459506"/>
              <a:gd name="connsiteX44" fmla="*/ 3133243 w 6010913"/>
              <a:gd name="connsiteY44" fmla="*/ 2164977 h 5459506"/>
              <a:gd name="connsiteX45" fmla="*/ 3066007 w 6010913"/>
              <a:gd name="connsiteY45" fmla="*/ 2218765 h 5459506"/>
              <a:gd name="connsiteX46" fmla="*/ 2985325 w 6010913"/>
              <a:gd name="connsiteY46" fmla="*/ 2272553 h 5459506"/>
              <a:gd name="connsiteX47" fmla="*/ 2944984 w 6010913"/>
              <a:gd name="connsiteY47" fmla="*/ 2299447 h 5459506"/>
              <a:gd name="connsiteX48" fmla="*/ 2904643 w 6010913"/>
              <a:gd name="connsiteY48" fmla="*/ 2312894 h 5459506"/>
              <a:gd name="connsiteX49" fmla="*/ 2864301 w 6010913"/>
              <a:gd name="connsiteY49" fmla="*/ 2339789 h 5459506"/>
              <a:gd name="connsiteX50" fmla="*/ 2783619 w 6010913"/>
              <a:gd name="connsiteY50" fmla="*/ 2366683 h 5459506"/>
              <a:gd name="connsiteX51" fmla="*/ 2743278 w 6010913"/>
              <a:gd name="connsiteY51" fmla="*/ 2393577 h 5459506"/>
              <a:gd name="connsiteX52" fmla="*/ 2649149 w 6010913"/>
              <a:gd name="connsiteY52" fmla="*/ 2447365 h 5459506"/>
              <a:gd name="connsiteX53" fmla="*/ 2622254 w 6010913"/>
              <a:gd name="connsiteY53" fmla="*/ 2474259 h 5459506"/>
              <a:gd name="connsiteX54" fmla="*/ 2581913 w 6010913"/>
              <a:gd name="connsiteY54" fmla="*/ 2501153 h 5459506"/>
              <a:gd name="connsiteX55" fmla="*/ 2514678 w 6010913"/>
              <a:gd name="connsiteY55" fmla="*/ 2568389 h 5459506"/>
              <a:gd name="connsiteX56" fmla="*/ 2433996 w 6010913"/>
              <a:gd name="connsiteY56" fmla="*/ 2622177 h 5459506"/>
              <a:gd name="connsiteX57" fmla="*/ 2393654 w 6010913"/>
              <a:gd name="connsiteY57" fmla="*/ 2649071 h 5459506"/>
              <a:gd name="connsiteX58" fmla="*/ 2272631 w 6010913"/>
              <a:gd name="connsiteY58" fmla="*/ 2756647 h 5459506"/>
              <a:gd name="connsiteX59" fmla="*/ 2245737 w 6010913"/>
              <a:gd name="connsiteY59" fmla="*/ 2783542 h 5459506"/>
              <a:gd name="connsiteX60" fmla="*/ 2191949 w 6010913"/>
              <a:gd name="connsiteY60" fmla="*/ 2810436 h 5459506"/>
              <a:gd name="connsiteX61" fmla="*/ 2124713 w 6010913"/>
              <a:gd name="connsiteY61" fmla="*/ 2891118 h 5459506"/>
              <a:gd name="connsiteX62" fmla="*/ 2057478 w 6010913"/>
              <a:gd name="connsiteY62" fmla="*/ 2985247 h 5459506"/>
              <a:gd name="connsiteX63" fmla="*/ 1963349 w 6010913"/>
              <a:gd name="connsiteY63" fmla="*/ 3052483 h 5459506"/>
              <a:gd name="connsiteX64" fmla="*/ 1882666 w 6010913"/>
              <a:gd name="connsiteY64" fmla="*/ 3173506 h 5459506"/>
              <a:gd name="connsiteX65" fmla="*/ 1855772 w 6010913"/>
              <a:gd name="connsiteY65" fmla="*/ 3213847 h 5459506"/>
              <a:gd name="connsiteX66" fmla="*/ 1815431 w 6010913"/>
              <a:gd name="connsiteY66" fmla="*/ 3254189 h 5459506"/>
              <a:gd name="connsiteX67" fmla="*/ 1788537 w 6010913"/>
              <a:gd name="connsiteY67" fmla="*/ 3294530 h 5459506"/>
              <a:gd name="connsiteX68" fmla="*/ 1761643 w 6010913"/>
              <a:gd name="connsiteY68" fmla="*/ 3348318 h 5459506"/>
              <a:gd name="connsiteX69" fmla="*/ 1667513 w 6010913"/>
              <a:gd name="connsiteY69" fmla="*/ 3442447 h 5459506"/>
              <a:gd name="connsiteX70" fmla="*/ 1640619 w 6010913"/>
              <a:gd name="connsiteY70" fmla="*/ 3469342 h 5459506"/>
              <a:gd name="connsiteX71" fmla="*/ 1600278 w 6010913"/>
              <a:gd name="connsiteY71" fmla="*/ 3509683 h 5459506"/>
              <a:gd name="connsiteX72" fmla="*/ 1546490 w 6010913"/>
              <a:gd name="connsiteY72" fmla="*/ 3550024 h 5459506"/>
              <a:gd name="connsiteX73" fmla="*/ 1506149 w 6010913"/>
              <a:gd name="connsiteY73" fmla="*/ 3603812 h 5459506"/>
              <a:gd name="connsiteX74" fmla="*/ 1452360 w 6010913"/>
              <a:gd name="connsiteY74" fmla="*/ 3644153 h 5459506"/>
              <a:gd name="connsiteX75" fmla="*/ 1412019 w 6010913"/>
              <a:gd name="connsiteY75" fmla="*/ 3697942 h 5459506"/>
              <a:gd name="connsiteX76" fmla="*/ 1371678 w 6010913"/>
              <a:gd name="connsiteY76" fmla="*/ 3724836 h 5459506"/>
              <a:gd name="connsiteX77" fmla="*/ 1210313 w 6010913"/>
              <a:gd name="connsiteY77" fmla="*/ 3859306 h 5459506"/>
              <a:gd name="connsiteX78" fmla="*/ 1156525 w 6010913"/>
              <a:gd name="connsiteY78" fmla="*/ 3899647 h 5459506"/>
              <a:gd name="connsiteX79" fmla="*/ 1102737 w 6010913"/>
              <a:gd name="connsiteY79" fmla="*/ 3966883 h 5459506"/>
              <a:gd name="connsiteX80" fmla="*/ 1035501 w 6010913"/>
              <a:gd name="connsiteY80" fmla="*/ 4020671 h 5459506"/>
              <a:gd name="connsiteX81" fmla="*/ 954819 w 6010913"/>
              <a:gd name="connsiteY81" fmla="*/ 4141694 h 5459506"/>
              <a:gd name="connsiteX82" fmla="*/ 927925 w 6010913"/>
              <a:gd name="connsiteY82" fmla="*/ 4168589 h 5459506"/>
              <a:gd name="connsiteX83" fmla="*/ 914478 w 6010913"/>
              <a:gd name="connsiteY83" fmla="*/ 4208930 h 5459506"/>
              <a:gd name="connsiteX84" fmla="*/ 847243 w 6010913"/>
              <a:gd name="connsiteY84" fmla="*/ 4303059 h 5459506"/>
              <a:gd name="connsiteX85" fmla="*/ 753113 w 6010913"/>
              <a:gd name="connsiteY85" fmla="*/ 4397189 h 5459506"/>
              <a:gd name="connsiteX86" fmla="*/ 712772 w 6010913"/>
              <a:gd name="connsiteY86" fmla="*/ 4437530 h 5459506"/>
              <a:gd name="connsiteX87" fmla="*/ 672431 w 6010913"/>
              <a:gd name="connsiteY87" fmla="*/ 4491318 h 5459506"/>
              <a:gd name="connsiteX88" fmla="*/ 618643 w 6010913"/>
              <a:gd name="connsiteY88" fmla="*/ 4572000 h 5459506"/>
              <a:gd name="connsiteX89" fmla="*/ 591749 w 6010913"/>
              <a:gd name="connsiteY89" fmla="*/ 4612342 h 5459506"/>
              <a:gd name="connsiteX90" fmla="*/ 564854 w 6010913"/>
              <a:gd name="connsiteY90" fmla="*/ 4639236 h 5459506"/>
              <a:gd name="connsiteX91" fmla="*/ 551407 w 6010913"/>
              <a:gd name="connsiteY91" fmla="*/ 4679577 h 5459506"/>
              <a:gd name="connsiteX92" fmla="*/ 524513 w 6010913"/>
              <a:gd name="connsiteY92" fmla="*/ 4733365 h 5459506"/>
              <a:gd name="connsiteX93" fmla="*/ 511066 w 6010913"/>
              <a:gd name="connsiteY93" fmla="*/ 4787153 h 5459506"/>
              <a:gd name="connsiteX94" fmla="*/ 457278 w 6010913"/>
              <a:gd name="connsiteY94" fmla="*/ 4867836 h 5459506"/>
              <a:gd name="connsiteX95" fmla="*/ 403490 w 6010913"/>
              <a:gd name="connsiteY95" fmla="*/ 4948518 h 5459506"/>
              <a:gd name="connsiteX96" fmla="*/ 376596 w 6010913"/>
              <a:gd name="connsiteY96" fmla="*/ 4988859 h 5459506"/>
              <a:gd name="connsiteX97" fmla="*/ 309360 w 6010913"/>
              <a:gd name="connsiteY97" fmla="*/ 5056094 h 5459506"/>
              <a:gd name="connsiteX98" fmla="*/ 269019 w 6010913"/>
              <a:gd name="connsiteY98" fmla="*/ 5136777 h 5459506"/>
              <a:gd name="connsiteX99" fmla="*/ 228678 w 6010913"/>
              <a:gd name="connsiteY99" fmla="*/ 5177118 h 5459506"/>
              <a:gd name="connsiteX100" fmla="*/ 201784 w 6010913"/>
              <a:gd name="connsiteY100" fmla="*/ 5217459 h 5459506"/>
              <a:gd name="connsiteX101" fmla="*/ 161443 w 6010913"/>
              <a:gd name="connsiteY101" fmla="*/ 5271247 h 5459506"/>
              <a:gd name="connsiteX102" fmla="*/ 80760 w 6010913"/>
              <a:gd name="connsiteY102" fmla="*/ 5338483 h 5459506"/>
              <a:gd name="connsiteX103" fmla="*/ 40419 w 6010913"/>
              <a:gd name="connsiteY103" fmla="*/ 5419165 h 5459506"/>
              <a:gd name="connsiteX104" fmla="*/ 78 w 6010913"/>
              <a:gd name="connsiteY104" fmla="*/ 5459506 h 5459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010913" h="5459506">
                <a:moveTo>
                  <a:pt x="6010913" y="0"/>
                </a:moveTo>
                <a:cubicBezTo>
                  <a:pt x="5988501" y="8965"/>
                  <a:pt x="5966279" y="18418"/>
                  <a:pt x="5943678" y="26894"/>
                </a:cubicBezTo>
                <a:cubicBezTo>
                  <a:pt x="5930406" y="31871"/>
                  <a:pt x="5915644" y="33309"/>
                  <a:pt x="5903337" y="40342"/>
                </a:cubicBezTo>
                <a:cubicBezTo>
                  <a:pt x="5789370" y="105467"/>
                  <a:pt x="5901700" y="63300"/>
                  <a:pt x="5809207" y="94130"/>
                </a:cubicBezTo>
                <a:cubicBezTo>
                  <a:pt x="5795760" y="103095"/>
                  <a:pt x="5783321" y="113796"/>
                  <a:pt x="5768866" y="121024"/>
                </a:cubicBezTo>
                <a:cubicBezTo>
                  <a:pt x="5756188" y="127363"/>
                  <a:pt x="5741797" y="129494"/>
                  <a:pt x="5728525" y="134471"/>
                </a:cubicBezTo>
                <a:cubicBezTo>
                  <a:pt x="5705924" y="142946"/>
                  <a:pt x="5682880" y="150570"/>
                  <a:pt x="5661290" y="161365"/>
                </a:cubicBezTo>
                <a:cubicBezTo>
                  <a:pt x="5646835" y="168593"/>
                  <a:pt x="5634654" y="179694"/>
                  <a:pt x="5620949" y="188259"/>
                </a:cubicBezTo>
                <a:cubicBezTo>
                  <a:pt x="5598785" y="202111"/>
                  <a:pt x="5577090" y="216911"/>
                  <a:pt x="5553713" y="228600"/>
                </a:cubicBezTo>
                <a:cubicBezTo>
                  <a:pt x="5541035" y="234939"/>
                  <a:pt x="5526819" y="237565"/>
                  <a:pt x="5513372" y="242047"/>
                </a:cubicBezTo>
                <a:cubicBezTo>
                  <a:pt x="5486478" y="259977"/>
                  <a:pt x="5458548" y="276443"/>
                  <a:pt x="5432690" y="295836"/>
                </a:cubicBezTo>
                <a:cubicBezTo>
                  <a:pt x="5414760" y="309283"/>
                  <a:pt x="5398360" y="325058"/>
                  <a:pt x="5378901" y="336177"/>
                </a:cubicBezTo>
                <a:cubicBezTo>
                  <a:pt x="5366594" y="343209"/>
                  <a:pt x="5352007" y="345142"/>
                  <a:pt x="5338560" y="349624"/>
                </a:cubicBezTo>
                <a:lnTo>
                  <a:pt x="5230984" y="430306"/>
                </a:lnTo>
                <a:cubicBezTo>
                  <a:pt x="5213055" y="443753"/>
                  <a:pt x="5193043" y="454800"/>
                  <a:pt x="5177196" y="470647"/>
                </a:cubicBezTo>
                <a:cubicBezTo>
                  <a:pt x="5168231" y="479612"/>
                  <a:pt x="5160444" y="489935"/>
                  <a:pt x="5150301" y="497542"/>
                </a:cubicBezTo>
                <a:cubicBezTo>
                  <a:pt x="5124443" y="516936"/>
                  <a:pt x="5092475" y="528474"/>
                  <a:pt x="5069619" y="551330"/>
                </a:cubicBezTo>
                <a:cubicBezTo>
                  <a:pt x="4978914" y="642035"/>
                  <a:pt x="5025019" y="619985"/>
                  <a:pt x="4948596" y="645459"/>
                </a:cubicBezTo>
                <a:cubicBezTo>
                  <a:pt x="4922247" y="724505"/>
                  <a:pt x="4955853" y="652859"/>
                  <a:pt x="4867913" y="726142"/>
                </a:cubicBezTo>
                <a:cubicBezTo>
                  <a:pt x="4833825" y="754549"/>
                  <a:pt x="4805160" y="788895"/>
                  <a:pt x="4773784" y="820271"/>
                </a:cubicBezTo>
                <a:cubicBezTo>
                  <a:pt x="4760337" y="833718"/>
                  <a:pt x="4743992" y="844789"/>
                  <a:pt x="4733443" y="860612"/>
                </a:cubicBezTo>
                <a:cubicBezTo>
                  <a:pt x="4715513" y="887506"/>
                  <a:pt x="4705512" y="921900"/>
                  <a:pt x="4679654" y="941294"/>
                </a:cubicBezTo>
                <a:cubicBezTo>
                  <a:pt x="4637142" y="973179"/>
                  <a:pt x="4619237" y="982646"/>
                  <a:pt x="4585525" y="1021977"/>
                </a:cubicBezTo>
                <a:cubicBezTo>
                  <a:pt x="4570940" y="1038993"/>
                  <a:pt x="4558211" y="1057528"/>
                  <a:pt x="4545184" y="1075765"/>
                </a:cubicBezTo>
                <a:cubicBezTo>
                  <a:pt x="4522634" y="1107336"/>
                  <a:pt x="4512194" y="1133617"/>
                  <a:pt x="4477949" y="1156447"/>
                </a:cubicBezTo>
                <a:cubicBezTo>
                  <a:pt x="4466155" y="1164310"/>
                  <a:pt x="4451054" y="1165412"/>
                  <a:pt x="4437607" y="1169894"/>
                </a:cubicBezTo>
                <a:lnTo>
                  <a:pt x="4316584" y="1290918"/>
                </a:lnTo>
                <a:lnTo>
                  <a:pt x="4235901" y="1371600"/>
                </a:lnTo>
                <a:lnTo>
                  <a:pt x="4195560" y="1398494"/>
                </a:lnTo>
                <a:cubicBezTo>
                  <a:pt x="4145508" y="1473574"/>
                  <a:pt x="4192572" y="1414183"/>
                  <a:pt x="4087984" y="1492624"/>
                </a:cubicBezTo>
                <a:cubicBezTo>
                  <a:pt x="4070055" y="1506071"/>
                  <a:pt x="4051413" y="1518618"/>
                  <a:pt x="4034196" y="1532965"/>
                </a:cubicBezTo>
                <a:cubicBezTo>
                  <a:pt x="4024456" y="1541081"/>
                  <a:pt x="4018173" y="1553336"/>
                  <a:pt x="4007301" y="1559859"/>
                </a:cubicBezTo>
                <a:cubicBezTo>
                  <a:pt x="3995147" y="1567152"/>
                  <a:pt x="3979638" y="1566967"/>
                  <a:pt x="3966960" y="1573306"/>
                </a:cubicBezTo>
                <a:cubicBezTo>
                  <a:pt x="3952505" y="1580534"/>
                  <a:pt x="3940651" y="1592182"/>
                  <a:pt x="3926619" y="1600200"/>
                </a:cubicBezTo>
                <a:cubicBezTo>
                  <a:pt x="3909215" y="1610145"/>
                  <a:pt x="3890235" y="1617148"/>
                  <a:pt x="3872831" y="1627094"/>
                </a:cubicBezTo>
                <a:cubicBezTo>
                  <a:pt x="3858799" y="1635112"/>
                  <a:pt x="3844653" y="1643347"/>
                  <a:pt x="3832490" y="1653989"/>
                </a:cubicBezTo>
                <a:cubicBezTo>
                  <a:pt x="3808637" y="1674860"/>
                  <a:pt x="3795323" y="1711201"/>
                  <a:pt x="3765254" y="1721224"/>
                </a:cubicBezTo>
                <a:lnTo>
                  <a:pt x="3724913" y="1734671"/>
                </a:lnTo>
                <a:cubicBezTo>
                  <a:pt x="3687830" y="1771754"/>
                  <a:pt x="3687914" y="1776944"/>
                  <a:pt x="3644231" y="1801906"/>
                </a:cubicBezTo>
                <a:cubicBezTo>
                  <a:pt x="3626827" y="1811851"/>
                  <a:pt x="3606755" y="1817149"/>
                  <a:pt x="3590443" y="1828800"/>
                </a:cubicBezTo>
                <a:cubicBezTo>
                  <a:pt x="3502305" y="1891756"/>
                  <a:pt x="3596296" y="1853744"/>
                  <a:pt x="3509760" y="1882589"/>
                </a:cubicBezTo>
                <a:cubicBezTo>
                  <a:pt x="3354498" y="2037851"/>
                  <a:pt x="3592624" y="1808229"/>
                  <a:pt x="3415631" y="1949824"/>
                </a:cubicBezTo>
                <a:cubicBezTo>
                  <a:pt x="3286053" y="2053486"/>
                  <a:pt x="3385519" y="2013650"/>
                  <a:pt x="3294607" y="2043953"/>
                </a:cubicBezTo>
                <a:cubicBezTo>
                  <a:pt x="3272195" y="2066365"/>
                  <a:pt x="3255721" y="2097015"/>
                  <a:pt x="3227372" y="2111189"/>
                </a:cubicBezTo>
                <a:cubicBezTo>
                  <a:pt x="3159129" y="2145311"/>
                  <a:pt x="3190263" y="2126964"/>
                  <a:pt x="3133243" y="2164977"/>
                </a:cubicBezTo>
                <a:cubicBezTo>
                  <a:pt x="3083550" y="2239516"/>
                  <a:pt x="3134781" y="2180558"/>
                  <a:pt x="3066007" y="2218765"/>
                </a:cubicBezTo>
                <a:cubicBezTo>
                  <a:pt x="3037752" y="2234462"/>
                  <a:pt x="3012219" y="2254624"/>
                  <a:pt x="2985325" y="2272553"/>
                </a:cubicBezTo>
                <a:cubicBezTo>
                  <a:pt x="2971878" y="2281518"/>
                  <a:pt x="2960316" y="2294336"/>
                  <a:pt x="2944984" y="2299447"/>
                </a:cubicBezTo>
                <a:lnTo>
                  <a:pt x="2904643" y="2312894"/>
                </a:lnTo>
                <a:cubicBezTo>
                  <a:pt x="2891196" y="2321859"/>
                  <a:pt x="2879070" y="2333225"/>
                  <a:pt x="2864301" y="2339789"/>
                </a:cubicBezTo>
                <a:cubicBezTo>
                  <a:pt x="2838396" y="2351303"/>
                  <a:pt x="2807207" y="2350958"/>
                  <a:pt x="2783619" y="2366683"/>
                </a:cubicBezTo>
                <a:cubicBezTo>
                  <a:pt x="2770172" y="2375648"/>
                  <a:pt x="2757310" y="2385559"/>
                  <a:pt x="2743278" y="2393577"/>
                </a:cubicBezTo>
                <a:cubicBezTo>
                  <a:pt x="2694962" y="2421186"/>
                  <a:pt x="2690103" y="2414602"/>
                  <a:pt x="2649149" y="2447365"/>
                </a:cubicBezTo>
                <a:cubicBezTo>
                  <a:pt x="2639249" y="2455285"/>
                  <a:pt x="2632154" y="2466339"/>
                  <a:pt x="2622254" y="2474259"/>
                </a:cubicBezTo>
                <a:cubicBezTo>
                  <a:pt x="2609634" y="2484355"/>
                  <a:pt x="2594076" y="2490511"/>
                  <a:pt x="2581913" y="2501153"/>
                </a:cubicBezTo>
                <a:cubicBezTo>
                  <a:pt x="2558060" y="2522025"/>
                  <a:pt x="2539209" y="2548318"/>
                  <a:pt x="2514678" y="2568389"/>
                </a:cubicBezTo>
                <a:cubicBezTo>
                  <a:pt x="2489662" y="2588857"/>
                  <a:pt x="2460890" y="2604248"/>
                  <a:pt x="2433996" y="2622177"/>
                </a:cubicBezTo>
                <a:cubicBezTo>
                  <a:pt x="2420549" y="2631142"/>
                  <a:pt x="2405082" y="2637643"/>
                  <a:pt x="2393654" y="2649071"/>
                </a:cubicBezTo>
                <a:cubicBezTo>
                  <a:pt x="2188581" y="2854144"/>
                  <a:pt x="2392618" y="2660655"/>
                  <a:pt x="2272631" y="2756647"/>
                </a:cubicBezTo>
                <a:cubicBezTo>
                  <a:pt x="2262731" y="2764567"/>
                  <a:pt x="2256286" y="2776509"/>
                  <a:pt x="2245737" y="2783542"/>
                </a:cubicBezTo>
                <a:cubicBezTo>
                  <a:pt x="2229058" y="2794661"/>
                  <a:pt x="2209878" y="2801471"/>
                  <a:pt x="2191949" y="2810436"/>
                </a:cubicBezTo>
                <a:cubicBezTo>
                  <a:pt x="2125169" y="2910602"/>
                  <a:pt x="2211001" y="2787573"/>
                  <a:pt x="2124713" y="2891118"/>
                </a:cubicBezTo>
                <a:cubicBezTo>
                  <a:pt x="2086535" y="2936932"/>
                  <a:pt x="2105925" y="2936800"/>
                  <a:pt x="2057478" y="2985247"/>
                </a:cubicBezTo>
                <a:cubicBezTo>
                  <a:pt x="2040796" y="3001930"/>
                  <a:pt x="1986258" y="3037211"/>
                  <a:pt x="1963349" y="3052483"/>
                </a:cubicBezTo>
                <a:lnTo>
                  <a:pt x="1882666" y="3173506"/>
                </a:lnTo>
                <a:cubicBezTo>
                  <a:pt x="1873701" y="3186953"/>
                  <a:pt x="1867200" y="3202419"/>
                  <a:pt x="1855772" y="3213847"/>
                </a:cubicBezTo>
                <a:cubicBezTo>
                  <a:pt x="1842325" y="3227294"/>
                  <a:pt x="1827605" y="3239580"/>
                  <a:pt x="1815431" y="3254189"/>
                </a:cubicBezTo>
                <a:cubicBezTo>
                  <a:pt x="1805085" y="3266605"/>
                  <a:pt x="1796555" y="3280498"/>
                  <a:pt x="1788537" y="3294530"/>
                </a:cubicBezTo>
                <a:cubicBezTo>
                  <a:pt x="1778592" y="3311934"/>
                  <a:pt x="1774337" y="3332804"/>
                  <a:pt x="1761643" y="3348318"/>
                </a:cubicBezTo>
                <a:cubicBezTo>
                  <a:pt x="1733544" y="3382661"/>
                  <a:pt x="1698890" y="3411070"/>
                  <a:pt x="1667513" y="3442447"/>
                </a:cubicBezTo>
                <a:lnTo>
                  <a:pt x="1640619" y="3469342"/>
                </a:lnTo>
                <a:cubicBezTo>
                  <a:pt x="1627172" y="3482789"/>
                  <a:pt x="1615492" y="3498273"/>
                  <a:pt x="1600278" y="3509683"/>
                </a:cubicBezTo>
                <a:cubicBezTo>
                  <a:pt x="1582349" y="3523130"/>
                  <a:pt x="1562337" y="3534177"/>
                  <a:pt x="1546490" y="3550024"/>
                </a:cubicBezTo>
                <a:cubicBezTo>
                  <a:pt x="1530643" y="3565871"/>
                  <a:pt x="1521997" y="3587965"/>
                  <a:pt x="1506149" y="3603812"/>
                </a:cubicBezTo>
                <a:cubicBezTo>
                  <a:pt x="1490301" y="3619660"/>
                  <a:pt x="1468208" y="3628305"/>
                  <a:pt x="1452360" y="3644153"/>
                </a:cubicBezTo>
                <a:cubicBezTo>
                  <a:pt x="1436512" y="3660001"/>
                  <a:pt x="1427867" y="3682094"/>
                  <a:pt x="1412019" y="3697942"/>
                </a:cubicBezTo>
                <a:cubicBezTo>
                  <a:pt x="1400591" y="3709370"/>
                  <a:pt x="1384748" y="3715330"/>
                  <a:pt x="1371678" y="3724836"/>
                </a:cubicBezTo>
                <a:cubicBezTo>
                  <a:pt x="1135622" y="3896512"/>
                  <a:pt x="1356999" y="3730955"/>
                  <a:pt x="1210313" y="3859306"/>
                </a:cubicBezTo>
                <a:cubicBezTo>
                  <a:pt x="1193447" y="3874064"/>
                  <a:pt x="1172372" y="3883799"/>
                  <a:pt x="1156525" y="3899647"/>
                </a:cubicBezTo>
                <a:cubicBezTo>
                  <a:pt x="1136230" y="3919942"/>
                  <a:pt x="1123032" y="3946588"/>
                  <a:pt x="1102737" y="3966883"/>
                </a:cubicBezTo>
                <a:cubicBezTo>
                  <a:pt x="1015879" y="4053742"/>
                  <a:pt x="1102040" y="3940825"/>
                  <a:pt x="1035501" y="4020671"/>
                </a:cubicBezTo>
                <a:cubicBezTo>
                  <a:pt x="957532" y="4114232"/>
                  <a:pt x="1032284" y="4033242"/>
                  <a:pt x="954819" y="4141694"/>
                </a:cubicBezTo>
                <a:cubicBezTo>
                  <a:pt x="947450" y="4152011"/>
                  <a:pt x="936890" y="4159624"/>
                  <a:pt x="927925" y="4168589"/>
                </a:cubicBezTo>
                <a:cubicBezTo>
                  <a:pt x="923443" y="4182036"/>
                  <a:pt x="920817" y="4196252"/>
                  <a:pt x="914478" y="4208930"/>
                </a:cubicBezTo>
                <a:cubicBezTo>
                  <a:pt x="906355" y="4225177"/>
                  <a:pt x="854011" y="4295614"/>
                  <a:pt x="847243" y="4303059"/>
                </a:cubicBezTo>
                <a:cubicBezTo>
                  <a:pt x="817394" y="4335893"/>
                  <a:pt x="784490" y="4365812"/>
                  <a:pt x="753113" y="4397189"/>
                </a:cubicBezTo>
                <a:cubicBezTo>
                  <a:pt x="739666" y="4410636"/>
                  <a:pt x="724182" y="4422316"/>
                  <a:pt x="712772" y="4437530"/>
                </a:cubicBezTo>
                <a:cubicBezTo>
                  <a:pt x="699325" y="4455459"/>
                  <a:pt x="685283" y="4472958"/>
                  <a:pt x="672431" y="4491318"/>
                </a:cubicBezTo>
                <a:cubicBezTo>
                  <a:pt x="653895" y="4517798"/>
                  <a:pt x="636572" y="4545106"/>
                  <a:pt x="618643" y="4572000"/>
                </a:cubicBezTo>
                <a:cubicBezTo>
                  <a:pt x="609678" y="4585447"/>
                  <a:pt x="603177" y="4600914"/>
                  <a:pt x="591749" y="4612342"/>
                </a:cubicBezTo>
                <a:lnTo>
                  <a:pt x="564854" y="4639236"/>
                </a:lnTo>
                <a:cubicBezTo>
                  <a:pt x="560372" y="4652683"/>
                  <a:pt x="556991" y="4666549"/>
                  <a:pt x="551407" y="4679577"/>
                </a:cubicBezTo>
                <a:cubicBezTo>
                  <a:pt x="543511" y="4698002"/>
                  <a:pt x="531551" y="4714596"/>
                  <a:pt x="524513" y="4733365"/>
                </a:cubicBezTo>
                <a:cubicBezTo>
                  <a:pt x="518024" y="4750669"/>
                  <a:pt x="519331" y="4770623"/>
                  <a:pt x="511066" y="4787153"/>
                </a:cubicBezTo>
                <a:cubicBezTo>
                  <a:pt x="496611" y="4816063"/>
                  <a:pt x="475207" y="4840942"/>
                  <a:pt x="457278" y="4867836"/>
                </a:cubicBezTo>
                <a:lnTo>
                  <a:pt x="403490" y="4948518"/>
                </a:lnTo>
                <a:cubicBezTo>
                  <a:pt x="394525" y="4961965"/>
                  <a:pt x="388024" y="4977431"/>
                  <a:pt x="376596" y="4988859"/>
                </a:cubicBezTo>
                <a:lnTo>
                  <a:pt x="309360" y="5056094"/>
                </a:lnTo>
                <a:cubicBezTo>
                  <a:pt x="295883" y="5096526"/>
                  <a:pt x="297983" y="5102020"/>
                  <a:pt x="269019" y="5136777"/>
                </a:cubicBezTo>
                <a:cubicBezTo>
                  <a:pt x="256845" y="5151386"/>
                  <a:pt x="240852" y="5162509"/>
                  <a:pt x="228678" y="5177118"/>
                </a:cubicBezTo>
                <a:cubicBezTo>
                  <a:pt x="218332" y="5189533"/>
                  <a:pt x="211178" y="5204308"/>
                  <a:pt x="201784" y="5217459"/>
                </a:cubicBezTo>
                <a:cubicBezTo>
                  <a:pt x="188757" y="5235696"/>
                  <a:pt x="175790" y="5254030"/>
                  <a:pt x="161443" y="5271247"/>
                </a:cubicBezTo>
                <a:cubicBezTo>
                  <a:pt x="137694" y="5299746"/>
                  <a:pt x="111117" y="5315716"/>
                  <a:pt x="80760" y="5338483"/>
                </a:cubicBezTo>
                <a:cubicBezTo>
                  <a:pt x="69823" y="5371293"/>
                  <a:pt x="66486" y="5393098"/>
                  <a:pt x="40419" y="5419165"/>
                </a:cubicBezTo>
                <a:cubicBezTo>
                  <a:pt x="-3652" y="5463236"/>
                  <a:pt x="78" y="5425823"/>
                  <a:pt x="78" y="545950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9277300">
            <a:off x="3006666" y="2167906"/>
            <a:ext cx="30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Proton ‘dripline’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277471" y="2070847"/>
            <a:ext cx="7772400" cy="4733365"/>
          </a:xfrm>
          <a:custGeom>
            <a:avLst/>
            <a:gdLst>
              <a:gd name="connsiteX0" fmla="*/ 7772400 w 7772400"/>
              <a:gd name="connsiteY0" fmla="*/ 0 h 4733365"/>
              <a:gd name="connsiteX1" fmla="*/ 7678270 w 7772400"/>
              <a:gd name="connsiteY1" fmla="*/ 121024 h 4733365"/>
              <a:gd name="connsiteX2" fmla="*/ 7637929 w 7772400"/>
              <a:gd name="connsiteY2" fmla="*/ 147918 h 4733365"/>
              <a:gd name="connsiteX3" fmla="*/ 7611035 w 7772400"/>
              <a:gd name="connsiteY3" fmla="*/ 188259 h 4733365"/>
              <a:gd name="connsiteX4" fmla="*/ 7476564 w 7772400"/>
              <a:gd name="connsiteY4" fmla="*/ 268941 h 4733365"/>
              <a:gd name="connsiteX5" fmla="*/ 7409329 w 7772400"/>
              <a:gd name="connsiteY5" fmla="*/ 309282 h 4733365"/>
              <a:gd name="connsiteX6" fmla="*/ 7368988 w 7772400"/>
              <a:gd name="connsiteY6" fmla="*/ 336177 h 4733365"/>
              <a:gd name="connsiteX7" fmla="*/ 7288305 w 7772400"/>
              <a:gd name="connsiteY7" fmla="*/ 349624 h 4733365"/>
              <a:gd name="connsiteX8" fmla="*/ 7207623 w 7772400"/>
              <a:gd name="connsiteY8" fmla="*/ 403412 h 4733365"/>
              <a:gd name="connsiteX9" fmla="*/ 7100047 w 7772400"/>
              <a:gd name="connsiteY9" fmla="*/ 457200 h 4733365"/>
              <a:gd name="connsiteX10" fmla="*/ 6979023 w 7772400"/>
              <a:gd name="connsiteY10" fmla="*/ 537882 h 4733365"/>
              <a:gd name="connsiteX11" fmla="*/ 6898341 w 7772400"/>
              <a:gd name="connsiteY11" fmla="*/ 591671 h 4733365"/>
              <a:gd name="connsiteX12" fmla="*/ 6858000 w 7772400"/>
              <a:gd name="connsiteY12" fmla="*/ 618565 h 4733365"/>
              <a:gd name="connsiteX13" fmla="*/ 6831105 w 7772400"/>
              <a:gd name="connsiteY13" fmla="*/ 645459 h 4733365"/>
              <a:gd name="connsiteX14" fmla="*/ 6736976 w 7772400"/>
              <a:gd name="connsiteY14" fmla="*/ 712694 h 4733365"/>
              <a:gd name="connsiteX15" fmla="*/ 6669741 w 7772400"/>
              <a:gd name="connsiteY15" fmla="*/ 766482 h 4733365"/>
              <a:gd name="connsiteX16" fmla="*/ 6602505 w 7772400"/>
              <a:gd name="connsiteY16" fmla="*/ 820271 h 4733365"/>
              <a:gd name="connsiteX17" fmla="*/ 6562164 w 7772400"/>
              <a:gd name="connsiteY17" fmla="*/ 860612 h 4733365"/>
              <a:gd name="connsiteX18" fmla="*/ 6521823 w 7772400"/>
              <a:gd name="connsiteY18" fmla="*/ 887506 h 4733365"/>
              <a:gd name="connsiteX19" fmla="*/ 6481482 w 7772400"/>
              <a:gd name="connsiteY19" fmla="*/ 927847 h 4733365"/>
              <a:gd name="connsiteX20" fmla="*/ 6441141 w 7772400"/>
              <a:gd name="connsiteY20" fmla="*/ 941294 h 4733365"/>
              <a:gd name="connsiteX21" fmla="*/ 6400800 w 7772400"/>
              <a:gd name="connsiteY21" fmla="*/ 968188 h 4733365"/>
              <a:gd name="connsiteX22" fmla="*/ 6347011 w 7772400"/>
              <a:gd name="connsiteY22" fmla="*/ 995082 h 4733365"/>
              <a:gd name="connsiteX23" fmla="*/ 6279776 w 7772400"/>
              <a:gd name="connsiteY23" fmla="*/ 1048871 h 4733365"/>
              <a:gd name="connsiteX24" fmla="*/ 6225988 w 7772400"/>
              <a:gd name="connsiteY24" fmla="*/ 1075765 h 4733365"/>
              <a:gd name="connsiteX25" fmla="*/ 6091517 w 7772400"/>
              <a:gd name="connsiteY25" fmla="*/ 1156447 h 4733365"/>
              <a:gd name="connsiteX26" fmla="*/ 6024282 w 7772400"/>
              <a:gd name="connsiteY26" fmla="*/ 1183341 h 4733365"/>
              <a:gd name="connsiteX27" fmla="*/ 5930153 w 7772400"/>
              <a:gd name="connsiteY27" fmla="*/ 1250577 h 4733365"/>
              <a:gd name="connsiteX28" fmla="*/ 5889811 w 7772400"/>
              <a:gd name="connsiteY28" fmla="*/ 1264024 h 4733365"/>
              <a:gd name="connsiteX29" fmla="*/ 5849470 w 7772400"/>
              <a:gd name="connsiteY29" fmla="*/ 1290918 h 4733365"/>
              <a:gd name="connsiteX30" fmla="*/ 5795682 w 7772400"/>
              <a:gd name="connsiteY30" fmla="*/ 1331259 h 4733365"/>
              <a:gd name="connsiteX31" fmla="*/ 5701553 w 7772400"/>
              <a:gd name="connsiteY31" fmla="*/ 1371600 h 4733365"/>
              <a:gd name="connsiteX32" fmla="*/ 5620870 w 7772400"/>
              <a:gd name="connsiteY32" fmla="*/ 1411941 h 4733365"/>
              <a:gd name="connsiteX33" fmla="*/ 5513294 w 7772400"/>
              <a:gd name="connsiteY33" fmla="*/ 1465729 h 4733365"/>
              <a:gd name="connsiteX34" fmla="*/ 5472953 w 7772400"/>
              <a:gd name="connsiteY34" fmla="*/ 1492624 h 4733365"/>
              <a:gd name="connsiteX35" fmla="*/ 5405717 w 7772400"/>
              <a:gd name="connsiteY35" fmla="*/ 1532965 h 4733365"/>
              <a:gd name="connsiteX36" fmla="*/ 5365376 w 7772400"/>
              <a:gd name="connsiteY36" fmla="*/ 1559859 h 4733365"/>
              <a:gd name="connsiteX37" fmla="*/ 5257800 w 7772400"/>
              <a:gd name="connsiteY37" fmla="*/ 1586753 h 4733365"/>
              <a:gd name="connsiteX38" fmla="*/ 5150223 w 7772400"/>
              <a:gd name="connsiteY38" fmla="*/ 1640541 h 4733365"/>
              <a:gd name="connsiteX39" fmla="*/ 5029200 w 7772400"/>
              <a:gd name="connsiteY39" fmla="*/ 1680882 h 4733365"/>
              <a:gd name="connsiteX40" fmla="*/ 4988858 w 7772400"/>
              <a:gd name="connsiteY40" fmla="*/ 1707777 h 4733365"/>
              <a:gd name="connsiteX41" fmla="*/ 4867835 w 7772400"/>
              <a:gd name="connsiteY41" fmla="*/ 1748118 h 4733365"/>
              <a:gd name="connsiteX42" fmla="*/ 4827494 w 7772400"/>
              <a:gd name="connsiteY42" fmla="*/ 1775012 h 4733365"/>
              <a:gd name="connsiteX43" fmla="*/ 4773705 w 7772400"/>
              <a:gd name="connsiteY43" fmla="*/ 1801906 h 4733365"/>
              <a:gd name="connsiteX44" fmla="*/ 4719917 w 7772400"/>
              <a:gd name="connsiteY44" fmla="*/ 1842247 h 4733365"/>
              <a:gd name="connsiteX45" fmla="*/ 4639235 w 7772400"/>
              <a:gd name="connsiteY45" fmla="*/ 1922929 h 4733365"/>
              <a:gd name="connsiteX46" fmla="*/ 4477870 w 7772400"/>
              <a:gd name="connsiteY46" fmla="*/ 2030506 h 4733365"/>
              <a:gd name="connsiteX47" fmla="*/ 4383741 w 7772400"/>
              <a:gd name="connsiteY47" fmla="*/ 2097741 h 4733365"/>
              <a:gd name="connsiteX48" fmla="*/ 4343400 w 7772400"/>
              <a:gd name="connsiteY48" fmla="*/ 2124635 h 4733365"/>
              <a:gd name="connsiteX49" fmla="*/ 4303058 w 7772400"/>
              <a:gd name="connsiteY49" fmla="*/ 2138082 h 4733365"/>
              <a:gd name="connsiteX50" fmla="*/ 4222376 w 7772400"/>
              <a:gd name="connsiteY50" fmla="*/ 2218765 h 4733365"/>
              <a:gd name="connsiteX51" fmla="*/ 4087905 w 7772400"/>
              <a:gd name="connsiteY51" fmla="*/ 2299447 h 4733365"/>
              <a:gd name="connsiteX52" fmla="*/ 4047564 w 7772400"/>
              <a:gd name="connsiteY52" fmla="*/ 2312894 h 4733365"/>
              <a:gd name="connsiteX53" fmla="*/ 3953435 w 7772400"/>
              <a:gd name="connsiteY53" fmla="*/ 2380129 h 4733365"/>
              <a:gd name="connsiteX54" fmla="*/ 3913094 w 7772400"/>
              <a:gd name="connsiteY54" fmla="*/ 2420471 h 4733365"/>
              <a:gd name="connsiteX55" fmla="*/ 3859305 w 7772400"/>
              <a:gd name="connsiteY55" fmla="*/ 2447365 h 4733365"/>
              <a:gd name="connsiteX56" fmla="*/ 3778623 w 7772400"/>
              <a:gd name="connsiteY56" fmla="*/ 2501153 h 4733365"/>
              <a:gd name="connsiteX57" fmla="*/ 3778623 w 7772400"/>
              <a:gd name="connsiteY57" fmla="*/ 2501153 h 4733365"/>
              <a:gd name="connsiteX58" fmla="*/ 3671047 w 7772400"/>
              <a:gd name="connsiteY58" fmla="*/ 2581835 h 4733365"/>
              <a:gd name="connsiteX59" fmla="*/ 3617258 w 7772400"/>
              <a:gd name="connsiteY59" fmla="*/ 2635624 h 4733365"/>
              <a:gd name="connsiteX60" fmla="*/ 3563470 w 7772400"/>
              <a:gd name="connsiteY60" fmla="*/ 2675965 h 4733365"/>
              <a:gd name="connsiteX61" fmla="*/ 3496235 w 7772400"/>
              <a:gd name="connsiteY61" fmla="*/ 2743200 h 4733365"/>
              <a:gd name="connsiteX62" fmla="*/ 3429000 w 7772400"/>
              <a:gd name="connsiteY62" fmla="*/ 2823882 h 4733365"/>
              <a:gd name="connsiteX63" fmla="*/ 3348317 w 7772400"/>
              <a:gd name="connsiteY63" fmla="*/ 2904565 h 4733365"/>
              <a:gd name="connsiteX64" fmla="*/ 3240741 w 7772400"/>
              <a:gd name="connsiteY64" fmla="*/ 2998694 h 4733365"/>
              <a:gd name="connsiteX65" fmla="*/ 3119717 w 7772400"/>
              <a:gd name="connsiteY65" fmla="*/ 3106271 h 4733365"/>
              <a:gd name="connsiteX66" fmla="*/ 3065929 w 7772400"/>
              <a:gd name="connsiteY66" fmla="*/ 3160059 h 4733365"/>
              <a:gd name="connsiteX67" fmla="*/ 3012141 w 7772400"/>
              <a:gd name="connsiteY67" fmla="*/ 3186953 h 4733365"/>
              <a:gd name="connsiteX68" fmla="*/ 2931458 w 7772400"/>
              <a:gd name="connsiteY68" fmla="*/ 3240741 h 4733365"/>
              <a:gd name="connsiteX69" fmla="*/ 2891117 w 7772400"/>
              <a:gd name="connsiteY69" fmla="*/ 3254188 h 4733365"/>
              <a:gd name="connsiteX70" fmla="*/ 2823882 w 7772400"/>
              <a:gd name="connsiteY70" fmla="*/ 3307977 h 4733365"/>
              <a:gd name="connsiteX71" fmla="*/ 2743200 w 7772400"/>
              <a:gd name="connsiteY71" fmla="*/ 3348318 h 4733365"/>
              <a:gd name="connsiteX72" fmla="*/ 2662517 w 7772400"/>
              <a:gd name="connsiteY72" fmla="*/ 3415553 h 4733365"/>
              <a:gd name="connsiteX73" fmla="*/ 2622176 w 7772400"/>
              <a:gd name="connsiteY73" fmla="*/ 3429000 h 4733365"/>
              <a:gd name="connsiteX74" fmla="*/ 2554941 w 7772400"/>
              <a:gd name="connsiteY74" fmla="*/ 3469341 h 4733365"/>
              <a:gd name="connsiteX75" fmla="*/ 2514600 w 7772400"/>
              <a:gd name="connsiteY75" fmla="*/ 3496235 h 4733365"/>
              <a:gd name="connsiteX76" fmla="*/ 2487705 w 7772400"/>
              <a:gd name="connsiteY76" fmla="*/ 3523129 h 4733365"/>
              <a:gd name="connsiteX77" fmla="*/ 2447364 w 7772400"/>
              <a:gd name="connsiteY77" fmla="*/ 3536577 h 4733365"/>
              <a:gd name="connsiteX78" fmla="*/ 2366682 w 7772400"/>
              <a:gd name="connsiteY78" fmla="*/ 3603812 h 4733365"/>
              <a:gd name="connsiteX79" fmla="*/ 2286000 w 7772400"/>
              <a:gd name="connsiteY79" fmla="*/ 3644153 h 4733365"/>
              <a:gd name="connsiteX80" fmla="*/ 2205317 w 7772400"/>
              <a:gd name="connsiteY80" fmla="*/ 3711388 h 4733365"/>
              <a:gd name="connsiteX81" fmla="*/ 2111188 w 7772400"/>
              <a:gd name="connsiteY81" fmla="*/ 3751729 h 4733365"/>
              <a:gd name="connsiteX82" fmla="*/ 2030505 w 7772400"/>
              <a:gd name="connsiteY82" fmla="*/ 3805518 h 4733365"/>
              <a:gd name="connsiteX83" fmla="*/ 1990164 w 7772400"/>
              <a:gd name="connsiteY83" fmla="*/ 3845859 h 4733365"/>
              <a:gd name="connsiteX84" fmla="*/ 1909482 w 7772400"/>
              <a:gd name="connsiteY84" fmla="*/ 3872753 h 4733365"/>
              <a:gd name="connsiteX85" fmla="*/ 1828800 w 7772400"/>
              <a:gd name="connsiteY85" fmla="*/ 3926541 h 4733365"/>
              <a:gd name="connsiteX86" fmla="*/ 1788458 w 7772400"/>
              <a:gd name="connsiteY86" fmla="*/ 3953435 h 4733365"/>
              <a:gd name="connsiteX87" fmla="*/ 1707776 w 7772400"/>
              <a:gd name="connsiteY87" fmla="*/ 3980329 h 4733365"/>
              <a:gd name="connsiteX88" fmla="*/ 1640541 w 7772400"/>
              <a:gd name="connsiteY88" fmla="*/ 4020671 h 4733365"/>
              <a:gd name="connsiteX89" fmla="*/ 1506070 w 7772400"/>
              <a:gd name="connsiteY89" fmla="*/ 4087906 h 4733365"/>
              <a:gd name="connsiteX90" fmla="*/ 1452282 w 7772400"/>
              <a:gd name="connsiteY90" fmla="*/ 4128247 h 4733365"/>
              <a:gd name="connsiteX91" fmla="*/ 1411941 w 7772400"/>
              <a:gd name="connsiteY91" fmla="*/ 4141694 h 4733365"/>
              <a:gd name="connsiteX92" fmla="*/ 1237129 w 7772400"/>
              <a:gd name="connsiteY92" fmla="*/ 4208929 h 4733365"/>
              <a:gd name="connsiteX93" fmla="*/ 1156447 w 7772400"/>
              <a:gd name="connsiteY93" fmla="*/ 4235824 h 4733365"/>
              <a:gd name="connsiteX94" fmla="*/ 1008529 w 7772400"/>
              <a:gd name="connsiteY94" fmla="*/ 4316506 h 4733365"/>
              <a:gd name="connsiteX95" fmla="*/ 887505 w 7772400"/>
              <a:gd name="connsiteY95" fmla="*/ 4343400 h 4733365"/>
              <a:gd name="connsiteX96" fmla="*/ 793376 w 7772400"/>
              <a:gd name="connsiteY96" fmla="*/ 4383741 h 4733365"/>
              <a:gd name="connsiteX97" fmla="*/ 753035 w 7772400"/>
              <a:gd name="connsiteY97" fmla="*/ 4410635 h 4733365"/>
              <a:gd name="connsiteX98" fmla="*/ 645458 w 7772400"/>
              <a:gd name="connsiteY98" fmla="*/ 4464424 h 4733365"/>
              <a:gd name="connsiteX99" fmla="*/ 551329 w 7772400"/>
              <a:gd name="connsiteY99" fmla="*/ 4504765 h 4733365"/>
              <a:gd name="connsiteX100" fmla="*/ 470647 w 7772400"/>
              <a:gd name="connsiteY100" fmla="*/ 4531659 h 4733365"/>
              <a:gd name="connsiteX101" fmla="*/ 416858 w 7772400"/>
              <a:gd name="connsiteY101" fmla="*/ 4558553 h 4733365"/>
              <a:gd name="connsiteX102" fmla="*/ 322729 w 7772400"/>
              <a:gd name="connsiteY102" fmla="*/ 4585447 h 4733365"/>
              <a:gd name="connsiteX103" fmla="*/ 282388 w 7772400"/>
              <a:gd name="connsiteY103" fmla="*/ 4612341 h 4733365"/>
              <a:gd name="connsiteX104" fmla="*/ 242047 w 7772400"/>
              <a:gd name="connsiteY104" fmla="*/ 4625788 h 4733365"/>
              <a:gd name="connsiteX105" fmla="*/ 188258 w 7772400"/>
              <a:gd name="connsiteY105" fmla="*/ 4652682 h 4733365"/>
              <a:gd name="connsiteX106" fmla="*/ 147917 w 7772400"/>
              <a:gd name="connsiteY106" fmla="*/ 4679577 h 4733365"/>
              <a:gd name="connsiteX107" fmla="*/ 40341 w 7772400"/>
              <a:gd name="connsiteY107" fmla="*/ 4706471 h 4733365"/>
              <a:gd name="connsiteX108" fmla="*/ 0 w 7772400"/>
              <a:gd name="connsiteY108" fmla="*/ 4733365 h 473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7772400" h="4733365">
                <a:moveTo>
                  <a:pt x="7772400" y="0"/>
                </a:moveTo>
                <a:cubicBezTo>
                  <a:pt x="7734919" y="56221"/>
                  <a:pt x="7725665" y="81527"/>
                  <a:pt x="7678270" y="121024"/>
                </a:cubicBezTo>
                <a:cubicBezTo>
                  <a:pt x="7665855" y="131370"/>
                  <a:pt x="7651376" y="138953"/>
                  <a:pt x="7637929" y="147918"/>
                </a:cubicBezTo>
                <a:cubicBezTo>
                  <a:pt x="7628964" y="161365"/>
                  <a:pt x="7623198" y="177617"/>
                  <a:pt x="7611035" y="188259"/>
                </a:cubicBezTo>
                <a:cubicBezTo>
                  <a:pt x="7553977" y="238185"/>
                  <a:pt x="7534268" y="236884"/>
                  <a:pt x="7476564" y="268941"/>
                </a:cubicBezTo>
                <a:cubicBezTo>
                  <a:pt x="7453717" y="281634"/>
                  <a:pt x="7431492" y="295430"/>
                  <a:pt x="7409329" y="309282"/>
                </a:cubicBezTo>
                <a:cubicBezTo>
                  <a:pt x="7395624" y="317848"/>
                  <a:pt x="7384320" y="331066"/>
                  <a:pt x="7368988" y="336177"/>
                </a:cubicBezTo>
                <a:cubicBezTo>
                  <a:pt x="7343122" y="344799"/>
                  <a:pt x="7315199" y="345142"/>
                  <a:pt x="7288305" y="349624"/>
                </a:cubicBezTo>
                <a:cubicBezTo>
                  <a:pt x="7261411" y="367553"/>
                  <a:pt x="7236533" y="388957"/>
                  <a:pt x="7207623" y="403412"/>
                </a:cubicBezTo>
                <a:cubicBezTo>
                  <a:pt x="7171764" y="421341"/>
                  <a:pt x="7132120" y="433146"/>
                  <a:pt x="7100047" y="457200"/>
                </a:cubicBezTo>
                <a:cubicBezTo>
                  <a:pt x="7001617" y="531021"/>
                  <a:pt x="7093151" y="465254"/>
                  <a:pt x="6979023" y="537882"/>
                </a:cubicBezTo>
                <a:cubicBezTo>
                  <a:pt x="6951754" y="555235"/>
                  <a:pt x="6925235" y="573741"/>
                  <a:pt x="6898341" y="591671"/>
                </a:cubicBezTo>
                <a:cubicBezTo>
                  <a:pt x="6884894" y="600636"/>
                  <a:pt x="6869428" y="607137"/>
                  <a:pt x="6858000" y="618565"/>
                </a:cubicBezTo>
                <a:cubicBezTo>
                  <a:pt x="6849035" y="627530"/>
                  <a:pt x="6841005" y="637539"/>
                  <a:pt x="6831105" y="645459"/>
                </a:cubicBezTo>
                <a:cubicBezTo>
                  <a:pt x="6792931" y="675998"/>
                  <a:pt x="6774829" y="674841"/>
                  <a:pt x="6736976" y="712694"/>
                </a:cubicBezTo>
                <a:cubicBezTo>
                  <a:pt x="6676152" y="773518"/>
                  <a:pt x="6748277" y="740303"/>
                  <a:pt x="6669741" y="766482"/>
                </a:cubicBezTo>
                <a:cubicBezTo>
                  <a:pt x="6591507" y="844719"/>
                  <a:pt x="6704274" y="735464"/>
                  <a:pt x="6602505" y="820271"/>
                </a:cubicBezTo>
                <a:cubicBezTo>
                  <a:pt x="6587896" y="832445"/>
                  <a:pt x="6576773" y="848438"/>
                  <a:pt x="6562164" y="860612"/>
                </a:cubicBezTo>
                <a:cubicBezTo>
                  <a:pt x="6549749" y="870958"/>
                  <a:pt x="6534238" y="877160"/>
                  <a:pt x="6521823" y="887506"/>
                </a:cubicBezTo>
                <a:cubicBezTo>
                  <a:pt x="6507214" y="899680"/>
                  <a:pt x="6497305" y="917298"/>
                  <a:pt x="6481482" y="927847"/>
                </a:cubicBezTo>
                <a:cubicBezTo>
                  <a:pt x="6469688" y="935710"/>
                  <a:pt x="6453819" y="934955"/>
                  <a:pt x="6441141" y="941294"/>
                </a:cubicBezTo>
                <a:cubicBezTo>
                  <a:pt x="6426686" y="948522"/>
                  <a:pt x="6414832" y="960170"/>
                  <a:pt x="6400800" y="968188"/>
                </a:cubicBezTo>
                <a:cubicBezTo>
                  <a:pt x="6383395" y="978133"/>
                  <a:pt x="6364941" y="986117"/>
                  <a:pt x="6347011" y="995082"/>
                </a:cubicBezTo>
                <a:cubicBezTo>
                  <a:pt x="6317560" y="1024534"/>
                  <a:pt x="6319358" y="1026253"/>
                  <a:pt x="6279776" y="1048871"/>
                </a:cubicBezTo>
                <a:cubicBezTo>
                  <a:pt x="6262372" y="1058816"/>
                  <a:pt x="6243392" y="1065820"/>
                  <a:pt x="6225988" y="1075765"/>
                </a:cubicBezTo>
                <a:cubicBezTo>
                  <a:pt x="6110070" y="1142004"/>
                  <a:pt x="6301440" y="1051486"/>
                  <a:pt x="6091517" y="1156447"/>
                </a:cubicBezTo>
                <a:cubicBezTo>
                  <a:pt x="6069927" y="1167242"/>
                  <a:pt x="6045382" y="1171619"/>
                  <a:pt x="6024282" y="1183341"/>
                </a:cubicBezTo>
                <a:cubicBezTo>
                  <a:pt x="5969487" y="1213783"/>
                  <a:pt x="5980544" y="1225381"/>
                  <a:pt x="5930153" y="1250577"/>
                </a:cubicBezTo>
                <a:cubicBezTo>
                  <a:pt x="5917475" y="1256916"/>
                  <a:pt x="5903258" y="1259542"/>
                  <a:pt x="5889811" y="1264024"/>
                </a:cubicBezTo>
                <a:cubicBezTo>
                  <a:pt x="5876364" y="1272989"/>
                  <a:pt x="5862621" y="1281524"/>
                  <a:pt x="5849470" y="1290918"/>
                </a:cubicBezTo>
                <a:cubicBezTo>
                  <a:pt x="5831233" y="1303945"/>
                  <a:pt x="5815141" y="1320140"/>
                  <a:pt x="5795682" y="1331259"/>
                </a:cubicBezTo>
                <a:cubicBezTo>
                  <a:pt x="5670167" y="1402982"/>
                  <a:pt x="5861579" y="1264917"/>
                  <a:pt x="5701553" y="1371600"/>
                </a:cubicBezTo>
                <a:cubicBezTo>
                  <a:pt x="5629621" y="1419554"/>
                  <a:pt x="5733559" y="1383769"/>
                  <a:pt x="5620870" y="1411941"/>
                </a:cubicBezTo>
                <a:cubicBezTo>
                  <a:pt x="5527402" y="1474253"/>
                  <a:pt x="5644886" y="1399932"/>
                  <a:pt x="5513294" y="1465729"/>
                </a:cubicBezTo>
                <a:cubicBezTo>
                  <a:pt x="5498839" y="1472957"/>
                  <a:pt x="5486658" y="1484058"/>
                  <a:pt x="5472953" y="1492624"/>
                </a:cubicBezTo>
                <a:cubicBezTo>
                  <a:pt x="5450789" y="1506476"/>
                  <a:pt x="5427881" y="1519113"/>
                  <a:pt x="5405717" y="1532965"/>
                </a:cubicBezTo>
                <a:cubicBezTo>
                  <a:pt x="5392012" y="1541530"/>
                  <a:pt x="5380508" y="1554184"/>
                  <a:pt x="5365376" y="1559859"/>
                </a:cubicBezTo>
                <a:cubicBezTo>
                  <a:pt x="5258138" y="1600073"/>
                  <a:pt x="5336012" y="1551202"/>
                  <a:pt x="5257800" y="1586753"/>
                </a:cubicBezTo>
                <a:cubicBezTo>
                  <a:pt x="5221302" y="1603343"/>
                  <a:pt x="5188257" y="1627863"/>
                  <a:pt x="5150223" y="1640541"/>
                </a:cubicBezTo>
                <a:lnTo>
                  <a:pt x="5029200" y="1680882"/>
                </a:lnTo>
                <a:cubicBezTo>
                  <a:pt x="5015753" y="1689847"/>
                  <a:pt x="5003313" y="1700549"/>
                  <a:pt x="4988858" y="1707777"/>
                </a:cubicBezTo>
                <a:cubicBezTo>
                  <a:pt x="4938222" y="1733095"/>
                  <a:pt x="4919193" y="1735278"/>
                  <a:pt x="4867835" y="1748118"/>
                </a:cubicBezTo>
                <a:cubicBezTo>
                  <a:pt x="4854388" y="1757083"/>
                  <a:pt x="4841526" y="1766994"/>
                  <a:pt x="4827494" y="1775012"/>
                </a:cubicBezTo>
                <a:cubicBezTo>
                  <a:pt x="4810089" y="1784957"/>
                  <a:pt x="4790704" y="1791282"/>
                  <a:pt x="4773705" y="1801906"/>
                </a:cubicBezTo>
                <a:cubicBezTo>
                  <a:pt x="4754700" y="1813784"/>
                  <a:pt x="4736575" y="1827254"/>
                  <a:pt x="4719917" y="1842247"/>
                </a:cubicBezTo>
                <a:cubicBezTo>
                  <a:pt x="4691647" y="1867690"/>
                  <a:pt x="4670881" y="1901831"/>
                  <a:pt x="4639235" y="1922929"/>
                </a:cubicBezTo>
                <a:lnTo>
                  <a:pt x="4477870" y="2030506"/>
                </a:lnTo>
                <a:cubicBezTo>
                  <a:pt x="4382799" y="2093887"/>
                  <a:pt x="4500496" y="2014345"/>
                  <a:pt x="4383741" y="2097741"/>
                </a:cubicBezTo>
                <a:cubicBezTo>
                  <a:pt x="4370590" y="2107135"/>
                  <a:pt x="4357855" y="2117408"/>
                  <a:pt x="4343400" y="2124635"/>
                </a:cubicBezTo>
                <a:cubicBezTo>
                  <a:pt x="4330722" y="2130974"/>
                  <a:pt x="4316505" y="2133600"/>
                  <a:pt x="4303058" y="2138082"/>
                </a:cubicBezTo>
                <a:cubicBezTo>
                  <a:pt x="4276164" y="2164976"/>
                  <a:pt x="4254022" y="2197667"/>
                  <a:pt x="4222376" y="2218765"/>
                </a:cubicBezTo>
                <a:cubicBezTo>
                  <a:pt x="4165015" y="2257005"/>
                  <a:pt x="4145797" y="2274637"/>
                  <a:pt x="4087905" y="2299447"/>
                </a:cubicBezTo>
                <a:cubicBezTo>
                  <a:pt x="4074877" y="2305031"/>
                  <a:pt x="4061011" y="2308412"/>
                  <a:pt x="4047564" y="2312894"/>
                </a:cubicBezTo>
                <a:cubicBezTo>
                  <a:pt x="3993121" y="2394559"/>
                  <a:pt x="4056824" y="2315510"/>
                  <a:pt x="3953435" y="2380129"/>
                </a:cubicBezTo>
                <a:cubicBezTo>
                  <a:pt x="3937309" y="2390208"/>
                  <a:pt x="3928569" y="2409417"/>
                  <a:pt x="3913094" y="2420471"/>
                </a:cubicBezTo>
                <a:cubicBezTo>
                  <a:pt x="3896782" y="2432122"/>
                  <a:pt x="3876494" y="2437052"/>
                  <a:pt x="3859305" y="2447365"/>
                </a:cubicBezTo>
                <a:cubicBezTo>
                  <a:pt x="3831589" y="2463995"/>
                  <a:pt x="3805517" y="2483224"/>
                  <a:pt x="3778623" y="2501153"/>
                </a:cubicBezTo>
                <a:lnTo>
                  <a:pt x="3778623" y="2501153"/>
                </a:lnTo>
                <a:cubicBezTo>
                  <a:pt x="3742764" y="2528047"/>
                  <a:pt x="3702742" y="2550140"/>
                  <a:pt x="3671047" y="2581835"/>
                </a:cubicBezTo>
                <a:cubicBezTo>
                  <a:pt x="3653117" y="2599765"/>
                  <a:pt x="3636341" y="2618927"/>
                  <a:pt x="3617258" y="2635624"/>
                </a:cubicBezTo>
                <a:cubicBezTo>
                  <a:pt x="3600392" y="2650382"/>
                  <a:pt x="3579317" y="2660118"/>
                  <a:pt x="3563470" y="2675965"/>
                </a:cubicBezTo>
                <a:cubicBezTo>
                  <a:pt x="3473823" y="2765612"/>
                  <a:pt x="3603811" y="2671483"/>
                  <a:pt x="3496235" y="2743200"/>
                </a:cubicBezTo>
                <a:cubicBezTo>
                  <a:pt x="3436795" y="2832360"/>
                  <a:pt x="3506653" y="2733287"/>
                  <a:pt x="3429000" y="2823882"/>
                </a:cubicBezTo>
                <a:cubicBezTo>
                  <a:pt x="3362282" y="2901719"/>
                  <a:pt x="3419333" y="2857221"/>
                  <a:pt x="3348317" y="2904565"/>
                </a:cubicBezTo>
                <a:cubicBezTo>
                  <a:pt x="3272117" y="3018865"/>
                  <a:pt x="3397623" y="2841812"/>
                  <a:pt x="3240741" y="2998694"/>
                </a:cubicBezTo>
                <a:cubicBezTo>
                  <a:pt x="3141137" y="3098298"/>
                  <a:pt x="3278537" y="2963333"/>
                  <a:pt x="3119717" y="3106271"/>
                </a:cubicBezTo>
                <a:cubicBezTo>
                  <a:pt x="3100870" y="3123233"/>
                  <a:pt x="3086214" y="3144845"/>
                  <a:pt x="3065929" y="3160059"/>
                </a:cubicBezTo>
                <a:cubicBezTo>
                  <a:pt x="3049893" y="3172086"/>
                  <a:pt x="3029330" y="3176640"/>
                  <a:pt x="3012141" y="3186953"/>
                </a:cubicBezTo>
                <a:cubicBezTo>
                  <a:pt x="2984424" y="3203583"/>
                  <a:pt x="2962122" y="3230520"/>
                  <a:pt x="2931458" y="3240741"/>
                </a:cubicBezTo>
                <a:cubicBezTo>
                  <a:pt x="2918011" y="3245223"/>
                  <a:pt x="2903795" y="3247849"/>
                  <a:pt x="2891117" y="3254188"/>
                </a:cubicBezTo>
                <a:cubicBezTo>
                  <a:pt x="2835929" y="3281782"/>
                  <a:pt x="2865575" y="3274622"/>
                  <a:pt x="2823882" y="3307977"/>
                </a:cubicBezTo>
                <a:cubicBezTo>
                  <a:pt x="2759658" y="3359357"/>
                  <a:pt x="2809476" y="3315180"/>
                  <a:pt x="2743200" y="3348318"/>
                </a:cubicBezTo>
                <a:cubicBezTo>
                  <a:pt x="2655206" y="3392315"/>
                  <a:pt x="2751738" y="3356072"/>
                  <a:pt x="2662517" y="3415553"/>
                </a:cubicBezTo>
                <a:cubicBezTo>
                  <a:pt x="2650723" y="3423416"/>
                  <a:pt x="2634854" y="3422661"/>
                  <a:pt x="2622176" y="3429000"/>
                </a:cubicBezTo>
                <a:cubicBezTo>
                  <a:pt x="2598799" y="3440688"/>
                  <a:pt x="2577105" y="3455489"/>
                  <a:pt x="2554941" y="3469341"/>
                </a:cubicBezTo>
                <a:cubicBezTo>
                  <a:pt x="2541236" y="3477906"/>
                  <a:pt x="2527220" y="3486139"/>
                  <a:pt x="2514600" y="3496235"/>
                </a:cubicBezTo>
                <a:cubicBezTo>
                  <a:pt x="2504700" y="3504155"/>
                  <a:pt x="2498576" y="3516606"/>
                  <a:pt x="2487705" y="3523129"/>
                </a:cubicBezTo>
                <a:cubicBezTo>
                  <a:pt x="2475551" y="3530422"/>
                  <a:pt x="2460811" y="3532094"/>
                  <a:pt x="2447364" y="3536577"/>
                </a:cubicBezTo>
                <a:cubicBezTo>
                  <a:pt x="2412117" y="3571824"/>
                  <a:pt x="2408805" y="3580410"/>
                  <a:pt x="2366682" y="3603812"/>
                </a:cubicBezTo>
                <a:cubicBezTo>
                  <a:pt x="2340397" y="3618415"/>
                  <a:pt x="2311018" y="3627474"/>
                  <a:pt x="2286000" y="3644153"/>
                </a:cubicBezTo>
                <a:cubicBezTo>
                  <a:pt x="2196784" y="3703630"/>
                  <a:pt x="2293304" y="3667395"/>
                  <a:pt x="2205317" y="3711388"/>
                </a:cubicBezTo>
                <a:cubicBezTo>
                  <a:pt x="2094031" y="3767031"/>
                  <a:pt x="2251092" y="3667786"/>
                  <a:pt x="2111188" y="3751729"/>
                </a:cubicBezTo>
                <a:cubicBezTo>
                  <a:pt x="2083471" y="3768359"/>
                  <a:pt x="2053361" y="3782662"/>
                  <a:pt x="2030505" y="3805518"/>
                </a:cubicBezTo>
                <a:cubicBezTo>
                  <a:pt x="2017058" y="3818965"/>
                  <a:pt x="2006788" y="3836624"/>
                  <a:pt x="1990164" y="3845859"/>
                </a:cubicBezTo>
                <a:cubicBezTo>
                  <a:pt x="1965383" y="3859626"/>
                  <a:pt x="1933070" y="3857028"/>
                  <a:pt x="1909482" y="3872753"/>
                </a:cubicBezTo>
                <a:lnTo>
                  <a:pt x="1828800" y="3926541"/>
                </a:lnTo>
                <a:cubicBezTo>
                  <a:pt x="1815353" y="3935506"/>
                  <a:pt x="1803790" y="3948324"/>
                  <a:pt x="1788458" y="3953435"/>
                </a:cubicBezTo>
                <a:lnTo>
                  <a:pt x="1707776" y="3980329"/>
                </a:lnTo>
                <a:cubicBezTo>
                  <a:pt x="1647442" y="4040666"/>
                  <a:pt x="1719091" y="3977033"/>
                  <a:pt x="1640541" y="4020671"/>
                </a:cubicBezTo>
                <a:cubicBezTo>
                  <a:pt x="1509550" y="4093443"/>
                  <a:pt x="1611188" y="4061627"/>
                  <a:pt x="1506070" y="4087906"/>
                </a:cubicBezTo>
                <a:cubicBezTo>
                  <a:pt x="1488141" y="4101353"/>
                  <a:pt x="1471741" y="4117128"/>
                  <a:pt x="1452282" y="4128247"/>
                </a:cubicBezTo>
                <a:cubicBezTo>
                  <a:pt x="1439975" y="4135279"/>
                  <a:pt x="1424969" y="4136110"/>
                  <a:pt x="1411941" y="4141694"/>
                </a:cubicBezTo>
                <a:cubicBezTo>
                  <a:pt x="1251246" y="4210563"/>
                  <a:pt x="1523273" y="4113547"/>
                  <a:pt x="1237129" y="4208929"/>
                </a:cubicBezTo>
                <a:cubicBezTo>
                  <a:pt x="1210235" y="4217894"/>
                  <a:pt x="1180035" y="4220099"/>
                  <a:pt x="1156447" y="4235824"/>
                </a:cubicBezTo>
                <a:cubicBezTo>
                  <a:pt x="1114372" y="4263873"/>
                  <a:pt x="1052109" y="4307790"/>
                  <a:pt x="1008529" y="4316506"/>
                </a:cubicBezTo>
                <a:cubicBezTo>
                  <a:pt x="923171" y="4333578"/>
                  <a:pt x="963467" y="4324410"/>
                  <a:pt x="887505" y="4343400"/>
                </a:cubicBezTo>
                <a:cubicBezTo>
                  <a:pt x="786227" y="4410919"/>
                  <a:pt x="914943" y="4331641"/>
                  <a:pt x="793376" y="4383741"/>
                </a:cubicBezTo>
                <a:cubicBezTo>
                  <a:pt x="778521" y="4390107"/>
                  <a:pt x="767223" y="4402896"/>
                  <a:pt x="753035" y="4410635"/>
                </a:cubicBezTo>
                <a:cubicBezTo>
                  <a:pt x="717839" y="4429833"/>
                  <a:pt x="683492" y="4451746"/>
                  <a:pt x="645458" y="4464424"/>
                </a:cubicBezTo>
                <a:cubicBezTo>
                  <a:pt x="515602" y="4507709"/>
                  <a:pt x="717494" y="4438299"/>
                  <a:pt x="551329" y="4504765"/>
                </a:cubicBezTo>
                <a:cubicBezTo>
                  <a:pt x="525008" y="4515293"/>
                  <a:pt x="496003" y="4518981"/>
                  <a:pt x="470647" y="4531659"/>
                </a:cubicBezTo>
                <a:cubicBezTo>
                  <a:pt x="452717" y="4540624"/>
                  <a:pt x="435283" y="4550657"/>
                  <a:pt x="416858" y="4558553"/>
                </a:cubicBezTo>
                <a:cubicBezTo>
                  <a:pt x="389850" y="4570128"/>
                  <a:pt x="350025" y="4578623"/>
                  <a:pt x="322729" y="4585447"/>
                </a:cubicBezTo>
                <a:cubicBezTo>
                  <a:pt x="309282" y="4594412"/>
                  <a:pt x="296843" y="4605113"/>
                  <a:pt x="282388" y="4612341"/>
                </a:cubicBezTo>
                <a:cubicBezTo>
                  <a:pt x="269710" y="4618680"/>
                  <a:pt x="255075" y="4620204"/>
                  <a:pt x="242047" y="4625788"/>
                </a:cubicBezTo>
                <a:cubicBezTo>
                  <a:pt x="223622" y="4633684"/>
                  <a:pt x="205663" y="4642736"/>
                  <a:pt x="188258" y="4652682"/>
                </a:cubicBezTo>
                <a:cubicBezTo>
                  <a:pt x="174226" y="4660700"/>
                  <a:pt x="163105" y="4674054"/>
                  <a:pt x="147917" y="4679577"/>
                </a:cubicBezTo>
                <a:cubicBezTo>
                  <a:pt x="113180" y="4692209"/>
                  <a:pt x="40341" y="4706471"/>
                  <a:pt x="40341" y="4706471"/>
                </a:cubicBezTo>
                <a:lnTo>
                  <a:pt x="0" y="473336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9526137">
            <a:off x="5042323" y="2949481"/>
            <a:ext cx="30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Neutron ‘dripline’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77206" y="5814312"/>
            <a:ext cx="78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30000" dirty="0" err="1" smtClean="0"/>
              <a:t>A</a:t>
            </a:r>
            <a:r>
              <a:rPr lang="en-US" sz="4000" dirty="0" err="1" smtClean="0"/>
              <a:t>El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83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-13127" y="108457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Nuclear physics uncertainties inhibit</a:t>
            </a:r>
            <a:br>
              <a:rPr lang="en-US" sz="3600" dirty="0" smtClean="0"/>
            </a:br>
            <a:r>
              <a:rPr lang="en-US" sz="3600" dirty="0" smtClean="0"/>
              <a:t>Model-Observation Comparisons</a:t>
            </a:r>
            <a:endParaRPr lang="en-US" sz="3600" i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12178" y="3786694"/>
            <a:ext cx="2974725" cy="2507705"/>
            <a:chOff x="2359613" y="2832330"/>
            <a:chExt cx="2406134" cy="1913411"/>
          </a:xfrm>
        </p:grpSpPr>
        <p:sp>
          <p:nvSpPr>
            <p:cNvPr id="38" name="Rectangle 37"/>
            <p:cNvSpPr/>
            <p:nvPr/>
          </p:nvSpPr>
          <p:spPr>
            <a:xfrm>
              <a:off x="2359613" y="3096175"/>
              <a:ext cx="308993" cy="152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1876500" y="3509072"/>
              <a:ext cx="13894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X-rays/sec</a:t>
              </a:r>
              <a:r>
                <a:rPr lang="en-US" sz="1600" dirty="0" smtClean="0">
                  <a:sym typeface="Wingdings" panose="05000000000000000000" pitchFamily="2" charset="2"/>
                </a:rPr>
                <a:t></a:t>
              </a:r>
              <a:endParaRPr lang="en-US" sz="1600" dirty="0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473614" y="3205882"/>
              <a:ext cx="2236132" cy="1513301"/>
              <a:chOff x="2473614" y="3205882"/>
              <a:chExt cx="2236132" cy="1513301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73614" y="3205882"/>
                <a:ext cx="2175189" cy="1356682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692045" y="4107701"/>
                <a:ext cx="19237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/>
                  <a:t>R. </a:t>
                </a:r>
                <a:r>
                  <a:rPr lang="en-US" sz="1050" dirty="0" err="1" smtClean="0"/>
                  <a:t>Cornelisse</a:t>
                </a:r>
                <a:r>
                  <a:rPr lang="en-US" sz="1050" dirty="0" smtClean="0"/>
                  <a:t> et al.  </a:t>
                </a:r>
                <a:r>
                  <a:rPr lang="en-US" sz="1050" i="1" dirty="0" smtClean="0"/>
                  <a:t>A&amp;A</a:t>
                </a:r>
                <a:r>
                  <a:rPr lang="en-US" sz="1050" dirty="0" smtClean="0"/>
                  <a:t> 2000</a:t>
                </a:r>
                <a:endParaRPr lang="en-US" sz="1050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846699" y="4374770"/>
                <a:ext cx="1825645" cy="291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320294" y="4380629"/>
                <a:ext cx="13894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Days</a:t>
                </a:r>
                <a:endParaRPr lang="en-US" sz="16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214977" y="4271160"/>
                <a:ext cx="13894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0                   0.5</a:t>
                </a:r>
                <a:endParaRPr lang="en-US" sz="1200" dirty="0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2473613" y="3076201"/>
              <a:ext cx="218431" cy="143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1809727" y="3434860"/>
              <a:ext cx="1496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X-ray flux</a:t>
              </a:r>
              <a:r>
                <a:rPr lang="en-US" sz="1600" dirty="0" smtClean="0">
                  <a:sym typeface="Wingdings" panose="05000000000000000000" pitchFamily="2" charset="2"/>
                </a:rPr>
                <a:t></a:t>
              </a:r>
              <a:endParaRPr lang="en-US" sz="16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624038" y="2832330"/>
              <a:ext cx="141709" cy="1913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095" y="1305486"/>
            <a:ext cx="3048912" cy="2461743"/>
            <a:chOff x="2399845" y="4336859"/>
            <a:chExt cx="2480257" cy="1919244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2406917" y="4857746"/>
              <a:ext cx="2387644" cy="125721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2399845" y="4717063"/>
              <a:ext cx="297587" cy="143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 rot="16200000">
              <a:off x="1843218" y="4915969"/>
              <a:ext cx="1496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X-ray flux</a:t>
              </a:r>
              <a:r>
                <a:rPr lang="en-US" sz="1600" dirty="0" smtClean="0">
                  <a:sym typeface="Wingdings" panose="05000000000000000000" pitchFamily="2" charset="2"/>
                </a:rPr>
                <a:t></a:t>
              </a:r>
              <a:endParaRPr lang="en-US" sz="16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670132" y="5908031"/>
              <a:ext cx="1825645" cy="29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294937" y="5917549"/>
              <a:ext cx="13894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Days</a:t>
              </a:r>
              <a:endParaRPr lang="en-US" sz="1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977045" y="5844967"/>
              <a:ext cx="19030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10          100           1000</a:t>
              </a:r>
              <a:endParaRPr lang="en-US" sz="12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03777" y="2971425"/>
            <a:ext cx="23647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J. Homan et al. </a:t>
            </a:r>
            <a:r>
              <a:rPr lang="en-US" sz="1050" dirty="0" err="1" smtClean="0"/>
              <a:t>ApJ</a:t>
            </a:r>
            <a:r>
              <a:rPr lang="en-US" sz="1050" dirty="0" smtClean="0"/>
              <a:t> 2014</a:t>
            </a:r>
            <a:endParaRPr lang="en-US" sz="1050" dirty="0"/>
          </a:p>
        </p:txBody>
      </p:sp>
      <p:grpSp>
        <p:nvGrpSpPr>
          <p:cNvPr id="72" name="Group 71"/>
          <p:cNvGrpSpPr/>
          <p:nvPr/>
        </p:nvGrpSpPr>
        <p:grpSpPr>
          <a:xfrm>
            <a:off x="6304062" y="1444532"/>
            <a:ext cx="2630774" cy="5117886"/>
            <a:chOff x="5341653" y="527538"/>
            <a:chExt cx="3194169" cy="5866871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B0B0B0"/>
                </a:clrFrom>
                <a:clrTo>
                  <a:srgbClr val="B0B0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41653" y="705987"/>
              <a:ext cx="3194169" cy="5688422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5348585" y="527538"/>
              <a:ext cx="523460" cy="2568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 rot="16200000">
              <a:off x="4658622" y="1277476"/>
              <a:ext cx="1880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Mass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378259" y="3416750"/>
              <a:ext cx="474885" cy="2568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 rot="16200000">
              <a:off x="4658622" y="4183645"/>
              <a:ext cx="1880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Mass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  <p:sp>
          <p:nvSpPr>
            <p:cNvPr id="78" name="Rectangle 77"/>
            <p:cNvSpPr/>
            <p:nvPr/>
          </p:nvSpPr>
          <p:spPr>
            <a:xfrm rot="5400000">
              <a:off x="6951242" y="2014177"/>
              <a:ext cx="394149" cy="266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602307" y="3069193"/>
              <a:ext cx="1880375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Radius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  <p:sp>
          <p:nvSpPr>
            <p:cNvPr id="80" name="Rectangle 79"/>
            <p:cNvSpPr/>
            <p:nvPr/>
          </p:nvSpPr>
          <p:spPr>
            <a:xfrm rot="5400000">
              <a:off x="6951241" y="4832890"/>
              <a:ext cx="394150" cy="266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20138" y="5882242"/>
              <a:ext cx="1880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Radius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7373795" y="4055416"/>
            <a:ext cx="1923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Özel</a:t>
            </a:r>
            <a:r>
              <a:rPr lang="en-US" sz="1200" dirty="0" smtClean="0"/>
              <a:t> et al.  </a:t>
            </a:r>
            <a:r>
              <a:rPr lang="en-US" sz="1200" i="1" dirty="0" err="1" smtClean="0"/>
              <a:t>ApJ</a:t>
            </a:r>
            <a:r>
              <a:rPr lang="en-US" sz="1200" dirty="0" smtClean="0"/>
              <a:t> 2016</a:t>
            </a:r>
            <a:endParaRPr lang="en-US" sz="1200" dirty="0"/>
          </a:p>
        </p:txBody>
      </p:sp>
      <p:sp>
        <p:nvSpPr>
          <p:cNvPr id="84" name="TextBox 83"/>
          <p:cNvSpPr txBox="1"/>
          <p:nvPr/>
        </p:nvSpPr>
        <p:spPr>
          <a:xfrm>
            <a:off x="579890" y="1170763"/>
            <a:ext cx="247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Observations</a:t>
            </a:r>
            <a:endParaRPr lang="en-US" sz="2400" b="1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232" y="1938079"/>
            <a:ext cx="3034527" cy="200126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4136963" y="1134242"/>
            <a:ext cx="263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Models</a:t>
            </a:r>
            <a:endParaRPr lang="en-US" sz="2400" b="1" dirty="0"/>
          </a:p>
        </p:txBody>
      </p:sp>
      <p:sp>
        <p:nvSpPr>
          <p:cNvPr id="88" name="Rounded Rectangle 87"/>
          <p:cNvSpPr/>
          <p:nvPr/>
        </p:nvSpPr>
        <p:spPr>
          <a:xfrm>
            <a:off x="61718" y="1213657"/>
            <a:ext cx="2894828" cy="508074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3055311" y="1944157"/>
            <a:ext cx="507595" cy="184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 rot="16200000">
            <a:off x="2445469" y="2182925"/>
            <a:ext cx="1919856" cy="41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X-ray flux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endParaRPr lang="en-US" sz="1600" dirty="0"/>
          </a:p>
        </p:txBody>
      </p:sp>
      <p:sp>
        <p:nvSpPr>
          <p:cNvPr id="92" name="Rectangle 91"/>
          <p:cNvSpPr/>
          <p:nvPr/>
        </p:nvSpPr>
        <p:spPr>
          <a:xfrm>
            <a:off x="3509473" y="3581775"/>
            <a:ext cx="2815545" cy="37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3" name="TextBox 92"/>
          <p:cNvSpPr txBox="1"/>
          <p:nvPr/>
        </p:nvSpPr>
        <p:spPr>
          <a:xfrm>
            <a:off x="4512805" y="3661711"/>
            <a:ext cx="1708015" cy="434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Days</a:t>
            </a:r>
            <a:endParaRPr lang="en-US" sz="1600" dirty="0"/>
          </a:p>
        </p:txBody>
      </p:sp>
      <p:sp>
        <p:nvSpPr>
          <p:cNvPr id="94" name="TextBox 93"/>
          <p:cNvSpPr txBox="1"/>
          <p:nvPr/>
        </p:nvSpPr>
        <p:spPr>
          <a:xfrm>
            <a:off x="3471311" y="3496381"/>
            <a:ext cx="2699448" cy="28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0              10            100           1000</a:t>
            </a:r>
            <a:endParaRPr lang="en-US" sz="1200" dirty="0"/>
          </a:p>
        </p:txBody>
      </p:sp>
      <p:sp>
        <p:nvSpPr>
          <p:cNvPr id="95" name="TextBox 94"/>
          <p:cNvSpPr txBox="1"/>
          <p:nvPr/>
        </p:nvSpPr>
        <p:spPr>
          <a:xfrm>
            <a:off x="3580478" y="3251208"/>
            <a:ext cx="3441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Deibel</a:t>
            </a:r>
            <a:r>
              <a:rPr lang="en-US" sz="1100" dirty="0" smtClean="0"/>
              <a:t> et al. </a:t>
            </a:r>
            <a:r>
              <a:rPr lang="en-US" sz="1100" i="1" dirty="0" err="1" smtClean="0"/>
              <a:t>Astrophys</a:t>
            </a:r>
            <a:r>
              <a:rPr lang="en-US" sz="1100" i="1" dirty="0" smtClean="0"/>
              <a:t>. J. Lett. </a:t>
            </a:r>
            <a:r>
              <a:rPr lang="en-US" sz="1100" dirty="0" smtClean="0"/>
              <a:t>2015</a:t>
            </a:r>
            <a:endParaRPr lang="en-US" sz="1100" i="1" dirty="0" smtClean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778" y="4146181"/>
            <a:ext cx="3244240" cy="2096483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722721" y="4187756"/>
            <a:ext cx="3441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Deibel</a:t>
            </a:r>
            <a:r>
              <a:rPr lang="en-US" sz="1100" dirty="0" smtClean="0"/>
              <a:t>, </a:t>
            </a:r>
            <a:r>
              <a:rPr lang="en-US" sz="1100" b="1" dirty="0" smtClean="0"/>
              <a:t>Z. </a:t>
            </a:r>
            <a:r>
              <a:rPr lang="en-US" sz="1100" b="1" dirty="0" err="1" smtClean="0"/>
              <a:t>Meisel</a:t>
            </a:r>
            <a:r>
              <a:rPr lang="en-US" sz="1100" dirty="0" smtClean="0"/>
              <a:t>, et al. </a:t>
            </a:r>
            <a:r>
              <a:rPr lang="en-US" sz="1100" i="1" dirty="0" smtClean="0"/>
              <a:t>In preparation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562624" y="5836264"/>
            <a:ext cx="2854447" cy="381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TextBox 98"/>
          <p:cNvSpPr txBox="1"/>
          <p:nvPr/>
        </p:nvSpPr>
        <p:spPr>
          <a:xfrm>
            <a:off x="4495342" y="5977064"/>
            <a:ext cx="171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Seconds</a:t>
            </a:r>
            <a:endParaRPr lang="en-US" sz="1600" dirty="0"/>
          </a:p>
        </p:txBody>
      </p:sp>
      <p:sp>
        <p:nvSpPr>
          <p:cNvPr id="100" name="TextBox 99"/>
          <p:cNvSpPr txBox="1"/>
          <p:nvPr/>
        </p:nvSpPr>
        <p:spPr>
          <a:xfrm>
            <a:off x="3551891" y="5804264"/>
            <a:ext cx="273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11175" algn="l"/>
                <a:tab pos="1143000" algn="l"/>
                <a:tab pos="1774825" algn="l"/>
              </a:tabLst>
            </a:pPr>
            <a:r>
              <a:rPr lang="en-US" sz="1200" dirty="0" smtClean="0"/>
              <a:t>10	100	1000	10000	</a:t>
            </a:r>
            <a:endParaRPr lang="en-US" sz="1200" dirty="0"/>
          </a:p>
        </p:txBody>
      </p:sp>
      <p:sp>
        <p:nvSpPr>
          <p:cNvPr id="109" name="Rectangle 108"/>
          <p:cNvSpPr/>
          <p:nvPr/>
        </p:nvSpPr>
        <p:spPr>
          <a:xfrm>
            <a:off x="3071142" y="4157749"/>
            <a:ext cx="507595" cy="1840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 rot="16200000">
            <a:off x="2504958" y="4475389"/>
            <a:ext cx="1919856" cy="41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X-ray flux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endParaRPr lang="en-US" sz="1600" dirty="0"/>
          </a:p>
        </p:txBody>
      </p:sp>
      <p:sp>
        <p:nvSpPr>
          <p:cNvPr id="108" name="Rounded Rectangle 107"/>
          <p:cNvSpPr/>
          <p:nvPr/>
        </p:nvSpPr>
        <p:spPr>
          <a:xfrm>
            <a:off x="3185729" y="1178850"/>
            <a:ext cx="3103583" cy="513676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lus 6"/>
          <p:cNvSpPr/>
          <p:nvPr/>
        </p:nvSpPr>
        <p:spPr>
          <a:xfrm>
            <a:off x="2381607" y="3255353"/>
            <a:ext cx="1381887" cy="1264155"/>
          </a:xfrm>
          <a:prstGeom prst="mathPlu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ounded Rectangle 110"/>
          <p:cNvSpPr/>
          <p:nvPr/>
        </p:nvSpPr>
        <p:spPr>
          <a:xfrm>
            <a:off x="6441753" y="995082"/>
            <a:ext cx="2646763" cy="548408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6667538" y="903605"/>
            <a:ext cx="2195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Understanding of Nature</a:t>
            </a:r>
            <a:endParaRPr lang="en-US" sz="2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222671" y="3852868"/>
            <a:ext cx="207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“X-ray </a:t>
            </a:r>
            <a:r>
              <a:rPr lang="en-US" dirty="0" err="1"/>
              <a:t>s</a:t>
            </a:r>
            <a:r>
              <a:rPr lang="en-US" dirty="0" err="1" smtClean="0"/>
              <a:t>uperbursts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64351" y="1681828"/>
            <a:ext cx="206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“Cooling transients”</a:t>
            </a:r>
            <a:endParaRPr lang="en-US" dirty="0"/>
          </a:p>
        </p:txBody>
      </p:sp>
      <p:sp>
        <p:nvSpPr>
          <p:cNvPr id="8" name="Equal 7"/>
          <p:cNvSpPr/>
          <p:nvPr/>
        </p:nvSpPr>
        <p:spPr>
          <a:xfrm>
            <a:off x="5663579" y="3220697"/>
            <a:ext cx="1424064" cy="1190584"/>
          </a:xfrm>
          <a:prstGeom prst="math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2" grpId="0"/>
      <p:bldP spid="84" grpId="0"/>
      <p:bldP spid="87" grpId="0"/>
      <p:bldP spid="88" grpId="0" animBg="1"/>
      <p:bldP spid="89" grpId="0" animBg="1"/>
      <p:bldP spid="90" grpId="0"/>
      <p:bldP spid="92" grpId="0" animBg="1"/>
      <p:bldP spid="93" grpId="0"/>
      <p:bldP spid="94" grpId="0"/>
      <p:bldP spid="95" grpId="0"/>
      <p:bldP spid="96" grpId="0"/>
      <p:bldP spid="98" grpId="0" animBg="1"/>
      <p:bldP spid="99" grpId="0"/>
      <p:bldP spid="100" grpId="0"/>
      <p:bldP spid="109" grpId="0" animBg="1"/>
      <p:bldP spid="110" grpId="0"/>
      <p:bldP spid="108" grpId="0" animBg="1"/>
      <p:bldP spid="7" grpId="0" animBg="1"/>
      <p:bldP spid="111" grpId="0" animBg="1"/>
      <p:bldP spid="112" grpId="0"/>
      <p:bldP spid="113" grpId="0"/>
      <p:bldP spid="114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/>
          <p:cNvSpPr txBox="1">
            <a:spLocks/>
          </p:cNvSpPr>
          <p:nvPr/>
        </p:nvSpPr>
        <p:spPr>
          <a:xfrm>
            <a:off x="-8226" y="67793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Type-I x-ray bursts: </a:t>
            </a:r>
            <a:br>
              <a:rPr lang="en-US" sz="3600" dirty="0" smtClean="0"/>
            </a:br>
            <a:r>
              <a:rPr lang="en-US" sz="3600" dirty="0" smtClean="0"/>
              <a:t>H/He burning on the neutron star surface</a:t>
            </a:r>
            <a:endParaRPr lang="en-US" sz="3600" dirty="0"/>
          </a:p>
        </p:txBody>
      </p:sp>
      <p:sp>
        <p:nvSpPr>
          <p:cNvPr id="82" name="Rectangle 81"/>
          <p:cNvSpPr/>
          <p:nvPr/>
        </p:nvSpPr>
        <p:spPr>
          <a:xfrm>
            <a:off x="4876322" y="1617776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873448" y="5014149"/>
            <a:ext cx="4002657" cy="1181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71882" y="2998187"/>
            <a:ext cx="4002657" cy="27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877881" y="3263258"/>
            <a:ext cx="4002657" cy="7739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876322" y="4024455"/>
            <a:ext cx="4002657" cy="993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838920" y="1557876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atmosphere</a:t>
            </a:r>
          </a:p>
          <a:p>
            <a:endParaRPr lang="en-US" dirty="0" smtClean="0"/>
          </a:p>
          <a:p>
            <a:r>
              <a:rPr lang="en-US" dirty="0" smtClean="0"/>
              <a:t>ocean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crust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Down Arrow 87"/>
          <p:cNvSpPr/>
          <p:nvPr/>
        </p:nvSpPr>
        <p:spPr>
          <a:xfrm>
            <a:off x="6167881" y="1894787"/>
            <a:ext cx="1509623" cy="109091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681843" y="2905050"/>
                <a:ext cx="2190603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rgbClr val="FF0000"/>
                    </a:solidFill>
                  </a:rPr>
                  <a:t>p,</a:t>
                </a:r>
                <a14:m>
                  <m:oMath xmlns:m="http://schemas.openxmlformats.org/officeDocument/2006/math">
                    <m:r>
                      <a:rPr lang="el-G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 smtClean="0">
                    <a:solidFill>
                      <a:srgbClr val="FF0000"/>
                    </a:solidFill>
                  </a:rPr>
                  <a:t>-capture</a:t>
                </a:r>
              </a:p>
              <a:p>
                <a:pPr algn="r"/>
                <a:endParaRPr lang="en-US" sz="1000" dirty="0" smtClean="0">
                  <a:solidFill>
                    <a:srgbClr val="0070C0"/>
                  </a:solidFill>
                </a:endParaRPr>
              </a:p>
              <a:p>
                <a:pPr algn="r"/>
                <a:r>
                  <a:rPr lang="en-US" baseline="30000" dirty="0" smtClean="0">
                    <a:solidFill>
                      <a:srgbClr val="0070C0"/>
                    </a:solidFill>
                  </a:rPr>
                  <a:t>12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C-fusion,</a:t>
                </a:r>
              </a:p>
              <a:p>
                <a:pPr algn="r"/>
                <a:r>
                  <a:rPr lang="en-US" dirty="0" smtClean="0">
                    <a:solidFill>
                      <a:srgbClr val="0070C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70C0"/>
                    </a:solidFill>
                  </a:rPr>
                  <a:t>-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-capture</a:t>
                </a:r>
              </a:p>
              <a:p>
                <a:pPr algn="r"/>
                <a:endParaRPr lang="en-US" sz="400" dirty="0">
                  <a:solidFill>
                    <a:srgbClr val="0070C0"/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rgbClr val="0070C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70C0"/>
                    </a:solidFill>
                  </a:rPr>
                  <a:t>-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-</a:t>
                </a:r>
                <a:r>
                  <a:rPr lang="en-US" dirty="0">
                    <a:solidFill>
                      <a:srgbClr val="0070C0"/>
                    </a:solidFill>
                  </a:rPr>
                  <a:t>c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apture</a:t>
                </a:r>
              </a:p>
              <a:p>
                <a:pPr algn="r"/>
                <a:endParaRPr lang="en-US" sz="1400" dirty="0" smtClean="0">
                  <a:solidFill>
                    <a:srgbClr val="0070C0"/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rgbClr val="0070C0"/>
                    </a:solidFill>
                  </a:rPr>
                  <a:t>n-emission/capture,</a:t>
                </a:r>
              </a:p>
              <a:p>
                <a:pPr algn="r"/>
                <a:r>
                  <a:rPr lang="el-GR" dirty="0" smtClean="0">
                    <a:solidFill>
                      <a:srgbClr val="0070C0"/>
                    </a:solidFill>
                  </a:rPr>
                  <a:t>ρ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-driven fusion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algn="r"/>
                <a:endParaRPr lang="en-US" dirty="0">
                  <a:solidFill>
                    <a:srgbClr val="FF0000"/>
                  </a:solidFill>
                </a:endParaRPr>
              </a:p>
              <a:p>
                <a:pPr algn="r"/>
                <a:endParaRPr lang="en-US" dirty="0" smtClean="0">
                  <a:solidFill>
                    <a:srgbClr val="FF0000"/>
                  </a:solidFill>
                </a:endParaRPr>
              </a:p>
              <a:p>
                <a:pPr algn="r"/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843" y="2905050"/>
                <a:ext cx="2190603" cy="3016210"/>
              </a:xfrm>
              <a:prstGeom prst="rect">
                <a:avLst/>
              </a:prstGeom>
              <a:blipFill rotWithShape="0">
                <a:blip r:embed="rId2"/>
                <a:stretch>
                  <a:fillRect t="-1215" r="-2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2" y="1215395"/>
            <a:ext cx="3412058" cy="229066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605" y="3746599"/>
            <a:ext cx="2664097" cy="2595123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168605" y="2877384"/>
            <a:ext cx="2078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Haberl et al </a:t>
            </a:r>
            <a:r>
              <a:rPr lang="en-US" sz="1200" i="1" dirty="0" err="1" smtClean="0"/>
              <a:t>ApJ</a:t>
            </a:r>
            <a:r>
              <a:rPr lang="en-US" sz="1200" dirty="0" smtClean="0"/>
              <a:t> 1987</a:t>
            </a:r>
            <a:endParaRPr lang="en-US" sz="1200" dirty="0"/>
          </a:p>
        </p:txBody>
      </p:sp>
      <p:sp>
        <p:nvSpPr>
          <p:cNvPr id="98" name="Right Brace 97"/>
          <p:cNvSpPr/>
          <p:nvPr/>
        </p:nvSpPr>
        <p:spPr>
          <a:xfrm>
            <a:off x="3976351" y="1287485"/>
            <a:ext cx="510441" cy="4973565"/>
          </a:xfrm>
          <a:prstGeom prst="rightBrace">
            <a:avLst>
              <a:gd name="adj1" fmla="val 29435"/>
              <a:gd name="adj2" fmla="val 3849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flipV="1">
            <a:off x="4573581" y="3173614"/>
            <a:ext cx="342344" cy="270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 flipV="1">
            <a:off x="8944343" y="2964870"/>
            <a:ext cx="0" cy="3219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rot="16200000">
            <a:off x="8345608" y="439082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radius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822768" y="3819763"/>
            <a:ext cx="2078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W. Lewin et al. </a:t>
            </a:r>
            <a:r>
              <a:rPr lang="en-US" sz="1200" i="1" dirty="0" err="1" smtClean="0"/>
              <a:t>SSRv</a:t>
            </a:r>
            <a:r>
              <a:rPr lang="en-US" sz="1200" dirty="0" smtClean="0"/>
              <a:t> 1993</a:t>
            </a:r>
            <a:endParaRPr lang="en-US" sz="1200" dirty="0"/>
          </a:p>
        </p:txBody>
      </p:sp>
      <p:sp>
        <p:nvSpPr>
          <p:cNvPr id="21" name="Rectangle 20"/>
          <p:cNvSpPr/>
          <p:nvPr/>
        </p:nvSpPr>
        <p:spPr>
          <a:xfrm>
            <a:off x="530928" y="1163689"/>
            <a:ext cx="558056" cy="234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94498" y="1953054"/>
            <a:ext cx="1944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X-ray flux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1049900" y="3675130"/>
            <a:ext cx="766107" cy="2363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613808" y="4530645"/>
            <a:ext cx="1944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X-ray flux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858571" y="3179699"/>
            <a:ext cx="3219679" cy="380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TextBox 25"/>
          <p:cNvSpPr txBox="1"/>
          <p:nvPr/>
        </p:nvSpPr>
        <p:spPr>
          <a:xfrm>
            <a:off x="1860306" y="3273593"/>
            <a:ext cx="1389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Time (hours)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963546" y="3103948"/>
            <a:ext cx="3074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85800" algn="l"/>
                <a:tab pos="1314450" algn="l"/>
                <a:tab pos="2000250" algn="l"/>
                <a:tab pos="2628900" algn="l"/>
              </a:tabLst>
            </a:pPr>
            <a:r>
              <a:rPr lang="en-US" sz="1400" dirty="0" smtClean="0"/>
              <a:t>0	5	10	15	20</a:t>
            </a:r>
            <a:endParaRPr lang="en-US" sz="1400" dirty="0"/>
          </a:p>
        </p:txBody>
      </p:sp>
      <p:pic>
        <p:nvPicPr>
          <p:cNvPr id="28" name="Picture 6" descr="https://upload.wikimedia.org/wikipedia/commons/2/2a/Accretion_disk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6"/>
          <a:stretch/>
        </p:blipFill>
        <p:spPr bwMode="auto">
          <a:xfrm>
            <a:off x="2135042" y="4087788"/>
            <a:ext cx="1647981" cy="128423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077109" y="5183031"/>
            <a:ext cx="11386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</a:rPr>
              <a:t>F. Mirabel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7395" y="106626"/>
            <a:ext cx="9152226" cy="7712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The rapid proton-capture (</a:t>
            </a:r>
            <a:r>
              <a:rPr lang="en-US" sz="3600" i="1" dirty="0" err="1" smtClean="0"/>
              <a:t>rp</a:t>
            </a:r>
            <a:r>
              <a:rPr lang="en-US" sz="3600" i="1" dirty="0" smtClean="0"/>
              <a:t>)-process</a:t>
            </a:r>
            <a:r>
              <a:rPr lang="en-US" sz="3600" dirty="0" smtClean="0"/>
              <a:t>: </a:t>
            </a:r>
            <a:br>
              <a:rPr lang="en-US" sz="3600" dirty="0" smtClean="0"/>
            </a:br>
            <a:r>
              <a:rPr lang="en-US" sz="3600" dirty="0" smtClean="0"/>
              <a:t>H/He burning on the neutron star surface</a:t>
            </a:r>
            <a:endParaRPr lang="en-US" sz="3600" dirty="0"/>
          </a:p>
        </p:txBody>
      </p:sp>
      <p:pic>
        <p:nvPicPr>
          <p:cNvPr id="22" name="Picture 2" descr="C:\My Documents\Meet\Munich02\rp_path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029" y="1037103"/>
            <a:ext cx="6157799" cy="53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12157"/>
          <a:stretch/>
        </p:blipFill>
        <p:spPr>
          <a:xfrm>
            <a:off x="342377" y="1365450"/>
            <a:ext cx="3017547" cy="33462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45529" y="1478149"/>
            <a:ext cx="2078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W. Lewin et al. </a:t>
            </a:r>
            <a:r>
              <a:rPr lang="en-US" sz="1400" i="1" dirty="0" err="1" smtClean="0"/>
              <a:t>SSRv</a:t>
            </a:r>
            <a:r>
              <a:rPr lang="en-US" sz="1400" dirty="0" smtClean="0"/>
              <a:t> 1993</a:t>
            </a:r>
            <a:endParaRPr lang="en-US" sz="14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837045" y="5014204"/>
            <a:ext cx="0" cy="1188720"/>
          </a:xfrm>
          <a:prstGeom prst="line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236" y="5378005"/>
            <a:ext cx="44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Z</a:t>
            </a:r>
            <a:endParaRPr lang="en-US" sz="32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706293" y="6350000"/>
            <a:ext cx="1053220" cy="0"/>
          </a:xfrm>
          <a:prstGeom prst="line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12725" y="5828346"/>
            <a:ext cx="44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endParaRPr lang="en-US" sz="3200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327400" y="5828346"/>
            <a:ext cx="378893" cy="374578"/>
          </a:xfrm>
          <a:prstGeom prst="straightConnector1">
            <a:avLst/>
          </a:prstGeom>
          <a:ln w="444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706293" y="5378005"/>
            <a:ext cx="384793" cy="450343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941682" y="3726012"/>
            <a:ext cx="66052" cy="171990"/>
          </a:xfrm>
          <a:prstGeom prst="line">
            <a:avLst/>
          </a:prstGeom>
          <a:ln w="317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74708" y="3748473"/>
            <a:ext cx="48139" cy="163177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66295" y="5137762"/>
            <a:ext cx="402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Reaction sequence:</a:t>
            </a:r>
          </a:p>
          <a:p>
            <a:r>
              <a:rPr lang="en-US" sz="2000" b="1" dirty="0" smtClean="0">
                <a:solidFill>
                  <a:srgbClr val="009900"/>
                </a:solidFill>
              </a:rPr>
              <a:t>3</a:t>
            </a:r>
            <a:r>
              <a:rPr lang="el-GR" sz="2000" b="1" dirty="0" smtClean="0">
                <a:solidFill>
                  <a:srgbClr val="009900"/>
                </a:solidFill>
              </a:rPr>
              <a:t>α</a:t>
            </a:r>
            <a:r>
              <a:rPr lang="el-GR" sz="2000" b="1" dirty="0" smtClean="0"/>
              <a:t>→</a:t>
            </a:r>
            <a:r>
              <a:rPr lang="en-US" sz="2000" b="1" dirty="0" smtClean="0">
                <a:solidFill>
                  <a:srgbClr val="0070C0"/>
                </a:solidFill>
              </a:rPr>
              <a:t>HCNO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072319" y="4386845"/>
            <a:ext cx="966252" cy="975333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07734" y="2437253"/>
            <a:ext cx="0" cy="12975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038571" y="5137855"/>
            <a:ext cx="402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</a:t>
            </a:r>
          </a:p>
          <a:p>
            <a:r>
              <a:rPr lang="en-US" sz="2000" b="1" dirty="0" smtClean="0">
                <a:solidFill>
                  <a:srgbClr val="00FF00"/>
                </a:solidFill>
              </a:rPr>
              <a:t>                 </a:t>
            </a:r>
            <a:r>
              <a:rPr lang="el-GR" sz="2000" b="1" dirty="0" smtClean="0"/>
              <a:t>→</a:t>
            </a:r>
            <a:r>
              <a:rPr lang="el-GR" sz="2000" b="1" dirty="0" smtClean="0">
                <a:solidFill>
                  <a:schemeClr val="accent2">
                    <a:lumMod val="75000"/>
                  </a:schemeClr>
                </a:solidFill>
              </a:rPr>
              <a:t>α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p-process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37769" y="3136743"/>
            <a:ext cx="176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H. Schatz et al. </a:t>
            </a:r>
            <a:r>
              <a:rPr lang="en-US" sz="1200" i="1" dirty="0" smtClean="0"/>
              <a:t>PRL</a:t>
            </a:r>
            <a:r>
              <a:rPr lang="en-US" sz="1200" dirty="0" smtClean="0"/>
              <a:t> 2001</a:t>
            </a:r>
            <a:endParaRPr lang="en-US" sz="12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5174" y="3748473"/>
            <a:ext cx="1505450" cy="147286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025607" y="5136171"/>
            <a:ext cx="402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</a:t>
            </a:r>
          </a:p>
          <a:p>
            <a:r>
              <a:rPr lang="en-US" sz="2000" b="1" dirty="0" smtClean="0">
                <a:solidFill>
                  <a:srgbClr val="00FF00"/>
                </a:solidFill>
              </a:rPr>
              <a:t>                                          </a:t>
            </a:r>
            <a:r>
              <a:rPr lang="el-GR" sz="2000" b="1" dirty="0" smtClean="0"/>
              <a:t>→</a:t>
            </a:r>
            <a:r>
              <a:rPr lang="en-US" sz="2000" b="1" dirty="0" err="1" smtClean="0">
                <a:solidFill>
                  <a:srgbClr val="FF0000"/>
                </a:solidFill>
              </a:rPr>
              <a:t>rp</a:t>
            </a:r>
            <a:r>
              <a:rPr lang="en-US" sz="2000" b="1" dirty="0" smtClean="0">
                <a:solidFill>
                  <a:srgbClr val="FF0000"/>
                </a:solidFill>
              </a:rPr>
              <a:t>-process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038571" y="1436138"/>
            <a:ext cx="3381848" cy="295070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1054335" y="2164028"/>
            <a:ext cx="206638" cy="82183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258927" y="2947033"/>
            <a:ext cx="248444" cy="62609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1502091" y="3546415"/>
            <a:ext cx="549963" cy="17537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98777" y="2078241"/>
            <a:ext cx="30606" cy="3590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5-Point Star 1"/>
          <p:cNvSpPr/>
          <p:nvPr/>
        </p:nvSpPr>
        <p:spPr>
          <a:xfrm>
            <a:off x="5743305" y="3427508"/>
            <a:ext cx="317245" cy="338232"/>
          </a:xfrm>
          <a:prstGeom prst="star5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876604" y="1885580"/>
            <a:ext cx="317245" cy="338232"/>
          </a:xfrm>
          <a:prstGeom prst="star5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7405" y="1211069"/>
            <a:ext cx="558056" cy="3107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-558021" y="2487692"/>
            <a:ext cx="1944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X-ray flux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pic>
        <p:nvPicPr>
          <p:cNvPr id="30" name="Picture 6" descr="https://upload.wikimedia.org/wikipedia/commons/2/2a/Accretion_disk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6"/>
          <a:stretch/>
        </p:blipFill>
        <p:spPr bwMode="auto">
          <a:xfrm>
            <a:off x="974708" y="1776851"/>
            <a:ext cx="2307128" cy="179789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432742" y="3386113"/>
            <a:ext cx="113868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</a:rPr>
              <a:t>F. Mirabel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4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2032" y="135889"/>
            <a:ext cx="9152226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Much recent work has been done to investigate the </a:t>
            </a:r>
            <a:r>
              <a:rPr lang="en-US" sz="4000" i="1" dirty="0" err="1" smtClean="0"/>
              <a:t>rp</a:t>
            </a:r>
            <a:r>
              <a:rPr lang="en-US" sz="4000" i="1" dirty="0" smtClean="0"/>
              <a:t>-process</a:t>
            </a:r>
            <a:r>
              <a:rPr lang="en-US" sz="4000" dirty="0" smtClean="0"/>
              <a:t>: </a:t>
            </a:r>
            <a:endParaRPr lang="en-US" sz="4000" dirty="0"/>
          </a:p>
        </p:txBody>
      </p:sp>
      <p:pic>
        <p:nvPicPr>
          <p:cNvPr id="22" name="Picture 2" descr="C:\My Documents\Meet\Munich02\rp_path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029" y="1037103"/>
            <a:ext cx="6157799" cy="53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 flipV="1">
            <a:off x="2837045" y="5014204"/>
            <a:ext cx="0" cy="1188720"/>
          </a:xfrm>
          <a:prstGeom prst="line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236" y="5378005"/>
            <a:ext cx="44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Z</a:t>
            </a:r>
            <a:endParaRPr lang="en-US" sz="32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706293" y="6350000"/>
            <a:ext cx="1053220" cy="0"/>
          </a:xfrm>
          <a:prstGeom prst="line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12725" y="5828346"/>
            <a:ext cx="44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7537769" y="3136743"/>
            <a:ext cx="176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H. Schatz et al. </a:t>
            </a:r>
            <a:r>
              <a:rPr lang="en-US" sz="1200" i="1" dirty="0" smtClean="0"/>
              <a:t>PRL</a:t>
            </a:r>
            <a:r>
              <a:rPr lang="en-US" sz="1200" dirty="0" smtClean="0"/>
              <a:t> 2001</a:t>
            </a:r>
            <a:endParaRPr lang="en-US" sz="12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387"/>
          <a:stretch/>
        </p:blipFill>
        <p:spPr>
          <a:xfrm>
            <a:off x="7195174" y="4210755"/>
            <a:ext cx="1505450" cy="1010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68" y="1364287"/>
            <a:ext cx="5779911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2000" dirty="0" smtClean="0"/>
              <a:t>Final unknown </a:t>
            </a:r>
            <a:r>
              <a:rPr lang="el-GR" sz="2000" dirty="0" smtClean="0"/>
              <a:t>β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-decay rates measured</a:t>
            </a:r>
            <a:br>
              <a:rPr lang="en-US" sz="2000" dirty="0" smtClean="0"/>
            </a:br>
            <a:r>
              <a:rPr lang="en-US" sz="2000" dirty="0" smtClean="0"/>
              <a:t> - </a:t>
            </a:r>
            <a:r>
              <a:rPr lang="en-US" sz="1600" dirty="0" smtClean="0">
                <a:solidFill>
                  <a:srgbClr val="00B0F0"/>
                </a:solidFill>
              </a:rPr>
              <a:t>G. </a:t>
            </a:r>
            <a:r>
              <a:rPr lang="en-US" sz="1600" dirty="0" err="1" smtClean="0">
                <a:solidFill>
                  <a:srgbClr val="00B0F0"/>
                </a:solidFill>
              </a:rPr>
              <a:t>Lorusso</a:t>
            </a:r>
            <a:r>
              <a:rPr lang="en-US" sz="1600" dirty="0" smtClean="0">
                <a:solidFill>
                  <a:srgbClr val="00B0F0"/>
                </a:solidFill>
              </a:rPr>
              <a:t> et al. Phys. Lett. B 2011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2000" dirty="0" smtClean="0"/>
              <a:t>‘Waiting-point’ nuclei mostly constrained</a:t>
            </a:r>
            <a:br>
              <a:rPr lang="en-US" sz="2000" dirty="0" smtClean="0"/>
            </a:br>
            <a:r>
              <a:rPr lang="en-US" sz="2000" dirty="0" smtClean="0"/>
              <a:t> -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C. Langer et al. Phys. Rev. Lett. 2014 </a:t>
            </a:r>
            <a:b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 W. Ong In prep. 2016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    </a:t>
            </a:r>
            <a:r>
              <a:rPr lang="en-US" sz="1600" dirty="0" smtClean="0">
                <a:solidFill>
                  <a:srgbClr val="7030A0"/>
                </a:solidFill>
              </a:rPr>
              <a:t>X.L. </a:t>
            </a:r>
            <a:r>
              <a:rPr lang="en-US" sz="1600" dirty="0" err="1" smtClean="0">
                <a:solidFill>
                  <a:srgbClr val="7030A0"/>
                </a:solidFill>
              </a:rPr>
              <a:t>Tu</a:t>
            </a:r>
            <a:r>
              <a:rPr lang="en-US" sz="1600" dirty="0" smtClean="0">
                <a:solidFill>
                  <a:srgbClr val="7030A0"/>
                </a:solidFill>
              </a:rPr>
              <a:t> et al. Phys. Rev. Lett. 2011</a:t>
            </a:r>
            <a:br>
              <a:rPr lang="en-US" sz="1600" dirty="0" smtClean="0">
                <a:solidFill>
                  <a:srgbClr val="7030A0"/>
                </a:solidFill>
              </a:rPr>
            </a:br>
            <a:r>
              <a:rPr lang="en-US" sz="1600" dirty="0" smtClean="0">
                <a:solidFill>
                  <a:srgbClr val="7030A0"/>
                </a:solidFill>
              </a:rPr>
              <a:t>    M. </a:t>
            </a:r>
            <a:r>
              <a:rPr lang="en-US" sz="1600" dirty="0" err="1" smtClean="0">
                <a:solidFill>
                  <a:srgbClr val="7030A0"/>
                </a:solidFill>
              </a:rPr>
              <a:t>Eibach</a:t>
            </a:r>
            <a:r>
              <a:rPr lang="en-US" sz="1600" dirty="0" smtClean="0">
                <a:solidFill>
                  <a:srgbClr val="7030A0"/>
                </a:solidFill>
              </a:rPr>
              <a:t> &amp; </a:t>
            </a:r>
            <a:r>
              <a:rPr lang="en-US" sz="1600" b="1" dirty="0" smtClean="0">
                <a:solidFill>
                  <a:srgbClr val="7030A0"/>
                </a:solidFill>
              </a:rPr>
              <a:t>Z. </a:t>
            </a:r>
            <a:r>
              <a:rPr lang="en-US" sz="1600" b="1" dirty="0" err="1" smtClean="0">
                <a:solidFill>
                  <a:srgbClr val="7030A0"/>
                </a:solidFill>
              </a:rPr>
              <a:t>Meisel</a:t>
            </a:r>
            <a:r>
              <a:rPr lang="en-US" sz="1600" dirty="0" smtClean="0">
                <a:solidFill>
                  <a:srgbClr val="7030A0"/>
                </a:solidFill>
              </a:rPr>
              <a:t> NSCL approved expt. E15026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   </a:t>
            </a:r>
            <a:r>
              <a:rPr 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M. del Santo &amp; </a:t>
            </a:r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Z. </a:t>
            </a:r>
            <a:r>
              <a:rPr lang="en-US" sz="1600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Meisel</a:t>
            </a:r>
            <a:r>
              <a:rPr lang="en-US" sz="16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et al. Phys. Lett. B 2014</a:t>
            </a:r>
            <a:br>
              <a:rPr lang="en-US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   A. Rogers NSCL approved expt. E12024 </a:t>
            </a:r>
          </a:p>
        </p:txBody>
      </p:sp>
      <p:sp>
        <p:nvSpPr>
          <p:cNvPr id="16" name="Oval 15"/>
          <p:cNvSpPr/>
          <p:nvPr/>
        </p:nvSpPr>
        <p:spPr>
          <a:xfrm>
            <a:off x="5820161" y="3545750"/>
            <a:ext cx="137160" cy="137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20103" y="3160887"/>
            <a:ext cx="137160" cy="13716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06532" y="2964616"/>
            <a:ext cx="137160" cy="13716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98742" y="2778997"/>
            <a:ext cx="137160" cy="137160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975072" y="1413640"/>
            <a:ext cx="137160" cy="137160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b="72446"/>
          <a:stretch/>
        </p:blipFill>
        <p:spPr>
          <a:xfrm>
            <a:off x="7195174" y="3748473"/>
            <a:ext cx="1505450" cy="40583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928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1777" y="144787"/>
            <a:ext cx="9152226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Much recent work has been done to investigate the </a:t>
            </a:r>
            <a:r>
              <a:rPr lang="en-US" sz="4000" i="1" dirty="0" err="1" smtClean="0"/>
              <a:t>rp</a:t>
            </a:r>
            <a:r>
              <a:rPr lang="en-US" sz="4000" i="1" dirty="0" smtClean="0"/>
              <a:t>-process</a:t>
            </a:r>
            <a:r>
              <a:rPr lang="en-US" sz="4000" dirty="0" smtClean="0"/>
              <a:t>: </a:t>
            </a:r>
            <a:endParaRPr lang="en-US" sz="4000" dirty="0"/>
          </a:p>
        </p:txBody>
      </p:sp>
      <p:pic>
        <p:nvPicPr>
          <p:cNvPr id="22" name="Picture 2" descr="C:\My Documents\Meet\Munich02\rp_path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029" y="1037103"/>
            <a:ext cx="6157799" cy="53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 flipV="1">
            <a:off x="2837045" y="5014204"/>
            <a:ext cx="0" cy="1188720"/>
          </a:xfrm>
          <a:prstGeom prst="line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38236" y="5378005"/>
            <a:ext cx="44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Z</a:t>
            </a:r>
            <a:endParaRPr lang="en-US" sz="3200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706293" y="6350000"/>
            <a:ext cx="1053220" cy="0"/>
          </a:xfrm>
          <a:prstGeom prst="line">
            <a:avLst/>
          </a:prstGeom>
          <a:ln w="2857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12725" y="5828346"/>
            <a:ext cx="448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7537769" y="3136743"/>
            <a:ext cx="1765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H. Schatz et al. </a:t>
            </a:r>
            <a:r>
              <a:rPr lang="en-US" sz="1200" i="1" dirty="0" smtClean="0"/>
              <a:t>PRL</a:t>
            </a:r>
            <a:r>
              <a:rPr lang="en-US" sz="1200" dirty="0" smtClean="0"/>
              <a:t> 2001</a:t>
            </a:r>
            <a:endParaRPr lang="en-US" sz="12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804"/>
          <a:stretch/>
        </p:blipFill>
        <p:spPr>
          <a:xfrm>
            <a:off x="7195174" y="3736623"/>
            <a:ext cx="1505450" cy="148471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20161" y="3554376"/>
            <a:ext cx="137160" cy="137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20103" y="3160887"/>
            <a:ext cx="137160" cy="137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406532" y="2964616"/>
            <a:ext cx="137160" cy="137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07368" y="2778997"/>
            <a:ext cx="137160" cy="137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975072" y="1430892"/>
            <a:ext cx="137160" cy="137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" name="Picture 2" descr="http://d.stockcharts.com/img/articles/2015/08/144018313856814498840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7" y="1770853"/>
            <a:ext cx="5057414" cy="307395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32903" y="2245228"/>
            <a:ext cx="679535" cy="1503824"/>
            <a:chOff x="4232903" y="2040688"/>
            <a:chExt cx="679535" cy="1503824"/>
          </a:xfrm>
        </p:grpSpPr>
        <p:sp>
          <p:nvSpPr>
            <p:cNvPr id="7" name="Rectangle 6"/>
            <p:cNvSpPr/>
            <p:nvPr/>
          </p:nvSpPr>
          <p:spPr>
            <a:xfrm>
              <a:off x="4542171" y="2659039"/>
              <a:ext cx="45719" cy="885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32903" y="2040688"/>
              <a:ext cx="679535" cy="679535"/>
              <a:chOff x="4232903" y="2040688"/>
              <a:chExt cx="679535" cy="679535"/>
            </a:xfrm>
          </p:grpSpPr>
          <p:sp>
            <p:nvSpPr>
              <p:cNvPr id="4" name="Oval 3"/>
              <p:cNvSpPr>
                <a:spLocks noChangeAspect="1"/>
              </p:cNvSpPr>
              <p:nvPr/>
            </p:nvSpPr>
            <p:spPr>
              <a:xfrm>
                <a:off x="4232903" y="2040688"/>
                <a:ext cx="679535" cy="679535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>
                <a:spLocks noChangeAspect="1"/>
              </p:cNvSpPr>
              <p:nvPr/>
            </p:nvSpPr>
            <p:spPr>
              <a:xfrm>
                <a:off x="4305300" y="2109261"/>
                <a:ext cx="540346" cy="5423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240343" y="2112131"/>
                <a:ext cx="6649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/>
                  <a:t>20</a:t>
                </a:r>
                <a:endParaRPr lang="en-US" sz="2800" b="1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420636" y="2282201"/>
            <a:ext cx="679535" cy="1503824"/>
            <a:chOff x="4232903" y="2040688"/>
            <a:chExt cx="679535" cy="1503824"/>
          </a:xfrm>
        </p:grpSpPr>
        <p:sp>
          <p:nvSpPr>
            <p:cNvPr id="30" name="Rectangle 29"/>
            <p:cNvSpPr/>
            <p:nvPr/>
          </p:nvSpPr>
          <p:spPr>
            <a:xfrm>
              <a:off x="4542171" y="2659039"/>
              <a:ext cx="45719" cy="885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232903" y="2040688"/>
              <a:ext cx="679535" cy="679535"/>
              <a:chOff x="4232903" y="2040688"/>
              <a:chExt cx="679535" cy="679535"/>
            </a:xfrm>
          </p:grpSpPr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4232903" y="2040688"/>
                <a:ext cx="679535" cy="679535"/>
              </a:xfrm>
              <a:prstGeom prst="ellipse">
                <a:avLst/>
              </a:prstGeom>
              <a:solidFill>
                <a:srgbClr val="CC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4305300" y="2109261"/>
                <a:ext cx="540346" cy="5423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240343" y="2148227"/>
                <a:ext cx="6649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120</a:t>
                </a:r>
                <a:endParaRPr lang="en-US" sz="2400" b="1" dirty="0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72874" y="1274595"/>
            <a:ext cx="345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Waiting point: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 rot="368011">
            <a:off x="1777967" y="3145493"/>
            <a:ext cx="822239" cy="202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cdnd.icons8.com/wp-content/uploads/2015/06/Website-Under-Constructio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0" y="2752061"/>
            <a:ext cx="1870136" cy="12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8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90" y="1133795"/>
            <a:ext cx="3136342" cy="2521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90" y="1133083"/>
            <a:ext cx="3137227" cy="2521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90" y="1133795"/>
            <a:ext cx="3136342" cy="2521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90" y="1130222"/>
            <a:ext cx="3140786" cy="2524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90" y="1130221"/>
            <a:ext cx="3140786" cy="2524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089" y="1130220"/>
            <a:ext cx="3140787" cy="2524838"/>
          </a:xfrm>
          <a:prstGeom prst="rect">
            <a:avLst/>
          </a:prstGeom>
        </p:spPr>
      </p:pic>
      <p:pic>
        <p:nvPicPr>
          <p:cNvPr id="16" name="Picture 2" descr="C:\My Documents\Meet\Munich02\rp_path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3029" y="1037103"/>
            <a:ext cx="6157799" cy="536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87bpm.files.wordpress.com/2007/09/vermona_drm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" y="3918742"/>
            <a:ext cx="5484576" cy="25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2703" y="2964857"/>
            <a:ext cx="966812" cy="9458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99235" y="4498331"/>
            <a:ext cx="1117791" cy="1409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95646" y="4594655"/>
            <a:ext cx="131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XRB</a:t>
            </a:r>
          </a:p>
          <a:p>
            <a:pPr algn="ctr"/>
            <a:r>
              <a:rPr lang="en-US" sz="2400" i="1" dirty="0" smtClean="0"/>
              <a:t>Modeler</a:t>
            </a:r>
          </a:p>
          <a:p>
            <a:pPr algn="ctr"/>
            <a:r>
              <a:rPr lang="en-US" sz="2400" i="1" dirty="0" smtClean="0"/>
              <a:t>2000</a:t>
            </a:r>
            <a:endParaRPr lang="en-US" sz="2400" i="1" dirty="0"/>
          </a:p>
        </p:txBody>
      </p:sp>
      <p:sp>
        <p:nvSpPr>
          <p:cNvPr id="22" name="Rectangle 21"/>
          <p:cNvSpPr/>
          <p:nvPr/>
        </p:nvSpPr>
        <p:spPr>
          <a:xfrm>
            <a:off x="313343" y="3932984"/>
            <a:ext cx="4208769" cy="3917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7594" y="3910742"/>
            <a:ext cx="252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Reaction rate adjustor:</a:t>
            </a:r>
            <a:endParaRPr lang="en-US" b="1" i="1" dirty="0"/>
          </a:p>
        </p:txBody>
      </p:sp>
      <p:sp>
        <p:nvSpPr>
          <p:cNvPr id="27" name="Rectangle 26"/>
          <p:cNvSpPr/>
          <p:nvPr/>
        </p:nvSpPr>
        <p:spPr>
          <a:xfrm>
            <a:off x="2947408" y="4611608"/>
            <a:ext cx="1173654" cy="11811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023963" y="4591913"/>
            <a:ext cx="1005840" cy="1005840"/>
            <a:chOff x="2943222" y="4595913"/>
            <a:chExt cx="1005840" cy="1005840"/>
          </a:xfrm>
        </p:grpSpPr>
        <p:sp>
          <p:nvSpPr>
            <p:cNvPr id="21" name="Circular Arrow 20"/>
            <p:cNvSpPr/>
            <p:nvPr/>
          </p:nvSpPr>
          <p:spPr>
            <a:xfrm>
              <a:off x="2943222" y="4595913"/>
              <a:ext cx="1005840" cy="1005840"/>
            </a:xfrm>
            <a:prstGeom prst="circularArrow">
              <a:avLst>
                <a:gd name="adj1" fmla="val 10280"/>
                <a:gd name="adj2" fmla="val 1041960"/>
                <a:gd name="adj3" fmla="val 20151849"/>
                <a:gd name="adj4" fmla="val 13265506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238435" y="4830027"/>
              <a:ext cx="430392" cy="4310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>
              <a:endCxn id="25" idx="0"/>
            </p:cNvCxnSpPr>
            <p:nvPr/>
          </p:nvCxnSpPr>
          <p:spPr>
            <a:xfrm flipV="1">
              <a:off x="3452813" y="4830027"/>
              <a:ext cx="818" cy="19441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863217" y="5423385"/>
            <a:ext cx="1412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68</a:t>
            </a:r>
            <a:r>
              <a:rPr lang="en-US" dirty="0" smtClean="0"/>
              <a:t>Se(p,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 smtClean="0"/>
              <a:t>)</a:t>
            </a:r>
            <a:r>
              <a:rPr lang="en-US" baseline="30000" dirty="0" smtClean="0"/>
              <a:t>69</a:t>
            </a:r>
            <a:r>
              <a:rPr lang="en-US" dirty="0" smtClean="0"/>
              <a:t>Br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 rot="1969440">
            <a:off x="2996659" y="4577505"/>
            <a:ext cx="1005840" cy="1005840"/>
            <a:chOff x="2943222" y="4595913"/>
            <a:chExt cx="1005840" cy="1005840"/>
          </a:xfrm>
        </p:grpSpPr>
        <p:sp>
          <p:nvSpPr>
            <p:cNvPr id="34" name="Circular Arrow 33"/>
            <p:cNvSpPr/>
            <p:nvPr/>
          </p:nvSpPr>
          <p:spPr>
            <a:xfrm>
              <a:off x="2943222" y="4595913"/>
              <a:ext cx="1005840" cy="1005840"/>
            </a:xfrm>
            <a:prstGeom prst="circularArrow">
              <a:avLst>
                <a:gd name="adj1" fmla="val 10280"/>
                <a:gd name="adj2" fmla="val 1041960"/>
                <a:gd name="adj3" fmla="val 20151849"/>
                <a:gd name="adj4" fmla="val 13265506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238435" y="4830027"/>
              <a:ext cx="430392" cy="4310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>
              <a:endCxn id="35" idx="0"/>
            </p:cNvCxnSpPr>
            <p:nvPr/>
          </p:nvCxnSpPr>
          <p:spPr>
            <a:xfrm flipV="1">
              <a:off x="3452813" y="4830027"/>
              <a:ext cx="818" cy="19441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 rot="5157529">
            <a:off x="2981601" y="4536783"/>
            <a:ext cx="1005840" cy="1005840"/>
            <a:chOff x="2943222" y="4595913"/>
            <a:chExt cx="1005840" cy="1005840"/>
          </a:xfrm>
        </p:grpSpPr>
        <p:sp>
          <p:nvSpPr>
            <p:cNvPr id="38" name="Circular Arrow 37"/>
            <p:cNvSpPr/>
            <p:nvPr/>
          </p:nvSpPr>
          <p:spPr>
            <a:xfrm>
              <a:off x="2943222" y="4595913"/>
              <a:ext cx="1005840" cy="1005840"/>
            </a:xfrm>
            <a:prstGeom prst="circularArrow">
              <a:avLst>
                <a:gd name="adj1" fmla="val 10280"/>
                <a:gd name="adj2" fmla="val 1041960"/>
                <a:gd name="adj3" fmla="val 20151849"/>
                <a:gd name="adj4" fmla="val 13265506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238435" y="4830027"/>
              <a:ext cx="430392" cy="4310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endCxn id="39" idx="0"/>
            </p:cNvCxnSpPr>
            <p:nvPr/>
          </p:nvCxnSpPr>
          <p:spPr>
            <a:xfrm flipV="1">
              <a:off x="3452813" y="4830027"/>
              <a:ext cx="818" cy="19441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 rot="8984536">
            <a:off x="3007932" y="4488453"/>
            <a:ext cx="1005840" cy="1005840"/>
            <a:chOff x="2943222" y="4595913"/>
            <a:chExt cx="1005840" cy="1005840"/>
          </a:xfrm>
        </p:grpSpPr>
        <p:sp>
          <p:nvSpPr>
            <p:cNvPr id="42" name="Circular Arrow 41"/>
            <p:cNvSpPr/>
            <p:nvPr/>
          </p:nvSpPr>
          <p:spPr>
            <a:xfrm>
              <a:off x="2943222" y="4595913"/>
              <a:ext cx="1005840" cy="1005840"/>
            </a:xfrm>
            <a:prstGeom prst="circularArrow">
              <a:avLst>
                <a:gd name="adj1" fmla="val 10280"/>
                <a:gd name="adj2" fmla="val 1041960"/>
                <a:gd name="adj3" fmla="val 20151849"/>
                <a:gd name="adj4" fmla="val 13265506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238435" y="4830027"/>
              <a:ext cx="430392" cy="4310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>
              <a:endCxn id="43" idx="0"/>
            </p:cNvCxnSpPr>
            <p:nvPr/>
          </p:nvCxnSpPr>
          <p:spPr>
            <a:xfrm flipV="1">
              <a:off x="3452813" y="4830027"/>
              <a:ext cx="818" cy="19441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14698493">
            <a:off x="3078930" y="4515826"/>
            <a:ext cx="1005840" cy="1005840"/>
            <a:chOff x="2943222" y="4595913"/>
            <a:chExt cx="1005840" cy="1005840"/>
          </a:xfrm>
        </p:grpSpPr>
        <p:sp>
          <p:nvSpPr>
            <p:cNvPr id="46" name="Circular Arrow 45"/>
            <p:cNvSpPr/>
            <p:nvPr/>
          </p:nvSpPr>
          <p:spPr>
            <a:xfrm>
              <a:off x="2943222" y="4595913"/>
              <a:ext cx="1005840" cy="1005840"/>
            </a:xfrm>
            <a:prstGeom prst="circularArrow">
              <a:avLst>
                <a:gd name="adj1" fmla="val 10280"/>
                <a:gd name="adj2" fmla="val 1041960"/>
                <a:gd name="adj3" fmla="val 20151849"/>
                <a:gd name="adj4" fmla="val 13265506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238435" y="4830027"/>
              <a:ext cx="430392" cy="4310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endCxn id="47" idx="0"/>
            </p:cNvCxnSpPr>
            <p:nvPr/>
          </p:nvCxnSpPr>
          <p:spPr>
            <a:xfrm flipV="1">
              <a:off x="3452813" y="4830027"/>
              <a:ext cx="818" cy="19441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3014495" y="4587528"/>
            <a:ext cx="1005840" cy="1005840"/>
            <a:chOff x="2943222" y="4595913"/>
            <a:chExt cx="1005840" cy="1005840"/>
          </a:xfrm>
        </p:grpSpPr>
        <p:sp>
          <p:nvSpPr>
            <p:cNvPr id="50" name="Circular Arrow 49"/>
            <p:cNvSpPr/>
            <p:nvPr/>
          </p:nvSpPr>
          <p:spPr>
            <a:xfrm>
              <a:off x="2943222" y="4595913"/>
              <a:ext cx="1005840" cy="1005840"/>
            </a:xfrm>
            <a:prstGeom prst="circularArrow">
              <a:avLst>
                <a:gd name="adj1" fmla="val 10280"/>
                <a:gd name="adj2" fmla="val 1041960"/>
                <a:gd name="adj3" fmla="val 20151849"/>
                <a:gd name="adj4" fmla="val 21469687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238435" y="4830027"/>
              <a:ext cx="430392" cy="4310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>
              <a:endCxn id="51" idx="0"/>
            </p:cNvCxnSpPr>
            <p:nvPr/>
          </p:nvCxnSpPr>
          <p:spPr>
            <a:xfrm flipV="1">
              <a:off x="3452813" y="4830027"/>
              <a:ext cx="818" cy="19441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573659" y="598361"/>
            <a:ext cx="558056" cy="3107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46769" y="2008103"/>
            <a:ext cx="1944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X-ray flux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13482" y="629448"/>
            <a:ext cx="263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output:</a:t>
            </a:r>
            <a:endParaRPr lang="en-US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0" y="3471319"/>
            <a:ext cx="263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Model:</a:t>
            </a:r>
            <a:endParaRPr lang="en-US" sz="24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9068" y="3926270"/>
            <a:ext cx="2591760" cy="2362047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6375400" y="2959100"/>
            <a:ext cx="190500" cy="1905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684947" y="5080424"/>
            <a:ext cx="736241" cy="695237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0" name="Straight Connector 59"/>
          <p:cNvCxnSpPr>
            <a:stCxn id="58" idx="5"/>
            <a:endCxn id="59" idx="1"/>
          </p:cNvCxnSpPr>
          <p:nvPr/>
        </p:nvCxnSpPr>
        <p:spPr>
          <a:xfrm>
            <a:off x="6538002" y="3121702"/>
            <a:ext cx="1254765" cy="20605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/>
          <p:cNvSpPr txBox="1">
            <a:spLocks/>
          </p:cNvSpPr>
          <p:nvPr/>
        </p:nvSpPr>
        <p:spPr>
          <a:xfrm>
            <a:off x="-54001" y="-105953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X-ray burst models require nuclear physics input</a:t>
            </a:r>
            <a:endParaRPr lang="en-US" sz="3600" dirty="0"/>
          </a:p>
        </p:txBody>
      </p:sp>
      <p:sp>
        <p:nvSpPr>
          <p:cNvPr id="64" name="TextBox 63"/>
          <p:cNvSpPr txBox="1"/>
          <p:nvPr/>
        </p:nvSpPr>
        <p:spPr>
          <a:xfrm>
            <a:off x="6135992" y="6235734"/>
            <a:ext cx="3097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del Santo, </a:t>
            </a:r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r>
              <a:rPr lang="en-US" sz="1200" dirty="0" smtClean="0"/>
              <a:t>, et al. </a:t>
            </a:r>
            <a:r>
              <a:rPr lang="en-US" sz="1200" i="1" dirty="0" smtClean="0"/>
              <a:t>Phys. Lett B </a:t>
            </a:r>
            <a:r>
              <a:rPr lang="en-US" sz="1200" dirty="0" smtClean="0"/>
              <a:t>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148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 rot="170265">
            <a:off x="128049" y="2593864"/>
            <a:ext cx="8971125" cy="5029200"/>
            <a:chOff x="222250" y="-200432"/>
            <a:chExt cx="8971125" cy="5029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73518">
              <a:off x="222250" y="-200432"/>
              <a:ext cx="8039100" cy="5029200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8" name="TextBox 7"/>
            <p:cNvSpPr txBox="1"/>
            <p:nvPr/>
          </p:nvSpPr>
          <p:spPr>
            <a:xfrm rot="21429735">
              <a:off x="490688" y="1485659"/>
              <a:ext cx="1821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Coupled Cyclotrons</a:t>
              </a:r>
              <a:endParaRPr lang="en-US" dirty="0"/>
            </a:p>
          </p:txBody>
        </p:sp>
        <p:sp>
          <p:nvSpPr>
            <p:cNvPr id="151" name="TextBox 150"/>
            <p:cNvSpPr txBox="1"/>
            <p:nvPr/>
          </p:nvSpPr>
          <p:spPr>
            <a:xfrm rot="21429735">
              <a:off x="2565779" y="2031845"/>
              <a:ext cx="1821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A1900 Fragment Separator</a:t>
              </a:r>
              <a:endParaRPr lang="en-US" dirty="0"/>
            </a:p>
          </p:txBody>
        </p:sp>
        <p:sp>
          <p:nvSpPr>
            <p:cNvPr id="152" name="TextBox 151"/>
            <p:cNvSpPr txBox="1"/>
            <p:nvPr/>
          </p:nvSpPr>
          <p:spPr>
            <a:xfrm rot="21429735">
              <a:off x="852325" y="2825916"/>
              <a:ext cx="18217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Production Target</a:t>
              </a:r>
              <a:endParaRPr lang="en-US" dirty="0"/>
            </a:p>
          </p:txBody>
        </p:sp>
        <p:sp>
          <p:nvSpPr>
            <p:cNvPr id="153" name="TextBox 152"/>
            <p:cNvSpPr txBox="1"/>
            <p:nvPr/>
          </p:nvSpPr>
          <p:spPr>
            <a:xfrm rot="21429735">
              <a:off x="4946192" y="2165957"/>
              <a:ext cx="2327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Radiofrequency Fragment Separator</a:t>
              </a:r>
              <a:endParaRPr lang="en-US" dirty="0"/>
            </a:p>
          </p:txBody>
        </p:sp>
        <p:sp>
          <p:nvSpPr>
            <p:cNvPr id="154" name="TextBox 153"/>
            <p:cNvSpPr txBox="1"/>
            <p:nvPr/>
          </p:nvSpPr>
          <p:spPr>
            <a:xfrm rot="21429735">
              <a:off x="6866003" y="1708680"/>
              <a:ext cx="232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Beta-counting Station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26" y="-3744"/>
            <a:ext cx="9152226" cy="7712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To what extent does </a:t>
            </a:r>
            <a:r>
              <a:rPr lang="en-US" sz="3600" baseline="30000" dirty="0" smtClean="0"/>
              <a:t>68</a:t>
            </a:r>
            <a:r>
              <a:rPr lang="en-US" sz="3600" dirty="0" smtClean="0"/>
              <a:t>Se stall the </a:t>
            </a:r>
            <a:r>
              <a:rPr lang="en-US" sz="3600" i="1" dirty="0" err="1" smtClean="0"/>
              <a:t>rp</a:t>
            </a:r>
            <a:r>
              <a:rPr lang="en-US" sz="3600" i="1" dirty="0" smtClean="0"/>
              <a:t>-process</a:t>
            </a:r>
            <a:r>
              <a:rPr lang="en-US" sz="3600" dirty="0" smtClean="0"/>
              <a:t>?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2" y="998310"/>
            <a:ext cx="4197808" cy="2312857"/>
          </a:xfrm>
          <a:prstGeom prst="rect">
            <a:avLst/>
          </a:prstGeom>
        </p:spPr>
      </p:pic>
      <p:sp>
        <p:nvSpPr>
          <p:cNvPr id="155" name="Right Brace 154"/>
          <p:cNvSpPr/>
          <p:nvPr/>
        </p:nvSpPr>
        <p:spPr>
          <a:xfrm rot="5143823">
            <a:off x="6465576" y="1447587"/>
            <a:ext cx="1296612" cy="3987817"/>
          </a:xfrm>
          <a:prstGeom prst="rightBrace">
            <a:avLst>
              <a:gd name="adj1" fmla="val 40524"/>
              <a:gd name="adj2" fmla="val 2221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9"/>
          <a:stretch/>
        </p:blipFill>
        <p:spPr>
          <a:xfrm>
            <a:off x="9057" y="826415"/>
            <a:ext cx="4832553" cy="2839894"/>
          </a:xfrm>
          <a:prstGeom prst="rect">
            <a:avLst/>
          </a:prstGeom>
        </p:spPr>
      </p:pic>
      <p:cxnSp>
        <p:nvCxnSpPr>
          <p:cNvPr id="157" name="Straight Connector 156"/>
          <p:cNvCxnSpPr/>
          <p:nvPr/>
        </p:nvCxnSpPr>
        <p:spPr>
          <a:xfrm>
            <a:off x="4897796" y="705127"/>
            <a:ext cx="0" cy="2971992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9057" y="3677119"/>
            <a:ext cx="4888739" cy="1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35992" y="6235734"/>
            <a:ext cx="3097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del Santo, </a:t>
            </a:r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r>
              <a:rPr lang="en-US" sz="1200" dirty="0" smtClean="0"/>
              <a:t>, et al. </a:t>
            </a:r>
            <a:r>
              <a:rPr lang="en-US" sz="1200" i="1" dirty="0" smtClean="0"/>
              <a:t>Phys. Lett B </a:t>
            </a:r>
            <a:r>
              <a:rPr lang="en-US" sz="1200" dirty="0" smtClean="0"/>
              <a:t>2014</a:t>
            </a:r>
            <a:endParaRPr lang="en-US" sz="1200" dirty="0"/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928"/>
            <a:ext cx="720400" cy="9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8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26" y="-3744"/>
            <a:ext cx="9152226" cy="563363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/>
              <a:t>Conclusion: </a:t>
            </a:r>
            <a:r>
              <a:rPr lang="en-US" sz="3400" baseline="30000" dirty="0" smtClean="0">
                <a:solidFill>
                  <a:schemeClr val="bg1"/>
                </a:solidFill>
              </a:rPr>
              <a:t>68</a:t>
            </a:r>
            <a:r>
              <a:rPr lang="en-US" sz="3400" dirty="0" smtClean="0">
                <a:solidFill>
                  <a:schemeClr val="bg1"/>
                </a:solidFill>
              </a:rPr>
              <a:t>Se substantially stalls the </a:t>
            </a:r>
            <a:r>
              <a:rPr lang="en-US" sz="3400" i="1" dirty="0" err="1" smtClean="0">
                <a:solidFill>
                  <a:schemeClr val="bg1"/>
                </a:solidFill>
              </a:rPr>
              <a:t>rp</a:t>
            </a:r>
            <a:r>
              <a:rPr lang="en-US" sz="3400" i="1" dirty="0" smtClean="0">
                <a:solidFill>
                  <a:schemeClr val="bg1"/>
                </a:solidFill>
              </a:rPr>
              <a:t>-process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23630" y="-44"/>
            <a:ext cx="7433628" cy="563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aseline="30000" dirty="0" smtClean="0"/>
              <a:t>68</a:t>
            </a:r>
            <a:r>
              <a:rPr lang="en-US" sz="3400" dirty="0" smtClean="0"/>
              <a:t>Se substantially stalls the </a:t>
            </a:r>
            <a:r>
              <a:rPr lang="en-US" sz="3400" i="1" dirty="0" err="1" smtClean="0"/>
              <a:t>rp</a:t>
            </a:r>
            <a:r>
              <a:rPr lang="en-US" sz="3400" i="1" dirty="0" smtClean="0"/>
              <a:t>-process</a:t>
            </a:r>
            <a:endParaRPr lang="en-US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0900" y="1805011"/>
            <a:ext cx="5059833" cy="36806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33414" y="1591487"/>
            <a:ext cx="320193" cy="712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24" y="666811"/>
            <a:ext cx="3638927" cy="2809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-356"/>
          <a:stretch/>
        </p:blipFill>
        <p:spPr>
          <a:xfrm>
            <a:off x="321973" y="3858346"/>
            <a:ext cx="3215610" cy="2567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724" y="2219325"/>
            <a:ext cx="742272" cy="2205908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5357798" y="2192716"/>
            <a:ext cx="1795478" cy="707886"/>
            <a:chOff x="5357798" y="2065716"/>
            <a:chExt cx="1795478" cy="707886"/>
          </a:xfrm>
        </p:grpSpPr>
        <p:sp>
          <p:nvSpPr>
            <p:cNvPr id="16" name="TextBox 15"/>
            <p:cNvSpPr txBox="1"/>
            <p:nvPr/>
          </p:nvSpPr>
          <p:spPr>
            <a:xfrm>
              <a:off x="5357798" y="2065716"/>
              <a:ext cx="1795478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Before expt. 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After expt.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6763352" y="2265005"/>
              <a:ext cx="2931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763352" y="2593864"/>
              <a:ext cx="29319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566" y="754298"/>
            <a:ext cx="312869" cy="245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-816508" y="1713869"/>
            <a:ext cx="1917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Events detected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2468066" y="2194878"/>
            <a:ext cx="312869" cy="245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32411" y="3154185"/>
            <a:ext cx="2684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Proton energy [</a:t>
            </a:r>
            <a:r>
              <a:rPr lang="en-US" sz="2000" dirty="0" err="1" smtClean="0"/>
              <a:t>keV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63174" y="6138428"/>
            <a:ext cx="2684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Proton energy [</a:t>
            </a:r>
            <a:r>
              <a:rPr lang="en-US" sz="2000" dirty="0" err="1" smtClean="0"/>
              <a:t>keV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56334" y="3838104"/>
            <a:ext cx="312869" cy="245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560740" y="4797675"/>
            <a:ext cx="1917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Events detected</a:t>
            </a:r>
            <a:endParaRPr lang="en-US" sz="2000" dirty="0"/>
          </a:p>
        </p:txBody>
      </p:sp>
      <p:sp>
        <p:nvSpPr>
          <p:cNvPr id="29" name="Right Brace 28"/>
          <p:cNvSpPr/>
          <p:nvPr/>
        </p:nvSpPr>
        <p:spPr>
          <a:xfrm rot="16200000">
            <a:off x="1742155" y="2159040"/>
            <a:ext cx="482566" cy="3322929"/>
          </a:xfrm>
          <a:prstGeom prst="rightBrace">
            <a:avLst>
              <a:gd name="adj1" fmla="val 24214"/>
              <a:gd name="adj2" fmla="val 2118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99715" y="2192309"/>
            <a:ext cx="307817" cy="891410"/>
            <a:chOff x="799715" y="2192309"/>
            <a:chExt cx="307817" cy="891410"/>
          </a:xfrm>
        </p:grpSpPr>
        <p:sp>
          <p:nvSpPr>
            <p:cNvPr id="12" name="Rectangle 11"/>
            <p:cNvSpPr/>
            <p:nvPr/>
          </p:nvSpPr>
          <p:spPr>
            <a:xfrm>
              <a:off x="799715" y="2840831"/>
              <a:ext cx="61912" cy="242888"/>
            </a:xfrm>
            <a:prstGeom prst="rect">
              <a:avLst/>
            </a:prstGeom>
            <a:solidFill>
              <a:srgbClr val="669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30671" y="2443163"/>
              <a:ext cx="61912" cy="640556"/>
            </a:xfrm>
            <a:prstGeom prst="rect">
              <a:avLst/>
            </a:prstGeom>
            <a:solidFill>
              <a:srgbClr val="669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65151" y="2192309"/>
              <a:ext cx="18288" cy="818714"/>
            </a:xfrm>
            <a:prstGeom prst="rect">
              <a:avLst/>
            </a:prstGeom>
            <a:solidFill>
              <a:srgbClr val="669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72200" y="2254017"/>
              <a:ext cx="45719" cy="829701"/>
            </a:xfrm>
            <a:prstGeom prst="rect">
              <a:avLst/>
            </a:prstGeom>
            <a:solidFill>
              <a:srgbClr val="669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90488" y="2344057"/>
              <a:ext cx="57565" cy="739661"/>
            </a:xfrm>
            <a:prstGeom prst="rect">
              <a:avLst/>
            </a:prstGeom>
            <a:solidFill>
              <a:srgbClr val="669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26319" y="2451249"/>
              <a:ext cx="63578" cy="632469"/>
            </a:xfrm>
            <a:prstGeom prst="rect">
              <a:avLst/>
            </a:prstGeom>
            <a:solidFill>
              <a:srgbClr val="669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66508" y="2840831"/>
              <a:ext cx="141024" cy="242887"/>
            </a:xfrm>
            <a:prstGeom prst="rect">
              <a:avLst/>
            </a:prstGeom>
            <a:solidFill>
              <a:srgbClr val="669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2257256" y="798093"/>
            <a:ext cx="96051" cy="221746"/>
          </a:xfrm>
          <a:prstGeom prst="rect">
            <a:avLst/>
          </a:prstGeom>
          <a:solidFill>
            <a:srgbClr val="669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5940001">
            <a:off x="186317" y="2380110"/>
            <a:ext cx="1544491" cy="653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62772" y="3849075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p </a:t>
            </a:r>
            <a:r>
              <a:rPr lang="en-US" dirty="0" smtClean="0"/>
              <a:t>= M</a:t>
            </a:r>
            <a:r>
              <a:rPr lang="en-US" baseline="-10000" dirty="0" smtClean="0"/>
              <a:t>69</a:t>
            </a:r>
            <a:r>
              <a:rPr lang="en-US" baseline="-25000" dirty="0" smtClean="0"/>
              <a:t>Br </a:t>
            </a:r>
            <a:r>
              <a:rPr lang="en-US" dirty="0" smtClean="0"/>
              <a:t>- M</a:t>
            </a:r>
            <a:r>
              <a:rPr lang="en-US" baseline="-10000" dirty="0" smtClean="0"/>
              <a:t>68</a:t>
            </a:r>
            <a:r>
              <a:rPr lang="en-US" baseline="-25000" dirty="0" smtClean="0"/>
              <a:t>Se</a:t>
            </a:r>
            <a:endParaRPr lang="en-US" baseline="-25000" dirty="0"/>
          </a:p>
        </p:txBody>
      </p:sp>
      <p:sp>
        <p:nvSpPr>
          <p:cNvPr id="39" name="Rectangle 38"/>
          <p:cNvSpPr/>
          <p:nvPr/>
        </p:nvSpPr>
        <p:spPr>
          <a:xfrm>
            <a:off x="4015803" y="1826074"/>
            <a:ext cx="558056" cy="3345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3295375" y="3235817"/>
            <a:ext cx="1944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X-ray flux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5020477" y="1646068"/>
            <a:ext cx="3097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del Santo, </a:t>
            </a:r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r>
              <a:rPr lang="en-US" sz="1200" dirty="0" smtClean="0"/>
              <a:t>, et al. </a:t>
            </a:r>
            <a:r>
              <a:rPr lang="en-US" sz="1200" i="1" dirty="0" smtClean="0"/>
              <a:t>Phys. Lett B </a:t>
            </a:r>
            <a:r>
              <a:rPr lang="en-US" sz="1200" dirty="0" smtClean="0"/>
              <a:t>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97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>
          <a:xfrm>
            <a:off x="-8226" y="109096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Remaining nuclear physics uncertainties have a large impact on the burst light-curves </a:t>
            </a:r>
            <a:r>
              <a:rPr lang="en-US" sz="3200" i="1" dirty="0" smtClean="0"/>
              <a:t>and</a:t>
            </a:r>
            <a:r>
              <a:rPr lang="en-US" sz="3200" dirty="0" smtClean="0"/>
              <a:t> ‘ash’ composition</a:t>
            </a:r>
            <a:endParaRPr lang="en-US" sz="3200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6" y="1510713"/>
            <a:ext cx="4450640" cy="3885337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 flipH="1">
            <a:off x="4720989" y="1362207"/>
            <a:ext cx="0" cy="521208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3506" y="1510713"/>
            <a:ext cx="558056" cy="346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00366" y="2840707"/>
            <a:ext cx="19449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X-ray flux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4733163" y="1337987"/>
            <a:ext cx="4240509" cy="3714826"/>
            <a:chOff x="4733163" y="1210987"/>
            <a:chExt cx="4240509" cy="37148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3163" y="1547116"/>
              <a:ext cx="4240509" cy="3378697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4915801" y="1719834"/>
              <a:ext cx="558056" cy="29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78706" y="1986770"/>
              <a:ext cx="558056" cy="2714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 rot="16200000">
              <a:off x="3978017" y="2803218"/>
              <a:ext cx="25300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ym typeface="Wingdings" panose="05000000000000000000" pitchFamily="2" charset="2"/>
                </a:rPr>
                <a:t>Log(Abundance)</a:t>
              </a:r>
              <a:endParaRPr lang="en-US" sz="2400" dirty="0"/>
            </a:p>
          </p:txBody>
        </p:sp>
        <p:sp>
          <p:nvSpPr>
            <p:cNvPr id="52" name="Rectangle 51"/>
            <p:cNvSpPr/>
            <p:nvPr/>
          </p:nvSpPr>
          <p:spPr>
            <a:xfrm rot="5400000">
              <a:off x="6944736" y="-5354"/>
              <a:ext cx="558056" cy="29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00748" y="1259181"/>
              <a:ext cx="31196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ym typeface="Wingdings" panose="05000000000000000000" pitchFamily="2" charset="2"/>
                </a:rPr>
                <a:t>59</a:t>
              </a:r>
              <a:r>
                <a:rPr lang="en-US" sz="2400" dirty="0" smtClean="0">
                  <a:sym typeface="Wingdings" panose="05000000000000000000" pitchFamily="2" charset="2"/>
                </a:rPr>
                <a:t>Cu(p,</a:t>
              </a:r>
              <a:r>
                <a:rPr lang="el-GR" sz="24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γ</a:t>
              </a:r>
              <a:r>
                <a:rPr lang="en-US" sz="2400" dirty="0" smtClean="0">
                  <a:sym typeface="Wingdings" panose="05000000000000000000" pitchFamily="2" charset="2"/>
                </a:rPr>
                <a:t>) rate variation</a:t>
              </a:r>
              <a:endParaRPr lang="en-US" sz="2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088957" y="6235734"/>
            <a:ext cx="281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</a:t>
            </a:r>
            <a:r>
              <a:rPr lang="en-US" sz="1200" dirty="0" err="1" smtClean="0"/>
              <a:t>Cyburt</a:t>
            </a:r>
            <a:r>
              <a:rPr lang="en-US" sz="1200" dirty="0" smtClean="0"/>
              <a:t> et al. </a:t>
            </a:r>
            <a:r>
              <a:rPr lang="en-US" sz="1200" i="1" dirty="0" smtClean="0"/>
              <a:t>Submitted November 2015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2722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t="22172" r="35816" b="1679"/>
          <a:stretch/>
        </p:blipFill>
        <p:spPr>
          <a:xfrm>
            <a:off x="3070333" y="1214811"/>
            <a:ext cx="5934471" cy="525507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5400000">
            <a:off x="2098829" y="5179121"/>
            <a:ext cx="312869" cy="245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-8226" y="109096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Remaining nuclear physics uncertainties have a large impact on the burst light-curves </a:t>
            </a:r>
            <a:r>
              <a:rPr lang="en-US" sz="3200" i="1" dirty="0" smtClean="0"/>
              <a:t>and</a:t>
            </a:r>
            <a:r>
              <a:rPr lang="en-US" sz="3200" dirty="0" smtClean="0"/>
              <a:t> ‘ash’ composition</a:t>
            </a:r>
            <a:endParaRPr lang="en-US" sz="3200" dirty="0"/>
          </a:p>
        </p:txBody>
      </p:sp>
      <p:sp>
        <p:nvSpPr>
          <p:cNvPr id="44" name="TextBox 43"/>
          <p:cNvSpPr txBox="1"/>
          <p:nvPr/>
        </p:nvSpPr>
        <p:spPr>
          <a:xfrm>
            <a:off x="6088957" y="6235734"/>
            <a:ext cx="281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</a:t>
            </a:r>
            <a:r>
              <a:rPr lang="en-US" sz="1200" dirty="0" err="1" smtClean="0"/>
              <a:t>Cyburt</a:t>
            </a:r>
            <a:r>
              <a:rPr lang="en-US" sz="1200" dirty="0" smtClean="0"/>
              <a:t> et al. </a:t>
            </a:r>
            <a:r>
              <a:rPr lang="en-US" sz="1200" i="1" dirty="0" smtClean="0"/>
              <a:t>Submitted November 2015</a:t>
            </a:r>
            <a:endParaRPr lang="en-US" sz="1200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19" t="17114" r="26170" b="5967"/>
          <a:stretch/>
        </p:blipFill>
        <p:spPr>
          <a:xfrm>
            <a:off x="-16224" y="1071238"/>
            <a:ext cx="5824025" cy="52280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2121988"/>
            <a:ext cx="2450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large impact on x-ray burst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light-curve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34149" y="3962400"/>
            <a:ext cx="41900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large impact on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x-ray burst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‘ash’ composition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(a.k.a. Neutron star surface abundances)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45961" y="1078435"/>
            <a:ext cx="5751444" cy="5477733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442597"/>
            <a:ext cx="9144000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Experimental work is needed near </a:t>
            </a:r>
            <a:r>
              <a:rPr lang="en-US" sz="3200" i="1" dirty="0" smtClean="0"/>
              <a:t>&amp;</a:t>
            </a:r>
            <a:r>
              <a:rPr lang="en-US" sz="3200" dirty="0" smtClean="0"/>
              <a:t> far from stability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9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Nuclear astrophysics in the big picture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847" y="1142291"/>
            <a:ext cx="4535624" cy="2945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2018" y="1112735"/>
            <a:ext cx="195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GSI-FAIR Tech. Report 2009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9" y="1165457"/>
            <a:ext cx="3340201" cy="3320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8976" y="4011962"/>
            <a:ext cx="105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D. </a:t>
            </a:r>
            <a:r>
              <a:rPr lang="en-US" sz="1200" dirty="0" err="1" smtClean="0">
                <a:solidFill>
                  <a:schemeClr val="bg1"/>
                </a:solidFill>
              </a:rPr>
              <a:t>Spergel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i="1" dirty="0" smtClean="0">
                <a:solidFill>
                  <a:schemeClr val="bg1"/>
                </a:solidFill>
              </a:rPr>
              <a:t>Science</a:t>
            </a:r>
            <a:r>
              <a:rPr lang="en-US" sz="1200" dirty="0" smtClean="0">
                <a:solidFill>
                  <a:schemeClr val="bg1"/>
                </a:solidFill>
              </a:rPr>
              <a:t> 2015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>
            <a:off x="3503717" y="3128511"/>
            <a:ext cx="615741" cy="1992702"/>
          </a:xfrm>
          <a:prstGeom prst="arc">
            <a:avLst>
              <a:gd name="adj1" fmla="val 16266629"/>
              <a:gd name="adj2" fmla="val 541083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627" y="775795"/>
            <a:ext cx="3728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How were the elements made? </a:t>
            </a:r>
            <a:endParaRPr lang="en-US" sz="20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65476" y="778285"/>
            <a:ext cx="4354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How does high-</a:t>
            </a:r>
            <a:r>
              <a:rPr lang="el-GR" sz="2000" i="1" dirty="0" smtClean="0"/>
              <a:t>ρ</a:t>
            </a:r>
            <a:r>
              <a:rPr lang="en-US" sz="2000" i="1" dirty="0" smtClean="0"/>
              <a:t>, low-T matter behave?</a:t>
            </a:r>
            <a:endParaRPr lang="en-US" sz="20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298" y="4217703"/>
            <a:ext cx="2913555" cy="2346593"/>
          </a:xfrm>
          <a:prstGeom prst="rect">
            <a:avLst/>
          </a:prstGeom>
        </p:spPr>
      </p:pic>
      <p:sp>
        <p:nvSpPr>
          <p:cNvPr id="14" name="Right Brace 13"/>
          <p:cNvSpPr/>
          <p:nvPr/>
        </p:nvSpPr>
        <p:spPr>
          <a:xfrm rot="16200000">
            <a:off x="6730344" y="2721143"/>
            <a:ext cx="362066" cy="2803586"/>
          </a:xfrm>
          <a:prstGeom prst="rightBrace">
            <a:avLst>
              <a:gd name="adj1" fmla="val 8333"/>
              <a:gd name="adj2" fmla="val 5061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99555" y="3164387"/>
            <a:ext cx="1004758" cy="560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871856">
            <a:off x="2083727" y="2616604"/>
            <a:ext cx="1802753" cy="6472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>
            <a:off x="6920238" y="3290605"/>
            <a:ext cx="395161" cy="1992702"/>
          </a:xfrm>
          <a:prstGeom prst="arc">
            <a:avLst>
              <a:gd name="adj1" fmla="val 13988668"/>
              <a:gd name="adj2" fmla="val 1583417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42243" y="4244235"/>
            <a:ext cx="186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E. </a:t>
            </a:r>
            <a:r>
              <a:rPr lang="en-US" sz="1200" dirty="0" err="1" smtClean="0"/>
              <a:t>Fraga</a:t>
            </a:r>
            <a:r>
              <a:rPr lang="en-US" sz="1200" dirty="0" smtClean="0"/>
              <a:t> et al. </a:t>
            </a:r>
            <a:r>
              <a:rPr lang="en-US" sz="1200" i="1" dirty="0" smtClean="0"/>
              <a:t>EPJA </a:t>
            </a:r>
            <a:r>
              <a:rPr lang="en-US" sz="1200" dirty="0" smtClean="0"/>
              <a:t>2015</a:t>
            </a:r>
            <a:endParaRPr lang="en-US" sz="12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452" y="4331180"/>
            <a:ext cx="3195687" cy="22095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3279" y="6343203"/>
            <a:ext cx="22690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Wm. F. </a:t>
            </a:r>
            <a:r>
              <a:rPr lang="en-US" sz="1200" dirty="0" smtClean="0"/>
              <a:t>Sheehan </a:t>
            </a:r>
            <a:r>
              <a:rPr lang="en-US" sz="1200" i="1" dirty="0" smtClean="0"/>
              <a:t>Ref. Chem. </a:t>
            </a:r>
            <a:r>
              <a:rPr lang="en-US" sz="1200" dirty="0" smtClean="0"/>
              <a:t>1976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38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7" grpId="0" animBg="1"/>
      <p:bldP spid="18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8226" y="67793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Global radioactive ion beam facilities</a:t>
            </a:r>
            <a:endParaRPr lang="en-US" sz="36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30791" y="1105677"/>
            <a:ext cx="9124950" cy="4752975"/>
            <a:chOff x="30791" y="1105677"/>
            <a:chExt cx="9124950" cy="475297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91" y="1105677"/>
              <a:ext cx="9124950" cy="475297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93677" y="1877890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NSCL/FRIB</a:t>
              </a:r>
              <a:endParaRPr lang="en-US" sz="1400" dirty="0"/>
            </a:p>
          </p:txBody>
        </p:sp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2041451" y="2137152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84952" y="1694937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GSI/FAIR</a:t>
              </a:r>
              <a:endParaRPr lang="en-US" sz="1400" dirty="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288462" y="1930098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14513" y="2004166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ISOLDE</a:t>
              </a:r>
              <a:endParaRPr lang="en-US" sz="1400" dirty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4228208" y="2050599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1389" y="1756048"/>
              <a:ext cx="8527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GANIL</a:t>
              </a:r>
              <a:endParaRPr lang="en-US" sz="1400" dirty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114790" y="1958446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91928" y="1735798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TRIUMF</a:t>
              </a:r>
              <a:endParaRPr lang="en-US" sz="1400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212102" y="1947810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65643" y="2098234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IMP</a:t>
              </a:r>
              <a:endParaRPr lang="en-US" sz="1400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6730405" y="2351858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67862" y="2254322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CI</a:t>
              </a:r>
              <a:endParaRPr lang="en-US" sz="1400" dirty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1605509" y="2468819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37828" y="2346826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JFAL</a:t>
              </a:r>
              <a:endParaRPr lang="en-US" sz="1400" dirty="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1913856" y="2500715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34990" y="3799227"/>
              <a:ext cx="14034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RIBRAS</a:t>
              </a:r>
              <a:endParaRPr lang="en-US" sz="1400" dirty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2849522" y="4031808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48874" y="2126527"/>
              <a:ext cx="596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RIBF</a:t>
              </a:r>
              <a:endParaRPr lang="en-US" sz="1400" dirty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7556204" y="2327029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73389" y="1947423"/>
              <a:ext cx="596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SPES</a:t>
              </a:r>
              <a:endParaRPr lang="en-US" sz="1400" dirty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4359343" y="2086018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0245" y="2135521"/>
              <a:ext cx="596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LLNL</a:t>
              </a:r>
              <a:endParaRPr lang="en-US" sz="1400" dirty="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1052599" y="2288039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86663" y="1636384"/>
              <a:ext cx="596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JINR</a:t>
              </a:r>
              <a:endParaRPr lang="en-US" sz="1400" dirty="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4965399" y="1767044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90258" y="2112230"/>
              <a:ext cx="5961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NSL</a:t>
              </a:r>
              <a:endParaRPr lang="en-US" sz="1400" dirty="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1935109" y="2213608"/>
              <a:ext cx="91440" cy="914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4043" y="6032702"/>
            <a:ext cx="8959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*There are </a:t>
            </a:r>
            <a:r>
              <a:rPr lang="en-US" i="1" dirty="0"/>
              <a:t>m</a:t>
            </a:r>
            <a:r>
              <a:rPr lang="en-US" i="1" dirty="0" smtClean="0"/>
              <a:t>any</a:t>
            </a:r>
            <a:r>
              <a:rPr lang="en-US" dirty="0" smtClean="0"/>
              <a:t> more stable-isotope beam facilities worldwide also doing forefront science</a:t>
            </a:r>
            <a:endParaRPr lang="en-US" dirty="0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1929612" y="2129893"/>
            <a:ext cx="91440" cy="9144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420424" y="1936826"/>
            <a:ext cx="719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ATLAS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428745" y="2172638"/>
            <a:ext cx="1403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LNS</a:t>
            </a:r>
            <a:endParaRPr lang="en-US" sz="1400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4426874" y="2281361"/>
            <a:ext cx="91440" cy="9144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653520" y="1448271"/>
            <a:ext cx="59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JYFL</a:t>
            </a:r>
            <a:endParaRPr lang="en-US" sz="1400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643662" y="1592063"/>
            <a:ext cx="91440" cy="9144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429000" y="1359058"/>
            <a:ext cx="5906245" cy="4331871"/>
            <a:chOff x="0" y="1395161"/>
            <a:chExt cx="5906245" cy="43318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95161"/>
              <a:ext cx="5872349" cy="433187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1350396">
              <a:off x="5486326" y="3001305"/>
              <a:ext cx="419919" cy="800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276726" y="1227221"/>
            <a:ext cx="3934328" cy="32262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226" y="109096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NUSTAR at FAIR will play a critical role in solving major open questions in astrophysics</a:t>
            </a:r>
            <a:endParaRPr lang="en-US" sz="3600" dirty="0"/>
          </a:p>
        </p:txBody>
      </p:sp>
      <p:pic>
        <p:nvPicPr>
          <p:cNvPr id="2050" name="Picture 2" descr="http://www.fair-center.eu/typo3temp/pics/9d11db54c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0" y="1093587"/>
            <a:ext cx="4176084" cy="35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4075" y="5822766"/>
            <a:ext cx="8867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Nu</a:t>
            </a:r>
            <a:r>
              <a:rPr lang="en-US" sz="3200" i="1" dirty="0" smtClean="0"/>
              <a:t>clear </a:t>
            </a:r>
            <a:r>
              <a:rPr lang="en-US" sz="4000" b="1" i="1" dirty="0" smtClean="0"/>
              <a:t>St</a:t>
            </a:r>
            <a:r>
              <a:rPr lang="en-US" sz="3200" i="1" dirty="0" smtClean="0"/>
              <a:t>ructure, </a:t>
            </a:r>
            <a:r>
              <a:rPr lang="en-US" sz="4000" b="1" i="1" dirty="0" smtClean="0"/>
              <a:t>A</a:t>
            </a:r>
            <a:r>
              <a:rPr lang="en-US" sz="3200" i="1" dirty="0" smtClean="0"/>
              <a:t>strophysics, and </a:t>
            </a:r>
            <a:r>
              <a:rPr lang="en-US" sz="4000" b="1" i="1" dirty="0" smtClean="0"/>
              <a:t>R</a:t>
            </a:r>
            <a:r>
              <a:rPr lang="en-US" sz="3200" i="1" dirty="0" smtClean="0"/>
              <a:t>eactions</a:t>
            </a:r>
            <a:endParaRPr lang="en-US" sz="3200" i="1" dirty="0"/>
          </a:p>
        </p:txBody>
      </p:sp>
      <p:sp>
        <p:nvSpPr>
          <p:cNvPr id="19" name="Freeform 18"/>
          <p:cNvSpPr/>
          <p:nvPr/>
        </p:nvSpPr>
        <p:spPr>
          <a:xfrm>
            <a:off x="5767710" y="2980944"/>
            <a:ext cx="3191235" cy="2775903"/>
          </a:xfrm>
          <a:custGeom>
            <a:avLst/>
            <a:gdLst>
              <a:gd name="connsiteX0" fmla="*/ 3136879 w 3191235"/>
              <a:gd name="connsiteY0" fmla="*/ 28654 h 2775903"/>
              <a:gd name="connsiteX1" fmla="*/ 2246542 w 3191235"/>
              <a:gd name="connsiteY1" fmla="*/ 28654 h 2775903"/>
              <a:gd name="connsiteX2" fmla="*/ 1536679 w 3191235"/>
              <a:gd name="connsiteY2" fmla="*/ 233191 h 2775903"/>
              <a:gd name="connsiteX3" fmla="*/ 1067447 w 3191235"/>
              <a:gd name="connsiteY3" fmla="*/ 1171654 h 2775903"/>
              <a:gd name="connsiteX4" fmla="*/ 249300 w 3191235"/>
              <a:gd name="connsiteY4" fmla="*/ 1508538 h 2775903"/>
              <a:gd name="connsiteX5" fmla="*/ 20700 w 3191235"/>
              <a:gd name="connsiteY5" fmla="*/ 2182307 h 2775903"/>
              <a:gd name="connsiteX6" fmla="*/ 682437 w 3191235"/>
              <a:gd name="connsiteY6" fmla="*/ 2747791 h 2775903"/>
              <a:gd name="connsiteX7" fmla="*/ 1765279 w 3191235"/>
              <a:gd name="connsiteY7" fmla="*/ 2651538 h 2775903"/>
              <a:gd name="connsiteX8" fmla="*/ 1777310 w 3191235"/>
              <a:gd name="connsiteY8" fmla="*/ 2314654 h 2775903"/>
              <a:gd name="connsiteX9" fmla="*/ 1344174 w 3191235"/>
              <a:gd name="connsiteY9" fmla="*/ 1881517 h 2775903"/>
              <a:gd name="connsiteX10" fmla="*/ 1584805 w 3191235"/>
              <a:gd name="connsiteY10" fmla="*/ 1376191 h 2775903"/>
              <a:gd name="connsiteX11" fmla="*/ 2102163 w 3191235"/>
              <a:gd name="connsiteY11" fmla="*/ 991180 h 2775903"/>
              <a:gd name="connsiteX12" fmla="*/ 2715774 w 3191235"/>
              <a:gd name="connsiteY12" fmla="*/ 714454 h 2775903"/>
              <a:gd name="connsiteX13" fmla="*/ 3052658 w 3191235"/>
              <a:gd name="connsiteY13" fmla="*/ 281317 h 2775903"/>
              <a:gd name="connsiteX14" fmla="*/ 3136879 w 3191235"/>
              <a:gd name="connsiteY14" fmla="*/ 28654 h 2775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91235" h="2775903">
                <a:moveTo>
                  <a:pt x="3136879" y="28654"/>
                </a:moveTo>
                <a:cubicBezTo>
                  <a:pt x="3002526" y="-13457"/>
                  <a:pt x="2513242" y="-5436"/>
                  <a:pt x="2246542" y="28654"/>
                </a:cubicBezTo>
                <a:cubicBezTo>
                  <a:pt x="1979842" y="62744"/>
                  <a:pt x="1733195" y="42691"/>
                  <a:pt x="1536679" y="233191"/>
                </a:cubicBezTo>
                <a:cubicBezTo>
                  <a:pt x="1340163" y="423691"/>
                  <a:pt x="1282010" y="959096"/>
                  <a:pt x="1067447" y="1171654"/>
                </a:cubicBezTo>
                <a:cubicBezTo>
                  <a:pt x="852884" y="1384212"/>
                  <a:pt x="423758" y="1340096"/>
                  <a:pt x="249300" y="1508538"/>
                </a:cubicBezTo>
                <a:cubicBezTo>
                  <a:pt x="74842" y="1676980"/>
                  <a:pt x="-51489" y="1975765"/>
                  <a:pt x="20700" y="2182307"/>
                </a:cubicBezTo>
                <a:cubicBezTo>
                  <a:pt x="92889" y="2388849"/>
                  <a:pt x="391674" y="2669586"/>
                  <a:pt x="682437" y="2747791"/>
                </a:cubicBezTo>
                <a:cubicBezTo>
                  <a:pt x="973200" y="2825996"/>
                  <a:pt x="1582800" y="2723728"/>
                  <a:pt x="1765279" y="2651538"/>
                </a:cubicBezTo>
                <a:cubicBezTo>
                  <a:pt x="1947758" y="2579349"/>
                  <a:pt x="1847494" y="2442991"/>
                  <a:pt x="1777310" y="2314654"/>
                </a:cubicBezTo>
                <a:cubicBezTo>
                  <a:pt x="1707126" y="2186317"/>
                  <a:pt x="1376258" y="2037927"/>
                  <a:pt x="1344174" y="1881517"/>
                </a:cubicBezTo>
                <a:cubicBezTo>
                  <a:pt x="1312090" y="1725107"/>
                  <a:pt x="1458474" y="1524580"/>
                  <a:pt x="1584805" y="1376191"/>
                </a:cubicBezTo>
                <a:cubicBezTo>
                  <a:pt x="1711136" y="1227802"/>
                  <a:pt x="1913668" y="1101469"/>
                  <a:pt x="2102163" y="991180"/>
                </a:cubicBezTo>
                <a:cubicBezTo>
                  <a:pt x="2290658" y="880891"/>
                  <a:pt x="2557358" y="832764"/>
                  <a:pt x="2715774" y="714454"/>
                </a:cubicBezTo>
                <a:cubicBezTo>
                  <a:pt x="2874190" y="596144"/>
                  <a:pt x="2982474" y="399627"/>
                  <a:pt x="3052658" y="281317"/>
                </a:cubicBezTo>
                <a:cubicBezTo>
                  <a:pt x="3122842" y="163007"/>
                  <a:pt x="3271232" y="70765"/>
                  <a:pt x="3136879" y="28654"/>
                </a:cubicBezTo>
                <a:close/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0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76726" y="1925053"/>
            <a:ext cx="3934328" cy="32262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226" y="109096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NUSTAR at FAIR will play a critical role in solving major open questions in astrophysics</a:t>
            </a:r>
            <a:endParaRPr lang="en-US" sz="3600" dirty="0"/>
          </a:p>
        </p:txBody>
      </p:sp>
      <p:pic>
        <p:nvPicPr>
          <p:cNvPr id="3" name="Picture 2" descr="http://www.fair-center.eu/uploads/pics/hisp_03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FFF"/>
              </a:clrFrom>
              <a:clrTo>
                <a:srgbClr val="F7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969" y="1323868"/>
            <a:ext cx="3188368" cy="225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054" y="1070854"/>
            <a:ext cx="36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/>
              <a:t>Nuclear Structure:</a:t>
            </a:r>
            <a:endParaRPr lang="en-US" sz="2000" i="1" u="sng" dirty="0"/>
          </a:p>
        </p:txBody>
      </p:sp>
      <p:pic>
        <p:nvPicPr>
          <p:cNvPr id="2052" name="Picture 4" descr="http://www.fair-center.eu/uploads/pics/Prespec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10" y="1847088"/>
            <a:ext cx="1340065" cy="124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fair-center.eu/typo3temp/pics/9d11db54cf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0" y="1093587"/>
            <a:ext cx="4176084" cy="35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109155" y="1093464"/>
            <a:ext cx="4989689" cy="5441245"/>
          </a:xfrm>
          <a:prstGeom prst="roundRect">
            <a:avLst>
              <a:gd name="adj" fmla="val 68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054" y="3828129"/>
            <a:ext cx="4149218" cy="2533656"/>
          </a:xfrm>
          <a:prstGeom prst="rect">
            <a:avLst/>
          </a:prstGeom>
        </p:spPr>
      </p:pic>
      <p:pic>
        <p:nvPicPr>
          <p:cNvPr id="15" name="Picture 12" descr="http://www.fair-center.eu/typo3temp/pics/04cacc406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772" y="5561685"/>
            <a:ext cx="1143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252328" y="3599461"/>
            <a:ext cx="45720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07" y="4031909"/>
            <a:ext cx="417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 smtClean="0"/>
              <a:t>Nuclear Reactions &amp; Basic Properties:</a:t>
            </a:r>
            <a:endParaRPr lang="en-US" sz="2000" i="1" u="sng" dirty="0"/>
          </a:p>
        </p:txBody>
      </p:sp>
      <p:sp>
        <p:nvSpPr>
          <p:cNvPr id="20" name="Rounded Rectangle 19"/>
          <p:cNvSpPr/>
          <p:nvPr/>
        </p:nvSpPr>
        <p:spPr>
          <a:xfrm>
            <a:off x="38466" y="4054642"/>
            <a:ext cx="4029415" cy="2403865"/>
          </a:xfrm>
          <a:prstGeom prst="roundRect">
            <a:avLst>
              <a:gd name="adj" fmla="val 68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27" y="4394932"/>
            <a:ext cx="2400313" cy="1966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8931" y="5899959"/>
            <a:ext cx="1078604" cy="5393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2753" y="4458417"/>
            <a:ext cx="1451923" cy="150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039"/>
            <a:ext cx="7842221" cy="4653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444"/>
            <a:ext cx="9144000" cy="697832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/>
              <a:t>NUSTAR</a:t>
            </a:r>
            <a:r>
              <a:rPr lang="en-US" sz="4000" dirty="0" smtClean="0"/>
              <a:t> will significantly expand the number of known nuclear masses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779" y="4944329"/>
            <a:ext cx="5799221" cy="13478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25633" y="6250494"/>
            <a:ext cx="4499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Mumpower</a:t>
            </a:r>
            <a:r>
              <a:rPr lang="en-US" sz="1200" dirty="0" smtClean="0"/>
              <a:t> et al. Phys. Rev. C 2015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801978" y="4534234"/>
            <a:ext cx="534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</a:t>
            </a:r>
            <a:r>
              <a:rPr lang="en-US" i="1" dirty="0" smtClean="0"/>
              <a:t>-process abundance variation from nuclear masses: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561029"/>
            <a:ext cx="2370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ILIMA Collaboration report,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46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444"/>
            <a:ext cx="9144000" cy="697832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/>
              <a:t>NUSTAR</a:t>
            </a:r>
            <a:r>
              <a:rPr lang="en-US" sz="4000" dirty="0" smtClean="0"/>
              <a:t> will significantly expand the number of known nuclear half-lives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624" y="1013397"/>
            <a:ext cx="5365154" cy="52961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0267" y="6308539"/>
            <a:ext cx="2680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Y. Litvinov et al. Phys. Rev. Lett. 2007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92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8444"/>
            <a:ext cx="9144000" cy="697832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/>
              <a:t>NUSTAR</a:t>
            </a:r>
            <a:r>
              <a:rPr lang="en-US" sz="4000" dirty="0" smtClean="0"/>
              <a:t> will measure nuclear reactions</a:t>
            </a:r>
            <a:br>
              <a:rPr lang="en-US" sz="4000" dirty="0" smtClean="0"/>
            </a:br>
            <a:r>
              <a:rPr lang="en-US" sz="4000" i="1" dirty="0" smtClean="0"/>
              <a:t>at their astrophysical energies</a:t>
            </a:r>
            <a:endParaRPr lang="en-US" sz="40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108597"/>
            <a:ext cx="5061344" cy="5406175"/>
            <a:chOff x="-38481" y="1072848"/>
            <a:chExt cx="5061344" cy="5406175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072848"/>
              <a:ext cx="5022863" cy="3317474"/>
              <a:chOff x="-89095" y="3052434"/>
              <a:chExt cx="5022863" cy="331747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94399" y="6092909"/>
                <a:ext cx="21884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B. Mei et al. </a:t>
                </a:r>
                <a:r>
                  <a:rPr lang="en-US" sz="1200" i="1" dirty="0" smtClean="0"/>
                  <a:t>Phys. Rev. C</a:t>
                </a:r>
                <a:r>
                  <a:rPr lang="en-US" sz="1200" dirty="0" smtClean="0"/>
                  <a:t> 2015</a:t>
                </a:r>
                <a:endParaRPr lang="en-US" sz="1200" dirty="0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39881" y="3052434"/>
                <a:ext cx="4885637" cy="3012259"/>
              </a:xfrm>
              <a:prstGeom prst="rect">
                <a:avLst/>
              </a:prstGeom>
            </p:spPr>
          </p:pic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985607" y="3632445"/>
                <a:ext cx="113776" cy="928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186536" y="5285599"/>
                <a:ext cx="443744" cy="426539"/>
                <a:chOff x="7448225" y="2850104"/>
                <a:chExt cx="1007165" cy="960788"/>
              </a:xfrm>
            </p:grpSpPr>
            <p:sp>
              <p:nvSpPr>
                <p:cNvPr id="35" name="Oval 34"/>
                <p:cNvSpPr>
                  <a:spLocks noChangeAspect="1"/>
                </p:cNvSpPr>
                <p:nvPr/>
              </p:nvSpPr>
              <p:spPr>
                <a:xfrm>
                  <a:off x="8148207" y="3350815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>
                  <a:spLocks noChangeAspect="1"/>
                </p:cNvSpPr>
                <p:nvPr/>
              </p:nvSpPr>
              <p:spPr>
                <a:xfrm>
                  <a:off x="7872294" y="2869988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>
                  <a:spLocks noChangeAspect="1"/>
                </p:cNvSpPr>
                <p:nvPr/>
              </p:nvSpPr>
              <p:spPr>
                <a:xfrm>
                  <a:off x="7540990" y="302901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>
                  <a:spLocks noChangeAspect="1"/>
                </p:cNvSpPr>
                <p:nvPr/>
              </p:nvSpPr>
              <p:spPr>
                <a:xfrm>
                  <a:off x="7693390" y="318141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>
                  <a:spLocks noChangeAspect="1"/>
                </p:cNvSpPr>
                <p:nvPr/>
              </p:nvSpPr>
              <p:spPr>
                <a:xfrm>
                  <a:off x="7766282" y="292299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>
                  <a:spLocks noChangeAspect="1"/>
                </p:cNvSpPr>
                <p:nvPr/>
              </p:nvSpPr>
              <p:spPr>
                <a:xfrm>
                  <a:off x="7918682" y="3075396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>
                  <a:spLocks noChangeAspect="1"/>
                </p:cNvSpPr>
                <p:nvPr/>
              </p:nvSpPr>
              <p:spPr>
                <a:xfrm>
                  <a:off x="7845793" y="325429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>
                  <a:spLocks noChangeAspect="1"/>
                </p:cNvSpPr>
                <p:nvPr/>
              </p:nvSpPr>
              <p:spPr>
                <a:xfrm>
                  <a:off x="7958440" y="3459707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>
                  <a:spLocks noChangeAspect="1"/>
                </p:cNvSpPr>
                <p:nvPr/>
              </p:nvSpPr>
              <p:spPr>
                <a:xfrm>
                  <a:off x="7792788" y="3519344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>
                  <a:off x="8051198" y="318141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>
                  <a:spLocks noChangeAspect="1"/>
                </p:cNvSpPr>
                <p:nvPr/>
              </p:nvSpPr>
              <p:spPr>
                <a:xfrm>
                  <a:off x="8057826" y="2949500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>
                  <a:spLocks noChangeAspect="1"/>
                </p:cNvSpPr>
                <p:nvPr/>
              </p:nvSpPr>
              <p:spPr>
                <a:xfrm>
                  <a:off x="8163843" y="3115151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>
                  <a:spLocks noChangeAspect="1"/>
                </p:cNvSpPr>
                <p:nvPr/>
              </p:nvSpPr>
              <p:spPr>
                <a:xfrm>
                  <a:off x="7514487" y="3227801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>
                  <a:spLocks noChangeAspect="1"/>
                </p:cNvSpPr>
                <p:nvPr/>
              </p:nvSpPr>
              <p:spPr>
                <a:xfrm>
                  <a:off x="7640385" y="341995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>
                  <a:spLocks noChangeAspect="1"/>
                </p:cNvSpPr>
                <p:nvPr/>
              </p:nvSpPr>
              <p:spPr>
                <a:xfrm>
                  <a:off x="7468109" y="342657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7646318" y="285010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8130710" y="314828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7448225" y="310189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36551" y="3453442"/>
                <a:ext cx="426720" cy="441102"/>
                <a:chOff x="4499615" y="2863360"/>
                <a:chExt cx="940903" cy="940904"/>
              </a:xfrm>
            </p:grpSpPr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5133335" y="3344187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4857422" y="2863360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4526118" y="3022384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4678518" y="317478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4751410" y="2916368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4903810" y="3068768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>
                  <a:spLocks noChangeAspect="1"/>
                </p:cNvSpPr>
                <p:nvPr/>
              </p:nvSpPr>
              <p:spPr>
                <a:xfrm>
                  <a:off x="4830921" y="3247668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>
                  <a:spLocks noChangeAspect="1"/>
                </p:cNvSpPr>
                <p:nvPr/>
              </p:nvSpPr>
              <p:spPr>
                <a:xfrm>
                  <a:off x="4943568" y="3453079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>
                  <a:spLocks noChangeAspect="1"/>
                </p:cNvSpPr>
                <p:nvPr/>
              </p:nvSpPr>
              <p:spPr>
                <a:xfrm>
                  <a:off x="4777916" y="351271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>
                  <a:spLocks noChangeAspect="1"/>
                </p:cNvSpPr>
                <p:nvPr/>
              </p:nvSpPr>
              <p:spPr>
                <a:xfrm>
                  <a:off x="5036326" y="317478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>
                  <a:spLocks noChangeAspect="1"/>
                </p:cNvSpPr>
                <p:nvPr/>
              </p:nvSpPr>
              <p:spPr>
                <a:xfrm>
                  <a:off x="5042954" y="294287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>
                  <a:spLocks noChangeAspect="1"/>
                </p:cNvSpPr>
                <p:nvPr/>
              </p:nvSpPr>
              <p:spPr>
                <a:xfrm>
                  <a:off x="5148971" y="3108523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>
                  <a:spLocks noChangeAspect="1"/>
                </p:cNvSpPr>
                <p:nvPr/>
              </p:nvSpPr>
              <p:spPr>
                <a:xfrm>
                  <a:off x="4499615" y="3221173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>
                  <a:spLocks noChangeAspect="1"/>
                </p:cNvSpPr>
                <p:nvPr/>
              </p:nvSpPr>
              <p:spPr>
                <a:xfrm>
                  <a:off x="4625513" y="341332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-89095" y="3795673"/>
                <a:ext cx="1613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Beam</a:t>
                </a:r>
                <a:endParaRPr lang="en-US" sz="24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941434" y="5607900"/>
                <a:ext cx="9923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Recoil</a:t>
                </a:r>
                <a:endParaRPr lang="en-US" sz="24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82036" y="3125717"/>
                <a:ext cx="1613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Target</a:t>
                </a:r>
                <a:endParaRPr lang="en-US" sz="2400" b="1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167" y="4348220"/>
              <a:ext cx="3623265" cy="213080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 flipV="1">
              <a:off x="-38481" y="4459598"/>
              <a:ext cx="4846320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https://upload.wikimedia.org/wikipedia/commons/thumb/d/d9/GSI_Logo_rgb.png/200px-GSI_Logo_rgb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294" y="5763495"/>
              <a:ext cx="1905000" cy="600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Title 1"/>
          <p:cNvSpPr txBox="1">
            <a:spLocks/>
          </p:cNvSpPr>
          <p:nvPr/>
        </p:nvSpPr>
        <p:spPr>
          <a:xfrm>
            <a:off x="4127190" y="1037188"/>
            <a:ext cx="5016810" cy="697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…which will be crucial to understanding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5660611" y="1584800"/>
            <a:ext cx="32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Element formation:</a:t>
            </a:r>
            <a:endParaRPr lang="en-US" sz="20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5693433" y="3638869"/>
            <a:ext cx="347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Behavior of dense matter:</a:t>
            </a:r>
            <a:endParaRPr lang="en-US" sz="2000" i="1" dirty="0"/>
          </a:p>
        </p:txBody>
      </p:sp>
      <p:pic>
        <p:nvPicPr>
          <p:cNvPr id="61" name="Picture 2" descr="http://share.gifyoutube.com/vMR70P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50" y="1950707"/>
            <a:ext cx="2866235" cy="161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88" y="4632932"/>
            <a:ext cx="2644521" cy="1920289"/>
          </a:xfrm>
          <a:prstGeom prst="rect">
            <a:avLst/>
          </a:prstGeom>
        </p:spPr>
      </p:pic>
      <p:pic>
        <p:nvPicPr>
          <p:cNvPr id="63" name="Picture 2" descr="https://33.media.tumblr.com/9103bc222080fd6673100ddc9938dfc1/tumblr_mlw8ozdsfJ1qdlh1io1_r1_40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50" y="3976080"/>
            <a:ext cx="2645159" cy="14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7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9" y="2287569"/>
            <a:ext cx="4840746" cy="287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15" y="5155014"/>
            <a:ext cx="2370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ILIMA Collaboration report, 2005</a:t>
            </a:r>
            <a:endParaRPr lang="en-US" sz="1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77070"/>
            <a:ext cx="9144000" cy="697832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/>
              <a:t>NUSTAR</a:t>
            </a:r>
            <a:r>
              <a:rPr lang="en-US" sz="4000" dirty="0" smtClean="0"/>
              <a:t> will also make significant advances in nuclear structure</a:t>
            </a:r>
            <a:endParaRPr lang="en-US" sz="40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427" y="2447659"/>
            <a:ext cx="4271059" cy="2979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2500" y="5452406"/>
            <a:ext cx="324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r>
              <a:rPr lang="en-US" sz="1200" b="1" dirty="0" smtClean="0"/>
              <a:t> </a:t>
            </a:r>
            <a:r>
              <a:rPr lang="en-US" sz="1200" dirty="0" smtClean="0"/>
              <a:t>et al. Phys. Rev. Lett. 2015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23240" y="4750870"/>
                <a:ext cx="2024850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(−1)</m:t>
                          </m:r>
                        </m:e>
                        <m:sup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8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240" y="4750870"/>
                <a:ext cx="2024850" cy="123111"/>
              </a:xfrm>
              <a:prstGeom prst="rect">
                <a:avLst/>
              </a:prstGeom>
              <a:blipFill rotWithShape="0">
                <a:blip r:embed="rId4"/>
                <a:stretch>
                  <a:fillRect l="-904" r="-1807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5082309" y="3612771"/>
            <a:ext cx="2300506" cy="0"/>
          </a:xfrm>
          <a:prstGeom prst="line">
            <a:avLst/>
          </a:prstGeom>
          <a:ln w="28575">
            <a:solidFill>
              <a:srgbClr val="7030A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55494" y="4215096"/>
            <a:ext cx="1463040" cy="0"/>
          </a:xfrm>
          <a:prstGeom prst="line">
            <a:avLst/>
          </a:prstGeom>
          <a:ln w="28575">
            <a:solidFill>
              <a:srgbClr val="7030A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76552" y="2755424"/>
                <a:ext cx="652787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3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552" y="2755424"/>
                <a:ext cx="652787" cy="616579"/>
              </a:xfrm>
              <a:prstGeom prst="rect">
                <a:avLst/>
              </a:prstGeom>
              <a:blipFill rotWithShape="0">
                <a:blip r:embed="rId5"/>
                <a:stretch>
                  <a:fillRect r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60620" y="4165346"/>
                <a:ext cx="652787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3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620" y="4165346"/>
                <a:ext cx="652787" cy="616579"/>
              </a:xfrm>
              <a:prstGeom prst="rect">
                <a:avLst/>
              </a:prstGeom>
              <a:blipFill rotWithShape="0">
                <a:blip r:embed="rId6"/>
                <a:stretch>
                  <a:fillRect r="-20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23240" y="1683659"/>
            <a:ext cx="3675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 dirty="0" smtClean="0"/>
              <a:t>48,49</a:t>
            </a:r>
            <a:r>
              <a:rPr lang="en-US" sz="2400" dirty="0" smtClean="0"/>
              <a:t>Ar masses pinpoint disappearance of </a:t>
            </a:r>
            <a:r>
              <a:rPr lang="en-US" sz="2400" i="1" dirty="0" smtClean="0"/>
              <a:t>N=28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29396" y="1739641"/>
            <a:ext cx="459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Nuclear “magic” numbers evolve</a:t>
            </a:r>
            <a:endParaRPr lang="en-US" sz="2400" dirty="0"/>
          </a:p>
        </p:txBody>
      </p:sp>
      <p:sp>
        <p:nvSpPr>
          <p:cNvPr id="17" name="Oval 16"/>
          <p:cNvSpPr/>
          <p:nvPr/>
        </p:nvSpPr>
        <p:spPr>
          <a:xfrm>
            <a:off x="69008" y="4776748"/>
            <a:ext cx="129396" cy="1231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4538" y="4411566"/>
            <a:ext cx="129396" cy="1231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7707" y="4184408"/>
            <a:ext cx="129396" cy="1231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345713" y="3551806"/>
            <a:ext cx="129396" cy="1231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645428" y="2625906"/>
            <a:ext cx="129396" cy="1231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5955" y="2182483"/>
            <a:ext cx="1815974" cy="2596551"/>
          </a:xfrm>
          <a:custGeom>
            <a:avLst/>
            <a:gdLst>
              <a:gd name="connsiteX0" fmla="*/ 64811 w 1815974"/>
              <a:gd name="connsiteY0" fmla="*/ 2596551 h 2596551"/>
              <a:gd name="connsiteX1" fmla="*/ 211461 w 1815974"/>
              <a:gd name="connsiteY1" fmla="*/ 1362974 h 2596551"/>
              <a:gd name="connsiteX2" fmla="*/ 1815974 w 1815974"/>
              <a:gd name="connsiteY2" fmla="*/ 0 h 259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974" h="2596551">
                <a:moveTo>
                  <a:pt x="64811" y="2596551"/>
                </a:moveTo>
                <a:cubicBezTo>
                  <a:pt x="-7794" y="2196141"/>
                  <a:pt x="-80399" y="1795732"/>
                  <a:pt x="211461" y="1362974"/>
                </a:cubicBezTo>
                <a:cubicBezTo>
                  <a:pt x="503321" y="930216"/>
                  <a:pt x="1159647" y="465108"/>
                  <a:pt x="1815974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64537" y="2182483"/>
            <a:ext cx="1620445" cy="2229083"/>
          </a:xfrm>
          <a:custGeom>
            <a:avLst/>
            <a:gdLst>
              <a:gd name="connsiteX0" fmla="*/ 64811 w 1815974"/>
              <a:gd name="connsiteY0" fmla="*/ 2596551 h 2596551"/>
              <a:gd name="connsiteX1" fmla="*/ 211461 w 1815974"/>
              <a:gd name="connsiteY1" fmla="*/ 1362974 h 2596551"/>
              <a:gd name="connsiteX2" fmla="*/ 1815974 w 1815974"/>
              <a:gd name="connsiteY2" fmla="*/ 0 h 259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974" h="2596551">
                <a:moveTo>
                  <a:pt x="64811" y="2596551"/>
                </a:moveTo>
                <a:cubicBezTo>
                  <a:pt x="-7794" y="2196141"/>
                  <a:pt x="-80399" y="1795732"/>
                  <a:pt x="211461" y="1362974"/>
                </a:cubicBezTo>
                <a:cubicBezTo>
                  <a:pt x="503321" y="930216"/>
                  <a:pt x="1159647" y="465108"/>
                  <a:pt x="1815974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37707" y="2182483"/>
            <a:ext cx="1334222" cy="2001925"/>
          </a:xfrm>
          <a:custGeom>
            <a:avLst/>
            <a:gdLst>
              <a:gd name="connsiteX0" fmla="*/ 64811 w 1815974"/>
              <a:gd name="connsiteY0" fmla="*/ 2596551 h 2596551"/>
              <a:gd name="connsiteX1" fmla="*/ 211461 w 1815974"/>
              <a:gd name="connsiteY1" fmla="*/ 1362974 h 2596551"/>
              <a:gd name="connsiteX2" fmla="*/ 1815974 w 1815974"/>
              <a:gd name="connsiteY2" fmla="*/ 0 h 259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974" h="2596551">
                <a:moveTo>
                  <a:pt x="64811" y="2596551"/>
                </a:moveTo>
                <a:cubicBezTo>
                  <a:pt x="-7794" y="2196141"/>
                  <a:pt x="-80399" y="1795732"/>
                  <a:pt x="211461" y="1362974"/>
                </a:cubicBezTo>
                <a:cubicBezTo>
                  <a:pt x="503321" y="930216"/>
                  <a:pt x="1159647" y="465108"/>
                  <a:pt x="1815974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345713" y="2182483"/>
            <a:ext cx="526216" cy="1385430"/>
          </a:xfrm>
          <a:custGeom>
            <a:avLst/>
            <a:gdLst>
              <a:gd name="connsiteX0" fmla="*/ 64811 w 1815974"/>
              <a:gd name="connsiteY0" fmla="*/ 2596551 h 2596551"/>
              <a:gd name="connsiteX1" fmla="*/ 211461 w 1815974"/>
              <a:gd name="connsiteY1" fmla="*/ 1362974 h 2596551"/>
              <a:gd name="connsiteX2" fmla="*/ 1815974 w 1815974"/>
              <a:gd name="connsiteY2" fmla="*/ 0 h 259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974" h="2596551">
                <a:moveTo>
                  <a:pt x="64811" y="2596551"/>
                </a:moveTo>
                <a:cubicBezTo>
                  <a:pt x="-7794" y="2196141"/>
                  <a:pt x="-80399" y="1795732"/>
                  <a:pt x="211461" y="1362974"/>
                </a:cubicBezTo>
                <a:cubicBezTo>
                  <a:pt x="503321" y="930216"/>
                  <a:pt x="1159647" y="465108"/>
                  <a:pt x="1815974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7282178">
            <a:off x="2170109" y="1961783"/>
            <a:ext cx="229213" cy="929686"/>
          </a:xfrm>
          <a:custGeom>
            <a:avLst/>
            <a:gdLst>
              <a:gd name="connsiteX0" fmla="*/ 64811 w 1815974"/>
              <a:gd name="connsiteY0" fmla="*/ 2596551 h 2596551"/>
              <a:gd name="connsiteX1" fmla="*/ 211461 w 1815974"/>
              <a:gd name="connsiteY1" fmla="*/ 1362974 h 2596551"/>
              <a:gd name="connsiteX2" fmla="*/ 1815974 w 1815974"/>
              <a:gd name="connsiteY2" fmla="*/ 0 h 259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974" h="2596551">
                <a:moveTo>
                  <a:pt x="64811" y="2596551"/>
                </a:moveTo>
                <a:cubicBezTo>
                  <a:pt x="-7794" y="2196141"/>
                  <a:pt x="-80399" y="1795732"/>
                  <a:pt x="211461" y="1362974"/>
                </a:cubicBezTo>
                <a:cubicBezTo>
                  <a:pt x="503321" y="930216"/>
                  <a:pt x="1159647" y="465108"/>
                  <a:pt x="1815974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6412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/>
              <a:t>NUSTAR</a:t>
            </a:r>
            <a:r>
              <a:rPr lang="en-US" sz="3600" dirty="0" smtClean="0"/>
              <a:t> will lead to major advances in</a:t>
            </a:r>
            <a:br>
              <a:rPr lang="en-US" sz="3600" dirty="0" smtClean="0"/>
            </a:br>
            <a:r>
              <a:rPr lang="en-US" sz="3600" dirty="0" smtClean="0"/>
              <a:t>nuclear structure and astrophysics</a:t>
            </a:r>
            <a:endParaRPr lang="en-US" sz="3600" dirty="0"/>
          </a:p>
        </p:txBody>
      </p:sp>
      <p:pic>
        <p:nvPicPr>
          <p:cNvPr id="5" name="Picture 2" descr="http://www.fair-center.eu/typo3temp/pics/9d11db54cf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6" y="910823"/>
            <a:ext cx="3819583" cy="32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542" y="4100458"/>
            <a:ext cx="3743338" cy="24306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890" y="1228960"/>
            <a:ext cx="3637989" cy="25153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87541" y="912869"/>
            <a:ext cx="384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How were the elements made?</a:t>
            </a:r>
            <a:endParaRPr lang="en-US" sz="20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753648" y="3700348"/>
            <a:ext cx="445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How does high-</a:t>
            </a:r>
            <a:r>
              <a:rPr lang="el-GR" sz="2000" b="1" i="1" dirty="0" smtClean="0"/>
              <a:t>ρ</a:t>
            </a:r>
            <a:r>
              <a:rPr lang="en-US" sz="2000" b="1" i="1" dirty="0" smtClean="0"/>
              <a:t>, low-T matter behave?</a:t>
            </a:r>
            <a:endParaRPr lang="en-US" sz="20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01130" y="3700348"/>
            <a:ext cx="445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How do nucleons arrange themselves?</a:t>
            </a:r>
            <a:endParaRPr lang="en-US" sz="2000" b="1" i="1" dirty="0"/>
          </a:p>
        </p:txBody>
      </p:sp>
      <p:sp>
        <p:nvSpPr>
          <p:cNvPr id="27" name="Rounded Rectangle 26"/>
          <p:cNvSpPr/>
          <p:nvPr/>
        </p:nvSpPr>
        <p:spPr>
          <a:xfrm>
            <a:off x="526376" y="1095555"/>
            <a:ext cx="3726447" cy="2580192"/>
          </a:xfrm>
          <a:prstGeom prst="roundRect">
            <a:avLst>
              <a:gd name="adj" fmla="val 68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95" y="4146470"/>
            <a:ext cx="2699803" cy="202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0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75" y="787816"/>
            <a:ext cx="546690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Central Michigan University:</a:t>
            </a:r>
          </a:p>
          <a:p>
            <a:r>
              <a:rPr lang="en-US" dirty="0" smtClean="0"/>
              <a:t>Alfredo </a:t>
            </a:r>
            <a:r>
              <a:rPr lang="en-US" dirty="0" err="1" smtClean="0"/>
              <a:t>Estradé</a:t>
            </a:r>
            <a:r>
              <a:rPr lang="en-US" dirty="0" smtClean="0"/>
              <a:t>, Georgios </a:t>
            </a:r>
            <a:r>
              <a:rPr lang="en-US" dirty="0" err="1" smtClean="0"/>
              <a:t>Perdikakis</a:t>
            </a:r>
            <a:endParaRPr lang="en-US" dirty="0" smtClean="0"/>
          </a:p>
          <a:p>
            <a:endParaRPr lang="en-US" sz="1050" b="1" dirty="0"/>
          </a:p>
          <a:p>
            <a:r>
              <a:rPr lang="fr-FR" b="1" i="1" dirty="0" smtClean="0"/>
              <a:t>Institut </a:t>
            </a:r>
            <a:r>
              <a:rPr lang="en-US" b="1" i="1" dirty="0" err="1"/>
              <a:t>für</a:t>
            </a:r>
            <a:r>
              <a:rPr lang="en-US" b="1" i="1" dirty="0"/>
              <a:t> </a:t>
            </a:r>
            <a:r>
              <a:rPr lang="en-US" b="1" i="1" dirty="0" err="1"/>
              <a:t>Angewandte</a:t>
            </a:r>
            <a:r>
              <a:rPr lang="en-US" b="1" i="1" dirty="0"/>
              <a:t> </a:t>
            </a:r>
            <a:r>
              <a:rPr lang="en-US" b="1" i="1" dirty="0" err="1" smtClean="0"/>
              <a:t>Physik</a:t>
            </a:r>
            <a:r>
              <a:rPr lang="fr-FR" b="1" i="1" dirty="0" smtClean="0"/>
              <a:t>:</a:t>
            </a:r>
          </a:p>
          <a:p>
            <a:r>
              <a:rPr lang="en-US" dirty="0" smtClean="0"/>
              <a:t>Christoph Langer</a:t>
            </a:r>
          </a:p>
          <a:p>
            <a:endParaRPr lang="en-US" sz="1050" b="1" i="1" dirty="0" smtClean="0"/>
          </a:p>
          <a:p>
            <a:r>
              <a:rPr lang="en-US" b="1" i="1" dirty="0" smtClean="0"/>
              <a:t>Max-Planck-</a:t>
            </a:r>
            <a:r>
              <a:rPr lang="en-US" b="1" i="1" dirty="0" err="1" smtClean="0"/>
              <a:t>Institut</a:t>
            </a:r>
            <a:r>
              <a:rPr lang="en-US" b="1" i="1" dirty="0" smtClean="0"/>
              <a:t> </a:t>
            </a:r>
            <a:r>
              <a:rPr lang="en-US" b="1" i="1" dirty="0" err="1" smtClean="0"/>
              <a:t>für</a:t>
            </a:r>
            <a:r>
              <a:rPr lang="en-US" b="1" i="1" dirty="0" smtClean="0"/>
              <a:t> </a:t>
            </a:r>
            <a:r>
              <a:rPr lang="en-US" b="1" i="1" dirty="0" err="1" smtClean="0"/>
              <a:t>Kernphysik</a:t>
            </a:r>
            <a:r>
              <a:rPr lang="en-US" b="1" i="1" dirty="0" smtClean="0"/>
              <a:t>:</a:t>
            </a:r>
          </a:p>
          <a:p>
            <a:r>
              <a:rPr lang="en-US" dirty="0" smtClean="0"/>
              <a:t>Sebastian George</a:t>
            </a:r>
          </a:p>
          <a:p>
            <a:endParaRPr lang="en-US" sz="1050" b="1" dirty="0"/>
          </a:p>
          <a:p>
            <a:r>
              <a:rPr lang="en-US" b="1" i="1" dirty="0" smtClean="0"/>
              <a:t>McGill University:</a:t>
            </a:r>
          </a:p>
          <a:p>
            <a:r>
              <a:rPr lang="en-US" dirty="0" smtClean="0"/>
              <a:t>Andrew Cumming</a:t>
            </a:r>
          </a:p>
          <a:p>
            <a:endParaRPr lang="en-US" sz="1050" b="1" dirty="0"/>
          </a:p>
          <a:p>
            <a:r>
              <a:rPr lang="en-US" b="1" i="1" dirty="0" smtClean="0"/>
              <a:t>Michigan State University:</a:t>
            </a:r>
          </a:p>
          <a:p>
            <a:r>
              <a:rPr lang="en-US" dirty="0" smtClean="0"/>
              <a:t>Tony </a:t>
            </a:r>
            <a:r>
              <a:rPr lang="en-US" dirty="0" err="1" smtClean="0"/>
              <a:t>Ahn</a:t>
            </a:r>
            <a:r>
              <a:rPr lang="en-US" dirty="0" smtClean="0"/>
              <a:t>, Alex Brown, Richard </a:t>
            </a:r>
            <a:r>
              <a:rPr lang="en-US" dirty="0" err="1" smtClean="0"/>
              <a:t>Cyburt</a:t>
            </a:r>
            <a:r>
              <a:rPr lang="en-US" dirty="0" smtClean="0"/>
              <a:t>, Alexandra </a:t>
            </a:r>
            <a:r>
              <a:rPr lang="en-US" dirty="0" err="1" smtClean="0"/>
              <a:t>Gade</a:t>
            </a:r>
            <a:r>
              <a:rPr lang="en-US" dirty="0" smtClean="0"/>
              <a:t>, Wei </a:t>
            </a:r>
            <a:r>
              <a:rPr lang="en-US" dirty="0" err="1" smtClean="0"/>
              <a:t>Jia</a:t>
            </a:r>
            <a:r>
              <a:rPr lang="en-US" dirty="0" smtClean="0"/>
              <a:t> Ong, Wolfgang </a:t>
            </a:r>
            <a:r>
              <a:rPr lang="en-US" dirty="0" err="1" smtClean="0"/>
              <a:t>Mittig</a:t>
            </a:r>
            <a:r>
              <a:rPr lang="en-US" dirty="0" smtClean="0"/>
              <a:t>, Fernando Montes,</a:t>
            </a:r>
          </a:p>
          <a:p>
            <a:r>
              <a:rPr lang="en-US" dirty="0" smtClean="0"/>
              <a:t>Jorge Pereira, Hendrik Schatz, </a:t>
            </a:r>
            <a:r>
              <a:rPr lang="en-US" dirty="0" err="1" smtClean="0"/>
              <a:t>Remco</a:t>
            </a:r>
            <a:r>
              <a:rPr lang="en-US" dirty="0" smtClean="0"/>
              <a:t> </a:t>
            </a:r>
            <a:r>
              <a:rPr lang="en-US" dirty="0" err="1" smtClean="0"/>
              <a:t>Zegers</a:t>
            </a:r>
            <a:endParaRPr lang="en-US" dirty="0" smtClean="0"/>
          </a:p>
          <a:p>
            <a:endParaRPr lang="en-US" sz="1050" dirty="0" smtClean="0"/>
          </a:p>
          <a:p>
            <a:r>
              <a:rPr lang="en-US" b="1" i="1" dirty="0" smtClean="0"/>
              <a:t>University of Notre Dame:</a:t>
            </a:r>
          </a:p>
          <a:p>
            <a:r>
              <a:rPr lang="en-US" dirty="0" err="1" smtClean="0"/>
              <a:t>Manoël</a:t>
            </a:r>
            <a:r>
              <a:rPr lang="en-US" dirty="0" smtClean="0"/>
              <a:t> </a:t>
            </a:r>
            <a:r>
              <a:rPr lang="en-US" dirty="0" err="1" smtClean="0"/>
              <a:t>Couder</a:t>
            </a:r>
            <a:r>
              <a:rPr lang="en-US" dirty="0" smtClean="0"/>
              <a:t>, </a:t>
            </a:r>
            <a:r>
              <a:rPr lang="en-US" dirty="0" err="1" smtClean="0"/>
              <a:t>Gwenaelle</a:t>
            </a:r>
            <a:r>
              <a:rPr lang="en-US" dirty="0" smtClean="0"/>
              <a:t> </a:t>
            </a:r>
            <a:r>
              <a:rPr lang="en-US" dirty="0" err="1" smtClean="0"/>
              <a:t>Gilardy</a:t>
            </a:r>
            <a:r>
              <a:rPr lang="en-US" dirty="0" smtClean="0"/>
              <a:t>, Luis Morales,</a:t>
            </a:r>
          </a:p>
          <a:p>
            <a:r>
              <a:rPr lang="en-US" dirty="0" smtClean="0"/>
              <a:t>Mike Moran, Chris Seymour, Ed </a:t>
            </a:r>
            <a:r>
              <a:rPr lang="en-US" dirty="0" err="1" smtClean="0"/>
              <a:t>Stech</a:t>
            </a:r>
            <a:r>
              <a:rPr lang="en-US" dirty="0" smtClean="0"/>
              <a:t>, Michael </a:t>
            </a:r>
            <a:r>
              <a:rPr lang="en-US" dirty="0" err="1" smtClean="0"/>
              <a:t>Wiescher</a:t>
            </a:r>
            <a:endParaRPr lang="en-US" dirty="0" smtClean="0"/>
          </a:p>
          <a:p>
            <a:endParaRPr lang="en-US" sz="1050" dirty="0"/>
          </a:p>
          <a:p>
            <a:r>
              <a:rPr lang="en-US" b="1" i="1" dirty="0" smtClean="0"/>
              <a:t>Western Michigan University:</a:t>
            </a:r>
          </a:p>
          <a:p>
            <a:r>
              <a:rPr lang="en-US" dirty="0" smtClean="0"/>
              <a:t>Mike </a:t>
            </a:r>
            <a:r>
              <a:rPr lang="en-US" dirty="0" err="1" smtClean="0"/>
              <a:t>Famiano</a:t>
            </a:r>
            <a:endParaRPr lang="en-US" dirty="0"/>
          </a:p>
        </p:txBody>
      </p:sp>
      <p:pic>
        <p:nvPicPr>
          <p:cNvPr id="1026" name="Picture 2" descr="http://news.library.mcgill.ca/wp-content/uploads/2013/09/mcgill-university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12" y="3905418"/>
            <a:ext cx="1982757" cy="10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429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 smtClean="0"/>
              <a:t>Thanks</a:t>
            </a:r>
            <a:r>
              <a:rPr lang="en-US" sz="4000" dirty="0" smtClean="0"/>
              <a:t> to my collaborators:</a:t>
            </a:r>
            <a:endParaRPr lang="en-US" sz="4000" dirty="0"/>
          </a:p>
        </p:txBody>
      </p:sp>
      <p:pic>
        <p:nvPicPr>
          <p:cNvPr id="46" name="Picture 2" descr="http://nscl.msu.edu/_files/images/nscl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60" y="1866788"/>
            <a:ext cx="1009952" cy="126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www.jinaweb.org/images/logogroup/jina-cee-298x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532" y="1833458"/>
            <a:ext cx="1236094" cy="13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www3.nd.edu/~zmeisel/images/AffiliationLogo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4"/>
          <a:stretch/>
        </p:blipFill>
        <p:spPr bwMode="auto">
          <a:xfrm>
            <a:off x="6660233" y="931288"/>
            <a:ext cx="2563562" cy="7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www3.nd.edu/~zmeisel/images/AffiliationLogos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45" b="42905"/>
          <a:stretch/>
        </p:blipFill>
        <p:spPr bwMode="auto">
          <a:xfrm>
            <a:off x="5659563" y="814710"/>
            <a:ext cx="1143149" cy="97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https://upload.wikimedia.org/wikipedia/en/thumb/6/60/MSU_Seal_2010.svg/1024px-MSU_Seal_2010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61" y="1888275"/>
            <a:ext cx="1035546" cy="103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563" y="5663284"/>
            <a:ext cx="2414410" cy="677057"/>
          </a:xfrm>
          <a:prstGeom prst="rect">
            <a:avLst/>
          </a:prstGeom>
        </p:spPr>
      </p:pic>
      <p:pic>
        <p:nvPicPr>
          <p:cNvPr id="1028" name="Picture 4" descr="https://wmich.edu/sites/default/files/attachments/u5/2013/w-stack-brown-strok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9" y="4765426"/>
            <a:ext cx="882746" cy="9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e/ed/Central_Michigan_University_wordmark.svg/2000px-Central_Michigan_University_wordmark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611" y="4765427"/>
            <a:ext cx="1144197" cy="72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x-Planck-Gesellschaf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887" y="3273584"/>
            <a:ext cx="1541739" cy="12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1.uni-frankfurt.de/fb/fb13/iap/Bilder/IAP-Logo_wei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71" y="3180337"/>
            <a:ext cx="1664478" cy="9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://policy.asbmb.org/wp-content/uploads/2015/01/NS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529" y="5474976"/>
            <a:ext cx="1066916" cy="107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837929" y="881459"/>
            <a:ext cx="1747126" cy="2844391"/>
            <a:chOff x="3837929" y="743234"/>
            <a:chExt cx="1747126" cy="2844391"/>
          </a:xfrm>
        </p:grpSpPr>
        <p:pic>
          <p:nvPicPr>
            <p:cNvPr id="4098" name="Picture 2" descr="https://www.ohio.edu/brand/manage/images/attack_1.gif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929" y="743234"/>
              <a:ext cx="1664930" cy="151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39991" y="2216792"/>
              <a:ext cx="1045064" cy="629483"/>
            </a:xfrm>
            <a:prstGeom prst="rect">
              <a:avLst/>
            </a:prstGeom>
          </p:spPr>
        </p:pic>
        <p:pic>
          <p:nvPicPr>
            <p:cNvPr id="4100" name="Picture 4" descr="Astronomy and Astrophysics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7" r="72073" b="2366"/>
            <a:stretch/>
          </p:blipFill>
          <p:spPr bwMode="auto">
            <a:xfrm>
              <a:off x="3858913" y="2216791"/>
              <a:ext cx="626898" cy="636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37929" y="2865475"/>
              <a:ext cx="1742881" cy="72215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818474" y="658092"/>
            <a:ext cx="1762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Starting Aug. 2016</a:t>
            </a:r>
            <a:endParaRPr lang="en-US" sz="1600" i="1" dirty="0"/>
          </a:p>
        </p:txBody>
      </p:sp>
      <p:sp>
        <p:nvSpPr>
          <p:cNvPr id="23" name="Rounded Rectangle 22"/>
          <p:cNvSpPr/>
          <p:nvPr/>
        </p:nvSpPr>
        <p:spPr>
          <a:xfrm>
            <a:off x="3743864" y="719143"/>
            <a:ext cx="1881418" cy="3109884"/>
          </a:xfrm>
          <a:prstGeom prst="roundRect">
            <a:avLst>
              <a:gd name="adj" fmla="val 68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9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24" y="2215191"/>
            <a:ext cx="7886700" cy="1325563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Supplemental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0" y="6485859"/>
            <a:ext cx="9144000" cy="37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96" y="1688288"/>
            <a:ext cx="6048653" cy="4212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80"/>
            <a:ext cx="9144000" cy="77128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Nuclear astrophysics is the study of:</a:t>
            </a:r>
            <a:endParaRPr lang="en-US" sz="4000" dirty="0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31" name="Curved Left Arrow 30"/>
          <p:cNvSpPr/>
          <p:nvPr/>
        </p:nvSpPr>
        <p:spPr>
          <a:xfrm>
            <a:off x="5010029" y="932696"/>
            <a:ext cx="3866915" cy="5537737"/>
          </a:xfrm>
          <a:prstGeom prst="curvedLeftArrow">
            <a:avLst>
              <a:gd name="adj1" fmla="val 18428"/>
              <a:gd name="adj2" fmla="val 18874"/>
              <a:gd name="adj3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urved Left Arrow 31"/>
          <p:cNvSpPr/>
          <p:nvPr/>
        </p:nvSpPr>
        <p:spPr>
          <a:xfrm rot="10636180">
            <a:off x="54560" y="1026689"/>
            <a:ext cx="5111418" cy="5558421"/>
          </a:xfrm>
          <a:prstGeom prst="curvedLeftArrow">
            <a:avLst>
              <a:gd name="adj1" fmla="val 13686"/>
              <a:gd name="adj2" fmla="val 15114"/>
              <a:gd name="adj3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19239" y="4806759"/>
            <a:ext cx="3138036" cy="13295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34196" y="5023093"/>
            <a:ext cx="21312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Extremely</a:t>
            </a:r>
          </a:p>
          <a:p>
            <a:pPr algn="ctr"/>
            <a:r>
              <a:rPr lang="en-US" sz="2800" dirty="0" smtClean="0"/>
              <a:t>dense matter</a:t>
            </a:r>
            <a:endParaRPr lang="en-US" sz="2800" dirty="0"/>
          </a:p>
        </p:txBody>
      </p:sp>
      <p:sp>
        <p:nvSpPr>
          <p:cNvPr id="35" name="Rounded Rectangle 34"/>
          <p:cNvSpPr/>
          <p:nvPr/>
        </p:nvSpPr>
        <p:spPr>
          <a:xfrm>
            <a:off x="5630268" y="4806757"/>
            <a:ext cx="3114871" cy="136909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3010662" y="802832"/>
            <a:ext cx="3114871" cy="13468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10661" y="802832"/>
            <a:ext cx="2913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Energy generation in stars and stellar explosions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68066" y="4969402"/>
            <a:ext cx="21033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The origin of</a:t>
            </a:r>
          </a:p>
          <a:p>
            <a:pPr algn="ctr"/>
            <a:r>
              <a:rPr lang="en-US" sz="2800" dirty="0" smtClean="0"/>
              <a:t>the elements</a:t>
            </a:r>
          </a:p>
        </p:txBody>
      </p:sp>
    </p:spTree>
    <p:extLst>
      <p:ext uri="{BB962C8B-B14F-4D97-AF65-F5344CB8AC3E}">
        <p14:creationId xmlns:p14="http://schemas.microsoft.com/office/powerpoint/2010/main" val="23877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11162"/>
            <a:ext cx="7226301" cy="5228325"/>
          </a:xfrm>
          <a:prstGeom prst="rect">
            <a:avLst/>
          </a:prstGeom>
        </p:spPr>
      </p:pic>
      <p:sp>
        <p:nvSpPr>
          <p:cNvPr id="76" name="Title 1"/>
          <p:cNvSpPr txBox="1">
            <a:spLocks/>
          </p:cNvSpPr>
          <p:nvPr/>
        </p:nvSpPr>
        <p:spPr>
          <a:xfrm>
            <a:off x="-8226" y="67793"/>
            <a:ext cx="9152226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Type-I x-ray bursts: </a:t>
            </a:r>
            <a:br>
              <a:rPr lang="en-US" sz="3600" dirty="0" smtClean="0"/>
            </a:br>
            <a:r>
              <a:rPr lang="en-US" sz="3600" dirty="0" smtClean="0"/>
              <a:t>H/He burning on the neutron star surface</a:t>
            </a:r>
            <a:endParaRPr lang="en-US" sz="36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5" y="1105994"/>
            <a:ext cx="7216756" cy="524036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29978" y="2695759"/>
            <a:ext cx="1165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endParaRPr lang="en-US" sz="1200" b="1" dirty="0"/>
          </a:p>
        </p:txBody>
      </p:sp>
      <p:sp>
        <p:nvSpPr>
          <p:cNvPr id="30" name="Rectangle 29"/>
          <p:cNvSpPr/>
          <p:nvPr/>
        </p:nvSpPr>
        <p:spPr>
          <a:xfrm>
            <a:off x="271922" y="3217358"/>
            <a:ext cx="558056" cy="2342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-685270" y="4265673"/>
            <a:ext cx="209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# Protons (Z)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729181" y="5912774"/>
            <a:ext cx="4622822" cy="422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895962" y="6090135"/>
            <a:ext cx="349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# Neutrons (Z)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 rot="16200000">
            <a:off x="3399589" y="3666300"/>
            <a:ext cx="4622822" cy="78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97110" y="5849022"/>
            <a:ext cx="4433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r>
              <a:rPr lang="en-US" sz="2000" dirty="0" smtClean="0"/>
              <a:t>0	10	20	30	40	50  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480963" y="3207422"/>
            <a:ext cx="49645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r>
              <a:rPr lang="en-US" sz="2000" dirty="0" smtClean="0"/>
              <a:t>50</a:t>
            </a:r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endParaRPr lang="en-US" sz="1400" dirty="0" smtClean="0"/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r>
              <a:rPr lang="en-US" sz="2000" dirty="0" smtClean="0"/>
              <a:t>40</a:t>
            </a:r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endParaRPr lang="en-US" sz="1200" dirty="0"/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r>
              <a:rPr lang="en-US" sz="2000" dirty="0" smtClean="0"/>
              <a:t>30</a:t>
            </a:r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endParaRPr lang="en-US" sz="1300" dirty="0"/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r>
              <a:rPr lang="en-US" sz="2000" dirty="0" smtClean="0"/>
              <a:t>20</a:t>
            </a:r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endParaRPr lang="en-US" sz="1300" dirty="0"/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r>
              <a:rPr lang="en-US" sz="2000" dirty="0" smtClean="0"/>
              <a:t>10</a:t>
            </a:r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endParaRPr lang="en-US" sz="1300" dirty="0"/>
          </a:p>
          <a:p>
            <a:pPr algn="r">
              <a:tabLst>
                <a:tab pos="631825" algn="l"/>
                <a:tab pos="1371600" algn="l"/>
                <a:tab pos="2057400" algn="l"/>
                <a:tab pos="2797175" algn="l"/>
                <a:tab pos="3482975" algn="l"/>
              </a:tabLst>
            </a:pPr>
            <a:r>
              <a:rPr lang="en-US" sz="2000" dirty="0" smtClean="0"/>
              <a:t>0</a:t>
            </a:r>
            <a:endParaRPr lang="en-US" sz="2000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1662289" y="3429001"/>
            <a:ext cx="2909711" cy="1841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365208" y="3714024"/>
            <a:ext cx="2613192" cy="1289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358900" y="5284146"/>
            <a:ext cx="303389" cy="3198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941703" y="5003800"/>
            <a:ext cx="1423504" cy="886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70394" y="1033707"/>
            <a:ext cx="209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Abundance</a:t>
            </a:r>
            <a:endParaRPr lang="en-US" sz="2800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5063352" y="2461445"/>
            <a:ext cx="151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Temp.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0" name="Rectangle 59"/>
          <p:cNvSpPr/>
          <p:nvPr/>
        </p:nvSpPr>
        <p:spPr>
          <a:xfrm rot="16200000">
            <a:off x="6648051" y="2779648"/>
            <a:ext cx="779928" cy="2078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413169" y="3389932"/>
            <a:ext cx="151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Time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1" name="Rectangle 60"/>
          <p:cNvSpPr/>
          <p:nvPr/>
        </p:nvSpPr>
        <p:spPr>
          <a:xfrm rot="16200000">
            <a:off x="4928292" y="4802075"/>
            <a:ext cx="1788191" cy="787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4895382" y="4696734"/>
            <a:ext cx="2090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Abundance</a:t>
            </a:r>
            <a:endParaRPr lang="en-US" sz="2800" dirty="0"/>
          </a:p>
        </p:txBody>
      </p:sp>
      <p:sp>
        <p:nvSpPr>
          <p:cNvPr id="64" name="Rectangle 63"/>
          <p:cNvSpPr/>
          <p:nvPr/>
        </p:nvSpPr>
        <p:spPr>
          <a:xfrm rot="16200000">
            <a:off x="7008335" y="4637700"/>
            <a:ext cx="433765" cy="2988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056502" y="6004206"/>
            <a:ext cx="2507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# Nucleons (A)</a:t>
            </a:r>
            <a:endParaRPr lang="en-US" sz="2800" dirty="0"/>
          </a:p>
        </p:txBody>
      </p:sp>
      <p:sp>
        <p:nvSpPr>
          <p:cNvPr id="65" name="TextBox 64"/>
          <p:cNvSpPr txBox="1"/>
          <p:nvPr/>
        </p:nvSpPr>
        <p:spPr>
          <a:xfrm>
            <a:off x="6104965" y="5827399"/>
            <a:ext cx="2361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2575" algn="l"/>
                <a:tab pos="631825" algn="l"/>
                <a:tab pos="968375" algn="l"/>
                <a:tab pos="1263650" algn="l"/>
                <a:tab pos="1600200" algn="l"/>
              </a:tabLst>
            </a:pPr>
            <a:r>
              <a:rPr lang="en-US" sz="1600" dirty="0" smtClean="0"/>
              <a:t>0	20</a:t>
            </a:r>
            <a:r>
              <a:rPr lang="en-US" sz="1600" dirty="0"/>
              <a:t>	</a:t>
            </a:r>
            <a:r>
              <a:rPr lang="en-US" sz="1600" dirty="0" smtClean="0"/>
              <a:t>40	60	80	100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578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30961" y="721436"/>
            <a:ext cx="6394791" cy="52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3610" y="2395846"/>
            <a:ext cx="4611060" cy="2427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056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Cooling transients probe thermal &amp; compositional structure of the neutron star</a:t>
            </a:r>
            <a:endParaRPr lang="en-US" sz="4000" dirty="0"/>
          </a:p>
        </p:txBody>
      </p:sp>
      <p:sp>
        <p:nvSpPr>
          <p:cNvPr id="41" name="Down Arrow 40"/>
          <p:cNvSpPr/>
          <p:nvPr/>
        </p:nvSpPr>
        <p:spPr>
          <a:xfrm>
            <a:off x="6170781" y="1863582"/>
            <a:ext cx="1509623" cy="1090913"/>
          </a:xfrm>
          <a:prstGeom prst="down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953289" y="2958523"/>
            <a:ext cx="0" cy="3200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8348508" y="4359622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45" name="&quot;No&quot; Symbol 44"/>
          <p:cNvSpPr/>
          <p:nvPr/>
        </p:nvSpPr>
        <p:spPr>
          <a:xfrm>
            <a:off x="5980996" y="1926644"/>
            <a:ext cx="1889191" cy="957532"/>
          </a:xfrm>
          <a:prstGeom prst="noSmoking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195205" y="2670514"/>
            <a:ext cx="3694234" cy="6563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2640" y="2936019"/>
            <a:ext cx="2797149" cy="94936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664823" y="3368894"/>
            <a:ext cx="2231149" cy="96196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366153" y="4646958"/>
            <a:ext cx="2275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J. Homan et al. </a:t>
            </a:r>
            <a:r>
              <a:rPr lang="en-US" sz="1400" i="1" dirty="0" err="1" smtClean="0"/>
              <a:t>ApJ</a:t>
            </a:r>
            <a:r>
              <a:rPr lang="en-US" sz="1400" dirty="0" smtClean="0"/>
              <a:t> 2014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4889649" y="1580673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86775" y="4977046"/>
            <a:ext cx="4005531" cy="1181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89649" y="2960450"/>
            <a:ext cx="4002657" cy="27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886776" y="3226155"/>
            <a:ext cx="4005530" cy="7739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89649" y="3987352"/>
            <a:ext cx="4002657" cy="993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52247" y="1520773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atmosphere</a:t>
            </a:r>
          </a:p>
          <a:p>
            <a:endParaRPr lang="en-US" dirty="0" smtClean="0"/>
          </a:p>
          <a:p>
            <a:r>
              <a:rPr lang="en-US" dirty="0" smtClean="0"/>
              <a:t>ocean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crust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core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695170" y="2867947"/>
                <a:ext cx="2190603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p,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-capture</a:t>
                </a:r>
              </a:p>
              <a:p>
                <a:pPr algn="r"/>
                <a:endParaRPr lang="en-US" sz="10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baseline="30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12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C-fusion,</a:t>
                </a:r>
              </a:p>
              <a:p>
                <a:pPr algn="r"/>
                <a:r>
                  <a:rPr lang="en-US" b="1" dirty="0" smtClean="0">
                    <a:solidFill>
                      <a:srgbClr val="FF0000"/>
                    </a:solidFill>
                  </a:rPr>
                  <a:t>e</a:t>
                </a:r>
                <a:r>
                  <a:rPr lang="en-US" b="1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-capture</a:t>
                </a:r>
              </a:p>
              <a:p>
                <a:pPr algn="r"/>
                <a:endParaRPr lang="en-US" sz="400" b="1" dirty="0">
                  <a:solidFill>
                    <a:srgbClr val="FF0000"/>
                  </a:solidFill>
                </a:endParaRPr>
              </a:p>
              <a:p>
                <a:pPr algn="r"/>
                <a:r>
                  <a:rPr lang="en-US" b="1" dirty="0" smtClean="0">
                    <a:solidFill>
                      <a:srgbClr val="FF0000"/>
                    </a:solidFill>
                  </a:rPr>
                  <a:t>e</a:t>
                </a:r>
                <a:r>
                  <a:rPr lang="en-US" b="1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-capture</a:t>
                </a:r>
              </a:p>
              <a:p>
                <a:pPr algn="r"/>
                <a:endParaRPr lang="en-US" sz="1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n-emission/capture,</a:t>
                </a:r>
              </a:p>
              <a:p>
                <a:pPr algn="r"/>
                <a:r>
                  <a:rPr lang="el-GR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ρ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-driven fusion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170" y="2867947"/>
                <a:ext cx="2190603" cy="3016210"/>
              </a:xfrm>
              <a:prstGeom prst="rect">
                <a:avLst/>
              </a:prstGeom>
              <a:blipFill rotWithShape="0">
                <a:blip r:embed="rId3"/>
                <a:stretch>
                  <a:fillRect t="-1010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103649" y="2313346"/>
            <a:ext cx="501382" cy="251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-574984" y="3126797"/>
            <a:ext cx="1909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Temperature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endParaRPr lang="en-US" sz="2000" dirty="0"/>
          </a:p>
        </p:txBody>
      </p:sp>
      <p:sp>
        <p:nvSpPr>
          <p:cNvPr id="54" name="Rectangle 53"/>
          <p:cNvSpPr/>
          <p:nvPr/>
        </p:nvSpPr>
        <p:spPr>
          <a:xfrm>
            <a:off x="583755" y="4395676"/>
            <a:ext cx="4035896" cy="486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5" name="TextBox 54"/>
          <p:cNvSpPr txBox="1"/>
          <p:nvPr/>
        </p:nvSpPr>
        <p:spPr>
          <a:xfrm>
            <a:off x="998869" y="4506662"/>
            <a:ext cx="3399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Days since accretion turn-off</a:t>
            </a:r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214881" y="4303037"/>
            <a:ext cx="3517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10                 100             1000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3471214" y="4185861"/>
            <a:ext cx="1424758" cy="72043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8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056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Buried nuclei undergo electron capture in the degenerate electron gas</a:t>
            </a:r>
            <a:endParaRPr lang="en-US" sz="4000" dirty="0"/>
          </a:p>
        </p:txBody>
      </p:sp>
      <p:sp>
        <p:nvSpPr>
          <p:cNvPr id="30" name="Rectangle 29"/>
          <p:cNvSpPr/>
          <p:nvPr/>
        </p:nvSpPr>
        <p:spPr>
          <a:xfrm>
            <a:off x="4876322" y="1617776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73448" y="5014149"/>
            <a:ext cx="4002657" cy="11818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838920" y="1557876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NS surface</a:t>
            </a:r>
            <a:endParaRPr lang="en-US" dirty="0"/>
          </a:p>
        </p:txBody>
      </p:sp>
      <p:sp>
        <p:nvSpPr>
          <p:cNvPr id="34" name="Down Arrow 33"/>
          <p:cNvSpPr/>
          <p:nvPr/>
        </p:nvSpPr>
        <p:spPr>
          <a:xfrm>
            <a:off x="6167881" y="1894787"/>
            <a:ext cx="1509623" cy="310984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8944343" y="2964870"/>
            <a:ext cx="0" cy="32193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8345608" y="439082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6785532" y="5073995"/>
            <a:ext cx="274320" cy="274321"/>
            <a:chOff x="4499615" y="2863360"/>
            <a:chExt cx="940903" cy="940904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5133335" y="3344187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4857422" y="2863360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4526118" y="3022384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4678518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4751410" y="29163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4903810" y="3068768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4830921" y="32476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4943568" y="3453079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4777916" y="3512716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5036326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5042954" y="2942872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5148971" y="3108523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4499615" y="3221173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625513" y="341332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6990684" y="5014148"/>
            <a:ext cx="7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(Z,A)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232886" y="1869043"/>
            <a:ext cx="4118842" cy="2880954"/>
            <a:chOff x="1566451" y="1021976"/>
            <a:chExt cx="5596349" cy="3914399"/>
          </a:xfrm>
        </p:grpSpPr>
        <p:grpSp>
          <p:nvGrpSpPr>
            <p:cNvPr id="69" name="Group 26"/>
            <p:cNvGrpSpPr/>
            <p:nvPr/>
          </p:nvGrpSpPr>
          <p:grpSpPr>
            <a:xfrm>
              <a:off x="1566451" y="1021976"/>
              <a:ext cx="5596349" cy="3914399"/>
              <a:chOff x="1109251" y="1021976"/>
              <a:chExt cx="5596349" cy="3914399"/>
            </a:xfrm>
          </p:grpSpPr>
          <p:sp>
            <p:nvSpPr>
              <p:cNvPr id="72" name="Right Arrow 71"/>
              <p:cNvSpPr/>
              <p:nvPr/>
            </p:nvSpPr>
            <p:spPr>
              <a:xfrm rot="16200000">
                <a:off x="-303810" y="2435037"/>
                <a:ext cx="3778622" cy="9525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System Energy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2057400" y="4495800"/>
                <a:ext cx="12192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1958787" y="4518193"/>
                <a:ext cx="1660069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E</a:t>
                </a:r>
                <a:r>
                  <a:rPr lang="en-US" sz="1400" baseline="-25000" dirty="0" err="1" smtClean="0"/>
                  <a:t>gs</a:t>
                </a:r>
                <a:r>
                  <a:rPr lang="en-US" sz="1400" dirty="0" smtClean="0"/>
                  <a:t>(Z,A)</a:t>
                </a:r>
                <a:endParaRPr lang="en-US" sz="1400" dirty="0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3657600" y="3048000"/>
                <a:ext cx="1219200" cy="0"/>
              </a:xfrm>
              <a:prstGeom prst="line">
                <a:avLst/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3657600" y="3048000"/>
                <a:ext cx="1376081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E</a:t>
                </a:r>
                <a:r>
                  <a:rPr lang="en-US" sz="1400" baseline="-250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gs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(Z-1,A)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5257800" y="2514600"/>
                <a:ext cx="1219200" cy="0"/>
              </a:xfrm>
              <a:prstGeom prst="line">
                <a:avLst/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5181600" y="2529988"/>
                <a:ext cx="1524000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E</a:t>
                </a:r>
                <a:r>
                  <a:rPr lang="en-US" sz="1400" baseline="-250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gs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(Z-2,A)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>
              <a:off x="2514600" y="4279410"/>
              <a:ext cx="1219200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438399" y="3822210"/>
              <a:ext cx="1028701" cy="4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</a:rPr>
                <a:t>E</a:t>
              </a:r>
              <a:r>
                <a:rPr lang="en-US" sz="1400" baseline="-25000" dirty="0" err="1" smtClean="0">
                  <a:solidFill>
                    <a:srgbClr val="FF0000"/>
                  </a:solidFill>
                </a:rPr>
                <a:t>e,Fermi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79" name="Straight Connector 78"/>
          <p:cNvCxnSpPr/>
          <p:nvPr/>
        </p:nvCxnSpPr>
        <p:spPr>
          <a:xfrm flipH="1">
            <a:off x="4510290" y="1511149"/>
            <a:ext cx="0" cy="502920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7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/>
          <p:cNvCxnSpPr/>
          <p:nvPr/>
        </p:nvCxnSpPr>
        <p:spPr>
          <a:xfrm flipH="1">
            <a:off x="4510290" y="1511149"/>
            <a:ext cx="0" cy="502920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876322" y="1617776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873448" y="5014149"/>
            <a:ext cx="4002657" cy="11818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838920" y="1557876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NS surface</a:t>
            </a:r>
            <a:endParaRPr lang="en-US" dirty="0"/>
          </a:p>
        </p:txBody>
      </p:sp>
      <p:sp>
        <p:nvSpPr>
          <p:cNvPr id="45" name="Down Arrow 44"/>
          <p:cNvSpPr/>
          <p:nvPr/>
        </p:nvSpPr>
        <p:spPr>
          <a:xfrm>
            <a:off x="6167881" y="1894787"/>
            <a:ext cx="1509623" cy="285816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 flipV="1">
            <a:off x="8944343" y="2964870"/>
            <a:ext cx="0" cy="32193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16200000">
            <a:off x="8345608" y="439082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6785532" y="5073995"/>
            <a:ext cx="274320" cy="274321"/>
            <a:chOff x="4499615" y="2863360"/>
            <a:chExt cx="940903" cy="940904"/>
          </a:xfrm>
        </p:grpSpPr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5133335" y="3344187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857422" y="2863360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526118" y="3022384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4678518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4751410" y="29163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4903810" y="3068768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4830921" y="32476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943568" y="3453079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777916" y="3512716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5036326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042954" y="2942872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148971" y="3108523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499615" y="3221173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25513" y="341332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6990684" y="5014148"/>
            <a:ext cx="700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(Z,A)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232886" y="1869043"/>
            <a:ext cx="4118842" cy="2880954"/>
            <a:chOff x="1566451" y="1021976"/>
            <a:chExt cx="5596349" cy="3914399"/>
          </a:xfrm>
        </p:grpSpPr>
        <p:grpSp>
          <p:nvGrpSpPr>
            <p:cNvPr id="88" name="Group 26"/>
            <p:cNvGrpSpPr/>
            <p:nvPr/>
          </p:nvGrpSpPr>
          <p:grpSpPr>
            <a:xfrm>
              <a:off x="1566451" y="1021976"/>
              <a:ext cx="5596349" cy="3914399"/>
              <a:chOff x="1109251" y="1021976"/>
              <a:chExt cx="5596349" cy="3914399"/>
            </a:xfrm>
          </p:grpSpPr>
          <p:sp>
            <p:nvSpPr>
              <p:cNvPr id="91" name="Right Arrow 90"/>
              <p:cNvSpPr/>
              <p:nvPr/>
            </p:nvSpPr>
            <p:spPr>
              <a:xfrm rot="16200000">
                <a:off x="-303810" y="2435037"/>
                <a:ext cx="3778622" cy="9525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System Energy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>
                <a:off x="2057400" y="4495800"/>
                <a:ext cx="12192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1958787" y="4518193"/>
                <a:ext cx="1660069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E</a:t>
                </a:r>
                <a:r>
                  <a:rPr lang="en-US" sz="1400" baseline="-25000" dirty="0" err="1" smtClean="0"/>
                  <a:t>gs</a:t>
                </a:r>
                <a:r>
                  <a:rPr lang="en-US" sz="1400" dirty="0" smtClean="0"/>
                  <a:t>(Z,A)</a:t>
                </a:r>
                <a:endParaRPr lang="en-US" sz="1400" dirty="0"/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3657600" y="3048000"/>
                <a:ext cx="1219200" cy="0"/>
              </a:xfrm>
              <a:prstGeom prst="line">
                <a:avLst/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/>
              <p:cNvSpPr txBox="1"/>
              <p:nvPr/>
            </p:nvSpPr>
            <p:spPr>
              <a:xfrm>
                <a:off x="3657600" y="3048000"/>
                <a:ext cx="1376081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E</a:t>
                </a:r>
                <a:r>
                  <a:rPr lang="en-US" sz="1400" baseline="-250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gs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(Z-1,A)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5257800" y="2514600"/>
                <a:ext cx="1219200" cy="0"/>
              </a:xfrm>
              <a:prstGeom prst="line">
                <a:avLst/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5181600" y="2529988"/>
                <a:ext cx="1524000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E</a:t>
                </a:r>
                <a:r>
                  <a:rPr lang="en-US" sz="1400" baseline="-250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gs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(Z-2,A)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89" name="Straight Connector 88"/>
            <p:cNvCxnSpPr/>
            <p:nvPr/>
          </p:nvCxnSpPr>
          <p:spPr>
            <a:xfrm>
              <a:off x="2514600" y="3564752"/>
              <a:ext cx="1219200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438399" y="3107552"/>
              <a:ext cx="1295401" cy="4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FF0000"/>
                  </a:solidFill>
                </a:rPr>
                <a:t>e,Fermi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8" name="Rectangle 97"/>
          <p:cNvSpPr/>
          <p:nvPr/>
        </p:nvSpPr>
        <p:spPr>
          <a:xfrm>
            <a:off x="4871882" y="4746059"/>
            <a:ext cx="4002657" cy="27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itle 1"/>
          <p:cNvSpPr txBox="1">
            <a:spLocks/>
          </p:cNvSpPr>
          <p:nvPr/>
        </p:nvSpPr>
        <p:spPr>
          <a:xfrm>
            <a:off x="0" y="174056"/>
            <a:ext cx="9144000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/>
              <a:t>Buried nuclei undergo electron capture in the degenerate electron gas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35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4" y="188505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Buried nuclei undergo electron-capture,</a:t>
            </a:r>
            <a:br>
              <a:rPr lang="en-US" sz="4000" dirty="0" smtClean="0"/>
            </a:br>
            <a:r>
              <a:rPr lang="en-US" sz="4000" i="1" dirty="0" smtClean="0"/>
              <a:t>causing heat release</a:t>
            </a:r>
            <a:endParaRPr lang="en-US" sz="4000" i="1" dirty="0"/>
          </a:p>
        </p:txBody>
      </p:sp>
      <p:sp>
        <p:nvSpPr>
          <p:cNvPr id="57" name="Rectangle 56"/>
          <p:cNvSpPr/>
          <p:nvPr/>
        </p:nvSpPr>
        <p:spPr>
          <a:xfrm>
            <a:off x="4876322" y="1617776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873448" y="5014149"/>
            <a:ext cx="4002657" cy="11818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838920" y="1557876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NS surface</a:t>
            </a:r>
            <a:endParaRPr lang="en-US" dirty="0"/>
          </a:p>
        </p:txBody>
      </p:sp>
      <p:sp>
        <p:nvSpPr>
          <p:cNvPr id="60" name="Down Arrow 59"/>
          <p:cNvSpPr/>
          <p:nvPr/>
        </p:nvSpPr>
        <p:spPr>
          <a:xfrm>
            <a:off x="6167881" y="1894788"/>
            <a:ext cx="1509623" cy="257674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8944343" y="2964870"/>
            <a:ext cx="0" cy="32193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6200000">
            <a:off x="8345608" y="439082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6785532" y="5073995"/>
            <a:ext cx="274320" cy="274321"/>
            <a:chOff x="4499615" y="2863360"/>
            <a:chExt cx="940903" cy="940904"/>
          </a:xfrm>
        </p:grpSpPr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5133335" y="3344187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4857422" y="2863360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526118" y="3022384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678518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751410" y="29163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4903810" y="3068768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830921" y="32476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943568" y="3453079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777916" y="3512716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5036326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5042954" y="2942872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5148971" y="3108523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499615" y="3221173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4625513" y="3413324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6990684" y="5014148"/>
            <a:ext cx="149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(Z,A)</a:t>
            </a:r>
            <a:r>
              <a:rPr lang="en-US" dirty="0" smtClean="0">
                <a:sym typeface="Wingdings" panose="05000000000000000000" pitchFamily="2" charset="2"/>
              </a:rPr>
              <a:t>(</a:t>
            </a:r>
            <a:r>
              <a:rPr lang="en-US" dirty="0" smtClean="0"/>
              <a:t>Z-2,A)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232886" y="1869043"/>
            <a:ext cx="4118842" cy="2880954"/>
            <a:chOff x="1566451" y="1021976"/>
            <a:chExt cx="5596349" cy="3914399"/>
          </a:xfrm>
        </p:grpSpPr>
        <p:grpSp>
          <p:nvGrpSpPr>
            <p:cNvPr id="100" name="Group 26"/>
            <p:cNvGrpSpPr/>
            <p:nvPr/>
          </p:nvGrpSpPr>
          <p:grpSpPr>
            <a:xfrm>
              <a:off x="1566451" y="1021976"/>
              <a:ext cx="5596349" cy="3914399"/>
              <a:chOff x="1109251" y="1021976"/>
              <a:chExt cx="5596349" cy="3914399"/>
            </a:xfrm>
          </p:grpSpPr>
          <p:sp>
            <p:nvSpPr>
              <p:cNvPr id="103" name="Right Arrow 102"/>
              <p:cNvSpPr/>
              <p:nvPr/>
            </p:nvSpPr>
            <p:spPr>
              <a:xfrm rot="16200000">
                <a:off x="-303810" y="2435037"/>
                <a:ext cx="3778622" cy="9525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System Energy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>
                <a:off x="2057400" y="4495800"/>
                <a:ext cx="1219200" cy="0"/>
              </a:xfrm>
              <a:prstGeom prst="line">
                <a:avLst/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958787" y="4518193"/>
                <a:ext cx="1660069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E</a:t>
                </a:r>
                <a:r>
                  <a:rPr lang="en-US" sz="1400" baseline="-250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gs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(Z,A)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3657600" y="3048000"/>
                <a:ext cx="1219200" cy="0"/>
              </a:xfrm>
              <a:prstGeom prst="line">
                <a:avLst/>
              </a:prstGeom>
              <a:ln w="508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3657601" y="3048000"/>
                <a:ext cx="1376081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E</a:t>
                </a:r>
                <a:r>
                  <a:rPr lang="en-US" sz="1400" baseline="-250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gs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(Z-1,A)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5257800" y="2514600"/>
                <a:ext cx="12192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/>
            </p:nvSpPr>
            <p:spPr>
              <a:xfrm>
                <a:off x="5181600" y="2529988"/>
                <a:ext cx="1524000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E</a:t>
                </a:r>
                <a:r>
                  <a:rPr lang="en-US" sz="1400" baseline="-25000" dirty="0" err="1" smtClean="0"/>
                  <a:t>gs</a:t>
                </a:r>
                <a:r>
                  <a:rPr lang="en-US" sz="1400" dirty="0" smtClean="0"/>
                  <a:t>(Z-2,A)</a:t>
                </a:r>
                <a:endParaRPr lang="en-US" sz="1400" dirty="0"/>
              </a:p>
            </p:txBody>
          </p:sp>
        </p:grpSp>
        <p:cxnSp>
          <p:nvCxnSpPr>
            <p:cNvPr id="101" name="Straight Connector 100"/>
            <p:cNvCxnSpPr/>
            <p:nvPr/>
          </p:nvCxnSpPr>
          <p:spPr>
            <a:xfrm>
              <a:off x="2514600" y="3037005"/>
              <a:ext cx="1219200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2438399" y="2579805"/>
              <a:ext cx="1238644" cy="4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FF0000"/>
                  </a:solidFill>
                </a:rPr>
                <a:t>e,Fermi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H="1">
            <a:off x="4510290" y="1511149"/>
            <a:ext cx="0" cy="502920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4871882" y="4746059"/>
            <a:ext cx="4002657" cy="2760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871873" y="4477328"/>
            <a:ext cx="4002657" cy="27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2108438" y="2294609"/>
            <a:ext cx="897316" cy="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2052355" y="1958115"/>
            <a:ext cx="1068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</a:rPr>
              <a:t>e,Fermi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>
            <a:off x="3286166" y="2398293"/>
            <a:ext cx="8973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3507686" y="2398293"/>
            <a:ext cx="3299" cy="54864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3005754" y="2274816"/>
            <a:ext cx="379380" cy="126777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1856068" y="3356889"/>
            <a:ext cx="308452" cy="0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Lightning Bolt 120"/>
          <p:cNvSpPr/>
          <p:nvPr/>
        </p:nvSpPr>
        <p:spPr>
          <a:xfrm>
            <a:off x="3579223" y="2461291"/>
            <a:ext cx="457312" cy="396510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3847206" y="2392308"/>
            <a:ext cx="76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2"/>
                </a:solidFill>
              </a:rPr>
              <a:t>heat release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23" name="Lightning Bolt 122"/>
          <p:cNvSpPr/>
          <p:nvPr/>
        </p:nvSpPr>
        <p:spPr>
          <a:xfrm>
            <a:off x="6392247" y="5000328"/>
            <a:ext cx="457312" cy="396510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1638035" y="3046937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973030" y="2003154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2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74" y="186748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Buried nuclei undergo electron-capture,</a:t>
            </a:r>
            <a:br>
              <a:rPr lang="en-US" sz="4000" dirty="0" smtClean="0"/>
            </a:br>
            <a:r>
              <a:rPr lang="en-US" sz="4000" dirty="0" smtClean="0"/>
              <a:t>OR </a:t>
            </a:r>
            <a:r>
              <a:rPr lang="en-US" sz="4000" i="1" dirty="0" smtClean="0"/>
              <a:t>cooling</a:t>
            </a:r>
            <a:endParaRPr lang="en-US" sz="4000" i="1" dirty="0"/>
          </a:p>
        </p:txBody>
      </p:sp>
      <p:sp>
        <p:nvSpPr>
          <p:cNvPr id="53" name="Rectangle 52"/>
          <p:cNvSpPr/>
          <p:nvPr/>
        </p:nvSpPr>
        <p:spPr>
          <a:xfrm>
            <a:off x="4876322" y="1617776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873448" y="5014149"/>
            <a:ext cx="4002657" cy="11818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838920" y="1557876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NS surface</a:t>
            </a:r>
            <a:endParaRPr lang="en-US" dirty="0"/>
          </a:p>
        </p:txBody>
      </p:sp>
      <p:sp>
        <p:nvSpPr>
          <p:cNvPr id="56" name="Down Arrow 55"/>
          <p:cNvSpPr/>
          <p:nvPr/>
        </p:nvSpPr>
        <p:spPr>
          <a:xfrm>
            <a:off x="6167881" y="1894788"/>
            <a:ext cx="1509623" cy="2576746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8944343" y="2964870"/>
            <a:ext cx="0" cy="32193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 rot="16200000">
            <a:off x="8345608" y="439082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density</a:t>
            </a:r>
            <a:endParaRPr lang="en-US" dirty="0"/>
          </a:p>
        </p:txBody>
      </p: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6785532" y="5073995"/>
            <a:ext cx="274320" cy="274321"/>
            <a:chOff x="4499615" y="2863360"/>
            <a:chExt cx="940903" cy="940904"/>
          </a:xfrm>
        </p:grpSpPr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133335" y="3344187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4857422" y="2863360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526118" y="3022384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4678518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751410" y="29163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903810" y="3068768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4830921" y="3247668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943568" y="3453079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4777916" y="3512716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036326" y="317478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5042954" y="2942872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5148971" y="3108523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499615" y="3221173"/>
              <a:ext cx="291547" cy="291548"/>
            </a:xfrm>
            <a:prstGeom prst="ellipse">
              <a:avLst/>
            </a:prstGeom>
            <a:solidFill>
              <a:srgbClr val="1E08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4625513" y="3413324"/>
              <a:ext cx="291547" cy="2915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990684" y="5014148"/>
            <a:ext cx="149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(Z,A)</a:t>
            </a:r>
            <a:r>
              <a:rPr lang="en-US" dirty="0" smtClean="0">
                <a:sym typeface="Wingdings" panose="05000000000000000000" pitchFamily="2" charset="2"/>
              </a:rPr>
              <a:t></a:t>
            </a:r>
            <a:r>
              <a:rPr lang="en-US" dirty="0" smtClean="0"/>
              <a:t>(Z-1,A)</a:t>
            </a:r>
            <a:endParaRPr lang="en-US" dirty="0"/>
          </a:p>
        </p:txBody>
      </p:sp>
      <p:sp>
        <p:nvSpPr>
          <p:cNvPr id="97" name="Right Arrow 96"/>
          <p:cNvSpPr/>
          <p:nvPr/>
        </p:nvSpPr>
        <p:spPr>
          <a:xfrm rot="16200000">
            <a:off x="-807112" y="2909041"/>
            <a:ext cx="2781024" cy="70102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System Energy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930712" y="4425739"/>
            <a:ext cx="89731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858134" y="4442220"/>
            <a:ext cx="122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-25000" dirty="0" err="1" smtClean="0"/>
              <a:t>gs</a:t>
            </a:r>
            <a:r>
              <a:rPr lang="en-US" sz="1400" dirty="0" smtClean="0"/>
              <a:t>(Z,A)</a:t>
            </a:r>
            <a:endParaRPr lang="en-US" sz="1400" dirty="0"/>
          </a:p>
        </p:txBody>
      </p:sp>
      <p:cxnSp>
        <p:nvCxnSpPr>
          <p:cNvPr id="125" name="Straight Connector 124"/>
          <p:cNvCxnSpPr/>
          <p:nvPr/>
        </p:nvCxnSpPr>
        <p:spPr>
          <a:xfrm>
            <a:off x="2108439" y="3360174"/>
            <a:ext cx="89731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2108439" y="3360174"/>
            <a:ext cx="1012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-25000" dirty="0" err="1" smtClean="0"/>
              <a:t>gs</a:t>
            </a:r>
            <a:r>
              <a:rPr lang="en-US" sz="1400" dirty="0" smtClean="0"/>
              <a:t>(Z-1,A)</a:t>
            </a:r>
            <a:endParaRPr lang="en-US" sz="1400" dirty="0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3286166" y="2660102"/>
            <a:ext cx="897316" cy="0"/>
          </a:xfrm>
          <a:prstGeom prst="line">
            <a:avLst/>
          </a:prstGeom>
          <a:ln w="508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3230083" y="2671427"/>
            <a:ext cx="112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en-US" sz="1400" baseline="-25000" dirty="0" err="1" smtClean="0">
                <a:solidFill>
                  <a:schemeClr val="bg1">
                    <a:lumMod val="75000"/>
                  </a:schemeClr>
                </a:solidFill>
              </a:rPr>
              <a:t>gs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(Z-2,A)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930712" y="3352082"/>
            <a:ext cx="897316" cy="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874629" y="3015588"/>
            <a:ext cx="81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</a:rPr>
              <a:t>e,Fermi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 flipH="1">
            <a:off x="4510290" y="1511149"/>
            <a:ext cx="0" cy="502920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/>
          <p:cNvSpPr/>
          <p:nvPr/>
        </p:nvSpPr>
        <p:spPr>
          <a:xfrm>
            <a:off x="4871882" y="4746059"/>
            <a:ext cx="4002657" cy="2760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4871873" y="4477328"/>
            <a:ext cx="4002657" cy="27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2108438" y="2294609"/>
            <a:ext cx="897316" cy="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2052356" y="1958115"/>
            <a:ext cx="83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</a:rPr>
              <a:t>e,Fermi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>
            <a:off x="3286166" y="2106981"/>
            <a:ext cx="8973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3005754" y="2290376"/>
            <a:ext cx="407512" cy="94594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1856068" y="3356889"/>
            <a:ext cx="308452" cy="0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1638035" y="3046937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1" name="Multiply 140"/>
          <p:cNvSpPr/>
          <p:nvPr/>
        </p:nvSpPr>
        <p:spPr>
          <a:xfrm>
            <a:off x="2875241" y="1977135"/>
            <a:ext cx="726112" cy="686775"/>
          </a:xfrm>
          <a:prstGeom prst="mathMultiply">
            <a:avLst>
              <a:gd name="adj1" fmla="val 12915"/>
            </a:avLst>
          </a:prstGeom>
          <a:solidFill>
            <a:schemeClr val="tx1">
              <a:alpha val="4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Arrow Connector 141"/>
          <p:cNvCxnSpPr/>
          <p:nvPr/>
        </p:nvCxnSpPr>
        <p:spPr>
          <a:xfrm flipH="1">
            <a:off x="1626500" y="3352082"/>
            <a:ext cx="538020" cy="1066760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1682239" y="3589374"/>
            <a:ext cx="646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1">
                    <a:lumMod val="50000"/>
                  </a:schemeClr>
                </a:solidFill>
              </a:rPr>
              <a:t>β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endParaRPr lang="en-US" sz="1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051333" y="3726345"/>
            <a:ext cx="76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neutrino cooling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850205" y="3641154"/>
            <a:ext cx="28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027248" y="3667999"/>
            <a:ext cx="28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urved Connector 3"/>
          <p:cNvCxnSpPr/>
          <p:nvPr/>
        </p:nvCxnSpPr>
        <p:spPr>
          <a:xfrm rot="5400000" flipH="1" flipV="1">
            <a:off x="7204444" y="4212110"/>
            <a:ext cx="1001441" cy="618565"/>
          </a:xfrm>
          <a:prstGeom prst="curvedConnector3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7425591" y="3831995"/>
            <a:ext cx="28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4" name="Curved Connector 163"/>
          <p:cNvCxnSpPr/>
          <p:nvPr/>
        </p:nvCxnSpPr>
        <p:spPr>
          <a:xfrm rot="5400000" flipH="1" flipV="1">
            <a:off x="6999714" y="4547037"/>
            <a:ext cx="800791" cy="212267"/>
          </a:xfrm>
          <a:prstGeom prst="curvedConnector3">
            <a:avLst>
              <a:gd name="adj1" fmla="val 53358"/>
            </a:avLst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urved Connector 164"/>
          <p:cNvCxnSpPr/>
          <p:nvPr/>
        </p:nvCxnSpPr>
        <p:spPr>
          <a:xfrm rot="10800000">
            <a:off x="5974213" y="4124387"/>
            <a:ext cx="1272889" cy="917607"/>
          </a:xfrm>
          <a:prstGeom prst="curvedConnector3">
            <a:avLst/>
          </a:pr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5709334" y="3692801"/>
            <a:ext cx="28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2760686" y="2015518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http://evyss.com/images/casino_robber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42" y="4191016"/>
            <a:ext cx="3230175" cy="2235621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27153" y="4366310"/>
            <a:ext cx="117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“</a:t>
            </a:r>
            <a:r>
              <a:rPr lang="en-US" sz="2000" b="1" dirty="0" err="1" smtClean="0"/>
              <a:t>Urca</a:t>
            </a:r>
            <a:r>
              <a:rPr lang="en-US" sz="2000" b="1" dirty="0" smtClean="0"/>
              <a:t>”</a:t>
            </a:r>
          </a:p>
          <a:p>
            <a:pPr algn="ctr"/>
            <a:r>
              <a:rPr lang="en-US" sz="2000" b="1" dirty="0" smtClean="0"/>
              <a:t>process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3090248" y="5342040"/>
            <a:ext cx="410816" cy="35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/>
          <p:cNvSpPr txBox="1"/>
          <p:nvPr/>
        </p:nvSpPr>
        <p:spPr>
          <a:xfrm>
            <a:off x="3074795" y="5191206"/>
            <a:ext cx="28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0" y="262956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 Whether or not heating or cooling occurs depends on nuclear physics</a:t>
            </a:r>
            <a:endParaRPr lang="en-US" sz="4000" i="1" dirty="0"/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4510290" y="1511149"/>
            <a:ext cx="0" cy="502920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ight Arrow 172"/>
          <p:cNvSpPr/>
          <p:nvPr/>
        </p:nvSpPr>
        <p:spPr>
          <a:xfrm rot="16200000">
            <a:off x="3826598" y="3280196"/>
            <a:ext cx="2781024" cy="70102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System Energy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4" name="Straight Connector 173"/>
          <p:cNvCxnSpPr/>
          <p:nvPr/>
        </p:nvCxnSpPr>
        <p:spPr>
          <a:xfrm>
            <a:off x="5564422" y="4796894"/>
            <a:ext cx="89731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5491844" y="4813375"/>
            <a:ext cx="1221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-25000" dirty="0" err="1" smtClean="0"/>
              <a:t>gs</a:t>
            </a:r>
            <a:r>
              <a:rPr lang="en-US" sz="1400" dirty="0" smtClean="0"/>
              <a:t>(Z,A)</a:t>
            </a:r>
            <a:endParaRPr lang="en-US" sz="1400" dirty="0"/>
          </a:p>
        </p:txBody>
      </p:sp>
      <p:cxnSp>
        <p:nvCxnSpPr>
          <p:cNvPr id="176" name="Straight Connector 175"/>
          <p:cNvCxnSpPr/>
          <p:nvPr/>
        </p:nvCxnSpPr>
        <p:spPr>
          <a:xfrm>
            <a:off x="6742149" y="3731329"/>
            <a:ext cx="89731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/>
          <p:cNvSpPr txBox="1"/>
          <p:nvPr/>
        </p:nvSpPr>
        <p:spPr>
          <a:xfrm>
            <a:off x="6742149" y="3731329"/>
            <a:ext cx="1012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-25000" dirty="0" err="1" smtClean="0"/>
              <a:t>gs</a:t>
            </a:r>
            <a:r>
              <a:rPr lang="en-US" sz="1400" dirty="0" smtClean="0"/>
              <a:t>(Z-1,A)</a:t>
            </a:r>
            <a:endParaRPr lang="en-US" sz="1400" dirty="0"/>
          </a:p>
        </p:txBody>
      </p:sp>
      <p:cxnSp>
        <p:nvCxnSpPr>
          <p:cNvPr id="178" name="Straight Connector 177"/>
          <p:cNvCxnSpPr/>
          <p:nvPr/>
        </p:nvCxnSpPr>
        <p:spPr>
          <a:xfrm>
            <a:off x="7919876" y="3031257"/>
            <a:ext cx="89731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7863793" y="3042582"/>
            <a:ext cx="1121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-25000" dirty="0" err="1" smtClean="0"/>
              <a:t>gs</a:t>
            </a:r>
            <a:r>
              <a:rPr lang="en-US" sz="1400" dirty="0" smtClean="0"/>
              <a:t>(Z-2,A)</a:t>
            </a:r>
            <a:endParaRPr lang="en-US" sz="1400" dirty="0"/>
          </a:p>
        </p:txBody>
      </p:sp>
      <p:cxnSp>
        <p:nvCxnSpPr>
          <p:cNvPr id="180" name="Straight Connector 179"/>
          <p:cNvCxnSpPr/>
          <p:nvPr/>
        </p:nvCxnSpPr>
        <p:spPr>
          <a:xfrm>
            <a:off x="5564422" y="3723237"/>
            <a:ext cx="897316" cy="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5508339" y="3386743"/>
            <a:ext cx="81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</a:rPr>
              <a:t>e,Fermi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182" name="Straight Connector 181"/>
          <p:cNvCxnSpPr/>
          <p:nvPr/>
        </p:nvCxnSpPr>
        <p:spPr>
          <a:xfrm>
            <a:off x="6742148" y="2665764"/>
            <a:ext cx="897316" cy="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6686066" y="2329270"/>
            <a:ext cx="835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</a:rPr>
              <a:t>e,Fermi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7919876" y="2478136"/>
            <a:ext cx="8973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7639464" y="2661531"/>
            <a:ext cx="407512" cy="94594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>
            <a:off x="6489778" y="3728044"/>
            <a:ext cx="308452" cy="0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6271745" y="3418092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9" name="Multiply 188"/>
          <p:cNvSpPr/>
          <p:nvPr/>
        </p:nvSpPr>
        <p:spPr>
          <a:xfrm>
            <a:off x="7508951" y="2348290"/>
            <a:ext cx="726112" cy="686775"/>
          </a:xfrm>
          <a:prstGeom prst="mathMultiply">
            <a:avLst>
              <a:gd name="adj1" fmla="val 12915"/>
            </a:avLst>
          </a:prstGeom>
          <a:solidFill>
            <a:schemeClr val="tx1">
              <a:alpha val="4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Arrow Connector 189"/>
          <p:cNvCxnSpPr/>
          <p:nvPr/>
        </p:nvCxnSpPr>
        <p:spPr>
          <a:xfrm flipH="1">
            <a:off x="6260210" y="3723237"/>
            <a:ext cx="538020" cy="1066760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6315949" y="3960529"/>
            <a:ext cx="646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solidFill>
                  <a:schemeClr val="bg1">
                    <a:lumMod val="50000"/>
                  </a:schemeClr>
                </a:solidFill>
              </a:rPr>
              <a:t>β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endParaRPr lang="en-US" sz="14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6685043" y="4097500"/>
            <a:ext cx="76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neutrino cooling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483915" y="4012309"/>
            <a:ext cx="28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208678" y="2240198"/>
            <a:ext cx="4118842" cy="2880954"/>
            <a:chOff x="1566451" y="1021976"/>
            <a:chExt cx="5596349" cy="3914399"/>
          </a:xfrm>
        </p:grpSpPr>
        <p:grpSp>
          <p:nvGrpSpPr>
            <p:cNvPr id="196" name="Group 26"/>
            <p:cNvGrpSpPr/>
            <p:nvPr/>
          </p:nvGrpSpPr>
          <p:grpSpPr>
            <a:xfrm>
              <a:off x="1566451" y="1021976"/>
              <a:ext cx="5596349" cy="3914399"/>
              <a:chOff x="1109251" y="1021976"/>
              <a:chExt cx="5596349" cy="3914399"/>
            </a:xfrm>
          </p:grpSpPr>
          <p:sp>
            <p:nvSpPr>
              <p:cNvPr id="199" name="Right Arrow 198"/>
              <p:cNvSpPr/>
              <p:nvPr/>
            </p:nvSpPr>
            <p:spPr>
              <a:xfrm rot="16200000">
                <a:off x="-303810" y="2435037"/>
                <a:ext cx="3778622" cy="9525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System Energy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0" name="Straight Connector 199"/>
              <p:cNvCxnSpPr/>
              <p:nvPr/>
            </p:nvCxnSpPr>
            <p:spPr>
              <a:xfrm>
                <a:off x="2057400" y="4495800"/>
                <a:ext cx="12192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Box 200"/>
              <p:cNvSpPr txBox="1"/>
              <p:nvPr/>
            </p:nvSpPr>
            <p:spPr>
              <a:xfrm>
                <a:off x="1958787" y="4518193"/>
                <a:ext cx="1660069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E</a:t>
                </a:r>
                <a:r>
                  <a:rPr lang="en-US" sz="1400" baseline="-25000" dirty="0" err="1" smtClean="0"/>
                  <a:t>gs</a:t>
                </a:r>
                <a:r>
                  <a:rPr lang="en-US" sz="1400" dirty="0" smtClean="0"/>
                  <a:t>(Z,A)</a:t>
                </a:r>
                <a:endParaRPr lang="en-US" sz="1400" dirty="0"/>
              </a:p>
            </p:txBody>
          </p:sp>
          <p:cxnSp>
            <p:nvCxnSpPr>
              <p:cNvPr id="202" name="Straight Connector 201"/>
              <p:cNvCxnSpPr/>
              <p:nvPr/>
            </p:nvCxnSpPr>
            <p:spPr>
              <a:xfrm>
                <a:off x="3657600" y="3048000"/>
                <a:ext cx="12192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TextBox 202"/>
              <p:cNvSpPr txBox="1"/>
              <p:nvPr/>
            </p:nvSpPr>
            <p:spPr>
              <a:xfrm>
                <a:off x="3657600" y="3048000"/>
                <a:ext cx="1376081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E</a:t>
                </a:r>
                <a:r>
                  <a:rPr lang="en-US" sz="1400" baseline="-25000" dirty="0" err="1" smtClean="0"/>
                  <a:t>gs</a:t>
                </a:r>
                <a:r>
                  <a:rPr lang="en-US" sz="1400" dirty="0" smtClean="0"/>
                  <a:t>(Z-1,A)</a:t>
                </a:r>
                <a:endParaRPr lang="en-US" sz="1400" dirty="0"/>
              </a:p>
            </p:txBody>
          </p:sp>
          <p:cxnSp>
            <p:nvCxnSpPr>
              <p:cNvPr id="204" name="Straight Connector 203"/>
              <p:cNvCxnSpPr/>
              <p:nvPr/>
            </p:nvCxnSpPr>
            <p:spPr>
              <a:xfrm>
                <a:off x="5257800" y="2514600"/>
                <a:ext cx="12192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TextBox 204"/>
              <p:cNvSpPr txBox="1"/>
              <p:nvPr/>
            </p:nvSpPr>
            <p:spPr>
              <a:xfrm>
                <a:off x="5181600" y="2529988"/>
                <a:ext cx="1524000" cy="418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/>
                  <a:t>E</a:t>
                </a:r>
                <a:r>
                  <a:rPr lang="en-US" sz="1400" baseline="-25000" dirty="0" err="1" smtClean="0"/>
                  <a:t>gs</a:t>
                </a:r>
                <a:r>
                  <a:rPr lang="en-US" sz="1400" dirty="0" smtClean="0"/>
                  <a:t>(Z-2,A)</a:t>
                </a:r>
                <a:endParaRPr lang="en-US" sz="1400" dirty="0"/>
              </a:p>
            </p:txBody>
          </p:sp>
        </p:grpSp>
        <p:cxnSp>
          <p:nvCxnSpPr>
            <p:cNvPr id="197" name="Straight Connector 196"/>
            <p:cNvCxnSpPr/>
            <p:nvPr/>
          </p:nvCxnSpPr>
          <p:spPr>
            <a:xfrm>
              <a:off x="2514600" y="3037005"/>
              <a:ext cx="1219200" cy="0"/>
            </a:xfrm>
            <a:prstGeom prst="line">
              <a:avLst/>
            </a:prstGeom>
            <a:ln w="444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TextBox 197"/>
            <p:cNvSpPr txBox="1"/>
            <p:nvPr/>
          </p:nvSpPr>
          <p:spPr>
            <a:xfrm>
              <a:off x="2438399" y="2579805"/>
              <a:ext cx="1238644" cy="4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E</a:t>
              </a:r>
              <a:r>
                <a:rPr lang="en-US" sz="1400" baseline="-25000" dirty="0" err="1">
                  <a:solidFill>
                    <a:srgbClr val="FF0000"/>
                  </a:solidFill>
                </a:rPr>
                <a:t>e,Fermi</a:t>
              </a:r>
              <a:endParaRPr lang="en-US" sz="1400" baseline="-250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06" name="Straight Connector 205"/>
          <p:cNvCxnSpPr/>
          <p:nvPr/>
        </p:nvCxnSpPr>
        <p:spPr>
          <a:xfrm>
            <a:off x="2084230" y="2665764"/>
            <a:ext cx="897316" cy="0"/>
          </a:xfrm>
          <a:prstGeom prst="line">
            <a:avLst/>
          </a:prstGeom>
          <a:ln w="444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2028147" y="2329270"/>
            <a:ext cx="1068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E</a:t>
            </a:r>
            <a:r>
              <a:rPr lang="en-US" sz="1400" baseline="-25000" dirty="0" err="1">
                <a:solidFill>
                  <a:srgbClr val="FF0000"/>
                </a:solidFill>
              </a:rPr>
              <a:t>e,Fermi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>
            <a:off x="3261958" y="2769448"/>
            <a:ext cx="8973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3483478" y="2769448"/>
            <a:ext cx="3299" cy="54864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2981546" y="2645971"/>
            <a:ext cx="379380" cy="126777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1831860" y="3728044"/>
            <a:ext cx="308452" cy="0"/>
          </a:xfrm>
          <a:prstGeom prst="straightConnector1">
            <a:avLst/>
          </a:prstGeom>
          <a:ln w="4445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Lightning Bolt 211"/>
          <p:cNvSpPr/>
          <p:nvPr/>
        </p:nvSpPr>
        <p:spPr>
          <a:xfrm>
            <a:off x="3555015" y="2832446"/>
            <a:ext cx="457312" cy="396510"/>
          </a:xfrm>
          <a:prstGeom prst="lightningBol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TextBox 212"/>
          <p:cNvSpPr txBox="1"/>
          <p:nvPr/>
        </p:nvSpPr>
        <p:spPr>
          <a:xfrm>
            <a:off x="3822998" y="2763463"/>
            <a:ext cx="760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2"/>
                </a:solidFill>
              </a:rPr>
              <a:t>heat release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1613827" y="3418092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2948822" y="2374309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7465859" y="2386673"/>
            <a:ext cx="1174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400" baseline="300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-Capture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7181" y="5477683"/>
            <a:ext cx="4426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/>
            <a:r>
              <a:rPr lang="en-US" sz="2800" i="1" dirty="0" smtClean="0"/>
              <a:t>*Cooling is often many times stronger than heating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5848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182"/>
          <a:stretch/>
        </p:blipFill>
        <p:spPr>
          <a:xfrm>
            <a:off x="4808610" y="1705324"/>
            <a:ext cx="4039556" cy="3895983"/>
          </a:xfrm>
          <a:prstGeom prst="rect">
            <a:avLst/>
          </a:prstGeom>
        </p:spPr>
      </p:pic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0" y="262956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 Whether heating or cooling occurred for </a:t>
            </a:r>
            <a:r>
              <a:rPr lang="en-US" sz="4000" i="1" dirty="0" smtClean="0"/>
              <a:t>A=56</a:t>
            </a:r>
            <a:r>
              <a:rPr lang="en-US" sz="4000" dirty="0" smtClean="0"/>
              <a:t> depended on the mass of </a:t>
            </a:r>
            <a:r>
              <a:rPr lang="en-US" sz="4000" baseline="30000" dirty="0" smtClean="0"/>
              <a:t>56</a:t>
            </a:r>
            <a:r>
              <a:rPr lang="en-US" sz="4000" dirty="0" smtClean="0"/>
              <a:t>Sc</a:t>
            </a:r>
            <a:endParaRPr lang="en-US" sz="4000" i="1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" y="2119389"/>
            <a:ext cx="4606158" cy="296061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372859" y="1852613"/>
            <a:ext cx="2275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H. Schatz et al. </a:t>
            </a:r>
            <a:r>
              <a:rPr lang="en-US" sz="1400" i="1" dirty="0" smtClean="0"/>
              <a:t>Nature</a:t>
            </a:r>
            <a:r>
              <a:rPr lang="en-US" sz="1400" dirty="0" smtClean="0"/>
              <a:t> 2014</a:t>
            </a:r>
            <a:endParaRPr lang="en-US" sz="1400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4685383" y="1545087"/>
            <a:ext cx="0" cy="502920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2531165" y="3631097"/>
            <a:ext cx="1749287" cy="1126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l="55533" t="55762" r="11956" b="33496"/>
          <a:stretch/>
        </p:blipFill>
        <p:spPr>
          <a:xfrm>
            <a:off x="2003007" y="3817834"/>
            <a:ext cx="2277445" cy="483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7182" y="3785062"/>
            <a:ext cx="1537252" cy="483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37182" y="3752290"/>
            <a:ext cx="174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model A</a:t>
            </a:r>
          </a:p>
          <a:p>
            <a:r>
              <a:rPr lang="en-US" dirty="0" smtClean="0"/>
              <a:t>Mass model B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0" y="2212368"/>
            <a:ext cx="687385" cy="301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0" name="Right Arrow 59"/>
          <p:cNvSpPr/>
          <p:nvPr/>
        </p:nvSpPr>
        <p:spPr>
          <a:xfrm rot="16200000">
            <a:off x="-867954" y="3219175"/>
            <a:ext cx="2466103" cy="560225"/>
          </a:xfrm>
          <a:prstGeom prst="rightArrow">
            <a:avLst>
              <a:gd name="adj1" fmla="val 6004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Energy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59661" y="4805472"/>
            <a:ext cx="3603422" cy="1126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90474" y="4718205"/>
            <a:ext cx="3272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56</a:t>
            </a:r>
            <a:r>
              <a:rPr lang="en-US" sz="3200" dirty="0" smtClean="0"/>
              <a:t>Ti      </a:t>
            </a:r>
            <a:r>
              <a:rPr lang="en-US" sz="3200" baseline="30000" dirty="0" smtClean="0"/>
              <a:t>56</a:t>
            </a:r>
            <a:r>
              <a:rPr lang="en-US" sz="3200" dirty="0" smtClean="0"/>
              <a:t>Sc       </a:t>
            </a:r>
            <a:r>
              <a:rPr lang="en-US" sz="3200" baseline="30000" dirty="0" smtClean="0"/>
              <a:t>56</a:t>
            </a:r>
            <a:r>
              <a:rPr lang="en-US" sz="3200" dirty="0" smtClean="0"/>
              <a:t>Ca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64" name="Rectangle 63"/>
          <p:cNvSpPr/>
          <p:nvPr/>
        </p:nvSpPr>
        <p:spPr>
          <a:xfrm>
            <a:off x="4741921" y="2008477"/>
            <a:ext cx="558056" cy="3222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3635772" y="3089248"/>
            <a:ext cx="26887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Temperature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66" name="Rectangle 65"/>
          <p:cNvSpPr/>
          <p:nvPr/>
        </p:nvSpPr>
        <p:spPr>
          <a:xfrm rot="5400000">
            <a:off x="6795043" y="3641246"/>
            <a:ext cx="558056" cy="51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5286003" y="5254085"/>
            <a:ext cx="35918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Depth into NS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71" name="Rectangle 70"/>
          <p:cNvSpPr/>
          <p:nvPr/>
        </p:nvSpPr>
        <p:spPr>
          <a:xfrm rot="5400000">
            <a:off x="6881222" y="2495574"/>
            <a:ext cx="558056" cy="45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5899958" y="3031538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model B</a:t>
            </a:r>
          </a:p>
        </p:txBody>
      </p:sp>
      <p:sp>
        <p:nvSpPr>
          <p:cNvPr id="6" name="Rectangle 5"/>
          <p:cNvSpPr/>
          <p:nvPr/>
        </p:nvSpPr>
        <p:spPr>
          <a:xfrm>
            <a:off x="5928124" y="3934292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Mass model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3" name="Multiply 72"/>
          <p:cNvSpPr/>
          <p:nvPr/>
        </p:nvSpPr>
        <p:spPr>
          <a:xfrm>
            <a:off x="2902643" y="2313840"/>
            <a:ext cx="726112" cy="686775"/>
          </a:xfrm>
          <a:prstGeom prst="mathMultiply">
            <a:avLst>
              <a:gd name="adj1" fmla="val 12915"/>
            </a:avLst>
          </a:prstGeom>
          <a:solidFill>
            <a:schemeClr val="tx1">
              <a:alpha val="4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381294" y="3511289"/>
            <a:ext cx="0" cy="128016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98234" y="3809358"/>
            <a:ext cx="120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~50% increase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4819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057" y="959380"/>
            <a:ext cx="3967961" cy="278241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31" y="1151570"/>
            <a:ext cx="2915421" cy="2136572"/>
          </a:xfrm>
          <a:prstGeom prst="rect">
            <a:avLst/>
          </a:prstGeom>
        </p:spPr>
      </p:pic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-8901" y="32205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 Mass measurement of </a:t>
            </a:r>
            <a:r>
              <a:rPr lang="en-US" sz="3600" baseline="30000" dirty="0" smtClean="0"/>
              <a:t>56</a:t>
            </a:r>
            <a:r>
              <a:rPr lang="en-US" sz="3600" dirty="0" smtClean="0"/>
              <a:t>Sc by ‘time-of-flight’</a:t>
            </a:r>
            <a:endParaRPr lang="en-US" sz="3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11293">
            <a:off x="306693" y="3252210"/>
            <a:ext cx="8446951" cy="418095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36741" y="5622911"/>
            <a:ext cx="9180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Z</a:t>
            </a:r>
            <a:r>
              <a:rPr lang="en-US" sz="1400" b="1" dirty="0"/>
              <a:t>. </a:t>
            </a:r>
            <a:r>
              <a:rPr lang="en-US" sz="1400" b="1" dirty="0" err="1"/>
              <a:t>Meisel</a:t>
            </a:r>
            <a:r>
              <a:rPr lang="en-US" sz="1400" b="1" dirty="0"/>
              <a:t> </a:t>
            </a:r>
            <a:r>
              <a:rPr lang="en-US" sz="1400" dirty="0"/>
              <a:t>&amp; S. George, </a:t>
            </a:r>
            <a:r>
              <a:rPr lang="en-US" sz="1400" i="1" dirty="0"/>
              <a:t>Int. J. Mass </a:t>
            </a:r>
            <a:r>
              <a:rPr lang="en-US" sz="1400" i="1" dirty="0" err="1"/>
              <a:t>Spectrom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  <a:r>
              <a:rPr lang="en-US" sz="1400" b="1" dirty="0"/>
              <a:t>349</a:t>
            </a:r>
            <a:r>
              <a:rPr lang="en-US" sz="1400" dirty="0"/>
              <a:t>, 145 (2013) </a:t>
            </a:r>
            <a:endParaRPr lang="en-US" sz="1400" dirty="0" smtClean="0"/>
          </a:p>
          <a:p>
            <a:pPr algn="r"/>
            <a:r>
              <a:rPr lang="en-US" sz="1400" dirty="0" smtClean="0"/>
              <a:t>					</a:t>
            </a:r>
            <a:r>
              <a:rPr lang="en-US" sz="1400" b="1" dirty="0" smtClean="0"/>
              <a:t>Z. </a:t>
            </a:r>
            <a:r>
              <a:rPr lang="en-US" sz="1400" b="1" dirty="0" err="1" smtClean="0"/>
              <a:t>Meisel</a:t>
            </a:r>
            <a:r>
              <a:rPr lang="en-US" sz="1400" b="1" dirty="0" smtClean="0"/>
              <a:t> </a:t>
            </a:r>
            <a:r>
              <a:rPr lang="en-US" sz="1400" dirty="0" smtClean="0"/>
              <a:t>et al., </a:t>
            </a:r>
            <a:r>
              <a:rPr lang="en-US" sz="1400" i="1" dirty="0" smtClean="0"/>
              <a:t>Phys. Rev. Lett.</a:t>
            </a:r>
            <a:r>
              <a:rPr lang="en-US" sz="1400" dirty="0" smtClean="0"/>
              <a:t> </a:t>
            </a:r>
            <a:r>
              <a:rPr lang="en-US" sz="1400" b="1" dirty="0" smtClean="0"/>
              <a:t>114</a:t>
            </a:r>
            <a:r>
              <a:rPr lang="en-US" sz="1400" dirty="0" smtClean="0"/>
              <a:t>, 022501 (2015)</a:t>
            </a:r>
          </a:p>
          <a:p>
            <a:pPr algn="r"/>
            <a:r>
              <a:rPr lang="en-US" sz="1400" dirty="0" smtClean="0"/>
              <a:t>                                               			                   </a:t>
            </a:r>
            <a:r>
              <a:rPr lang="en-US" sz="1400" b="1" dirty="0" smtClean="0"/>
              <a:t>Z. </a:t>
            </a:r>
            <a:r>
              <a:rPr lang="en-US" sz="1400" b="1" dirty="0" err="1" smtClean="0"/>
              <a:t>Meisel</a:t>
            </a:r>
            <a:r>
              <a:rPr lang="en-US" sz="1400" b="1" dirty="0" smtClean="0"/>
              <a:t> </a:t>
            </a:r>
            <a:r>
              <a:rPr lang="en-US" sz="1400" dirty="0" smtClean="0"/>
              <a:t>et al., </a:t>
            </a:r>
            <a:r>
              <a:rPr lang="en-US" sz="1400" i="1" dirty="0" smtClean="0"/>
              <a:t>Phys. Rev. Lett. </a:t>
            </a:r>
            <a:r>
              <a:rPr lang="en-US" sz="1400" b="1" dirty="0" smtClean="0"/>
              <a:t>115</a:t>
            </a:r>
            <a:r>
              <a:rPr lang="en-US" sz="1400" dirty="0" smtClean="0"/>
              <a:t>, 162501 (2015)</a:t>
            </a:r>
          </a:p>
          <a:p>
            <a:pPr algn="r"/>
            <a:r>
              <a:rPr lang="en-US" sz="1400" dirty="0"/>
              <a:t>	</a:t>
            </a:r>
            <a:r>
              <a:rPr lang="en-US" sz="1400" b="1" dirty="0" smtClean="0"/>
              <a:t>Z. </a:t>
            </a:r>
            <a:r>
              <a:rPr lang="en-US" sz="1400" b="1" dirty="0" err="1" smtClean="0"/>
              <a:t>Meisel</a:t>
            </a:r>
            <a:r>
              <a:rPr lang="en-US" sz="1400" dirty="0" smtClean="0"/>
              <a:t> et al. </a:t>
            </a:r>
            <a:r>
              <a:rPr lang="en-US" sz="1400" i="1" dirty="0" smtClean="0"/>
              <a:t>Submitted to Phys. Rev. C</a:t>
            </a:r>
            <a:r>
              <a:rPr lang="en-US" sz="1400" dirty="0" smtClean="0"/>
              <a:t> (January 2016)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50360" y="3714968"/>
            <a:ext cx="182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Coupled Cyclotrons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301471" y="5523331"/>
            <a:ext cx="182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A1900 Fragment Separator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1458" y="5719437"/>
            <a:ext cx="182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Production Target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77740" y="3837209"/>
            <a:ext cx="245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S800 Spectrograph</a:t>
            </a:r>
            <a:endParaRPr lang="en-US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46538" y="2264891"/>
            <a:ext cx="1776391" cy="39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84"/>
          <p:cNvSpPr txBox="1"/>
          <p:nvPr/>
        </p:nvSpPr>
        <p:spPr>
          <a:xfrm>
            <a:off x="40536" y="958665"/>
            <a:ext cx="154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Timing</a:t>
            </a:r>
          </a:p>
          <a:p>
            <a:pPr algn="ctr"/>
            <a:r>
              <a:rPr lang="en-US" i="1" dirty="0" smtClean="0"/>
              <a:t>measurement</a:t>
            </a:r>
            <a:endParaRPr lang="en-US" i="1" dirty="0"/>
          </a:p>
        </p:txBody>
      </p:sp>
      <p:sp>
        <p:nvSpPr>
          <p:cNvPr id="86" name="TextBox 85"/>
          <p:cNvSpPr txBox="1"/>
          <p:nvPr/>
        </p:nvSpPr>
        <p:spPr>
          <a:xfrm>
            <a:off x="1971305" y="909505"/>
            <a:ext cx="316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Momentum measurement</a:t>
            </a:r>
            <a:endParaRPr lang="en-US" i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37263" y="3442873"/>
            <a:ext cx="2531304" cy="12904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961552" y="3415398"/>
            <a:ext cx="3038486" cy="194092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1162677" y="3432266"/>
            <a:ext cx="7493285" cy="11278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88618" y="1010926"/>
            <a:ext cx="1446281" cy="24330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2341" y="4513780"/>
            <a:ext cx="303540" cy="32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5015340" y="749131"/>
            <a:ext cx="587527" cy="269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 rot="16200000">
            <a:off x="4412357" y="1886612"/>
            <a:ext cx="202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# Events</a:t>
            </a:r>
            <a:endParaRPr lang="en-US" sz="2800" dirty="0"/>
          </a:p>
        </p:txBody>
      </p:sp>
      <p:sp>
        <p:nvSpPr>
          <p:cNvPr id="94" name="Rounded Rectangle 93"/>
          <p:cNvSpPr/>
          <p:nvPr/>
        </p:nvSpPr>
        <p:spPr>
          <a:xfrm>
            <a:off x="2001402" y="915481"/>
            <a:ext cx="3134962" cy="2589244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5895371" y="3358929"/>
            <a:ext cx="3124200" cy="521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5945524" y="3277321"/>
            <a:ext cx="3010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Time-of-flight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263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3" grpId="0" animBg="1"/>
      <p:bldP spid="113" grpId="0"/>
      <p:bldP spid="94" grpId="0" animBg="1"/>
      <p:bldP spid="1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596" y="2637846"/>
            <a:ext cx="2989516" cy="208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81"/>
            <a:ext cx="9144000" cy="65081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Case study: An exploding star</a:t>
            </a:r>
            <a:endParaRPr lang="en-US" sz="4000" dirty="0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0" y="1325562"/>
            <a:ext cx="9144000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3749956" y="646706"/>
            <a:ext cx="5327671" cy="2106756"/>
            <a:chOff x="3620566" y="646706"/>
            <a:chExt cx="5327671" cy="2106756"/>
          </a:xfrm>
        </p:grpSpPr>
        <p:grpSp>
          <p:nvGrpSpPr>
            <p:cNvPr id="8" name="Group 7"/>
            <p:cNvGrpSpPr/>
            <p:nvPr/>
          </p:nvGrpSpPr>
          <p:grpSpPr>
            <a:xfrm>
              <a:off x="6265421" y="646706"/>
              <a:ext cx="2682816" cy="2106756"/>
              <a:chOff x="5969478" y="1023256"/>
              <a:chExt cx="2682816" cy="210675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5712"/>
              <a:stretch/>
            </p:blipFill>
            <p:spPr>
              <a:xfrm>
                <a:off x="5969480" y="1058037"/>
                <a:ext cx="2682814" cy="1850177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969478" y="1023256"/>
                <a:ext cx="379562" cy="18849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466684" y="2506011"/>
                <a:ext cx="20131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J. Lyman et al. </a:t>
                </a:r>
                <a:r>
                  <a:rPr lang="en-US" sz="1200" i="1" dirty="0" smtClean="0"/>
                  <a:t>MNRAS </a:t>
                </a:r>
                <a:r>
                  <a:rPr lang="en-US" sz="1200" dirty="0" smtClean="0"/>
                  <a:t>2014</a:t>
                </a:r>
                <a:endParaRPr lang="en-US" sz="12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16200000">
                <a:off x="5445520" y="1659496"/>
                <a:ext cx="1509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Luminosity </a:t>
                </a:r>
                <a:r>
                  <a:rPr lang="en-US" dirty="0" smtClean="0">
                    <a:sym typeface="Wingdings" panose="05000000000000000000" pitchFamily="2" charset="2"/>
                  </a:rPr>
                  <a:t></a:t>
                </a:r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5400000">
                <a:off x="7259600" y="1789076"/>
                <a:ext cx="379562" cy="23023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864701" y="2680739"/>
                <a:ext cx="1509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Time </a:t>
                </a:r>
                <a:r>
                  <a:rPr lang="en-US" dirty="0" smtClean="0">
                    <a:sym typeface="Wingdings" panose="05000000000000000000" pitchFamily="2" charset="2"/>
                  </a:rPr>
                  <a:t></a:t>
                </a:r>
                <a:endParaRPr lang="en-US" dirty="0"/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b="2907"/>
            <a:stretch/>
          </p:blipFill>
          <p:spPr>
            <a:xfrm>
              <a:off x="3682840" y="745382"/>
              <a:ext cx="2567184" cy="17649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67443" y="690618"/>
              <a:ext cx="25754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Sloan Telescope </a:t>
              </a:r>
              <a:r>
                <a:rPr lang="en-US" sz="1200" dirty="0" smtClean="0">
                  <a:solidFill>
                    <a:schemeClr val="bg1"/>
                  </a:solidFill>
                </a:rPr>
                <a:t>(New Mexico)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26755" y="2277960"/>
              <a:ext cx="18675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J. Gunn et al.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ApJ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2006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20566" y="646706"/>
              <a:ext cx="5327670" cy="195234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4" name="Group 1043"/>
          <p:cNvGrpSpPr/>
          <p:nvPr/>
        </p:nvGrpSpPr>
        <p:grpSpPr>
          <a:xfrm>
            <a:off x="5417385" y="2646737"/>
            <a:ext cx="3674856" cy="3885945"/>
            <a:chOff x="5434637" y="2672615"/>
            <a:chExt cx="3674856" cy="3885945"/>
          </a:xfrm>
        </p:grpSpPr>
        <p:grpSp>
          <p:nvGrpSpPr>
            <p:cNvPr id="52" name="Group 51"/>
            <p:cNvGrpSpPr/>
            <p:nvPr/>
          </p:nvGrpSpPr>
          <p:grpSpPr>
            <a:xfrm>
              <a:off x="5434637" y="2672615"/>
              <a:ext cx="3674856" cy="3885945"/>
              <a:chOff x="5434637" y="2672615"/>
              <a:chExt cx="3674856" cy="3885945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29209" y="4851098"/>
                <a:ext cx="3460165" cy="1589262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5822829" y="6269676"/>
                <a:ext cx="3242573" cy="215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http://www.mmto.org/slides/slide_1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7988" y="2742702"/>
                <a:ext cx="1952356" cy="1952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6408498" y="2672615"/>
                <a:ext cx="14760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MMT 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(Arizona)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6349081" y="2690773"/>
                <a:ext cx="21974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532844" y="4641016"/>
                <a:ext cx="19323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r>
                  <a:rPr lang="en-US" sz="1100" dirty="0" smtClean="0"/>
                  <a:t>. </a:t>
                </a:r>
                <a:r>
                  <a:rPr lang="en-US" sz="1100" dirty="0" err="1" smtClean="0"/>
                  <a:t>Milisavljevic</a:t>
                </a:r>
                <a:r>
                  <a:rPr lang="en-US" sz="1100" dirty="0" smtClean="0"/>
                  <a:t> et al. </a:t>
                </a:r>
                <a:r>
                  <a:rPr lang="en-US" sz="1100" i="1" dirty="0" err="1" smtClean="0"/>
                  <a:t>ApJ</a:t>
                </a:r>
                <a:r>
                  <a:rPr lang="en-US" sz="1100" dirty="0" smtClean="0"/>
                  <a:t> 2015</a:t>
                </a:r>
                <a:endParaRPr lang="en-US" sz="1100" dirty="0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V="1">
                <a:off x="8540734" y="2690466"/>
                <a:ext cx="0" cy="21031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532108" y="4793586"/>
                <a:ext cx="566928" cy="27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9104701" y="4789422"/>
                <a:ext cx="0" cy="17373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532161" y="6515803"/>
                <a:ext cx="357733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6787758" y="6189228"/>
                <a:ext cx="19971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Wavelength </a:t>
                </a:r>
                <a:r>
                  <a:rPr lang="en-US" dirty="0" smtClean="0">
                    <a:sym typeface="Wingdings" panose="05000000000000000000" pitchFamily="2" charset="2"/>
                  </a:rPr>
                  <a:t></a:t>
                </a:r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434637" y="4848055"/>
                <a:ext cx="379562" cy="15683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200000">
                <a:off x="5031096" y="5113958"/>
                <a:ext cx="12560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Flux </a:t>
                </a:r>
                <a:r>
                  <a:rPr lang="en-US" dirty="0" smtClean="0">
                    <a:sym typeface="Wingdings" panose="05000000000000000000" pitchFamily="2" charset="2"/>
                  </a:rPr>
                  <a:t></a:t>
                </a:r>
                <a:endParaRPr lang="en-US" dirty="0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5540787" y="4779082"/>
                <a:ext cx="0" cy="17373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5532161" y="4789422"/>
                <a:ext cx="82296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6357707" y="2693198"/>
                <a:ext cx="0" cy="21031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5859102" y="4945463"/>
              <a:ext cx="260505" cy="11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94313" y="5114211"/>
              <a:ext cx="177861" cy="154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03526" y="4858492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Ne</a:t>
              </a:r>
              <a:endParaRPr lang="en-US" sz="12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875632" y="5317799"/>
              <a:ext cx="177861" cy="154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78106" y="5065830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</a:t>
              </a:r>
              <a:r>
                <a:rPr lang="en-US" sz="1200" dirty="0" smtClean="0"/>
                <a:t>e</a:t>
              </a:r>
              <a:endParaRPr lang="en-US" sz="12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160595" y="5167328"/>
              <a:ext cx="207635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4" name="Straight Connector 1023"/>
            <p:cNvCxnSpPr/>
            <p:nvPr/>
          </p:nvCxnSpPr>
          <p:spPr>
            <a:xfrm flipH="1" flipV="1">
              <a:off x="5932196" y="5273699"/>
              <a:ext cx="17143" cy="2957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6342953" y="4949567"/>
              <a:ext cx="207635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226893" y="5351792"/>
              <a:ext cx="104813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6269176" y="5359317"/>
              <a:ext cx="5277" cy="2639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124392" y="5134126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</a:t>
              </a:r>
              <a:endParaRPr lang="en-US" sz="12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567346" y="5442183"/>
              <a:ext cx="125687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076510" y="6011384"/>
              <a:ext cx="150383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982858" y="5881171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Ca</a:t>
              </a:r>
              <a:endParaRPr lang="en-US" sz="1200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515151" y="5429961"/>
              <a:ext cx="220793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452964" y="5395972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He</a:t>
              </a:r>
              <a:endParaRPr lang="en-US" sz="1200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586027" y="5060065"/>
              <a:ext cx="125687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500664" y="5040800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</a:t>
              </a:r>
              <a:endParaRPr lang="en-US" sz="1200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719933" y="5951687"/>
              <a:ext cx="247389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680939" y="5798425"/>
              <a:ext cx="430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870358" y="4941990"/>
              <a:ext cx="448554" cy="86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945293" y="4835709"/>
              <a:ext cx="430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844687" y="5166056"/>
              <a:ext cx="480038" cy="232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910820" y="5376277"/>
              <a:ext cx="402127" cy="288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933659" y="5122926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</a:t>
              </a:r>
              <a:r>
                <a:rPr lang="en-US" sz="1200" dirty="0" smtClean="0"/>
                <a:t>e</a:t>
              </a:r>
              <a:endParaRPr lang="en-US" sz="1200" dirty="0"/>
            </a:p>
          </p:txBody>
        </p:sp>
        <p:sp>
          <p:nvSpPr>
            <p:cNvPr id="109" name="Rectangle 108"/>
            <p:cNvSpPr/>
            <p:nvPr/>
          </p:nvSpPr>
          <p:spPr>
            <a:xfrm rot="19307547">
              <a:off x="6976446" y="5582068"/>
              <a:ext cx="166372" cy="272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6934950" y="5330457"/>
              <a:ext cx="134370" cy="3346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6995581" y="5331576"/>
              <a:ext cx="76216" cy="4203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7040880" y="5336248"/>
              <a:ext cx="52558" cy="4752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 flipV="1">
              <a:off x="7102115" y="5327546"/>
              <a:ext cx="154884" cy="3088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/>
            <p:nvPr/>
          </p:nvSpPr>
          <p:spPr>
            <a:xfrm>
              <a:off x="7277025" y="5313677"/>
              <a:ext cx="162591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190711" y="5283622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N</a:t>
              </a:r>
              <a:endParaRPr lang="en-US" sz="12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339956" y="5590676"/>
              <a:ext cx="125687" cy="103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242557" y="5501039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He</a:t>
              </a:r>
              <a:endParaRPr lang="en-US" sz="1200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433704" y="5384554"/>
              <a:ext cx="325648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424040" y="5418218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</a:t>
              </a:r>
              <a:r>
                <a:rPr lang="en-US" sz="1200" dirty="0" smtClean="0"/>
                <a:t>e</a:t>
              </a:r>
              <a:endParaRPr lang="en-US" sz="1200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234549" y="6022498"/>
              <a:ext cx="231093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087850" y="5942991"/>
              <a:ext cx="569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He</a:t>
              </a:r>
              <a:r>
                <a:rPr lang="en-US" sz="1000" dirty="0" smtClean="0"/>
                <a:t> </a:t>
              </a:r>
              <a:r>
                <a:rPr lang="en-US" sz="1200" dirty="0" smtClean="0"/>
                <a:t>Na</a:t>
              </a:r>
              <a:endParaRPr lang="en-US" sz="1200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571483" y="6040982"/>
              <a:ext cx="272036" cy="133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513258" y="5898363"/>
              <a:ext cx="430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666895" y="5921299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</a:t>
              </a:r>
              <a:endParaRPr lang="en-US" sz="1200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7829873" y="5675201"/>
              <a:ext cx="171918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768462" y="5639765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974782" y="5436798"/>
              <a:ext cx="131379" cy="19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847773" y="5418218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He</a:t>
              </a:r>
              <a:endParaRPr lang="en-US" sz="1200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200732" y="5527365"/>
              <a:ext cx="215442" cy="222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088232" y="5550823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Ar</a:t>
              </a:r>
              <a:endParaRPr lang="en-US" sz="1200" dirty="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148880" y="6100286"/>
              <a:ext cx="209730" cy="110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8103113" y="5992039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Ca</a:t>
              </a:r>
              <a:endParaRPr lang="en-US" sz="12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468091" y="5412541"/>
              <a:ext cx="4666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</a:t>
              </a:r>
              <a:r>
                <a:rPr lang="en-US" sz="1200" dirty="0" smtClean="0"/>
                <a:t>e</a:t>
              </a:r>
              <a:endParaRPr lang="en-US" sz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86" y="649692"/>
            <a:ext cx="3657321" cy="3901328"/>
            <a:chOff x="16286" y="649692"/>
            <a:chExt cx="3657321" cy="3901328"/>
          </a:xfrm>
        </p:grpSpPr>
        <p:pic>
          <p:nvPicPr>
            <p:cNvPr id="131" name="Picture 4" descr="http://www.rzg.mpg.de/services/visualization/rzgprojects/visualization-of-a-core-collapse-supernova-simulation-in-3d/image_preview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82" b="14971"/>
            <a:stretch/>
          </p:blipFill>
          <p:spPr bwMode="auto">
            <a:xfrm>
              <a:off x="69510" y="781877"/>
              <a:ext cx="2011915" cy="151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 rotWithShape="1">
            <a:blip r:embed="rId8"/>
            <a:srcRect r="555" b="458"/>
            <a:stretch/>
          </p:blipFill>
          <p:spPr>
            <a:xfrm>
              <a:off x="1715271" y="719501"/>
              <a:ext cx="1930803" cy="1695782"/>
            </a:xfrm>
            <a:prstGeom prst="rect">
              <a:avLst/>
            </a:prstGeom>
          </p:spPr>
        </p:pic>
        <p:grpSp>
          <p:nvGrpSpPr>
            <p:cNvPr id="103" name="Group 102"/>
            <p:cNvGrpSpPr/>
            <p:nvPr/>
          </p:nvGrpSpPr>
          <p:grpSpPr>
            <a:xfrm>
              <a:off x="247430" y="2750230"/>
              <a:ext cx="2712863" cy="1717423"/>
              <a:chOff x="1714101" y="312756"/>
              <a:chExt cx="5715798" cy="5125165"/>
            </a:xfrm>
          </p:grpSpPr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14101" y="312756"/>
                <a:ext cx="5715798" cy="5125165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194852" y="1126435"/>
                <a:ext cx="1736035" cy="2681209"/>
              </a:xfrm>
              <a:prstGeom prst="rect">
                <a:avLst/>
              </a:prstGeom>
            </p:spPr>
          </p:pic>
        </p:grpSp>
        <p:sp>
          <p:nvSpPr>
            <p:cNvPr id="93" name="Rectangle 92"/>
            <p:cNvSpPr/>
            <p:nvPr/>
          </p:nvSpPr>
          <p:spPr>
            <a:xfrm>
              <a:off x="240510" y="2685088"/>
              <a:ext cx="369914" cy="1782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 rot="16200000">
              <a:off x="-386908" y="3221746"/>
              <a:ext cx="1690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Abundance</a:t>
              </a:r>
              <a:r>
                <a:rPr lang="en-US" dirty="0">
                  <a:sym typeface="Wingdings" panose="05000000000000000000" pitchFamily="2" charset="2"/>
                </a:rPr>
                <a:t> 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4712" y="2800578"/>
              <a:ext cx="12985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Copperplate Gothic Bold" panose="020E0705020206020404" pitchFamily="34" charset="0"/>
                  <a:ea typeface="SimSun-ExtB" panose="02010609060101010101" pitchFamily="49" charset="-122"/>
                </a:rPr>
                <a:t>HD122563</a:t>
              </a:r>
              <a:endParaRPr lang="en-US" sz="1100" dirty="0">
                <a:latin typeface="Copperplate Gothic Bold" panose="020E0705020206020404" pitchFamily="34" charset="0"/>
                <a:ea typeface="SimSun-ExtB" panose="02010609060101010101" pitchFamily="49" charset="-122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45045" y="2536880"/>
              <a:ext cx="2507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J. Bliss et al. </a:t>
              </a:r>
              <a:r>
                <a:rPr lang="en-US" sz="1200" i="1" dirty="0" smtClean="0"/>
                <a:t>In preparation</a:t>
              </a:r>
              <a:r>
                <a:rPr lang="en-US" sz="1200" dirty="0" smtClean="0"/>
                <a:t> 2016</a:t>
              </a:r>
              <a:endParaRPr lang="en-US" sz="1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0424" y="4299642"/>
              <a:ext cx="2314575" cy="251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1147" y="4208432"/>
              <a:ext cx="25431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Ca  </a:t>
              </a:r>
              <a:r>
                <a:rPr lang="en-US" sz="1600" dirty="0" err="1" smtClean="0"/>
                <a:t>Mn</a:t>
              </a:r>
              <a:r>
                <a:rPr lang="en-US" sz="1600" dirty="0" smtClean="0"/>
                <a:t>   Zn   Br    </a:t>
              </a:r>
              <a:r>
                <a:rPr lang="en-US" sz="1600" dirty="0" err="1" smtClean="0"/>
                <a:t>Zr</a:t>
              </a:r>
              <a:r>
                <a:rPr lang="en-US" sz="1600" dirty="0" smtClean="0"/>
                <a:t>    Rh   Sn</a:t>
              </a:r>
              <a:endParaRPr lang="en-US" sz="1600" dirty="0"/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29754" y="649692"/>
              <a:ext cx="363931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 flipV="1">
              <a:off x="3660094" y="651419"/>
              <a:ext cx="0" cy="18745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3124967" y="2534279"/>
              <a:ext cx="5486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 flipV="1">
              <a:off x="3124967" y="2534861"/>
              <a:ext cx="0" cy="19933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272794" y="4514552"/>
              <a:ext cx="28346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273588" y="2483783"/>
              <a:ext cx="0" cy="20299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6286" y="2483783"/>
              <a:ext cx="274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 flipV="1">
              <a:off x="29538" y="654091"/>
              <a:ext cx="0" cy="1828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69524" y="2250834"/>
              <a:ext cx="2507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H.-Th. </a:t>
              </a:r>
              <a:r>
                <a:rPr lang="en-US" sz="1200" dirty="0" err="1" smtClean="0"/>
                <a:t>Janka</a:t>
              </a:r>
              <a:r>
                <a:rPr lang="en-US" sz="1200" dirty="0" smtClean="0"/>
                <a:t> et al. </a:t>
              </a:r>
              <a:r>
                <a:rPr lang="en-US" sz="1200" i="1" dirty="0" err="1" smtClean="0"/>
                <a:t>Phys.Rep</a:t>
              </a:r>
              <a:r>
                <a:rPr lang="en-US" sz="1200" i="1" dirty="0" smtClean="0"/>
                <a:t>.</a:t>
              </a:r>
              <a:r>
                <a:rPr lang="en-US" sz="1200" dirty="0" smtClean="0"/>
                <a:t> 2007</a:t>
              </a:r>
              <a:endParaRPr lang="en-US" sz="1200" dirty="0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31538" y="4482262"/>
            <a:ext cx="5672765" cy="2291073"/>
            <a:chOff x="31538" y="4482262"/>
            <a:chExt cx="5672765" cy="2291073"/>
          </a:xfrm>
        </p:grpSpPr>
        <p:pic>
          <p:nvPicPr>
            <p:cNvPr id="29" name="Picture 2" descr="http://inpp.ohiou.edu/%7Eoual/common/oual_dsc_28jan04d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16" y="4482262"/>
              <a:ext cx="1676855" cy="2291073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Group 235"/>
            <p:cNvGrpSpPr/>
            <p:nvPr/>
          </p:nvGrpSpPr>
          <p:grpSpPr>
            <a:xfrm>
              <a:off x="31538" y="4534877"/>
              <a:ext cx="5672765" cy="1973259"/>
              <a:chOff x="31538" y="4534877"/>
              <a:chExt cx="5672765" cy="1973259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32699" y="4791163"/>
                <a:ext cx="2235592" cy="1641764"/>
              </a:xfrm>
              <a:prstGeom prst="rect">
                <a:avLst/>
              </a:prstGeom>
              <a:scene3d>
                <a:camera prst="orthographicFront">
                  <a:rot lat="0" lon="10800000" rev="0"/>
                </a:camera>
                <a:lightRig rig="threePt" dir="t"/>
              </a:scene3d>
            </p:spPr>
          </p:pic>
          <p:grpSp>
            <p:nvGrpSpPr>
              <p:cNvPr id="145" name="Group 144"/>
              <p:cNvGrpSpPr/>
              <p:nvPr/>
            </p:nvGrpSpPr>
            <p:grpSpPr>
              <a:xfrm>
                <a:off x="4064709" y="5363495"/>
                <a:ext cx="342538" cy="396879"/>
                <a:chOff x="4499615" y="2863360"/>
                <a:chExt cx="940903" cy="940904"/>
              </a:xfrm>
            </p:grpSpPr>
            <p:sp>
              <p:nvSpPr>
                <p:cNvPr id="146" name="Oval 145"/>
                <p:cNvSpPr>
                  <a:spLocks noChangeAspect="1"/>
                </p:cNvSpPr>
                <p:nvPr/>
              </p:nvSpPr>
              <p:spPr>
                <a:xfrm>
                  <a:off x="5133335" y="3344187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>
                  <a:spLocks noChangeAspect="1"/>
                </p:cNvSpPr>
                <p:nvPr/>
              </p:nvSpPr>
              <p:spPr>
                <a:xfrm>
                  <a:off x="4857422" y="2863360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>
                  <a:spLocks noChangeAspect="1"/>
                </p:cNvSpPr>
                <p:nvPr/>
              </p:nvSpPr>
              <p:spPr>
                <a:xfrm>
                  <a:off x="4526118" y="3022384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>
                  <a:spLocks noChangeAspect="1"/>
                </p:cNvSpPr>
                <p:nvPr/>
              </p:nvSpPr>
              <p:spPr>
                <a:xfrm>
                  <a:off x="4678518" y="317478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>
                  <a:spLocks noChangeAspect="1"/>
                </p:cNvSpPr>
                <p:nvPr/>
              </p:nvSpPr>
              <p:spPr>
                <a:xfrm>
                  <a:off x="4751410" y="2916368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>
                  <a:spLocks noChangeAspect="1"/>
                </p:cNvSpPr>
                <p:nvPr/>
              </p:nvSpPr>
              <p:spPr>
                <a:xfrm>
                  <a:off x="4903810" y="3068768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>
                  <a:spLocks noChangeAspect="1"/>
                </p:cNvSpPr>
                <p:nvPr/>
              </p:nvSpPr>
              <p:spPr>
                <a:xfrm>
                  <a:off x="4830921" y="3247668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>
                  <a:spLocks noChangeAspect="1"/>
                </p:cNvSpPr>
                <p:nvPr/>
              </p:nvSpPr>
              <p:spPr>
                <a:xfrm>
                  <a:off x="4943568" y="3453079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>
                  <a:spLocks noChangeAspect="1"/>
                </p:cNvSpPr>
                <p:nvPr/>
              </p:nvSpPr>
              <p:spPr>
                <a:xfrm>
                  <a:off x="4777916" y="351271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>
                  <a:spLocks noChangeAspect="1"/>
                </p:cNvSpPr>
                <p:nvPr/>
              </p:nvSpPr>
              <p:spPr>
                <a:xfrm>
                  <a:off x="5036326" y="317478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>
                  <a:spLocks noChangeAspect="1"/>
                </p:cNvSpPr>
                <p:nvPr/>
              </p:nvSpPr>
              <p:spPr>
                <a:xfrm>
                  <a:off x="5042954" y="294287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>
                  <a:off x="5148971" y="3108523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>
                  <a:spLocks noChangeAspect="1"/>
                </p:cNvSpPr>
                <p:nvPr/>
              </p:nvSpPr>
              <p:spPr>
                <a:xfrm>
                  <a:off x="4499615" y="3221173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>
                  <a:spLocks noChangeAspect="1"/>
                </p:cNvSpPr>
                <p:nvPr/>
              </p:nvSpPr>
              <p:spPr>
                <a:xfrm>
                  <a:off x="4625513" y="341332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6" name="Rectangle 185"/>
              <p:cNvSpPr/>
              <p:nvPr/>
            </p:nvSpPr>
            <p:spPr>
              <a:xfrm>
                <a:off x="3822868" y="5655363"/>
                <a:ext cx="70566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Target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2491944" y="5525699"/>
                <a:ext cx="14581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Beam</a:t>
                </a: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4543575" y="5063951"/>
                <a:ext cx="106138" cy="1229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4599282" y="5466175"/>
                <a:ext cx="356253" cy="375137"/>
                <a:chOff x="7448225" y="2869988"/>
                <a:chExt cx="1007165" cy="940904"/>
              </a:xfrm>
            </p:grpSpPr>
            <p:sp>
              <p:nvSpPr>
                <p:cNvPr id="190" name="Oval 189"/>
                <p:cNvSpPr>
                  <a:spLocks noChangeAspect="1"/>
                </p:cNvSpPr>
                <p:nvPr/>
              </p:nvSpPr>
              <p:spPr>
                <a:xfrm>
                  <a:off x="8148207" y="3350815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7872294" y="2869988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Oval 191"/>
                <p:cNvSpPr>
                  <a:spLocks noChangeAspect="1"/>
                </p:cNvSpPr>
                <p:nvPr/>
              </p:nvSpPr>
              <p:spPr>
                <a:xfrm>
                  <a:off x="7540990" y="302901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7693390" y="318141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>
                  <a:spLocks noChangeAspect="1"/>
                </p:cNvSpPr>
                <p:nvPr/>
              </p:nvSpPr>
              <p:spPr>
                <a:xfrm>
                  <a:off x="7766282" y="292299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Oval 194"/>
                <p:cNvSpPr>
                  <a:spLocks noChangeAspect="1"/>
                </p:cNvSpPr>
                <p:nvPr/>
              </p:nvSpPr>
              <p:spPr>
                <a:xfrm>
                  <a:off x="7918682" y="3075396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Oval 195"/>
                <p:cNvSpPr>
                  <a:spLocks noChangeAspect="1"/>
                </p:cNvSpPr>
                <p:nvPr/>
              </p:nvSpPr>
              <p:spPr>
                <a:xfrm>
                  <a:off x="7845793" y="325429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Oval 196"/>
                <p:cNvSpPr>
                  <a:spLocks noChangeAspect="1"/>
                </p:cNvSpPr>
                <p:nvPr/>
              </p:nvSpPr>
              <p:spPr>
                <a:xfrm>
                  <a:off x="7958440" y="3459707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/>
                <p:cNvSpPr>
                  <a:spLocks noChangeAspect="1"/>
                </p:cNvSpPr>
                <p:nvPr/>
              </p:nvSpPr>
              <p:spPr>
                <a:xfrm>
                  <a:off x="7792788" y="3519344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Oval 198"/>
                <p:cNvSpPr>
                  <a:spLocks noChangeAspect="1"/>
                </p:cNvSpPr>
                <p:nvPr/>
              </p:nvSpPr>
              <p:spPr>
                <a:xfrm>
                  <a:off x="8051198" y="318141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Oval 199"/>
                <p:cNvSpPr>
                  <a:spLocks noChangeAspect="1"/>
                </p:cNvSpPr>
                <p:nvPr/>
              </p:nvSpPr>
              <p:spPr>
                <a:xfrm>
                  <a:off x="8057826" y="2949500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/>
                <p:cNvSpPr>
                  <a:spLocks noChangeAspect="1"/>
                </p:cNvSpPr>
                <p:nvPr/>
              </p:nvSpPr>
              <p:spPr>
                <a:xfrm>
                  <a:off x="8163843" y="3115151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/>
                <p:cNvSpPr>
                  <a:spLocks noChangeAspect="1"/>
                </p:cNvSpPr>
                <p:nvPr/>
              </p:nvSpPr>
              <p:spPr>
                <a:xfrm>
                  <a:off x="7514487" y="3227801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>
                  <a:spLocks noChangeAspect="1"/>
                </p:cNvSpPr>
                <p:nvPr/>
              </p:nvSpPr>
              <p:spPr>
                <a:xfrm>
                  <a:off x="7640385" y="341995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>
                  <a:spLocks noChangeAspect="1"/>
                </p:cNvSpPr>
                <p:nvPr/>
              </p:nvSpPr>
              <p:spPr>
                <a:xfrm>
                  <a:off x="7468109" y="342657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>
                  <a:spLocks noChangeAspect="1"/>
                </p:cNvSpPr>
                <p:nvPr/>
              </p:nvSpPr>
              <p:spPr>
                <a:xfrm>
                  <a:off x="8130710" y="314828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>
                  <a:spLocks noChangeAspect="1"/>
                </p:cNvSpPr>
                <p:nvPr/>
              </p:nvSpPr>
              <p:spPr>
                <a:xfrm>
                  <a:off x="7448225" y="310189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9" name="Rectangle 208"/>
              <p:cNvSpPr/>
              <p:nvPr/>
            </p:nvSpPr>
            <p:spPr>
              <a:xfrm>
                <a:off x="4575112" y="4933222"/>
                <a:ext cx="112919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N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eutron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4428459" y="5740123"/>
                <a:ext cx="7025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R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ecoil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>
                <a:off x="2325535" y="5547940"/>
                <a:ext cx="1737360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/>
              <p:cNvGrpSpPr/>
              <p:nvPr/>
            </p:nvGrpSpPr>
            <p:grpSpPr>
              <a:xfrm>
                <a:off x="2696681" y="5396863"/>
                <a:ext cx="207453" cy="245954"/>
                <a:chOff x="6261028" y="3055517"/>
                <a:chExt cx="569843" cy="583094"/>
              </a:xfrm>
            </p:grpSpPr>
            <p:sp>
              <p:nvSpPr>
                <p:cNvPr id="161" name="Oval 160"/>
                <p:cNvSpPr>
                  <a:spLocks noChangeAspect="1"/>
                </p:cNvSpPr>
                <p:nvPr/>
              </p:nvSpPr>
              <p:spPr>
                <a:xfrm>
                  <a:off x="6261028" y="3234421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/>
                <p:cNvSpPr>
                  <a:spLocks noChangeAspect="1"/>
                </p:cNvSpPr>
                <p:nvPr/>
              </p:nvSpPr>
              <p:spPr>
                <a:xfrm>
                  <a:off x="6400176" y="3347063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>
                  <a:spLocks noChangeAspect="1"/>
                </p:cNvSpPr>
                <p:nvPr/>
              </p:nvSpPr>
              <p:spPr>
                <a:xfrm>
                  <a:off x="6539324" y="3221168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>
                  <a:spLocks noChangeAspect="1"/>
                </p:cNvSpPr>
                <p:nvPr/>
              </p:nvSpPr>
              <p:spPr>
                <a:xfrm>
                  <a:off x="6386925" y="3055517"/>
                  <a:ext cx="291548" cy="29154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11" name="Straight Arrow Connector 210"/>
              <p:cNvCxnSpPr>
                <a:endCxn id="188" idx="3"/>
              </p:cNvCxnSpPr>
              <p:nvPr/>
            </p:nvCxnSpPr>
            <p:spPr>
              <a:xfrm flipV="1">
                <a:off x="4374980" y="5168918"/>
                <a:ext cx="184139" cy="291097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4407552" y="5638571"/>
                <a:ext cx="240717" cy="26796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H="1" flipV="1">
                <a:off x="69510" y="4587896"/>
                <a:ext cx="0" cy="192024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H="1" flipV="1">
                <a:off x="5443891" y="4746662"/>
                <a:ext cx="0" cy="175564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56042" y="6503177"/>
                <a:ext cx="538784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3104303" y="4757966"/>
                <a:ext cx="2348689" cy="382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31538" y="4534877"/>
                <a:ext cx="30347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Z. </a:t>
                </a:r>
                <a:r>
                  <a:rPr lang="en-US" sz="1200" b="1" dirty="0" err="1" smtClean="0"/>
                  <a:t>Meisel</a:t>
                </a:r>
                <a:r>
                  <a:rPr lang="en-US" sz="1200" dirty="0" smtClean="0"/>
                  <a:t>, NSCL approved expt. e14032</a:t>
                </a:r>
                <a:endParaRPr lang="en-US" sz="1200" dirty="0"/>
              </a:p>
            </p:txBody>
          </p:sp>
          <p:cxnSp>
            <p:nvCxnSpPr>
              <p:cNvPr id="230" name="Straight Connector 229"/>
              <p:cNvCxnSpPr/>
              <p:nvPr/>
            </p:nvCxnSpPr>
            <p:spPr>
              <a:xfrm flipV="1">
                <a:off x="56042" y="4587896"/>
                <a:ext cx="306892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 flipH="1" flipV="1">
                <a:off x="3119510" y="4584832"/>
                <a:ext cx="0" cy="18288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Rectangle 234"/>
              <p:cNvSpPr/>
              <p:nvPr/>
            </p:nvSpPr>
            <p:spPr>
              <a:xfrm>
                <a:off x="3128711" y="4783002"/>
                <a:ext cx="491210" cy="40503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4" name="Picture 2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255" y="4770435"/>
                <a:ext cx="335038" cy="4557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38" name="Group 237"/>
          <p:cNvGrpSpPr/>
          <p:nvPr/>
        </p:nvGrpSpPr>
        <p:grpSpPr>
          <a:xfrm>
            <a:off x="3121668" y="2633361"/>
            <a:ext cx="3216157" cy="2105462"/>
            <a:chOff x="3121668" y="2633361"/>
            <a:chExt cx="3216157" cy="21054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8029" y="2633828"/>
              <a:ext cx="2989516" cy="2081808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170301" y="2633361"/>
              <a:ext cx="3109772" cy="20826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847"/>
            <a:stretch/>
          </p:blipFill>
          <p:spPr>
            <a:xfrm>
              <a:off x="4487157" y="2813879"/>
              <a:ext cx="1850668" cy="142719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583528" y="3765973"/>
              <a:ext cx="568625" cy="361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99421" y="3837499"/>
              <a:ext cx="10007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aseline="30000" dirty="0" smtClean="0"/>
                <a:t>94</a:t>
              </a:r>
              <a:r>
                <a:rPr lang="en-US" sz="1600" dirty="0" smtClean="0"/>
                <a:t>Sr(</a:t>
              </a:r>
              <a:r>
                <a:rPr lang="el-GR" sz="1600" dirty="0" smtClean="0"/>
                <a:t>α</a:t>
              </a:r>
              <a:r>
                <a:rPr lang="en-US" sz="1600" dirty="0" smtClean="0"/>
                <a:t>,*n)</a:t>
              </a:r>
              <a:endParaRPr lang="en-US" sz="1600" dirty="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395056" y="2814496"/>
              <a:ext cx="379562" cy="152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 rot="16200000">
              <a:off x="3908908" y="3243933"/>
              <a:ext cx="14696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Rate Ratio </a:t>
              </a:r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endParaRPr lang="en-US" dirty="0"/>
            </a:p>
          </p:txBody>
        </p:sp>
        <p:sp>
          <p:nvSpPr>
            <p:cNvPr id="178" name="Rectangle 177"/>
            <p:cNvSpPr/>
            <p:nvPr/>
          </p:nvSpPr>
          <p:spPr>
            <a:xfrm rot="5400000">
              <a:off x="5329458" y="3711894"/>
              <a:ext cx="379562" cy="1453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713477" y="4195616"/>
              <a:ext cx="161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Temperature</a:t>
              </a:r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endParaRPr lang="en-US" dirty="0"/>
            </a:p>
          </p:txBody>
        </p:sp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468537" y="2680356"/>
              <a:ext cx="959922" cy="1834851"/>
            </a:xfrm>
            <a:prstGeom prst="rect">
              <a:avLst/>
            </a:prstGeom>
          </p:spPr>
        </p:pic>
        <p:sp>
          <p:nvSpPr>
            <p:cNvPr id="232" name="TextBox 231"/>
            <p:cNvSpPr txBox="1"/>
            <p:nvPr/>
          </p:nvSpPr>
          <p:spPr>
            <a:xfrm>
              <a:off x="3182674" y="4461824"/>
              <a:ext cx="2516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B.A. Brown </a:t>
              </a:r>
              <a:r>
                <a:rPr lang="en-US" sz="1200" i="1" dirty="0" smtClean="0"/>
                <a:t>PRC(R)</a:t>
              </a:r>
              <a:r>
                <a:rPr lang="en-US" sz="1200" dirty="0" smtClean="0"/>
                <a:t> 2014</a:t>
              </a:r>
              <a:endParaRPr lang="en-US" sz="1200" dirty="0"/>
            </a:p>
          </p:txBody>
        </p:sp>
        <p:sp>
          <p:nvSpPr>
            <p:cNvPr id="183" name="TextBox 182"/>
            <p:cNvSpPr txBox="1"/>
            <p:nvPr/>
          </p:nvSpPr>
          <p:spPr>
            <a:xfrm rot="16200000">
              <a:off x="2444804" y="3354853"/>
              <a:ext cx="1723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State Energy </a:t>
              </a:r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endParaRPr lang="en-US" dirty="0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3669065" y="4343203"/>
              <a:ext cx="600925" cy="125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005846" y="4170894"/>
              <a:ext cx="10007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aseline="30000" dirty="0" smtClean="0"/>
                <a:t>31</a:t>
              </a:r>
              <a:r>
                <a:rPr lang="en-US" sz="1600" dirty="0" smtClean="0"/>
                <a:t>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06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1"/>
            <a:ext cx="9144000" cy="710446"/>
          </a:xfrm>
        </p:spPr>
        <p:txBody>
          <a:bodyPr>
            <a:noAutofit/>
          </a:bodyPr>
          <a:lstStyle/>
          <a:p>
            <a:pPr marL="176213" indent="-176213" algn="ctr"/>
            <a:r>
              <a:rPr lang="en-US" sz="3600" dirty="0" smtClean="0"/>
              <a:t>TOF mass measurements determines nuclear masses via a calibrated m/q-TOF relationship</a:t>
            </a:r>
            <a:endParaRPr lang="en-US" sz="3600" i="1" dirty="0"/>
          </a:p>
        </p:txBody>
      </p:sp>
      <p:sp>
        <p:nvSpPr>
          <p:cNvPr id="68" name="TextBox 67"/>
          <p:cNvSpPr txBox="1"/>
          <p:nvPr/>
        </p:nvSpPr>
        <p:spPr>
          <a:xfrm>
            <a:off x="5232400" y="5984522"/>
            <a:ext cx="391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Z. </a:t>
            </a:r>
            <a:r>
              <a:rPr lang="en-US" sz="1400" dirty="0" err="1" smtClean="0"/>
              <a:t>Meisel</a:t>
            </a:r>
            <a:r>
              <a:rPr lang="en-US" sz="1400" dirty="0" smtClean="0"/>
              <a:t> et al., </a:t>
            </a:r>
            <a:r>
              <a:rPr lang="en-US" sz="1400" i="1" dirty="0" smtClean="0"/>
              <a:t>Phys. Rev. Lett. </a:t>
            </a:r>
            <a:r>
              <a:rPr lang="en-US" sz="1400" b="1" dirty="0" smtClean="0"/>
              <a:t>115</a:t>
            </a:r>
            <a:r>
              <a:rPr lang="en-US" sz="1400" dirty="0" smtClean="0"/>
              <a:t>, 162501 (2015)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77" y="1965539"/>
            <a:ext cx="4356267" cy="3038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965538"/>
            <a:ext cx="4457700" cy="31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0" y="204363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Conclusion:</a:t>
            </a:r>
            <a:r>
              <a:rPr lang="en-US" sz="4000" baseline="30000" dirty="0" smtClean="0"/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Weak heating occurs due to </a:t>
            </a:r>
            <a:r>
              <a:rPr lang="en-US" sz="4000" i="1" dirty="0" smtClean="0">
                <a:solidFill>
                  <a:schemeClr val="bg1"/>
                </a:solidFill>
              </a:rPr>
              <a:t>A=56</a:t>
            </a:r>
            <a:r>
              <a:rPr lang="en-US" sz="4000" dirty="0" smtClean="0">
                <a:solidFill>
                  <a:schemeClr val="bg1"/>
                </a:solidFill>
              </a:rPr>
              <a:t> nuclei in neutron stars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3146" y="206340"/>
            <a:ext cx="9144000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2290763" algn="l"/>
              </a:tabLst>
            </a:pPr>
            <a:r>
              <a:rPr lang="en-US" sz="4000" dirty="0" smtClean="0"/>
              <a:t>                   Weak heating occurs due to 	</a:t>
            </a:r>
            <a:r>
              <a:rPr lang="en-US" sz="4000" i="1" dirty="0" smtClean="0"/>
              <a:t>A=56</a:t>
            </a:r>
            <a:r>
              <a:rPr lang="en-US" sz="4000" dirty="0" smtClean="0"/>
              <a:t> nuclei in neutron stars</a:t>
            </a:r>
            <a:endParaRPr lang="en-US" sz="40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503801" y="5927957"/>
            <a:ext cx="391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Z. </a:t>
            </a:r>
            <a:r>
              <a:rPr lang="en-US" sz="1400" b="1" dirty="0" err="1" smtClean="0"/>
              <a:t>Meisel</a:t>
            </a:r>
            <a:r>
              <a:rPr lang="en-US" sz="1400" b="1" dirty="0" smtClean="0"/>
              <a:t> </a:t>
            </a:r>
            <a:r>
              <a:rPr lang="en-US" sz="1400" dirty="0" smtClean="0"/>
              <a:t>et al., </a:t>
            </a:r>
            <a:r>
              <a:rPr lang="en-US" sz="1400" i="1" dirty="0" smtClean="0"/>
              <a:t>Phys. Rev. Lett. </a:t>
            </a:r>
            <a:r>
              <a:rPr lang="en-US" sz="1400" b="1" dirty="0" smtClean="0"/>
              <a:t>115</a:t>
            </a:r>
            <a:r>
              <a:rPr lang="en-US" sz="1400" dirty="0" smtClean="0"/>
              <a:t>, 162501 (2015)</a:t>
            </a:r>
            <a:endParaRPr lang="en-US" sz="14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123146" y="1768979"/>
            <a:ext cx="4744690" cy="3005322"/>
            <a:chOff x="4693017" y="1768979"/>
            <a:chExt cx="4450983" cy="283799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11"/>
            <a:stretch/>
          </p:blipFill>
          <p:spPr>
            <a:xfrm>
              <a:off x="6708297" y="1774760"/>
              <a:ext cx="2435703" cy="283221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181"/>
            <a:stretch/>
          </p:blipFill>
          <p:spPr>
            <a:xfrm>
              <a:off x="4693017" y="1768979"/>
              <a:ext cx="2274221" cy="2832211"/>
            </a:xfrm>
            <a:prstGeom prst="rect">
              <a:avLst/>
            </a:prstGeom>
          </p:spPr>
        </p:pic>
      </p:grpSp>
      <p:cxnSp>
        <p:nvCxnSpPr>
          <p:cNvPr id="55" name="Straight Connector 54"/>
          <p:cNvCxnSpPr/>
          <p:nvPr/>
        </p:nvCxnSpPr>
        <p:spPr>
          <a:xfrm flipH="1">
            <a:off x="4927428" y="1545087"/>
            <a:ext cx="0" cy="502920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/>
          <a:srcRect r="10182"/>
          <a:stretch/>
        </p:blipFill>
        <p:spPr>
          <a:xfrm>
            <a:off x="5037209" y="1705324"/>
            <a:ext cx="4039556" cy="389598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601458" y="1852613"/>
            <a:ext cx="2275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H. Schatz et al. </a:t>
            </a:r>
            <a:r>
              <a:rPr lang="en-US" sz="1400" i="1" dirty="0" smtClean="0"/>
              <a:t>Nature</a:t>
            </a:r>
            <a:r>
              <a:rPr lang="en-US" sz="1400" dirty="0" smtClean="0"/>
              <a:t> 2014</a:t>
            </a:r>
            <a:endParaRPr lang="en-US" sz="1400" dirty="0"/>
          </a:p>
        </p:txBody>
      </p:sp>
      <p:sp>
        <p:nvSpPr>
          <p:cNvPr id="62" name="Rectangle 61"/>
          <p:cNvSpPr/>
          <p:nvPr/>
        </p:nvSpPr>
        <p:spPr>
          <a:xfrm>
            <a:off x="4957073" y="2008477"/>
            <a:ext cx="558056" cy="3222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3864371" y="3089248"/>
            <a:ext cx="26887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Temperature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64" name="Rectangle 63"/>
          <p:cNvSpPr/>
          <p:nvPr/>
        </p:nvSpPr>
        <p:spPr>
          <a:xfrm rot="5400000">
            <a:off x="7010630" y="3683709"/>
            <a:ext cx="558056" cy="51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514602" y="5254085"/>
            <a:ext cx="35918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Depth into NS</a:t>
            </a:r>
            <a:r>
              <a:rPr lang="en-US" sz="2800" dirty="0" smtClean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66" name="Rectangle 65"/>
          <p:cNvSpPr/>
          <p:nvPr/>
        </p:nvSpPr>
        <p:spPr>
          <a:xfrm rot="5400000">
            <a:off x="7109821" y="2495574"/>
            <a:ext cx="558056" cy="45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6128557" y="3031538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model B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156723" y="3934292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Mass model </a:t>
            </a:r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7623340" y="3511289"/>
            <a:ext cx="0" cy="128016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626833" y="3809358"/>
            <a:ext cx="120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~50% increase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8982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0" y="204363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Many more nuclear cooling pairs exist in the outer layers neutron stars</a:t>
            </a:r>
            <a:endParaRPr lang="en-US" sz="40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5" y="2280862"/>
            <a:ext cx="8958474" cy="25735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16167" y="6168053"/>
            <a:ext cx="344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Deibel</a:t>
            </a:r>
            <a:r>
              <a:rPr lang="en-US" sz="1400" dirty="0" smtClean="0"/>
              <a:t>,</a:t>
            </a:r>
            <a:r>
              <a:rPr lang="en-US" sz="1400" b="1" dirty="0" smtClean="0"/>
              <a:t> Z. </a:t>
            </a:r>
            <a:r>
              <a:rPr lang="en-US" sz="1400" b="1" dirty="0" err="1" smtClean="0"/>
              <a:t>Meisel</a:t>
            </a:r>
            <a:r>
              <a:rPr lang="en-US" sz="1400" dirty="0" smtClean="0"/>
              <a:t>, et al. </a:t>
            </a:r>
            <a:r>
              <a:rPr lang="en-US" sz="1400" i="1" dirty="0" smtClean="0"/>
              <a:t>In preparation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4271" y="1812294"/>
            <a:ext cx="72474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Nuclear cooling luminosity by mass number (A)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0" y="2280862"/>
            <a:ext cx="726141" cy="2022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732920" y="3071301"/>
            <a:ext cx="245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Depth into NS</a:t>
            </a:r>
            <a:r>
              <a:rPr lang="en-US" sz="2400" dirty="0" smtClean="0">
                <a:sym typeface="Wingdings" panose="05000000000000000000" pitchFamily="2" charset="2"/>
              </a:rPr>
              <a:t>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219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0" y="204363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How prevalent are other nuclear cooling pairs in neutron stars?</a:t>
            </a:r>
            <a:endParaRPr lang="en-US" sz="40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6191"/>
          <a:stretch/>
        </p:blipFill>
        <p:spPr>
          <a:xfrm>
            <a:off x="1062319" y="1936375"/>
            <a:ext cx="5983941" cy="44725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27252" y="1327923"/>
            <a:ext cx="1409582" cy="4682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415651" y="3466503"/>
            <a:ext cx="29807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ym typeface="Wingdings" panose="05000000000000000000" pitchFamily="2" charset="2"/>
              </a:rPr>
              <a:t>Log(Abundance)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906002" y="1438014"/>
            <a:ext cx="5688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Strong nuclear coolers affected by </a:t>
            </a:r>
            <a:r>
              <a:rPr lang="en-US" sz="2400" baseline="30000" dirty="0">
                <a:sym typeface="Wingdings" panose="05000000000000000000" pitchFamily="2" charset="2"/>
              </a:rPr>
              <a:t>59</a:t>
            </a:r>
            <a:r>
              <a:rPr lang="en-US" sz="2400" dirty="0">
                <a:sym typeface="Wingdings" panose="05000000000000000000" pitchFamily="2" charset="2"/>
              </a:rPr>
              <a:t>Cu(p,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γ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61179" y="3352974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343557" y="3389670"/>
            <a:ext cx="32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453094" y="3531475"/>
            <a:ext cx="29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529009" y="3352973"/>
            <a:ext cx="270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505467" y="3031081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617240" y="3812855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670192" y="2777919"/>
            <a:ext cx="32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*</a:t>
            </a:r>
            <a:endParaRPr lang="en-US" sz="28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965188" y="3122140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5039570" y="3300642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322382" y="3479144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567929" y="3711005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5674102" y="3620502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088957" y="6235734"/>
            <a:ext cx="281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</a:t>
            </a:r>
            <a:r>
              <a:rPr lang="en-US" sz="1200" dirty="0" err="1" smtClean="0"/>
              <a:t>Cyburt</a:t>
            </a:r>
            <a:r>
              <a:rPr lang="en-US" sz="1200" dirty="0" smtClean="0"/>
              <a:t> et al. </a:t>
            </a:r>
            <a:r>
              <a:rPr lang="en-US" sz="1200" i="1" dirty="0" smtClean="0"/>
              <a:t>Submitted November 2015</a:t>
            </a:r>
            <a:endParaRPr lang="en-US" sz="1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56209" y="3621346"/>
            <a:ext cx="32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*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904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40761"/>
            <a:ext cx="9132670" cy="5343180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2192650" y="4621026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273332" y="4560789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587381" y="4560788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2644538" y="4458820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2806339" y="4458820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851618" y="3716085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842058" y="3875537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3649315" y="3483587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3715010" y="3570992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3851617" y="3556631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3778430" y="3794722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3778430" y="3644038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3938241" y="3341587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4235909" y="3483587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4301604" y="3556633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4173490" y="3254181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4488745" y="3106544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773579" y="2952519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4854261" y="2865112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5672570" y="2722238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53252" y="2277519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6235863" y="1831677"/>
            <a:ext cx="161365" cy="1748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68061" y="41625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Most significant nuclear (‘</a:t>
            </a:r>
            <a:r>
              <a:rPr lang="en-US" sz="3200" dirty="0" err="1" smtClean="0"/>
              <a:t>urca</a:t>
            </a:r>
            <a:r>
              <a:rPr lang="en-US" sz="3200" dirty="0" smtClean="0"/>
              <a:t>’) cooling pairs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26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06203"/>
            <a:ext cx="9058275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44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Birth of a neutron star </a:t>
            </a:r>
            <a:r>
              <a:rPr lang="en-US" sz="4000" i="1" dirty="0" smtClean="0"/>
              <a:t>and heavy elements</a:t>
            </a:r>
            <a:endParaRPr lang="en-US" sz="40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502910" y="1858685"/>
            <a:ext cx="4015778" cy="737992"/>
            <a:chOff x="1464274" y="4615902"/>
            <a:chExt cx="4015778" cy="737992"/>
          </a:xfrm>
        </p:grpSpPr>
        <p:sp>
          <p:nvSpPr>
            <p:cNvPr id="13" name="Right Arrow 12"/>
            <p:cNvSpPr/>
            <p:nvPr/>
          </p:nvSpPr>
          <p:spPr>
            <a:xfrm>
              <a:off x="1464274" y="4615902"/>
              <a:ext cx="674067" cy="73799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2913327" y="4615902"/>
              <a:ext cx="674067" cy="73799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805985" y="4615902"/>
              <a:ext cx="674067" cy="73799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558135" y="690470"/>
            <a:ext cx="9895710" cy="1168215"/>
            <a:chOff x="-894697" y="5987028"/>
            <a:chExt cx="9895710" cy="1168215"/>
          </a:xfrm>
        </p:grpSpPr>
        <p:sp>
          <p:nvSpPr>
            <p:cNvPr id="8" name="TextBox 7"/>
            <p:cNvSpPr txBox="1"/>
            <p:nvPr/>
          </p:nvSpPr>
          <p:spPr>
            <a:xfrm>
              <a:off x="-894697" y="5987028"/>
              <a:ext cx="26797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/>
                <a:t>g</a:t>
              </a:r>
              <a:r>
                <a:rPr lang="en-US" sz="2000" dirty="0" smtClean="0"/>
                <a:t>as cloud with </a:t>
              </a:r>
              <a:r>
                <a:rPr lang="en-US" sz="2000" dirty="0" err="1" smtClean="0"/>
                <a:t>protostars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6810" y="6755133"/>
              <a:ext cx="17631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</a:t>
              </a:r>
              <a:r>
                <a:rPr lang="en-US" sz="2000" dirty="0" smtClean="0"/>
                <a:t>assive star</a:t>
              </a:r>
              <a:endParaRPr lang="en-US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69940" y="6260019"/>
              <a:ext cx="176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evolved massive star</a:t>
              </a:r>
              <a:endParaRPr lang="en-US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2126" y="6099581"/>
              <a:ext cx="176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supernova remnant</a:t>
              </a:r>
              <a:endParaRPr lang="en-US" sz="2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37820" y="6528947"/>
              <a:ext cx="17631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neutron star</a:t>
              </a:r>
              <a:endParaRPr lang="en-US" sz="20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6" y="4131705"/>
            <a:ext cx="9158517" cy="1669785"/>
          </a:xfrm>
          <a:prstGeom prst="rect">
            <a:avLst/>
          </a:prstGeom>
        </p:spPr>
      </p:pic>
      <p:sp>
        <p:nvSpPr>
          <p:cNvPr id="30" name="Right Brace 29"/>
          <p:cNvSpPr/>
          <p:nvPr/>
        </p:nvSpPr>
        <p:spPr>
          <a:xfrm rot="16200000">
            <a:off x="4162709" y="-759110"/>
            <a:ext cx="818582" cy="9144000"/>
          </a:xfrm>
          <a:prstGeom prst="rightBrace">
            <a:avLst>
              <a:gd name="adj1" fmla="val 70400"/>
              <a:gd name="adj2" fmla="val 4797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/>
          <p:cNvSpPr/>
          <p:nvPr/>
        </p:nvSpPr>
        <p:spPr>
          <a:xfrm rot="5400000">
            <a:off x="4222497" y="582540"/>
            <a:ext cx="818582" cy="4884223"/>
          </a:xfrm>
          <a:prstGeom prst="rightBrace">
            <a:avLst>
              <a:gd name="adj1" fmla="val 70400"/>
              <a:gd name="adj2" fmla="val 5488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ross 3"/>
          <p:cNvSpPr/>
          <p:nvPr/>
        </p:nvSpPr>
        <p:spPr>
          <a:xfrm>
            <a:off x="7146905" y="1749575"/>
            <a:ext cx="801945" cy="793557"/>
          </a:xfrm>
          <a:prstGeom prst="plus">
            <a:avLst>
              <a:gd name="adj" fmla="val 3502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056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Evolution to a core collapse supernova: 1987A</a:t>
            </a:r>
            <a:endParaRPr lang="en-US" sz="3600" dirty="0"/>
          </a:p>
        </p:txBody>
      </p:sp>
      <p:pic>
        <p:nvPicPr>
          <p:cNvPr id="9218" name="Picture 2" descr="http://cococubed.asu.edu/images/87a/hr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4" y="822144"/>
            <a:ext cx="7667625" cy="55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44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Core-collapse supernova nucleosynthesis</a:t>
            </a:r>
            <a:endParaRPr lang="en-US" sz="4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55" b="458"/>
          <a:stretch/>
        </p:blipFill>
        <p:spPr>
          <a:xfrm>
            <a:off x="6091562" y="2027853"/>
            <a:ext cx="2984933" cy="2621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3" t="1734"/>
          <a:stretch/>
        </p:blipFill>
        <p:spPr>
          <a:xfrm>
            <a:off x="-8226" y="2083119"/>
            <a:ext cx="3165980" cy="2555236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949"/>
          <a:stretch/>
        </p:blipFill>
        <p:spPr>
          <a:xfrm>
            <a:off x="2929911" y="2027853"/>
            <a:ext cx="3047351" cy="2657475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H="1">
            <a:off x="2929911" y="2024837"/>
            <a:ext cx="0" cy="246888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91562" y="2083119"/>
            <a:ext cx="0" cy="2468880"/>
          </a:xfrm>
          <a:prstGeom prst="line">
            <a:avLst/>
          </a:prstGeom>
          <a:ln w="3175">
            <a:solidFill>
              <a:srgbClr val="081B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>
            <a:off x="990294" y="4789681"/>
            <a:ext cx="7155186" cy="7379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Time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29716" y="4631503"/>
            <a:ext cx="136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H.-Th. </a:t>
            </a:r>
            <a:r>
              <a:rPr lang="en-US" sz="1600" dirty="0" err="1" smtClean="0"/>
              <a:t>Janka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30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700" y="0"/>
            <a:ext cx="913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gency FB" panose="020B0503020202020204" pitchFamily="34" charset="0"/>
              </a:rPr>
              <a:t>Unstable nuclei decay back to the valley of stability</a:t>
            </a:r>
            <a:endParaRPr 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10242" name="Picture 2" descr="http://upload.wikimedia.org/wikipedia/commons/7/79/NuclideMap_stitched_small_preview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BEC5DF"/>
              </a:clrFrom>
              <a:clrTo>
                <a:srgbClr val="BEC5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299" r="1285" b="866"/>
          <a:stretch/>
        </p:blipFill>
        <p:spPr bwMode="auto">
          <a:xfrm>
            <a:off x="226989" y="1053921"/>
            <a:ext cx="84836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3989" y="4648021"/>
            <a:ext cx="5715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18289" y="5765621"/>
            <a:ext cx="16637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471589" y="6603821"/>
            <a:ext cx="224484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245919" y="4405721"/>
            <a:ext cx="758944" cy="851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gency FB" panose="020B0503020202020204" pitchFamily="34" charset="0"/>
              </a:rPr>
              <a:t>Z</a:t>
            </a:r>
            <a:endParaRPr 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489117" y="5814423"/>
            <a:ext cx="758944" cy="851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gency FB" panose="020B0503020202020204" pitchFamily="34" charset="0"/>
              </a:rPr>
              <a:t>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5551" y="977720"/>
            <a:ext cx="8453438" cy="1197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680426" y="977719"/>
            <a:ext cx="331907" cy="5867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2889" y="1193621"/>
            <a:ext cx="2425700" cy="2705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b="5866"/>
          <a:stretch/>
        </p:blipFill>
        <p:spPr>
          <a:xfrm>
            <a:off x="216399" y="1388886"/>
            <a:ext cx="8573588" cy="5418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/>
          <p:cNvGrpSpPr/>
          <p:nvPr/>
        </p:nvGrpSpPr>
        <p:grpSpPr>
          <a:xfrm>
            <a:off x="2177201" y="958068"/>
            <a:ext cx="6351147" cy="5082210"/>
            <a:chOff x="2293112" y="970947"/>
            <a:chExt cx="6351147" cy="5082210"/>
          </a:xfrm>
        </p:grpSpPr>
        <p:sp>
          <p:nvSpPr>
            <p:cNvPr id="16" name="Left Arrow 15"/>
            <p:cNvSpPr/>
            <p:nvPr/>
          </p:nvSpPr>
          <p:spPr>
            <a:xfrm rot="18850435">
              <a:off x="4742009" y="1396902"/>
              <a:ext cx="2069287" cy="1217378"/>
            </a:xfrm>
            <a:prstGeom prst="leftArrow">
              <a:avLst/>
            </a:prstGeom>
            <a:solidFill>
              <a:srgbClr val="F5F64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l-GR" sz="3200" dirty="0">
                  <a:solidFill>
                    <a:prstClr val="white"/>
                  </a:solidFill>
                </a:rPr>
                <a:t>α</a:t>
              </a:r>
              <a:r>
                <a:rPr lang="en-US" sz="3200" dirty="0" smtClean="0">
                  <a:solidFill>
                    <a:prstClr val="white"/>
                  </a:solidFill>
                </a:rPr>
                <a:t>-decay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 rot="2967108">
              <a:off x="1899412" y="2788121"/>
              <a:ext cx="2082800" cy="1295400"/>
            </a:xfrm>
            <a:prstGeom prst="rightArrow">
              <a:avLst/>
            </a:prstGeom>
            <a:solidFill>
              <a:srgbClr val="E78CC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3200" dirty="0" smtClean="0"/>
                <a:t>β</a:t>
              </a:r>
              <a:r>
                <a:rPr lang="en-US" sz="3200" baseline="30000" dirty="0" smtClean="0"/>
                <a:t>+</a:t>
              </a:r>
              <a:r>
                <a:rPr lang="en-US" sz="3200" dirty="0" smtClean="0"/>
                <a:t>-decay</a:t>
              </a:r>
              <a:endParaRPr lang="en-US" sz="3200" dirty="0"/>
            </a:p>
          </p:txBody>
        </p:sp>
        <p:sp>
          <p:nvSpPr>
            <p:cNvPr id="12" name="Left Arrow 11"/>
            <p:cNvSpPr/>
            <p:nvPr/>
          </p:nvSpPr>
          <p:spPr>
            <a:xfrm rot="2751414">
              <a:off x="3955077" y="4409825"/>
              <a:ext cx="2069287" cy="1217378"/>
            </a:xfrm>
            <a:prstGeom prst="leftArrow">
              <a:avLst/>
            </a:prstGeom>
            <a:solidFill>
              <a:srgbClr val="69C7E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l-GR" sz="3200" dirty="0" smtClean="0">
                  <a:solidFill>
                    <a:prstClr val="white"/>
                  </a:solidFill>
                </a:rPr>
                <a:t>β</a:t>
              </a:r>
              <a:r>
                <a:rPr lang="en-US" sz="3200" baseline="30000" dirty="0" smtClean="0">
                  <a:solidFill>
                    <a:prstClr val="white"/>
                  </a:solidFill>
                </a:rPr>
                <a:t>-</a:t>
              </a:r>
              <a:r>
                <a:rPr lang="en-US" sz="3200" dirty="0" smtClean="0">
                  <a:solidFill>
                    <a:prstClr val="white"/>
                  </a:solidFill>
                </a:rPr>
                <a:t>-decay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5" name="Left Arrow 14"/>
            <p:cNvSpPr/>
            <p:nvPr/>
          </p:nvSpPr>
          <p:spPr>
            <a:xfrm rot="17785056">
              <a:off x="7000926" y="2105498"/>
              <a:ext cx="2069287" cy="1217378"/>
            </a:xfrm>
            <a:prstGeom prst="leftArrow">
              <a:avLst/>
            </a:prstGeom>
            <a:solidFill>
              <a:srgbClr val="42A0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3200" dirty="0" smtClean="0">
                  <a:solidFill>
                    <a:prstClr val="white"/>
                  </a:solidFill>
                </a:rPr>
                <a:t>Fission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353989" y="3839248"/>
            <a:ext cx="0" cy="22733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2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hare.gifyoutube.com/yA05o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1"/>
            <a:ext cx="914399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43" y="3657734"/>
            <a:ext cx="4249282" cy="2208917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4815840" y="3488396"/>
            <a:ext cx="4548406" cy="1780826"/>
            <a:chOff x="4815840" y="3488396"/>
            <a:chExt cx="4548406" cy="1780826"/>
          </a:xfrm>
        </p:grpSpPr>
        <p:sp>
          <p:nvSpPr>
            <p:cNvPr id="136" name="TextBox 135"/>
            <p:cNvSpPr txBox="1"/>
            <p:nvPr/>
          </p:nvSpPr>
          <p:spPr>
            <a:xfrm>
              <a:off x="6431886" y="4807557"/>
              <a:ext cx="1613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Target</a:t>
              </a:r>
              <a:endParaRPr lang="en-US" sz="2400" b="1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11899" y="3688427"/>
              <a:ext cx="992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Recoil</a:t>
              </a:r>
              <a:endParaRPr lang="en-US" sz="2400" b="1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088678" y="4337727"/>
              <a:ext cx="1275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Proton</a:t>
              </a:r>
              <a:endParaRPr lang="en-US" sz="2400" b="1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973531" y="4636972"/>
              <a:ext cx="1613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Beam</a:t>
              </a:r>
              <a:endParaRPr lang="en-US" sz="2400" b="1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652811" y="4583932"/>
              <a:ext cx="816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31</a:t>
              </a:r>
              <a:r>
                <a:rPr lang="en-US" dirty="0" smtClean="0"/>
                <a:t>Cl</a:t>
              </a:r>
              <a:endParaRPr lang="en-US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077576" y="3763015"/>
              <a:ext cx="816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30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147" name="Straight Connector 146"/>
            <p:cNvCxnSpPr/>
            <p:nvPr/>
          </p:nvCxnSpPr>
          <p:spPr>
            <a:xfrm flipH="1" flipV="1">
              <a:off x="4815840" y="3488396"/>
              <a:ext cx="4297680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4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experimental nuclear astrophysicist’s toolkit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" y="817228"/>
            <a:ext cx="8656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086350" algn="l"/>
              </a:tabLst>
            </a:pPr>
            <a:r>
              <a:rPr lang="en-US" sz="2000" i="1" dirty="0" smtClean="0"/>
              <a:t>Direct</a:t>
            </a:r>
            <a:r>
              <a:rPr lang="en-US" sz="2000" dirty="0" smtClean="0"/>
              <a:t> reaction measurements	</a:t>
            </a:r>
            <a:r>
              <a:rPr lang="en-US" sz="2000" i="1" dirty="0" smtClean="0"/>
              <a:t>Indirect</a:t>
            </a:r>
            <a:r>
              <a:rPr lang="en-US" sz="2000" dirty="0" smtClean="0"/>
              <a:t> techniques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815840" y="1087887"/>
            <a:ext cx="0" cy="548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-38481" y="1072848"/>
            <a:ext cx="4973332" cy="5406175"/>
            <a:chOff x="-38481" y="1072848"/>
            <a:chExt cx="4973332" cy="5406175"/>
          </a:xfrm>
        </p:grpSpPr>
        <p:grpSp>
          <p:nvGrpSpPr>
            <p:cNvPr id="26" name="Group 25"/>
            <p:cNvGrpSpPr/>
            <p:nvPr/>
          </p:nvGrpSpPr>
          <p:grpSpPr>
            <a:xfrm>
              <a:off x="0" y="1072848"/>
              <a:ext cx="4934851" cy="3386750"/>
              <a:chOff x="-89095" y="3052434"/>
              <a:chExt cx="4934851" cy="3386750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894399" y="6092909"/>
                <a:ext cx="21884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B. Mei et al. </a:t>
                </a:r>
                <a:r>
                  <a:rPr lang="en-US" sz="1200" i="1" dirty="0" smtClean="0"/>
                  <a:t>Phys. Rev. C</a:t>
                </a:r>
                <a:r>
                  <a:rPr lang="en-US" sz="1200" dirty="0" smtClean="0"/>
                  <a:t> 2015</a:t>
                </a:r>
                <a:endParaRPr lang="en-US" sz="1200" dirty="0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39881" y="3052434"/>
                <a:ext cx="4885637" cy="3012259"/>
              </a:xfrm>
              <a:prstGeom prst="rect">
                <a:avLst/>
              </a:prstGeom>
            </p:spPr>
          </p:pic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985607" y="3632445"/>
                <a:ext cx="113776" cy="9282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4186536" y="5285599"/>
                <a:ext cx="443744" cy="426539"/>
                <a:chOff x="7448225" y="2850104"/>
                <a:chExt cx="1007165" cy="960788"/>
              </a:xfrm>
            </p:grpSpPr>
            <p:sp>
              <p:nvSpPr>
                <p:cNvPr id="87" name="Oval 86"/>
                <p:cNvSpPr>
                  <a:spLocks noChangeAspect="1"/>
                </p:cNvSpPr>
                <p:nvPr/>
              </p:nvSpPr>
              <p:spPr>
                <a:xfrm>
                  <a:off x="8148207" y="3350815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>
                  <a:spLocks noChangeAspect="1"/>
                </p:cNvSpPr>
                <p:nvPr/>
              </p:nvSpPr>
              <p:spPr>
                <a:xfrm>
                  <a:off x="7872294" y="2869988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>
                  <a:spLocks noChangeAspect="1"/>
                </p:cNvSpPr>
                <p:nvPr/>
              </p:nvSpPr>
              <p:spPr>
                <a:xfrm>
                  <a:off x="7540990" y="302901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>
                  <a:spLocks noChangeAspect="1"/>
                </p:cNvSpPr>
                <p:nvPr/>
              </p:nvSpPr>
              <p:spPr>
                <a:xfrm>
                  <a:off x="7693390" y="318141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>
                  <a:spLocks noChangeAspect="1"/>
                </p:cNvSpPr>
                <p:nvPr/>
              </p:nvSpPr>
              <p:spPr>
                <a:xfrm>
                  <a:off x="7766282" y="292299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>
                  <a:spLocks noChangeAspect="1"/>
                </p:cNvSpPr>
                <p:nvPr/>
              </p:nvSpPr>
              <p:spPr>
                <a:xfrm>
                  <a:off x="7918682" y="3075396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>
                  <a:spLocks noChangeAspect="1"/>
                </p:cNvSpPr>
                <p:nvPr/>
              </p:nvSpPr>
              <p:spPr>
                <a:xfrm>
                  <a:off x="7845793" y="325429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>
                  <a:spLocks noChangeAspect="1"/>
                </p:cNvSpPr>
                <p:nvPr/>
              </p:nvSpPr>
              <p:spPr>
                <a:xfrm>
                  <a:off x="7958440" y="3459707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>
                  <a:spLocks noChangeAspect="1"/>
                </p:cNvSpPr>
                <p:nvPr/>
              </p:nvSpPr>
              <p:spPr>
                <a:xfrm>
                  <a:off x="7792788" y="3519344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>
                  <a:spLocks noChangeAspect="1"/>
                </p:cNvSpPr>
                <p:nvPr/>
              </p:nvSpPr>
              <p:spPr>
                <a:xfrm>
                  <a:off x="8051198" y="318141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>
                  <a:spLocks noChangeAspect="1"/>
                </p:cNvSpPr>
                <p:nvPr/>
              </p:nvSpPr>
              <p:spPr>
                <a:xfrm>
                  <a:off x="8057826" y="2949500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>
                  <a:spLocks noChangeAspect="1"/>
                </p:cNvSpPr>
                <p:nvPr/>
              </p:nvSpPr>
              <p:spPr>
                <a:xfrm>
                  <a:off x="8163843" y="3115151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>
                  <a:spLocks noChangeAspect="1"/>
                </p:cNvSpPr>
                <p:nvPr/>
              </p:nvSpPr>
              <p:spPr>
                <a:xfrm>
                  <a:off x="7514487" y="3227801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>
                  <a:spLocks noChangeAspect="1"/>
                </p:cNvSpPr>
                <p:nvPr/>
              </p:nvSpPr>
              <p:spPr>
                <a:xfrm>
                  <a:off x="7640385" y="3419952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>
                  <a:spLocks noChangeAspect="1"/>
                </p:cNvSpPr>
                <p:nvPr/>
              </p:nvSpPr>
              <p:spPr>
                <a:xfrm>
                  <a:off x="7468109" y="342657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>
                  <a:spLocks noChangeAspect="1"/>
                </p:cNvSpPr>
                <p:nvPr/>
              </p:nvSpPr>
              <p:spPr>
                <a:xfrm>
                  <a:off x="7646318" y="285010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>
                  <a:spLocks noChangeAspect="1"/>
                </p:cNvSpPr>
                <p:nvPr/>
              </p:nvSpPr>
              <p:spPr>
                <a:xfrm>
                  <a:off x="8130710" y="314828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>
                  <a:spLocks noChangeAspect="1"/>
                </p:cNvSpPr>
                <p:nvPr/>
              </p:nvSpPr>
              <p:spPr>
                <a:xfrm>
                  <a:off x="7448225" y="310189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136551" y="3453442"/>
                <a:ext cx="426720" cy="441102"/>
                <a:chOff x="4499615" y="2863360"/>
                <a:chExt cx="940903" cy="940904"/>
              </a:xfrm>
            </p:grpSpPr>
            <p:sp>
              <p:nvSpPr>
                <p:cNvPr id="106" name="Oval 105"/>
                <p:cNvSpPr>
                  <a:spLocks noChangeAspect="1"/>
                </p:cNvSpPr>
                <p:nvPr/>
              </p:nvSpPr>
              <p:spPr>
                <a:xfrm>
                  <a:off x="5133335" y="3344187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>
                  <a:spLocks noChangeAspect="1"/>
                </p:cNvSpPr>
                <p:nvPr/>
              </p:nvSpPr>
              <p:spPr>
                <a:xfrm>
                  <a:off x="4857422" y="2863360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>
                  <a:spLocks noChangeAspect="1"/>
                </p:cNvSpPr>
                <p:nvPr/>
              </p:nvSpPr>
              <p:spPr>
                <a:xfrm>
                  <a:off x="4526118" y="3022384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>
                  <a:spLocks noChangeAspect="1"/>
                </p:cNvSpPr>
                <p:nvPr/>
              </p:nvSpPr>
              <p:spPr>
                <a:xfrm>
                  <a:off x="4678518" y="317478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>
                  <a:spLocks noChangeAspect="1"/>
                </p:cNvSpPr>
                <p:nvPr/>
              </p:nvSpPr>
              <p:spPr>
                <a:xfrm>
                  <a:off x="4751410" y="2916368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>
                  <a:spLocks noChangeAspect="1"/>
                </p:cNvSpPr>
                <p:nvPr/>
              </p:nvSpPr>
              <p:spPr>
                <a:xfrm>
                  <a:off x="4903810" y="3068768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>
                  <a:spLocks noChangeAspect="1"/>
                </p:cNvSpPr>
                <p:nvPr/>
              </p:nvSpPr>
              <p:spPr>
                <a:xfrm>
                  <a:off x="4830921" y="3247668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>
                  <a:spLocks noChangeAspect="1"/>
                </p:cNvSpPr>
                <p:nvPr/>
              </p:nvSpPr>
              <p:spPr>
                <a:xfrm>
                  <a:off x="4943568" y="3453079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>
                  <a:spLocks noChangeAspect="1"/>
                </p:cNvSpPr>
                <p:nvPr/>
              </p:nvSpPr>
              <p:spPr>
                <a:xfrm>
                  <a:off x="4777916" y="3512716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>
                  <a:spLocks noChangeAspect="1"/>
                </p:cNvSpPr>
                <p:nvPr/>
              </p:nvSpPr>
              <p:spPr>
                <a:xfrm>
                  <a:off x="5036326" y="317478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>
                  <a:spLocks noChangeAspect="1"/>
                </p:cNvSpPr>
                <p:nvPr/>
              </p:nvSpPr>
              <p:spPr>
                <a:xfrm>
                  <a:off x="5042954" y="2942872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>
                  <a:spLocks noChangeAspect="1"/>
                </p:cNvSpPr>
                <p:nvPr/>
              </p:nvSpPr>
              <p:spPr>
                <a:xfrm>
                  <a:off x="5148971" y="3108523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>
                  <a:spLocks noChangeAspect="1"/>
                </p:cNvSpPr>
                <p:nvPr/>
              </p:nvSpPr>
              <p:spPr>
                <a:xfrm>
                  <a:off x="4499615" y="3221173"/>
                  <a:ext cx="291547" cy="291548"/>
                </a:xfrm>
                <a:prstGeom prst="ellipse">
                  <a:avLst/>
                </a:prstGeom>
                <a:solidFill>
                  <a:srgbClr val="1E08C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>
                  <a:spLocks noChangeAspect="1"/>
                </p:cNvSpPr>
                <p:nvPr/>
              </p:nvSpPr>
              <p:spPr>
                <a:xfrm>
                  <a:off x="4625513" y="3413324"/>
                  <a:ext cx="291547" cy="2915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45999" y="3881914"/>
                <a:ext cx="816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30000" dirty="0" smtClean="0"/>
                  <a:t>96</a:t>
                </a:r>
                <a:r>
                  <a:rPr lang="en-US" dirty="0" smtClean="0"/>
                  <a:t>Ru</a:t>
                </a:r>
                <a:endParaRPr lang="en-US" dirty="0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999818" y="5745586"/>
                <a:ext cx="816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aseline="30000" dirty="0" smtClean="0"/>
                  <a:t>97</a:t>
                </a:r>
                <a:r>
                  <a:rPr lang="en-US" dirty="0" smtClean="0"/>
                  <a:t>Ru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-89095" y="4166065"/>
                <a:ext cx="1613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Beam</a:t>
                </a:r>
                <a:endParaRPr lang="en-US" sz="2400" b="1" dirty="0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823506" y="5977519"/>
                <a:ext cx="9923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Recoil</a:t>
                </a:r>
                <a:endParaRPr lang="en-US" sz="2400" b="1" dirty="0"/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682036" y="3125717"/>
                <a:ext cx="1613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Target</a:t>
                </a:r>
                <a:endParaRPr lang="en-US" sz="2400" b="1" dirty="0"/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167" y="4348220"/>
              <a:ext cx="3623265" cy="2130803"/>
            </a:xfrm>
            <a:prstGeom prst="rect">
              <a:avLst/>
            </a:prstGeom>
          </p:spPr>
        </p:pic>
        <p:cxnSp>
          <p:nvCxnSpPr>
            <p:cNvPr id="131" name="Straight Connector 130"/>
            <p:cNvCxnSpPr/>
            <p:nvPr/>
          </p:nvCxnSpPr>
          <p:spPr>
            <a:xfrm flipH="1" flipV="1">
              <a:off x="-38481" y="4459598"/>
              <a:ext cx="4846320" cy="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Picture 8" descr="https://upload.wikimedia.org/wikipedia/commons/thumb/d/d9/GSI_Logo_rgb.png/200px-GSI_Logo_rg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294" y="5763495"/>
              <a:ext cx="1905000" cy="600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5117860" y="1173621"/>
            <a:ext cx="4044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116138" algn="l"/>
              </a:tabLst>
            </a:pPr>
            <a:r>
              <a:rPr lang="en-US" sz="1400" dirty="0" smtClean="0"/>
              <a:t>Astrophysical reaction	Laboratory reaction</a:t>
            </a:r>
            <a:endParaRPr lang="en-US" sz="1400" dirty="0"/>
          </a:p>
        </p:txBody>
      </p:sp>
      <p:grpSp>
        <p:nvGrpSpPr>
          <p:cNvPr id="129" name="Group 128"/>
          <p:cNvGrpSpPr/>
          <p:nvPr/>
        </p:nvGrpSpPr>
        <p:grpSpPr>
          <a:xfrm>
            <a:off x="4784255" y="1520137"/>
            <a:ext cx="4223694" cy="1856174"/>
            <a:chOff x="4784255" y="1520137"/>
            <a:chExt cx="4223694" cy="1856174"/>
          </a:xfrm>
        </p:grpSpPr>
        <p:sp>
          <p:nvSpPr>
            <p:cNvPr id="169" name="Down Arrow 168"/>
            <p:cNvSpPr/>
            <p:nvPr/>
          </p:nvSpPr>
          <p:spPr>
            <a:xfrm>
              <a:off x="6481659" y="2018430"/>
              <a:ext cx="255696" cy="711486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31167" y="3099312"/>
              <a:ext cx="258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C. Langer et al</a:t>
              </a:r>
              <a:r>
                <a:rPr lang="en-US" sz="1200" i="1" dirty="0" smtClean="0"/>
                <a:t>. Phys. Rev. C </a:t>
              </a:r>
              <a:r>
                <a:rPr lang="en-US" sz="1200" dirty="0" smtClean="0"/>
                <a:t>2014</a:t>
              </a:r>
              <a:endParaRPr lang="en-US" sz="1200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130331" y="1520137"/>
              <a:ext cx="3877618" cy="15753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>
              <a:stCxn id="72" idx="0"/>
            </p:cNvCxnSpPr>
            <p:nvPr/>
          </p:nvCxnSpPr>
          <p:spPr>
            <a:xfrm>
              <a:off x="7069140" y="1520137"/>
              <a:ext cx="3206" cy="15762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rot="16200000">
              <a:off x="4187444" y="2129374"/>
              <a:ext cx="1562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Energy </a:t>
              </a:r>
              <a:r>
                <a:rPr lang="en-US" dirty="0" smtClean="0">
                  <a:sym typeface="Wingdings" panose="05000000000000000000" pitchFamily="2" charset="2"/>
                </a:rPr>
                <a:t></a:t>
              </a:r>
              <a:endParaRPr lang="en-US" dirty="0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5280230" y="1979790"/>
              <a:ext cx="5486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146868" y="1972016"/>
              <a:ext cx="802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30</a:t>
              </a:r>
              <a:r>
                <a:rPr lang="en-US" dirty="0" smtClean="0"/>
                <a:t>S + p</a:t>
              </a:r>
              <a:endParaRPr lang="en-US" dirty="0"/>
            </a:p>
          </p:txBody>
        </p:sp>
        <p:cxnSp>
          <p:nvCxnSpPr>
            <p:cNvPr id="155" name="Straight Connector 154"/>
            <p:cNvCxnSpPr/>
            <p:nvPr/>
          </p:nvCxnSpPr>
          <p:spPr>
            <a:xfrm>
              <a:off x="6123649" y="2733803"/>
              <a:ext cx="5486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6123649" y="2726029"/>
              <a:ext cx="669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31</a:t>
              </a:r>
              <a:r>
                <a:rPr lang="en-US" dirty="0" smtClean="0"/>
                <a:t>Cl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Down Arrow 121"/>
            <p:cNvSpPr/>
            <p:nvPr/>
          </p:nvSpPr>
          <p:spPr>
            <a:xfrm rot="17915800">
              <a:off x="6261215" y="1706475"/>
              <a:ext cx="261567" cy="495875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449046" y="2027833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en-US" sz="2400" dirty="0"/>
            </a:p>
          </p:txBody>
        </p:sp>
        <p:sp>
          <p:nvSpPr>
            <p:cNvPr id="168" name="Down Arrow 167"/>
            <p:cNvSpPr/>
            <p:nvPr/>
          </p:nvSpPr>
          <p:spPr>
            <a:xfrm rot="16200000">
              <a:off x="5616670" y="1354695"/>
              <a:ext cx="256096" cy="951025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Down Arrow 169"/>
            <p:cNvSpPr/>
            <p:nvPr/>
          </p:nvSpPr>
          <p:spPr>
            <a:xfrm rot="20552728">
              <a:off x="6100819" y="1842220"/>
              <a:ext cx="247107" cy="545334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Down Arrow 170"/>
            <p:cNvSpPr/>
            <p:nvPr/>
          </p:nvSpPr>
          <p:spPr>
            <a:xfrm>
              <a:off x="6189546" y="2307980"/>
              <a:ext cx="225258" cy="454139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6142432" y="2222031"/>
              <a:ext cx="3209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en-US" sz="2400" dirty="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7210630" y="1640913"/>
            <a:ext cx="1512602" cy="1479848"/>
            <a:chOff x="7210630" y="1640913"/>
            <a:chExt cx="1512602" cy="1479848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7210630" y="2005190"/>
              <a:ext cx="5486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7286133" y="1984234"/>
              <a:ext cx="802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30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163" name="Straight Connector 162"/>
            <p:cNvCxnSpPr/>
            <p:nvPr/>
          </p:nvCxnSpPr>
          <p:spPr>
            <a:xfrm>
              <a:off x="8054049" y="2759203"/>
              <a:ext cx="5486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054049" y="2751429"/>
              <a:ext cx="6691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31</a:t>
              </a:r>
              <a:r>
                <a:rPr lang="en-US" dirty="0" smtClean="0"/>
                <a:t>Cl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Down Arrow 165"/>
            <p:cNvSpPr/>
            <p:nvPr/>
          </p:nvSpPr>
          <p:spPr>
            <a:xfrm rot="10800000">
              <a:off x="8138987" y="1836759"/>
              <a:ext cx="483134" cy="922443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197651" y="1911728"/>
              <a:ext cx="3658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en-US" sz="3200" dirty="0"/>
            </a:p>
          </p:txBody>
        </p:sp>
        <p:sp>
          <p:nvSpPr>
            <p:cNvPr id="173" name="Down Arrow 172"/>
            <p:cNvSpPr/>
            <p:nvPr/>
          </p:nvSpPr>
          <p:spPr>
            <a:xfrm rot="5400000">
              <a:off x="7998732" y="1505198"/>
              <a:ext cx="251051" cy="587571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Down Arrow 173"/>
            <p:cNvSpPr/>
            <p:nvPr/>
          </p:nvSpPr>
          <p:spPr>
            <a:xfrm rot="3157993">
              <a:off x="7536863" y="1648571"/>
              <a:ext cx="275580" cy="420048"/>
            </a:xfrm>
            <a:prstGeom prst="downArrow">
              <a:avLst/>
            </a:prstGeom>
            <a:solidFill>
              <a:schemeClr val="bg1">
                <a:lumMod val="6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523979" y="1640913"/>
              <a:ext cx="3064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  <p:pic>
        <p:nvPicPr>
          <p:cNvPr id="1036" name="Picture 12" descr="http://www.fair-center.eu/typo3temp/pics/04cacc406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50" y="5363445"/>
            <a:ext cx="1143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9016" y="6079955"/>
            <a:ext cx="220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</a:t>
            </a:r>
            <a:r>
              <a:rPr lang="en-US" sz="1200" dirty="0" err="1" smtClean="0"/>
              <a:t>Reifarth</a:t>
            </a:r>
            <a:r>
              <a:rPr lang="en-US" sz="1200" dirty="0" smtClean="0"/>
              <a:t> J. Phys. Conf.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5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6399" y="958070"/>
            <a:ext cx="8573588" cy="5848954"/>
            <a:chOff x="216399" y="958070"/>
            <a:chExt cx="8573588" cy="58489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b="5866"/>
            <a:stretch/>
          </p:blipFill>
          <p:spPr>
            <a:xfrm>
              <a:off x="216399" y="1388888"/>
              <a:ext cx="8573588" cy="54181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roup 23"/>
            <p:cNvGrpSpPr/>
            <p:nvPr/>
          </p:nvGrpSpPr>
          <p:grpSpPr>
            <a:xfrm>
              <a:off x="2177201" y="958070"/>
              <a:ext cx="6351147" cy="5082210"/>
              <a:chOff x="2293112" y="970947"/>
              <a:chExt cx="6351147" cy="5082210"/>
            </a:xfrm>
          </p:grpSpPr>
          <p:sp>
            <p:nvSpPr>
              <p:cNvPr id="27" name="Left Arrow 26"/>
              <p:cNvSpPr/>
              <p:nvPr/>
            </p:nvSpPr>
            <p:spPr>
              <a:xfrm rot="18850435">
                <a:off x="4742009" y="1396902"/>
                <a:ext cx="2069287" cy="1217378"/>
              </a:xfrm>
              <a:prstGeom prst="leftArrow">
                <a:avLst/>
              </a:prstGeom>
              <a:solidFill>
                <a:srgbClr val="F5F64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l-GR" sz="3200" dirty="0">
                    <a:solidFill>
                      <a:prstClr val="white"/>
                    </a:solidFill>
                  </a:rPr>
                  <a:t>α</a:t>
                </a:r>
                <a:r>
                  <a:rPr lang="en-US" sz="3200" dirty="0" smtClean="0">
                    <a:solidFill>
                      <a:prstClr val="white"/>
                    </a:solidFill>
                  </a:rPr>
                  <a:t>-decay</a:t>
                </a:r>
                <a:endParaRPr lang="en-US" sz="3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2967108">
                <a:off x="1899412" y="2788121"/>
                <a:ext cx="2082800" cy="1295400"/>
              </a:xfrm>
              <a:prstGeom prst="rightArrow">
                <a:avLst/>
              </a:prstGeom>
              <a:solidFill>
                <a:srgbClr val="E78CC7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3200" dirty="0" smtClean="0"/>
                  <a:t>β</a:t>
                </a:r>
                <a:r>
                  <a:rPr lang="en-US" sz="3200" baseline="30000" dirty="0" smtClean="0"/>
                  <a:t>+</a:t>
                </a:r>
                <a:r>
                  <a:rPr lang="en-US" sz="3200" dirty="0" smtClean="0"/>
                  <a:t>-decay</a:t>
                </a:r>
                <a:endParaRPr lang="en-US" sz="3200" dirty="0"/>
              </a:p>
            </p:txBody>
          </p:sp>
          <p:sp>
            <p:nvSpPr>
              <p:cNvPr id="29" name="Left Arrow 28"/>
              <p:cNvSpPr/>
              <p:nvPr/>
            </p:nvSpPr>
            <p:spPr>
              <a:xfrm rot="2751414">
                <a:off x="3955077" y="4409825"/>
                <a:ext cx="2069287" cy="1217378"/>
              </a:xfrm>
              <a:prstGeom prst="leftArrow">
                <a:avLst/>
              </a:prstGeom>
              <a:solidFill>
                <a:srgbClr val="69C7E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l-GR" sz="3200" dirty="0" smtClean="0">
                    <a:solidFill>
                      <a:prstClr val="white"/>
                    </a:solidFill>
                  </a:rPr>
                  <a:t>β</a:t>
                </a:r>
                <a:r>
                  <a:rPr lang="en-US" sz="3200" baseline="30000" dirty="0" smtClean="0">
                    <a:solidFill>
                      <a:prstClr val="white"/>
                    </a:solidFill>
                  </a:rPr>
                  <a:t>-</a:t>
                </a:r>
                <a:r>
                  <a:rPr lang="en-US" sz="3200" dirty="0" smtClean="0">
                    <a:solidFill>
                      <a:prstClr val="white"/>
                    </a:solidFill>
                  </a:rPr>
                  <a:t>-decay</a:t>
                </a:r>
                <a:endParaRPr lang="en-US" sz="3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Left Arrow 31"/>
              <p:cNvSpPr/>
              <p:nvPr/>
            </p:nvSpPr>
            <p:spPr>
              <a:xfrm rot="17785056">
                <a:off x="7000926" y="2105498"/>
                <a:ext cx="2069287" cy="1217378"/>
              </a:xfrm>
              <a:prstGeom prst="leftArrow">
                <a:avLst/>
              </a:prstGeom>
              <a:solidFill>
                <a:srgbClr val="42A0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200" dirty="0" smtClean="0">
                    <a:solidFill>
                      <a:prstClr val="white"/>
                    </a:solidFill>
                  </a:rPr>
                  <a:t>Fission</a:t>
                </a:r>
                <a:endParaRPr lang="en-US" sz="320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" name="Title 1"/>
          <p:cNvSpPr txBox="1">
            <a:spLocks/>
          </p:cNvSpPr>
          <p:nvPr/>
        </p:nvSpPr>
        <p:spPr>
          <a:xfrm>
            <a:off x="12700" y="0"/>
            <a:ext cx="913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gency FB" panose="020B0503020202020204" pitchFamily="34" charset="0"/>
              </a:rPr>
              <a:t>Nucleosynthesis can proceed through exotic nuclei</a:t>
            </a:r>
            <a:endParaRPr 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33" name="Picture 32" descr="s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0227">
            <a:off x="1266188" y="1964731"/>
            <a:ext cx="5184470" cy="34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4451309" y="3055074"/>
            <a:ext cx="2889649" cy="2472335"/>
            <a:chOff x="4451309" y="3055074"/>
            <a:chExt cx="2889649" cy="247233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6376789" y="3055074"/>
              <a:ext cx="780108" cy="843649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324075" y="3859919"/>
              <a:ext cx="613086" cy="673444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451309" y="4333801"/>
              <a:ext cx="734049" cy="808996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578350" y="3799268"/>
              <a:ext cx="2762608" cy="1728141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4688088" y="3144448"/>
            <a:ext cx="2911950" cy="2382961"/>
            <a:chOff x="4688088" y="3144448"/>
            <a:chExt cx="2911950" cy="2382961"/>
          </a:xfrm>
        </p:grpSpPr>
        <p:cxnSp>
          <p:nvCxnSpPr>
            <p:cNvPr id="48" name="Straight Connector 47"/>
            <p:cNvCxnSpPr/>
            <p:nvPr/>
          </p:nvCxnSpPr>
          <p:spPr>
            <a:xfrm flipV="1">
              <a:off x="4688088" y="4134549"/>
              <a:ext cx="2911950" cy="1392860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107596" y="3144448"/>
              <a:ext cx="1049301" cy="1189353"/>
            </a:xfrm>
            <a:prstGeom prst="straightConnector1">
              <a:avLst/>
            </a:prstGeom>
            <a:ln w="76200">
              <a:solidFill>
                <a:srgbClr val="7030A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086516" y="3845488"/>
              <a:ext cx="940032" cy="1069020"/>
            </a:xfrm>
            <a:prstGeom prst="straightConnector1">
              <a:avLst/>
            </a:prstGeom>
            <a:ln w="76200">
              <a:solidFill>
                <a:srgbClr val="7030A0"/>
              </a:solidFill>
              <a:prstDash val="sysDot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itle 1"/>
          <p:cNvSpPr txBox="1">
            <a:spLocks/>
          </p:cNvSpPr>
          <p:nvPr/>
        </p:nvSpPr>
        <p:spPr>
          <a:xfrm>
            <a:off x="3672343" y="1918375"/>
            <a:ext cx="2095541" cy="737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 smtClean="0">
                <a:latin typeface="Agency FB" panose="020B0503020202020204" pitchFamily="34" charset="0"/>
              </a:rPr>
              <a:t>s </a:t>
            </a:r>
            <a:r>
              <a:rPr lang="en-US" sz="4000" dirty="0" smtClean="0">
                <a:latin typeface="Agency FB" panose="020B0503020202020204" pitchFamily="34" charset="0"/>
              </a:rPr>
              <a:t>-process</a:t>
            </a:r>
            <a:endParaRPr lang="en-US" sz="4000" dirty="0">
              <a:latin typeface="Agency FB" panose="020B0503020202020204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3672343" y="2374811"/>
            <a:ext cx="2095541" cy="7376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r </a:t>
            </a:r>
            <a:r>
              <a:rPr lang="en-US" sz="4000" dirty="0" smtClean="0">
                <a:solidFill>
                  <a:srgbClr val="7030A0"/>
                </a:solidFill>
                <a:latin typeface="Agency FB" panose="020B0503020202020204" pitchFamily="34" charset="0"/>
              </a:rPr>
              <a:t>-process</a:t>
            </a:r>
            <a:endParaRPr lang="en-US" sz="4000" dirty="0">
              <a:solidFill>
                <a:srgbClr val="7030A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1.11111E-6 -3.7037E-6 C 0.00191 0.00093 0.00365 0.00209 0.0059 0.00301 C 0.00729 0.00348 0.00886 0.00324 0.01042 0.00348 C 0.01198 0.00394 0.01337 0.00417 0.01493 0.00463 C 0.02083 0.00672 0.02622 0.0088 0.03212 0.01088 C 0.03386 0.01158 0.03559 0.01204 0.03733 0.01274 C 0.03941 0.01366 0.04132 0.01459 0.0434 0.01528 C 0.04549 0.01598 0.04792 0.01644 0.05 0.01713 C 0.05417 0.01829 0.05452 0.01922 0.05833 0.02084 C 0.05972 0.0213 0.06129 0.02199 0.06285 0.02246 C 0.06406 0.02315 0.06528 0.02338 0.06649 0.02385 C 0.0691 0.025 0.07118 0.02662 0.07396 0.02755 C 0.08316 0.0301 0.07413 0.02732 0.08229 0.03056 C 0.08351 0.03102 0.08472 0.03125 0.08594 0.03172 C 0.08715 0.03241 0.08785 0.03311 0.08906 0.03357 C 0.09097 0.03449 0.09306 0.03496 0.09497 0.03611 C 0.09583 0.03658 0.09636 0.03704 0.09722 0.03727 C 0.09844 0.03797 0.09983 0.0382 0.10104 0.03843 C 0.10174 0.03889 0.10243 0.03936 0.1033 0.03982 C 0.10452 0.04028 0.10573 0.04051 0.10695 0.04098 C 0.11129 0.04283 0.1099 0.0426 0.11372 0.04468 C 0.12344 0.05 0.11163 0.04352 0.12118 0.04769 C 0.12222 0.04815 0.12327 0.04908 0.12431 0.04954 C 0.1257 0.05047 0.12708 0.05139 0.12865 0.05209 C 0.12986 0.05255 0.13125 0.05278 0.13247 0.05324 C 0.13368 0.05394 0.1349 0.05463 0.13611 0.0551 C 0.1382 0.05602 0.14028 0.05649 0.14219 0.05764 C 0.14375 0.05834 0.14497 0.05973 0.1467 0.05996 C 0.14827 0.06042 0.15122 0.06135 0.15261 0.06181 C 0.15382 0.0625 0.15469 0.0632 0.15556 0.06389 C 0.15642 0.06412 0.15712 0.06459 0.15799 0.06505 C 0.15903 0.06551 0.15972 0.06644 0.16094 0.0669 C 0.16163 0.06713 0.1625 0.06713 0.1632 0.06736 C 0.17049 0.07084 0.16476 0.06922 0.17066 0.07061 C 0.17708 0.07408 0.16892 0.06991 0.17517 0.07246 C 0.17639 0.07292 0.17952 0.075 0.18038 0.07547 C 0.18195 0.07639 0.18333 0.07709 0.1849 0.07778 L 0.18715 0.07917 C 0.18785 0.07963 0.18872 0.07986 0.18941 0.08033 C 0.19011 0.08102 0.1908 0.08172 0.19167 0.08218 C 0.19462 0.08403 0.19514 0.08426 0.19774 0.08542 L 0.19688 0.08403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4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hare.gifyoutube.com/vMR70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9131300" cy="51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hare.gifyoutube.com/yw528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93442"/>
            <a:ext cx="3545943" cy="26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9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44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Core-collapse supernova nucleosynthesis</a:t>
            </a:r>
            <a:endParaRPr lang="en-US" sz="4000" i="1" dirty="0"/>
          </a:p>
        </p:txBody>
      </p:sp>
      <p:pic>
        <p:nvPicPr>
          <p:cNvPr id="12290" name="Picture 2" descr="http://fr.cdn.v5.futura-sciences.com/sources/images/dossier/rte/18FuturaScienc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874"/>
            <a:ext cx="9144000" cy="523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92900" y="5877274"/>
            <a:ext cx="245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S. </a:t>
            </a:r>
            <a:r>
              <a:rPr lang="en-US" sz="1600" dirty="0" err="1" smtClean="0">
                <a:solidFill>
                  <a:schemeClr val="bg1"/>
                </a:solidFill>
              </a:rPr>
              <a:t>Wanajo</a:t>
            </a:r>
            <a:r>
              <a:rPr lang="en-US" sz="1600" dirty="0" smtClean="0">
                <a:solidFill>
                  <a:schemeClr val="bg1"/>
                </a:solidFill>
              </a:rPr>
              <a:t>, Univ. Tokyo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le:///C:/Users/Zach/Desktop/RprocessGifWanajoSLO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9873"/>
            <a:ext cx="9144001" cy="523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44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Core-collapse supernova nucleosynthesis</a:t>
            </a:r>
            <a:endParaRPr lang="en-US" sz="4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692900" y="5877274"/>
            <a:ext cx="245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S. </a:t>
            </a:r>
            <a:r>
              <a:rPr lang="en-US" sz="1600" dirty="0" err="1" smtClean="0">
                <a:solidFill>
                  <a:schemeClr val="bg1"/>
                </a:solidFill>
              </a:rPr>
              <a:t>Wanajo</a:t>
            </a:r>
            <a:r>
              <a:rPr lang="en-US" sz="1600" dirty="0" smtClean="0">
                <a:solidFill>
                  <a:schemeClr val="bg1"/>
                </a:solidFill>
              </a:rPr>
              <a:t>, Univ. Tokyo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3948" y="1141624"/>
            <a:ext cx="4757530" cy="2675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 descr="http://images.clipartpanda.com/stop-sign-clipart-z7TaM5X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2936">
            <a:off x="2960787" y="2235282"/>
            <a:ext cx="2436240" cy="147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89621" y="1269920"/>
            <a:ext cx="1270413" cy="1209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93939" y="1339220"/>
            <a:ext cx="37175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Arcones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>
                <a:solidFill>
                  <a:schemeClr val="bg1"/>
                </a:solidFill>
              </a:rPr>
              <a:t>et al. </a:t>
            </a:r>
            <a:r>
              <a:rPr lang="fr-FR" sz="2000" i="1" dirty="0" smtClean="0">
                <a:solidFill>
                  <a:schemeClr val="bg1"/>
                </a:solidFill>
              </a:rPr>
              <a:t>A&amp; A </a:t>
            </a:r>
            <a:r>
              <a:rPr lang="fr-FR" sz="2000" dirty="0" smtClean="0">
                <a:solidFill>
                  <a:schemeClr val="bg1"/>
                </a:solidFill>
              </a:rPr>
              <a:t>2007</a:t>
            </a:r>
            <a:r>
              <a:rPr lang="fr-FR" sz="2000" dirty="0">
                <a:solidFill>
                  <a:schemeClr val="bg1"/>
                </a:solidFill>
              </a:rPr>
              <a:t/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 smtClean="0">
                <a:solidFill>
                  <a:schemeClr val="bg1"/>
                </a:solidFill>
              </a:rPr>
              <a:t>T. </a:t>
            </a:r>
            <a:r>
              <a:rPr lang="fr-FR" sz="2000" dirty="0">
                <a:solidFill>
                  <a:schemeClr val="bg1"/>
                </a:solidFill>
              </a:rPr>
              <a:t>Fischer </a:t>
            </a:r>
            <a:r>
              <a:rPr lang="fr-FR" sz="2000" dirty="0" smtClean="0">
                <a:solidFill>
                  <a:schemeClr val="bg1"/>
                </a:solidFill>
              </a:rPr>
              <a:t>et </a:t>
            </a:r>
            <a:r>
              <a:rPr lang="fr-FR" sz="2000" dirty="0">
                <a:solidFill>
                  <a:schemeClr val="bg1"/>
                </a:solidFill>
              </a:rPr>
              <a:t>al. </a:t>
            </a:r>
            <a:r>
              <a:rPr lang="fr-FR" sz="2000" i="1" dirty="0" smtClean="0">
                <a:solidFill>
                  <a:schemeClr val="bg1"/>
                </a:solidFill>
              </a:rPr>
              <a:t>A&amp;A</a:t>
            </a:r>
            <a:r>
              <a:rPr lang="fr-FR" sz="2000" dirty="0" smtClean="0">
                <a:solidFill>
                  <a:schemeClr val="bg1"/>
                </a:solidFill>
              </a:rPr>
              <a:t> 2010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L. </a:t>
            </a:r>
            <a:r>
              <a:rPr lang="fr-FR" sz="2000" dirty="0" err="1">
                <a:solidFill>
                  <a:schemeClr val="bg1"/>
                </a:solidFill>
              </a:rPr>
              <a:t>Hüdepohl</a:t>
            </a:r>
            <a:r>
              <a:rPr lang="fr-FR" sz="2000" dirty="0">
                <a:solidFill>
                  <a:schemeClr val="bg1"/>
                </a:solidFill>
              </a:rPr>
              <a:t> et al. </a:t>
            </a:r>
            <a:r>
              <a:rPr lang="fr-FR" sz="2000" i="1" dirty="0" smtClean="0">
                <a:solidFill>
                  <a:schemeClr val="bg1"/>
                </a:solidFill>
              </a:rPr>
              <a:t>PRL </a:t>
            </a:r>
            <a:r>
              <a:rPr lang="fr-FR" sz="2000" dirty="0" smtClean="0">
                <a:solidFill>
                  <a:schemeClr val="bg1"/>
                </a:solidFill>
              </a:rPr>
              <a:t>2010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L. </a:t>
            </a:r>
            <a:r>
              <a:rPr lang="fr-FR" sz="2000" dirty="0">
                <a:solidFill>
                  <a:schemeClr val="bg1"/>
                </a:solidFill>
              </a:rPr>
              <a:t>Roberts et al</a:t>
            </a:r>
            <a:r>
              <a:rPr lang="fr-FR" sz="2000" dirty="0" smtClean="0">
                <a:solidFill>
                  <a:schemeClr val="bg1"/>
                </a:solidFill>
              </a:rPr>
              <a:t>. </a:t>
            </a:r>
            <a:r>
              <a:rPr lang="fr-FR" sz="2000" i="1" dirty="0" err="1" smtClean="0">
                <a:solidFill>
                  <a:schemeClr val="bg1"/>
                </a:solidFill>
              </a:rPr>
              <a:t>ApJ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2010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3744"/>
                <a:ext cx="9144000" cy="77128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4000" dirty="0" smtClean="0"/>
                  <a:t>30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i="1" dirty="0" smtClean="0"/>
                  <a:t>Z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dirty="0" smtClean="0"/>
                  <a:t>50 elements’ origin is uncertain</a:t>
                </a:r>
                <a:endParaRPr lang="en-US" sz="4000" i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3744"/>
                <a:ext cx="9144000" cy="771281"/>
              </a:xfrm>
              <a:blipFill rotWithShape="0">
                <a:blip r:embed="rId2"/>
                <a:stretch>
                  <a:fillRect t="-13386" b="-25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385" t="43361" r="49447" b="20708"/>
          <a:stretch/>
        </p:blipFill>
        <p:spPr>
          <a:xfrm>
            <a:off x="2004054" y="767537"/>
            <a:ext cx="5236512" cy="2771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0002" t="46444" r="44985" b="13901"/>
          <a:stretch/>
        </p:blipFill>
        <p:spPr>
          <a:xfrm>
            <a:off x="1897457" y="3651489"/>
            <a:ext cx="5343109" cy="27850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36714" y="6228536"/>
            <a:ext cx="30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M. Spite &amp; F. Spite </a:t>
            </a:r>
            <a:r>
              <a:rPr lang="en-US" sz="1400" i="1" dirty="0" err="1" smtClean="0"/>
              <a:t>Astro.Nach</a:t>
            </a:r>
            <a:r>
              <a:rPr lang="en-US" sz="1400" i="1" dirty="0" smtClean="0"/>
              <a:t>.</a:t>
            </a:r>
            <a:r>
              <a:rPr lang="en-US" sz="1400" dirty="0" smtClean="0"/>
              <a:t>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47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3744"/>
                <a:ext cx="9144000" cy="77128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4000" dirty="0" smtClean="0"/>
                  <a:t>30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i="1" dirty="0" smtClean="0"/>
                  <a:t>Z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dirty="0" smtClean="0"/>
                  <a:t>50 elements origin: The </a:t>
                </a:r>
                <a:r>
                  <a:rPr lang="el-GR" sz="4000" dirty="0" smtClean="0"/>
                  <a:t>α</a:t>
                </a:r>
                <a:r>
                  <a:rPr lang="en-US" sz="4000" dirty="0" smtClean="0"/>
                  <a:t>-process?</a:t>
                </a:r>
                <a:endParaRPr lang="en-US" sz="4000" i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3744"/>
                <a:ext cx="9144000" cy="771281"/>
              </a:xfrm>
              <a:blipFill rotWithShape="0">
                <a:blip r:embed="rId2"/>
                <a:stretch>
                  <a:fillRect l="-533" t="-13386" r="-600" b="-25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127557" y="2106924"/>
            <a:ext cx="5649383" cy="2545865"/>
            <a:chOff x="396575" y="2525002"/>
            <a:chExt cx="6377657" cy="27564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11822" t="47020" r="23719" b="19214"/>
            <a:stretch/>
          </p:blipFill>
          <p:spPr>
            <a:xfrm>
              <a:off x="396575" y="2525002"/>
              <a:ext cx="6377657" cy="2756446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3778699" y="3786900"/>
              <a:ext cx="320337" cy="6148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937538" y="2714654"/>
              <a:ext cx="15538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(</a:t>
              </a:r>
              <a:r>
                <a:rPr lang="el-GR" dirty="0">
                  <a:solidFill>
                    <a:srgbClr val="FF0000"/>
                  </a:solidFill>
                </a:rPr>
                <a:t>α</a:t>
              </a:r>
              <a:r>
                <a:rPr lang="en-US" dirty="0">
                  <a:solidFill>
                    <a:srgbClr val="FF0000"/>
                  </a:solidFill>
                </a:rPr>
                <a:t>,n</a:t>
              </a:r>
              <a:r>
                <a:rPr lang="en-US" dirty="0" smtClean="0">
                  <a:solidFill>
                    <a:srgbClr val="FF0000"/>
                  </a:solidFill>
                </a:rPr>
                <a:t>) reactions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564164" y="2591892"/>
              <a:ext cx="320337" cy="6148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 flipV="1">
            <a:off x="298084" y="2328989"/>
            <a:ext cx="0" cy="1828800"/>
          </a:xfrm>
          <a:prstGeom prst="straightConnector1">
            <a:avLst/>
          </a:prstGeom>
          <a:ln w="476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42970" y="3446313"/>
            <a:ext cx="3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65901" y="4705674"/>
            <a:ext cx="1828800" cy="0"/>
          </a:xfrm>
          <a:prstGeom prst="straightConnector1">
            <a:avLst/>
          </a:prstGeom>
          <a:ln w="476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09774" y="4746618"/>
            <a:ext cx="34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465228" y="4643534"/>
            <a:ext cx="3060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S. </a:t>
            </a:r>
            <a:r>
              <a:rPr lang="en-US" sz="1400" dirty="0" err="1" smtClean="0"/>
              <a:t>Woosley</a:t>
            </a:r>
            <a:r>
              <a:rPr lang="en-US" sz="1400" dirty="0" smtClean="0"/>
              <a:t> &amp; R. Hoffman </a:t>
            </a:r>
            <a:r>
              <a:rPr lang="en-US" sz="1400" i="1" dirty="0" err="1" smtClean="0"/>
              <a:t>ApJ</a:t>
            </a:r>
            <a:r>
              <a:rPr lang="en-US" sz="1400" dirty="0" smtClean="0"/>
              <a:t> 1992</a:t>
            </a:r>
            <a:endParaRPr lang="en-US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r="555" b="458"/>
          <a:stretch/>
        </p:blipFill>
        <p:spPr>
          <a:xfrm>
            <a:off x="5763959" y="1962005"/>
            <a:ext cx="3380041" cy="29686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17058" y="4761344"/>
            <a:ext cx="136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H.-Th. </a:t>
            </a:r>
            <a:r>
              <a:rPr lang="en-US" sz="1600" dirty="0" err="1" smtClean="0"/>
              <a:t>Janka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04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3744"/>
                <a:ext cx="9144000" cy="77128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4000" dirty="0" smtClean="0"/>
                  <a:t>Does </a:t>
                </a:r>
                <a:r>
                  <a:rPr lang="en-US" sz="4000" dirty="0"/>
                  <a:t>t</a:t>
                </a:r>
                <a:r>
                  <a:rPr lang="en-US" sz="4000" dirty="0" smtClean="0"/>
                  <a:t>he </a:t>
                </a:r>
                <a:r>
                  <a:rPr lang="el-GR" sz="4000" dirty="0" smtClean="0"/>
                  <a:t>α</a:t>
                </a:r>
                <a:r>
                  <a:rPr lang="en-US" sz="4000" dirty="0"/>
                  <a:t>-process create 30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i="1" dirty="0"/>
                  <a:t>Z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dirty="0"/>
                  <a:t>50</a:t>
                </a:r>
                <a:r>
                  <a:rPr lang="en-US" sz="4000" dirty="0" smtClean="0"/>
                  <a:t>?</a:t>
                </a:r>
                <a:endParaRPr lang="en-US" sz="4000" i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3744"/>
                <a:ext cx="9144000" cy="771281"/>
              </a:xfrm>
              <a:blipFill rotWithShape="0">
                <a:blip r:embed="rId2"/>
                <a:stretch>
                  <a:fillRect t="-13386" b="-25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39304" t="27863" r="7701" b="19008"/>
          <a:stretch/>
        </p:blipFill>
        <p:spPr>
          <a:xfrm>
            <a:off x="0" y="1228461"/>
            <a:ext cx="4572000" cy="2931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6632" y="6032115"/>
            <a:ext cx="4017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J. Pereira, F. Montes, A. </a:t>
            </a:r>
            <a:r>
              <a:rPr lang="en-US" sz="1200" dirty="0" err="1" smtClean="0"/>
              <a:t>Arcones</a:t>
            </a:r>
            <a:r>
              <a:rPr lang="en-US" sz="1200" dirty="0" smtClean="0"/>
              <a:t>, </a:t>
            </a:r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r>
              <a:rPr lang="en-US" sz="1200" dirty="0" smtClean="0"/>
              <a:t>, </a:t>
            </a:r>
            <a:r>
              <a:rPr lang="en-US" sz="1200" i="1" dirty="0" err="1" smtClean="0"/>
              <a:t>PoS</a:t>
            </a:r>
            <a:r>
              <a:rPr lang="en-US" sz="1200" i="1" dirty="0" smtClean="0"/>
              <a:t>(NIC XIII) </a:t>
            </a:r>
            <a:r>
              <a:rPr lang="en-US" sz="1200" dirty="0" smtClean="0"/>
              <a:t>2014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67" y="1257107"/>
            <a:ext cx="4431333" cy="314206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4755265"/>
            <a:ext cx="9144000" cy="771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i="1" dirty="0" smtClean="0"/>
              <a:t>Nuclear physics uncertainties</a:t>
            </a:r>
          </a:p>
          <a:p>
            <a:pPr algn="ctr"/>
            <a:r>
              <a:rPr lang="en-US" sz="3600" i="1" dirty="0" smtClean="0"/>
              <a:t>are as important as</a:t>
            </a:r>
          </a:p>
          <a:p>
            <a:pPr algn="ctr"/>
            <a:r>
              <a:rPr lang="en-US" sz="3600" i="1" dirty="0" smtClean="0"/>
              <a:t>astrophysics uncertainties!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5457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532"/>
            <a:ext cx="9144000" cy="771281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(</a:t>
            </a:r>
            <a:r>
              <a:rPr lang="el-GR" sz="4000" dirty="0" smtClean="0"/>
              <a:t>α</a:t>
            </a:r>
            <a:r>
              <a:rPr lang="en-US" sz="4000" dirty="0" smtClean="0"/>
              <a:t>,n) cross sections will soon be measured in inverse and direct kinematics</a:t>
            </a:r>
            <a:endParaRPr lang="en-US" sz="400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953950" y="3391148"/>
            <a:ext cx="4462117" cy="2993493"/>
            <a:chOff x="-13683" y="1274593"/>
            <a:chExt cx="5512783" cy="36398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05" y="1274593"/>
              <a:ext cx="4511982" cy="36398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343401" y="1353491"/>
              <a:ext cx="469900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104" y="2396003"/>
              <a:ext cx="305201" cy="1528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522059" y="2904378"/>
              <a:ext cx="1397000" cy="38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Efficiency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9900" y="1287293"/>
              <a:ext cx="1219200" cy="361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0.30</a:t>
              </a:r>
            </a:p>
            <a:p>
              <a:endParaRPr lang="en-US" sz="1400" dirty="0"/>
            </a:p>
            <a:p>
              <a:r>
                <a:rPr lang="en-US" sz="1400" dirty="0" smtClean="0"/>
                <a:t>0.25</a:t>
              </a:r>
            </a:p>
            <a:p>
              <a:endParaRPr lang="en-US" sz="1400" dirty="0"/>
            </a:p>
            <a:p>
              <a:r>
                <a:rPr lang="en-US" sz="1400" dirty="0" smtClean="0"/>
                <a:t>0.20</a:t>
              </a:r>
            </a:p>
            <a:p>
              <a:endParaRPr lang="en-US" sz="700" dirty="0" smtClean="0"/>
            </a:p>
            <a:p>
              <a:endParaRPr lang="en-US" sz="1200" dirty="0"/>
            </a:p>
            <a:p>
              <a:r>
                <a:rPr lang="en-US" sz="1400" dirty="0" smtClean="0"/>
                <a:t>0.15</a:t>
              </a:r>
            </a:p>
            <a:p>
              <a:endParaRPr lang="en-US" sz="1400" dirty="0"/>
            </a:p>
            <a:p>
              <a:r>
                <a:rPr lang="en-US" sz="1400" dirty="0" smtClean="0"/>
                <a:t>0.10</a:t>
              </a:r>
            </a:p>
            <a:p>
              <a:endParaRPr lang="en-US" sz="1400" dirty="0"/>
            </a:p>
            <a:p>
              <a:r>
                <a:rPr lang="en-US" sz="1400" dirty="0" smtClean="0"/>
                <a:t>0.05</a:t>
              </a:r>
            </a:p>
            <a:p>
              <a:endParaRPr lang="en-US" sz="700" dirty="0" smtClean="0"/>
            </a:p>
            <a:p>
              <a:endParaRPr lang="en-US" sz="700" dirty="0"/>
            </a:p>
            <a:p>
              <a:r>
                <a:rPr lang="en-US" sz="1400" dirty="0" smtClean="0"/>
                <a:t>0.0</a:t>
              </a:r>
              <a:endParaRPr lang="en-US" sz="14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72" y="1027277"/>
            <a:ext cx="7640029" cy="2434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61" y="3343797"/>
            <a:ext cx="4077191" cy="296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9389" y="3473454"/>
            <a:ext cx="88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T. </a:t>
            </a:r>
            <a:r>
              <a:rPr lang="en-US" sz="1400" dirty="0" err="1" smtClean="0"/>
              <a:t>Ahn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67254" y="6276790"/>
            <a:ext cx="5493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r>
              <a:rPr lang="en-US" sz="1200" b="1" dirty="0"/>
              <a:t> </a:t>
            </a:r>
            <a:r>
              <a:rPr lang="en-US" sz="1200" dirty="0" smtClean="0"/>
              <a:t>&amp; F. Montes, NSCL approved experiment e14032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358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174772"/>
                <a:ext cx="9144000" cy="771281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4000" dirty="0" smtClean="0"/>
                  <a:t>Nuclear data crucial to identifying the origin of elements with 30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i="1" dirty="0" smtClean="0"/>
                  <a:t>Z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4000" dirty="0" smtClean="0"/>
                  <a:t>50</a:t>
                </a:r>
                <a:endParaRPr lang="en-US" sz="4000" i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74772"/>
                <a:ext cx="9144000" cy="771281"/>
              </a:xfrm>
              <a:blipFill rotWithShape="0">
                <a:blip r:embed="rId2"/>
                <a:stretch>
                  <a:fillRect l="-2133" t="-50000" r="-3533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" y="1242711"/>
            <a:ext cx="7466069" cy="5158113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666728" y="4969347"/>
            <a:ext cx="318053" cy="320040"/>
          </a:xfrm>
          <a:prstGeom prst="star5">
            <a:avLst/>
          </a:prstGeom>
          <a:solidFill>
            <a:srgbClr val="FB35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33825" y="4675794"/>
            <a:ext cx="164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Approved NSCL</a:t>
            </a:r>
          </a:p>
          <a:p>
            <a:r>
              <a:rPr lang="en-US" dirty="0" smtClean="0"/>
              <a:t>proposal for</a:t>
            </a:r>
          </a:p>
          <a:p>
            <a:r>
              <a:rPr lang="en-US" baseline="30000" dirty="0" smtClean="0"/>
              <a:t>75</a:t>
            </a:r>
            <a:r>
              <a:rPr lang="en-US" dirty="0" smtClean="0"/>
              <a:t>Ga(</a:t>
            </a:r>
            <a:r>
              <a:rPr lang="el-GR" dirty="0" smtClean="0"/>
              <a:t>α</a:t>
            </a:r>
            <a:r>
              <a:rPr lang="en-US" dirty="0" smtClean="0"/>
              <a:t>,n)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254" y="6276790"/>
            <a:ext cx="5493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Z. </a:t>
            </a:r>
            <a:r>
              <a:rPr lang="en-US" sz="1200" b="1" dirty="0" err="1" smtClean="0"/>
              <a:t>Meisel</a:t>
            </a:r>
            <a:r>
              <a:rPr lang="en-US" sz="1200" b="1" dirty="0"/>
              <a:t> </a:t>
            </a:r>
            <a:r>
              <a:rPr lang="en-US" sz="1200" dirty="0" smtClean="0"/>
              <a:t>&amp; F. Montes, NSCL approved experiment e14032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96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79566"/>
          </a:xfrm>
        </p:spPr>
        <p:txBody>
          <a:bodyPr>
            <a:noAutofit/>
          </a:bodyPr>
          <a:lstStyle/>
          <a:p>
            <a:pPr marL="1941513" indent="-1941513"/>
            <a:r>
              <a:rPr lang="en-US" sz="3200" dirty="0" smtClean="0"/>
              <a:t>Neutron stars: The link between nuclear astrophysics and high-density, low-temperature matter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126" y="1152455"/>
            <a:ext cx="9058275" cy="257175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76784" y="2004937"/>
            <a:ext cx="4015778" cy="737992"/>
            <a:chOff x="1464274" y="4615902"/>
            <a:chExt cx="4015778" cy="737992"/>
          </a:xfrm>
        </p:grpSpPr>
        <p:sp>
          <p:nvSpPr>
            <p:cNvPr id="21" name="Right Arrow 20"/>
            <p:cNvSpPr/>
            <p:nvPr/>
          </p:nvSpPr>
          <p:spPr>
            <a:xfrm>
              <a:off x="1464274" y="4615902"/>
              <a:ext cx="674067" cy="73799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2913327" y="4615902"/>
              <a:ext cx="674067" cy="73799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4805985" y="4615902"/>
              <a:ext cx="674067" cy="73799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382" y="1036657"/>
            <a:ext cx="8750359" cy="1028605"/>
            <a:chOff x="241946" y="6186963"/>
            <a:chExt cx="8750359" cy="1028605"/>
          </a:xfrm>
        </p:grpSpPr>
        <p:sp>
          <p:nvSpPr>
            <p:cNvPr id="25" name="TextBox 24"/>
            <p:cNvSpPr txBox="1"/>
            <p:nvPr/>
          </p:nvSpPr>
          <p:spPr>
            <a:xfrm>
              <a:off x="241946" y="6186963"/>
              <a:ext cx="1763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</a:t>
              </a:r>
              <a:r>
                <a:rPr lang="en-US" sz="1600" dirty="0" smtClean="0"/>
                <a:t>as cloud with proto-stars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88102" y="6877014"/>
              <a:ext cx="1763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</a:t>
              </a:r>
              <a:r>
                <a:rPr lang="en-US" sz="1600" dirty="0" smtClean="0"/>
                <a:t>assive star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61232" y="6381900"/>
              <a:ext cx="1763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evolved massive star</a:t>
              </a:r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73418" y="6221462"/>
              <a:ext cx="17631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supernova remnant</a:t>
              </a:r>
              <a:endParaRPr lang="en-US" sz="16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229112" y="6650828"/>
              <a:ext cx="1763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neutron star</a:t>
              </a:r>
              <a:endParaRPr lang="en-US" sz="1600" dirty="0"/>
            </a:p>
          </p:txBody>
        </p:sp>
      </p:grpSp>
      <p:sp>
        <p:nvSpPr>
          <p:cNvPr id="30" name="Right Brace 29"/>
          <p:cNvSpPr/>
          <p:nvPr/>
        </p:nvSpPr>
        <p:spPr>
          <a:xfrm rot="20507059">
            <a:off x="6389359" y="3070812"/>
            <a:ext cx="1208978" cy="2589846"/>
          </a:xfrm>
          <a:prstGeom prst="rightBrace">
            <a:avLst>
              <a:gd name="adj1" fmla="val 40524"/>
              <a:gd name="adj2" fmla="val 4922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059830" y="3051922"/>
            <a:ext cx="6243912" cy="3338017"/>
            <a:chOff x="3532541" y="3038533"/>
            <a:chExt cx="6243912" cy="3338017"/>
          </a:xfrm>
        </p:grpSpPr>
        <p:grpSp>
          <p:nvGrpSpPr>
            <p:cNvPr id="32" name="Group 31"/>
            <p:cNvGrpSpPr/>
            <p:nvPr/>
          </p:nvGrpSpPr>
          <p:grpSpPr>
            <a:xfrm rot="10800000">
              <a:off x="4230190" y="3240158"/>
              <a:ext cx="5546263" cy="3136392"/>
              <a:chOff x="4062265" y="3205020"/>
              <a:chExt cx="5546263" cy="3136392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6502967" y="3214615"/>
                <a:ext cx="3105561" cy="31055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0" lon="13200000" rev="0"/>
                </a:camera>
                <a:lightRig rig="sunset" dir="t"/>
              </a:scene3d>
              <a:sp3d prstMaterial="metal">
                <a:bevelT w="1524000" h="152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7167826" y="3214615"/>
                <a:ext cx="0" cy="310556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062265" y="3214615"/>
                <a:ext cx="3105561" cy="310556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>
                  <a:rot lat="0" lon="6299979" rev="0"/>
                </a:camera>
                <a:lightRig rig="sunset" dir="t"/>
              </a:scene3d>
              <a:sp3d prstMaterial="metal">
                <a:bevelT w="1524000" h="152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Pie 51"/>
              <p:cNvSpPr/>
              <p:nvPr/>
            </p:nvSpPr>
            <p:spPr>
              <a:xfrm rot="16200000">
                <a:off x="5603673" y="3656145"/>
                <a:ext cx="3105561" cy="2222501"/>
              </a:xfrm>
              <a:prstGeom prst="pie">
                <a:avLst>
                  <a:gd name="adj1" fmla="val 0"/>
                  <a:gd name="adj2" fmla="val 10780613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Pie 52"/>
              <p:cNvSpPr>
                <a:spLocks/>
              </p:cNvSpPr>
              <p:nvPr/>
            </p:nvSpPr>
            <p:spPr>
              <a:xfrm rot="16200000">
                <a:off x="5663945" y="3746241"/>
                <a:ext cx="2972316" cy="2057401"/>
              </a:xfrm>
              <a:prstGeom prst="pie">
                <a:avLst>
                  <a:gd name="adj1" fmla="val 0"/>
                  <a:gd name="adj2" fmla="val 10780613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Pie 53"/>
              <p:cNvSpPr>
                <a:spLocks/>
              </p:cNvSpPr>
              <p:nvPr/>
            </p:nvSpPr>
            <p:spPr>
              <a:xfrm rot="16200000">
                <a:off x="5834889" y="3904995"/>
                <a:ext cx="2642616" cy="1764792"/>
              </a:xfrm>
              <a:prstGeom prst="pie">
                <a:avLst>
                  <a:gd name="adj1" fmla="val 0"/>
                  <a:gd name="adj2" fmla="val 10780613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Pie 54"/>
              <p:cNvSpPr>
                <a:spLocks/>
              </p:cNvSpPr>
              <p:nvPr/>
            </p:nvSpPr>
            <p:spPr>
              <a:xfrm rot="16200000">
                <a:off x="5963219" y="4024648"/>
                <a:ext cx="2386463" cy="1562100"/>
              </a:xfrm>
              <a:prstGeom prst="pie">
                <a:avLst>
                  <a:gd name="adj1" fmla="val 0"/>
                  <a:gd name="adj2" fmla="val 10780613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Moon 55"/>
              <p:cNvSpPr/>
              <p:nvPr/>
            </p:nvSpPr>
            <p:spPr>
              <a:xfrm>
                <a:off x="6669093" y="3205020"/>
                <a:ext cx="476253" cy="3136392"/>
              </a:xfrm>
              <a:prstGeom prst="moon">
                <a:avLst>
                  <a:gd name="adj" fmla="val 875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Moon 56"/>
              <p:cNvSpPr>
                <a:spLocks noChangeAspect="1"/>
              </p:cNvSpPr>
              <p:nvPr/>
            </p:nvSpPr>
            <p:spPr>
              <a:xfrm>
                <a:off x="6743700" y="3288782"/>
                <a:ext cx="389376" cy="2972318"/>
              </a:xfrm>
              <a:prstGeom prst="moon">
                <a:avLst>
                  <a:gd name="adj" fmla="val 875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Moon 57"/>
              <p:cNvSpPr>
                <a:spLocks/>
              </p:cNvSpPr>
              <p:nvPr/>
            </p:nvSpPr>
            <p:spPr>
              <a:xfrm>
                <a:off x="6857999" y="3466082"/>
                <a:ext cx="274320" cy="2642617"/>
              </a:xfrm>
              <a:prstGeom prst="moon">
                <a:avLst>
                  <a:gd name="adj" fmla="val 875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Moon 58"/>
              <p:cNvSpPr>
                <a:spLocks/>
              </p:cNvSpPr>
              <p:nvPr/>
            </p:nvSpPr>
            <p:spPr>
              <a:xfrm>
                <a:off x="6964726" y="3612464"/>
                <a:ext cx="182880" cy="2377440"/>
              </a:xfrm>
              <a:prstGeom prst="moon">
                <a:avLst>
                  <a:gd name="adj" fmla="val 875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>
                <a:endCxn id="56" idx="2"/>
              </p:cNvCxnSpPr>
              <p:nvPr/>
            </p:nvCxnSpPr>
            <p:spPr>
              <a:xfrm>
                <a:off x="7145343" y="3209851"/>
                <a:ext cx="3" cy="3131561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3532541" y="3038533"/>
              <a:ext cx="2714832" cy="3198526"/>
              <a:chOff x="3532541" y="3038533"/>
              <a:chExt cx="2714832" cy="319852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3942714" y="3038533"/>
                <a:ext cx="1349434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/>
                  <a:t>atmosphere ~1cm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5404987" y="3183386"/>
                <a:ext cx="395378" cy="63164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4065020" y="3570260"/>
                <a:ext cx="1255937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/>
                  <a:t>ocean ~100m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>
                <a:off x="5215749" y="3183386"/>
                <a:ext cx="19161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 flipV="1">
                <a:off x="5249585" y="3712479"/>
                <a:ext cx="516215" cy="249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532541" y="4099728"/>
                <a:ext cx="1926724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/>
                  <a:t>outer crust ~0.5km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 flipH="1">
                <a:off x="5057966" y="3710816"/>
                <a:ext cx="19161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5224185" y="4233179"/>
                <a:ext cx="516215" cy="24992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5033722" y="4233179"/>
                <a:ext cx="19161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3594778" y="5177412"/>
                <a:ext cx="1764041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/>
                  <a:t>inner crust ~0.5km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H="1">
                <a:off x="5225341" y="4992430"/>
                <a:ext cx="650476" cy="31843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5033722" y="5310864"/>
                <a:ext cx="19161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572534" y="5734357"/>
                <a:ext cx="1764041" cy="50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/>
                  <a:t>core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 smtClean="0"/>
                  <a:t>~10km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H="1">
                <a:off x="5555541" y="5363033"/>
                <a:ext cx="691832" cy="50663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4731888" y="5869664"/>
                <a:ext cx="82296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Connector 60"/>
          <p:cNvCxnSpPr/>
          <p:nvPr/>
        </p:nvCxnSpPr>
        <p:spPr>
          <a:xfrm flipV="1">
            <a:off x="7561745" y="3867352"/>
            <a:ext cx="527429" cy="290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8095167" y="2609045"/>
            <a:ext cx="258686" cy="12579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ross 62"/>
          <p:cNvSpPr/>
          <p:nvPr/>
        </p:nvSpPr>
        <p:spPr>
          <a:xfrm>
            <a:off x="7120779" y="1895827"/>
            <a:ext cx="801945" cy="793557"/>
          </a:xfrm>
          <a:prstGeom prst="plus">
            <a:avLst>
              <a:gd name="adj" fmla="val 3502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76891" y="2962633"/>
            <a:ext cx="2620189" cy="1642144"/>
            <a:chOff x="68311" y="2962633"/>
            <a:chExt cx="2464702" cy="1642144"/>
          </a:xfrm>
        </p:grpSpPr>
        <p:sp>
          <p:nvSpPr>
            <p:cNvPr id="68" name="Right Brace 67"/>
            <p:cNvSpPr/>
            <p:nvPr/>
          </p:nvSpPr>
          <p:spPr>
            <a:xfrm rot="10800000">
              <a:off x="1903268" y="2962633"/>
              <a:ext cx="629745" cy="1642144"/>
            </a:xfrm>
            <a:prstGeom prst="rightBrace">
              <a:avLst>
                <a:gd name="adj1" fmla="val 40524"/>
                <a:gd name="adj2" fmla="val 3119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311" y="3855428"/>
              <a:ext cx="18818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Nuclei accessible in the lab</a:t>
              </a:r>
              <a:endParaRPr lang="en-US" sz="2000" dirty="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137693" y="3867035"/>
              <a:ext cx="1741316" cy="62945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0789" y="5184877"/>
            <a:ext cx="2516360" cy="1050857"/>
            <a:chOff x="50789" y="5184877"/>
            <a:chExt cx="2516360" cy="1050857"/>
          </a:xfrm>
        </p:grpSpPr>
        <p:sp>
          <p:nvSpPr>
            <p:cNvPr id="73" name="Right Brace 72"/>
            <p:cNvSpPr/>
            <p:nvPr/>
          </p:nvSpPr>
          <p:spPr>
            <a:xfrm rot="10800000">
              <a:off x="2039023" y="5184877"/>
              <a:ext cx="528126" cy="1050857"/>
            </a:xfrm>
            <a:prstGeom prst="rightBrace">
              <a:avLst>
                <a:gd name="adj1" fmla="val 40524"/>
                <a:gd name="adj2" fmla="val 533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789" y="5312332"/>
              <a:ext cx="20178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Exotic/theoretical matter states</a:t>
              </a:r>
              <a:endParaRPr lang="en-US" sz="2000" dirty="0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76891" y="5351548"/>
              <a:ext cx="1938457" cy="62945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134" y="4389943"/>
            <a:ext cx="1688202" cy="12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7538"/>
          </a:xfrm>
        </p:spPr>
        <p:txBody>
          <a:bodyPr>
            <a:noAutofit/>
          </a:bodyPr>
          <a:lstStyle/>
          <a:p>
            <a:pPr marL="1941513" indent="-1941513"/>
            <a:r>
              <a:rPr lang="en-US" sz="3200" dirty="0" smtClean="0"/>
              <a:t>Accreting neutron stars: Dense matter laboratories</a:t>
            </a:r>
            <a:endParaRPr lang="en-US" sz="32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-820648" y="1131103"/>
            <a:ext cx="5787018" cy="4509708"/>
            <a:chOff x="1503631" y="1331731"/>
            <a:chExt cx="6497369" cy="4902859"/>
          </a:xfrm>
        </p:grpSpPr>
        <p:pic>
          <p:nvPicPr>
            <p:cNvPr id="66" name="Picture 6" descr="https://upload.wikimedia.org/wikipedia/commons/2/2a/Accretion_disk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6"/>
            <a:stretch/>
          </p:blipFill>
          <p:spPr bwMode="auto">
            <a:xfrm>
              <a:off x="1503631" y="1331731"/>
              <a:ext cx="6497369" cy="4902859"/>
            </a:xfrm>
            <a:prstGeom prst="rect">
              <a:avLst/>
            </a:prstGeom>
            <a:noFill/>
            <a:effectLst>
              <a:softEdge rad="254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extBox 66"/>
            <p:cNvSpPr txBox="1"/>
            <p:nvPr/>
          </p:nvSpPr>
          <p:spPr>
            <a:xfrm>
              <a:off x="4879608" y="4556390"/>
              <a:ext cx="2828031" cy="568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H/He-rich star</a:t>
              </a:r>
              <a:endParaRPr lang="en-US" sz="28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39364" y="2165466"/>
              <a:ext cx="2828031" cy="568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</a:t>
              </a:r>
              <a:r>
                <a:rPr lang="en-US" sz="2800" dirty="0" smtClean="0"/>
                <a:t>eutron star</a:t>
              </a:r>
              <a:endParaRPr lang="en-US" sz="2800" dirty="0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flipH="1">
              <a:off x="3736180" y="2641030"/>
              <a:ext cx="237119" cy="51966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723989" y="2880016"/>
              <a:ext cx="2828031" cy="568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  <a:r>
                <a:rPr lang="en-US" sz="2800" dirty="0" smtClean="0"/>
                <a:t>ccretion disk</a:t>
              </a:r>
              <a:endParaRPr lang="en-US" sz="2800" dirty="0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4256211" y="3209652"/>
              <a:ext cx="526799" cy="1094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H="1" flipV="1">
              <a:off x="2692400" y="4072053"/>
              <a:ext cx="1897583" cy="141434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 rot="2191971">
              <a:off x="2089996" y="5017087"/>
              <a:ext cx="3643393" cy="368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~0.01 x (Earth-Sun distance)</a:t>
              </a:r>
              <a:endParaRPr lang="en-US" sz="1600" dirty="0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4882977" y="1581836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880103" y="4978209"/>
            <a:ext cx="4005531" cy="1181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82977" y="2961613"/>
            <a:ext cx="4002657" cy="27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880104" y="3227318"/>
            <a:ext cx="4005530" cy="7739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882977" y="3988515"/>
            <a:ext cx="4002657" cy="993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845575" y="1521936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atmosphere</a:t>
            </a:r>
          </a:p>
          <a:p>
            <a:endParaRPr lang="en-US" dirty="0" smtClean="0"/>
          </a:p>
          <a:p>
            <a:r>
              <a:rPr lang="en-US" dirty="0" smtClean="0"/>
              <a:t>ocean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crust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Down Arrow 87"/>
          <p:cNvSpPr/>
          <p:nvPr/>
        </p:nvSpPr>
        <p:spPr>
          <a:xfrm>
            <a:off x="6174536" y="1858847"/>
            <a:ext cx="1509623" cy="109091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688498" y="2869110"/>
                <a:ext cx="2190603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p,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-capture</a:t>
                </a:r>
              </a:p>
              <a:p>
                <a:pPr algn="r"/>
                <a:endParaRPr lang="en-US" sz="10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baseline="30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12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C-fusion,</a:t>
                </a:r>
              </a:p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</a:t>
                </a:r>
                <a:r>
                  <a:rPr lang="en-US" baseline="30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-capture</a:t>
                </a:r>
              </a:p>
              <a:p>
                <a:pPr algn="r"/>
                <a:endParaRPr lang="en-US" sz="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</a:t>
                </a:r>
                <a:r>
                  <a:rPr lang="en-US" baseline="30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-capture</a:t>
                </a:r>
              </a:p>
              <a:p>
                <a:pPr algn="r"/>
                <a:endParaRPr lang="en-US" sz="1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n-emission/capture,</a:t>
                </a:r>
              </a:p>
              <a:p>
                <a:pPr algn="r"/>
                <a:r>
                  <a:rPr lang="el-GR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ρ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-driven fusion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498" y="2869110"/>
                <a:ext cx="2190603" cy="3016210"/>
              </a:xfrm>
              <a:prstGeom prst="rect">
                <a:avLst/>
              </a:prstGeom>
              <a:blipFill rotWithShape="0">
                <a:blip r:embed="rId3"/>
                <a:stretch>
                  <a:fillRect t="-1215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 flipH="1" flipV="1">
            <a:off x="8950998" y="2928930"/>
            <a:ext cx="0" cy="3219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 rot="16200000">
            <a:off x="8352263" y="435488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radius</a:t>
            </a:r>
            <a:endParaRPr lang="en-US" dirty="0"/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4702335" y="1087887"/>
            <a:ext cx="0" cy="548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39391" y="5422417"/>
            <a:ext cx="1138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F. Mirabel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7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88" grpId="0" animBg="1"/>
      <p:bldP spid="89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7538"/>
          </a:xfrm>
        </p:spPr>
        <p:txBody>
          <a:bodyPr>
            <a:noAutofit/>
          </a:bodyPr>
          <a:lstStyle/>
          <a:p>
            <a:pPr marL="1941513" indent="-1941513"/>
            <a:r>
              <a:rPr lang="en-US" sz="3200" dirty="0" smtClean="0"/>
              <a:t>Accreting neutron stars: Dense matter laboratories</a:t>
            </a:r>
            <a:endParaRPr lang="en-US" sz="3200" dirty="0"/>
          </a:p>
        </p:txBody>
      </p:sp>
      <p:sp>
        <p:nvSpPr>
          <p:cNvPr id="82" name="Rectangle 81"/>
          <p:cNvSpPr/>
          <p:nvPr/>
        </p:nvSpPr>
        <p:spPr>
          <a:xfrm>
            <a:off x="4882977" y="1581836"/>
            <a:ext cx="4002657" cy="27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880103" y="4978209"/>
            <a:ext cx="4005531" cy="1181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82977" y="2961613"/>
            <a:ext cx="4002657" cy="27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880104" y="3227318"/>
            <a:ext cx="4005530" cy="7739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882977" y="3988515"/>
            <a:ext cx="4002657" cy="9931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4845575" y="1521936"/>
            <a:ext cx="1584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accretion disk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atmosphere</a:t>
            </a:r>
          </a:p>
          <a:p>
            <a:endParaRPr lang="en-US" dirty="0" smtClean="0"/>
          </a:p>
          <a:p>
            <a:r>
              <a:rPr lang="en-US" dirty="0" smtClean="0"/>
              <a:t>ocean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crust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" name="Down Arrow 87"/>
          <p:cNvSpPr/>
          <p:nvPr/>
        </p:nvSpPr>
        <p:spPr>
          <a:xfrm>
            <a:off x="6174536" y="1858847"/>
            <a:ext cx="1509623" cy="109091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688498" y="2869110"/>
                <a:ext cx="2190603" cy="301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p,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-capture</a:t>
                </a:r>
              </a:p>
              <a:p>
                <a:pPr algn="r"/>
                <a:endParaRPr lang="en-US" sz="10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baseline="30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12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C-fusion,</a:t>
                </a:r>
              </a:p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</a:t>
                </a:r>
                <a:r>
                  <a:rPr lang="en-US" baseline="30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-capture</a:t>
                </a:r>
              </a:p>
              <a:p>
                <a:pPr algn="r"/>
                <a:endParaRPr lang="en-US" sz="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e</a:t>
                </a:r>
                <a:r>
                  <a:rPr lang="en-US" baseline="300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-capture</a:t>
                </a:r>
              </a:p>
              <a:p>
                <a:pPr algn="r"/>
                <a:endParaRPr lang="en-US" sz="1400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n-emission/capture,</a:t>
                </a:r>
              </a:p>
              <a:p>
                <a:pPr algn="r"/>
                <a:r>
                  <a:rPr lang="el-GR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ρ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-driven fusion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r"/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498" y="2869110"/>
                <a:ext cx="2190603" cy="3016210"/>
              </a:xfrm>
              <a:prstGeom prst="rect">
                <a:avLst/>
              </a:prstGeom>
              <a:blipFill rotWithShape="0">
                <a:blip r:embed="rId2"/>
                <a:stretch>
                  <a:fillRect t="-1215" r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 flipH="1" flipV="1">
            <a:off x="8950998" y="2928930"/>
            <a:ext cx="0" cy="3219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 rot="16200000">
            <a:off x="8352263" y="4354887"/>
            <a:ext cx="1380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04159" y="686442"/>
            <a:ext cx="186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“X-ray bursts”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428575" y="747792"/>
            <a:ext cx="2451528" cy="2231504"/>
            <a:chOff x="2428575" y="747792"/>
            <a:chExt cx="2451528" cy="2231504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596471" y="2028856"/>
              <a:ext cx="283632" cy="950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428575" y="837792"/>
              <a:ext cx="1842225" cy="1839854"/>
              <a:chOff x="971382" y="1082087"/>
              <a:chExt cx="1955768" cy="215557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71382" y="1332531"/>
                <a:ext cx="1955768" cy="1905133"/>
                <a:chOff x="971382" y="1332531"/>
                <a:chExt cx="1955768" cy="1905133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71382" y="1332531"/>
                  <a:ext cx="1955768" cy="1905133"/>
                </a:xfrm>
                <a:prstGeom prst="rect">
                  <a:avLst/>
                </a:prstGeom>
              </p:spPr>
            </p:pic>
            <p:sp>
              <p:nvSpPr>
                <p:cNvPr id="51" name="Rectangle 50"/>
                <p:cNvSpPr/>
                <p:nvPr/>
              </p:nvSpPr>
              <p:spPr>
                <a:xfrm>
                  <a:off x="996563" y="1341174"/>
                  <a:ext cx="445506" cy="16813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 rot="16200000">
                <a:off x="385547" y="1779189"/>
                <a:ext cx="1753624" cy="35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X-ray flux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endParaRPr lang="en-US" sz="1600" dirty="0"/>
              </a:p>
            </p:txBody>
          </p:sp>
        </p:grpSp>
        <p:sp>
          <p:nvSpPr>
            <p:cNvPr id="95" name="Rectangle 94"/>
            <p:cNvSpPr/>
            <p:nvPr/>
          </p:nvSpPr>
          <p:spPr>
            <a:xfrm>
              <a:off x="2603189" y="2440832"/>
              <a:ext cx="1825645" cy="29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121040" y="2461089"/>
              <a:ext cx="13894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Seconds</a:t>
              </a:r>
              <a:endParaRPr lang="en-US" sz="16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905497" y="2343155"/>
              <a:ext cx="13894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0    10   20  30  40</a:t>
              </a:r>
              <a:endParaRPr lang="en-US" sz="12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571226" y="747792"/>
              <a:ext cx="2025245" cy="202407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59613" y="2832330"/>
            <a:ext cx="2508444" cy="1913411"/>
            <a:chOff x="2359613" y="2832330"/>
            <a:chExt cx="2508444" cy="1913411"/>
          </a:xfrm>
        </p:grpSpPr>
        <p:sp>
          <p:nvSpPr>
            <p:cNvPr id="73" name="Rectangle 72"/>
            <p:cNvSpPr/>
            <p:nvPr/>
          </p:nvSpPr>
          <p:spPr>
            <a:xfrm>
              <a:off x="2359613" y="3096175"/>
              <a:ext cx="308993" cy="152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 rot="16200000">
              <a:off x="1876500" y="3509072"/>
              <a:ext cx="13894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X-rays/sec</a:t>
              </a:r>
              <a:r>
                <a:rPr lang="en-US" sz="1600" dirty="0" smtClean="0">
                  <a:sym typeface="Wingdings" panose="05000000000000000000" pitchFamily="2" charset="2"/>
                </a:rPr>
                <a:t></a:t>
              </a:r>
              <a:endParaRPr lang="en-US" sz="16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473614" y="2832330"/>
              <a:ext cx="2394443" cy="1886853"/>
              <a:chOff x="2473614" y="2832330"/>
              <a:chExt cx="2394443" cy="1886853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3614" y="3205882"/>
                <a:ext cx="2175189" cy="1356682"/>
              </a:xfrm>
              <a:prstGeom prst="rect">
                <a:avLst/>
              </a:prstGeom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2692045" y="4107701"/>
                <a:ext cx="19237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/>
                  <a:t>R. </a:t>
                </a:r>
                <a:r>
                  <a:rPr lang="en-US" sz="1050" dirty="0" err="1" smtClean="0"/>
                  <a:t>Cornelisse</a:t>
                </a:r>
                <a:r>
                  <a:rPr lang="en-US" sz="1050" dirty="0" smtClean="0"/>
                  <a:t> et al.  </a:t>
                </a:r>
                <a:r>
                  <a:rPr lang="en-US" sz="1050" i="1" dirty="0" smtClean="0"/>
                  <a:t>A&amp;A</a:t>
                </a:r>
                <a:r>
                  <a:rPr lang="en-US" sz="1050" dirty="0" smtClean="0"/>
                  <a:t> 2000</a:t>
                </a:r>
                <a:endParaRPr lang="en-US" sz="105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645761" y="2832330"/>
                <a:ext cx="2078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“X-ray </a:t>
                </a:r>
                <a:r>
                  <a:rPr lang="en-US" dirty="0" err="1"/>
                  <a:t>s</a:t>
                </a:r>
                <a:r>
                  <a:rPr lang="en-US" dirty="0" err="1" smtClean="0"/>
                  <a:t>uperbursts</a:t>
                </a:r>
                <a:r>
                  <a:rPr lang="en-US" dirty="0" smtClean="0"/>
                  <a:t>”</a:t>
                </a:r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46699" y="4374770"/>
                <a:ext cx="1825645" cy="291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320294" y="4380629"/>
                <a:ext cx="13894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Days</a:t>
                </a:r>
                <a:endParaRPr lang="en-US" sz="1600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214977" y="4271160"/>
                <a:ext cx="13894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0                   0.5</a:t>
                </a:r>
                <a:endParaRPr lang="en-US" sz="1200" dirty="0"/>
              </a:p>
            </p:txBody>
          </p:sp>
          <p:sp>
            <p:nvSpPr>
              <p:cNvPr id="69" name="Right Brace 68"/>
              <p:cNvSpPr/>
              <p:nvPr/>
            </p:nvSpPr>
            <p:spPr>
              <a:xfrm>
                <a:off x="4638958" y="2928930"/>
                <a:ext cx="229099" cy="1694095"/>
              </a:xfrm>
              <a:prstGeom prst="rightBrace">
                <a:avLst>
                  <a:gd name="adj1" fmla="val 66546"/>
                  <a:gd name="adj2" fmla="val 24166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Rectangle 98"/>
            <p:cNvSpPr/>
            <p:nvPr/>
          </p:nvSpPr>
          <p:spPr>
            <a:xfrm>
              <a:off x="2473613" y="3076201"/>
              <a:ext cx="218431" cy="143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 rot="16200000">
              <a:off x="1809727" y="3434860"/>
              <a:ext cx="1496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X-ray flux</a:t>
              </a:r>
              <a:r>
                <a:rPr lang="en-US" sz="1600" dirty="0" smtClean="0">
                  <a:sym typeface="Wingdings" panose="05000000000000000000" pitchFamily="2" charset="2"/>
                </a:rPr>
                <a:t></a:t>
              </a:r>
              <a:endParaRPr lang="en-US" sz="16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24038" y="2832330"/>
              <a:ext cx="141709" cy="1913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2388535" y="2855749"/>
              <a:ext cx="2377212" cy="182340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387800" y="4731622"/>
            <a:ext cx="2480257" cy="1740693"/>
            <a:chOff x="2387800" y="4679455"/>
            <a:chExt cx="2480257" cy="1740693"/>
          </a:xfrm>
        </p:grpSpPr>
        <p:grpSp>
          <p:nvGrpSpPr>
            <p:cNvPr id="45" name="Group 44"/>
            <p:cNvGrpSpPr/>
            <p:nvPr/>
          </p:nvGrpSpPr>
          <p:grpSpPr>
            <a:xfrm>
              <a:off x="2387800" y="4679455"/>
              <a:ext cx="2480257" cy="1740693"/>
              <a:chOff x="2399845" y="4515410"/>
              <a:chExt cx="2480257" cy="174069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2406917" y="4857746"/>
                <a:ext cx="2387644" cy="1257211"/>
              </a:xfrm>
              <a:prstGeom prst="rect">
                <a:avLst/>
              </a:prstGeom>
            </p:spPr>
          </p:pic>
          <p:sp>
            <p:nvSpPr>
              <p:cNvPr id="103" name="Rectangle 102"/>
              <p:cNvSpPr/>
              <p:nvPr/>
            </p:nvSpPr>
            <p:spPr>
              <a:xfrm>
                <a:off x="2399845" y="4717063"/>
                <a:ext cx="297587" cy="1435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6200000">
                <a:off x="1821772" y="5094520"/>
                <a:ext cx="14967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X-ray flux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endParaRPr lang="en-US" sz="16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670132" y="5908031"/>
                <a:ext cx="1825645" cy="291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294937" y="5917549"/>
                <a:ext cx="13894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Days</a:t>
                </a:r>
                <a:endParaRPr lang="en-US" sz="1600" dirty="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2977045" y="5844967"/>
                <a:ext cx="19030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10          100           1000</a:t>
                </a:r>
                <a:endParaRPr lang="en-US" sz="1200" dirty="0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2645761" y="4708585"/>
              <a:ext cx="2063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“Cooling transients”</a:t>
              </a:r>
              <a:endParaRPr lang="en-US" dirty="0"/>
            </a:p>
          </p:txBody>
        </p:sp>
      </p:grpSp>
      <p:sp>
        <p:nvSpPr>
          <p:cNvPr id="109" name="Rounded Rectangle 108"/>
          <p:cNvSpPr/>
          <p:nvPr/>
        </p:nvSpPr>
        <p:spPr>
          <a:xfrm>
            <a:off x="2419570" y="4799498"/>
            <a:ext cx="2377212" cy="1641771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 flipH="1">
            <a:off x="4627122" y="4634340"/>
            <a:ext cx="81162" cy="2044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ight Brace 111"/>
          <p:cNvSpPr/>
          <p:nvPr/>
        </p:nvSpPr>
        <p:spPr>
          <a:xfrm rot="10800000">
            <a:off x="4753507" y="2979296"/>
            <a:ext cx="229099" cy="2075279"/>
          </a:xfrm>
          <a:prstGeom prst="rightBrace">
            <a:avLst>
              <a:gd name="adj1" fmla="val 66546"/>
              <a:gd name="adj2" fmla="val 1997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621991" y="5860420"/>
            <a:ext cx="19237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J. Homan et al. </a:t>
            </a:r>
            <a:r>
              <a:rPr lang="en-US" sz="1050" dirty="0" err="1" smtClean="0"/>
              <a:t>ApJ</a:t>
            </a:r>
            <a:r>
              <a:rPr lang="en-US" sz="1050" dirty="0" smtClean="0"/>
              <a:t> 2014</a:t>
            </a:r>
            <a:endParaRPr lang="en-US" sz="1050"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3282376" y="1404345"/>
            <a:ext cx="20789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W. Lewin et al. </a:t>
            </a:r>
            <a:r>
              <a:rPr lang="en-US" sz="1100" i="1" dirty="0" err="1" smtClean="0"/>
              <a:t>SSRv</a:t>
            </a:r>
            <a:r>
              <a:rPr lang="en-US" sz="1100" dirty="0" smtClean="0"/>
              <a:t> 1993</a:t>
            </a:r>
            <a:endParaRPr lang="en-US" sz="11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0" y="814237"/>
            <a:ext cx="2423286" cy="5627032"/>
            <a:chOff x="0" y="814237"/>
            <a:chExt cx="2423286" cy="5627032"/>
          </a:xfrm>
        </p:grpSpPr>
        <p:pic>
          <p:nvPicPr>
            <p:cNvPr id="66" name="Picture 8" descr="http://o.aolcdn.com/hss/storage/midas/3764305813e4aa0c74e886a2f4dde92d/201002171/space-station-fulllblee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0" y="2875921"/>
              <a:ext cx="2284980" cy="1309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NASA Swift Gamma-Ray Burst Mission (transparent)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0966"/>
              <a:ext cx="2416353" cy="1724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100273" y="814237"/>
              <a:ext cx="23230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Swift </a:t>
              </a:r>
              <a:r>
                <a:rPr lang="en-US" sz="1600" dirty="0" smtClean="0"/>
                <a:t>(NASA/GSFC)</a:t>
              </a:r>
              <a:endParaRPr lang="en-US" sz="1600" dirty="0"/>
            </a:p>
          </p:txBody>
        </p:sp>
        <p:pic>
          <p:nvPicPr>
            <p:cNvPr id="72" name="Picture 10" descr="http://www.ucl.ac.uk/mssl/astro/news/loft/images/lof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00" y="4396616"/>
              <a:ext cx="2246871" cy="204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/>
            <p:cNvSpPr txBox="1"/>
            <p:nvPr/>
          </p:nvSpPr>
          <p:spPr>
            <a:xfrm>
              <a:off x="10936" y="4282082"/>
              <a:ext cx="1960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LOFT </a:t>
              </a:r>
              <a:r>
                <a:rPr lang="en-US" sz="1600" dirty="0" smtClean="0">
                  <a:solidFill>
                    <a:schemeClr val="bg1"/>
                  </a:solidFill>
                </a:rPr>
                <a:t>(ESA) (2022?)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-24732" y="2792068"/>
            <a:ext cx="272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MAXI, NICER </a:t>
            </a:r>
            <a:r>
              <a:rPr lang="en-US" sz="1400" dirty="0" smtClean="0">
                <a:solidFill>
                  <a:schemeClr val="bg1"/>
                </a:solidFill>
              </a:rPr>
              <a:t>(2016), </a:t>
            </a:r>
            <a:r>
              <a:rPr lang="en-US" sz="1600" dirty="0" smtClean="0">
                <a:solidFill>
                  <a:schemeClr val="bg1"/>
                </a:solidFill>
              </a:rPr>
              <a:t>(ISS)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9" grpId="0" animBg="1"/>
      <p:bldP spid="112" grpId="0" animBg="1"/>
      <p:bldP spid="11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7538"/>
          </a:xfrm>
        </p:spPr>
        <p:txBody>
          <a:bodyPr>
            <a:noAutofit/>
          </a:bodyPr>
          <a:lstStyle/>
          <a:p>
            <a:pPr marL="1941513" indent="-1941513"/>
            <a:r>
              <a:rPr lang="en-US" sz="3200" dirty="0" smtClean="0"/>
              <a:t>Accreting neutron stars: Dense matter laboratories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2904159" y="686442"/>
            <a:ext cx="186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“X-ray bursts”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0" y="814237"/>
            <a:ext cx="2423286" cy="5627032"/>
            <a:chOff x="0" y="814237"/>
            <a:chExt cx="2423286" cy="5627032"/>
          </a:xfrm>
        </p:grpSpPr>
        <p:pic>
          <p:nvPicPr>
            <p:cNvPr id="46" name="Picture 8" descr="http://o.aolcdn.com/hss/storage/midas/3764305813e4aa0c74e886a2f4dde92d/201002171/space-station-fulllble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0" y="2875921"/>
              <a:ext cx="2284980" cy="1309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NASA Swift Gamma-Ray Burst Mission (transparent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0966"/>
              <a:ext cx="2416353" cy="1724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00273" y="814237"/>
              <a:ext cx="23230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Swift </a:t>
              </a:r>
              <a:r>
                <a:rPr lang="en-US" sz="1600" dirty="0" smtClean="0"/>
                <a:t>(NASA/GSFC)</a:t>
              </a:r>
              <a:endParaRPr lang="en-US" sz="1600" dirty="0"/>
            </a:p>
          </p:txBody>
        </p:sp>
        <p:pic>
          <p:nvPicPr>
            <p:cNvPr id="48" name="Picture 10" descr="http://www.ucl.ac.uk/mssl/astro/news/loft/images/lof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00" y="4396616"/>
              <a:ext cx="2246871" cy="2044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0936" y="4282082"/>
              <a:ext cx="1960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LOFT </a:t>
              </a:r>
              <a:r>
                <a:rPr lang="en-US" sz="1600" dirty="0" smtClean="0">
                  <a:solidFill>
                    <a:schemeClr val="bg1"/>
                  </a:solidFill>
                </a:rPr>
                <a:t>(ESA) (2022?)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428575" y="747792"/>
            <a:ext cx="2167896" cy="2051851"/>
            <a:chOff x="2428575" y="747792"/>
            <a:chExt cx="2167896" cy="2051851"/>
          </a:xfrm>
        </p:grpSpPr>
        <p:grpSp>
          <p:nvGrpSpPr>
            <p:cNvPr id="52" name="Group 51"/>
            <p:cNvGrpSpPr/>
            <p:nvPr/>
          </p:nvGrpSpPr>
          <p:grpSpPr>
            <a:xfrm>
              <a:off x="2428575" y="837792"/>
              <a:ext cx="1842225" cy="1839854"/>
              <a:chOff x="971382" y="1082087"/>
              <a:chExt cx="1955768" cy="2155577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971382" y="1332531"/>
                <a:ext cx="1955768" cy="1905133"/>
                <a:chOff x="971382" y="1332531"/>
                <a:chExt cx="1955768" cy="1905133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1382" y="1332531"/>
                  <a:ext cx="1955768" cy="1905133"/>
                </a:xfrm>
                <a:prstGeom prst="rect">
                  <a:avLst/>
                </a:prstGeom>
              </p:spPr>
            </p:pic>
            <p:sp>
              <p:nvSpPr>
                <p:cNvPr id="61" name="Rectangle 60"/>
                <p:cNvSpPr/>
                <p:nvPr/>
              </p:nvSpPr>
              <p:spPr>
                <a:xfrm>
                  <a:off x="996563" y="1341174"/>
                  <a:ext cx="445506" cy="16813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 rot="16200000">
                <a:off x="385547" y="1779189"/>
                <a:ext cx="1753624" cy="35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X-ray flux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endParaRPr lang="en-US" sz="1600" dirty="0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2603189" y="2440832"/>
              <a:ext cx="1825645" cy="29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21040" y="2461089"/>
              <a:ext cx="13894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Seconds</a:t>
              </a:r>
              <a:endParaRPr lang="en-US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905497" y="2343155"/>
              <a:ext cx="13894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0    10   20  30  40</a:t>
              </a:r>
              <a:endParaRPr lang="en-US" sz="1200" dirty="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571226" y="747792"/>
              <a:ext cx="2025245" cy="202407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59613" y="2832330"/>
            <a:ext cx="2406134" cy="1913411"/>
            <a:chOff x="2359613" y="2832330"/>
            <a:chExt cx="2406134" cy="1913411"/>
          </a:xfrm>
        </p:grpSpPr>
        <p:sp>
          <p:nvSpPr>
            <p:cNvPr id="63" name="Rectangle 62"/>
            <p:cNvSpPr/>
            <p:nvPr/>
          </p:nvSpPr>
          <p:spPr>
            <a:xfrm>
              <a:off x="2359613" y="3096175"/>
              <a:ext cx="308993" cy="152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 rot="16200000">
              <a:off x="1876500" y="3509072"/>
              <a:ext cx="13894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X-rays/sec</a:t>
              </a:r>
              <a:r>
                <a:rPr lang="en-US" sz="1600" dirty="0" smtClean="0">
                  <a:sym typeface="Wingdings" panose="05000000000000000000" pitchFamily="2" charset="2"/>
                </a:rPr>
                <a:t></a:t>
              </a:r>
              <a:endParaRPr lang="en-US" sz="16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473614" y="2832330"/>
              <a:ext cx="2251060" cy="1886853"/>
              <a:chOff x="2473614" y="2832330"/>
              <a:chExt cx="2251060" cy="1886853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73614" y="3205882"/>
                <a:ext cx="2175189" cy="1356682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2692045" y="4107701"/>
                <a:ext cx="19237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/>
                  <a:t>R. </a:t>
                </a:r>
                <a:r>
                  <a:rPr lang="en-US" sz="1050" dirty="0" err="1" smtClean="0"/>
                  <a:t>Cornelisse</a:t>
                </a:r>
                <a:r>
                  <a:rPr lang="en-US" sz="1050" dirty="0" smtClean="0"/>
                  <a:t> et al.  </a:t>
                </a:r>
                <a:r>
                  <a:rPr lang="en-US" sz="1050" i="1" dirty="0" smtClean="0"/>
                  <a:t>A&amp;A</a:t>
                </a:r>
                <a:r>
                  <a:rPr lang="en-US" sz="1050" dirty="0" smtClean="0"/>
                  <a:t> 2000</a:t>
                </a:r>
                <a:endParaRPr lang="en-US" sz="105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645761" y="2832330"/>
                <a:ext cx="20789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“X-ray </a:t>
                </a:r>
                <a:r>
                  <a:rPr lang="en-US" dirty="0" err="1"/>
                  <a:t>s</a:t>
                </a:r>
                <a:r>
                  <a:rPr lang="en-US" dirty="0" err="1" smtClean="0"/>
                  <a:t>uperbursts</a:t>
                </a:r>
                <a:r>
                  <a:rPr lang="en-US" dirty="0" smtClean="0"/>
                  <a:t>”</a:t>
                </a:r>
                <a:endParaRPr lang="en-US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2846699" y="4374770"/>
                <a:ext cx="1825645" cy="291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3320294" y="4380629"/>
                <a:ext cx="13894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Days</a:t>
                </a:r>
                <a:endParaRPr lang="en-US" sz="160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214977" y="4271160"/>
                <a:ext cx="13894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0                   0.5</a:t>
                </a:r>
                <a:endParaRPr lang="en-US" sz="1200" dirty="0"/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2473613" y="3076201"/>
              <a:ext cx="218431" cy="143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 rot="16200000">
              <a:off x="1809727" y="3434860"/>
              <a:ext cx="1496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X-ray flux</a:t>
              </a:r>
              <a:r>
                <a:rPr lang="en-US" sz="1600" dirty="0" smtClean="0">
                  <a:sym typeface="Wingdings" panose="05000000000000000000" pitchFamily="2" charset="2"/>
                </a:rPr>
                <a:t></a:t>
              </a:r>
              <a:endParaRPr lang="en-US" sz="16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624038" y="2832330"/>
              <a:ext cx="141709" cy="1913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388535" y="2855749"/>
              <a:ext cx="2377212" cy="182340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387800" y="4731622"/>
            <a:ext cx="2480257" cy="1740693"/>
            <a:chOff x="2387800" y="4679455"/>
            <a:chExt cx="2480257" cy="1740693"/>
          </a:xfrm>
        </p:grpSpPr>
        <p:grpSp>
          <p:nvGrpSpPr>
            <p:cNvPr id="78" name="Group 77"/>
            <p:cNvGrpSpPr/>
            <p:nvPr/>
          </p:nvGrpSpPr>
          <p:grpSpPr>
            <a:xfrm>
              <a:off x="2387800" y="4679455"/>
              <a:ext cx="2480257" cy="1740693"/>
              <a:chOff x="2399845" y="4515410"/>
              <a:chExt cx="2480257" cy="1740693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7">
                <a:grayscl/>
              </a:blip>
              <a:stretch>
                <a:fillRect/>
              </a:stretch>
            </p:blipFill>
            <p:spPr>
              <a:xfrm>
                <a:off x="2406917" y="4857746"/>
                <a:ext cx="2387644" cy="1257211"/>
              </a:xfrm>
              <a:prstGeom prst="rect">
                <a:avLst/>
              </a:prstGeom>
            </p:spPr>
          </p:pic>
          <p:sp>
            <p:nvSpPr>
              <p:cNvPr id="81" name="Rectangle 80"/>
              <p:cNvSpPr/>
              <p:nvPr/>
            </p:nvSpPr>
            <p:spPr>
              <a:xfrm>
                <a:off x="2399845" y="4717063"/>
                <a:ext cx="297587" cy="1435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16200000">
                <a:off x="1821772" y="5094520"/>
                <a:ext cx="14967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X-ray flux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</a:t>
                </a:r>
                <a:endParaRPr lang="en-US" sz="1600" dirty="0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670132" y="5908031"/>
                <a:ext cx="1825645" cy="291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294937" y="5917549"/>
                <a:ext cx="13894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Days</a:t>
                </a:r>
                <a:endParaRPr lang="en-US" sz="1600" dirty="0"/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977045" y="5844967"/>
                <a:ext cx="19030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10          100           1000</a:t>
                </a:r>
                <a:endParaRPr lang="en-US" sz="1200" dirty="0"/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2645761" y="4708585"/>
              <a:ext cx="2063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“Cooling transients”</a:t>
              </a:r>
              <a:endParaRPr lang="en-US" dirty="0"/>
            </a:p>
          </p:txBody>
        </p:sp>
      </p:grpSp>
      <p:sp>
        <p:nvSpPr>
          <p:cNvPr id="96" name="Rounded Rectangle 95"/>
          <p:cNvSpPr/>
          <p:nvPr/>
        </p:nvSpPr>
        <p:spPr>
          <a:xfrm>
            <a:off x="2419570" y="4799498"/>
            <a:ext cx="2377212" cy="1641771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2621991" y="5860420"/>
            <a:ext cx="19237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J. Homan et al. </a:t>
            </a:r>
            <a:r>
              <a:rPr lang="en-US" sz="1050" dirty="0" err="1" smtClean="0"/>
              <a:t>ApJ</a:t>
            </a:r>
            <a:r>
              <a:rPr lang="en-US" sz="1050" dirty="0" smtClean="0"/>
              <a:t> 2014</a:t>
            </a:r>
            <a:endParaRPr lang="en-US" sz="1050" dirty="0"/>
          </a:p>
        </p:txBody>
      </p:sp>
      <p:grpSp>
        <p:nvGrpSpPr>
          <p:cNvPr id="4" name="Group 3"/>
          <p:cNvGrpSpPr/>
          <p:nvPr/>
        </p:nvGrpSpPr>
        <p:grpSpPr>
          <a:xfrm>
            <a:off x="4966499" y="532771"/>
            <a:ext cx="3280157" cy="6041516"/>
            <a:chOff x="5341652" y="352893"/>
            <a:chExt cx="3280157" cy="60415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ACACAC"/>
                </a:clrFrom>
                <a:clrTo>
                  <a:srgbClr val="ACACA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41652" y="552854"/>
              <a:ext cx="3280157" cy="5841555"/>
            </a:xfrm>
            <a:prstGeom prst="rect">
              <a:avLst/>
            </a:prstGeom>
          </p:spPr>
        </p:pic>
        <p:sp>
          <p:nvSpPr>
            <p:cNvPr id="100" name="Rectangle 99"/>
            <p:cNvSpPr/>
            <p:nvPr/>
          </p:nvSpPr>
          <p:spPr>
            <a:xfrm>
              <a:off x="5348585" y="527538"/>
              <a:ext cx="523460" cy="2568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 rot="16200000">
              <a:off x="4692612" y="1093026"/>
              <a:ext cx="1880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Mass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378259" y="3416750"/>
              <a:ext cx="474885" cy="2568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 rot="16200000">
              <a:off x="4673711" y="3982238"/>
              <a:ext cx="1880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Mass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  <p:sp>
          <p:nvSpPr>
            <p:cNvPr id="104" name="Rectangle 103"/>
            <p:cNvSpPr/>
            <p:nvPr/>
          </p:nvSpPr>
          <p:spPr>
            <a:xfrm rot="5400000">
              <a:off x="6951242" y="1921371"/>
              <a:ext cx="394150" cy="266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727754" y="3002762"/>
              <a:ext cx="1880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Radius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  <p:sp>
          <p:nvSpPr>
            <p:cNvPr id="106" name="Rectangle 105"/>
            <p:cNvSpPr/>
            <p:nvPr/>
          </p:nvSpPr>
          <p:spPr>
            <a:xfrm rot="5400000">
              <a:off x="6951241" y="4832890"/>
              <a:ext cx="394150" cy="2668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727753" y="5914281"/>
              <a:ext cx="18803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Radius</a:t>
              </a:r>
              <a:r>
                <a:rPr lang="en-US" sz="2000" dirty="0" smtClean="0">
                  <a:sym typeface="Wingdings" panose="05000000000000000000" pitchFamily="2" charset="2"/>
                </a:rPr>
                <a:t></a:t>
              </a:r>
              <a:endParaRPr lang="en-US" sz="2000" dirty="0"/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6610242" y="773896"/>
            <a:ext cx="1923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F. </a:t>
            </a:r>
            <a:r>
              <a:rPr lang="en-US" sz="1200" dirty="0" err="1" smtClean="0"/>
              <a:t>Özel</a:t>
            </a:r>
            <a:r>
              <a:rPr lang="en-US" sz="1200" dirty="0" smtClean="0"/>
              <a:t> et al.  </a:t>
            </a:r>
            <a:r>
              <a:rPr lang="en-US" sz="1200" i="1" dirty="0" err="1" smtClean="0"/>
              <a:t>ApJ</a:t>
            </a:r>
            <a:r>
              <a:rPr lang="en-US" sz="1200" dirty="0" smtClean="0"/>
              <a:t> 2016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 rot="16200000">
            <a:off x="3282376" y="1404345"/>
            <a:ext cx="20789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W. Lewin et al. </a:t>
            </a:r>
            <a:r>
              <a:rPr lang="en-US" sz="1100" i="1" dirty="0" err="1" smtClean="0"/>
              <a:t>SSRv</a:t>
            </a:r>
            <a:r>
              <a:rPr lang="en-US" sz="1100" dirty="0" smtClean="0"/>
              <a:t> 1993</a:t>
            </a:r>
            <a:endParaRPr lang="en-US" sz="1100" dirty="0"/>
          </a:p>
        </p:txBody>
      </p:sp>
      <p:sp>
        <p:nvSpPr>
          <p:cNvPr id="82" name="TextBox 81"/>
          <p:cNvSpPr txBox="1"/>
          <p:nvPr/>
        </p:nvSpPr>
        <p:spPr>
          <a:xfrm>
            <a:off x="-24732" y="2792068"/>
            <a:ext cx="272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MAXI, NICER </a:t>
            </a:r>
            <a:r>
              <a:rPr lang="en-US" sz="1400" dirty="0" smtClean="0">
                <a:solidFill>
                  <a:schemeClr val="bg1"/>
                </a:solidFill>
              </a:rPr>
              <a:t>(2016), </a:t>
            </a:r>
            <a:r>
              <a:rPr lang="en-US" sz="1600" dirty="0" smtClean="0">
                <a:solidFill>
                  <a:schemeClr val="bg1"/>
                </a:solidFill>
              </a:rPr>
              <a:t>(ISS)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5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2214</Words>
  <Application>Microsoft Office PowerPoint</Application>
  <PresentationFormat>On-screen Show (4:3)</PresentationFormat>
  <Paragraphs>736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SimSun-ExtB</vt:lpstr>
      <vt:lpstr>Agency FB</vt:lpstr>
      <vt:lpstr>Arial</vt:lpstr>
      <vt:lpstr>Calibri</vt:lpstr>
      <vt:lpstr>Calibri Light</vt:lpstr>
      <vt:lpstr>Cambria Math</vt:lpstr>
      <vt:lpstr>Copperplate Gothic Bold</vt:lpstr>
      <vt:lpstr>Times New Roman</vt:lpstr>
      <vt:lpstr>Wingdings</vt:lpstr>
      <vt:lpstr>Office Theme</vt:lpstr>
      <vt:lpstr>From Dripline to Dripline: Nuclear Astrophysics in the Laboratory</vt:lpstr>
      <vt:lpstr>Nuclear astrophysics in the big picture</vt:lpstr>
      <vt:lpstr>Nuclear astrophysics is the study of:</vt:lpstr>
      <vt:lpstr>Case study: An exploding star</vt:lpstr>
      <vt:lpstr>The experimental nuclear astrophysicist’s toolkit</vt:lpstr>
      <vt:lpstr>Neutron stars: The link between nuclear astrophysics and high-density, low-temperature matter</vt:lpstr>
      <vt:lpstr>Accreting neutron stars: Dense matter laboratories</vt:lpstr>
      <vt:lpstr>Accreting neutron stars: Dense matter laboratories</vt:lpstr>
      <vt:lpstr>Accreting neutron stars: Dense matter laboratories</vt:lpstr>
      <vt:lpstr>Nuclear physics uncertainties inhibit Model-Observation Comparisons</vt:lpstr>
      <vt:lpstr>PowerPoint Presentation</vt:lpstr>
      <vt:lpstr>The rapid proton-capture (rp)-process:  H/He burning on the neutron star surface</vt:lpstr>
      <vt:lpstr>Much recent work has been done to investigate the rp-process: </vt:lpstr>
      <vt:lpstr>Much recent work has been done to investigate the rp-process: </vt:lpstr>
      <vt:lpstr>PowerPoint Presentation</vt:lpstr>
      <vt:lpstr>To what extent does 68Se stall the rp-process? </vt:lpstr>
      <vt:lpstr>Conclusion: 68Se substantially stalls the rp-process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NUSTAR will significantly expand the number of known nuclear masses </vt:lpstr>
      <vt:lpstr>NUSTAR will significantly expand the number of known nuclear half-lives</vt:lpstr>
      <vt:lpstr>NUSTAR will measure nuclear reactions at their astrophysical energies</vt:lpstr>
      <vt:lpstr>NUSTAR will also make significant advances in nuclear structure</vt:lpstr>
      <vt:lpstr>NUSTAR will lead to major advances in nuclear structure and astrophysics</vt:lpstr>
      <vt:lpstr>Thanks to my collaborators:</vt:lpstr>
      <vt:lpstr>Supplemental</vt:lpstr>
      <vt:lpstr>PowerPoint Presentation</vt:lpstr>
      <vt:lpstr>PowerPoint Presentation</vt:lpstr>
      <vt:lpstr>Cooling transients probe thermal &amp; compositional structure of the neutron star</vt:lpstr>
      <vt:lpstr>Buried nuclei undergo electron capture in the degenerate electron gas</vt:lpstr>
      <vt:lpstr>PowerPoint Presentation</vt:lpstr>
      <vt:lpstr>Buried nuclei undergo electron-capture, causing heat release</vt:lpstr>
      <vt:lpstr>Buried nuclei undergo electron-capture, OR cooling</vt:lpstr>
      <vt:lpstr> Whether or not heating or cooling occurs depends on nuclear physics</vt:lpstr>
      <vt:lpstr> Whether heating or cooling occurred for A=56 depended on the mass of 56Sc</vt:lpstr>
      <vt:lpstr> Mass measurement of 56Sc by ‘time-of-flight’</vt:lpstr>
      <vt:lpstr>TOF mass measurements determines nuclear masses via a calibrated m/q-TOF relationship</vt:lpstr>
      <vt:lpstr>Conclusion: Weak heating occurs due to A=56 nuclei in neutron stars</vt:lpstr>
      <vt:lpstr>Many more nuclear cooling pairs exist in the outer layers neutron stars</vt:lpstr>
      <vt:lpstr>How prevalent are other nuclear cooling pairs in neutron stars?</vt:lpstr>
      <vt:lpstr>PowerPoint Presentation</vt:lpstr>
      <vt:lpstr>Birth of a neutron star and heavy elements</vt:lpstr>
      <vt:lpstr>Evolution to a core collapse supernova: 1987A</vt:lpstr>
      <vt:lpstr>Core-collapse supernova nucleosynthesis</vt:lpstr>
      <vt:lpstr>PowerPoint Presentation</vt:lpstr>
      <vt:lpstr>PowerPoint Presentation</vt:lpstr>
      <vt:lpstr>PowerPoint Presentation</vt:lpstr>
      <vt:lpstr>PowerPoint Presentation</vt:lpstr>
      <vt:lpstr>Core-collapse supernova nucleosynthesis</vt:lpstr>
      <vt:lpstr>Core-collapse supernova nucleosynthesis</vt:lpstr>
      <vt:lpstr>30≲Z≲50 elements’ origin is uncertain</vt:lpstr>
      <vt:lpstr>30≲Z≲50 elements origin: The α-process?</vt:lpstr>
      <vt:lpstr>Does the α-process create 30≲Z≲50?</vt:lpstr>
      <vt:lpstr>(α,n) cross sections will soon be measured in inverse and direct kinematics</vt:lpstr>
      <vt:lpstr>Nuclear data crucial to identifying the origin of elements with 30≲Z≲50</vt:lpstr>
    </vt:vector>
  </TitlesOfParts>
  <Company>University of Notre Dame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zmeisel</dc:creator>
  <cp:lastModifiedBy>zmeisel</cp:lastModifiedBy>
  <cp:revision>106</cp:revision>
  <cp:lastPrinted>2016-02-10T18:29:18Z</cp:lastPrinted>
  <dcterms:created xsi:type="dcterms:W3CDTF">2016-02-08T19:34:04Z</dcterms:created>
  <dcterms:modified xsi:type="dcterms:W3CDTF">2016-02-12T18:03:55Z</dcterms:modified>
</cp:coreProperties>
</file>