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9" r:id="rId4"/>
    <p:sldId id="275" r:id="rId5"/>
    <p:sldId id="284" r:id="rId6"/>
    <p:sldId id="282" r:id="rId7"/>
    <p:sldId id="285" r:id="rId8"/>
    <p:sldId id="287" r:id="rId9"/>
    <p:sldId id="274" r:id="rId10"/>
    <p:sldId id="258" r:id="rId11"/>
    <p:sldId id="259" r:id="rId12"/>
    <p:sldId id="264" r:id="rId13"/>
    <p:sldId id="260" r:id="rId14"/>
    <p:sldId id="277" r:id="rId15"/>
    <p:sldId id="262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9324-1A8B-49C2-AC89-0072A931905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F0AB-5B42-4BA4-AEE2-CBD22B09A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1A0AF4-78F5-4E3D-8B06-D2D440213315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5FBC1E-11D8-4D9A-9071-6E7207A4A3C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1D3D51-FE9A-47F2-BB59-5B0334B29F6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F0AB-5B42-4BA4-AEE2-CBD22B09A9F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5B84-E236-41F6-938A-3852B1A35BEB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B034-025F-46E5-8F14-58708E4AB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58375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520961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445224"/>
            <a:ext cx="38337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5085184"/>
            <a:ext cx="56438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980728"/>
            <a:ext cx="18573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260648"/>
            <a:ext cx="784887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</a:rPr>
              <a:t>GENERATORS </a:t>
            </a:r>
            <a:r>
              <a:rPr lang="en-US" sz="2400" b="1">
                <a:solidFill>
                  <a:srgbClr val="0000FF"/>
                </a:solidFill>
              </a:rPr>
              <a:t>OF MONODISPERSE DROPS, CREATED IN MPEI </a:t>
            </a:r>
            <a:endParaRPr lang="ru-RU" sz="240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980728"/>
            <a:ext cx="279466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5229200"/>
            <a:ext cx="1762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11960" y="1052736"/>
            <a:ext cx="2232248" cy="175432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/>
              <a:t>The amplitude of fluctuations from frequency is measured with the use of the interferometer</a:t>
            </a:r>
            <a:r>
              <a:rPr lang="en-US" b="1" smtClean="0"/>
              <a:t>.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mtClean="0"/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METHODIC AND SOFTWARE FOR DETERMINATION OF DROPS PARAMETRS ONLINE, MADE IN MPEI 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144370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198118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645024"/>
            <a:ext cx="58148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3573016"/>
            <a:ext cx="5184576" cy="28803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Main techniques</a:t>
            </a:r>
            <a:endParaRPr lang="ru-RU" sz="2000" b="1" smtClean="0"/>
          </a:p>
          <a:p>
            <a:r>
              <a:rPr lang="en-US" b="1" u="sng" smtClean="0"/>
              <a:t>Video camera </a:t>
            </a:r>
            <a:r>
              <a:rPr lang="en-US" b="1" smtClean="0"/>
              <a:t>(</a:t>
            </a:r>
            <a:r>
              <a:rPr lang="en-US" b="1" smtClean="0">
                <a:solidFill>
                  <a:srgbClr val="0000FF"/>
                </a:solidFill>
              </a:rPr>
              <a:t>bad time </a:t>
            </a:r>
            <a:r>
              <a:rPr lang="en-US" b="1" smtClean="0">
                <a:solidFill>
                  <a:srgbClr val="0000FF"/>
                </a:solidFill>
              </a:rPr>
              <a:t>resolving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  <a:endParaRPr lang="ru-RU" b="1" smtClean="0">
              <a:solidFill>
                <a:srgbClr val="0000FF"/>
              </a:solidFill>
            </a:endParaRPr>
          </a:p>
          <a:p>
            <a:r>
              <a:rPr lang="en-US" b="1" u="sng" smtClean="0"/>
              <a:t>Doppler method </a:t>
            </a:r>
            <a:r>
              <a:rPr lang="en-US" b="1" smtClean="0">
                <a:solidFill>
                  <a:srgbClr val="0000FF"/>
                </a:solidFill>
              </a:rPr>
              <a:t>(the big cost, impossibility to carry out an adjustment, difficult focusing)</a:t>
            </a:r>
            <a:endParaRPr lang="ru-RU" b="1" smtClean="0">
              <a:solidFill>
                <a:srgbClr val="0000FF"/>
              </a:solidFill>
            </a:endParaRPr>
          </a:p>
          <a:p>
            <a:r>
              <a:rPr lang="en-US" b="1" u="sng" smtClean="0"/>
              <a:t>The linear camera </a:t>
            </a:r>
            <a:r>
              <a:rPr lang="en-US" b="1" smtClean="0">
                <a:solidFill>
                  <a:srgbClr val="0000FF"/>
                </a:solidFill>
              </a:rPr>
              <a:t>(impossibility to carry out an adjustment, difficult </a:t>
            </a:r>
            <a:r>
              <a:rPr lang="en-US" b="1" smtClean="0">
                <a:solidFill>
                  <a:srgbClr val="0000FF"/>
                </a:solidFill>
              </a:rPr>
              <a:t>focusing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  <a:endParaRPr lang="ru-RU" b="1" smtClean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1052736"/>
            <a:ext cx="5104184" cy="22322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79912" y="4653136"/>
            <a:ext cx="50405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 </a:t>
            </a:r>
            <a:r>
              <a:rPr lang="en-US" sz="2000" b="1" smtClean="0">
                <a:solidFill>
                  <a:srgbClr val="0000FF"/>
                </a:solidFill>
              </a:rPr>
              <a:t>New </a:t>
            </a:r>
            <a:r>
              <a:rPr lang="en-US" sz="2000" b="1" smtClean="0">
                <a:solidFill>
                  <a:srgbClr val="0000FF"/>
                </a:solidFill>
              </a:rPr>
              <a:t>technique </a:t>
            </a:r>
            <a:endParaRPr lang="ru-RU" sz="2000" b="1" smtClean="0">
              <a:solidFill>
                <a:srgbClr val="0000FF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Good time resolving,</a:t>
            </a:r>
            <a:endParaRPr lang="ru-RU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Small cost, </a:t>
            </a:r>
            <a:endParaRPr lang="ru-RU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Possibility to carry out an adjustment</a:t>
            </a:r>
            <a:endParaRPr lang="ru-RU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Simple focusing</a:t>
            </a:r>
            <a:endParaRPr lang="ru-RU" b="1" smtClean="0">
              <a:solidFill>
                <a:srgbClr val="FF0000"/>
              </a:solidFill>
            </a:endParaRPr>
          </a:p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779912" y="3707160"/>
            <a:ext cx="53640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technique by definition of characteristics of monodisperse drops is developed: lengths of not broken up part of a jet, drops speed ,  drops size , forms of drops, speeds of a jet, a surface form to a jet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220196" cy="25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17621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24744"/>
            <a:ext cx="2276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METHODIC FOR </a:t>
            </a:r>
            <a:r>
              <a:rPr lang="en-US" b="1" smtClean="0">
                <a:solidFill>
                  <a:srgbClr val="0000FF"/>
                </a:solidFill>
              </a:rPr>
              <a:t>DETERMINATION OF DROPS PARAMETRS ONLINE, MADE IN MPEI 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573016"/>
            <a:ext cx="209750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48264" y="4797152"/>
            <a:ext cx="15905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smtClean="0">
                <a:solidFill>
                  <a:srgbClr val="FF0000"/>
                </a:solidFill>
              </a:rPr>
              <a:t>σ</a:t>
            </a:r>
            <a:r>
              <a:rPr lang="en-US" b="1" i="1" baseline="-25000" smtClean="0">
                <a:solidFill>
                  <a:srgbClr val="FF0000"/>
                </a:solidFill>
              </a:rPr>
              <a:t>V</a:t>
            </a:r>
            <a:r>
              <a:rPr lang="en-US" b="1" i="1" smtClean="0">
                <a:solidFill>
                  <a:srgbClr val="FF0000"/>
                </a:solidFill>
              </a:rPr>
              <a:t> /V</a:t>
            </a:r>
            <a:r>
              <a:rPr lang="ru-RU" b="1" baseline="-25000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&lt;1%</a:t>
            </a:r>
          </a:p>
          <a:p>
            <a:r>
              <a:rPr lang="ru-RU" b="1" i="1" smtClean="0">
                <a:solidFill>
                  <a:srgbClr val="FF0000"/>
                </a:solidFill>
              </a:rPr>
              <a:t>σ</a:t>
            </a:r>
            <a:r>
              <a:rPr lang="en-US" b="1" i="1" baseline="-25000" smtClean="0">
                <a:solidFill>
                  <a:srgbClr val="FF0000"/>
                </a:solidFill>
              </a:rPr>
              <a:t>R</a:t>
            </a:r>
            <a:r>
              <a:rPr lang="en-US" b="1" i="1" smtClean="0">
                <a:solidFill>
                  <a:srgbClr val="FF0000"/>
                </a:solidFill>
              </a:rPr>
              <a:t> /R</a:t>
            </a:r>
            <a:r>
              <a:rPr lang="ru-RU" b="1" baseline="-25000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&lt;</a:t>
            </a:r>
            <a:r>
              <a:rPr lang="en-US" b="1" smtClean="0">
                <a:solidFill>
                  <a:srgbClr val="FF0000"/>
                </a:solidFill>
              </a:rPr>
              <a:t>1%</a:t>
            </a:r>
            <a:endParaRPr lang="ru-RU" b="1" smtClean="0">
              <a:solidFill>
                <a:srgbClr val="FF0000"/>
              </a:solidFill>
            </a:endParaRPr>
          </a:p>
          <a:p>
            <a:r>
              <a:rPr lang="ru-RU" b="1" i="1" smtClean="0">
                <a:solidFill>
                  <a:srgbClr val="FF0000"/>
                </a:solidFill>
              </a:rPr>
              <a:t>σ</a:t>
            </a:r>
            <a:r>
              <a:rPr lang="ru-RU" b="1" i="1" baseline="-25000" smtClean="0">
                <a:solidFill>
                  <a:srgbClr val="FF0000"/>
                </a:solidFill>
              </a:rPr>
              <a:t>φ</a:t>
            </a:r>
            <a:r>
              <a:rPr lang="ru-RU" b="1" baseline="-25000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= </a:t>
            </a:r>
            <a:r>
              <a:rPr lang="ru-RU" b="1" smtClean="0">
                <a:solidFill>
                  <a:srgbClr val="FF0000"/>
                </a:solidFill>
              </a:rPr>
              <a:t>0,003 </a:t>
            </a:r>
            <a:r>
              <a:rPr lang="ru-RU" b="1" smtClean="0">
                <a:solidFill>
                  <a:srgbClr val="FF0000"/>
                </a:solidFill>
              </a:rPr>
              <a:t>рад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711784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SOFTWARE </a:t>
            </a:r>
            <a:r>
              <a:rPr lang="en-US" b="1" smtClean="0">
                <a:solidFill>
                  <a:srgbClr val="0000FF"/>
                </a:solidFill>
              </a:rPr>
              <a:t>FOR DETERMINATION OF DROPS PARAMETRS ONLINE, MADE IN MPEI 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80728"/>
            <a:ext cx="273109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Доклад end4444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8613" y="-33338"/>
            <a:ext cx="9801226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81765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mtClean="0"/>
          </a:p>
          <a:p>
            <a:r>
              <a:rPr lang="en-US" sz="2000" b="1" smtClean="0">
                <a:solidFill>
                  <a:srgbClr val="0000FF"/>
                </a:solidFill>
              </a:rPr>
              <a:t>NEW TYPE OF METAL TARGETS 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926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mtClean="0"/>
          </a:p>
          <a:p>
            <a:r>
              <a:rPr lang="en-US" b="1" smtClean="0"/>
              <a:t>1. Do not need cooling </a:t>
            </a:r>
          </a:p>
          <a:p>
            <a:r>
              <a:rPr lang="en-US" b="1" smtClean="0"/>
              <a:t>2. It is possible to get monodisperse granules with D= 0,003-1,5 мм from different metals (Li, Pb, Sn, Sb, Zn, Al, Cu, Au, Ag до U) ant their alloys. Dispersion of drops diameters and speed is less than 1%. </a:t>
            </a: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3971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941168"/>
            <a:ext cx="37719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29800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/>
              <a:t>Parameters of the pellet target for PANDA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717032"/>
            <a:ext cx="2736304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17032"/>
            <a:ext cx="295232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3933056"/>
            <a:ext cx="2304256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92696"/>
            <a:ext cx="351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63688" y="3140968"/>
            <a:ext cx="568863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23728" y="314096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Main requirement </a:t>
            </a:r>
            <a:r>
              <a:rPr lang="el-GR" sz="2000" b="1" smtClean="0">
                <a:solidFill>
                  <a:srgbClr val="FF0000"/>
                </a:solidFill>
              </a:rPr>
              <a:t>σ</a:t>
            </a:r>
            <a:r>
              <a:rPr lang="en-US" sz="2000" b="1" smtClean="0">
                <a:solidFill>
                  <a:srgbClr val="FF0000"/>
                </a:solidFill>
              </a:rPr>
              <a:t>R</a:t>
            </a:r>
            <a:r>
              <a:rPr lang="ru-RU" sz="2000" b="1" smtClean="0">
                <a:solidFill>
                  <a:srgbClr val="FF0000"/>
                </a:solidFill>
              </a:rPr>
              <a:t>/</a:t>
            </a:r>
            <a:r>
              <a:rPr lang="en-US" sz="2000" b="1" smtClean="0">
                <a:solidFill>
                  <a:srgbClr val="FF0000"/>
                </a:solidFill>
              </a:rPr>
              <a:t>R</a:t>
            </a:r>
            <a:r>
              <a:rPr lang="ru-RU" sz="2000" b="1" smtClean="0">
                <a:solidFill>
                  <a:srgbClr val="FF0000"/>
                </a:solidFill>
              </a:rPr>
              <a:t>   </a:t>
            </a:r>
            <a:r>
              <a:rPr lang="en-US" sz="2000" b="1" smtClean="0">
                <a:solidFill>
                  <a:srgbClr val="FF0000"/>
                </a:solidFill>
              </a:rPr>
              <a:t>and   </a:t>
            </a:r>
            <a:r>
              <a:rPr lang="el-GR" sz="2000" b="1" smtClean="0">
                <a:solidFill>
                  <a:srgbClr val="FF0000"/>
                </a:solidFill>
              </a:rPr>
              <a:t>σ</a:t>
            </a:r>
            <a:r>
              <a:rPr lang="en-US" sz="2000" b="1" smtClean="0">
                <a:solidFill>
                  <a:srgbClr val="FF0000"/>
                </a:solidFill>
              </a:rPr>
              <a:t>v</a:t>
            </a:r>
            <a:r>
              <a:rPr lang="ru-RU" sz="2000" b="1" smtClean="0">
                <a:solidFill>
                  <a:srgbClr val="FF0000"/>
                </a:solidFill>
              </a:rPr>
              <a:t>/</a:t>
            </a:r>
            <a:r>
              <a:rPr lang="en-US" sz="2000" b="1" smtClean="0">
                <a:solidFill>
                  <a:srgbClr val="FF0000"/>
                </a:solidFill>
              </a:rPr>
              <a:t>V</a:t>
            </a:r>
            <a:r>
              <a:rPr lang="ru-RU" sz="2000" b="1" smtClean="0">
                <a:solidFill>
                  <a:srgbClr val="FF0000"/>
                </a:solidFill>
              </a:rPr>
              <a:t> &lt; 0.01</a:t>
            </a:r>
            <a:r>
              <a:rPr lang="ru-RU" sz="2000" b="1" smtClean="0">
                <a:solidFill>
                  <a:srgbClr val="FF0000"/>
                </a:solidFill>
              </a:rPr>
              <a:t>% </a:t>
            </a:r>
            <a:endParaRPr lang="ru-RU" sz="200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933056"/>
            <a:ext cx="20882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Generation of Monodisperse </a:t>
            </a:r>
          </a:p>
          <a:p>
            <a:r>
              <a:rPr lang="en-US" sz="1600" b="1" smtClean="0"/>
              <a:t>Sprays in Gas </a:t>
            </a:r>
          </a:p>
          <a:p>
            <a:r>
              <a:rPr lang="en-US" sz="1600" b="1" smtClean="0"/>
              <a:t>Streams</a:t>
            </a:r>
          </a:p>
          <a:p>
            <a:r>
              <a:rPr lang="en-US" sz="1200" smtClean="0"/>
              <a:t>Alfonso M. Gañán-Calvo</a:t>
            </a:r>
            <a:endParaRPr lang="ru-RU" sz="1200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508518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/R = 6  % </a:t>
            </a: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87624" y="558924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VOLUME 80, PHYS I CAL RE V I EW LETTERS </a:t>
            </a:r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1998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714344" y="4754904"/>
            <a:ext cx="279574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067944" y="393305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Action of the laser on a jet – </a:t>
            </a:r>
            <a:r>
              <a:rPr lang="en-US" sz="1600" b="1" smtClean="0"/>
              <a:t>thermocapillary </a:t>
            </a:r>
            <a:r>
              <a:rPr lang="en-US" sz="1600" b="1" smtClean="0"/>
              <a:t>instability</a:t>
            </a:r>
            <a:endParaRPr lang="en-US" sz="1600" b="1" smtClean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400506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Rayleigh disintegration </a:t>
            </a:r>
            <a:endParaRPr lang="ru-RU" sz="1600" smtClean="0"/>
          </a:p>
          <a:p>
            <a:endParaRPr lang="ru-RU" sz="1600" b="1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5013176"/>
            <a:ext cx="1781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/V = 4-10  % </a:t>
            </a:r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17032"/>
            <a:ext cx="666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660232" y="4509120"/>
            <a:ext cx="1647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/V &lt; 0.01% </a:t>
            </a: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5085184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/R &lt;0.01%  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Доклад end444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8613" y="-33338"/>
            <a:ext cx="9801226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"/>
          <p:cNvSpPr>
            <a:spLocks noChangeArrowheads="1"/>
          </p:cNvSpPr>
          <p:nvPr/>
        </p:nvSpPr>
        <p:spPr bwMode="auto">
          <a:xfrm>
            <a:off x="0" y="188211"/>
            <a:ext cx="9144000" cy="6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317" tIns="14158" rIns="28317" bIns="14158" anchor="ctr">
            <a:spAutoFit/>
          </a:bodyPr>
          <a:lstStyle/>
          <a:p>
            <a:pPr algn="ctr" defTabSz="914467"/>
            <a:r>
              <a:rPr lang="en-US" sz="2400" b="1" smtClean="0">
                <a:solidFill>
                  <a:srgbClr val="0000FF"/>
                </a:solidFill>
              </a:rPr>
              <a:t>Longitudinal and cross instability of a drop stream</a:t>
            </a:r>
            <a:endParaRPr lang="ru-RU" sz="2400" smtClean="0">
              <a:solidFill>
                <a:srgbClr val="0000FF"/>
              </a:solidFill>
            </a:endParaRPr>
          </a:p>
          <a:p>
            <a:pPr algn="ctr" defTabSz="914467"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38" y="1142831"/>
            <a:ext cx="2873021" cy="44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4478" y="1166247"/>
            <a:ext cx="2503886" cy="44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1"/>
          <p:cNvSpPr txBox="1">
            <a:spLocks noChangeArrowheads="1"/>
          </p:cNvSpPr>
          <p:nvPr/>
        </p:nvSpPr>
        <p:spPr bwMode="auto">
          <a:xfrm>
            <a:off x="310169" y="842996"/>
            <a:ext cx="3044165" cy="3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319" tIns="14159" rIns="28319" bIns="14159">
            <a:spAutoFit/>
          </a:bodyPr>
          <a:lstStyle/>
          <a:p>
            <a:pPr algn="ctr"/>
            <a:r>
              <a:rPr lang="en-US" sz="2000" b="1" smtClean="0"/>
              <a:t>Cross </a:t>
            </a:r>
            <a:r>
              <a:rPr lang="en-US" sz="2000" b="1" smtClean="0"/>
              <a:t>instability</a:t>
            </a:r>
            <a:r>
              <a:rPr lang="ru-RU" sz="2000" b="1" smtClean="0"/>
              <a:t> </a:t>
            </a:r>
            <a:endParaRPr lang="ru-RU" sz="1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12"/>
          <p:cNvSpPr txBox="1">
            <a:spLocks noChangeArrowheads="1"/>
          </p:cNvSpPr>
          <p:nvPr/>
        </p:nvSpPr>
        <p:spPr bwMode="auto">
          <a:xfrm>
            <a:off x="5963687" y="865904"/>
            <a:ext cx="3044165" cy="32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319" tIns="14159" rIns="28319" bIns="14159">
            <a:spAutoFit/>
          </a:bodyPr>
          <a:lstStyle/>
          <a:p>
            <a:r>
              <a:rPr lang="ru-RU" sz="19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0" y="-152796"/>
            <a:ext cx="57256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319" tIns="14159" rIns="28319" bIns="14159" anchor="ctr">
            <a:spAutoFit/>
          </a:bodyPr>
          <a:lstStyle/>
          <a:p>
            <a:endParaRPr lang="ru-RU"/>
          </a:p>
        </p:txBody>
      </p:sp>
      <p:pic>
        <p:nvPicPr>
          <p:cNvPr id="615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6792" y="1396849"/>
            <a:ext cx="1500030" cy="399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300192" y="836712"/>
            <a:ext cx="2612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/>
              <a:t>Longitudinal instability</a:t>
            </a:r>
            <a:endParaRPr lang="ru-RU" sz="2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5200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80728"/>
            <a:ext cx="31527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492896"/>
            <a:ext cx="22764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980728"/>
            <a:ext cx="184216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484783"/>
            <a:ext cx="1787475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276872"/>
            <a:ext cx="79175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196752"/>
            <a:ext cx="899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WASA </a:t>
            </a:r>
            <a:r>
              <a:rPr lang="en-US" b="1" smtClean="0"/>
              <a:t>Pellet</a:t>
            </a:r>
            <a:endParaRPr lang="ru-RU" b="1" smtClean="0"/>
          </a:p>
          <a:p>
            <a:r>
              <a:rPr lang="en-US" b="1" smtClean="0"/>
              <a:t> </a:t>
            </a:r>
            <a:r>
              <a:rPr lang="en-US" b="1" smtClean="0"/>
              <a:t>Target</a:t>
            </a:r>
            <a:endParaRPr lang="ru-RU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88640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00FF"/>
                </a:solidFill>
              </a:rPr>
              <a:t>Main </a:t>
            </a:r>
            <a:r>
              <a:rPr lang="ru-RU" sz="2400" b="1" smtClean="0">
                <a:solidFill>
                  <a:srgbClr val="0000FF"/>
                </a:solidFill>
              </a:rPr>
              <a:t>experimental results of 2005-2010.</a:t>
            </a:r>
            <a:endParaRPr lang="ru-RU" sz="2400" smtClean="0">
              <a:solidFill>
                <a:srgbClr val="0000FF"/>
              </a:solidFill>
            </a:endParaRPr>
          </a:p>
          <a:p>
            <a:pPr algn="ctr"/>
            <a:endParaRPr lang="ru-RU" sz="2200" b="1">
              <a:solidFill>
                <a:srgbClr val="0000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7242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3571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836712"/>
            <a:ext cx="240177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610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0648"/>
            <a:ext cx="2295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37856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8144" y="4437112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smtClean="0">
                <a:solidFill>
                  <a:srgbClr val="FF0000"/>
                </a:solidFill>
              </a:rPr>
              <a:t>σ</a:t>
            </a:r>
            <a:r>
              <a:rPr lang="ru-RU" b="1" i="1" baseline="-25000" smtClean="0">
                <a:solidFill>
                  <a:srgbClr val="FF0000"/>
                </a:solidFill>
              </a:rPr>
              <a:t>φ</a:t>
            </a:r>
            <a:r>
              <a:rPr lang="ru-RU" b="1" baseline="-25000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= </a:t>
            </a:r>
            <a:r>
              <a:rPr lang="ru-RU" b="1" smtClean="0">
                <a:solidFill>
                  <a:srgbClr val="FF0000"/>
                </a:solidFill>
              </a:rPr>
              <a:t>0,0047 </a:t>
            </a:r>
            <a:r>
              <a:rPr lang="ru-RU" b="1" smtClean="0">
                <a:solidFill>
                  <a:srgbClr val="FF0000"/>
                </a:solidFill>
              </a:rPr>
              <a:t>рад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4452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mtClean="0"/>
              <a:t>WASA </a:t>
            </a:r>
            <a:r>
              <a:rPr lang="en-US" b="1" smtClean="0"/>
              <a:t>Pellet</a:t>
            </a:r>
            <a:r>
              <a:rPr lang="ru-RU" b="1" smtClean="0"/>
              <a:t> </a:t>
            </a:r>
            <a:r>
              <a:rPr lang="en-US" b="1" smtClean="0"/>
              <a:t> </a:t>
            </a:r>
            <a:r>
              <a:rPr lang="en-US" b="1" smtClean="0"/>
              <a:t>Target</a:t>
            </a:r>
            <a:endParaRPr lang="ru-RU" b="1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44522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smtClean="0">
                <a:solidFill>
                  <a:srgbClr val="FF0000"/>
                </a:solidFill>
              </a:rPr>
              <a:t>σ</a:t>
            </a:r>
            <a:r>
              <a:rPr lang="ru-RU" b="1" i="1" baseline="-25000" smtClean="0">
                <a:solidFill>
                  <a:srgbClr val="FF0000"/>
                </a:solidFill>
              </a:rPr>
              <a:t>φ</a:t>
            </a:r>
            <a:r>
              <a:rPr lang="ru-RU" b="1" baseline="-25000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= </a:t>
            </a:r>
            <a:r>
              <a:rPr lang="ru-RU" b="1" smtClean="0">
                <a:solidFill>
                  <a:srgbClr val="FF0000"/>
                </a:solidFill>
              </a:rPr>
              <a:t>0,006 </a:t>
            </a:r>
            <a:r>
              <a:rPr lang="ru-RU" b="1" smtClean="0">
                <a:solidFill>
                  <a:srgbClr val="FF0000"/>
                </a:solidFill>
              </a:rPr>
              <a:t>рад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71642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MAIN RESEARCH AREAS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010 - 2015</a:t>
            </a:r>
            <a:endParaRPr lang="ru-RU" sz="2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/>
          </a:p>
          <a:p>
            <a:pPr algn="just">
              <a:lnSpc>
                <a:spcPct val="150000"/>
              </a:lnSpc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Creation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of mono jets generators and generators of many jets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low and high work temperatures </a:t>
            </a:r>
          </a:p>
          <a:p>
            <a:pPr algn="just">
              <a:lnSpc>
                <a:spcPct val="150000"/>
              </a:lnSpc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2.Creation of the measure methodic and software for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determination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of drops parameters online </a:t>
            </a:r>
          </a:p>
          <a:p>
            <a:pPr algn="just">
              <a:lnSpc>
                <a:spcPct val="150000"/>
              </a:lnSpc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of thermodynamic model of thermophysical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, which take place during getting the cryogenics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corpuscular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targets </a:t>
            </a:r>
          </a:p>
          <a:p>
            <a:pPr algn="just">
              <a:lnSpc>
                <a:spcPct val="150000"/>
              </a:lnSpc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metal targets </a:t>
            </a:r>
          </a:p>
          <a:p>
            <a:pPr algn="just">
              <a:lnSpc>
                <a:spcPct val="150000"/>
              </a:lnSpc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Researhes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of monodispersity limit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mtClean="0"/>
          </a:p>
          <a:p>
            <a:pPr algn="ctr"/>
            <a:r>
              <a:rPr lang="en-US" b="1" smtClean="0">
                <a:solidFill>
                  <a:srgbClr val="0000FF"/>
                </a:solidFill>
              </a:rPr>
              <a:t>EXPERIMENTS ON DETERMINATION OF MONODISPERSE LIMIT 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269181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24744"/>
            <a:ext cx="321984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140968"/>
            <a:ext cx="288669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587727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mtClean="0"/>
          </a:p>
          <a:p>
            <a:r>
              <a:rPr lang="el-GR" b="1" i="1" smtClean="0">
                <a:solidFill>
                  <a:srgbClr val="FF0000"/>
                </a:solidFill>
              </a:rPr>
              <a:t>σ0</a:t>
            </a:r>
            <a:r>
              <a:rPr lang="en-US" b="1" i="1" smtClean="0">
                <a:solidFill>
                  <a:srgbClr val="FF0000"/>
                </a:solidFill>
              </a:rPr>
              <a:t>Y ≈ </a:t>
            </a:r>
            <a:r>
              <a:rPr lang="el-GR" b="1" i="1" smtClean="0">
                <a:solidFill>
                  <a:srgbClr val="FF0000"/>
                </a:solidFill>
              </a:rPr>
              <a:t>σ0</a:t>
            </a:r>
            <a:r>
              <a:rPr lang="en-US" b="1" i="1" smtClean="0">
                <a:solidFill>
                  <a:srgbClr val="FF0000"/>
                </a:solidFill>
              </a:rPr>
              <a:t>X ≈ 1∙</a:t>
            </a:r>
            <a:r>
              <a:rPr lang="en-US" b="1" i="1" smtClean="0">
                <a:solidFill>
                  <a:srgbClr val="FF0000"/>
                </a:solidFill>
              </a:rPr>
              <a:t>10-</a:t>
            </a:r>
            <a:r>
              <a:rPr lang="ru-RU" b="1" i="1" smtClean="0">
                <a:solidFill>
                  <a:srgbClr val="FF0000"/>
                </a:solidFill>
              </a:rPr>
              <a:t>3 %</a:t>
            </a:r>
            <a:r>
              <a:rPr lang="en-US" b="1" i="1" smtClean="0">
                <a:solidFill>
                  <a:srgbClr val="FF0000"/>
                </a:solidFill>
              </a:rPr>
              <a:t> 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628800"/>
            <a:ext cx="9824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439</Words>
  <Application>Microsoft Office PowerPoint</Application>
  <PresentationFormat>Экран (4:3)</PresentationFormat>
  <Paragraphs>80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82</cp:revision>
  <dcterms:created xsi:type="dcterms:W3CDTF">2015-05-24T07:24:26Z</dcterms:created>
  <dcterms:modified xsi:type="dcterms:W3CDTF">2015-05-26T08:13:16Z</dcterms:modified>
</cp:coreProperties>
</file>