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92" r:id="rId3"/>
    <p:sldMasterId id="2147483804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89" r:id="rId10"/>
    <p:sldMasterId id="2147483901" r:id="rId11"/>
    <p:sldMasterId id="2147483914" r:id="rId12"/>
  </p:sldMasterIdLst>
  <p:notesMasterIdLst>
    <p:notesMasterId r:id="rId47"/>
  </p:notesMasterIdLst>
  <p:sldIdLst>
    <p:sldId id="256" r:id="rId13"/>
    <p:sldId id="337" r:id="rId14"/>
    <p:sldId id="341" r:id="rId15"/>
    <p:sldId id="342" r:id="rId16"/>
    <p:sldId id="344" r:id="rId17"/>
    <p:sldId id="349" r:id="rId18"/>
    <p:sldId id="321" r:id="rId19"/>
    <p:sldId id="322" r:id="rId20"/>
    <p:sldId id="326" r:id="rId21"/>
    <p:sldId id="327" r:id="rId22"/>
    <p:sldId id="328" r:id="rId23"/>
    <p:sldId id="332" r:id="rId24"/>
    <p:sldId id="331" r:id="rId25"/>
    <p:sldId id="333" r:id="rId26"/>
    <p:sldId id="334" r:id="rId27"/>
    <p:sldId id="336" r:id="rId28"/>
    <p:sldId id="294" r:id="rId29"/>
    <p:sldId id="330" r:id="rId30"/>
    <p:sldId id="301" r:id="rId31"/>
    <p:sldId id="300" r:id="rId32"/>
    <p:sldId id="295" r:id="rId33"/>
    <p:sldId id="345" r:id="rId34"/>
    <p:sldId id="303" r:id="rId35"/>
    <p:sldId id="296" r:id="rId36"/>
    <p:sldId id="350" r:id="rId37"/>
    <p:sldId id="351" r:id="rId38"/>
    <p:sldId id="299" r:id="rId39"/>
    <p:sldId id="298" r:id="rId40"/>
    <p:sldId id="347" r:id="rId41"/>
    <p:sldId id="278" r:id="rId42"/>
    <p:sldId id="343" r:id="rId43"/>
    <p:sldId id="346" r:id="rId44"/>
    <p:sldId id="353" r:id="rId45"/>
    <p:sldId id="34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2DAF-BA27-4653-B7DC-66871B01F3B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235E-B126-4C94-A9C0-3721FCB7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2DAEFFB-D993-46EF-9F41-9C6ADC423B6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962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251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36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499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60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22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43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78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874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897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611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4BA8-74F9-4BD2-B798-0F8FEFA86F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D44C-0120-4E30-B613-6D6A43383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872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9160-817D-4EA1-9DA3-C91EA6397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AFF7-5CF2-4561-87D2-989767C6C2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33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58F0-4351-4DBB-88C4-2973BF468E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26EC-B411-405C-836D-551E521595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172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A03E-076E-45C1-A876-73CD6C7073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6D68-A36A-4250-B320-38F8117333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09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5094-D053-401C-ACF1-FE590BB335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983A-F559-4429-80C6-61BEB1B8ED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229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F535-92C1-49B8-944D-B8D8D28C72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E792-E362-49BD-A99A-BF4615BA6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0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B621-8DB8-47E1-B3A1-FCF808A109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CB4C-3C6E-4354-A199-C29A5A80D8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427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9E6B-2551-491D-9349-0648BB89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DA4E-086C-4B5D-A15B-FB3C1E838D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6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279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3DB2-2E26-46D2-ADCF-7C744679C4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9D8B-16A0-4B94-88BA-16DDF951AF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26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501E-BF20-465F-AFD1-D34BDEBF50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121-AC99-4BB7-9BBD-0F3BB0824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116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2A7-87FB-4D66-AC02-930911D4C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3B80-96B1-4403-B3B6-578A596853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20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D915-38DF-4DAB-9117-FF117519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676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4BA8-74F9-4BD2-B798-0F8FEFA86F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D44C-0120-4E30-B613-6D6A43383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03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9160-817D-4EA1-9DA3-C91EA6397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AFF7-5CF2-4561-87D2-989767C6C2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840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58F0-4351-4DBB-88C4-2973BF468E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26EC-B411-405C-836D-551E521595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76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A03E-076E-45C1-A876-73CD6C7073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6D68-A36A-4250-B320-38F8117333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101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5094-D053-401C-ACF1-FE590BB335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983A-F559-4429-80C6-61BEB1B8ED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538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F535-92C1-49B8-944D-B8D8D28C72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E792-E362-49BD-A99A-BF4615BA6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4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61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B621-8DB8-47E1-B3A1-FCF808A109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CB4C-3C6E-4354-A199-C29A5A80D8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852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9E6B-2551-491D-9349-0648BB89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DA4E-086C-4B5D-A15B-FB3C1E838D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183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3DB2-2E26-46D2-ADCF-7C744679C4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9D8B-16A0-4B94-88BA-16DDF951AF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17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501E-BF20-465F-AFD1-D34BDEBF50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121-AC99-4BB7-9BBD-0F3BB0824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486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2A7-87FB-4D66-AC02-930911D4C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3B80-96B1-4403-B3B6-578A596853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D915-38DF-4DAB-9117-FF117519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4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1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0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2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14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1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11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8FEB-970A-4B9A-9D6F-022A02921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F261-C440-4E07-8BFA-BADA942347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9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B946-C765-49F6-8828-2362DA64B4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4773-EAC8-4696-8B90-8AB3DC024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6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AB9A-D9B8-42D3-BB2D-C5BC43B363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D368-A503-4402-8B28-C9D63674E0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88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1646-AA57-4BC7-AC85-493F3515B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ADC2-2317-497D-B959-1EC7C856CF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40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AD69-FD78-490A-949B-398F2196DC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9AED-8B56-44F3-A7B7-8528C89781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3D12D-9C62-4C6F-9190-DE1B106AA4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826F-00DC-4434-B724-F22B09D8A6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7392-E93D-4ACA-B626-B43954698E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2616-ED9B-41EE-9F95-6F7D1B7C50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F695-E2F4-48CD-807D-86329C513D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D2EB-D1B6-4302-BE50-241B40E01A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44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863E-2EC2-4A51-8F17-C461BB8E5D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9DA2-2800-4D55-831C-F2E89B923D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24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EDA6-1E59-407A-94A0-F7EF93ADB2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97D3-B53F-4B7F-A684-9972DD684F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28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2CA2-EA2C-4A85-BE74-A67B5C630C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66B5-1C60-440E-8430-F4BAF97BF7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18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3D68-7736-4A1A-B2F5-79D33EC666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503C-D355-48AA-97FC-E15BEB6F50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14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96A9-92AC-4407-B303-7DDAFD4836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59AA-E748-4932-9A3E-D00A09E3D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9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C2D3-6D09-4DB3-95D3-6B88525303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DA57-26D2-4ACD-A73F-8DF7396D36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99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2FE3-8ED7-441C-81BC-ABAD771A40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866C-7CCE-46C4-B02C-30C9667345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8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FA4D-30E9-4BFC-B6E3-833F710849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451A-785F-4F33-9FD2-892FECB93A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9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C6C7-1928-4C39-8181-0BAFE7707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E9D8-488D-47DF-BAC4-69CEEE4AA2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D483-35E2-4161-A750-BB7FD36E6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D1B8-C46A-4C29-BAEA-EDCB75720E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53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FDE4-21F1-4279-8887-CB3456D8E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232B-4079-4F94-A86F-7C49EC10CA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58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3381-05B5-4291-B833-CC3E79252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2885-229E-4F9F-BD48-571115177E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36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D55B-E001-4550-B6A1-B8CD3ACE5C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8659-5FCE-4FBE-A3CD-FA74A0125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8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62F0-AC56-49DD-AB56-77DC6F973F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ED67-024F-4148-8A9D-E2058E8623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18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9ED8-67A6-4C24-A448-260BE70C99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28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81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1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98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3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71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97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98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26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41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09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96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53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46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63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32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57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4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9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33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71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25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207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39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88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229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75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6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8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44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374C-06A3-48B9-812A-2029C2AB80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C50D-E833-41AC-805F-3BB6123B16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54FB-1349-4DC4-A3B1-23F77D6B68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E9EC-423E-410F-A730-A57C6CC28D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6502-B679-4CB7-9E70-F7BE1149CF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720C-B6E3-4306-9A9A-8984D45C10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CD4E-7EAE-40E8-A7CF-565277666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249C-F702-40AF-9F2F-24763732D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4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067F-241E-492C-9B59-778BA22852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06DD-49D7-4D4C-9BF9-74A72BD3D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4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869A-48ED-4071-9AB3-3540AFE11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2261-A875-4401-AE3D-17F04079E9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64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F7D5-451A-4C2F-B9EF-1456C69AE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CAC-BCA4-41FE-B27D-3F9BBA2AB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77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DBB9-53A9-4E6B-B89F-9A46D00594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9960-C63D-4D67-AD62-F0AB8B0542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21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2BE9-54B4-4AFE-8401-E42BAD9DA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4D9A-DD12-4D4A-A1D2-D5CB13650D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3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D4D9-7B9E-492E-802D-472706DA8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0335-D253-4E8F-9548-28F0E0080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005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A21C-8AD4-42E5-B675-F07C0B6EF5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7507-8E84-40F6-8F09-813D005721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2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88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746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989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82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849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98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8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5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319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3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D4A8D-FB5A-4913-8C93-B832E2261B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5910E-CDF0-438F-965F-BE04E80CCE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D4A8D-FB5A-4913-8C93-B832E2261B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5910E-CDF0-438F-965F-BE04E80CCE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7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9AF8-986F-4609-AA27-D0E7E7705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D704-9392-4273-A6DD-AC567B1F8C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3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C0FC1A-1A42-4DE7-AF77-91224186B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001A20-8AEA-423D-AEB4-F85A8BA943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4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A51FE-C6D3-4063-AA29-C4C31270A1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FAFC5-355F-4ACD-8FB5-DBD70FC25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4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5163-2778-41DA-8954-EF9AA1A07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A9231-55FC-4816-881F-D2264DA96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8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AE3A-49B2-494A-9D4F-76643057EA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1EDA-4894-4DB6-8473-965F3233A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0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76E2-F7D2-4D6F-B79C-2E1541ECD4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1D47-8456-4186-9554-574FC59F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B22524-7389-48D3-A42B-C485328DCF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C1024-42B0-43BC-8778-9D8A7267EA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C135-ADE0-4B13-B373-C647AFC5BE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B731-4FD8-4004-8993-211AC4E8FE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isovgaz.ru/" TargetMode="Externa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"/>
            <a:ext cx="7772400" cy="1052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FRRC - </a:t>
            </a:r>
            <a:r>
              <a:rPr lang="en-US" sz="1400" b="1" dirty="0">
                <a:solidFill>
                  <a:srgbClr val="002060"/>
                </a:solidFill>
              </a:rPr>
              <a:t>PANDA  Meeting,  </a:t>
            </a:r>
            <a:r>
              <a:rPr lang="en-US" sz="1400" b="1" dirty="0" smtClean="0">
                <a:solidFill>
                  <a:srgbClr val="002060"/>
                </a:solidFill>
              </a:rPr>
              <a:t>Moscow / ITEP,  May 26, 2015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2000" b="1" dirty="0" err="1" smtClean="0">
                <a:solidFill>
                  <a:srgbClr val="002060"/>
                </a:solidFill>
              </a:rPr>
              <a:t>G.Alexeev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(for </a:t>
            </a:r>
            <a:r>
              <a:rPr lang="en-US" sz="2000" b="1" dirty="0" err="1">
                <a:solidFill>
                  <a:srgbClr val="002060"/>
                </a:solidFill>
              </a:rPr>
              <a:t>muon</a:t>
            </a:r>
            <a:r>
              <a:rPr lang="en-US" sz="2000" b="1" dirty="0">
                <a:solidFill>
                  <a:srgbClr val="002060"/>
                </a:solidFill>
              </a:rPr>
              <a:t> group)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400" b="1" u="sng" dirty="0" err="1" smtClean="0">
                <a:solidFill>
                  <a:srgbClr val="002060"/>
                </a:solidFill>
              </a:rPr>
              <a:t>Muon</a:t>
            </a:r>
            <a:r>
              <a:rPr lang="en-US" sz="2400" b="1" u="sng" dirty="0" smtClean="0">
                <a:solidFill>
                  <a:srgbClr val="002060"/>
                </a:solidFill>
              </a:rPr>
              <a:t> System Status Report  </a:t>
            </a:r>
            <a:endParaRPr lang="ru-RU" sz="24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196975"/>
            <a:ext cx="8928546" cy="5545138"/>
          </a:xfrm>
        </p:spPr>
        <p:txBody>
          <a:bodyPr rtlCol="0">
            <a:normAutofit fontScale="92500" lnSpcReduction="10000"/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* Approval of </a:t>
            </a:r>
            <a:r>
              <a:rPr lang="en-US" sz="2400" b="1" dirty="0" err="1" smtClean="0">
                <a:solidFill>
                  <a:srgbClr val="0070C0"/>
                </a:solidFill>
              </a:rPr>
              <a:t>Muon</a:t>
            </a:r>
            <a:r>
              <a:rPr lang="en-US" sz="2400" b="1" dirty="0" smtClean="0">
                <a:solidFill>
                  <a:srgbClr val="0070C0"/>
                </a:solidFill>
              </a:rPr>
              <a:t> TDR by FAIR Council </a:t>
            </a:r>
            <a:r>
              <a:rPr lang="en-US" sz="1800" b="1" dirty="0" smtClean="0">
                <a:solidFill>
                  <a:srgbClr val="0070C0"/>
                </a:solidFill>
              </a:rPr>
              <a:t> (</a:t>
            </a:r>
            <a:r>
              <a:rPr lang="en-US" sz="1800" b="1" dirty="0" smtClean="0">
                <a:solidFill>
                  <a:srgbClr val="00B050"/>
                </a:solidFill>
              </a:rPr>
              <a:t>22 Sept. 2014</a:t>
            </a:r>
            <a:r>
              <a:rPr lang="en-US" sz="2400" b="1" dirty="0" smtClean="0">
                <a:solidFill>
                  <a:srgbClr val="0070C0"/>
                </a:solidFill>
              </a:rPr>
              <a:t>) -&gt; open way to  </a:t>
            </a:r>
          </a:p>
          <a:p>
            <a:pPr algn="l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  writing the JINR-FAIR contract (</a:t>
            </a:r>
            <a:r>
              <a:rPr lang="en-US" sz="2400" b="1" dirty="0" smtClean="0">
                <a:solidFill>
                  <a:srgbClr val="FF0000"/>
                </a:solidFill>
              </a:rPr>
              <a:t>available budget ?!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</a:p>
          <a:p>
            <a:pPr lvl="0" algn="l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* Description </a:t>
            </a:r>
            <a:r>
              <a:rPr lang="en-US" sz="2400" b="1" dirty="0">
                <a:solidFill>
                  <a:srgbClr val="0070C0"/>
                </a:solidFill>
              </a:rPr>
              <a:t>of </a:t>
            </a:r>
            <a:r>
              <a:rPr lang="en-US" sz="2400" b="1" dirty="0" err="1">
                <a:solidFill>
                  <a:srgbClr val="0070C0"/>
                </a:solidFill>
              </a:rPr>
              <a:t>Muon</a:t>
            </a:r>
            <a:r>
              <a:rPr lang="en-US" sz="2400" b="1" dirty="0">
                <a:solidFill>
                  <a:srgbClr val="0070C0"/>
                </a:solidFill>
              </a:rPr>
              <a:t> System in </a:t>
            </a:r>
            <a:r>
              <a:rPr lang="en-US" sz="2400" b="1" dirty="0" err="1" smtClean="0">
                <a:solidFill>
                  <a:srgbClr val="0070C0"/>
                </a:solidFill>
              </a:rPr>
              <a:t>PANDAroot</a:t>
            </a:r>
            <a:r>
              <a:rPr lang="en-US" sz="2400" b="1" dirty="0" smtClean="0">
                <a:solidFill>
                  <a:srgbClr val="0070C0"/>
                </a:solidFill>
              </a:rPr>
              <a:t>:                                                      </a:t>
            </a:r>
            <a:r>
              <a:rPr lang="en-US" sz="1800" b="1" dirty="0" smtClean="0">
                <a:solidFill>
                  <a:srgbClr val="0070C0"/>
                </a:solidFill>
              </a:rPr>
              <a:t>         </a:t>
            </a:r>
          </a:p>
          <a:p>
            <a:pPr lvl="0" algn="l">
              <a:defRPr/>
            </a:pP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      - Barrel, End Cap, </a:t>
            </a:r>
            <a:r>
              <a:rPr lang="en-US" sz="1800" b="1" dirty="0" err="1" smtClean="0">
                <a:solidFill>
                  <a:srgbClr val="0070C0"/>
                </a:solidFill>
              </a:rPr>
              <a:t>Muon</a:t>
            </a:r>
            <a:r>
              <a:rPr lang="en-US" sz="1800" b="1" dirty="0" smtClean="0">
                <a:solidFill>
                  <a:srgbClr val="0070C0"/>
                </a:solidFill>
              </a:rPr>
              <a:t> Filter –&gt; JINR, </a:t>
            </a:r>
            <a:r>
              <a:rPr lang="en-US" sz="1800" b="1" dirty="0" err="1" smtClean="0">
                <a:solidFill>
                  <a:srgbClr val="0070C0"/>
                </a:solidFill>
              </a:rPr>
              <a:t>Dubna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lvl="0" algn="l">
              <a:defRPr/>
            </a:pP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      - Forward Range System –&gt; INFN, Torino </a:t>
            </a:r>
            <a:endParaRPr lang="en-US" sz="1800" b="1" dirty="0">
              <a:solidFill>
                <a:srgbClr val="0070C0"/>
              </a:solidFill>
            </a:endParaRPr>
          </a:p>
          <a:p>
            <a:pPr lvl="0" algn="l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* Test beam activity at CERN:</a:t>
            </a:r>
          </a:p>
          <a:p>
            <a:pPr lvl="0" algn="l">
              <a:defRPr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 </a:t>
            </a:r>
            <a:r>
              <a:rPr lang="en-US" sz="2400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Full assembly of Range System Prototype ( wire &amp; strip R/O, analog &amp; digital FEE)</a:t>
            </a:r>
            <a:endParaRPr lang="en-US" sz="2400" b="1" dirty="0">
              <a:solidFill>
                <a:srgbClr val="0070C0"/>
              </a:solidFill>
            </a:endParaRPr>
          </a:p>
          <a:p>
            <a:pPr lvl="0" algn="l">
              <a:defRPr/>
            </a:pPr>
            <a:r>
              <a:rPr lang="en-US" sz="1800" b="1" dirty="0">
                <a:solidFill>
                  <a:srgbClr val="0070C0"/>
                </a:solidFill>
              </a:rPr>
              <a:t>        - </a:t>
            </a:r>
            <a:r>
              <a:rPr lang="en-US" sz="1800" b="1" dirty="0" smtClean="0">
                <a:solidFill>
                  <a:srgbClr val="0070C0"/>
                </a:solidFill>
              </a:rPr>
              <a:t>Design of T9/PS/CERN beam line diagnostics upgrade (time-of-flight, </a:t>
            </a:r>
            <a:r>
              <a:rPr lang="en-US" sz="1800" b="1" dirty="0" err="1" smtClean="0">
                <a:solidFill>
                  <a:srgbClr val="0070C0"/>
                </a:solidFill>
              </a:rPr>
              <a:t>Čerenkov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  <a:p>
            <a:pPr lvl="0" algn="l">
              <a:defRPr/>
            </a:pPr>
            <a:r>
              <a:rPr lang="en-US" sz="1800" b="1" dirty="0">
                <a:solidFill>
                  <a:srgbClr val="0070C0"/>
                </a:solidFill>
              </a:rPr>
              <a:t>        - S</a:t>
            </a:r>
            <a:r>
              <a:rPr lang="en-US" sz="1800" b="1" dirty="0" smtClean="0">
                <a:solidFill>
                  <a:srgbClr val="0070C0"/>
                </a:solidFill>
              </a:rPr>
              <a:t>tand alone PANDA/COMPASS DAQ at CERN</a:t>
            </a:r>
          </a:p>
          <a:p>
            <a:pPr lvl="0" algn="l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* Preparation for mass production: </a:t>
            </a:r>
          </a:p>
          <a:p>
            <a:pPr lvl="0" algn="l">
              <a:defRPr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 - </a:t>
            </a:r>
            <a:r>
              <a:rPr lang="en-US" sz="1800" b="1" dirty="0" smtClean="0">
                <a:solidFill>
                  <a:srgbClr val="0070C0"/>
                </a:solidFill>
              </a:rPr>
              <a:t>contacts with main producers (MDTs components,  FEE ASIC chips,  … )</a:t>
            </a:r>
            <a:endParaRPr lang="en-US" sz="1800" b="1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* Plans for 2015:</a:t>
            </a:r>
          </a:p>
          <a:p>
            <a:pPr algn="l">
              <a:defRPr/>
            </a:pPr>
            <a:r>
              <a:rPr lang="en-US" sz="1800" b="1" dirty="0" smtClean="0">
                <a:solidFill>
                  <a:srgbClr val="0070C0"/>
                </a:solidFill>
              </a:rPr>
              <a:t>        - </a:t>
            </a:r>
            <a:r>
              <a:rPr lang="en-US" sz="1800" b="1" dirty="0">
                <a:solidFill>
                  <a:srgbClr val="0070C0"/>
                </a:solidFill>
              </a:rPr>
              <a:t>Preparation of the JINR-FAIR contract 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      - </a:t>
            </a:r>
            <a:r>
              <a:rPr lang="en-US" sz="1800" b="1" dirty="0" err="1" smtClean="0">
                <a:solidFill>
                  <a:srgbClr val="0070C0"/>
                </a:solidFill>
              </a:rPr>
              <a:t>Muon</a:t>
            </a:r>
            <a:r>
              <a:rPr lang="en-US" sz="1800" b="1" dirty="0" smtClean="0">
                <a:solidFill>
                  <a:srgbClr val="0070C0"/>
                </a:solidFill>
              </a:rPr>
              <a:t> System in </a:t>
            </a:r>
            <a:r>
              <a:rPr lang="en-US" sz="1800" b="1" dirty="0" err="1" smtClean="0">
                <a:solidFill>
                  <a:srgbClr val="0070C0"/>
                </a:solidFill>
              </a:rPr>
              <a:t>PANDAroot</a:t>
            </a:r>
            <a:r>
              <a:rPr lang="en-US" sz="1800" b="1" dirty="0" smtClean="0">
                <a:solidFill>
                  <a:srgbClr val="0070C0"/>
                </a:solidFill>
              </a:rPr>
              <a:t> – install/debug software (</a:t>
            </a:r>
            <a:r>
              <a:rPr lang="en-US" sz="1800" b="1" dirty="0" smtClean="0">
                <a:solidFill>
                  <a:srgbClr val="00B050"/>
                </a:solidFill>
              </a:rPr>
              <a:t>autumn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</a:rPr>
              <a:t>2015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rgbClr val="0070C0"/>
                </a:solidFill>
              </a:rPr>
              <a:t>        - Range System Prototype – put in operation (cosmic, beam test depends on PID upgrade)</a:t>
            </a:r>
          </a:p>
          <a:p>
            <a:pPr algn="l">
              <a:defRPr/>
            </a:pP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      - </a:t>
            </a:r>
            <a:r>
              <a:rPr lang="en-US" sz="1800" b="1" dirty="0">
                <a:solidFill>
                  <a:srgbClr val="0070C0"/>
                </a:solidFill>
              </a:rPr>
              <a:t>M</a:t>
            </a:r>
            <a:r>
              <a:rPr lang="en-US" sz="1800" b="1" dirty="0" smtClean="0">
                <a:solidFill>
                  <a:srgbClr val="0070C0"/>
                </a:solidFill>
              </a:rPr>
              <a:t>odifications to T9 beam line diagnostic equipment ( TOF - </a:t>
            </a:r>
            <a:r>
              <a:rPr lang="en-US" sz="1800" b="1" dirty="0">
                <a:solidFill>
                  <a:srgbClr val="00B050"/>
                </a:solidFill>
              </a:rPr>
              <a:t>autumn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</a:rPr>
              <a:t>2015, </a:t>
            </a:r>
            <a:r>
              <a:rPr lang="en-US" sz="1800" b="1" dirty="0" err="1" smtClean="0">
                <a:solidFill>
                  <a:schemeClr val="accent6"/>
                </a:solidFill>
              </a:rPr>
              <a:t>Čerenkov</a:t>
            </a:r>
            <a:r>
              <a:rPr lang="en-US" sz="1800" b="1" dirty="0" smtClean="0">
                <a:solidFill>
                  <a:schemeClr val="accent6"/>
                </a:solidFill>
              </a:rPr>
              <a:t> - ?)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      - R&amp;D @ test stand in JINR </a:t>
            </a:r>
            <a:r>
              <a:rPr lang="en-US" sz="1800" b="1" dirty="0" smtClean="0">
                <a:solidFill>
                  <a:srgbClr val="0070C0"/>
                </a:solidFill>
              </a:rPr>
              <a:t>(high rate </a:t>
            </a:r>
            <a:r>
              <a:rPr lang="en-US" sz="1800" b="1" dirty="0" smtClean="0">
                <a:solidFill>
                  <a:srgbClr val="0070C0"/>
                </a:solidFill>
              </a:rPr>
              <a:t>effects, </a:t>
            </a:r>
            <a:r>
              <a:rPr lang="en-US" sz="1800" b="1" dirty="0" smtClean="0">
                <a:solidFill>
                  <a:schemeClr val="accent6"/>
                </a:solidFill>
              </a:rPr>
              <a:t>new FEE ASIC chips </a:t>
            </a:r>
            <a:r>
              <a:rPr lang="en-US" sz="1800" b="1" dirty="0" smtClean="0">
                <a:solidFill>
                  <a:srgbClr val="0070C0"/>
                </a:solidFill>
              </a:rPr>
              <a:t>etc.)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Test of ‘chess board’ zero bi-layer fully screened with aluminum foil (~ 0,1 mm thick)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18810"/>
            <a:ext cx="5951645" cy="4463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1880" y="6309320"/>
            <a:ext cx="331236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A-32 preamplifier box</a:t>
            </a:r>
            <a:endParaRPr lang="ru-RU" sz="2400" b="1" dirty="0"/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H="1" flipV="1">
            <a:off x="4716016" y="4653136"/>
            <a:ext cx="43204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Test pulse from strips as seen after A-32 and ADB-32 amplification (induced by positive pulse on MDT wire)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96852"/>
            <a:ext cx="7008779" cy="5256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869160"/>
            <a:ext cx="1944216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ADB-32 card</a:t>
            </a:r>
            <a:endParaRPr lang="ru-RU" sz="2400" b="1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1367644" y="5517232"/>
            <a:ext cx="54006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536" y="1844824"/>
            <a:ext cx="338437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 oscillation and small noise</a:t>
            </a:r>
            <a:endParaRPr lang="ru-RU" sz="2000" b="1" dirty="0"/>
          </a:p>
        </p:txBody>
      </p:sp>
      <p:cxnSp>
        <p:nvCxnSpPr>
          <p:cNvPr id="10" name="Прямая со стрелкой 9"/>
          <p:cNvCxnSpPr>
            <a:stCxn id="8" idx="2"/>
          </p:cNvCxnSpPr>
          <p:nvPr/>
        </p:nvCxnSpPr>
        <p:spPr>
          <a:xfrm>
            <a:off x="2087724" y="2420888"/>
            <a:ext cx="198022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Moving of RSP by crane for putting in vertical position and further assembly with detecting planes and tests with cosmic at CERN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27776" cy="5345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708920"/>
            <a:ext cx="252028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External surface for zero bi-layer fixation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71800" y="3284984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Fixation of ‘chess board’ zero bi-layer to RSP external surface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43733" cy="5057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44208" y="4157700"/>
            <a:ext cx="2376264" cy="7114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A-32 preamp shielding box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004048" y="4869160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27584" y="5301208"/>
            <a:ext cx="1800200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ADB-32 card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27784" y="5733256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RSP equipped with all detectors and big portion of ‘on chamber’ FEE in vertical position (for cosmic tests)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3499"/>
            <a:ext cx="7031765" cy="5273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20272" y="1617329"/>
            <a:ext cx="1872208" cy="12716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A2DB-32 cards for wire </a:t>
            </a:r>
            <a:r>
              <a:rPr lang="en-US" b="1" dirty="0" smtClean="0"/>
              <a:t>R/O,</a:t>
            </a:r>
          </a:p>
          <a:p>
            <a:pPr algn="ctr"/>
            <a:r>
              <a:rPr lang="en-US" b="1" dirty="0" smtClean="0"/>
              <a:t>2160 channels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444208" y="2348880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55576" y="4257092"/>
            <a:ext cx="2232248" cy="14761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Strip </a:t>
            </a:r>
            <a:r>
              <a:rPr lang="en-US" dirty="0" smtClean="0"/>
              <a:t>R/O side, ADB-32 cards are removed  during  MDT planes </a:t>
            </a:r>
            <a:r>
              <a:rPr lang="en-US" dirty="0" smtClean="0"/>
              <a:t>insertion,</a:t>
            </a:r>
          </a:p>
          <a:p>
            <a:pPr algn="ctr"/>
            <a:r>
              <a:rPr lang="en-US" dirty="0" smtClean="0"/>
              <a:t>2026 channels</a:t>
            </a:r>
            <a:endParaRPr lang="en-US" dirty="0" smtClean="0"/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987824" y="393305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u="sng" dirty="0" smtClean="0">
                <a:solidFill>
                  <a:srgbClr val="0070C0"/>
                </a:solidFill>
              </a:rPr>
              <a:t>RSP in vertical (</a:t>
            </a:r>
            <a:r>
              <a:rPr lang="en-US" sz="3100" b="1" u="sng" dirty="0" err="1" smtClean="0">
                <a:solidFill>
                  <a:srgbClr val="0070C0"/>
                </a:solidFill>
              </a:rPr>
              <a:t>cossmic</a:t>
            </a:r>
            <a:r>
              <a:rPr lang="en-US" sz="3100" b="1" u="sng" dirty="0" smtClean="0">
                <a:solidFill>
                  <a:srgbClr val="0070C0"/>
                </a:solidFill>
              </a:rPr>
              <a:t> test) position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‘bottom side’ (for RSP position on beam) is pictured</a:t>
            </a:r>
            <a:r>
              <a:rPr lang="en-US" sz="2700" dirty="0" smtClean="0"/>
              <a:t> 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33" y="1656184"/>
            <a:ext cx="6935755" cy="5201816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5940152" y="2636912"/>
            <a:ext cx="371472" cy="201622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125888" y="4509120"/>
            <a:ext cx="606352" cy="187220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064" y="3356992"/>
            <a:ext cx="2319400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Barrel structure</a:t>
            </a:r>
            <a:endParaRPr lang="ru-RU" sz="24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311624" y="544522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5157192"/>
            <a:ext cx="241176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EC &amp; MF structure</a:t>
            </a:r>
            <a:endParaRPr lang="ru-RU" sz="2000" b="1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181672" y="2420888"/>
            <a:ext cx="432048" cy="396044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4333" y="4257092"/>
            <a:ext cx="8873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005064"/>
            <a:ext cx="1498104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FRS </a:t>
            </a:r>
            <a:r>
              <a:rPr lang="en-US" sz="2000" b="1" dirty="0" smtClean="0"/>
              <a:t>in </a:t>
            </a:r>
            <a:r>
              <a:rPr lang="en-US" sz="2000" b="1" dirty="0" smtClean="0"/>
              <a:t>total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806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Fragment of RSP ‘bottom side’</a:t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Barrel structure (Fe/30mm + gap/30mm)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63921"/>
            <a:ext cx="6647722" cy="4985792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7907354" y="2492896"/>
            <a:ext cx="409062" cy="64807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16416" y="2492896"/>
            <a:ext cx="827584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</a:t>
            </a:r>
          </a:p>
          <a:p>
            <a:pPr algn="ctr"/>
            <a:r>
              <a:rPr lang="en-US" b="1" dirty="0" smtClean="0"/>
              <a:t>30mm</a:t>
            </a:r>
            <a:endParaRPr lang="ru-RU" b="1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907354" y="3181350"/>
            <a:ext cx="409062" cy="67969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16416" y="3140968"/>
            <a:ext cx="82758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Gap</a:t>
            </a:r>
          </a:p>
          <a:p>
            <a:pPr algn="ctr"/>
            <a:r>
              <a:rPr lang="en-US" dirty="0" smtClean="0"/>
              <a:t>30mm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24544" y="3140968"/>
            <a:ext cx="1296144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Flexible</a:t>
            </a:r>
          </a:p>
          <a:p>
            <a:pPr algn="ctr"/>
            <a:r>
              <a:rPr lang="en-US" b="1" dirty="0" smtClean="0"/>
              <a:t>material</a:t>
            </a:r>
            <a:endParaRPr lang="ru-RU" b="1" dirty="0"/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 flipV="1">
            <a:off x="611560" y="3305175"/>
            <a:ext cx="4752528" cy="12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</p:cNvCxnSpPr>
          <p:nvPr/>
        </p:nvCxnSpPr>
        <p:spPr>
          <a:xfrm>
            <a:off x="611560" y="3429000"/>
            <a:ext cx="47525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6200000">
            <a:off x="-668138" y="4992499"/>
            <a:ext cx="2232248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MDTs  &amp; strip board</a:t>
            </a:r>
          </a:p>
          <a:p>
            <a:pPr algn="ctr"/>
            <a:r>
              <a:rPr lang="en-US" b="1" dirty="0" smtClean="0"/>
              <a:t>in aluminum foil</a:t>
            </a:r>
            <a:endParaRPr lang="ru-RU" b="1" dirty="0"/>
          </a:p>
        </p:txBody>
      </p: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 flipV="1">
            <a:off x="844030" y="4941168"/>
            <a:ext cx="559618" cy="447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2"/>
          </p:cNvCxnSpPr>
          <p:nvPr/>
        </p:nvCxnSpPr>
        <p:spPr>
          <a:xfrm>
            <a:off x="844030" y="5388543"/>
            <a:ext cx="2143794" cy="8487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2713"/>
            <a:ext cx="9036050" cy="1371600"/>
          </a:xfrm>
        </p:spPr>
        <p:txBody>
          <a:bodyPr/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u="sng" dirty="0" smtClean="0">
                <a:solidFill>
                  <a:srgbClr val="0070C0"/>
                </a:solidFill>
              </a:rPr>
              <a:t>Assumed upgrades to T9 </a:t>
            </a:r>
            <a:r>
              <a:rPr lang="ru-RU" sz="2400" b="1" u="sng" dirty="0" err="1" smtClean="0">
                <a:solidFill>
                  <a:srgbClr val="0070C0"/>
                </a:solidFill>
              </a:rPr>
              <a:t>beam</a:t>
            </a:r>
            <a:r>
              <a:rPr lang="en-US" sz="2400" b="1" u="sng" dirty="0" smtClean="0">
                <a:solidFill>
                  <a:srgbClr val="0070C0"/>
                </a:solidFill>
              </a:rPr>
              <a:t> line for  </a:t>
            </a:r>
            <a:r>
              <a:rPr lang="el-GR" sz="2400" b="1" u="sng" dirty="0" smtClean="0">
                <a:solidFill>
                  <a:srgbClr val="0070C0"/>
                </a:solidFill>
              </a:rPr>
              <a:t>π</a:t>
            </a:r>
            <a:r>
              <a:rPr lang="en-US" sz="2400" b="1" u="sng" dirty="0" smtClean="0">
                <a:solidFill>
                  <a:srgbClr val="0070C0"/>
                </a:solidFill>
              </a:rPr>
              <a:t>/</a:t>
            </a:r>
            <a:r>
              <a:rPr lang="el-GR" sz="2400" b="1" u="sng" dirty="0" smtClean="0">
                <a:solidFill>
                  <a:srgbClr val="0070C0"/>
                </a:solidFill>
                <a:latin typeface="Times New Roman"/>
                <a:cs typeface="Times New Roman"/>
              </a:rPr>
              <a:t>μ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+mn-lt"/>
                <a:cs typeface="Times New Roman"/>
              </a:rPr>
              <a:t>separation &lt; 1-2 GeV/c</a:t>
            </a:r>
            <a:r>
              <a:rPr lang="en-US" sz="2400" b="1" u="sng" dirty="0" smtClean="0">
                <a:solidFill>
                  <a:srgbClr val="0070C0"/>
                </a:solidFill>
              </a:rPr>
              <a:t>:</a:t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S1,S2 time-of-flight scintillator counters based at ~ 16-24 m to each other,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pressurized (up to 60 </a:t>
            </a:r>
            <a:r>
              <a:rPr lang="en-US" sz="1800" b="1" dirty="0" err="1" smtClean="0">
                <a:solidFill>
                  <a:srgbClr val="0070C0"/>
                </a:solidFill>
              </a:rPr>
              <a:t>atm</a:t>
            </a:r>
            <a:r>
              <a:rPr lang="en-US" sz="1800" b="1" dirty="0" smtClean="0">
                <a:solidFill>
                  <a:srgbClr val="0070C0"/>
                </a:solidFill>
              </a:rPr>
              <a:t>) Cherenkov counter C3,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magnetic analysis of incoming </a:t>
            </a:r>
            <a:r>
              <a:rPr lang="en-US" sz="1800" b="1" dirty="0" err="1" smtClean="0">
                <a:solidFill>
                  <a:srgbClr val="0070C0"/>
                </a:solidFill>
              </a:rPr>
              <a:t>muon</a:t>
            </a:r>
            <a:r>
              <a:rPr lang="en-US" sz="1800" b="1" dirty="0" smtClean="0">
                <a:solidFill>
                  <a:srgbClr val="0070C0"/>
                </a:solidFill>
              </a:rPr>
              <a:t> momenta with ~ +/- 1% accuracy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84338"/>
            <a:ext cx="8228013" cy="452913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371600"/>
            <a:ext cx="8686800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265113" y="366713"/>
            <a:ext cx="86868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0" y="2927445"/>
            <a:ext cx="2393604" cy="369332"/>
          </a:xfrm>
          <a:prstGeom prst="rect">
            <a:avLst/>
          </a:prstGeom>
          <a:blipFill rotWithShape="1">
            <a:blip r:embed="rId4"/>
            <a:stretch>
              <a:fillRect b="-11475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67413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6400" y="2708920"/>
            <a:ext cx="1401584" cy="2848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‘old’ position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3750" y="2851328"/>
            <a:ext cx="904354" cy="5776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S1</a:t>
            </a:r>
            <a:r>
              <a:rPr lang="en-US" dirty="0" smtClean="0"/>
              <a:t>  </a:t>
            </a:r>
            <a:r>
              <a:rPr lang="en-US" sz="1600" dirty="0" smtClean="0"/>
              <a:t>position</a:t>
            </a:r>
            <a:endParaRPr lang="ru-RU" sz="1600" dirty="0"/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flipH="1">
            <a:off x="5004048" y="3429000"/>
            <a:ext cx="51879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79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T9/PS/CERN beam line</a:t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after reconstruction of 2013-14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31765" cy="5273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2996952"/>
            <a:ext cx="244827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Vacuum beam pipe interruption in T9/PS/CERN for S1 insertion</a:t>
            </a:r>
            <a:endParaRPr lang="ru-RU" sz="1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3717032"/>
            <a:ext cx="216024" cy="404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148063" y="4869160"/>
            <a:ext cx="2927309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T10/PS/CERN beam zone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77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11" y="116632"/>
            <a:ext cx="9096375" cy="432048"/>
          </a:xfrm>
        </p:spPr>
        <p:txBody>
          <a:bodyPr/>
          <a:lstStyle/>
          <a:p>
            <a:r>
              <a:rPr lang="en-US" sz="3200" b="1" u="sng" dirty="0" err="1">
                <a:solidFill>
                  <a:srgbClr val="0070C0"/>
                </a:solidFill>
              </a:rPr>
              <a:t>Čerenkov</a:t>
            </a:r>
            <a:r>
              <a:rPr lang="en-US" sz="3200" b="1" u="sng" dirty="0">
                <a:solidFill>
                  <a:srgbClr val="0070C0"/>
                </a:solidFill>
              </a:rPr>
              <a:t> counter (up to 60 </a:t>
            </a:r>
            <a:r>
              <a:rPr lang="en-US" sz="3200" b="1" u="sng" dirty="0" err="1">
                <a:solidFill>
                  <a:srgbClr val="0070C0"/>
                </a:solidFill>
              </a:rPr>
              <a:t>atm</a:t>
            </a:r>
            <a:r>
              <a:rPr lang="en-US" sz="3200" b="1" u="sng" dirty="0" smtClean="0">
                <a:solidFill>
                  <a:srgbClr val="0070C0"/>
                </a:solidFill>
              </a:rPr>
              <a:t>), schematic view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lexeev\AppData\Local\Temp\Rar$DI64.256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48680"/>
            <a:ext cx="9096375" cy="57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908720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hoto-sensor, PMT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1340768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47864" y="5517232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mirror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627784" y="5445224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355976" y="2708920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igh pressure vessel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076056" y="2996952"/>
            <a:ext cx="3240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1" y="365129"/>
            <a:ext cx="8413750" cy="1040341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accent1"/>
                </a:solidFill>
              </a:rPr>
              <a:t>Geant4 Computer Model for the </a:t>
            </a:r>
            <a:r>
              <a:rPr lang="en-US" sz="3200" b="1" u="sng" dirty="0" err="1" smtClean="0">
                <a:solidFill>
                  <a:schemeClr val="accent1"/>
                </a:solidFill>
              </a:rPr>
              <a:t>Muon</a:t>
            </a:r>
            <a:r>
              <a:rPr lang="en-US" sz="3200" b="1" u="sng" dirty="0">
                <a:solidFill>
                  <a:schemeClr val="accent1"/>
                </a:solidFill>
              </a:rPr>
              <a:t> </a:t>
            </a:r>
            <a:r>
              <a:rPr lang="en-US" sz="3200" b="1" u="sng" dirty="0" smtClean="0">
                <a:solidFill>
                  <a:schemeClr val="accent1"/>
                </a:solidFill>
              </a:rPr>
              <a:t>System</a:t>
            </a:r>
            <a:endParaRPr lang="ru-RU" sz="3200" b="1" u="sng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1" y="1405470"/>
            <a:ext cx="8775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*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 description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geometrical description of the most complex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is practically ready; the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Cap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Filter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System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System Prototype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 be placed on PS T9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line)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ready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 signals from the MDTs (digitization)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lgorithm based on our experience with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System Prototype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(CERN) is being implemented </a:t>
            </a:r>
          </a:p>
          <a:p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6835"/>
          </a:xfrm>
        </p:spPr>
        <p:txBody>
          <a:bodyPr/>
          <a:lstStyle/>
          <a:p>
            <a:r>
              <a:rPr lang="en-US" sz="3200" b="1" u="sng" dirty="0" err="1" smtClean="0">
                <a:solidFill>
                  <a:srgbClr val="0070C0"/>
                </a:solidFill>
              </a:rPr>
              <a:t>Čerenkov</a:t>
            </a:r>
            <a:r>
              <a:rPr lang="en-US" sz="3200" b="1" u="sng" dirty="0" smtClean="0">
                <a:solidFill>
                  <a:srgbClr val="0070C0"/>
                </a:solidFill>
              </a:rPr>
              <a:t> counter (up to 60 </a:t>
            </a:r>
            <a:r>
              <a:rPr lang="en-US" sz="3200" b="1" u="sng" dirty="0" err="1" smtClean="0">
                <a:solidFill>
                  <a:srgbClr val="0070C0"/>
                </a:solidFill>
              </a:rPr>
              <a:t>atm</a:t>
            </a:r>
            <a:r>
              <a:rPr lang="en-US" sz="3200" b="1" u="sng" dirty="0" smtClean="0">
                <a:solidFill>
                  <a:srgbClr val="0070C0"/>
                </a:solidFill>
              </a:rPr>
              <a:t>), main dimensions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lexeev\AppData\Local\Temp\Rar$DI13.256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473"/>
            <a:ext cx="9144000" cy="5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T9 </a:t>
            </a:r>
            <a:r>
              <a:rPr lang="en-US" b="1" u="sng" dirty="0">
                <a:solidFill>
                  <a:schemeClr val="accent1"/>
                </a:solidFill>
              </a:rPr>
              <a:t>T</a:t>
            </a:r>
            <a:r>
              <a:rPr lang="en-US" b="1" u="sng" dirty="0" smtClean="0">
                <a:solidFill>
                  <a:schemeClr val="accent1"/>
                </a:solidFill>
              </a:rPr>
              <a:t>est Beam Diagnostic Equipment (photo-detectors)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632848" cy="396044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PMT XP1020UR (</a:t>
            </a:r>
            <a:r>
              <a:rPr lang="en-US" b="1" dirty="0" err="1" smtClean="0">
                <a:solidFill>
                  <a:schemeClr val="accent6"/>
                </a:solidFill>
              </a:rPr>
              <a:t>Čerenkov</a:t>
            </a:r>
            <a:r>
              <a:rPr lang="en-US" b="1" dirty="0" smtClean="0">
                <a:solidFill>
                  <a:schemeClr val="accent6"/>
                </a:solidFill>
              </a:rPr>
              <a:t> counter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    </a:t>
            </a:r>
            <a:r>
              <a:rPr lang="en-US" b="1" i="1" dirty="0" smtClean="0">
                <a:solidFill>
                  <a:srgbClr val="0070C0"/>
                </a:solidFill>
              </a:rPr>
              <a:t>time  resolution </a:t>
            </a:r>
            <a:r>
              <a:rPr lang="el-GR" b="1" i="1" dirty="0" smtClean="0">
                <a:solidFill>
                  <a:srgbClr val="0070C0"/>
                </a:solidFill>
              </a:rPr>
              <a:t>σ</a:t>
            </a:r>
            <a:r>
              <a:rPr lang="en-US" sz="2000" b="1" i="1" dirty="0" smtClean="0">
                <a:solidFill>
                  <a:srgbClr val="0070C0"/>
                </a:solidFill>
              </a:rPr>
              <a:t>t </a:t>
            </a:r>
            <a:r>
              <a:rPr lang="en-US" b="1" i="1" dirty="0" smtClean="0">
                <a:solidFill>
                  <a:srgbClr val="0070C0"/>
                </a:solidFill>
              </a:rPr>
              <a:t>= 70 </a:t>
            </a:r>
            <a:r>
              <a:rPr lang="en-US" b="1" i="1" dirty="0" err="1" smtClean="0">
                <a:solidFill>
                  <a:srgbClr val="0070C0"/>
                </a:solidFill>
              </a:rPr>
              <a:t>ps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l-GR" b="1" dirty="0" smtClean="0">
                <a:solidFill>
                  <a:srgbClr val="00B050"/>
                </a:solidFill>
              </a:rPr>
              <a:t>σ</a:t>
            </a:r>
            <a:r>
              <a:rPr lang="en-US" b="1" dirty="0" smtClean="0">
                <a:solidFill>
                  <a:srgbClr val="00B050"/>
                </a:solidFill>
              </a:rPr>
              <a:t> TOF µ/</a:t>
            </a:r>
            <a:r>
              <a:rPr lang="el-GR" b="1" dirty="0" smtClean="0">
                <a:solidFill>
                  <a:srgbClr val="00B050"/>
                </a:solidFill>
              </a:rPr>
              <a:t>π</a:t>
            </a:r>
            <a:r>
              <a:rPr lang="en-US" b="1" dirty="0" smtClean="0">
                <a:solidFill>
                  <a:srgbClr val="00B050"/>
                </a:solidFill>
              </a:rPr>
              <a:t> separation for P≤0.9 </a:t>
            </a:r>
            <a:r>
              <a:rPr lang="en-US" b="1" dirty="0" err="1" smtClean="0">
                <a:solidFill>
                  <a:srgbClr val="00B050"/>
                </a:solidFill>
              </a:rPr>
              <a:t>Gev</a:t>
            </a:r>
            <a:r>
              <a:rPr lang="en-US" b="1" dirty="0" smtClean="0">
                <a:solidFill>
                  <a:srgbClr val="00B050"/>
                </a:solidFill>
              </a:rPr>
              <a:t>/c</a:t>
            </a:r>
          </a:p>
          <a:p>
            <a:pPr marL="514350" indent="-514350" algn="l">
              <a:buAutoNum type="arabicPeriod" startAt="2"/>
            </a:pPr>
            <a:r>
              <a:rPr lang="en-US" b="1" dirty="0" smtClean="0">
                <a:solidFill>
                  <a:schemeClr val="tx1"/>
                </a:solidFill>
              </a:rPr>
              <a:t>MCP-PMT  XP85112 (</a:t>
            </a:r>
            <a:r>
              <a:rPr lang="en-US" b="1" dirty="0" smtClean="0">
                <a:solidFill>
                  <a:schemeClr val="accent6"/>
                </a:solidFill>
              </a:rPr>
              <a:t>TOF counters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 smtClean="0"/>
              <a:t>      </a:t>
            </a:r>
            <a:r>
              <a:rPr lang="en-US" b="1" i="1" dirty="0" smtClean="0">
                <a:solidFill>
                  <a:srgbClr val="0070C0"/>
                </a:solidFill>
              </a:rPr>
              <a:t>time  resolution </a:t>
            </a:r>
            <a:r>
              <a:rPr lang="el-GR" b="1" i="1" dirty="0" smtClean="0">
                <a:solidFill>
                  <a:srgbClr val="0070C0"/>
                </a:solidFill>
              </a:rPr>
              <a:t>σ</a:t>
            </a:r>
            <a:r>
              <a:rPr lang="en-US" sz="2000" b="1" i="1" dirty="0" smtClean="0">
                <a:solidFill>
                  <a:srgbClr val="0070C0"/>
                </a:solidFill>
              </a:rPr>
              <a:t>t </a:t>
            </a:r>
            <a:r>
              <a:rPr lang="en-US" b="1" i="1" dirty="0" smtClean="0">
                <a:solidFill>
                  <a:srgbClr val="0070C0"/>
                </a:solidFill>
              </a:rPr>
              <a:t>= 36 </a:t>
            </a:r>
            <a:r>
              <a:rPr lang="en-US" b="1" i="1" dirty="0" err="1" smtClean="0">
                <a:solidFill>
                  <a:srgbClr val="0070C0"/>
                </a:solidFill>
              </a:rPr>
              <a:t>ps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l-GR" b="1" dirty="0" smtClean="0">
                <a:solidFill>
                  <a:srgbClr val="00B050"/>
                </a:solidFill>
              </a:rPr>
              <a:t>σ</a:t>
            </a:r>
            <a:r>
              <a:rPr lang="en-US" b="1" dirty="0" smtClean="0">
                <a:solidFill>
                  <a:srgbClr val="00B050"/>
                </a:solidFill>
              </a:rPr>
              <a:t> TOF µ/</a:t>
            </a:r>
            <a:r>
              <a:rPr lang="el-GR" b="1" dirty="0" smtClean="0">
                <a:solidFill>
                  <a:srgbClr val="00B050"/>
                </a:solidFill>
              </a:rPr>
              <a:t>π</a:t>
            </a:r>
            <a:r>
              <a:rPr lang="en-US" b="1" dirty="0" smtClean="0">
                <a:solidFill>
                  <a:srgbClr val="00B050"/>
                </a:solidFill>
              </a:rPr>
              <a:t> separation for P≤1.3 </a:t>
            </a:r>
            <a:r>
              <a:rPr lang="en-US" b="1" dirty="0" err="1" smtClean="0">
                <a:solidFill>
                  <a:srgbClr val="00B050"/>
                </a:solidFill>
              </a:rPr>
              <a:t>Gev</a:t>
            </a:r>
            <a:r>
              <a:rPr lang="en-US" b="1" dirty="0" smtClean="0">
                <a:solidFill>
                  <a:srgbClr val="00B050"/>
                </a:solidFill>
              </a:rPr>
              <a:t>/c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Test stand for digital R/O cards MWDB at CERN</a:t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21 cards (4032 </a:t>
            </a:r>
            <a:r>
              <a:rPr lang="en-US" sz="2400" b="1" dirty="0" err="1" smtClean="0">
                <a:solidFill>
                  <a:srgbClr val="00B050"/>
                </a:solidFill>
              </a:rPr>
              <a:t>ch</a:t>
            </a:r>
            <a:r>
              <a:rPr lang="en-US" sz="2400" b="1" dirty="0" smtClean="0">
                <a:solidFill>
                  <a:srgbClr val="00B050"/>
                </a:solidFill>
              </a:rPr>
              <a:t>) were tested/debugged/repaired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695728" cy="50217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0152" y="4797152"/>
            <a:ext cx="2520280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MWDB card (192 </a:t>
            </a:r>
            <a:r>
              <a:rPr lang="en-US" sz="2000" b="1" dirty="0" err="1" smtClean="0"/>
              <a:t>ch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076056" y="5301208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0089" y="2166247"/>
            <a:ext cx="4926379" cy="1998589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`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75487" y="2166247"/>
            <a:ext cx="0" cy="197114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89743" y="2195920"/>
            <a:ext cx="16507" cy="196778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7616" y="2225696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SBC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3133" y="2223992"/>
            <a:ext cx="81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   MUX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(master)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6250" y="222347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</a:rPr>
              <a:t>GeSiCA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76792" y="2179734"/>
            <a:ext cx="1" cy="1983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54555" y="2201650"/>
            <a:ext cx="4047" cy="196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920001" y="2213958"/>
            <a:ext cx="717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</a:rPr>
              <a:t>GeSiCA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17783" y="2178846"/>
            <a:ext cx="0" cy="38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03133" y="2176493"/>
            <a:ext cx="28172" cy="198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0764688" y="7647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51920" y="1196502"/>
            <a:ext cx="16955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3 crates (VME 6U)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       MWDB </a:t>
            </a:r>
            <a:r>
              <a:rPr lang="en-US" sz="1400" dirty="0" smtClean="0">
                <a:solidFill>
                  <a:prstClr val="black"/>
                </a:solidFill>
              </a:rPr>
              <a:t> (</a:t>
            </a:r>
            <a:r>
              <a:rPr lang="en-US" sz="1200" dirty="0" smtClean="0">
                <a:solidFill>
                  <a:prstClr val="black"/>
                </a:solidFill>
              </a:rPr>
              <a:t>RJ-45)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3325" y="275886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port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1÷8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329" y="275073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</a:t>
            </a:r>
            <a:r>
              <a:rPr lang="en-US" sz="1600" dirty="0" smtClean="0">
                <a:solidFill>
                  <a:prstClr val="black"/>
                </a:solidFill>
              </a:rPr>
              <a:t>ort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1÷8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3099" y="2751771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</a:t>
            </a:r>
            <a:r>
              <a:rPr lang="en-US" sz="1600" dirty="0" smtClean="0">
                <a:solidFill>
                  <a:prstClr val="black"/>
                </a:solidFill>
              </a:rPr>
              <a:t>ort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1÷8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927780" y="1848435"/>
            <a:ext cx="340351" cy="34613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236204" y="1858681"/>
            <a:ext cx="355226" cy="3178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36204" y="1858681"/>
            <a:ext cx="907988" cy="2726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27428" y="179273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8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1900" y="1844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4623" y="181582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8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35790" y="1342982"/>
            <a:ext cx="614271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RW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(RJ-45)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6980157" y="1844642"/>
            <a:ext cx="0" cy="34164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90278" y="17651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238023" y="3434649"/>
            <a:ext cx="75549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566461" y="3573588"/>
            <a:ext cx="142706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917609" y="3699931"/>
            <a:ext cx="2075912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101050" y="32140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1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79934" y="33333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1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58198" y="34548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1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35790" y="2735893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</a:t>
            </a:r>
            <a:r>
              <a:rPr lang="en-US" sz="1600" dirty="0" smtClean="0">
                <a:solidFill>
                  <a:prstClr val="black"/>
                </a:solidFill>
              </a:rPr>
              <a:t>ort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1÷8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66130" y="4758189"/>
            <a:ext cx="920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Ethernet</a:t>
            </a:r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2773266" y="4163703"/>
            <a:ext cx="0" cy="700625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3130706" y="5831140"/>
            <a:ext cx="1867792" cy="744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85822" y="6034061"/>
            <a:ext cx="886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   PC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>
            <a:off x="3529667" y="5372189"/>
            <a:ext cx="10681" cy="43204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50366" y="2153423"/>
            <a:ext cx="0" cy="19839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387733" y="4163703"/>
            <a:ext cx="9422" cy="4029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85045" y="4207535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TRIGGER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(NIM)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592" y="2461818"/>
            <a:ext cx="130504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DAQ crate (VME 6U)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1011" y="121946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T0=1ch.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3590940" y="1823676"/>
            <a:ext cx="0" cy="35517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62808" y="140378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BOS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(NIM)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3214157" y="1824564"/>
            <a:ext cx="0" cy="35517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24916" y="255093"/>
            <a:ext cx="507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Stand-alone DAQ Block-diagram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547497" y="1489521"/>
            <a:ext cx="283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72147" y="222333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</a:rPr>
              <a:t>GeSiCA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0706" y="2227512"/>
            <a:ext cx="460234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    TCS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68602" y="140378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</a:t>
            </a:r>
            <a:r>
              <a:rPr lang="en-US" sz="1200" b="1" dirty="0" smtClean="0">
                <a:solidFill>
                  <a:prstClr val="black"/>
                </a:solidFill>
              </a:rPr>
              <a:t>OS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(NIM)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3183789" y="366429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prstClr val="black"/>
                </a:solidFill>
              </a:rPr>
              <a:t>fiber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448118" y="3917970"/>
            <a:ext cx="3526418" cy="150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72645" y="5831140"/>
            <a:ext cx="0" cy="744396"/>
          </a:xfrm>
          <a:prstGeom prst="line">
            <a:avLst/>
          </a:prstGeom>
          <a:ln w="28575"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45900" y="6034061"/>
            <a:ext cx="1118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Spill Buffer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006858" y="4163703"/>
            <a:ext cx="3919" cy="20396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5001667" y="6203338"/>
            <a:ext cx="199730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211327" y="5944475"/>
            <a:ext cx="156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Slink </a:t>
            </a:r>
            <a:r>
              <a:rPr lang="en-US" sz="1400" dirty="0" smtClean="0">
                <a:solidFill>
                  <a:prstClr val="black"/>
                </a:solidFill>
              </a:rPr>
              <a:t>(optical fiber)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723166" y="3495563"/>
            <a:ext cx="1082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Mem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1GBx2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2925" y="4207535"/>
            <a:ext cx="77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ODIN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rear  card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9752" y="4864328"/>
            <a:ext cx="1957138" cy="50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8648" y="4933592"/>
            <a:ext cx="13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1Gb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b="1" dirty="0" smtClean="0">
                <a:solidFill>
                  <a:prstClr val="black"/>
                </a:solidFill>
              </a:rPr>
              <a:t>Switch 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988720" y="5138902"/>
            <a:ext cx="1368152" cy="3062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12001" y="261410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FFC000"/>
              </a:solidFill>
            </a:endParaRPr>
          </a:p>
          <a:p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8468" y="739867"/>
            <a:ext cx="795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(version 5, developed and completed in cooperation with COMPASS DAQ experts)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-5400000">
            <a:off x="2042136" y="3175955"/>
            <a:ext cx="1462260" cy="338554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  <a:sp3d/>
        </p:spPr>
        <p:txBody>
          <a:bodyPr wrap="none" rtlCol="0">
            <a:spAutoFit/>
            <a:flatTx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VP-917/012-16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22511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Stand-alone DAQ units status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98072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1). </a:t>
            </a:r>
            <a:r>
              <a:rPr lang="en-US" b="1" dirty="0" smtClean="0">
                <a:solidFill>
                  <a:prstClr val="black"/>
                </a:solidFill>
              </a:rPr>
              <a:t>VME crate x 3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00B050"/>
                </a:solidFill>
              </a:rPr>
              <a:t>received  &amp; tested</a:t>
            </a:r>
            <a:r>
              <a:rPr lang="en-US" b="1" dirty="0" smtClean="0"/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VME64 crate; 8U; 21 slots; fan; +5V 115A/230A;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+/-12V 46A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90405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2). </a:t>
            </a:r>
            <a:r>
              <a:rPr lang="en-US" b="1" dirty="0" smtClean="0">
                <a:solidFill>
                  <a:prstClr val="black"/>
                </a:solidFill>
              </a:rPr>
              <a:t>6U VME Single Board Computer </a:t>
            </a:r>
            <a:r>
              <a:rPr lang="en-US" dirty="0" smtClean="0">
                <a:solidFill>
                  <a:prstClr val="black"/>
                </a:solidFill>
              </a:rPr>
              <a:t>VP 917/012-16 x 2 units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00B050"/>
                </a:solidFill>
              </a:rPr>
              <a:t>received &amp; tested</a:t>
            </a:r>
            <a:r>
              <a:rPr lang="en-US" b="1" dirty="0" smtClean="0"/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2-core 2.5 GHz i7-3555LE; 16GB DRAM; 2PMC/XMC slots;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Ethernet port; 2.5 “HDD SATA-III 500GB;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Splitter cable for VGA/Keyboard/Mouse/COM-Port/USB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1942" y="3119815"/>
            <a:ext cx="730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3). </a:t>
            </a:r>
            <a:r>
              <a:rPr lang="en-US" b="1" dirty="0" smtClean="0">
                <a:solidFill>
                  <a:prstClr val="black"/>
                </a:solidFill>
              </a:rPr>
              <a:t>6U VME Single Board I/O Register </a:t>
            </a:r>
            <a:r>
              <a:rPr lang="en-US" dirty="0" smtClean="0">
                <a:solidFill>
                  <a:prstClr val="black"/>
                </a:solidFill>
              </a:rPr>
              <a:t>V977 x 2 units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00B050"/>
                </a:solidFill>
              </a:rPr>
              <a:t>received &amp; tested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</a:t>
            </a:r>
            <a:r>
              <a:rPr lang="en-US" dirty="0" smtClean="0">
                <a:solidFill>
                  <a:prstClr val="black"/>
                </a:solidFill>
              </a:rPr>
              <a:t>16 channels; NIM or TTL </a:t>
            </a:r>
            <a:r>
              <a:rPr lang="en-US" dirty="0" err="1" smtClean="0">
                <a:solidFill>
                  <a:prstClr val="black"/>
                </a:solidFill>
              </a:rPr>
              <a:t>Input/Output</a:t>
            </a:r>
            <a:r>
              <a:rPr lang="en-US" dirty="0" smtClean="0">
                <a:solidFill>
                  <a:prstClr val="black"/>
                </a:solidFill>
              </a:rPr>
              <a:t> signals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77500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4). </a:t>
            </a:r>
            <a:r>
              <a:rPr lang="en-US" b="1" dirty="0" smtClean="0">
                <a:solidFill>
                  <a:prstClr val="black"/>
                </a:solidFill>
              </a:rPr>
              <a:t>6U VME </a:t>
            </a:r>
            <a:r>
              <a:rPr lang="en-US" b="1" dirty="0" err="1" smtClean="0">
                <a:solidFill>
                  <a:prstClr val="black"/>
                </a:solidFill>
              </a:rPr>
              <a:t>GeSiCA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x5 units + </a:t>
            </a:r>
            <a:r>
              <a:rPr lang="en-US" b="1" dirty="0" smtClean="0">
                <a:solidFill>
                  <a:prstClr val="black"/>
                </a:solidFill>
              </a:rPr>
              <a:t>MUX</a:t>
            </a:r>
            <a:r>
              <a:rPr lang="en-US" dirty="0" smtClean="0">
                <a:solidFill>
                  <a:prstClr val="black"/>
                </a:solidFill>
              </a:rPr>
              <a:t> x 2 units (Control and Acquisition unit)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readout-driver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00B050"/>
                </a:solidFill>
              </a:rPr>
              <a:t>received,  </a:t>
            </a:r>
            <a:r>
              <a:rPr lang="en-US" b="1" dirty="0" smtClean="0">
                <a:solidFill>
                  <a:schemeClr val="accent1"/>
                </a:solidFill>
              </a:rPr>
              <a:t>to be tested with DAQ</a:t>
            </a:r>
            <a:r>
              <a:rPr lang="en-US" b="1" dirty="0" smtClean="0"/>
              <a:t>): </a:t>
            </a:r>
            <a:r>
              <a:rPr lang="en-US" dirty="0" smtClean="0">
                <a:solidFill>
                  <a:prstClr val="black"/>
                </a:solidFill>
              </a:rPr>
              <a:t>8 front-end serial            interfaces (Rj-45); 512 MB internal FIFO memory; S-Link output interface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31" y="4812486"/>
            <a:ext cx="754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5). </a:t>
            </a:r>
            <a:r>
              <a:rPr lang="en-US" b="1" dirty="0" smtClean="0">
                <a:solidFill>
                  <a:prstClr val="black"/>
                </a:solidFill>
              </a:rPr>
              <a:t>TCS  module </a:t>
            </a:r>
            <a:r>
              <a:rPr lang="en-US" dirty="0" smtClean="0">
                <a:solidFill>
                  <a:prstClr val="black"/>
                </a:solidFill>
              </a:rPr>
              <a:t>x 2 units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chemeClr val="accent6"/>
                </a:solidFill>
              </a:rPr>
              <a:t>offer is being paid,  </a:t>
            </a:r>
            <a:r>
              <a:rPr lang="en-US" b="1" dirty="0">
                <a:solidFill>
                  <a:srgbClr val="4F81BD"/>
                </a:solidFill>
              </a:rPr>
              <a:t>to be tested with DAQ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units</a:t>
            </a:r>
            <a:r>
              <a:rPr lang="en-US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06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36815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Simplified Schematic of Xilinx  FPGA Prototype R/O Module (</a:t>
            </a:r>
            <a:r>
              <a:rPr lang="en-US" sz="2400" b="1" u="sng" dirty="0" smtClean="0">
                <a:solidFill>
                  <a:srgbClr val="00B050"/>
                </a:solidFill>
              </a:rPr>
              <a:t>192ch</a:t>
            </a:r>
            <a:r>
              <a:rPr lang="en-US" sz="2400" b="1" u="sng" dirty="0" smtClean="0">
                <a:solidFill>
                  <a:srgbClr val="0070C0"/>
                </a:solidFill>
              </a:rPr>
              <a:t>)</a:t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</a:rPr>
              <a:t>to be tested with Range </a:t>
            </a:r>
            <a:r>
              <a:rPr lang="en-US" sz="1800" b="1" dirty="0">
                <a:solidFill>
                  <a:srgbClr val="0070C0"/>
                </a:solidFill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</a:rPr>
              <a:t>ystem Prototype at CERN; </a:t>
            </a:r>
            <a:r>
              <a:rPr lang="en-US" sz="1800" b="1" dirty="0" smtClean="0">
                <a:solidFill>
                  <a:srgbClr val="00B050"/>
                </a:solidFill>
              </a:rPr>
              <a:t>if results will be positive, the </a:t>
            </a:r>
            <a:r>
              <a:rPr lang="en-US" sz="1800" b="1" dirty="0" err="1" smtClean="0">
                <a:solidFill>
                  <a:srgbClr val="00B050"/>
                </a:solidFill>
              </a:rPr>
              <a:t>Artix</a:t>
            </a:r>
            <a:r>
              <a:rPr lang="en-US" sz="1800" b="1" dirty="0" smtClean="0">
                <a:solidFill>
                  <a:srgbClr val="00B050"/>
                </a:solidFill>
              </a:rPr>
              <a:t> 7 chip may be regarded as basis for the final PANDA/DAQ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3874" y="2299032"/>
            <a:ext cx="2313243" cy="22973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6671" y="2475174"/>
            <a:ext cx="726140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0374" y="3590367"/>
            <a:ext cx="726140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3942" y="4948698"/>
            <a:ext cx="1232537" cy="539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5600" y="2308612"/>
            <a:ext cx="881478" cy="351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9900" y="2989838"/>
            <a:ext cx="914400" cy="319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3899" y="1979645"/>
            <a:ext cx="457200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3535" y="2350727"/>
            <a:ext cx="455510" cy="2297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5879" y="299940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Arti</a:t>
            </a:r>
            <a:r>
              <a:rPr lang="en-US" b="1" dirty="0" err="1">
                <a:solidFill>
                  <a:prstClr val="black"/>
                </a:solidFill>
              </a:rPr>
              <a:t>x</a:t>
            </a:r>
            <a:r>
              <a:rPr lang="en-US" b="1" dirty="0" smtClean="0">
                <a:solidFill>
                  <a:prstClr val="black"/>
                </a:solidFill>
              </a:rPr>
              <a:t> 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3583" y="350100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XC7A200T-2FBG676I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7683" y="2483696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79646"/>
                </a:solidFill>
              </a:rPr>
              <a:t>MAX917</a:t>
            </a:r>
            <a:r>
              <a:rPr lang="en-US" sz="1200" dirty="0" smtClean="0">
                <a:solidFill>
                  <a:srgbClr val="F79646"/>
                </a:solidFill>
              </a:rPr>
              <a:t>3</a:t>
            </a:r>
          </a:p>
          <a:p>
            <a:r>
              <a:rPr lang="en-US" sz="1200" dirty="0" smtClean="0">
                <a:solidFill>
                  <a:srgbClr val="F79646"/>
                </a:solidFill>
              </a:rPr>
              <a:t>    X 48</a:t>
            </a:r>
            <a:endParaRPr lang="ru-RU" sz="1200" dirty="0">
              <a:solidFill>
                <a:srgbClr val="F79646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822237" y="4596116"/>
            <a:ext cx="0" cy="6840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93874" y="4817656"/>
            <a:ext cx="484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JTAG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0723" y="4964957"/>
            <a:ext cx="128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N25Q256A</a:t>
            </a:r>
          </a:p>
          <a:p>
            <a:r>
              <a:rPr lang="en-US" sz="1400" dirty="0" err="1" smtClean="0">
                <a:solidFill>
                  <a:prstClr val="black"/>
                </a:solidFill>
              </a:rPr>
              <a:t>Config</a:t>
            </a:r>
            <a:r>
              <a:rPr lang="en-US" sz="1400" dirty="0" smtClean="0">
                <a:solidFill>
                  <a:prstClr val="black"/>
                </a:solidFill>
              </a:rPr>
              <a:t>. Mem.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22" name="Прямая со стрелкой 21"/>
          <p:cNvCxnSpPr>
            <a:stCxn id="7" idx="0"/>
          </p:cNvCxnSpPr>
          <p:nvPr/>
        </p:nvCxnSpPr>
        <p:spPr>
          <a:xfrm flipH="1" flipV="1">
            <a:off x="5070210" y="4596396"/>
            <a:ext cx="1" cy="3523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70211" y="4671699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(6)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4909" y="2428336"/>
            <a:ext cx="54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LVTTL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0374" y="3590367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DAC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AD8842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-5400000">
            <a:off x="-83917" y="3146572"/>
            <a:ext cx="2972832" cy="369332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Analog  Electronics, ADB-32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9027" y="234586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HCPL-2400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8009" y="3032584"/>
            <a:ext cx="882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DS92LV222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5600" y="3598051"/>
            <a:ext cx="914400" cy="356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2243" y="3526285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TRIGGER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9447" y="3644217"/>
            <a:ext cx="84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DS90C032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7027" y="287271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CLK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7344" y="217011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SETUP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69044" y="4247785"/>
            <a:ext cx="897528" cy="358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04528" y="4289062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CY7B923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8487" y="4149788"/>
            <a:ext cx="507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DATA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40" name="Прямая со стрелкой 39"/>
          <p:cNvCxnSpPr>
            <a:endCxn id="28" idx="3"/>
          </p:cNvCxnSpPr>
          <p:nvPr/>
        </p:nvCxnSpPr>
        <p:spPr>
          <a:xfrm flipH="1" flipV="1">
            <a:off x="6966572" y="2484369"/>
            <a:ext cx="726963" cy="95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1"/>
          </p:cNvCxnSpPr>
          <p:nvPr/>
        </p:nvCxnSpPr>
        <p:spPr>
          <a:xfrm flipH="1" flipV="1">
            <a:off x="5700773" y="2484368"/>
            <a:ext cx="374827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-5400000">
            <a:off x="7006439" y="3263046"/>
            <a:ext cx="182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COMPASS  DAQ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52" y="3056387"/>
            <a:ext cx="4699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6" y="3668476"/>
            <a:ext cx="4699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10" y="3055253"/>
            <a:ext cx="8223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09" y="3688259"/>
            <a:ext cx="8223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Прямая со стрелкой 47"/>
          <p:cNvCxnSpPr>
            <a:endCxn id="36" idx="1"/>
          </p:cNvCxnSpPr>
          <p:nvPr/>
        </p:nvCxnSpPr>
        <p:spPr>
          <a:xfrm>
            <a:off x="5700773" y="4426787"/>
            <a:ext cx="368271" cy="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6" idx="3"/>
          </p:cNvCxnSpPr>
          <p:nvPr/>
        </p:nvCxnSpPr>
        <p:spPr>
          <a:xfrm flipV="1">
            <a:off x="6966572" y="4426787"/>
            <a:ext cx="726962" cy="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901932" y="2726584"/>
            <a:ext cx="4671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82413" y="2689736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b="1" dirty="0" smtClean="0">
                <a:solidFill>
                  <a:srgbClr val="00B050"/>
                </a:solidFill>
              </a:rPr>
              <a:t>192ch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61" name="Прямая со стрелкой 60"/>
          <p:cNvCxnSpPr>
            <a:endCxn id="6" idx="3"/>
          </p:cNvCxnSpPr>
          <p:nvPr/>
        </p:nvCxnSpPr>
        <p:spPr>
          <a:xfrm flipH="1">
            <a:off x="2876514" y="3821199"/>
            <a:ext cx="52963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5" idx="1"/>
          </p:cNvCxnSpPr>
          <p:nvPr/>
        </p:nvCxnSpPr>
        <p:spPr>
          <a:xfrm>
            <a:off x="1631099" y="2705335"/>
            <a:ext cx="535572" cy="6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1643586" y="2428335"/>
            <a:ext cx="48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LVDS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036" name="Прямая со стрелкой 1035"/>
          <p:cNvCxnSpPr>
            <a:stCxn id="6" idx="1"/>
          </p:cNvCxnSpPr>
          <p:nvPr/>
        </p:nvCxnSpPr>
        <p:spPr>
          <a:xfrm flipH="1" flipV="1">
            <a:off x="1631099" y="3821199"/>
            <a:ext cx="519275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1582413" y="3530985"/>
            <a:ext cx="60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Thresh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5400000">
            <a:off x="3186657" y="3567169"/>
            <a:ext cx="657383" cy="468290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0807" y="6237313"/>
            <a:ext cx="4945551" cy="5040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Conservative part, to be kept to final PANDA DAQ </a:t>
            </a:r>
            <a:endParaRPr lang="ru-RU" b="1" dirty="0"/>
          </a:p>
        </p:txBody>
      </p:sp>
      <p:sp>
        <p:nvSpPr>
          <p:cNvPr id="16" name="Левая фигурная скобка 15"/>
          <p:cNvSpPr/>
          <p:nvPr/>
        </p:nvSpPr>
        <p:spPr>
          <a:xfrm rot="5400000">
            <a:off x="6821137" y="3952287"/>
            <a:ext cx="493127" cy="216268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86357" y="5280192"/>
            <a:ext cx="2162688" cy="957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Part to be replaced with respect to final PANDA DAQ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85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Contacts with industry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*  MDTs components:</a:t>
            </a:r>
          </a:p>
          <a:p>
            <a:pPr marL="0" indent="0">
              <a:buNone/>
            </a:pPr>
            <a:r>
              <a:rPr lang="en-US" sz="2400" dirty="0" smtClean="0"/>
              <a:t>    - ALU profile -&gt; </a:t>
            </a:r>
            <a:r>
              <a:rPr lang="en-US" sz="2400" b="1" dirty="0" err="1" smtClean="0"/>
              <a:t>Agrisovgaz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2"/>
              </a:rPr>
              <a:t>www.agrisovgaz.ru</a:t>
            </a:r>
            <a:r>
              <a:rPr lang="en-US" sz="2400" dirty="0" smtClean="0"/>
              <a:t>), </a:t>
            </a:r>
            <a:r>
              <a:rPr lang="en-US" sz="2400" b="1" dirty="0" smtClean="0">
                <a:solidFill>
                  <a:srgbClr val="00B050"/>
                </a:solidFill>
              </a:rPr>
              <a:t>reliable partner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Kaluga Region, Russia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End plugs (active &amp; passive) -&gt; </a:t>
            </a:r>
            <a:r>
              <a:rPr lang="en-US" sz="2400" b="1" dirty="0" smtClean="0"/>
              <a:t>Mars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reliable </a:t>
            </a:r>
            <a:r>
              <a:rPr lang="en-US" sz="2400" b="1" dirty="0" smtClean="0">
                <a:solidFill>
                  <a:srgbClr val="00B050"/>
                </a:solidFill>
              </a:rPr>
              <a:t>partner</a:t>
            </a:r>
            <a:r>
              <a:rPr lang="en-US" sz="2400" b="1" dirty="0" smtClean="0"/>
              <a:t>, </a:t>
            </a:r>
            <a:r>
              <a:rPr lang="en-US" sz="2400" dirty="0" smtClean="0"/>
              <a:t>Erevan, 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Armenia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Plastic envelope (</a:t>
            </a:r>
            <a:r>
              <a:rPr lang="en-US" sz="2400" dirty="0" err="1" smtClean="0">
                <a:solidFill>
                  <a:srgbClr val="FF0000"/>
                </a:solidFill>
              </a:rPr>
              <a:t>Noryl</a:t>
            </a:r>
            <a:r>
              <a:rPr lang="en-US" sz="2400" dirty="0" smtClean="0"/>
              <a:t>) -&gt; in search for partner, two companies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study the technology to extrude </a:t>
            </a:r>
            <a:r>
              <a:rPr lang="en-US" sz="2400" dirty="0" err="1" smtClean="0">
                <a:solidFill>
                  <a:srgbClr val="FF0000"/>
                </a:solidFill>
              </a:rPr>
              <a:t>Noryl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plastic (</a:t>
            </a:r>
            <a:r>
              <a:rPr lang="en-US" sz="2400" b="1" dirty="0" smtClean="0"/>
              <a:t>Mars</a:t>
            </a:r>
            <a:r>
              <a:rPr lang="en-US" sz="2400" dirty="0" smtClean="0"/>
              <a:t>, Erevan and </a:t>
            </a:r>
            <a:r>
              <a:rPr lang="en-US" sz="2400" b="1" dirty="0" smtClean="0"/>
              <a:t>EPPI limited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Moscow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*  Front End Electronics: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sz="2400" dirty="0" smtClean="0"/>
              <a:t>- ASIC chips -&gt; </a:t>
            </a:r>
            <a:r>
              <a:rPr lang="en-US" sz="2400" b="1" dirty="0" smtClean="0"/>
              <a:t>Integral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reliable </a:t>
            </a:r>
            <a:r>
              <a:rPr lang="en-US" sz="2400" b="1" dirty="0" smtClean="0">
                <a:solidFill>
                  <a:srgbClr val="00B050"/>
                </a:solidFill>
              </a:rPr>
              <a:t>partner</a:t>
            </a:r>
            <a:r>
              <a:rPr lang="en-US" sz="2400" dirty="0" smtClean="0"/>
              <a:t>, Minsk, Belorussia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Assembly of cards -&gt;</a:t>
            </a:r>
            <a:r>
              <a:rPr lang="en-US" sz="2400" b="1" dirty="0" smtClean="0"/>
              <a:t> Marathon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reliable </a:t>
            </a:r>
            <a:r>
              <a:rPr lang="en-US" sz="2400" b="1" dirty="0" smtClean="0">
                <a:solidFill>
                  <a:srgbClr val="00B050"/>
                </a:solidFill>
              </a:rPr>
              <a:t>partner</a:t>
            </a:r>
            <a:r>
              <a:rPr lang="en-US" sz="2400" dirty="0" smtClean="0"/>
              <a:t>, Moscow,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Russia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*  Mechanical structures: </a:t>
            </a:r>
            <a:r>
              <a:rPr lang="en-US" sz="2400" dirty="0" smtClean="0">
                <a:solidFill>
                  <a:schemeClr val="accent6"/>
                </a:solidFill>
              </a:rPr>
              <a:t>pending clarity with magnet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Final variant of detector plane shielding </a:t>
            </a:r>
            <a:r>
              <a:rPr lang="en-US" sz="2800" b="1" u="sng" dirty="0" smtClean="0">
                <a:solidFill>
                  <a:srgbClr val="00B050"/>
                </a:solidFill>
              </a:rPr>
              <a:t>developed at </a:t>
            </a:r>
            <a:r>
              <a:rPr lang="en-US" sz="2800" b="1" u="sng" dirty="0" err="1" smtClean="0">
                <a:solidFill>
                  <a:srgbClr val="00B050"/>
                </a:solidFill>
              </a:rPr>
              <a:t>Dubna</a:t>
            </a:r>
            <a:r>
              <a:rPr lang="en-US" sz="2800" b="1" u="sng" dirty="0" smtClean="0">
                <a:solidFill>
                  <a:srgbClr val="00B050"/>
                </a:solidFill>
              </a:rPr>
              <a:t> test stand</a:t>
            </a:r>
            <a:r>
              <a:rPr lang="en-US" sz="2800" b="1" u="sng" dirty="0" smtClean="0">
                <a:solidFill>
                  <a:srgbClr val="0070C0"/>
                </a:solidFill>
              </a:rPr>
              <a:t> – was implemented in Range System Prototype at CERN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5616"/>
            <a:ext cx="6480720" cy="486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69" y="220356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Preamplifier shielding box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53812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ADB-32 cards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5" y="2882353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HV/S-8 cover </a:t>
            </a:r>
            <a:r>
              <a:rPr lang="en-US" b="1" dirty="0" smtClean="0">
                <a:solidFill>
                  <a:srgbClr val="FFFF00"/>
                </a:solidFill>
              </a:rPr>
              <a:t>(GND bus)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165853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Shielding free edges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871" y="1483003"/>
            <a:ext cx="2355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prstClr val="black"/>
                </a:solidFill>
              </a:rPr>
              <a:t>All results of shielding tests were applied to this final detector plane version</a:t>
            </a:r>
          </a:p>
          <a:p>
            <a:pPr algn="just"/>
            <a:endParaRPr lang="en-US" sz="1600" b="1" dirty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Preamplifier shielding box consists of several Al plates which provide:</a:t>
            </a:r>
          </a:p>
          <a:p>
            <a:pPr marL="285750" indent="-285750" algn="just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</a:rPr>
              <a:t>shielding of A-32 cards (from detector and each other), 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</a:rPr>
              <a:t>shielding of input strip-to-preamp-wires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</a:rPr>
              <a:t>p</a:t>
            </a:r>
            <a:r>
              <a:rPr lang="en-US" sz="1600" b="1" dirty="0" smtClean="0">
                <a:solidFill>
                  <a:prstClr val="black"/>
                </a:solidFill>
              </a:rPr>
              <a:t>reamplifier GND connections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16017" y="3413366"/>
            <a:ext cx="360040" cy="1711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28456" y="2032421"/>
            <a:ext cx="355848" cy="12525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491881" y="2032421"/>
            <a:ext cx="1729544" cy="67650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03648" y="2521576"/>
            <a:ext cx="864096" cy="69933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</p:cNvCxnSpPr>
          <p:nvPr/>
        </p:nvCxnSpPr>
        <p:spPr>
          <a:xfrm flipH="1" flipV="1">
            <a:off x="3054626" y="4922714"/>
            <a:ext cx="1157334" cy="615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0"/>
          </p:cNvCxnSpPr>
          <p:nvPr/>
        </p:nvCxnSpPr>
        <p:spPr>
          <a:xfrm flipV="1">
            <a:off x="4211960" y="4941169"/>
            <a:ext cx="864096" cy="59695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46383" y="6246544"/>
            <a:ext cx="934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Fully equipped detector plane was tested </a:t>
            </a:r>
            <a:r>
              <a:rPr lang="en-US" b="1" dirty="0" smtClean="0">
                <a:solidFill>
                  <a:srgbClr val="00B050"/>
                </a:solidFill>
              </a:rPr>
              <a:t>for a month – no performance changes </a:t>
            </a:r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were observed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1800746"/>
          </a:xfrm>
        </p:spPr>
        <p:txBody>
          <a:bodyPr/>
          <a:lstStyle/>
          <a:p>
            <a:r>
              <a:rPr lang="en-US" altLang="ru-RU" dirty="0" smtClean="0"/>
              <a:t> </a:t>
            </a:r>
            <a:r>
              <a:rPr lang="en-US" altLang="ru-RU" sz="3200" b="1" u="sng" dirty="0" smtClean="0">
                <a:solidFill>
                  <a:srgbClr val="0070C0"/>
                </a:solidFill>
              </a:rPr>
              <a:t> MDT counting characteristics  after </a:t>
            </a:r>
            <a:br>
              <a:rPr lang="en-US" altLang="ru-RU" sz="3200" b="1" u="sng" dirty="0" smtClean="0">
                <a:solidFill>
                  <a:srgbClr val="0070C0"/>
                </a:solidFill>
              </a:rPr>
            </a:br>
            <a:r>
              <a:rPr lang="en-US" altLang="ru-RU" sz="3200" b="1" u="sng" dirty="0" smtClean="0">
                <a:solidFill>
                  <a:srgbClr val="0070C0"/>
                </a:solidFill>
              </a:rPr>
              <a:t>irradiation by 1.5  and 3.1 Coulomb / </a:t>
            </a:r>
            <a:r>
              <a:rPr lang="en-US" altLang="ru-RU" sz="3200" b="1" u="sng" dirty="0">
                <a:solidFill>
                  <a:srgbClr val="0070C0"/>
                </a:solidFill>
              </a:rPr>
              <a:t>c</a:t>
            </a:r>
            <a:r>
              <a:rPr lang="en-US" altLang="ru-RU" sz="3200" b="1" u="sng" dirty="0" smtClean="0">
                <a:solidFill>
                  <a:srgbClr val="0070C0"/>
                </a:solidFill>
              </a:rPr>
              <a:t>m2</a:t>
            </a:r>
            <a:br>
              <a:rPr lang="en-US" altLang="ru-RU" sz="3200" b="1" u="sng" dirty="0" smtClean="0">
                <a:solidFill>
                  <a:srgbClr val="0070C0"/>
                </a:solidFill>
              </a:rPr>
            </a:br>
            <a:r>
              <a:rPr lang="en-US" altLang="ru-RU" sz="3200" b="1" u="sng" dirty="0" smtClean="0">
                <a:solidFill>
                  <a:srgbClr val="00B050"/>
                </a:solidFill>
              </a:rPr>
              <a:t>NO  AGEING !</a:t>
            </a:r>
            <a:endParaRPr lang="ru-RU" altLang="ru-RU" sz="3200" b="1" u="sng" dirty="0" smtClean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360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52578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194425"/>
            <a:ext cx="6408712" cy="6635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Collected charge is increased by factor 3 compared to  ‘threshold </a:t>
            </a:r>
            <a:r>
              <a:rPr lang="en-US" b="1" dirty="0" smtClean="0"/>
              <a:t>value’ </a:t>
            </a:r>
            <a:r>
              <a:rPr lang="en-US" b="1" dirty="0" smtClean="0"/>
              <a:t>in 1 C/cm presented  for ECE referees last year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28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07" y="14288"/>
            <a:ext cx="5051986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6200000">
            <a:off x="-927062" y="2420888"/>
            <a:ext cx="36004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rate performance  (wires &amp; strips) studied  at </a:t>
            </a:r>
            <a:r>
              <a:rPr lang="en-US" b="1" dirty="0" err="1" smtClean="0"/>
              <a:t>Dubna</a:t>
            </a:r>
            <a:r>
              <a:rPr lang="en-US" b="1" dirty="0" smtClean="0"/>
              <a:t> test stand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99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rgbClr val="4F81BD"/>
                </a:solidFill>
              </a:rPr>
              <a:t>Geant4</a:t>
            </a:r>
            <a:r>
              <a:rPr lang="en-US" sz="3200" b="1" u="sng" dirty="0" smtClean="0">
                <a:solidFill>
                  <a:srgbClr val="0070C0"/>
                </a:solidFill>
              </a:rPr>
              <a:t> view of Barrel (a) and its cut at target zone (b)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2" y="1600200"/>
            <a:ext cx="3497335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30" y="1340768"/>
            <a:ext cx="6220373" cy="4668218"/>
          </a:xfrm>
        </p:spPr>
      </p:pic>
      <p:sp>
        <p:nvSpPr>
          <p:cNvPr id="2" name="Прямоугольник 1"/>
          <p:cNvSpPr/>
          <p:nvPr/>
        </p:nvSpPr>
        <p:spPr>
          <a:xfrm>
            <a:off x="2915816" y="1340768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Steel </a:t>
            </a:r>
            <a:r>
              <a:rPr lang="en-US" sz="2400" b="1" dirty="0" err="1" smtClean="0"/>
              <a:t>absober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n-US" sz="2400" b="1" dirty="0" smtClean="0"/>
              <a:t>in white)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059832" y="1916832"/>
            <a:ext cx="86409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1916832"/>
            <a:ext cx="136815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71600" y="5589240"/>
            <a:ext cx="29523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Zero bi-layer (in blue)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flipV="1">
            <a:off x="2447764" y="4005064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76056" y="5589240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MDTs inner layers (in blue) </a:t>
            </a:r>
            <a:endParaRPr lang="ru-RU" sz="2400" b="1" dirty="0"/>
          </a:p>
        </p:txBody>
      </p: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flipH="1" flipV="1">
            <a:off x="6516216" y="4653136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07704" y="1916832"/>
            <a:ext cx="64807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(a)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1916832"/>
            <a:ext cx="576064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(b)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40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767"/>
            <a:ext cx="8229600" cy="66693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Backup slides</a:t>
            </a:r>
            <a:endParaRPr lang="ru-RU" sz="2800" b="1" u="sng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8543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" y="548680"/>
            <a:ext cx="8352927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059832" y="3501008"/>
            <a:ext cx="216024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68144" y="5301208"/>
            <a:ext cx="208823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MDTs layer</a:t>
            </a:r>
            <a:endParaRPr lang="ru-RU" sz="2400" b="1" dirty="0"/>
          </a:p>
        </p:txBody>
      </p:sp>
      <p:cxnSp>
        <p:nvCxnSpPr>
          <p:cNvPr id="6" name="Прямая со стрелкой 5"/>
          <p:cNvCxnSpPr>
            <a:stCxn id="3" idx="0"/>
          </p:cNvCxnSpPr>
          <p:nvPr/>
        </p:nvCxnSpPr>
        <p:spPr>
          <a:xfrm flipV="1">
            <a:off x="6912260" y="321297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912260" y="908720"/>
            <a:ext cx="187823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Zero bi-layer</a:t>
            </a:r>
            <a:endParaRPr lang="ru-RU" sz="2400" b="1" dirty="0"/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7308304" y="1484784"/>
            <a:ext cx="54307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RSP in vertical position (for cosmic test)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983760" cy="52378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103694"/>
            <a:ext cx="2088232" cy="8374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A2DB-32 cards for wire R/O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339752" y="3717032"/>
            <a:ext cx="1008112" cy="386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88945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DAQ Status Summary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7"/>
            <a:ext cx="833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1). The final version of the stand-alone DAQ is ready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2). Hardware for DAQ was mostly received, last unit is expected in summer  2015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3). The development of the DAQ software/firmware is currently in progress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      at CERN, ready/tested code is expected in autumn 2015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ru-RU" sz="2400" b="1" u="sng" dirty="0" smtClean="0">
                <a:solidFill>
                  <a:srgbClr val="0070C0"/>
                </a:solidFill>
              </a:rPr>
              <a:t>Table of conditions for written </a:t>
            </a:r>
            <a:r>
              <a:rPr lang="en-US" altLang="ru-RU" sz="2400" b="1" u="sng" dirty="0" smtClean="0">
                <a:solidFill>
                  <a:srgbClr val="0070C0"/>
                </a:solidFill>
              </a:rPr>
              <a:t>events; T9/PS/CERN run 2012</a:t>
            </a:r>
            <a:endParaRPr lang="ru-RU" altLang="ru-RU" sz="2400" b="1" u="sng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9750" y="908050"/>
          <a:ext cx="8208963" cy="5689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889"/>
                <a:gridCol w="1970152"/>
                <a:gridCol w="1313434"/>
                <a:gridCol w="1016348"/>
                <a:gridCol w="2658140"/>
              </a:tblGrid>
              <a:tr h="274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</a:rPr>
                        <a:t>P[</a:t>
                      </a:r>
                      <a:r>
                        <a:rPr lang="ru-RU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Gev</a:t>
                      </a: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</a:rPr>
                        <a:t>/c]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Trig</a:t>
                      </a:r>
                      <a:r>
                        <a:rPr lang="en-US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ger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Composition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ru-RU" sz="1400" b="1" kern="50" dirty="0" err="1" smtClean="0">
                          <a:solidFill>
                            <a:schemeClr val="bg1"/>
                          </a:solidFill>
                          <a:effectLst/>
                        </a:rPr>
                        <a:t>ev</a:t>
                      </a:r>
                      <a:r>
                        <a:rPr lang="en-US" sz="1400" b="1" kern="50" dirty="0" err="1" smtClean="0">
                          <a:solidFill>
                            <a:schemeClr val="bg1"/>
                          </a:solidFill>
                          <a:effectLst/>
                        </a:rPr>
                        <a:t>ents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file</a:t>
                      </a:r>
                      <a:r>
                        <a:rPr lang="en-US" sz="1400" b="1" kern="50" baseline="0" dirty="0" smtClean="0">
                          <a:solidFill>
                            <a:schemeClr val="bg1"/>
                          </a:solidFill>
                          <a:effectLst/>
                        </a:rPr>
                        <a:t> #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kern="5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ru-RU" sz="1400" b="1" kern="50" dirty="0" err="1" smtClean="0">
                          <a:solidFill>
                            <a:schemeClr val="bg1"/>
                          </a:solidFill>
                          <a:effectLst/>
                        </a:rPr>
                        <a:t>omment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</a:tr>
              <a:tr h="260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err="1">
                          <a:effectLst/>
                        </a:rPr>
                        <a:t>Spectrum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S3*S4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cosmic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635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f39</a:t>
                      </a:r>
                      <a:r>
                        <a:rPr lang="en-US" sz="1100" b="1" kern="50" dirty="0">
                          <a:effectLst/>
                        </a:rPr>
                        <a:t>, S3 </a:t>
                      </a:r>
                      <a:r>
                        <a:rPr lang="en-US" sz="1100" b="1" kern="50" dirty="0" smtClean="0">
                          <a:effectLst/>
                        </a:rPr>
                        <a:t>&amp; </a:t>
                      </a:r>
                      <a:r>
                        <a:rPr lang="en-US" sz="1100" b="1" kern="50" dirty="0">
                          <a:effectLst/>
                        </a:rPr>
                        <a:t>S4 on RSP top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45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Spectrum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S3*S4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cosmic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8375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f41,S3 </a:t>
                      </a:r>
                      <a:r>
                        <a:rPr lang="en-US" sz="1100" b="1" kern="50" dirty="0">
                          <a:effectLst/>
                        </a:rPr>
                        <a:t>on top </a:t>
                      </a:r>
                      <a:r>
                        <a:rPr lang="en-US" sz="1100" b="1" kern="50" dirty="0" smtClean="0">
                          <a:effectLst/>
                        </a:rPr>
                        <a:t>&amp; </a:t>
                      </a:r>
                      <a:r>
                        <a:rPr lang="en-US" sz="1100" b="1" kern="50" dirty="0">
                          <a:effectLst/>
                        </a:rPr>
                        <a:t>S4 on bottom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 dirty="0">
                          <a:effectLst/>
                        </a:rPr>
                        <a:t>          </a:t>
                      </a:r>
                      <a:r>
                        <a:rPr lang="ru-RU" sz="1100" b="1" kern="50" dirty="0">
                          <a:effectLst/>
                        </a:rPr>
                        <a:t>0.5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- (e,μ,π)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6575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f85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</a:t>
                      </a:r>
                      <a:r>
                        <a:rPr lang="ru-RU" sz="1100" b="1" kern="50">
                          <a:effectLst/>
                        </a:rPr>
                        <a:t>0.5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27374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f83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 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3087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f65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1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</a:rPr>
                        <a:t>S1*S2*</a:t>
                      </a:r>
                      <a:r>
                        <a:rPr lang="en-US" sz="1100" b="1" kern="50" dirty="0" smtClean="0">
                          <a:effectLst/>
                        </a:rPr>
                        <a:t>veto</a:t>
                      </a:r>
                      <a:r>
                        <a:rPr lang="ru-RU" sz="1100" b="1" kern="50" dirty="0" smtClean="0">
                          <a:effectLst/>
                        </a:rPr>
                        <a:t>C1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(μ,π,p)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</a:rPr>
                        <a:t>90</a:t>
                      </a:r>
                      <a:r>
                        <a:rPr lang="en-US" sz="1100" b="1" kern="50" baseline="0" dirty="0" smtClean="0">
                          <a:effectLst/>
                        </a:rPr>
                        <a:t> 000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f68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 </a:t>
                      </a:r>
                      <a:r>
                        <a:rPr lang="ru-RU" sz="1100" b="1" kern="50">
                          <a:effectLst/>
                        </a:rPr>
                        <a:t>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3161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f80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5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 dirty="0">
                          <a:effectLst/>
                        </a:rPr>
                        <a:t>            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S1*S2+Pb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(μ,π,p)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1087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f81</a:t>
                      </a:r>
                      <a:r>
                        <a:rPr lang="en-US" sz="1100" b="1" kern="50" dirty="0">
                          <a:effectLst/>
                        </a:rPr>
                        <a:t>, 2.5 cm </a:t>
                      </a:r>
                      <a:r>
                        <a:rPr lang="en-US" sz="1100" b="1" kern="50" dirty="0" err="1">
                          <a:effectLst/>
                        </a:rPr>
                        <a:t>Pb</a:t>
                      </a:r>
                      <a:r>
                        <a:rPr lang="en-US" sz="1100" b="1" kern="50" dirty="0">
                          <a:effectLst/>
                        </a:rPr>
                        <a:t> brick </a:t>
                      </a:r>
                      <a:r>
                        <a:rPr lang="en-US" sz="1100" b="1" kern="50" dirty="0" smtClean="0">
                          <a:effectLst/>
                        </a:rPr>
                        <a:t>in </a:t>
                      </a:r>
                      <a:r>
                        <a:rPr lang="en-US" sz="1100" b="1" kern="50" dirty="0">
                          <a:effectLst/>
                        </a:rPr>
                        <a:t>beam,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11766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f77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3283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f78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S1*S2*C2+Pb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299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f79</a:t>
                      </a:r>
                      <a:r>
                        <a:rPr lang="en-US" sz="1100" b="1" kern="50" dirty="0">
                          <a:effectLst/>
                        </a:rPr>
                        <a:t>, 2.5 cm </a:t>
                      </a:r>
                      <a:r>
                        <a:rPr lang="en-US" sz="1100" b="1" kern="50" dirty="0" err="1">
                          <a:effectLst/>
                        </a:rPr>
                        <a:t>Pb</a:t>
                      </a:r>
                      <a:r>
                        <a:rPr lang="en-US" sz="1100" b="1" kern="50" dirty="0">
                          <a:effectLst/>
                        </a:rPr>
                        <a:t> brick </a:t>
                      </a:r>
                      <a:r>
                        <a:rPr lang="en-US" sz="1100" b="1" kern="50" dirty="0" smtClean="0">
                          <a:effectLst/>
                        </a:rPr>
                        <a:t>in </a:t>
                      </a:r>
                      <a:r>
                        <a:rPr lang="en-US" sz="1100" b="1" kern="50" dirty="0">
                          <a:effectLst/>
                        </a:rPr>
                        <a:t>beam,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</a:t>
                      </a:r>
                      <a:r>
                        <a:rPr lang="ru-RU" sz="1100" b="1" kern="50">
                          <a:effectLst/>
                        </a:rPr>
                        <a:t>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9702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f56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S1*S2*C1*C2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2181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f57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S1*S2*C1*C2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1217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f58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5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S1*S2*C1*C2</a:t>
                      </a: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+ (</a:t>
                      </a:r>
                      <a:r>
                        <a:rPr lang="ru-RU" sz="1100" b="1" kern="50" dirty="0" err="1" smtClean="0">
                          <a:effectLst/>
                        </a:rPr>
                        <a:t>e,μ</a:t>
                      </a:r>
                      <a:r>
                        <a:rPr lang="ru-RU" sz="1100" b="1" kern="50" dirty="0" smtClean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</a:rPr>
                        <a:t>200</a:t>
                      </a:r>
                      <a:r>
                        <a:rPr lang="en-US" sz="1100" b="1" kern="50" dirty="0" smtClean="0">
                          <a:effectLst/>
                        </a:rPr>
                        <a:t> 000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f59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6407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f69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S1*S2*C2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3201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f70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661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S1*S2*C2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+ (</a:t>
                      </a:r>
                      <a:r>
                        <a:rPr lang="ru-RU" sz="1100" b="1" kern="50" dirty="0" err="1" smtClean="0">
                          <a:effectLst/>
                        </a:rPr>
                        <a:t>e,μ</a:t>
                      </a:r>
                      <a:r>
                        <a:rPr lang="ru-RU" sz="1100" b="1" kern="50" dirty="0" smtClean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13266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f71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11940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f75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3492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f76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</a:t>
                      </a:r>
                      <a:r>
                        <a:rPr lang="ru-RU" sz="1100" b="1" kern="50">
                          <a:effectLst/>
                        </a:rPr>
                        <a:t>10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9899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f72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10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1213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f73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984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10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S3*S4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7405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f74</a:t>
                      </a:r>
                      <a:r>
                        <a:rPr lang="en-US" sz="1100" b="1" kern="50" dirty="0">
                          <a:effectLst/>
                        </a:rPr>
                        <a:t>, </a:t>
                      </a:r>
                      <a:r>
                        <a:rPr lang="en-US" sz="1100" b="1" kern="50" dirty="0" smtClean="0">
                          <a:effectLst/>
                        </a:rPr>
                        <a:t>beam + halo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3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en-US" sz="2800" b="1" u="sng" dirty="0">
                <a:solidFill>
                  <a:srgbClr val="4F81BD"/>
                </a:solidFill>
              </a:rPr>
              <a:t>Geant4</a:t>
            </a:r>
            <a:r>
              <a:rPr lang="en-US" sz="2800" b="1" u="sng" dirty="0">
                <a:solidFill>
                  <a:srgbClr val="0070C0"/>
                </a:solidFill>
              </a:rPr>
              <a:t> view </a:t>
            </a:r>
            <a:r>
              <a:rPr lang="en-US" sz="2800" b="1" u="sng" dirty="0" smtClean="0">
                <a:solidFill>
                  <a:srgbClr val="0070C0"/>
                </a:solidFill>
              </a:rPr>
              <a:t>of End Cap and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Muon</a:t>
            </a:r>
            <a:r>
              <a:rPr lang="en-US" sz="2800" b="1" u="sng" dirty="0" smtClean="0">
                <a:solidFill>
                  <a:srgbClr val="0070C0"/>
                </a:solidFill>
              </a:rPr>
              <a:t> Filter </a:t>
            </a:r>
            <a:r>
              <a:rPr lang="en-US" sz="2800" b="1" u="sng" dirty="0">
                <a:solidFill>
                  <a:srgbClr val="0070C0"/>
                </a:solidFill>
              </a:rPr>
              <a:t>(a) and its </a:t>
            </a:r>
            <a:r>
              <a:rPr lang="en-US" sz="2800" b="1" u="sng" dirty="0" smtClean="0">
                <a:solidFill>
                  <a:srgbClr val="0070C0"/>
                </a:solidFill>
              </a:rPr>
              <a:t>vertical cut (b</a:t>
            </a:r>
            <a:r>
              <a:rPr lang="en-US" sz="2800" b="1" u="sng" dirty="0">
                <a:solidFill>
                  <a:srgbClr val="0070C0"/>
                </a:solidFill>
              </a:rPr>
              <a:t>)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4608512" cy="471754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4996295" cy="4968552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1988840"/>
            <a:ext cx="27363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MDTs layer (in red)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31840" y="2564904"/>
            <a:ext cx="82809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67944" y="3284984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End Cap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436096" y="35370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59932" y="5445224"/>
            <a:ext cx="16921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Muon</a:t>
            </a:r>
            <a:r>
              <a:rPr lang="en-US" sz="2400" b="1" dirty="0" smtClean="0"/>
              <a:t> Filter</a:t>
            </a:r>
            <a:endParaRPr lang="ru-RU" sz="2400" b="1" dirty="0"/>
          </a:p>
        </p:txBody>
      </p:sp>
      <p:cxnSp>
        <p:nvCxnSpPr>
          <p:cNvPr id="14" name="Прямая со стрелкой 13"/>
          <p:cNvCxnSpPr>
            <a:stCxn id="12" idx="3"/>
          </p:cNvCxnSpPr>
          <p:nvPr/>
        </p:nvCxnSpPr>
        <p:spPr>
          <a:xfrm>
            <a:off x="5652120" y="569725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31640" y="2276872"/>
            <a:ext cx="576064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(a)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88124" y="2262436"/>
            <a:ext cx="576064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(b)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66942" y="2694484"/>
            <a:ext cx="1368152" cy="842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teel ribs</a:t>
            </a:r>
          </a:p>
          <a:p>
            <a:pPr algn="ctr"/>
            <a:r>
              <a:rPr lang="en-US" b="1" dirty="0" smtClean="0"/>
              <a:t>(in white)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876156" y="3284984"/>
            <a:ext cx="69078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221549" y="3270548"/>
            <a:ext cx="345395" cy="11665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2" y="692696"/>
            <a:ext cx="8568745" cy="48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719232"/>
            <a:ext cx="2664296" cy="54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‘chess board’ zero bi-layer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3" y="5719232"/>
            <a:ext cx="2232247" cy="54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‘standard’ bi-layer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80311" y="4221088"/>
            <a:ext cx="1424295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digitization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84249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RSP model and data collected at T9/PS/CERN run 2012 are being used to tune digitization algorithm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35862" y="3933056"/>
            <a:ext cx="735738" cy="1786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flipH="1" flipV="1">
            <a:off x="5508104" y="3933056"/>
            <a:ext cx="756083" cy="1786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 eaLnBrk="1" hangingPunct="1"/>
            <a:r>
              <a:rPr lang="en-US" altLang="ru-RU" sz="2400" b="1" dirty="0" smtClean="0">
                <a:solidFill>
                  <a:srgbClr val="0070C0"/>
                </a:solidFill>
              </a:rPr>
              <a:t>BEAM: e,µ,</a:t>
            </a:r>
            <a:r>
              <a:rPr lang="el-GR" altLang="ru-RU" sz="2400" b="1" dirty="0" smtClean="0">
                <a:solidFill>
                  <a:srgbClr val="0070C0"/>
                </a:solidFill>
              </a:rPr>
              <a:t>π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,p (</a:t>
            </a:r>
            <a:r>
              <a:rPr lang="en-US" altLang="ru-RU" sz="1800" b="1" dirty="0" smtClean="0">
                <a:solidFill>
                  <a:srgbClr val="0070C0"/>
                </a:solidFill>
              </a:rPr>
              <a:t>3 GeV/c, trigger: S</a:t>
            </a:r>
            <a:r>
              <a:rPr lang="en-US" altLang="ru-RU" sz="1400" b="1" dirty="0" smtClean="0">
                <a:solidFill>
                  <a:srgbClr val="0070C0"/>
                </a:solidFill>
              </a:rPr>
              <a:t>1</a:t>
            </a:r>
            <a:r>
              <a:rPr lang="en-US" altLang="ru-RU" sz="1800" b="1" dirty="0" smtClean="0">
                <a:solidFill>
                  <a:srgbClr val="0070C0"/>
                </a:solidFill>
              </a:rPr>
              <a:t> (Ø 11,5 cm) &amp; S</a:t>
            </a:r>
            <a:r>
              <a:rPr lang="en-US" altLang="ru-RU" sz="1400" b="1" dirty="0" smtClean="0">
                <a:solidFill>
                  <a:srgbClr val="0070C0"/>
                </a:solidFill>
              </a:rPr>
              <a:t>2</a:t>
            </a:r>
            <a:r>
              <a:rPr lang="en-US" altLang="ru-RU" sz="1800" b="1" dirty="0" smtClean="0">
                <a:solidFill>
                  <a:srgbClr val="0070C0"/>
                </a:solidFill>
              </a:rPr>
              <a:t> (Ø 3,5 cm)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),</a:t>
            </a:r>
            <a:br>
              <a:rPr lang="en-US" altLang="ru-RU" sz="2400" b="1" dirty="0" smtClean="0">
                <a:solidFill>
                  <a:srgbClr val="0070C0"/>
                </a:solidFill>
              </a:rPr>
            </a:br>
            <a:r>
              <a:rPr lang="en-US" altLang="ru-RU" sz="2400" b="1" dirty="0" smtClean="0">
                <a:solidFill>
                  <a:srgbClr val="00B050"/>
                </a:solidFill>
              </a:rPr>
              <a:t>Range System Prototype data of T9/PS/CERN run 2012 </a:t>
            </a:r>
            <a:endParaRPr lang="ru-RU" altLang="ru-RU" sz="2400" dirty="0" smtClean="0">
              <a:solidFill>
                <a:srgbClr val="00B050"/>
              </a:solidFill>
            </a:endParaRP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947738"/>
            <a:ext cx="27368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47738"/>
            <a:ext cx="28098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38588"/>
            <a:ext cx="27289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938588"/>
            <a:ext cx="277653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521075" y="1908175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</a:rPr>
              <a:t>µ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8204200" y="197485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 smtClean="0">
                <a:solidFill>
                  <a:prstClr val="black"/>
                </a:solidFill>
              </a:rPr>
              <a:t>h</a:t>
            </a:r>
            <a:endParaRPr lang="ru-RU" altLang="ru-RU" b="1" smtClean="0">
              <a:solidFill>
                <a:prstClr val="black"/>
              </a:solidFill>
            </a:endParaRPr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3492500" y="49657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</a:rPr>
              <a:t>µ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8204200" y="514985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 smtClean="0">
                <a:solidFill>
                  <a:prstClr val="black"/>
                </a:solidFill>
              </a:rPr>
              <a:t>h</a:t>
            </a:r>
            <a:endParaRPr lang="ru-RU" altLang="ru-RU" b="1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1075" y="1052736"/>
            <a:ext cx="1554981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</a:t>
            </a:r>
            <a:r>
              <a:rPr lang="en-US" b="1" dirty="0" smtClean="0"/>
              <a:t>ire hits (</a:t>
            </a:r>
            <a:r>
              <a:rPr lang="en-US" b="1" dirty="0" smtClean="0">
                <a:solidFill>
                  <a:srgbClr val="00B050"/>
                </a:solidFill>
              </a:rPr>
              <a:t>in green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843808" y="1628800"/>
            <a:ext cx="677267" cy="346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521075" y="5805264"/>
            <a:ext cx="1554981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trip hits (</a:t>
            </a:r>
            <a:r>
              <a:rPr lang="en-US" b="1" dirty="0" smtClean="0">
                <a:solidFill>
                  <a:srgbClr val="0070C0"/>
                </a:solidFill>
              </a:rPr>
              <a:t>in blue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843808" y="5343525"/>
            <a:ext cx="677267" cy="461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‘Chess board’ zero bi-layer (fragment)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6480" y="2276872"/>
            <a:ext cx="4992554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6237312"/>
            <a:ext cx="72008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MDT</a:t>
            </a:r>
          </a:p>
          <a:p>
            <a:pPr algn="ctr"/>
            <a:r>
              <a:rPr lang="en-US" b="1" dirty="0" smtClean="0"/>
              <a:t>tube</a:t>
            </a:r>
            <a:endParaRPr lang="ru-RU" b="1" dirty="0"/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5076056" y="51571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076056" y="141277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83968" y="981522"/>
            <a:ext cx="1584176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 direction 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flipH="1" flipV="1">
            <a:off x="3995936" y="1700808"/>
            <a:ext cx="496821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24128" y="170080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96479" y="1269554"/>
            <a:ext cx="1999456" cy="4312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U-strip, -45 deg.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64154" y="1269554"/>
            <a:ext cx="2008246" cy="4312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V-strip, + 45 deg.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89034" y="2924944"/>
            <a:ext cx="2154966" cy="10801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Strips are formed  from 2 cm x 2cm squares by soldering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7" y="6117468"/>
            <a:ext cx="2672679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Brackets to fix MDTs  to strip board </a:t>
            </a:r>
            <a:endParaRPr lang="ru-RU" b="1" dirty="0"/>
          </a:p>
        </p:txBody>
      </p:sp>
      <p:cxnSp>
        <p:nvCxnSpPr>
          <p:cNvPr id="19" name="Прямая со стрелкой 18"/>
          <p:cNvCxnSpPr>
            <a:stCxn id="17" idx="3"/>
          </p:cNvCxnSpPr>
          <p:nvPr/>
        </p:nvCxnSpPr>
        <p:spPr>
          <a:xfrm flipV="1">
            <a:off x="2996206" y="6021289"/>
            <a:ext cx="855714" cy="406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0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Test of ‘chess board’ zero bi-layer preamplifier A-32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9705" y="2192863"/>
            <a:ext cx="5088566" cy="38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420888"/>
            <a:ext cx="1728192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A-32 board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67744" y="2996952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70848" y="2996952"/>
            <a:ext cx="2565648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One of two MDTs layers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156176" y="3573016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1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Putting second MDT layer on ‘chess board’ zero bi-layer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Desktop\CERN-PANDA\20150427_125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15" y="1628800"/>
            <a:ext cx="6359013" cy="47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1798</Words>
  <Application>Microsoft Office PowerPoint</Application>
  <PresentationFormat>Экран (4:3)</PresentationFormat>
  <Paragraphs>363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Тема Office</vt:lpstr>
      <vt:lpstr>2_Office Theme</vt:lpstr>
      <vt:lpstr>9_Office Theme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10_Тема Office</vt:lpstr>
      <vt:lpstr>FRRC - PANDA  Meeting,  Moscow / ITEP,  May 26, 2015 G.Alexeev (for muon group) Muon System Status Report  </vt:lpstr>
      <vt:lpstr>Geant4 Computer Model for the Muon System</vt:lpstr>
      <vt:lpstr>Geant4 view of Barrel (a) and its cut at target zone (b)</vt:lpstr>
      <vt:lpstr>Geant4 view of End Cap and Muon Filter (a) and its vertical cut (b)</vt:lpstr>
      <vt:lpstr>Презентация PowerPoint</vt:lpstr>
      <vt:lpstr>BEAM: e,µ,π,p (3 GeV/c, trigger: S1 (Ø 11,5 cm) &amp; S2 (Ø 3,5 cm)), Range System Prototype data of T9/PS/CERN run 2012 </vt:lpstr>
      <vt:lpstr>‘Chess board’ zero bi-layer (fragment)</vt:lpstr>
      <vt:lpstr>Test of ‘chess board’ zero bi-layer preamplifier A-32</vt:lpstr>
      <vt:lpstr>Putting second MDT layer on ‘chess board’ zero bi-layer</vt:lpstr>
      <vt:lpstr>Test of ‘chess board’ zero bi-layer fully screened with aluminum foil (~ 0,1 mm thick)</vt:lpstr>
      <vt:lpstr>Test pulse from strips as seen after A-32 and ADB-32 amplification (induced by positive pulse on MDT wire)</vt:lpstr>
      <vt:lpstr>Moving of RSP by crane for putting in vertical position and further assembly with detecting planes and tests with cosmic at CERN</vt:lpstr>
      <vt:lpstr>Fixation of ‘chess board’ zero bi-layer to RSP external surface</vt:lpstr>
      <vt:lpstr>RSP equipped with all detectors and big portion of ‘on chamber’ FEE in vertical position (for cosmic tests)</vt:lpstr>
      <vt:lpstr>RSP in vertical (cossmic test) position  ‘bottom side’ (for RSP position on beam) is pictured </vt:lpstr>
      <vt:lpstr>Fragment of RSP ‘bottom side’ Barrel structure (Fe/30mm + gap/30mm)</vt:lpstr>
      <vt:lpstr> Assumed upgrades to T9 beam line for  π/μ separation &lt; 1-2 GeV/c: S1,S2 time-of-flight scintillator counters based at ~ 16-24 m to each other, pressurized (up to 60 atm) Cherenkov counter C3, magnetic analysis of incoming muon momenta with ~ +/- 1% accuracy  </vt:lpstr>
      <vt:lpstr>T9/PS/CERN beam line after reconstruction of 2013-14</vt:lpstr>
      <vt:lpstr>Čerenkov counter (up to 60 atm), schematic view </vt:lpstr>
      <vt:lpstr>Čerenkov counter (up to 60 atm), main dimensions</vt:lpstr>
      <vt:lpstr>T9 Test Beam Diagnostic Equipment (photo-detectors)</vt:lpstr>
      <vt:lpstr>Test stand for digital R/O cards MWDB at CERN 21 cards (4032 ch) were tested/debugged/repaired</vt:lpstr>
      <vt:lpstr>Презентация PowerPoint</vt:lpstr>
      <vt:lpstr>Stand-alone DAQ units status</vt:lpstr>
      <vt:lpstr>Simplified Schematic of Xilinx  FPGA Prototype R/O Module (192ch) (to be tested with Range System Prototype at CERN; if results will be positive, the Artix 7 chip may be regarded as basis for the final PANDA/DAQ)</vt:lpstr>
      <vt:lpstr>Contacts with industry</vt:lpstr>
      <vt:lpstr>Final variant of detector plane shielding developed at Dubna test stand – was implemented in Range System Prototype at CERN</vt:lpstr>
      <vt:lpstr>  MDT counting characteristics  after  irradiation by 1.5  and 3.1 Coulomb / cm2 NO  AGEING !</vt:lpstr>
      <vt:lpstr>Презентация PowerPoint</vt:lpstr>
      <vt:lpstr>Backup slides</vt:lpstr>
      <vt:lpstr>Презентация PowerPoint</vt:lpstr>
      <vt:lpstr>RSP in vertical position (for cosmic test)</vt:lpstr>
      <vt:lpstr>Презентация PowerPoint</vt:lpstr>
      <vt:lpstr>Table of conditions for written events; T9/PS/CERN run 2012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BMBF-JINR PANDA  Meeting,  Dubna, November 22, 2012 G.Alexeev (for muon group) Preliminary results of the Range System Prototype beam test</dc:title>
  <dc:creator>User</dc:creator>
  <cp:lastModifiedBy>alexeev</cp:lastModifiedBy>
  <cp:revision>214</cp:revision>
  <dcterms:created xsi:type="dcterms:W3CDTF">2013-11-12T11:29:41Z</dcterms:created>
  <dcterms:modified xsi:type="dcterms:W3CDTF">2015-05-25T20:30:45Z</dcterms:modified>
</cp:coreProperties>
</file>