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9" r:id="rId2"/>
    <p:sldId id="422" r:id="rId3"/>
    <p:sldId id="469" r:id="rId4"/>
    <p:sldId id="466" r:id="rId5"/>
    <p:sldId id="410" r:id="rId6"/>
    <p:sldId id="411" r:id="rId7"/>
    <p:sldId id="414" r:id="rId8"/>
    <p:sldId id="465" r:id="rId9"/>
    <p:sldId id="421" r:id="rId10"/>
    <p:sldId id="468" r:id="rId11"/>
    <p:sldId id="327" r:id="rId12"/>
    <p:sldId id="467" r:id="rId13"/>
    <p:sldId id="351" r:id="rId14"/>
    <p:sldId id="464" r:id="rId15"/>
    <p:sldId id="392" r:id="rId16"/>
    <p:sldId id="4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>
      <p:cViewPr>
        <p:scale>
          <a:sx n="209" d="100"/>
          <a:sy n="209" d="100"/>
        </p:scale>
        <p:origin x="-314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F53A-5574-5B4D-B5BF-02273472D5FA}" type="datetimeFigureOut">
              <a:rPr lang="ru-RU" smtClean="0"/>
              <a:t>25.05.15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0B1B-E2CD-274D-8C49-59982716E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78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106A-7036-42F5-9BFF-C5A92CF0359E}" type="datetimeFigureOut">
              <a:rPr lang="ru-RU" smtClean="0"/>
              <a:t>25.05.15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CBD2-F36A-4349-A4B4-F0A6DBDDF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4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4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CBD2-F36A-4349-A4B4-F0A6DBDDF78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4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0D74-3B90-F144-938E-9984D3D966CD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16C6-67A6-3E48-9A6F-84CB9B7ED482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4E75-BB25-FA48-B252-89B422C170E3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7D3B-602C-4241-825F-6220A1DC7112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1106-5090-0440-9574-A832FC836525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A1F5-C5E4-C74C-A99A-8753C37E21AF}" type="datetime1">
              <a:rPr lang="ru-RU" smtClean="0"/>
              <a:t>25.05.15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656E-28D4-9340-B919-DF8FFA1D2531}" type="datetime1">
              <a:rPr lang="ru-RU" smtClean="0"/>
              <a:t>25.05.15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A59-D6A9-FB4D-BF4E-0AD40F5B945B}" type="datetime1">
              <a:rPr lang="ru-RU" smtClean="0"/>
              <a:t>25.05.15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B201-12AF-324F-B3C4-D2AFC27F01D1}" type="datetime1">
              <a:rPr lang="ru-RU" smtClean="0"/>
              <a:t>25.05.15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6F6A-9EFC-0B47-B8FB-3BB96385E3ED}" type="datetime1">
              <a:rPr lang="ru-RU" smtClean="0"/>
              <a:t>25.05.15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DAEB-98D6-8F43-A5CF-ADDB0ED3FE3C}" type="datetime1">
              <a:rPr lang="ru-RU" smtClean="0"/>
              <a:t>25.05.15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ED6A-C9DA-8347-941D-16DEC2B61AE3}" type="datetime1">
              <a:rPr lang="ru-RU" smtClean="0"/>
              <a:t>25.05.15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file/1458626/1/Solenoid12d_3D100_Cryostat_Full_Update-1_stp.zi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_________Microsoft_Word1.docx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387741/1" TargetMode="External"/><Relationship Id="rId4" Type="http://schemas.openxmlformats.org/officeDocument/2006/relationships/hyperlink" Target="https://edms.cern.ch/file/1064509/2/Solenoid12d_3D100_Yoke_Full_Reduced_stp.zip" TargetMode="External"/><Relationship Id="rId5" Type="http://schemas.openxmlformats.org/officeDocument/2006/relationships/hyperlink" Target="https://edms.cern.ch/file/1064509/2/Solenoid12d_3D100_Yoke_Full_Reduced_WB_stp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ms.cern.ch/document/1387740/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stroyinf.ru/cgi-bin/mck/gost.cgi?i=-3x131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PANDA Magnet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Presented by E. </a:t>
            </a:r>
            <a:r>
              <a:rPr lang="en-US" dirty="0" err="1" smtClean="0"/>
              <a:t>Koshurnikov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sz="2000" dirty="0"/>
              <a:t>FRRC, </a:t>
            </a:r>
            <a:r>
              <a:rPr lang="en-US" sz="2000" dirty="0" smtClean="0"/>
              <a:t>Moscow</a:t>
            </a:r>
          </a:p>
          <a:p>
            <a:r>
              <a:rPr lang="en-US" sz="2000" dirty="0" smtClean="0"/>
              <a:t>May 26, 2015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20688"/>
            <a:ext cx="4968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i="1" dirty="0" smtClean="0">
                <a:solidFill>
                  <a:prstClr val="black">
                    <a:tint val="75000"/>
                  </a:prstClr>
                </a:solidFill>
              </a:rPr>
              <a:t>Joint Institute for Nuclear Research  (</a:t>
            </a:r>
            <a:r>
              <a:rPr lang="en-US" i="1" dirty="0" err="1" smtClean="0">
                <a:solidFill>
                  <a:prstClr val="black">
                    <a:tint val="75000"/>
                  </a:prstClr>
                </a:solidFill>
              </a:rPr>
              <a:t>Dubna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JINR_lo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342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Cold mass (CERN responsibility) 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grpSp>
        <p:nvGrpSpPr>
          <p:cNvPr id="6" name="Group 9"/>
          <p:cNvGrpSpPr/>
          <p:nvPr/>
        </p:nvGrpSpPr>
        <p:grpSpPr>
          <a:xfrm>
            <a:off x="107504" y="1556792"/>
            <a:ext cx="6096000" cy="2725736"/>
            <a:chOff x="1474367" y="1130788"/>
            <a:chExt cx="7669633" cy="2946284"/>
          </a:xfrm>
          <a:noFill/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34" y="1130788"/>
              <a:ext cx="5020766" cy="2946284"/>
            </a:xfrm>
            <a:prstGeom prst="rect">
              <a:avLst/>
            </a:prstGeom>
            <a:grpFill/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1" t="7334" r="30090" b="4298"/>
            <a:stretch/>
          </p:blipFill>
          <p:spPr>
            <a:xfrm>
              <a:off x="1474367" y="1268760"/>
              <a:ext cx="2668826" cy="2442228"/>
            </a:xfrm>
            <a:prstGeom prst="rect">
              <a:avLst/>
            </a:prstGeom>
            <a:grpFill/>
          </p:spPr>
        </p:pic>
      </p:grpSp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72" y="3068960"/>
            <a:ext cx="4164428" cy="31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pic>
        <p:nvPicPr>
          <p:cNvPr id="6" name="Изображение 5" descr="Solenoid12d_3D(1,00)_(Cryostat)_(Full_Update-1)-1_WH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059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3326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General view of the Cryostat and Control Dewar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800000"/>
                </a:solidFill>
              </a:rPr>
              <a:t>Process Flow Diagram (PFD) of the PANDA cryogenic system 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4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45875" cy="483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5" descr="Solenoid12d_3D(1,00)_(EA_Cryostat)-1-1_WHIT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517" r="14136" b="1588"/>
          <a:stretch/>
        </p:blipFill>
        <p:spPr>
          <a:xfrm>
            <a:off x="4788024" y="1556792"/>
            <a:ext cx="3651450" cy="4725144"/>
          </a:xfrm>
        </p:spPr>
      </p:pic>
    </p:spTree>
    <p:extLst>
      <p:ext uri="{BB962C8B-B14F-4D97-AF65-F5344CB8AC3E}">
        <p14:creationId xmlns:p14="http://schemas.microsoft.com/office/powerpoint/2010/main" val="224899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86407" cy="4968552"/>
          </a:xfrm>
        </p:spPr>
        <p:txBody>
          <a:bodyPr>
            <a:noAutofit/>
          </a:bodyPr>
          <a:lstStyle/>
          <a:p>
            <a:pPr marL="625475" lvl="1" indent="-442913">
              <a:buFont typeface="Arial"/>
              <a:buChar char="•"/>
            </a:pPr>
            <a:r>
              <a:rPr lang="en-US" sz="1800" dirty="0" smtClean="0"/>
              <a:t>Some important design </a:t>
            </a:r>
            <a:r>
              <a:rPr lang="en-US" sz="1800" dirty="0"/>
              <a:t>changes were  implemented in accordance with the results of the mechanical </a:t>
            </a:r>
            <a:r>
              <a:rPr lang="en-US" sz="1800" dirty="0" smtClean="0"/>
              <a:t>analysis of 2014, </a:t>
            </a:r>
            <a:r>
              <a:rPr lang="en-US" sz="1800" dirty="0"/>
              <a:t>in particular: </a:t>
            </a:r>
            <a:endParaRPr lang="ru-RU" sz="1800" dirty="0"/>
          </a:p>
          <a:p>
            <a:pPr marL="1200150" lvl="3" indent="-215900"/>
            <a:r>
              <a:rPr lang="en-US" sz="1800" dirty="0" smtClean="0"/>
              <a:t>Rigidities </a:t>
            </a:r>
            <a:r>
              <a:rPr lang="en-US" sz="1800" dirty="0"/>
              <a:t>of the suspension units </a:t>
            </a:r>
            <a:r>
              <a:rPr lang="en-US" sz="1800" dirty="0" smtClean="0"/>
              <a:t>were increased to </a:t>
            </a:r>
            <a:r>
              <a:rPr lang="en-US" sz="1800" dirty="0"/>
              <a:t>ensure the requirements for permissible </a:t>
            </a:r>
            <a:r>
              <a:rPr lang="en-US" sz="1800" dirty="0" smtClean="0"/>
              <a:t>space deviations </a:t>
            </a:r>
            <a:r>
              <a:rPr lang="en-US" sz="1800" dirty="0"/>
              <a:t>of the cold mass position under </a:t>
            </a:r>
            <a:r>
              <a:rPr lang="en-US" sz="1800" dirty="0" smtClean="0"/>
              <a:t>action </a:t>
            </a:r>
            <a:r>
              <a:rPr lang="en-US" sz="1800" dirty="0"/>
              <a:t>of the magnetic forces </a:t>
            </a:r>
            <a:endParaRPr lang="ru-RU" sz="1800" dirty="0"/>
          </a:p>
          <a:p>
            <a:pPr marL="1200150" lvl="3" indent="-215900"/>
            <a:r>
              <a:rPr lang="en-US" sz="1800" dirty="0" smtClean="0"/>
              <a:t>Safety </a:t>
            </a:r>
            <a:r>
              <a:rPr lang="en-US" sz="1800" dirty="0"/>
              <a:t>factors for the suspension </a:t>
            </a:r>
            <a:r>
              <a:rPr lang="en-US" sz="1800" dirty="0" smtClean="0"/>
              <a:t>units were increased  </a:t>
            </a:r>
            <a:r>
              <a:rPr lang="en-US" sz="1800" dirty="0"/>
              <a:t>to take into account possible unequal distribution of </a:t>
            </a:r>
            <a:r>
              <a:rPr lang="en-US" sz="1800" dirty="0" smtClean="0"/>
              <a:t>loads </a:t>
            </a:r>
            <a:r>
              <a:rPr lang="en-US" sz="1800" dirty="0"/>
              <a:t>between the individual suspension ties. </a:t>
            </a:r>
            <a:endParaRPr lang="ru-RU" sz="1800" dirty="0"/>
          </a:p>
          <a:p>
            <a:pPr marL="1200150" lvl="3" indent="-215900"/>
            <a:r>
              <a:rPr lang="en-US" sz="1800" dirty="0" smtClean="0"/>
              <a:t>Safety </a:t>
            </a:r>
            <a:r>
              <a:rPr lang="en-US" sz="1800" dirty="0"/>
              <a:t>factors </a:t>
            </a:r>
            <a:r>
              <a:rPr lang="en-US" sz="1800" dirty="0" smtClean="0"/>
              <a:t>of </a:t>
            </a:r>
            <a:r>
              <a:rPr lang="en-US" sz="1800" dirty="0"/>
              <a:t>suspension </a:t>
            </a:r>
            <a:r>
              <a:rPr lang="en-US" sz="1800" dirty="0" smtClean="0"/>
              <a:t>units were corrected taking </a:t>
            </a:r>
            <a:r>
              <a:rPr lang="en-US" sz="1800" dirty="0"/>
              <a:t>into account the technological deviations in the process of manufacturing </a:t>
            </a:r>
            <a:r>
              <a:rPr lang="en-US" sz="1800" dirty="0" smtClean="0"/>
              <a:t>and installation. </a:t>
            </a:r>
            <a:endParaRPr lang="ru-RU" sz="1800" dirty="0"/>
          </a:p>
          <a:p>
            <a:pPr marL="625475" lvl="1" indent="-442913">
              <a:spcBef>
                <a:spcPts val="0"/>
              </a:spcBef>
              <a:buFont typeface="Arial"/>
              <a:buChar char="•"/>
            </a:pPr>
            <a:r>
              <a:rPr lang="ru-RU" sz="1800" dirty="0" smtClean="0"/>
              <a:t>3</a:t>
            </a:r>
            <a:r>
              <a:rPr lang="en-US" sz="1800" dirty="0" smtClean="0"/>
              <a:t>D </a:t>
            </a:r>
            <a:r>
              <a:rPr lang="en-US" sz="1800" dirty="0"/>
              <a:t>model of the cryostat </a:t>
            </a:r>
            <a:r>
              <a:rPr lang="en-US" sz="1800" dirty="0" smtClean="0"/>
              <a:t>with the </a:t>
            </a:r>
            <a:r>
              <a:rPr lang="en-US" sz="1800" dirty="0"/>
              <a:t>cold mass developed at </a:t>
            </a:r>
            <a:r>
              <a:rPr lang="en-US" sz="1800" dirty="0" smtClean="0"/>
              <a:t>CERN</a:t>
            </a:r>
            <a:r>
              <a:rPr lang="ru-RU" sz="1800" dirty="0" smtClean="0"/>
              <a:t> </a:t>
            </a:r>
            <a:r>
              <a:rPr lang="en-US" sz="1800" dirty="0" smtClean="0"/>
              <a:t>is placed at EDMS service:</a:t>
            </a:r>
            <a:endParaRPr lang="ru-RU" sz="1800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://edms.cern.ch/file/1458626/</a:t>
            </a:r>
            <a:r>
              <a:rPr lang="en-US" sz="1800" dirty="0" smtClean="0">
                <a:hlinkClick r:id="rId2"/>
              </a:rPr>
              <a:t>1/Solenoid12d_3D100_Cryostat_Full_Update</a:t>
            </a:r>
            <a:r>
              <a:rPr lang="en-US" sz="1800" dirty="0">
                <a:hlinkClick r:id="rId2"/>
              </a:rPr>
              <a:t>-</a:t>
            </a:r>
            <a:r>
              <a:rPr lang="en-US" sz="1800" dirty="0" smtClean="0">
                <a:hlinkClick r:id="rId2"/>
              </a:rPr>
              <a:t>1_stp.zip</a:t>
            </a:r>
            <a:r>
              <a:rPr lang="en-US" sz="1800" dirty="0" smtClean="0"/>
              <a:t> </a:t>
            </a:r>
            <a:endParaRPr lang="ru-RU" sz="1800" dirty="0"/>
          </a:p>
          <a:p>
            <a:pPr marL="625475" indent="-442913"/>
            <a:r>
              <a:rPr lang="en-US" sz="1800" dirty="0" smtClean="0"/>
              <a:t>Stress </a:t>
            </a:r>
            <a:r>
              <a:rPr lang="en-US" sz="1800" dirty="0"/>
              <a:t>analysis </a:t>
            </a:r>
            <a:r>
              <a:rPr lang="en-US" sz="1800" dirty="0" smtClean="0"/>
              <a:t>of the suspension </a:t>
            </a:r>
            <a:r>
              <a:rPr lang="en-US" sz="1800" dirty="0"/>
              <a:t>system </a:t>
            </a:r>
            <a:r>
              <a:rPr lang="en-US" sz="1800" dirty="0" smtClean="0"/>
              <a:t>with improved stiffness was performed </a:t>
            </a:r>
            <a:endParaRPr lang="en-US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1816" y="450501"/>
            <a:ext cx="77506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performed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2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Cryostat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discussions with the supposed</a:t>
            </a:r>
            <a:r>
              <a:rPr lang="en-US" dirty="0" smtClean="0"/>
              <a:t> </a:t>
            </a:r>
            <a:r>
              <a:rPr lang="en-US" dirty="0"/>
              <a:t>manufacturer of the </a:t>
            </a:r>
            <a:r>
              <a:rPr lang="ru-RU" dirty="0" smtClean="0"/>
              <a:t>С</a:t>
            </a:r>
            <a:r>
              <a:rPr lang="en-US" dirty="0" err="1" smtClean="0"/>
              <a:t>ryostat</a:t>
            </a:r>
            <a:r>
              <a:rPr lang="en-US" dirty="0" smtClean="0"/>
              <a:t> and </a:t>
            </a:r>
            <a:r>
              <a:rPr lang="en-US" dirty="0"/>
              <a:t>control Dewar </a:t>
            </a:r>
            <a:r>
              <a:rPr lang="en-US" dirty="0" smtClean="0"/>
              <a:t>(BINP) started;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en-US" dirty="0" smtClean="0"/>
              <a:t>D </a:t>
            </a:r>
            <a:r>
              <a:rPr lang="en-US" dirty="0"/>
              <a:t>model of the cryostat with the cold mass developed at </a:t>
            </a:r>
            <a:r>
              <a:rPr lang="en-US" dirty="0" smtClean="0"/>
              <a:t>CERN </a:t>
            </a:r>
            <a:r>
              <a:rPr lang="ru-RU" dirty="0"/>
              <a:t> </a:t>
            </a:r>
            <a:r>
              <a:rPr lang="en-US" dirty="0" smtClean="0"/>
              <a:t>was transmitted to BINP</a:t>
            </a:r>
            <a:r>
              <a:rPr lang="en-US" dirty="0"/>
              <a:t>. </a:t>
            </a:r>
            <a:r>
              <a:rPr lang="en-US" dirty="0" smtClean="0"/>
              <a:t>Starting </a:t>
            </a:r>
            <a:r>
              <a:rPr lang="en-US" dirty="0"/>
              <a:t>from </a:t>
            </a:r>
            <a:r>
              <a:rPr lang="en-US" dirty="0" smtClean="0"/>
              <a:t>September </a:t>
            </a:r>
            <a:r>
              <a:rPr lang="en-US" dirty="0"/>
              <a:t>they are going to begin </a:t>
            </a:r>
            <a:r>
              <a:rPr lang="en-US" dirty="0" smtClean="0"/>
              <a:t>study of the design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7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work that must be performed to complete the project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/>
              <a:t>steps </a:t>
            </a:r>
            <a:r>
              <a:rPr lang="en-US" dirty="0" smtClean="0"/>
              <a:t>of coordination of the </a:t>
            </a:r>
            <a:r>
              <a:rPr lang="en-US" dirty="0"/>
              <a:t>cold mass and </a:t>
            </a:r>
            <a:r>
              <a:rPr lang="en-US" dirty="0" smtClean="0"/>
              <a:t>cryostat interface;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Mechanical </a:t>
            </a:r>
            <a:r>
              <a:rPr lang="en-US" dirty="0"/>
              <a:t>and thermal calculations to refine the magnet parameters;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Final correction of the 3D model;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Development of </a:t>
            </a:r>
            <a:r>
              <a:rPr lang="ru-RU" dirty="0"/>
              <a:t> </a:t>
            </a:r>
            <a:r>
              <a:rPr lang="en-US" dirty="0"/>
              <a:t>the </a:t>
            </a:r>
            <a:r>
              <a:rPr lang="ru-RU" dirty="0"/>
              <a:t> </a:t>
            </a:r>
            <a:r>
              <a:rPr lang="en-US" dirty="0"/>
              <a:t>assembly drawings of the main units of the cryostat;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 smtClean="0"/>
              <a:t>assembly technology of </a:t>
            </a:r>
            <a:r>
              <a:rPr lang="en-US" dirty="0"/>
              <a:t>the cryostat </a:t>
            </a:r>
            <a:r>
              <a:rPr lang="en-US" dirty="0" smtClean="0"/>
              <a:t>and the </a:t>
            </a:r>
            <a:r>
              <a:rPr lang="en-US" dirty="0"/>
              <a:t>cold mass with </a:t>
            </a:r>
            <a:r>
              <a:rPr lang="en-US" dirty="0" smtClean="0"/>
              <a:t>pre</a:t>
            </a:r>
            <a:r>
              <a:rPr lang="en-US" dirty="0"/>
              <a:t>-bending of </a:t>
            </a:r>
            <a:r>
              <a:rPr lang="en-US" dirty="0" smtClean="0"/>
              <a:t>the suspension rods;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Development </a:t>
            </a:r>
            <a:r>
              <a:rPr lang="en-US" dirty="0" smtClean="0"/>
              <a:t>of procedure of the cryostat adjustment relative the Iron Yoke;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Preparation of the Technical description of the cryostat and Control Dewar;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Some steps of coordination of the </a:t>
            </a:r>
            <a:r>
              <a:rPr lang="en-US" dirty="0" smtClean="0"/>
              <a:t>magnet and the equipment of the TS detectors;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Detailed discussions with supposed </a:t>
            </a:r>
            <a:r>
              <a:rPr lang="en-US" dirty="0" smtClean="0"/>
              <a:t>manufacturers </a:t>
            </a:r>
            <a:r>
              <a:rPr lang="en-US" dirty="0"/>
              <a:t>of the </a:t>
            </a:r>
            <a:r>
              <a:rPr lang="ru-RU" dirty="0"/>
              <a:t>С</a:t>
            </a:r>
            <a:r>
              <a:rPr lang="en-US" dirty="0" err="1"/>
              <a:t>ryostat</a:t>
            </a:r>
            <a:r>
              <a:rPr lang="en-US" dirty="0"/>
              <a:t> </a:t>
            </a:r>
            <a:r>
              <a:rPr lang="en-US" dirty="0" smtClean="0"/>
              <a:t>and the Iron Yoke and </a:t>
            </a:r>
            <a:r>
              <a:rPr lang="en-US" dirty="0"/>
              <a:t>possible changes in the </a:t>
            </a:r>
            <a:r>
              <a:rPr lang="en-US" dirty="0" smtClean="0"/>
              <a:t>design.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4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64F26A-D912-40CA-8298-F0F32AC7DC5D}" type="slidenum">
              <a:rPr lang="ru-RU" smtClean="0"/>
              <a:pPr eaLnBrk="1" hangingPunct="1"/>
              <a:t>16</a:t>
            </a:fld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38" y="1071563"/>
            <a:ext cx="7499350" cy="38687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THANK YOU 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 YOUR ATTENTION!</a:t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3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General view of the Target </a:t>
            </a:r>
            <a:r>
              <a:rPr lang="en-US" sz="2800" b="1" dirty="0" smtClean="0">
                <a:solidFill>
                  <a:schemeClr val="accent2"/>
                </a:solidFill>
              </a:rPr>
              <a:t>Spectrometer magnet</a:t>
            </a:r>
            <a:endParaRPr lang="ru-RU" sz="2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E.Koshurnikov</a:t>
            </a:r>
            <a:r>
              <a:rPr lang="en-GB" dirty="0" smtClean="0"/>
              <a:t>, FRRC, Moscow , 26.05.2015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B55E-BB14-4AA8-8B21-643004AD1E29}" type="slidenum">
              <a:rPr lang="ru-RU" smtClean="0"/>
              <a:t>2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5443"/>
          <a:stretch/>
        </p:blipFill>
        <p:spPr bwMode="auto">
          <a:xfrm>
            <a:off x="220150" y="1663044"/>
            <a:ext cx="4351850" cy="42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r="4335"/>
          <a:stretch/>
        </p:blipFill>
        <p:spPr bwMode="auto">
          <a:xfrm>
            <a:off x="4535308" y="1663044"/>
            <a:ext cx="4386531" cy="42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56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Main TS magnet parameters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</a:t>
            </a:fld>
            <a:endParaRPr lang="ru-RU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7975286" cy="1489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10527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 to the magnetic field in the tracker area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39423"/>
              </p:ext>
            </p:extLst>
          </p:nvPr>
        </p:nvGraphicFramePr>
        <p:xfrm>
          <a:off x="3558828" y="5013176"/>
          <a:ext cx="5585172" cy="142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5" imgW="6273800" imgH="1422400" progId="Word.Document.12">
                  <p:embed/>
                </p:oleObj>
              </mc:Choice>
              <mc:Fallback>
                <p:oleObj name="Документ" r:id="rId5" imgW="62738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8828" y="5013176"/>
                        <a:ext cx="5585172" cy="1429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39952" y="436510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 of weights of the individual yoke </a:t>
            </a:r>
            <a:r>
              <a:rPr lang="en-US" dirty="0" smtClean="0"/>
              <a:t>parts</a:t>
            </a:r>
            <a:endParaRPr lang="ru-RU" dirty="0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 rotWithShape="1">
          <a:blip r:embed="rId7"/>
          <a:srcRect l="10045" t="53" r="23035" b="8685"/>
          <a:stretch/>
        </p:blipFill>
        <p:spPr>
          <a:xfrm>
            <a:off x="323528" y="3356992"/>
            <a:ext cx="3600000" cy="3013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3568" y="2924944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Parameters of the helium flows</a:t>
            </a: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2780928"/>
            <a:ext cx="4392488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dimension</a:t>
            </a:r>
            <a:endParaRPr lang="en-US" dirty="0"/>
          </a:p>
          <a:p>
            <a:pPr lvl="1">
              <a:spcBef>
                <a:spcPts val="800"/>
              </a:spcBef>
            </a:pPr>
            <a:r>
              <a:rPr lang="en-US" sz="1400" dirty="0" smtClean="0"/>
              <a:t>Diameter of aperture, mm 		1900</a:t>
            </a:r>
          </a:p>
          <a:p>
            <a:pPr lvl="1"/>
            <a:r>
              <a:rPr lang="en-US" sz="1400" dirty="0" err="1" smtClean="0"/>
              <a:t>Interpolar</a:t>
            </a:r>
            <a:r>
              <a:rPr lang="en-US" sz="1400" dirty="0" smtClean="0"/>
              <a:t> distance, mm		4070</a:t>
            </a:r>
          </a:p>
          <a:p>
            <a:pPr lvl="1"/>
            <a:r>
              <a:rPr lang="en-US" sz="1400" dirty="0" smtClean="0"/>
              <a:t>Length of the magnet, mm		4875</a:t>
            </a:r>
          </a:p>
          <a:p>
            <a:pPr lvl="1"/>
            <a:r>
              <a:rPr lang="en-US" sz="1400" dirty="0" smtClean="0"/>
              <a:t>Width  of the magnet, mm		4900</a:t>
            </a:r>
          </a:p>
          <a:p>
            <a:pPr lvl="1"/>
            <a:r>
              <a:rPr lang="en-US" sz="1400" dirty="0" smtClean="0"/>
              <a:t>Maximal high of the magnet, mm	8225	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8675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Participants of the </a:t>
            </a:r>
            <a:r>
              <a:rPr lang="en-US" b="1" dirty="0" smtClean="0">
                <a:solidFill>
                  <a:schemeClr val="accent2"/>
                </a:solidFill>
              </a:rPr>
              <a:t>TS magnet project </a:t>
            </a:r>
            <a:r>
              <a:rPr lang="en-US" b="1" dirty="0">
                <a:solidFill>
                  <a:schemeClr val="accent2"/>
                </a:solidFill>
              </a:rPr>
              <a:t>and the area of their </a:t>
            </a:r>
            <a:r>
              <a:rPr lang="en-US" b="1" dirty="0" smtClean="0">
                <a:solidFill>
                  <a:schemeClr val="accent2"/>
                </a:solidFill>
              </a:rPr>
              <a:t>responsibility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 smtClean="0"/>
              <a:t>Design</a:t>
            </a:r>
          </a:p>
          <a:p>
            <a:pPr marL="400050" lvl="1" indent="0">
              <a:buNone/>
            </a:pPr>
            <a:r>
              <a:rPr lang="en-US" dirty="0" smtClean="0"/>
              <a:t>JINR 	– Yoke, Cryostat including Control Dewar</a:t>
            </a:r>
          </a:p>
          <a:p>
            <a:pPr marL="400050" lvl="1" indent="0">
              <a:buNone/>
            </a:pPr>
            <a:r>
              <a:rPr lang="en-US" dirty="0" smtClean="0"/>
              <a:t>CERN 	– Cold mass including test of the solenoid</a:t>
            </a:r>
          </a:p>
          <a:p>
            <a:pPr marL="1792288" lvl="1" indent="-1392238">
              <a:buNone/>
            </a:pPr>
            <a:r>
              <a:rPr lang="en-US" dirty="0" smtClean="0"/>
              <a:t>GSI 		– Helium refrigerator, power supply, Rail track,</a:t>
            </a:r>
          </a:p>
          <a:p>
            <a:pPr marL="1792288" lvl="1" indent="-1392238">
              <a:buNone/>
            </a:pPr>
            <a:r>
              <a:rPr lang="en-US" dirty="0"/>
              <a:t>	</a:t>
            </a:r>
            <a:r>
              <a:rPr lang="en-US" dirty="0" smtClean="0"/>
              <a:t>    Hydraulic equipment?</a:t>
            </a:r>
          </a:p>
          <a:p>
            <a:pPr marL="0" indent="0">
              <a:buNone/>
            </a:pPr>
            <a:r>
              <a:rPr lang="en-US" sz="4600" b="1" dirty="0" smtClean="0"/>
              <a:t>Construction and Commission</a:t>
            </a:r>
          </a:p>
          <a:p>
            <a:pPr marL="400050" lvl="1" indent="0">
              <a:buNone/>
            </a:pPr>
            <a:r>
              <a:rPr lang="en-US" dirty="0" smtClean="0"/>
              <a:t>Yoke 			– a Russian firm (SMZ, </a:t>
            </a:r>
            <a:r>
              <a:rPr lang="en-US" dirty="0" err="1" smtClean="0"/>
              <a:t>Savelovo</a:t>
            </a:r>
            <a:r>
              <a:rPr lang="en-US" dirty="0" smtClean="0"/>
              <a:t> ?)</a:t>
            </a:r>
          </a:p>
          <a:p>
            <a:pPr marL="400050" lvl="1" indent="0">
              <a:buNone/>
            </a:pPr>
            <a:r>
              <a:rPr lang="en-US" dirty="0" smtClean="0"/>
              <a:t>Cryostat 			– BINP (Novosibirsk)</a:t>
            </a:r>
          </a:p>
          <a:p>
            <a:pPr marL="400050" lvl="1" indent="0">
              <a:buNone/>
            </a:pPr>
            <a:r>
              <a:rPr lang="en-US" dirty="0" smtClean="0"/>
              <a:t>Cold mass 			- ? + CERN</a:t>
            </a:r>
          </a:p>
          <a:p>
            <a:pPr marL="400050" lvl="1" indent="0">
              <a:buNone/>
            </a:pPr>
            <a:r>
              <a:rPr lang="en-US" dirty="0" smtClean="0"/>
              <a:t>Cryostat assembly 		– CERN</a:t>
            </a:r>
          </a:p>
          <a:p>
            <a:pPr marL="400050" lvl="1" indent="0">
              <a:buNone/>
            </a:pPr>
            <a:r>
              <a:rPr lang="en-US" dirty="0" smtClean="0"/>
              <a:t>Magnet assembly 		– JINR + SMZ?</a:t>
            </a:r>
          </a:p>
          <a:p>
            <a:pPr marL="400050" lvl="1" indent="0">
              <a:buNone/>
            </a:pPr>
            <a:r>
              <a:rPr lang="en-US" dirty="0" smtClean="0"/>
              <a:t>Test of the magnet		– JINR, CERN, GSI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8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Magnet Yoke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drawings of the main units and 3D model of the Yoke have been prepared</a:t>
            </a:r>
            <a:endParaRPr lang="ru-RU" dirty="0" smtClean="0"/>
          </a:p>
          <a:p>
            <a:r>
              <a:rPr lang="en-US" dirty="0" smtClean="0"/>
              <a:t>Yoke</a:t>
            </a:r>
            <a:r>
              <a:rPr lang="ru-RU" dirty="0" smtClean="0"/>
              <a:t> </a:t>
            </a:r>
            <a:r>
              <a:rPr lang="en-US" dirty="0" smtClean="0"/>
              <a:t>Technical Description and</a:t>
            </a:r>
            <a:r>
              <a:rPr lang="ru-RU" dirty="0" smtClean="0"/>
              <a:t> </a:t>
            </a:r>
            <a:r>
              <a:rPr lang="en-US" dirty="0" smtClean="0"/>
              <a:t>Technical Specification have been prepared</a:t>
            </a:r>
          </a:p>
          <a:p>
            <a:r>
              <a:rPr lang="en-US" dirty="0" smtClean="0"/>
              <a:t>Preliminary </a:t>
            </a:r>
            <a:r>
              <a:rPr lang="en-US" dirty="0"/>
              <a:t>discussions with the supposed yoke producers </a:t>
            </a:r>
            <a:r>
              <a:rPr lang="en-US" dirty="0" smtClean="0"/>
              <a:t>have been started </a:t>
            </a:r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1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yoke technical 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 smtClean="0"/>
              <a:t>The documentation is placed at CERN EDMS service (FAIR </a:t>
            </a:r>
            <a:r>
              <a:rPr lang="en-US" sz="2600" dirty="0"/>
              <a:t>Project</a:t>
            </a:r>
            <a:r>
              <a:rPr lang="ru-RU" sz="2600" dirty="0"/>
              <a:t>, </a:t>
            </a:r>
            <a:r>
              <a:rPr lang="en-US" sz="2600" dirty="0"/>
              <a:t>PANDA</a:t>
            </a:r>
            <a:r>
              <a:rPr lang="ru-RU" sz="2600" dirty="0"/>
              <a:t>, </a:t>
            </a:r>
            <a:r>
              <a:rPr lang="en-US" sz="2600" dirty="0"/>
              <a:t>Magnets</a:t>
            </a:r>
            <a:r>
              <a:rPr lang="ru-RU" sz="2600" dirty="0"/>
              <a:t>, </a:t>
            </a:r>
            <a:r>
              <a:rPr lang="en-US" sz="2600" dirty="0"/>
              <a:t>Solenoid yoke ID</a:t>
            </a:r>
            <a:r>
              <a:rPr lang="ru-RU" sz="2600" dirty="0"/>
              <a:t> = </a:t>
            </a:r>
            <a:r>
              <a:rPr lang="ru-RU" sz="2600" dirty="0" smtClean="0"/>
              <a:t>1064509</a:t>
            </a:r>
            <a:r>
              <a:rPr lang="en-US" sz="2600" dirty="0" smtClean="0"/>
              <a:t>)</a:t>
            </a:r>
          </a:p>
          <a:p>
            <a:pPr marL="901700" indent="-365125"/>
            <a:r>
              <a:rPr lang="ru-RU" sz="2600" dirty="0" smtClean="0"/>
              <a:t> </a:t>
            </a:r>
            <a:r>
              <a:rPr lang="en-US" sz="2600" dirty="0"/>
              <a:t>Technical Description </a:t>
            </a:r>
            <a:r>
              <a:rPr lang="en-US" sz="2600" dirty="0" smtClean="0"/>
              <a:t>(7 MB) </a:t>
            </a:r>
          </a:p>
          <a:p>
            <a:pPr marL="901700" indent="85725">
              <a:buNone/>
            </a:pPr>
            <a:r>
              <a:rPr lang="en-US" sz="1500" dirty="0" smtClean="0">
                <a:hlinkClick r:id="rId2"/>
              </a:rPr>
              <a:t>https</a:t>
            </a:r>
            <a:r>
              <a:rPr lang="en-US" sz="1500" dirty="0">
                <a:hlinkClick r:id="rId2"/>
              </a:rPr>
              <a:t>://</a:t>
            </a:r>
            <a:r>
              <a:rPr lang="en-US" sz="1500" dirty="0" smtClean="0">
                <a:hlinkClick r:id="rId2"/>
              </a:rPr>
              <a:t>edms.cern.ch/document/1387740/1</a:t>
            </a:r>
            <a:endParaRPr lang="en-US" sz="1500" dirty="0" smtClean="0"/>
          </a:p>
          <a:p>
            <a:pPr marL="901700" indent="-365125"/>
            <a:r>
              <a:rPr lang="en-US" sz="2600" dirty="0"/>
              <a:t>Technical Specification </a:t>
            </a:r>
            <a:r>
              <a:rPr lang="en-US" sz="2600" dirty="0" smtClean="0"/>
              <a:t>(0.7 MB)</a:t>
            </a:r>
            <a:endParaRPr lang="en-US" sz="2600" dirty="0"/>
          </a:p>
          <a:p>
            <a:pPr marL="901700" indent="0">
              <a:buNone/>
            </a:pPr>
            <a:r>
              <a:rPr lang="en-US" sz="2600" dirty="0" smtClean="0"/>
              <a:t> </a:t>
            </a:r>
            <a:r>
              <a:rPr lang="en-US" sz="1500" dirty="0">
                <a:hlinkClick r:id="rId3"/>
              </a:rPr>
              <a:t>https://</a:t>
            </a:r>
            <a:r>
              <a:rPr lang="en-US" sz="1500" dirty="0" smtClean="0">
                <a:hlinkClick r:id="rId3"/>
              </a:rPr>
              <a:t>edms.cern.ch/document/1387741/1</a:t>
            </a:r>
            <a:endParaRPr lang="en-US" sz="1500" dirty="0" smtClean="0"/>
          </a:p>
          <a:p>
            <a:pPr marL="901700" lvl="1" indent="-365125"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en-US" sz="2600" dirty="0" smtClean="0"/>
              <a:t>Yoke CAD 3D model (24 MB)</a:t>
            </a:r>
          </a:p>
          <a:p>
            <a:pPr marL="901700" lvl="1" indent="85725">
              <a:buNone/>
            </a:pPr>
            <a:r>
              <a:rPr lang="en-GB" sz="1500" dirty="0" smtClean="0">
                <a:hlinkClick r:id="rId4"/>
              </a:rPr>
              <a:t>https</a:t>
            </a:r>
            <a:r>
              <a:rPr lang="en-GB" sz="1500" dirty="0">
                <a:hlinkClick r:id="rId4"/>
              </a:rPr>
              <a:t>://edms.cern.ch/file/1064509/2/Solenoid12d_3D100_Yoke_Full_Reduced_stp.zip</a:t>
            </a:r>
            <a:endParaRPr lang="en-GB" sz="1500" dirty="0"/>
          </a:p>
          <a:p>
            <a:pPr marL="901700" indent="-365125"/>
            <a:r>
              <a:rPr lang="en-US" sz="2600" dirty="0" smtClean="0"/>
              <a:t>Yoke CAD model, simplified (16 MB)</a:t>
            </a:r>
          </a:p>
          <a:p>
            <a:pPr marL="901700" indent="0">
              <a:buNone/>
            </a:pPr>
            <a:r>
              <a:rPr lang="en-US" sz="1500" dirty="0">
                <a:hlinkClick r:id="rId5"/>
              </a:rPr>
              <a:t>https://</a:t>
            </a:r>
            <a:r>
              <a:rPr lang="en-US" sz="1500" dirty="0" smtClean="0">
                <a:hlinkClick r:id="rId5"/>
              </a:rPr>
              <a:t>edms.cern.ch/file/1064509/2/Solenoid12d_3D100_Yoke_Full_Reduced_WB_stp.zip</a:t>
            </a:r>
            <a:endParaRPr lang="en-US" sz="1500" dirty="0" smtClean="0"/>
          </a:p>
          <a:p>
            <a:endParaRPr lang="en-US" sz="2400" dirty="0" smtClean="0"/>
          </a:p>
          <a:p>
            <a:pPr marL="400050" lvl="1" indent="-400050"/>
            <a:endParaRPr lang="en-GB" sz="20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C0504D"/>
                </a:solidFill>
              </a:rPr>
              <a:t>The cost of manufacturing depends on the production technology of the magnet beams and doors which in turn depends on the dimensions of the go-</a:t>
            </a:r>
            <a:r>
              <a:rPr lang="en-US" sz="2000" b="1" dirty="0" smtClean="0">
                <a:solidFill>
                  <a:srgbClr val="C0504D"/>
                </a:solidFill>
              </a:rPr>
              <a:t>gauges</a:t>
            </a:r>
            <a:endParaRPr lang="ru-RU" sz="20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b="7674"/>
          <a:stretch/>
        </p:blipFill>
        <p:spPr>
          <a:xfrm>
            <a:off x="323528" y="1844824"/>
            <a:ext cx="3240360" cy="237626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469320" cy="504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Изображение 2" descr="Solenoid12c-Muon_System-2'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6179360" cy="18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C0504D"/>
                </a:solidFill>
              </a:rPr>
              <a:t>Deviations from planarity to 1 m of length </a:t>
            </a:r>
            <a:r>
              <a:rPr lang="en-US" sz="2000" b="1" dirty="0" smtClean="0">
                <a:solidFill>
                  <a:srgbClr val="C0504D"/>
                </a:solidFill>
              </a:rPr>
              <a:t>of the rolled sheets </a:t>
            </a:r>
            <a:r>
              <a:rPr lang="en-US" sz="2000" b="1" dirty="0">
                <a:solidFill>
                  <a:srgbClr val="C0504D"/>
                </a:solidFill>
              </a:rPr>
              <a:t>should not exceed the limits specified in the </a:t>
            </a:r>
            <a:r>
              <a:rPr lang="en-US" sz="2000" b="1" dirty="0" smtClean="0">
                <a:solidFill>
                  <a:srgbClr val="C0504D"/>
                </a:solidFill>
              </a:rPr>
              <a:t>table</a:t>
            </a:r>
            <a:endParaRPr lang="ru-RU" sz="2000" b="1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  <p:pic>
        <p:nvPicPr>
          <p:cNvPr id="10" name="Изображение 9" descr="Снимок экрана 2015-05-15 в 17.3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676456" cy="25623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9592" y="16288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Hot </a:t>
            </a:r>
            <a:r>
              <a:rPr lang="en-US" b="1" dirty="0" smtClean="0"/>
              <a:t>rolled</a:t>
            </a:r>
            <a:r>
              <a:rPr lang="ru-RU" b="1" dirty="0" smtClean="0"/>
              <a:t> </a:t>
            </a:r>
            <a:r>
              <a:rPr lang="en-US" b="1" dirty="0"/>
              <a:t>sheets. </a:t>
            </a:r>
            <a:r>
              <a:rPr lang="en-US" b="1" dirty="0" smtClean="0"/>
              <a:t>Assortment </a:t>
            </a:r>
            <a:r>
              <a:rPr lang="en-US" b="1" dirty="0" smtClean="0">
                <a:hlinkClick r:id="rId3"/>
              </a:rPr>
              <a:t>GOST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>
                <a:hlinkClick r:id="rId3"/>
              </a:rPr>
              <a:t>19903-74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Sheets </a:t>
            </a:r>
            <a:r>
              <a:rPr lang="en-US" dirty="0"/>
              <a:t>with </a:t>
            </a:r>
            <a:r>
              <a:rPr lang="en-US" dirty="0" smtClean="0"/>
              <a:t>Very High Flatness </a:t>
            </a:r>
            <a:r>
              <a:rPr lang="en-US" dirty="0"/>
              <a:t>is produced by agreement with the </a:t>
            </a:r>
            <a:r>
              <a:rPr lang="en-US" dirty="0" smtClean="0"/>
              <a:t>manufacturer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92280" y="3429000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3717032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1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Further activities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relating </a:t>
            </a:r>
            <a:r>
              <a:rPr lang="en-US" b="1" dirty="0">
                <a:solidFill>
                  <a:schemeClr val="accent2"/>
                </a:solidFill>
              </a:rPr>
              <a:t>to the yoke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E.Koshurnikov, FRRC, Moscow , 26.05.2015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JINR will continue discussions with potential producers to find </a:t>
            </a:r>
            <a:r>
              <a:rPr lang="en-US" sz="2400" dirty="0"/>
              <a:t>an optimal </a:t>
            </a:r>
            <a:r>
              <a:rPr lang="ru-RU" sz="2400" dirty="0"/>
              <a:t> </a:t>
            </a:r>
            <a:r>
              <a:rPr lang="en-US" sz="2400" dirty="0" smtClean="0"/>
              <a:t>decision - optimal </a:t>
            </a:r>
            <a:r>
              <a:rPr lang="en-US" sz="2400" dirty="0"/>
              <a:t>price, quality and ease of interaction</a:t>
            </a:r>
          </a:p>
          <a:p>
            <a:r>
              <a:rPr lang="en-US" sz="2400" dirty="0" smtClean="0"/>
              <a:t>GSI </a:t>
            </a:r>
            <a:r>
              <a:rPr lang="en-US" sz="2400" dirty="0"/>
              <a:t>should </a:t>
            </a:r>
            <a:r>
              <a:rPr lang="en-US" sz="2400" dirty="0" smtClean="0"/>
              <a:t>initiate discussions with local </a:t>
            </a:r>
            <a:r>
              <a:rPr lang="en-US" sz="2400" dirty="0"/>
              <a:t>producers of </a:t>
            </a:r>
            <a:r>
              <a:rPr lang="en-US" sz="2400" dirty="0" smtClean="0"/>
              <a:t>hydraulic </a:t>
            </a:r>
            <a:r>
              <a:rPr lang="en-US" sz="2400" dirty="0"/>
              <a:t>equipment and </a:t>
            </a:r>
            <a:r>
              <a:rPr lang="en-US" sz="2400" dirty="0" smtClean="0"/>
              <a:t>local </a:t>
            </a:r>
            <a:r>
              <a:rPr lang="en-US" sz="2400" dirty="0"/>
              <a:t>civil engineering </a:t>
            </a:r>
            <a:r>
              <a:rPr lang="en-US" sz="2400" dirty="0" smtClean="0"/>
              <a:t>firms which could be responsible for rail track mounting. </a:t>
            </a:r>
            <a:r>
              <a:rPr lang="en-US" sz="2400" dirty="0"/>
              <a:t>Technical </a:t>
            </a:r>
            <a:r>
              <a:rPr lang="en-US" sz="2400" dirty="0" smtClean="0"/>
              <a:t>Specifications for the hydraulic equipment and for the magnet rail track have been prepared by JINR. 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magnet interfaces continue to be at the stage of  coordination. In this connection some additional design changes are expected.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275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860</Words>
  <Application>Microsoft Macintosh PowerPoint</Application>
  <PresentationFormat>Экран (4:3)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Status of the PANDA Magnet</vt:lpstr>
      <vt:lpstr>General view of the Target Spectrometer magnet</vt:lpstr>
      <vt:lpstr>Main TS magnet parameters</vt:lpstr>
      <vt:lpstr>Participants of the TS magnet project and the area of their responsibility</vt:lpstr>
      <vt:lpstr>Status of the Magnet Yoke</vt:lpstr>
      <vt:lpstr>Documentation of the yoke technical design</vt:lpstr>
      <vt:lpstr>The cost of manufacturing depends on the production technology of the magnet beams and doors which in turn depends on the dimensions of the go-gauges</vt:lpstr>
      <vt:lpstr>Deviations from planarity to 1 m of length of the rolled sheets should not exceed the limits specified in the table</vt:lpstr>
      <vt:lpstr>Further activities relating to the yoke</vt:lpstr>
      <vt:lpstr>Cold mass (CERN responsibility) </vt:lpstr>
      <vt:lpstr>Презентация PowerPoint</vt:lpstr>
      <vt:lpstr>Process Flow Diagram (PFD) of the PANDA cryogenic system </vt:lpstr>
      <vt:lpstr>Презентация PowerPoint</vt:lpstr>
      <vt:lpstr>Status of the Cryostat</vt:lpstr>
      <vt:lpstr>The work that must be performed to complete the project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MacBook Евгений Кошурников</cp:lastModifiedBy>
  <cp:revision>198</cp:revision>
  <dcterms:created xsi:type="dcterms:W3CDTF">2012-08-24T18:04:05Z</dcterms:created>
  <dcterms:modified xsi:type="dcterms:W3CDTF">2015-05-25T16:02:30Z</dcterms:modified>
</cp:coreProperties>
</file>