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13" r:id="rId2"/>
    <p:sldId id="454" r:id="rId3"/>
    <p:sldId id="453" r:id="rId4"/>
    <p:sldId id="491" r:id="rId5"/>
    <p:sldId id="489" r:id="rId6"/>
    <p:sldId id="486" r:id="rId7"/>
    <p:sldId id="470" r:id="rId8"/>
    <p:sldId id="471" r:id="rId9"/>
    <p:sldId id="472" r:id="rId10"/>
    <p:sldId id="474" r:id="rId11"/>
    <p:sldId id="485" r:id="rId12"/>
    <p:sldId id="465" r:id="rId13"/>
    <p:sldId id="467" r:id="rId14"/>
    <p:sldId id="468" r:id="rId15"/>
    <p:sldId id="466" r:id="rId16"/>
    <p:sldId id="469" r:id="rId17"/>
    <p:sldId id="475" r:id="rId18"/>
    <p:sldId id="476" r:id="rId19"/>
    <p:sldId id="492" r:id="rId20"/>
    <p:sldId id="477" r:id="rId21"/>
    <p:sldId id="493" r:id="rId22"/>
    <p:sldId id="458" r:id="rId23"/>
    <p:sldId id="501" r:id="rId24"/>
    <p:sldId id="459" r:id="rId25"/>
    <p:sldId id="494" r:id="rId26"/>
    <p:sldId id="495" r:id="rId27"/>
    <p:sldId id="496" r:id="rId28"/>
    <p:sldId id="463" r:id="rId29"/>
    <p:sldId id="464" r:id="rId30"/>
    <p:sldId id="451" r:id="rId31"/>
    <p:sldId id="497" r:id="rId32"/>
    <p:sldId id="487" r:id="rId33"/>
    <p:sldId id="488" r:id="rId34"/>
    <p:sldId id="498" r:id="rId35"/>
    <p:sldId id="502" r:id="rId36"/>
    <p:sldId id="436" r:id="rId37"/>
    <p:sldId id="499" r:id="rId38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742873" indent="-285721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1142881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600034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2057187" indent="-228576" algn="l" defTabSz="44921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5763" algn="l" defTabSz="914305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2916" algn="l" defTabSz="914305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068" algn="l" defTabSz="914305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221" algn="l" defTabSz="914305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AFDD3"/>
    <a:srgbClr val="800000"/>
    <a:srgbClr val="0033CC"/>
    <a:srgbClr val="2118DE"/>
    <a:srgbClr val="FFFFCC"/>
    <a:srgbClr val="003300"/>
    <a:srgbClr val="33CC33"/>
    <a:srgbClr val="DA0000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4" autoAdjust="0"/>
    <p:restoredTop sz="64931" autoAdjust="0"/>
  </p:normalViewPr>
  <p:slideViewPr>
    <p:cSldViewPr snapToGrid="0">
      <p:cViewPr varScale="1">
        <p:scale>
          <a:sx n="102" d="100"/>
          <a:sy n="102" d="100"/>
        </p:scale>
        <p:origin x="-1620" y="-96"/>
      </p:cViewPr>
      <p:guideLst>
        <p:guide orient="horz" pos="2381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BCD44-E865-4C00-9730-ACFEF351369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26AAC-4AE2-4B61-BB54-F4B6ED64C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D7E5D7-CD13-4F5A-A20A-2480DD131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5" indent="0" algn="ctr">
              <a:buNone/>
              <a:defRPr/>
            </a:lvl3pPr>
            <a:lvl4pPr marL="1371457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6" indent="0" algn="ctr">
              <a:buNone/>
              <a:defRPr/>
            </a:lvl7pPr>
            <a:lvl8pPr marL="3200068" indent="0" algn="ctr">
              <a:buNone/>
              <a:defRPr/>
            </a:lvl8pPr>
            <a:lvl9pPr marL="36572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58F7-266B-4A35-92D8-80906DEC0004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FA9F-256A-4E59-9459-1415BCB52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DA685-05A2-461E-86F1-0EBD8E6A216F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3EFE-CCA3-480F-B9B0-31D4621C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6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5" y="301626"/>
            <a:ext cx="6648450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3E77-C65D-45CB-948C-BC50C86E0CC2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66CF-5954-4454-A7C5-964FEA53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2497" y="0"/>
            <a:ext cx="9072563" cy="866192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6D99-E189-4984-8AD8-874588E515AA}" type="datetime1">
              <a:rPr lang="en-US" smtClean="0">
                <a:solidFill>
                  <a:prstClr val="black"/>
                </a:solidFill>
              </a:rPr>
              <a:pPr/>
              <a:t>5/25/2015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B2GM, KEK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9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fld id="{6299EFDD-7460-42C5-A657-62C8996079D5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 anchor="b" anchorCtr="0"/>
          <a:lstStyle>
            <a:lvl1pPr>
              <a:defRPr/>
            </a:lvl1pPr>
          </a:lstStyle>
          <a:p>
            <a:pPr>
              <a:defRPr/>
            </a:pPr>
            <a:fld id="{B25F2F5D-19D0-4552-939F-E8EB2851F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5" indent="0">
              <a:buNone/>
              <a:defRPr sz="1700"/>
            </a:lvl3pPr>
            <a:lvl4pPr marL="1371457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6" indent="0">
              <a:buNone/>
              <a:defRPr sz="1400"/>
            </a:lvl7pPr>
            <a:lvl8pPr marL="3200068" indent="0">
              <a:buNone/>
              <a:defRPr sz="1400"/>
            </a:lvl8pPr>
            <a:lvl9pPr marL="365722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D9CA-B980-48D2-8F19-516A2D2F595C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C0DB-722C-4F6D-B7BD-11038CE1F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8476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6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26F3B-DB21-4650-999D-072CF08C57EB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337A-CDF1-4E76-9432-05C010529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303214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30CF-6A6F-46D1-B326-6828B1D4468A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750D-0D20-4DC1-9B61-23887E089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3595-E923-4C88-B3B8-2F4ED7186FF4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4D32-1142-4428-BC4F-17549FBC3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2B21-B6BD-4C89-B35F-C9F383A35D73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BFF4-1620-49A3-B344-E1E20BAE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ADD2-DC7C-4925-BB59-E6D1561B3AA4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88CC-2453-4A42-9A12-8386E5C01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618E-82B2-43CB-B115-8DF6ADCA21C5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FD437-EEA7-457A-9B2B-B397F41DE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78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6"/>
            <a:ext cx="906780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825" algn="l"/>
                <a:tab pos="1447649" algn="l"/>
                <a:tab pos="2171475" algn="l"/>
              </a:tabLst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F7FB89B-27AA-4954-932F-959BE43F24AD}" type="datetime1">
              <a:rPr lang="en-US" smtClean="0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825" algn="l"/>
                <a:tab pos="1447649" algn="l"/>
                <a:tab pos="2171475" algn="l"/>
                <a:tab pos="2895300" algn="l"/>
              </a:tabLst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B2GM, KEK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825" algn="l"/>
                <a:tab pos="1447649" algn="l"/>
                <a:tab pos="2171475" algn="l"/>
              </a:tabLst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8AC234F-4ECB-4C65-92C5-42C8697ED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492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2pPr>
      <a:lvl3pPr algn="ctr" defTabSz="4492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3pPr>
      <a:lvl4pPr algn="ctr" defTabSz="4492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4pPr>
      <a:lvl5pPr algn="ctr" defTabSz="44921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cs typeface="Times New Roman" pitchFamily="18" charset="0"/>
        </a:defRPr>
      </a:lvl5pPr>
      <a:lvl6pPr marL="2514340" indent="-228576" algn="ctr" defTabSz="4492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Times New Roman" pitchFamily="18" charset="0"/>
        </a:defRPr>
      </a:lvl6pPr>
      <a:lvl7pPr marL="2971492" indent="-228576" algn="ctr" defTabSz="4492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Times New Roman" pitchFamily="18" charset="0"/>
        </a:defRPr>
      </a:lvl7pPr>
      <a:lvl8pPr marL="3428645" indent="-228576" algn="ctr" defTabSz="4492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Times New Roman" pitchFamily="18" charset="0"/>
        </a:defRPr>
      </a:lvl8pPr>
      <a:lvl9pPr marL="3885797" indent="-228576" algn="ctr" defTabSz="44921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Times New Roman" pitchFamily="18" charset="0"/>
        </a:defRPr>
      </a:lvl9pPr>
    </p:titleStyle>
    <p:bodyStyle>
      <a:lvl1pPr marL="342865" indent="-342865" algn="l" defTabSz="449216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873" indent="-285721" algn="l" defTabSz="449216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2881" indent="-230165" algn="l" defTabSz="449216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034" indent="-228576" algn="l" defTabSz="449216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187" indent="-228576" algn="l" defTabSz="449216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340" indent="-228576" algn="l" defTabSz="44921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492" indent="-228576" algn="l" defTabSz="44921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8645" indent="-228576" algn="l" defTabSz="44921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5797" indent="-228576" algn="l" defTabSz="449216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png"/><Relationship Id="rId3" Type="http://schemas.openxmlformats.org/officeDocument/2006/relationships/image" Target="../media/image23.gif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37.png"/><Relationship Id="rId10" Type="http://schemas.openxmlformats.org/officeDocument/2006/relationships/image" Target="../media/image51.png"/><Relationship Id="rId4" Type="http://schemas.openxmlformats.org/officeDocument/2006/relationships/image" Target="../media/image23.gif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7.png"/><Relationship Id="rId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6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jpeg"/><Relationship Id="rId3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0.jpeg"/><Relationship Id="rId5" Type="http://schemas.openxmlformats.org/officeDocument/2006/relationships/image" Target="../media/image67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2.png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11" Type="http://schemas.openxmlformats.org/officeDocument/2006/relationships/image" Target="../media/image80.png"/><Relationship Id="rId5" Type="http://schemas.openxmlformats.org/officeDocument/2006/relationships/image" Target="../media/image19.png"/><Relationship Id="rId10" Type="http://schemas.openxmlformats.org/officeDocument/2006/relationships/image" Target="../media/image57.png"/><Relationship Id="rId4" Type="http://schemas.openxmlformats.org/officeDocument/2006/relationships/image" Target="../media/image37.png"/><Relationship Id="rId9" Type="http://schemas.openxmlformats.org/officeDocument/2006/relationships/image" Target="../media/image79.png"/><Relationship Id="rId14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wmf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8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Relationship Id="rId14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5" Type="http://schemas.openxmlformats.org/officeDocument/2006/relationships/image" Target="../media/image19.png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.wmf"/><Relationship Id="rId4" Type="http://schemas.openxmlformats.org/officeDocument/2006/relationships/image" Target="../media/image5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jpeg"/><Relationship Id="rId5" Type="http://schemas.openxmlformats.org/officeDocument/2006/relationships/image" Target="../media/image59.wmf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2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http://kekb.jp/" TargetMode="External"/><Relationship Id="rId7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43396" y="5314249"/>
            <a:ext cx="3094004" cy="84395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imHei" pitchFamily="49" charset="-122"/>
              </a:rPr>
              <a:t>P.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imHei" pitchFamily="49" charset="-122"/>
              </a:rPr>
              <a:t>Pakhlov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imHei" pitchFamily="49" charset="-122"/>
              </a:rPr>
              <a:t> (ITEP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SimHei" pitchFamily="49" charset="-122"/>
              </a:rPr>
              <a:t>), for Belle Collaboration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SimHei" pitchFamily="49" charset="-12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1329" y="174506"/>
            <a:ext cx="8317550" cy="5293682"/>
            <a:chOff x="1204912" y="1083271"/>
            <a:chExt cx="7783079" cy="5544276"/>
          </a:xfrm>
        </p:grpSpPr>
        <p:pic>
          <p:nvPicPr>
            <p:cNvPr id="7" name="Рисунок 6" descr="foto-0013.jpg"/>
            <p:cNvPicPr>
              <a:picLocks noChangeAspect="1"/>
            </p:cNvPicPr>
            <p:nvPr/>
          </p:nvPicPr>
          <p:blipFill>
            <a:blip r:embed="rId2" cstate="print">
              <a:grayscl/>
            </a:blip>
            <a:srcRect t="3129" b="4380"/>
            <a:stretch>
              <a:fillRect/>
            </a:stretch>
          </p:blipFill>
          <p:spPr>
            <a:xfrm>
              <a:off x="1204912" y="1083271"/>
              <a:ext cx="7670800" cy="5321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7054" name="Rectangle 14"/>
            <p:cNvSpPr>
              <a:spLocks noChangeArrowheads="1"/>
            </p:cNvSpPr>
            <p:nvPr/>
          </p:nvSpPr>
          <p:spPr bwMode="auto">
            <a:xfrm>
              <a:off x="5266445" y="3756294"/>
              <a:ext cx="3721546" cy="2871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177800" dir="7500000" sx="126000" sy="126000" kx="1200000" algn="br" rotWithShape="0">
                <a:schemeClr val="tx2">
                  <a:lumMod val="75000"/>
                  <a:lumOff val="25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  <p:txBody>
            <a:bodyPr vert="horz" lIns="0" tIns="28207" rIns="0" bIns="0"/>
            <a:lstStyle/>
            <a:p>
              <a:pPr algn="ctr"/>
              <a:r>
                <a:rPr lang="en-US" sz="4000" dirty="0" smtClean="0">
                  <a:solidFill>
                    <a:srgbClr val="FFFFCC"/>
                  </a:solidFill>
                  <a:latin typeface="Calibri" pitchFamily="34" charset="0"/>
                  <a:ea typeface="SimHei" pitchFamily="49" charset="-122"/>
                </a:rPr>
                <a:t>New exotic and conventional </a:t>
              </a:r>
              <a:r>
                <a:rPr lang="en-US" sz="4000" dirty="0" err="1" smtClean="0">
                  <a:solidFill>
                    <a:srgbClr val="FFFFCC"/>
                  </a:solidFill>
                  <a:latin typeface="Calibri" pitchFamily="34" charset="0"/>
                  <a:ea typeface="SimHei" pitchFamily="49" charset="-122"/>
                </a:rPr>
                <a:t>charmonium</a:t>
              </a:r>
              <a:r>
                <a:rPr lang="en-US" sz="4000" dirty="0" smtClean="0">
                  <a:solidFill>
                    <a:srgbClr val="FFFFCC"/>
                  </a:solidFill>
                  <a:latin typeface="Calibri" pitchFamily="34" charset="0"/>
                  <a:ea typeface="SimHei" pitchFamily="49" charset="-122"/>
                </a:rPr>
                <a:t> </a:t>
              </a:r>
            </a:p>
            <a:p>
              <a:pPr algn="ctr"/>
              <a:r>
                <a:rPr lang="en-US" sz="4000" dirty="0" smtClean="0">
                  <a:solidFill>
                    <a:srgbClr val="FFFF00"/>
                  </a:solidFill>
                  <a:latin typeface="Calibri" pitchFamily="34" charset="0"/>
                  <a:ea typeface="SimHei" pitchFamily="49" charset="-122"/>
                </a:rPr>
                <a:t>at Belle</a:t>
              </a:r>
              <a:endParaRPr lang="ru-RU" sz="4000" dirty="0">
                <a:solidFill>
                  <a:srgbClr val="FFFF00"/>
                </a:solidFill>
                <a:latin typeface="Calibri" pitchFamily="34" charset="0"/>
                <a:ea typeface="SimHei" pitchFamily="49" charset="-122"/>
              </a:endParaRPr>
            </a:p>
          </p:txBody>
        </p:sp>
      </p:grp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210566" y="5334069"/>
            <a:ext cx="7615449" cy="183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0" tIns="45706" rIns="91410" bIns="45706">
            <a:spAutoFit/>
          </a:bodyPr>
          <a:lstStyle/>
          <a:p>
            <a:pPr defTabSz="912719">
              <a:lnSpc>
                <a:spcPct val="113000"/>
              </a:lnSpc>
              <a:buSzPct val="70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 New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</a:rPr>
              <a:t>charmonium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 below open flavor threshold</a:t>
            </a:r>
          </a:p>
          <a:p>
            <a:pPr defTabSz="912719">
              <a:lnSpc>
                <a:spcPct val="113000"/>
              </a:lnSpc>
              <a:buSzPct val="70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</a:rPr>
              <a:t>Charmonium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 states above open flavor threshold </a:t>
            </a:r>
          </a:p>
          <a:p>
            <a:pPr defTabSz="912719">
              <a:lnSpc>
                <a:spcPct val="113000"/>
              </a:lnSpc>
              <a:buSzPct val="70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 Exotic states at the threshold</a:t>
            </a:r>
          </a:p>
          <a:p>
            <a:pPr defTabSz="912719">
              <a:lnSpc>
                <a:spcPct val="113000"/>
              </a:lnSpc>
              <a:buSzPct val="70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 Exotic states above the threshold</a:t>
            </a:r>
          </a:p>
          <a:p>
            <a:pPr defTabSz="912719">
              <a:lnSpc>
                <a:spcPct val="113000"/>
              </a:lnSpc>
              <a:buSzPct val="70000"/>
              <a:buBlip>
                <a:blip r:embed="rId3"/>
              </a:buBlip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 Conclusion </a:t>
            </a:r>
            <a:endParaRPr lang="ru-RU" sz="28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33257" y="7123490"/>
            <a:ext cx="5073023" cy="310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07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16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  <a:cs typeface="+mn-cs"/>
              </a:rPr>
              <a:t>Panda-Russia Workshop,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SimHei" pitchFamily="49" charset="-122"/>
                <a:cs typeface="+mn-cs"/>
              </a:rPr>
              <a:t> ITEP, May 26, 2015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1176329" y="879382"/>
            <a:ext cx="7198389" cy="5094998"/>
            <a:chOff x="72007" y="1052736"/>
            <a:chExt cx="6300193" cy="45013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7" y="1052736"/>
              <a:ext cx="6300193" cy="450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899592" y="3284984"/>
              <a:ext cx="5225926" cy="9525"/>
            </a:xfrm>
            <a:prstGeom prst="line">
              <a:avLst/>
            </a:prstGeom>
            <a:noFill/>
            <a:ln w="3816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1043465" y="2852646"/>
              <a:ext cx="144449" cy="144437"/>
            </a:xfrm>
            <a:prstGeom prst="flowChartConnector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1043465" y="2420921"/>
              <a:ext cx="144449" cy="144437"/>
            </a:xfrm>
            <a:prstGeom prst="flowChartConnector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5292802" y="3068508"/>
              <a:ext cx="142862" cy="144437"/>
            </a:xfrm>
            <a:prstGeom prst="flowChartConnector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TextBox 29"/>
            <p:cNvSpPr txBox="1">
              <a:spLocks noChangeArrowheads="1"/>
            </p:cNvSpPr>
            <p:nvPr/>
          </p:nvSpPr>
          <p:spPr bwMode="auto">
            <a:xfrm>
              <a:off x="914319" y="2193363"/>
              <a:ext cx="666698" cy="25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libri" pitchFamily="34" charset="0"/>
                </a:rPr>
                <a:t>X(4160)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18" name="TextBox 30"/>
            <p:cNvSpPr txBox="1">
              <a:spLocks noChangeArrowheads="1"/>
            </p:cNvSpPr>
            <p:nvPr/>
          </p:nvSpPr>
          <p:spPr bwMode="auto">
            <a:xfrm>
              <a:off x="5004048" y="2708920"/>
              <a:ext cx="666698" cy="25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libri" pitchFamily="34" charset="0"/>
                </a:rPr>
                <a:t>X(3823)</a:t>
              </a:r>
              <a:endParaRPr lang="ru-RU" sz="1400" b="1" dirty="0">
                <a:latin typeface="Calibri" pitchFamily="34" charset="0"/>
              </a:endParaRPr>
            </a:p>
          </p:txBody>
        </p:sp>
        <p:sp>
          <p:nvSpPr>
            <p:cNvPr id="19" name="TextBox 31"/>
            <p:cNvSpPr txBox="1">
              <a:spLocks noChangeArrowheads="1"/>
            </p:cNvSpPr>
            <p:nvPr/>
          </p:nvSpPr>
          <p:spPr bwMode="auto">
            <a:xfrm>
              <a:off x="889857" y="2987647"/>
              <a:ext cx="673714" cy="283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libri" pitchFamily="34" charset="0"/>
                </a:rPr>
                <a:t>X(3940</a:t>
              </a:r>
              <a:r>
                <a:rPr lang="en-US" sz="1600" b="1" dirty="0">
                  <a:latin typeface="Calibri" pitchFamily="34" charset="0"/>
                </a:rPr>
                <a:t>)</a:t>
              </a:r>
              <a:endParaRPr lang="ru-RU" sz="1600" b="1" dirty="0">
                <a:latin typeface="Calibri" pitchFamily="34" charset="0"/>
              </a:endParaRPr>
            </a:p>
          </p:txBody>
        </p:sp>
      </p:grpSp>
      <p:sp>
        <p:nvSpPr>
          <p:cNvPr id="20" name="Блок-схема: узел 19"/>
          <p:cNvSpPr/>
          <p:nvPr/>
        </p:nvSpPr>
        <p:spPr bwMode="auto">
          <a:xfrm>
            <a:off x="3522039" y="3750122"/>
            <a:ext cx="163229" cy="163485"/>
          </a:xfrm>
          <a:prstGeom prst="flowChartConnec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Блок-схема: узел 20"/>
          <p:cNvSpPr/>
          <p:nvPr/>
        </p:nvSpPr>
        <p:spPr bwMode="auto">
          <a:xfrm>
            <a:off x="2341972" y="3511053"/>
            <a:ext cx="163229" cy="163485"/>
          </a:xfrm>
          <a:prstGeom prst="flowChartConnec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" name="Блок-схема: узел 21"/>
          <p:cNvSpPr/>
          <p:nvPr/>
        </p:nvSpPr>
        <p:spPr bwMode="auto">
          <a:xfrm>
            <a:off x="5338120" y="3266694"/>
            <a:ext cx="163229" cy="163485"/>
          </a:xfrm>
          <a:prstGeom prst="flowChartConnec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73207" y="395785"/>
            <a:ext cx="9103056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  <a:ea typeface="Batang" pitchFamily="18" charset="-127"/>
              </a:rPr>
              <a:t>6 observed states can fit* into charmonium table</a:t>
            </a:r>
            <a:endParaRPr lang="en-US" sz="3200" b="1" dirty="0">
              <a:solidFill>
                <a:srgbClr val="800000"/>
              </a:solidFill>
              <a:latin typeface="Calibri" pitchFamily="34" charset="0"/>
              <a:ea typeface="Batang" pitchFamily="18" charset="-127"/>
              <a:sym typeface="Symbol" pitchFamily="18" charset="2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986307" y="6386502"/>
            <a:ext cx="8543497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Batang" pitchFamily="18" charset="-127"/>
              </a:rPr>
              <a:t>What about others?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ea typeface="Batang" pitchFamily="18" charset="-127"/>
              <a:sym typeface="Symbol" pitchFamily="18" charset="2"/>
            </a:endParaRPr>
          </a:p>
        </p:txBody>
      </p:sp>
      <p:sp>
        <p:nvSpPr>
          <p:cNvPr id="2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10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61257" y="5839107"/>
            <a:ext cx="9694506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b="1" dirty="0" smtClean="0">
                <a:solidFill>
                  <a:srgbClr val="800000"/>
                </a:solidFill>
                <a:latin typeface="Calibri" pitchFamily="34" charset="0"/>
                <a:ea typeface="Batang" pitchFamily="18" charset="-127"/>
              </a:rPr>
              <a:t>* However, not easily: potential models need to be elaborated to describe new masses  </a:t>
            </a:r>
            <a:endParaRPr lang="en-US" sz="2000" b="1" dirty="0">
              <a:solidFill>
                <a:srgbClr val="800000"/>
              </a:solidFill>
              <a:latin typeface="Calibri" pitchFamily="34" charset="0"/>
              <a:ea typeface="Batang" pitchFamily="18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to-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5718" y="350838"/>
            <a:ext cx="7356145" cy="6576686"/>
          </a:xfrm>
          <a:prstGeom prst="rect">
            <a:avLst/>
          </a:prstGeom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170784" y="321860"/>
            <a:ext cx="4700260" cy="7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FF66"/>
                </a:solidFill>
                <a:latin typeface="Calibri" pitchFamily="34" charset="0"/>
              </a:rPr>
              <a:t>E </a:t>
            </a:r>
            <a:r>
              <a:rPr lang="en-US" sz="4400" b="1" dirty="0" smtClean="0">
                <a:solidFill>
                  <a:srgbClr val="00B050"/>
                </a:solidFill>
                <a:latin typeface="Calibri" pitchFamily="34" charset="0"/>
              </a:rPr>
              <a:t>x </a:t>
            </a:r>
            <a:r>
              <a:rPr lang="en-US" sz="4400" b="1" dirty="0" smtClean="0">
                <a:solidFill>
                  <a:srgbClr val="DA0000"/>
                </a:solidFill>
                <a:latin typeface="Calibri" pitchFamily="34" charset="0"/>
              </a:rPr>
              <a:t>o </a:t>
            </a:r>
            <a:r>
              <a:rPr lang="en-US" sz="4400" b="1" dirty="0" smtClean="0">
                <a:solidFill>
                  <a:srgbClr val="7030A0"/>
                </a:solidFill>
                <a:latin typeface="Calibri" pitchFamily="34" charset="0"/>
              </a:rPr>
              <a:t>t </a:t>
            </a:r>
            <a:r>
              <a:rPr lang="en-US" sz="4400" b="1" dirty="0" err="1" smtClean="0">
                <a:solidFill>
                  <a:srgbClr val="800000"/>
                </a:solidFill>
                <a:latin typeface="Calibri" pitchFamily="34" charset="0"/>
              </a:rPr>
              <a:t>i</a:t>
            </a:r>
            <a:r>
              <a:rPr lang="en-US" sz="44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en-US" sz="4400" b="1" dirty="0" smtClean="0">
                <a:solidFill>
                  <a:srgbClr val="FFFF66"/>
                </a:solidFill>
                <a:latin typeface="Calibri" pitchFamily="34" charset="0"/>
              </a:rPr>
              <a:t>   </a:t>
            </a:r>
            <a:r>
              <a:rPr lang="en-US" sz="4400" b="1" dirty="0" smtClean="0">
                <a:solidFill>
                  <a:srgbClr val="C00000"/>
                </a:solidFill>
                <a:latin typeface="Calibri" pitchFamily="34" charset="0"/>
              </a:rPr>
              <a:t>s </a:t>
            </a:r>
            <a:r>
              <a:rPr lang="en-US" sz="4400" b="1" dirty="0" smtClean="0">
                <a:solidFill>
                  <a:srgbClr val="00B0F0"/>
                </a:solidFill>
                <a:latin typeface="Calibri" pitchFamily="34" charset="0"/>
              </a:rPr>
              <a:t>t </a:t>
            </a:r>
            <a:r>
              <a:rPr lang="en-US" sz="4400" b="1" dirty="0" smtClean="0">
                <a:solidFill>
                  <a:srgbClr val="33CC33"/>
                </a:solidFill>
                <a:latin typeface="Calibri" pitchFamily="34" charset="0"/>
              </a:rPr>
              <a:t>a </a:t>
            </a:r>
            <a:r>
              <a:rPr lang="en-US" sz="4400" b="1" dirty="0" smtClean="0">
                <a:solidFill>
                  <a:srgbClr val="FFC000"/>
                </a:solidFill>
                <a:latin typeface="Calibri" pitchFamily="34" charset="0"/>
              </a:rPr>
              <a:t>t </a:t>
            </a:r>
            <a:r>
              <a:rPr lang="en-US" sz="4400" b="1" dirty="0" smtClean="0">
                <a:solidFill>
                  <a:srgbClr val="2118DE"/>
                </a:solidFill>
                <a:latin typeface="Calibri" pitchFamily="34" charset="0"/>
              </a:rPr>
              <a:t>e </a:t>
            </a:r>
            <a:r>
              <a:rPr lang="en-US" sz="4400" b="1" dirty="0" smtClean="0">
                <a:solidFill>
                  <a:srgbClr val="003300"/>
                </a:solidFill>
                <a:latin typeface="Calibri" pitchFamily="34" charset="0"/>
              </a:rPr>
              <a:t>s</a:t>
            </a:r>
            <a:endParaRPr lang="en-US" sz="4400" b="1" baseline="30000" dirty="0">
              <a:solidFill>
                <a:srgbClr val="0033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11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68240" y="6018660"/>
            <a:ext cx="5110250" cy="9387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65000"/>
              <a:buBlip>
                <a:blip r:embed="rId3"/>
              </a:buBlip>
            </a:pPr>
            <a:r>
              <a:rPr lang="en-US" sz="1600" b="1" dirty="0" smtClean="0">
                <a:latin typeface="Calibri" pitchFamily="34" charset="0"/>
              </a:rPr>
              <a:t> M</a:t>
            </a:r>
            <a:r>
              <a:rPr lang="en-US" sz="1600" b="1" baseline="-25000" dirty="0" smtClean="0">
                <a:latin typeface="Calibri" pitchFamily="34" charset="0"/>
              </a:rPr>
              <a:t>X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close to D</a:t>
            </a:r>
            <a:r>
              <a:rPr lang="en-US" sz="1600" b="1" baseline="30000" dirty="0">
                <a:latin typeface="Calibri" pitchFamily="34" charset="0"/>
              </a:rPr>
              <a:t>0</a:t>
            </a:r>
            <a:r>
              <a:rPr lang="en-US" sz="1600" b="1" dirty="0">
                <a:latin typeface="Calibri" pitchFamily="34" charset="0"/>
              </a:rPr>
              <a:t>D</a:t>
            </a:r>
            <a:r>
              <a:rPr lang="en-US" sz="1600" b="1" baseline="30000" dirty="0">
                <a:latin typeface="Calibri" pitchFamily="34" charset="0"/>
              </a:rPr>
              <a:t>*0</a:t>
            </a:r>
            <a:r>
              <a:rPr lang="en-US" sz="1600" b="1" dirty="0">
                <a:latin typeface="Calibri" pitchFamily="34" charset="0"/>
              </a:rPr>
              <a:t> threshold M = </a:t>
            </a:r>
            <a:r>
              <a:rPr lang="en-US" sz="1600" b="1" dirty="0" smtClean="0">
                <a:latin typeface="Calibri" pitchFamily="34" charset="0"/>
              </a:rPr>
              <a:t>3871.68 </a:t>
            </a:r>
            <a:r>
              <a:rPr lang="en-US" sz="1600" b="1" dirty="0">
                <a:latin typeface="Calibri" pitchFamily="34" charset="0"/>
              </a:rPr>
              <a:t>± </a:t>
            </a:r>
            <a:r>
              <a:rPr lang="en-US" sz="1600" b="1" dirty="0" smtClean="0">
                <a:latin typeface="Calibri" pitchFamily="34" charset="0"/>
              </a:rPr>
              <a:t>0.17 </a:t>
            </a:r>
            <a:r>
              <a:rPr lang="en-US" sz="1600" b="1" dirty="0">
                <a:latin typeface="Calibri" pitchFamily="34" charset="0"/>
              </a:rPr>
              <a:t>MeV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5000"/>
            </a:pPr>
            <a:r>
              <a:rPr lang="en-US" sz="1600" b="1" dirty="0" smtClean="0">
                <a:latin typeface="Calibri" pitchFamily="34" charset="0"/>
              </a:rPr>
              <a:t>        (not clear below or above: </a:t>
            </a:r>
            <a:r>
              <a:rPr lang="en-US" sz="1600" b="1" dirty="0" err="1" smtClean="0">
                <a:latin typeface="Calibri" pitchFamily="34" charset="0"/>
              </a:rPr>
              <a:t>Δm</a:t>
            </a:r>
            <a:r>
              <a:rPr lang="en-US" sz="1600" b="1" dirty="0" smtClean="0">
                <a:latin typeface="Calibri" pitchFamily="34" charset="0"/>
              </a:rPr>
              <a:t> = – 0.16 ± 0.32 </a:t>
            </a:r>
            <a:r>
              <a:rPr lang="en-US" sz="1600" b="1" dirty="0" err="1" smtClean="0">
                <a:latin typeface="Calibri" pitchFamily="34" charset="0"/>
              </a:rPr>
              <a:t>MeV</a:t>
            </a:r>
            <a:r>
              <a:rPr lang="en-US" sz="1600" b="1" dirty="0" smtClean="0">
                <a:latin typeface="Calibri" pitchFamily="34" charset="0"/>
              </a:rPr>
              <a:t>)</a:t>
            </a:r>
            <a:endParaRPr lang="en-US" sz="1600" b="1" dirty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65000"/>
              <a:buBlip>
                <a:blip r:embed="rId3"/>
              </a:buBlip>
            </a:pPr>
            <a:r>
              <a:rPr lang="en-US" sz="1600" b="1" dirty="0" smtClean="0">
                <a:latin typeface="Calibri" pitchFamily="34" charset="0"/>
              </a:rPr>
              <a:t> surprisingly </a:t>
            </a:r>
            <a:r>
              <a:rPr lang="en-US" sz="1600" b="1" dirty="0">
                <a:latin typeface="Calibri" pitchFamily="34" charset="0"/>
              </a:rPr>
              <a:t>narrow:  </a:t>
            </a:r>
            <a:r>
              <a:rPr lang="el-GR" sz="1600" b="1" dirty="0" smtClean="0">
                <a:latin typeface="Calibri" pitchFamily="34" charset="0"/>
              </a:rPr>
              <a:t>Γ</a:t>
            </a:r>
            <a:r>
              <a:rPr lang="en-US" sz="1600" b="1" baseline="-25000" dirty="0" smtClean="0">
                <a:latin typeface="Calibri" pitchFamily="34" charset="0"/>
              </a:rPr>
              <a:t>tot</a:t>
            </a:r>
            <a:r>
              <a:rPr lang="en-US" sz="1600" b="1" dirty="0" smtClean="0">
                <a:latin typeface="Calibri" pitchFamily="34" charset="0"/>
              </a:rPr>
              <a:t>&lt; 1.2 </a:t>
            </a:r>
            <a:r>
              <a:rPr lang="en-US" sz="1600" b="1" dirty="0">
                <a:latin typeface="Calibri" pitchFamily="34" charset="0"/>
              </a:rPr>
              <a:t>MeV </a:t>
            </a:r>
            <a:r>
              <a:rPr lang="en-US" sz="1600" b="1" dirty="0">
                <a:latin typeface="Calibri" pitchFamily="34" charset="0"/>
                <a:sym typeface="Symbol" pitchFamily="18" charset="2"/>
              </a:rPr>
              <a:t>at 90% CL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/>
          <a:srcRect l="4554" t="7058" r="2277" b="2353"/>
          <a:stretch>
            <a:fillRect/>
          </a:stretch>
        </p:blipFill>
        <p:spPr bwMode="auto">
          <a:xfrm>
            <a:off x="2761659" y="1157526"/>
            <a:ext cx="2925537" cy="25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Группа 23"/>
          <p:cNvGrpSpPr/>
          <p:nvPr/>
        </p:nvGrpSpPr>
        <p:grpSpPr>
          <a:xfrm>
            <a:off x="6607238" y="4637313"/>
            <a:ext cx="3003293" cy="2342329"/>
            <a:chOff x="504967" y="4080680"/>
            <a:chExt cx="3797612" cy="2805729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5275" y="4080680"/>
              <a:ext cx="3577304" cy="2805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4967" y="4143565"/>
              <a:ext cx="233173" cy="1607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49336" y="132184"/>
            <a:ext cx="5720306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Belle’s top 1000+: X(3872)</a:t>
            </a:r>
            <a:endParaRPr lang="en-US" sz="3200" b="1" baseline="30000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48" y="821278"/>
            <a:ext cx="26606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973" y="929228"/>
            <a:ext cx="520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65545" y="677789"/>
            <a:ext cx="1781257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  <a:latin typeface="Calibri" pitchFamily="34" charset="0"/>
              </a:rPr>
              <a:t>PR</a:t>
            </a:r>
            <a:r>
              <a:rPr lang="ru-RU" sz="1400" b="0" i="1" dirty="0">
                <a:solidFill>
                  <a:schemeClr val="tx1"/>
                </a:solidFill>
                <a:latin typeface="Calibri" pitchFamily="34" charset="0"/>
              </a:rPr>
              <a:t>L91</a:t>
            </a:r>
            <a:r>
              <a:rPr lang="en-US" sz="1400" b="0" i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262001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2003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ru-RU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 rot="19974267">
            <a:off x="1672486" y="1193970"/>
            <a:ext cx="60503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Calibri" pitchFamily="34" charset="0"/>
              </a:rPr>
              <a:t>first</a:t>
            </a:r>
            <a:endParaRPr lang="ru-RU" sz="2000" b="1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396361" y="3327940"/>
            <a:ext cx="1026243" cy="2289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M(J/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</a:t>
            </a:r>
            <a:r>
              <a:rPr lang="el-GR" sz="1600" b="1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ππ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)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666236" y="1810290"/>
            <a:ext cx="58381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Calibri" pitchFamily="34" charset="0"/>
              </a:rPr>
              <a:t>10</a:t>
            </a:r>
            <a:r>
              <a:rPr lang="el-GR" sz="2000" b="1">
                <a:solidFill>
                  <a:srgbClr val="800000"/>
                </a:solidFill>
                <a:latin typeface="Calibri" pitchFamily="34" charset="0"/>
              </a:rPr>
              <a:t>σ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353" y="3691953"/>
            <a:ext cx="3534083" cy="236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5" descr="dzero_11-18"/>
          <p:cNvPicPr>
            <a:picLocks noChangeAspect="1" noChangeArrowheads="1"/>
          </p:cNvPicPr>
          <p:nvPr/>
        </p:nvPicPr>
        <p:blipFill>
          <a:blip r:embed="rId10" cstate="print"/>
          <a:srcRect l="1890" t="8392" r="3307" b="2797"/>
          <a:stretch>
            <a:fillRect/>
          </a:stretch>
        </p:blipFill>
        <p:spPr>
          <a:xfrm>
            <a:off x="6832906" y="56272"/>
            <a:ext cx="3092971" cy="269896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42" name="Picture 12" descr="d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258300" y="123582"/>
            <a:ext cx="547729" cy="285424"/>
          </a:xfrm>
          <a:prstGeom prst="rect">
            <a:avLst/>
          </a:prstGeom>
          <a:noFill/>
          <a:ln/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03694" y="1269568"/>
            <a:ext cx="523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9615" y="3865394"/>
            <a:ext cx="611733" cy="4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519809" y="650399"/>
            <a:ext cx="4284378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</a:rPr>
              <a:t>first observed by Belle in B→K J/</a:t>
            </a: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</a:t>
            </a:r>
            <a:r>
              <a:rPr lang="el-GR" sz="2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π</a:t>
            </a:r>
            <a:r>
              <a:rPr lang="en-US" sz="2000" baseline="30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l-GR" sz="2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π</a:t>
            </a:r>
            <a:r>
              <a:rPr lang="en-US" sz="2000" baseline="30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–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4" cstate="print"/>
          <a:srcRect l="368" t="4465" r="1839" b="496"/>
          <a:stretch>
            <a:fillRect/>
          </a:stretch>
        </p:blipFill>
        <p:spPr bwMode="auto">
          <a:xfrm>
            <a:off x="5664806" y="2351313"/>
            <a:ext cx="3193048" cy="2361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03398" y="2415416"/>
            <a:ext cx="554346" cy="5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4258574" y="4557543"/>
            <a:ext cx="2217986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err="1" smtClean="0">
                <a:latin typeface="Calibri" pitchFamily="34" charset="0"/>
              </a:rPr>
              <a:t>Hadronic</a:t>
            </a:r>
            <a:r>
              <a:rPr lang="en-US" b="0" i="1" dirty="0" smtClean="0">
                <a:latin typeface="Calibri" pitchFamily="34" charset="0"/>
              </a:rPr>
              <a:t> collisions: </a:t>
            </a:r>
          </a:p>
          <a:p>
            <a:r>
              <a:rPr lang="en-US" b="0" i="1" dirty="0" smtClean="0">
                <a:latin typeface="Calibri" pitchFamily="34" charset="0"/>
              </a:rPr>
              <a:t>produced mostly promptly; only </a:t>
            </a:r>
          </a:p>
          <a:p>
            <a:r>
              <a:rPr lang="en-US" b="0" i="1" dirty="0" smtClean="0">
                <a:latin typeface="Calibri" pitchFamily="34" charset="0"/>
              </a:rPr>
              <a:t>0.263±0.023±0.016 from B-decays (CMS)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85684" y="4698630"/>
            <a:ext cx="474515" cy="4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 bwMode="auto">
          <a:xfrm>
            <a:off x="8039100" y="133350"/>
            <a:ext cx="723900" cy="1714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4525796" y="1159324"/>
            <a:ext cx="1816523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PRD73</a:t>
            </a:r>
            <a:r>
              <a:rPr lang="en-US" sz="1400" b="0" i="1" dirty="0">
                <a:latin typeface="Calibri" pitchFamily="34" charset="0"/>
              </a:rPr>
              <a:t>, 011101 (2006)</a:t>
            </a:r>
            <a:endParaRPr lang="ru-RU" sz="1400" b="0" i="1" dirty="0">
              <a:latin typeface="Calibri" pitchFamily="34" charset="0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3848019" y="4039204"/>
            <a:ext cx="1647712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EPJ C72 1972 (2012)</a:t>
            </a:r>
            <a:endParaRPr lang="ru-RU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8116757" y="4736549"/>
            <a:ext cx="1680386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JHEP 04, 154 (2013)</a:t>
            </a:r>
            <a:endParaRPr lang="ru-RU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6486894" y="4002833"/>
            <a:ext cx="1845343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  <a:latin typeface="Calibri" pitchFamily="34" charset="0"/>
              </a:rPr>
              <a:t>PR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L9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3, 072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001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200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4)</a:t>
            </a:r>
            <a:endParaRPr lang="ru-RU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875534" y="1929427"/>
            <a:ext cx="1781257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  <a:latin typeface="Calibri" pitchFamily="34" charset="0"/>
              </a:rPr>
              <a:t>PR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L9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3, 162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00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2 (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</a:rPr>
              <a:t>200</a:t>
            </a: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4)</a:t>
            </a:r>
            <a:endParaRPr lang="ru-RU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12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86" y="4805264"/>
            <a:ext cx="3000140" cy="217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981" y="4847814"/>
            <a:ext cx="364044" cy="3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77327" y="262812"/>
            <a:ext cx="5433704" cy="112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X(3872)</a:t>
            </a:r>
            <a:r>
              <a:rPr lang="en-US" sz="36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rgbClr val="800000"/>
                </a:solidFill>
                <a:latin typeface="Calibri" pitchFamily="34" charset="0"/>
              </a:rPr>
              <a:t>quantum numbers: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10 years of hard work </a:t>
            </a:r>
            <a:endParaRPr lang="en-US" sz="3600" b="1" baseline="30000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447453" y="6359509"/>
            <a:ext cx="3379574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rgbClr val="990033"/>
                </a:solidFill>
                <a:latin typeface="Calibri" pitchFamily="34" charset="0"/>
              </a:rPr>
              <a:t>f</a:t>
            </a:r>
            <a:r>
              <a:rPr lang="en-US" sz="2800" b="1" dirty="0" smtClean="0">
                <a:solidFill>
                  <a:srgbClr val="990033"/>
                </a:solidFill>
                <a:latin typeface="Calibri" pitchFamily="34" charset="0"/>
              </a:rPr>
              <a:t>inally established</a:t>
            </a:r>
            <a:endParaRPr lang="en-US" sz="2800" b="1" baseline="30000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238715" y="6333183"/>
            <a:ext cx="1462058" cy="47827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buSzPct val="65000"/>
            </a:pPr>
            <a:r>
              <a:rPr lang="en-US" sz="2400" b="1" dirty="0" smtClean="0">
                <a:latin typeface="Calibri" pitchFamily="34" charset="0"/>
              </a:rPr>
              <a:t>J</a:t>
            </a:r>
            <a:r>
              <a:rPr lang="en-US" sz="2400" b="1" baseline="30000" dirty="0" smtClean="0">
                <a:latin typeface="Calibri" pitchFamily="34" charset="0"/>
              </a:rPr>
              <a:t>PC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= 1</a:t>
            </a:r>
            <a:r>
              <a:rPr lang="en-US" sz="2400" b="1" baseline="30000" dirty="0">
                <a:latin typeface="Calibri" pitchFamily="34" charset="0"/>
              </a:rPr>
              <a:t>++</a:t>
            </a:r>
            <a:r>
              <a:rPr lang="en-US" sz="2400" b="1" dirty="0">
                <a:latin typeface="Calibri" pitchFamily="34" charset="0"/>
              </a:rPr>
              <a:t>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934268" y="795667"/>
            <a:ext cx="3349837" cy="5530488"/>
            <a:chOff x="6135482" y="575215"/>
            <a:chExt cx="3554436" cy="5953366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35482" y="575215"/>
              <a:ext cx="3554436" cy="595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718657" y="876275"/>
              <a:ext cx="1279517" cy="29270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i="1" dirty="0" smtClean="0">
                  <a:latin typeface="Calibri" pitchFamily="34" charset="0"/>
                </a:rPr>
                <a:t>PRL 110 (2013)</a:t>
              </a:r>
              <a:endParaRPr lang="ru-RU" sz="1400" b="0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45845" y="722517"/>
              <a:ext cx="636015" cy="43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6576468" y="5671118"/>
              <a:ext cx="3058852" cy="413959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SzPct val="65000"/>
              </a:pPr>
              <a:r>
                <a:rPr lang="en-US" sz="2000" b="1" dirty="0" smtClean="0">
                  <a:latin typeface="Calibri" pitchFamily="34" charset="0"/>
                </a:rPr>
                <a:t>J</a:t>
              </a:r>
              <a:r>
                <a:rPr lang="en-US" sz="2000" b="1" baseline="30000" dirty="0" smtClean="0">
                  <a:latin typeface="Calibri" pitchFamily="34" charset="0"/>
                </a:rPr>
                <a:t>PC</a:t>
              </a:r>
              <a:r>
                <a:rPr lang="en-US" sz="2000" b="1" dirty="0" smtClean="0">
                  <a:latin typeface="Calibri" pitchFamily="34" charset="0"/>
                </a:rPr>
                <a:t> = 2</a:t>
              </a:r>
              <a:r>
                <a:rPr lang="en-US" sz="2000" b="1" baseline="30000" dirty="0" smtClean="0">
                  <a:latin typeface="Calibri" pitchFamily="34" charset="0"/>
                  <a:sym typeface="Symbol" pitchFamily="18" charset="2"/>
                </a:rPr>
                <a:t>–</a:t>
              </a:r>
              <a:r>
                <a:rPr lang="en-US" sz="2000" b="1" baseline="30000" dirty="0" smtClean="0">
                  <a:latin typeface="Calibri" pitchFamily="34" charset="0"/>
                </a:rPr>
                <a:t>+</a:t>
              </a:r>
              <a:r>
                <a:rPr lang="en-US" sz="2000" b="1" dirty="0" smtClean="0">
                  <a:latin typeface="Calibri" pitchFamily="34" charset="0"/>
                </a:rPr>
                <a:t> is excluded (8</a:t>
              </a:r>
              <a:r>
                <a:rPr lang="el-GR" sz="2000" b="1" dirty="0" smtClean="0">
                  <a:latin typeface="Calibri" pitchFamily="34" charset="0"/>
                </a:rPr>
                <a:t>σ</a:t>
              </a:r>
              <a:r>
                <a:rPr lang="en-US" sz="2000" b="1" dirty="0" smtClean="0">
                  <a:latin typeface="Calibri" pitchFamily="34" charset="0"/>
                </a:rPr>
                <a:t>) </a:t>
              </a:r>
              <a:endParaRPr lang="en-US" sz="2000" b="1" dirty="0">
                <a:latin typeface="Calibri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3395" y="1757484"/>
            <a:ext cx="4034690" cy="2054150"/>
            <a:chOff x="409433" y="643383"/>
            <a:chExt cx="4034690" cy="20541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9433" y="658861"/>
              <a:ext cx="1883391" cy="1935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6"/>
            <p:cNvPicPr>
              <a:picLocks noChangeAspect="1" noChangeArrowheads="1"/>
            </p:cNvPicPr>
            <p:nvPr/>
          </p:nvPicPr>
          <p:blipFill>
            <a:blip r:embed="rId8" cstate="print"/>
            <a:srcRect l="1634" r="1634" b="886"/>
            <a:stretch>
              <a:fillRect/>
            </a:stretch>
          </p:blipFill>
          <p:spPr bwMode="auto">
            <a:xfrm>
              <a:off x="2260959" y="643383"/>
              <a:ext cx="2183164" cy="205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6587" y="745533"/>
              <a:ext cx="52070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35228" y="771976"/>
              <a:ext cx="523875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1217587" y="1389981"/>
            <a:ext cx="2773323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00000"/>
                </a:solidFill>
                <a:latin typeface="Calibri" pitchFamily="34" charset="0"/>
              </a:rPr>
              <a:t>X(3872)→J/</a:t>
            </a:r>
            <a:r>
              <a:rPr lang="en-US" b="0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</a:t>
            </a:r>
            <a:r>
              <a:rPr lang="el-GR" b="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γ</a:t>
            </a:r>
            <a:r>
              <a:rPr lang="en-US" b="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:     C-even</a:t>
            </a:r>
            <a:endParaRPr lang="el-GR" b="0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608909" y="3735353"/>
            <a:ext cx="3283209" cy="10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800000"/>
                </a:solidFill>
                <a:latin typeface="Calibri" pitchFamily="34" charset="0"/>
              </a:rPr>
              <a:t>Angular analysis:</a:t>
            </a:r>
          </a:p>
          <a:p>
            <a:r>
              <a:rPr lang="en-US" sz="1600" b="0" i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Belle 2006: </a:t>
            </a:r>
            <a:r>
              <a:rPr lang="en-US" sz="1600" b="0" dirty="0" smtClean="0">
                <a:latin typeface="Calibri" pitchFamily="34" charset="0"/>
              </a:rPr>
              <a:t>J</a:t>
            </a:r>
            <a:r>
              <a:rPr lang="en-US" sz="1600" b="0" baseline="30000" dirty="0" smtClean="0">
                <a:latin typeface="Calibri" pitchFamily="34" charset="0"/>
              </a:rPr>
              <a:t>PC</a:t>
            </a:r>
            <a:r>
              <a:rPr lang="en-US" sz="1600" b="0" dirty="0" smtClean="0">
                <a:latin typeface="Calibri" pitchFamily="34" charset="0"/>
              </a:rPr>
              <a:t> = 1</a:t>
            </a:r>
            <a:r>
              <a:rPr lang="en-US" sz="1600" b="0" baseline="30000" dirty="0" smtClean="0">
                <a:latin typeface="Calibri" pitchFamily="34" charset="0"/>
              </a:rPr>
              <a:t>++</a:t>
            </a:r>
            <a:r>
              <a:rPr lang="en-US" sz="1600" b="0" dirty="0" smtClean="0">
                <a:latin typeface="Calibri" pitchFamily="34" charset="0"/>
              </a:rPr>
              <a:t> or ≥2</a:t>
            </a:r>
          </a:p>
          <a:p>
            <a:r>
              <a:rPr lang="en-US" sz="1600" b="0" i="1" dirty="0" smtClean="0">
                <a:solidFill>
                  <a:srgbClr val="800000"/>
                </a:solidFill>
                <a:latin typeface="Calibri" pitchFamily="34" charset="0"/>
              </a:rPr>
              <a:t>CDF 2028: </a:t>
            </a:r>
            <a:r>
              <a:rPr lang="en-US" sz="1600" b="0" dirty="0" smtClean="0">
                <a:latin typeface="Calibri" pitchFamily="34" charset="0"/>
              </a:rPr>
              <a:t>J</a:t>
            </a:r>
            <a:r>
              <a:rPr lang="en-US" sz="1600" b="0" baseline="30000" dirty="0" smtClean="0">
                <a:latin typeface="Calibri" pitchFamily="34" charset="0"/>
              </a:rPr>
              <a:t>PC</a:t>
            </a:r>
            <a:r>
              <a:rPr lang="en-US" sz="1600" b="0" dirty="0" smtClean="0">
                <a:latin typeface="Calibri" pitchFamily="34" charset="0"/>
              </a:rPr>
              <a:t> = 1</a:t>
            </a:r>
            <a:r>
              <a:rPr lang="en-US" sz="1600" b="0" baseline="30000" dirty="0" smtClean="0">
                <a:latin typeface="Calibri" pitchFamily="34" charset="0"/>
              </a:rPr>
              <a:t>++</a:t>
            </a:r>
            <a:r>
              <a:rPr lang="en-US" sz="1600" b="0" dirty="0" smtClean="0">
                <a:latin typeface="Calibri" pitchFamily="34" charset="0"/>
              </a:rPr>
              <a:t> or 2</a:t>
            </a:r>
            <a:r>
              <a:rPr lang="en-US" sz="1600" b="0" baseline="30000" dirty="0" smtClean="0">
                <a:latin typeface="Calibri" pitchFamily="34" charset="0"/>
                <a:sym typeface="Symbol" pitchFamily="18" charset="2"/>
              </a:rPr>
              <a:t>–</a:t>
            </a:r>
            <a:r>
              <a:rPr lang="en-US" sz="1600" b="0" baseline="30000" dirty="0" smtClean="0">
                <a:latin typeface="Calibri" pitchFamily="34" charset="0"/>
              </a:rPr>
              <a:t>+</a:t>
            </a:r>
          </a:p>
          <a:p>
            <a:r>
              <a:rPr lang="en-US" sz="1600" b="0" i="1" dirty="0" smtClean="0">
                <a:solidFill>
                  <a:srgbClr val="800000"/>
                </a:solidFill>
                <a:latin typeface="Calibri" pitchFamily="34" charset="0"/>
              </a:rPr>
              <a:t>Belle 2011: </a:t>
            </a:r>
            <a:r>
              <a:rPr lang="en-US" sz="1600" b="0" dirty="0" smtClean="0">
                <a:latin typeface="Calibri" pitchFamily="34" charset="0"/>
              </a:rPr>
              <a:t>J</a:t>
            </a:r>
            <a:r>
              <a:rPr lang="en-US" sz="1600" b="0" baseline="30000" dirty="0" smtClean="0">
                <a:latin typeface="Calibri" pitchFamily="34" charset="0"/>
              </a:rPr>
              <a:t>PC</a:t>
            </a:r>
            <a:r>
              <a:rPr lang="en-US" sz="1600" b="0" dirty="0" smtClean="0">
                <a:latin typeface="Calibri" pitchFamily="34" charset="0"/>
              </a:rPr>
              <a:t> = 1</a:t>
            </a:r>
            <a:r>
              <a:rPr lang="en-US" sz="1600" b="0" baseline="30000" dirty="0" smtClean="0">
                <a:latin typeface="Calibri" pitchFamily="34" charset="0"/>
              </a:rPr>
              <a:t>++</a:t>
            </a:r>
            <a:r>
              <a:rPr lang="en-US" sz="1600" b="0" dirty="0" smtClean="0">
                <a:latin typeface="Calibri" pitchFamily="34" charset="0"/>
              </a:rPr>
              <a:t> or 2</a:t>
            </a:r>
            <a:r>
              <a:rPr lang="en-US" sz="1600" b="0" baseline="30000" dirty="0" smtClean="0">
                <a:latin typeface="Calibri" pitchFamily="34" charset="0"/>
                <a:sym typeface="Symbol" pitchFamily="18" charset="2"/>
              </a:rPr>
              <a:t>–</a:t>
            </a:r>
            <a:r>
              <a:rPr lang="en-US" sz="1600" b="0" baseline="30000" dirty="0" smtClean="0">
                <a:latin typeface="Calibri" pitchFamily="34" charset="0"/>
              </a:rPr>
              <a:t>+</a:t>
            </a:r>
            <a:endParaRPr lang="en-US" sz="1600" b="0" dirty="0" smtClean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7590" y="550749"/>
            <a:ext cx="3456247" cy="25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6301463" y="210427"/>
            <a:ext cx="3512948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800000"/>
                </a:solidFill>
                <a:latin typeface="Calibri" pitchFamily="34" charset="0"/>
              </a:rPr>
              <a:t>LHCb</a:t>
            </a:r>
            <a:r>
              <a:rPr lang="en-US" b="1" i="1" dirty="0" smtClean="0">
                <a:solidFill>
                  <a:srgbClr val="800000"/>
                </a:solidFill>
                <a:latin typeface="Calibri" pitchFamily="34" charset="0"/>
              </a:rPr>
              <a:t> 2013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:</a:t>
            </a:r>
            <a:r>
              <a:rPr lang="en-US" b="1" i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5D angular analysis</a:t>
            </a:r>
            <a:endParaRPr lang="en-US" dirty="0" smtClean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13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9771" y="2519886"/>
            <a:ext cx="2821410" cy="19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3488815" y="5531025"/>
            <a:ext cx="568317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SzPct val="65000"/>
              <a:buBlip>
                <a:blip r:embed="rId4"/>
              </a:buBlip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B→X(3872)K</a:t>
            </a:r>
            <a:r>
              <a:rPr lang="el-GR" sz="1800" b="1" dirty="0">
                <a:latin typeface="Calibri" pitchFamily="34" charset="0"/>
                <a:sym typeface="Symbol" pitchFamily="18" charset="2"/>
              </a:rPr>
              <a:t>π</a:t>
            </a:r>
            <a:r>
              <a:rPr lang="en-US" sz="1800" b="1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1800" b="1" dirty="0">
                <a:latin typeface="Calibri" pitchFamily="34" charset="0"/>
              </a:rPr>
              <a:t>non-resonant K</a:t>
            </a:r>
            <a:r>
              <a:rPr lang="el-GR" sz="1800" b="1" dirty="0">
                <a:latin typeface="Calibri" pitchFamily="34" charset="0"/>
              </a:rPr>
              <a:t>π</a:t>
            </a:r>
            <a:r>
              <a:rPr lang="en-US" sz="1800" b="1" dirty="0">
                <a:latin typeface="Calibri" pitchFamily="34" charset="0"/>
              </a:rPr>
              <a:t> dominates! </a:t>
            </a:r>
            <a:r>
              <a:rPr lang="en-US" dirty="0" smtClean="0">
                <a:latin typeface="Calibri" pitchFamily="34" charset="0"/>
              </a:rPr>
              <a:t>                  </a:t>
            </a:r>
            <a:r>
              <a:rPr lang="en-US" sz="1800" b="1" dirty="0" smtClean="0">
                <a:latin typeface="Calibri" pitchFamily="34" charset="0"/>
                <a:sym typeface="Wingdings" pitchFamily="2" charset="2"/>
              </a:rPr>
              <a:t>(</a:t>
            </a:r>
            <a:r>
              <a:rPr lang="en-US" sz="1800" b="1" i="1" dirty="0" smtClean="0">
                <a:latin typeface="Calibri" pitchFamily="34" charset="0"/>
                <a:sym typeface="Wingdings" pitchFamily="2" charset="2"/>
              </a:rPr>
              <a:t>cf.</a:t>
            </a:r>
            <a:r>
              <a:rPr lang="en-US" sz="1800" b="1" dirty="0" smtClean="0">
                <a:latin typeface="Calibri" pitchFamily="34" charset="0"/>
                <a:sym typeface="Wingdings" pitchFamily="2" charset="2"/>
              </a:rPr>
              <a:t>  Br(</a:t>
            </a:r>
            <a:r>
              <a:rPr lang="en-US" dirty="0" smtClean="0">
                <a:latin typeface="Calibri" pitchFamily="34" charset="0"/>
              </a:rPr>
              <a:t>B →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</a:t>
            </a:r>
            <a:r>
              <a:rPr lang="en-US" baseline="-25000" dirty="0" smtClean="0">
                <a:latin typeface="Calibri" pitchFamily="34" charset="0"/>
                <a:sym typeface="Symbol" pitchFamily="18" charset="2"/>
              </a:rPr>
              <a:t>c1 </a:t>
            </a:r>
            <a:r>
              <a:rPr lang="en-US" dirty="0" smtClean="0">
                <a:latin typeface="Calibri" pitchFamily="34" charset="0"/>
              </a:rPr>
              <a:t>K*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) ~ 40%Br(</a:t>
            </a:r>
            <a:r>
              <a:rPr lang="en-US" dirty="0" smtClean="0">
                <a:latin typeface="Calibri" pitchFamily="34" charset="0"/>
              </a:rPr>
              <a:t>B →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</a:t>
            </a:r>
            <a:r>
              <a:rPr lang="en-US" baseline="-25000" dirty="0" smtClean="0">
                <a:latin typeface="Calibri" pitchFamily="34" charset="0"/>
                <a:sym typeface="Symbol" pitchFamily="18" charset="2"/>
              </a:rPr>
              <a:t>c1 </a:t>
            </a:r>
            <a:r>
              <a:rPr lang="en-US" dirty="0" smtClean="0">
                <a:latin typeface="Calibri" pitchFamily="34" charset="0"/>
              </a:rPr>
              <a:t>K</a:t>
            </a:r>
            <a:r>
              <a:rPr lang="el-GR" dirty="0" smtClean="0">
                <a:latin typeface="Calibri" pitchFamily="34" charset="0"/>
              </a:rPr>
              <a:t>π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)</a:t>
            </a:r>
            <a:endParaRPr lang="en-US" sz="1800" b="1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094328" y="81888"/>
            <a:ext cx="5827596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dirty="0">
                <a:solidFill>
                  <a:srgbClr val="990033"/>
                </a:solidFill>
                <a:latin typeface="Calibri" pitchFamily="34" charset="0"/>
              </a:rPr>
              <a:t>X(3872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): other decay modes</a:t>
            </a:r>
            <a:endParaRPr lang="en-US" sz="3200" b="1" baseline="30000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307911" y="579393"/>
            <a:ext cx="9283958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SzPct val="65000"/>
              <a:buBlip>
                <a:blip r:embed="rId4"/>
              </a:buBlip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C = −1; </a:t>
            </a:r>
            <a:r>
              <a:rPr lang="el-GR" sz="1800" b="1" dirty="0" smtClean="0">
                <a:latin typeface="Calibri" pitchFamily="34" charset="0"/>
                <a:sym typeface="Symbol" pitchFamily="18" charset="2"/>
              </a:rPr>
              <a:t>ππ</a:t>
            </a:r>
            <a:r>
              <a:rPr lang="en-US" sz="1800" b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1800" b="1" dirty="0">
                <a:latin typeface="Calibri" pitchFamily="34" charset="0"/>
                <a:sym typeface="Symbol" pitchFamily="18" charset="2"/>
              </a:rPr>
              <a:t>= </a:t>
            </a:r>
            <a:r>
              <a:rPr lang="el-GR" sz="1800" b="1" dirty="0">
                <a:latin typeface="Calibri" pitchFamily="34" charset="0"/>
                <a:sym typeface="Symbol" pitchFamily="18" charset="2"/>
              </a:rPr>
              <a:t></a:t>
            </a:r>
            <a:r>
              <a:rPr lang="en-US" sz="1800" b="1" dirty="0">
                <a:latin typeface="Calibri" pitchFamily="34" charset="0"/>
                <a:sym typeface="Symbol" pitchFamily="18" charset="2"/>
              </a:rPr>
              <a:t>. </a:t>
            </a:r>
            <a:r>
              <a:rPr lang="en-US" sz="1800" b="1" dirty="0" err="1">
                <a:latin typeface="Calibri" pitchFamily="34" charset="0"/>
                <a:sym typeface="Symbol" pitchFamily="18" charset="2"/>
              </a:rPr>
              <a:t>Isospin</a:t>
            </a:r>
            <a:r>
              <a:rPr lang="en-US" sz="1800" b="1" dirty="0">
                <a:latin typeface="Calibri" pitchFamily="34" charset="0"/>
                <a:sym typeface="Symbol" pitchFamily="18" charset="2"/>
              </a:rPr>
              <a:t> violation!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65000"/>
              <a:buBlip>
                <a:blip r:embed="rId4"/>
              </a:buBlip>
            </a:pPr>
            <a:r>
              <a:rPr lang="en-US" sz="1800" b="1" dirty="0">
                <a:latin typeface="Calibri" pitchFamily="34" charset="0"/>
              </a:rPr>
              <a:t> X(3872) → J/</a:t>
            </a:r>
            <a:r>
              <a:rPr lang="en-US" sz="1800" b="1" dirty="0" smtClean="0">
                <a:latin typeface="Calibri" pitchFamily="34" charset="0"/>
                <a:sym typeface="Symbol" pitchFamily="18" charset="2"/>
              </a:rPr>
              <a:t></a:t>
            </a:r>
            <a:r>
              <a:rPr lang="el-GR" sz="1800" b="1" dirty="0" smtClean="0">
                <a:latin typeface="Calibri" pitchFamily="34" charset="0"/>
                <a:sym typeface="Symbol" pitchFamily="18" charset="2"/>
              </a:rPr>
              <a:t>ω</a:t>
            </a:r>
            <a:r>
              <a:rPr lang="en-US" sz="1800" b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1800" b="1" dirty="0">
                <a:latin typeface="Calibri" pitchFamily="34" charset="0"/>
                <a:sym typeface="Symbol" pitchFamily="18" charset="2"/>
              </a:rPr>
              <a:t>is </a:t>
            </a:r>
            <a:r>
              <a:rPr lang="en-US" sz="1800" b="1" dirty="0" smtClean="0">
                <a:latin typeface="Calibri" pitchFamily="34" charset="0"/>
                <a:sym typeface="Symbol" pitchFamily="18" charset="2"/>
              </a:rPr>
              <a:t>seen: confirms </a:t>
            </a:r>
            <a:r>
              <a:rPr lang="en-US" sz="1800" b="1" dirty="0" err="1" smtClean="0">
                <a:latin typeface="Calibri" pitchFamily="34" charset="0"/>
                <a:sym typeface="Symbol" pitchFamily="18" charset="2"/>
              </a:rPr>
              <a:t>isospin</a:t>
            </a:r>
            <a:r>
              <a:rPr lang="en-US" sz="1800" b="1" dirty="0" smtClean="0">
                <a:latin typeface="Calibri" pitchFamily="34" charset="0"/>
                <a:sym typeface="Symbol" pitchFamily="18" charset="2"/>
              </a:rPr>
              <a:t> violation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65000"/>
            </a:pPr>
            <a:r>
              <a:rPr lang="en-US" dirty="0" smtClean="0">
                <a:latin typeface="Calibri" pitchFamily="34" charset="0"/>
                <a:sym typeface="Symbol" pitchFamily="18" charset="2"/>
              </a:rPr>
              <a:t>                  </a:t>
            </a:r>
            <a:r>
              <a:rPr lang="en-US" sz="1800" b="1" dirty="0" smtClean="0">
                <a:latin typeface="Calibri" pitchFamily="34" charset="0"/>
                <a:sym typeface="Symbol" pitchFamily="18" charset="2"/>
              </a:rPr>
              <a:t>                    B(</a:t>
            </a:r>
            <a:r>
              <a:rPr lang="en-US" dirty="0" smtClean="0">
                <a:latin typeface="Calibri" pitchFamily="34" charset="0"/>
              </a:rPr>
              <a:t>X(3872) → J/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</a:t>
            </a:r>
            <a:r>
              <a:rPr lang="el-GR" dirty="0" smtClean="0">
                <a:latin typeface="Calibri" pitchFamily="34" charset="0"/>
                <a:sym typeface="Symbol" pitchFamily="18" charset="2"/>
              </a:rPr>
              <a:t>ω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)/</a:t>
            </a:r>
            <a:r>
              <a:rPr lang="en-US" dirty="0" smtClean="0">
                <a:latin typeface="Calibri" pitchFamily="34" charset="0"/>
              </a:rPr>
              <a:t>B(X(3872) → J/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</a:t>
            </a:r>
            <a:r>
              <a:rPr lang="el-GR" dirty="0" smtClean="0">
                <a:latin typeface="Calibri" pitchFamily="34" charset="0"/>
              </a:rPr>
              <a:t>ππ</a:t>
            </a:r>
            <a:r>
              <a:rPr lang="en-US" dirty="0" smtClean="0">
                <a:latin typeface="Calibri" pitchFamily="34" charset="0"/>
              </a:rPr>
              <a:t>)=0.8±0.3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65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Radiative</a:t>
            </a:r>
            <a:r>
              <a:rPr lang="en-US" dirty="0" smtClean="0">
                <a:latin typeface="Calibri" pitchFamily="34" charset="0"/>
              </a:rPr>
              <a:t> decays: </a:t>
            </a:r>
            <a:r>
              <a:rPr lang="en-US" dirty="0" err="1" smtClean="0">
                <a:latin typeface="Calibri" pitchFamily="34" charset="0"/>
              </a:rPr>
              <a:t>Belle&amp;Babar</a:t>
            </a:r>
            <a:r>
              <a:rPr lang="en-US" dirty="0" smtClean="0">
                <a:latin typeface="Calibri" pitchFamily="34" charset="0"/>
              </a:rPr>
              <a:t> good agreement for X →J/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</a:t>
            </a:r>
            <a:r>
              <a:rPr lang="el-GR" dirty="0" smtClean="0">
                <a:latin typeface="Calibri" pitchFamily="34" charset="0"/>
                <a:sym typeface="Symbol" pitchFamily="18" charset="2"/>
              </a:rPr>
              <a:t>γ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;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  not consistent for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X </a:t>
            </a:r>
            <a:r>
              <a:rPr lang="en-US" dirty="0" smtClean="0">
                <a:latin typeface="Calibri" pitchFamily="34" charset="0"/>
              </a:rPr>
              <a:t>→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(2S)</a:t>
            </a:r>
            <a:r>
              <a:rPr lang="el-GR" dirty="0" smtClean="0">
                <a:latin typeface="Calibri" pitchFamily="34" charset="0"/>
                <a:sym typeface="Symbol" pitchFamily="18" charset="2"/>
              </a:rPr>
              <a:t>γ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. </a:t>
            </a:r>
            <a:r>
              <a:rPr lang="en-US" dirty="0" err="1" smtClean="0">
                <a:latin typeface="Calibri" pitchFamily="34" charset="0"/>
                <a:sym typeface="Symbol" pitchFamily="18" charset="2"/>
              </a:rPr>
              <a:t>LHCb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confirms </a:t>
            </a:r>
            <a:r>
              <a:rPr lang="en-US" dirty="0" err="1" smtClean="0">
                <a:latin typeface="Calibri" pitchFamily="34" charset="0"/>
                <a:sym typeface="Symbol" pitchFamily="18" charset="2"/>
              </a:rPr>
              <a:t>BaBar’s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not vanishing X </a:t>
            </a:r>
            <a:r>
              <a:rPr lang="en-US" dirty="0" smtClean="0">
                <a:latin typeface="Calibri" pitchFamily="34" charset="0"/>
              </a:rPr>
              <a:t>→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(2S)</a:t>
            </a:r>
            <a:r>
              <a:rPr lang="el-GR" dirty="0" smtClean="0">
                <a:latin typeface="Calibri" pitchFamily="34" charset="0"/>
                <a:sym typeface="Symbol" pitchFamily="18" charset="2"/>
              </a:rPr>
              <a:t>γ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65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</a:rPr>
              <a:t> X(3872) → DD* - dominant mode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5000"/>
              <a:buFont typeface="Wingdings" pitchFamily="2" charset="2"/>
              <a:buChar char="q"/>
            </a:pPr>
            <a:endParaRPr lang="en-US" sz="1800" b="1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3569903" y="6456461"/>
            <a:ext cx="6161729" cy="352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buSzPct val="60000"/>
              <a:buBlip>
                <a:blip r:embed="rId4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 B→K + inclusive: </a:t>
            </a:r>
            <a:r>
              <a:rPr lang="en-US" sz="1800" b="1" dirty="0" smtClean="0">
                <a:latin typeface="Calibri" pitchFamily="34" charset="0"/>
              </a:rPr>
              <a:t>Br(X(3872</a:t>
            </a:r>
            <a:r>
              <a:rPr lang="en-US" sz="1800" b="1" dirty="0">
                <a:latin typeface="Calibri" pitchFamily="34" charset="0"/>
              </a:rPr>
              <a:t>) </a:t>
            </a:r>
            <a:r>
              <a:rPr lang="en-US" sz="1800" b="1" dirty="0">
                <a:latin typeface="Calibri" pitchFamily="34" charset="0"/>
                <a:sym typeface="Symbol" pitchFamily="18" charset="2"/>
              </a:rPr>
              <a:t></a:t>
            </a:r>
            <a:r>
              <a:rPr lang="en-US" sz="1800" b="1" dirty="0">
                <a:latin typeface="Calibri" pitchFamily="34" charset="0"/>
              </a:rPr>
              <a:t> J/</a:t>
            </a:r>
            <a:r>
              <a:rPr lang="en-US" sz="1800" b="1" dirty="0">
                <a:latin typeface="Calibri" pitchFamily="34" charset="0"/>
                <a:sym typeface="Symbol" pitchFamily="18" charset="2"/>
              </a:rPr>
              <a:t></a:t>
            </a:r>
            <a:r>
              <a:rPr lang="el-GR" sz="1800" b="1" dirty="0">
                <a:latin typeface="Calibri" pitchFamily="34" charset="0"/>
                <a:sym typeface="Symbol" pitchFamily="18" charset="2"/>
              </a:rPr>
              <a:t>ρ</a:t>
            </a:r>
            <a:r>
              <a:rPr lang="en-US" sz="1800" b="1" baseline="30000" dirty="0">
                <a:latin typeface="Calibri" pitchFamily="34" charset="0"/>
              </a:rPr>
              <a:t>0</a:t>
            </a:r>
            <a:r>
              <a:rPr lang="en-US" sz="1800" b="1" dirty="0">
                <a:latin typeface="Calibri" pitchFamily="34" charset="0"/>
              </a:rPr>
              <a:t>) &gt; </a:t>
            </a:r>
            <a:r>
              <a:rPr lang="en-US" sz="1800" b="1" dirty="0" smtClean="0">
                <a:latin typeface="Calibri" pitchFamily="34" charset="0"/>
              </a:rPr>
              <a:t>1.0%  </a:t>
            </a:r>
            <a:r>
              <a:rPr lang="en-US" sz="1800" b="1" dirty="0">
                <a:latin typeface="Calibri" pitchFamily="34" charset="0"/>
              </a:rPr>
              <a:t>(90% C.L.)</a:t>
            </a:r>
          </a:p>
        </p:txBody>
      </p:sp>
      <p:pic>
        <p:nvPicPr>
          <p:cNvPr id="37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4032" y="6456339"/>
            <a:ext cx="382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96" y="4720545"/>
            <a:ext cx="3521760" cy="22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3644" y="4890028"/>
            <a:ext cx="355049" cy="3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 t="46811" r="3115" b="867"/>
          <a:stretch>
            <a:fillRect/>
          </a:stretch>
        </p:blipFill>
        <p:spPr bwMode="auto">
          <a:xfrm>
            <a:off x="174989" y="2593950"/>
            <a:ext cx="2805040" cy="18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768" y="2430580"/>
            <a:ext cx="382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7315" y="2631935"/>
            <a:ext cx="355049" cy="3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14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470095" y="2584559"/>
            <a:ext cx="1476621" cy="239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300" b="0" i="1" dirty="0">
                <a:latin typeface="Calibri" pitchFamily="34" charset="0"/>
              </a:rPr>
              <a:t>P</a:t>
            </a:r>
            <a:r>
              <a:rPr lang="en-US" sz="1300" b="0" i="1" dirty="0">
                <a:latin typeface="Calibri" pitchFamily="34" charset="0"/>
              </a:rPr>
              <a:t>R</a:t>
            </a:r>
            <a:r>
              <a:rPr lang="ru-RU" sz="1300" b="0" i="1" dirty="0">
                <a:latin typeface="Calibri" pitchFamily="34" charset="0"/>
              </a:rPr>
              <a:t>D77</a:t>
            </a:r>
            <a:r>
              <a:rPr lang="en-US" sz="1300" b="0" i="1" dirty="0">
                <a:latin typeface="Calibri" pitchFamily="34" charset="0"/>
              </a:rPr>
              <a:t>,</a:t>
            </a:r>
            <a:r>
              <a:rPr lang="ru-RU" sz="1300" b="0" i="1" dirty="0">
                <a:latin typeface="Calibri" pitchFamily="34" charset="0"/>
              </a:rPr>
              <a:t>011102</a:t>
            </a:r>
            <a:r>
              <a:rPr lang="en-US" sz="1300" b="0" i="1" dirty="0">
                <a:latin typeface="Calibri" pitchFamily="34" charset="0"/>
              </a:rPr>
              <a:t>(</a:t>
            </a:r>
            <a:r>
              <a:rPr lang="ru-RU" sz="1300" b="0" i="1" dirty="0">
                <a:latin typeface="Calibri" pitchFamily="34" charset="0"/>
              </a:rPr>
              <a:t>2008</a:t>
            </a:r>
            <a:r>
              <a:rPr lang="en-US" sz="1300" b="0" i="1" dirty="0">
                <a:latin typeface="Calibri" pitchFamily="34" charset="0"/>
              </a:rPr>
              <a:t>)</a:t>
            </a:r>
            <a:endParaRPr lang="ru-RU" sz="1300" b="0" i="1" dirty="0">
              <a:latin typeface="Calibri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324438" y="2855174"/>
            <a:ext cx="3566011" cy="2062065"/>
            <a:chOff x="352846" y="4178138"/>
            <a:chExt cx="3919346" cy="2166678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846" y="4248702"/>
              <a:ext cx="1954223" cy="2096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1467" y="4178138"/>
              <a:ext cx="1990725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712610" y="4946315"/>
            <a:ext cx="412185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SzPct val="65000"/>
              <a:buBlip>
                <a:blip r:embed="rId4"/>
              </a:buBlip>
            </a:pPr>
            <a:r>
              <a:rPr lang="en-US" dirty="0" smtClean="0">
                <a:latin typeface="Calibri" pitchFamily="34" charset="0"/>
              </a:rPr>
              <a:t> X(3872) → </a:t>
            </a:r>
            <a:r>
              <a:rPr lang="el-GR" dirty="0" smtClean="0">
                <a:latin typeface="Calibri" pitchFamily="34" charset="0"/>
              </a:rPr>
              <a:t>η</a:t>
            </a:r>
            <a:r>
              <a:rPr lang="en-US" baseline="-25000" dirty="0" smtClean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sym typeface="Symbol" pitchFamily="18" charset="2"/>
              </a:rPr>
              <a:t>ππ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/</a:t>
            </a:r>
            <a:r>
              <a:rPr lang="el-GR" dirty="0" smtClean="0">
                <a:latin typeface="Calibri" pitchFamily="34" charset="0"/>
                <a:sym typeface="Symbol" pitchFamily="18" charset="2"/>
              </a:rPr>
              <a:t>ω</a:t>
            </a:r>
            <a:r>
              <a:rPr lang="en-US" sz="1800" b="1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en-US" sz="1800" b="1" dirty="0" smtClean="0">
                <a:latin typeface="Calibri" pitchFamily="34" charset="0"/>
              </a:rPr>
              <a:t>no signal found</a:t>
            </a:r>
            <a:endParaRPr lang="en-US" sz="1800" b="1" dirty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7759" y="686419"/>
            <a:ext cx="4219637" cy="1831271"/>
          </a:xfrm>
          <a:prstGeom prst="rect">
            <a:avLst/>
          </a:prstGeom>
          <a:solidFill>
            <a:schemeClr val="bg2">
              <a:alpha val="17999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0"/>
              </a:spcBef>
            </a:pPr>
            <a:r>
              <a:rPr lang="en-US" b="1" u="sng" dirty="0">
                <a:latin typeface="Calibri" pitchFamily="34" charset="0"/>
              </a:rPr>
              <a:t>Conventional </a:t>
            </a:r>
            <a:r>
              <a:rPr lang="en-US" b="1" u="sng" dirty="0" smtClean="0">
                <a:latin typeface="Calibri" pitchFamily="34" charset="0"/>
              </a:rPr>
              <a:t>charmonium 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</a:t>
            </a:r>
            <a:r>
              <a:rPr lang="en-US" b="1" baseline="-25000" dirty="0">
                <a:latin typeface="Calibri" pitchFamily="34" charset="0"/>
                <a:sym typeface="Symbol" pitchFamily="18" charset="2"/>
              </a:rPr>
              <a:t>c1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′ </a:t>
            </a:r>
            <a:r>
              <a:rPr lang="en-US" b="1" dirty="0">
                <a:latin typeface="Calibri" pitchFamily="34" charset="0"/>
              </a:rPr>
              <a:t>(J</a:t>
            </a:r>
            <a:r>
              <a:rPr lang="en-US" b="1" baseline="30000" dirty="0">
                <a:latin typeface="Calibri" pitchFamily="34" charset="0"/>
              </a:rPr>
              <a:t>PC</a:t>
            </a:r>
            <a:r>
              <a:rPr lang="en-US" b="1" dirty="0">
                <a:latin typeface="Calibri" pitchFamily="34" charset="0"/>
              </a:rPr>
              <a:t>=1</a:t>
            </a:r>
            <a:r>
              <a:rPr lang="en-US" b="1" baseline="30000" dirty="0">
                <a:latin typeface="Calibri" pitchFamily="34" charset="0"/>
              </a:rPr>
              <a:t>++</a:t>
            </a:r>
            <a:r>
              <a:rPr lang="en-US" b="1" dirty="0">
                <a:latin typeface="Calibri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  <a:sym typeface="Symbol" pitchFamily="18" charset="2"/>
              </a:rPr>
              <a:t>expected </a:t>
            </a:r>
            <a:r>
              <a:rPr lang="el-GR" b="1" dirty="0">
                <a:latin typeface="Calibri" pitchFamily="34" charset="0"/>
                <a:sym typeface="Symbol" pitchFamily="18" charset="2"/>
              </a:rPr>
              <a:t>Γ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(</a:t>
            </a:r>
            <a:r>
              <a:rPr lang="en-US" b="1" baseline="-25000" dirty="0">
                <a:latin typeface="Calibri" pitchFamily="34" charset="0"/>
                <a:sym typeface="Symbol" pitchFamily="18" charset="2"/>
              </a:rPr>
              <a:t>c1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′→J/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)/</a:t>
            </a:r>
            <a:r>
              <a:rPr lang="el-GR" b="1" dirty="0" smtClean="0">
                <a:latin typeface="Calibri" pitchFamily="34" charset="0"/>
                <a:sym typeface="Symbol" pitchFamily="18" charset="2"/>
              </a:rPr>
              <a:t>Γ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(</a:t>
            </a:r>
            <a:r>
              <a:rPr lang="en-US" b="1" baseline="-25000" dirty="0">
                <a:latin typeface="Calibri" pitchFamily="34" charset="0"/>
                <a:sym typeface="Symbol" pitchFamily="18" charset="2"/>
              </a:rPr>
              <a:t>c1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′J/ ) 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~ 30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, </a:t>
            </a:r>
            <a:r>
              <a:rPr lang="en-US" b="1" dirty="0">
                <a:latin typeface="Calibri" pitchFamily="34" charset="0"/>
              </a:rPr>
              <a:t>measured ratio  </a:t>
            </a:r>
            <a:r>
              <a:rPr lang="en-US" b="1" dirty="0" smtClean="0">
                <a:latin typeface="Calibri" pitchFamily="34" charset="0"/>
              </a:rPr>
              <a:t>&lt;0.2</a:t>
            </a:r>
            <a:r>
              <a:rPr lang="en-US" b="1" i="1" dirty="0" smtClean="0">
                <a:latin typeface="Calibri" pitchFamily="34" charset="0"/>
              </a:rPr>
              <a:t> </a:t>
            </a:r>
            <a:endParaRPr lang="en-US" b="1" i="1" dirty="0">
              <a:latin typeface="Calibri" pitchFamily="34" charset="0"/>
              <a:sym typeface="Symbol" pitchFamily="18" charset="2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</a:rPr>
              <a:t>~ </a:t>
            </a:r>
            <a:r>
              <a:rPr lang="en-US" b="1" dirty="0" smtClean="0">
                <a:latin typeface="Calibri" pitchFamily="34" charset="0"/>
              </a:rPr>
              <a:t>100MeV</a:t>
            </a:r>
            <a:r>
              <a:rPr lang="en-US" b="1" baseline="30000" dirty="0" smtClean="0">
                <a:latin typeface="Calibri" pitchFamily="34" charset="0"/>
              </a:rPr>
              <a:t>  </a:t>
            </a:r>
            <a:r>
              <a:rPr lang="en-US" b="1" dirty="0" smtClean="0">
                <a:latin typeface="Calibri" pitchFamily="34" charset="0"/>
              </a:rPr>
              <a:t>heavier then expected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</a:rPr>
              <a:t>60 MeV splitting with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</a:t>
            </a:r>
            <a:r>
              <a:rPr lang="en-US" baseline="-25000" dirty="0" smtClean="0">
                <a:latin typeface="Calibri" pitchFamily="34" charset="0"/>
                <a:sym typeface="Symbol" pitchFamily="18" charset="2"/>
              </a:rPr>
              <a:t>c2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′                      </a:t>
            </a:r>
            <a:r>
              <a:rPr lang="en-US" i="1" dirty="0" smtClean="0">
                <a:latin typeface="Calibri" pitchFamily="34" charset="0"/>
              </a:rPr>
              <a:t>cf.</a:t>
            </a:r>
            <a:r>
              <a:rPr lang="en-US" dirty="0" smtClean="0">
                <a:latin typeface="Calibri" pitchFamily="34" charset="0"/>
              </a:rPr>
              <a:t> 1P: 40MeV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759304" cy="765175"/>
          </a:xfrm>
        </p:spPr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X(3872): charmonium </a:t>
            </a:r>
            <a:r>
              <a:rPr lang="en-US" sz="3600" b="1" dirty="0" err="1">
                <a:solidFill>
                  <a:srgbClr val="800000"/>
                </a:solidFill>
                <a:latin typeface="Calibri" pitchFamily="34" charset="0"/>
              </a:rPr>
              <a:t>vs</a:t>
            </a:r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 exotics</a:t>
            </a:r>
            <a:endParaRPr lang="ru-RU" sz="36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94718" y="672768"/>
            <a:ext cx="5685907" cy="3344505"/>
          </a:xfrm>
          <a:prstGeom prst="rect">
            <a:avLst/>
          </a:prstGeom>
          <a:solidFill>
            <a:srgbClr val="CCFFCC">
              <a:alpha val="34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0"/>
              </a:spcBef>
            </a:pPr>
            <a:r>
              <a:rPr lang="en-US" b="1" u="sng" dirty="0">
                <a:latin typeface="Calibri" pitchFamily="34" charset="0"/>
              </a:rPr>
              <a:t>D</a:t>
            </a:r>
            <a:r>
              <a:rPr lang="en-US" b="1" u="sng" baseline="30000" dirty="0">
                <a:latin typeface="Calibri" pitchFamily="34" charset="0"/>
              </a:rPr>
              <a:t>0</a:t>
            </a:r>
            <a:r>
              <a:rPr lang="en-US" b="1" u="sng" dirty="0">
                <a:latin typeface="Calibri" pitchFamily="34" charset="0"/>
              </a:rPr>
              <a:t>D</a:t>
            </a:r>
            <a:r>
              <a:rPr lang="en-US" b="1" u="sng" baseline="30000" dirty="0">
                <a:latin typeface="Calibri" pitchFamily="34" charset="0"/>
              </a:rPr>
              <a:t>*0</a:t>
            </a:r>
            <a:r>
              <a:rPr lang="en-US" b="1" u="sng" dirty="0">
                <a:latin typeface="Calibri" pitchFamily="34" charset="0"/>
              </a:rPr>
              <a:t> molecular state: (the most popular option)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</a:rPr>
              <a:t>M</a:t>
            </a:r>
            <a:r>
              <a:rPr lang="en-US" b="1" baseline="-25000" dirty="0">
                <a:latin typeface="Calibri" pitchFamily="34" charset="0"/>
              </a:rPr>
              <a:t>X</a:t>
            </a:r>
            <a:r>
              <a:rPr lang="en-US" b="1" dirty="0">
                <a:latin typeface="Calibri" pitchFamily="34" charset="0"/>
              </a:rPr>
              <a:t> ~ M</a:t>
            </a:r>
            <a:r>
              <a:rPr lang="en-US" b="1" baseline="-25000" dirty="0">
                <a:latin typeface="Calibri" pitchFamily="34" charset="0"/>
              </a:rPr>
              <a:t>D</a:t>
            </a:r>
            <a:r>
              <a:rPr lang="en-US" b="1" baseline="-14000" dirty="0">
                <a:latin typeface="Calibri" pitchFamily="34" charset="0"/>
              </a:rPr>
              <a:t>0</a:t>
            </a:r>
            <a:r>
              <a:rPr lang="en-US" b="1" dirty="0">
                <a:latin typeface="Calibri" pitchFamily="34" charset="0"/>
              </a:rPr>
              <a:t> + M</a:t>
            </a:r>
            <a:r>
              <a:rPr lang="en-US" b="1" baseline="-25000" dirty="0">
                <a:latin typeface="Calibri" pitchFamily="34" charset="0"/>
              </a:rPr>
              <a:t>D</a:t>
            </a:r>
            <a:r>
              <a:rPr lang="en-US" b="1" baseline="-14000" dirty="0">
                <a:latin typeface="Calibri" pitchFamily="34" charset="0"/>
              </a:rPr>
              <a:t>*0</a:t>
            </a:r>
            <a:r>
              <a:rPr lang="en-US" b="1" dirty="0">
                <a:latin typeface="Calibri" pitchFamily="34" charset="0"/>
              </a:rPr>
              <a:t> is not accidental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</a:rPr>
              <a:t>J</a:t>
            </a:r>
            <a:r>
              <a:rPr lang="en-US" b="1" baseline="30000" dirty="0">
                <a:latin typeface="Calibri" pitchFamily="34" charset="0"/>
              </a:rPr>
              <a:t>PC</a:t>
            </a:r>
            <a:r>
              <a:rPr lang="en-US" b="1" dirty="0">
                <a:latin typeface="Calibri" pitchFamily="34" charset="0"/>
              </a:rPr>
              <a:t>=1</a:t>
            </a:r>
            <a:r>
              <a:rPr lang="en-US" b="1" baseline="30000" dirty="0">
                <a:latin typeface="Calibri" pitchFamily="34" charset="0"/>
              </a:rPr>
              <a:t>++</a:t>
            </a:r>
            <a:r>
              <a:rPr lang="en-US" b="1" dirty="0">
                <a:latin typeface="Calibri" pitchFamily="34" charset="0"/>
              </a:rPr>
              <a:t> (D</a:t>
            </a:r>
            <a:r>
              <a:rPr lang="en-US" b="1" baseline="30000" dirty="0">
                <a:latin typeface="Calibri" pitchFamily="34" charset="0"/>
              </a:rPr>
              <a:t>0</a:t>
            </a:r>
            <a:r>
              <a:rPr lang="en-US" b="1" dirty="0">
                <a:latin typeface="Calibri" pitchFamily="34" charset="0"/>
              </a:rPr>
              <a:t>D</a:t>
            </a:r>
            <a:r>
              <a:rPr lang="en-US" b="1" baseline="30000" dirty="0">
                <a:latin typeface="Calibri" pitchFamily="34" charset="0"/>
              </a:rPr>
              <a:t>*0</a:t>
            </a:r>
            <a:r>
              <a:rPr lang="en-US" b="1" dirty="0">
                <a:latin typeface="Calibri" pitchFamily="34" charset="0"/>
              </a:rPr>
              <a:t> in S-wave)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pl-PL" b="1" dirty="0">
                <a:latin typeface="Calibri" pitchFamily="34" charset="0"/>
              </a:rPr>
              <a:t>DD</a:t>
            </a:r>
            <a:r>
              <a:rPr lang="pl-PL" b="1" baseline="30000" dirty="0">
                <a:latin typeface="Calibri" pitchFamily="34" charset="0"/>
              </a:rPr>
              <a:t>*</a:t>
            </a:r>
            <a:r>
              <a:rPr lang="pl-PL" b="1" dirty="0">
                <a:latin typeface="Calibri" pitchFamily="34" charset="0"/>
              </a:rPr>
              <a:t> decay </a:t>
            </a:r>
            <a:endParaRPr lang="en-US" b="1" dirty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en-US" b="1" dirty="0">
                <a:latin typeface="Calibri" pitchFamily="34" charset="0"/>
              </a:rPr>
              <a:t>Small  rate for decay into J/</a:t>
            </a:r>
            <a:r>
              <a:rPr lang="el-GR" b="1" dirty="0">
                <a:latin typeface="Calibri" pitchFamily="34" charset="0"/>
              </a:rPr>
              <a:t>ψγ</a:t>
            </a:r>
            <a:r>
              <a:rPr lang="en-US" b="1" dirty="0">
                <a:latin typeface="Calibri" pitchFamily="34" charset="0"/>
              </a:rPr>
              <a:t>  is expected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en-US" b="1" i="1" u="sng" dirty="0">
                <a:latin typeface="Calibri" pitchFamily="34" charset="0"/>
              </a:rPr>
              <a:t>Problems: </a:t>
            </a:r>
          </a:p>
          <a:p>
            <a:pPr marL="800100" lvl="1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en-US" b="1" i="1" dirty="0">
                <a:latin typeface="Calibri" pitchFamily="34" charset="0"/>
              </a:rPr>
              <a:t> </a:t>
            </a:r>
            <a:r>
              <a:rPr lang="pl-PL" b="1" i="1" dirty="0">
                <a:latin typeface="Calibri" pitchFamily="34" charset="0"/>
              </a:rPr>
              <a:t>too large </a:t>
            </a:r>
            <a:r>
              <a:rPr lang="en-US" b="1" i="1" dirty="0">
                <a:latin typeface="Calibri" pitchFamily="34" charset="0"/>
              </a:rPr>
              <a:t>X(3872) → </a:t>
            </a:r>
            <a:r>
              <a:rPr lang="el-GR" b="1" i="1" dirty="0">
                <a:latin typeface="Calibri" pitchFamily="34" charset="0"/>
              </a:rPr>
              <a:t>ψ</a:t>
            </a:r>
            <a:r>
              <a:rPr lang="en-US" b="1" i="1" dirty="0">
                <a:latin typeface="Calibri" pitchFamily="34" charset="0"/>
              </a:rPr>
              <a:t>(2S)</a:t>
            </a:r>
            <a:r>
              <a:rPr lang="el-GR" b="1" i="1" dirty="0">
                <a:latin typeface="Calibri" pitchFamily="34" charset="0"/>
              </a:rPr>
              <a:t>γ</a:t>
            </a:r>
            <a:endParaRPr lang="en-US" b="1" i="1" dirty="0">
              <a:latin typeface="Calibri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en-US" b="1" i="1" dirty="0">
                <a:latin typeface="Calibri" pitchFamily="34" charset="0"/>
              </a:rPr>
              <a:t> too small binding energy: D</a:t>
            </a:r>
            <a:r>
              <a:rPr lang="en-US" b="1" i="1" baseline="30000" dirty="0">
                <a:latin typeface="Calibri" pitchFamily="34" charset="0"/>
              </a:rPr>
              <a:t>0 </a:t>
            </a:r>
            <a:r>
              <a:rPr lang="en-US" b="1" i="1" dirty="0">
                <a:latin typeface="Calibri" pitchFamily="34" charset="0"/>
              </a:rPr>
              <a:t>and</a:t>
            </a:r>
            <a:r>
              <a:rPr lang="en-US" b="1" i="1" baseline="30000" dirty="0">
                <a:latin typeface="Calibri" pitchFamily="34" charset="0"/>
              </a:rPr>
              <a:t> </a:t>
            </a:r>
            <a:r>
              <a:rPr lang="en-US" b="1" i="1" dirty="0">
                <a:latin typeface="Calibri" pitchFamily="34" charset="0"/>
              </a:rPr>
              <a:t>D</a:t>
            </a:r>
            <a:r>
              <a:rPr lang="en-US" b="1" i="1" baseline="30000" dirty="0">
                <a:latin typeface="Calibri" pitchFamily="34" charset="0"/>
              </a:rPr>
              <a:t>*0 </a:t>
            </a:r>
            <a:r>
              <a:rPr lang="en-US" b="1" i="1" dirty="0">
                <a:latin typeface="Calibri" pitchFamily="34" charset="0"/>
              </a:rPr>
              <a:t>too far in space to be produced in high energy pp collisions</a:t>
            </a:r>
            <a:r>
              <a:rPr lang="en-US" b="1" dirty="0">
                <a:latin typeface="Calibri" pitchFamily="34" charset="0"/>
              </a:rPr>
              <a:t> </a:t>
            </a:r>
            <a:endParaRPr lang="pl-PL" b="1" dirty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en-US" b="1" i="1" u="sng" dirty="0">
                <a:latin typeface="Calibri" pitchFamily="34" charset="0"/>
              </a:rPr>
              <a:t>Possible solution: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pl-PL" b="1" dirty="0">
                <a:latin typeface="Calibri" pitchFamily="34" charset="0"/>
              </a:rPr>
              <a:t>Mixture of  DD</a:t>
            </a:r>
            <a:r>
              <a:rPr lang="pl-PL" b="1" baseline="30000" dirty="0">
                <a:latin typeface="Calibri" pitchFamily="34" charset="0"/>
              </a:rPr>
              <a:t>*</a:t>
            </a:r>
            <a:r>
              <a:rPr lang="pl-PL" b="1" dirty="0">
                <a:latin typeface="Calibri" pitchFamily="34" charset="0"/>
              </a:rPr>
              <a:t> molecule</a:t>
            </a:r>
            <a:r>
              <a:rPr lang="en-US" b="1" dirty="0">
                <a:latin typeface="Calibri" pitchFamily="34" charset="0"/>
              </a:rPr>
              <a:t> and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</a:t>
            </a:r>
            <a:r>
              <a:rPr lang="en-US" b="1" baseline="-25000" dirty="0">
                <a:latin typeface="Calibri" pitchFamily="34" charset="0"/>
                <a:sym typeface="Symbol" pitchFamily="18" charset="2"/>
              </a:rPr>
              <a:t>c1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′</a:t>
            </a:r>
            <a:r>
              <a:rPr lang="en-US" b="1" dirty="0">
                <a:latin typeface="Calibri" pitchFamily="34" charset="0"/>
              </a:rPr>
              <a:t> charmonium state?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4436" y="2544500"/>
            <a:ext cx="4318354" cy="152862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sz="1800" b="1" u="sng" dirty="0">
                <a:latin typeface="Calibri" pitchFamily="34" charset="0"/>
              </a:rPr>
              <a:t>Tetraquark (</a:t>
            </a:r>
            <a:r>
              <a:rPr lang="en-US" sz="1800" b="1" u="sng" dirty="0" err="1">
                <a:latin typeface="Calibri" pitchFamily="34" charset="0"/>
              </a:rPr>
              <a:t>cq</a:t>
            </a:r>
            <a:r>
              <a:rPr lang="en-US" sz="1800" b="1" u="sng" dirty="0">
                <a:latin typeface="Calibri" pitchFamily="34" charset="0"/>
              </a:rPr>
              <a:t>)(</a:t>
            </a:r>
            <a:r>
              <a:rPr lang="en-US" sz="1800" b="1" u="sng" dirty="0" err="1">
                <a:latin typeface="Calibri" pitchFamily="34" charset="0"/>
              </a:rPr>
              <a:t>cq</a:t>
            </a:r>
            <a:r>
              <a:rPr lang="en-US" sz="1800" b="1" u="sng" dirty="0">
                <a:latin typeface="Calibri" pitchFamily="34" charset="0"/>
              </a:rPr>
              <a:t>): </a:t>
            </a:r>
            <a:endParaRPr lang="en-US" sz="1600" b="1" i="1" dirty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None/>
            </a:pPr>
            <a:r>
              <a:rPr lang="en-US" sz="1800" b="1" dirty="0">
                <a:latin typeface="Calibri" pitchFamily="34" charset="0"/>
              </a:rPr>
              <a:t>+ 3 states (cu)(cu), (</a:t>
            </a:r>
            <a:r>
              <a:rPr lang="en-US" sz="1800" b="1" dirty="0" err="1">
                <a:latin typeface="Calibri" pitchFamily="34" charset="0"/>
              </a:rPr>
              <a:t>cd</a:t>
            </a:r>
            <a:r>
              <a:rPr lang="en-US" sz="1800" b="1" dirty="0">
                <a:latin typeface="Calibri" pitchFamily="34" charset="0"/>
              </a:rPr>
              <a:t>)(cu), (</a:t>
            </a:r>
            <a:r>
              <a:rPr lang="en-US" sz="1800" b="1" dirty="0" err="1">
                <a:latin typeface="Calibri" pitchFamily="34" charset="0"/>
              </a:rPr>
              <a:t>cd</a:t>
            </a:r>
            <a:r>
              <a:rPr lang="en-US" sz="1800" b="1" dirty="0">
                <a:latin typeface="Calibri" pitchFamily="34" charset="0"/>
              </a:rPr>
              <a:t>)(</a:t>
            </a:r>
            <a:r>
              <a:rPr lang="en-US" sz="1800" b="1" dirty="0" err="1">
                <a:latin typeface="Calibri" pitchFamily="34" charset="0"/>
              </a:rPr>
              <a:t>cd</a:t>
            </a:r>
            <a:r>
              <a:rPr lang="en-US" sz="1800" b="1" dirty="0">
                <a:latin typeface="Calibri" pitchFamily="34" charset="0"/>
              </a:rPr>
              <a:t>) with a few MeV mass splitting </a:t>
            </a:r>
            <a:endParaRPr lang="en-US" sz="1800" b="1" dirty="0" smtClean="0"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SzPct val="60000"/>
              <a:buFont typeface="Wingdings" pitchFamily="2" charset="2"/>
              <a:buNone/>
            </a:pPr>
            <a:r>
              <a:rPr lang="pl-PL" sz="1800" b="1" dirty="0" smtClean="0">
                <a:latin typeface="Calibri" pitchFamily="34" charset="0"/>
              </a:rPr>
              <a:t>no </a:t>
            </a:r>
            <a:r>
              <a:rPr lang="pl-PL" sz="1800" b="1" dirty="0">
                <a:latin typeface="Calibri" pitchFamily="34" charset="0"/>
              </a:rPr>
              <a:t>evidenc</a:t>
            </a:r>
            <a:r>
              <a:rPr lang="en-US" sz="1800" b="1" dirty="0">
                <a:latin typeface="Calibri" pitchFamily="34" charset="0"/>
              </a:rPr>
              <a:t>e of neither</a:t>
            </a:r>
            <a:r>
              <a:rPr lang="pl-PL" sz="1800" b="1" dirty="0">
                <a:latin typeface="Calibri" pitchFamily="34" charset="0"/>
              </a:rPr>
              <a:t> neutral doublet nor charged partner </a:t>
            </a:r>
            <a:endParaRPr lang="en-US" sz="1800" b="1" dirty="0">
              <a:latin typeface="Calibri" pitchFamily="34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30759" y="4084962"/>
            <a:ext cx="4219575" cy="2005012"/>
            <a:chOff x="2971" y="91"/>
            <a:chExt cx="2658" cy="1263"/>
          </a:xfrm>
        </p:grpSpPr>
        <p:pic>
          <p:nvPicPr>
            <p:cNvPr id="9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91"/>
              <a:ext cx="2658" cy="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1" y="709"/>
              <a:ext cx="323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3243" y="181"/>
              <a:ext cx="273" cy="2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i="1">
                  <a:solidFill>
                    <a:schemeClr val="tx1"/>
                  </a:solidFill>
                  <a:latin typeface="Calibri" pitchFamily="34" charset="0"/>
                </a:rPr>
                <a:t>B</a:t>
              </a:r>
              <a:r>
                <a:rPr lang="en-US" b="1" i="1" baseline="30000">
                  <a:solidFill>
                    <a:schemeClr val="tx1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4" name="Line 46"/>
            <p:cNvSpPr>
              <a:spLocks noChangeShapeType="1"/>
            </p:cNvSpPr>
            <p:nvPr/>
          </p:nvSpPr>
          <p:spPr bwMode="auto">
            <a:xfrm flipH="1">
              <a:off x="3787" y="227"/>
              <a:ext cx="0" cy="311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3288" y="771"/>
              <a:ext cx="57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660033"/>
                  </a:solidFill>
                  <a:latin typeface="Calibri" pitchFamily="34" charset="0"/>
                </a:rPr>
                <a:t>X(3872)</a:t>
              </a:r>
              <a:r>
                <a:rPr lang="en-US" sz="1600" b="1" baseline="30000">
                  <a:solidFill>
                    <a:srgbClr val="660033"/>
                  </a:solidFill>
                  <a:latin typeface="Calibri" pitchFamily="34" charset="0"/>
                </a:rPr>
                <a:t>–</a:t>
              </a:r>
              <a:endParaRPr lang="en-US" sz="1600" b="1">
                <a:solidFill>
                  <a:srgbClr val="660033"/>
                </a:solidFill>
                <a:latin typeface="Calibri" pitchFamily="34" charset="0"/>
              </a:endParaRPr>
            </a:p>
          </p:txBody>
        </p:sp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4604" y="181"/>
              <a:ext cx="247" cy="2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 dirty="0" smtClean="0">
                  <a:solidFill>
                    <a:schemeClr val="tx1"/>
                  </a:solidFill>
                  <a:latin typeface="Calibri" pitchFamily="34" charset="0"/>
                </a:rPr>
                <a:t>B</a:t>
              </a:r>
              <a:r>
                <a:rPr lang="en-US" b="1" i="1" baseline="30000" dirty="0" smtClean="0">
                  <a:solidFill>
                    <a:schemeClr val="tx1"/>
                  </a:solidFill>
                  <a:latin typeface="Calibri" pitchFamily="34" charset="0"/>
                </a:rPr>
                <a:t>−</a:t>
              </a:r>
              <a:endParaRPr lang="en-US" b="1" i="1" baseline="30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3198" y="1134"/>
              <a:ext cx="811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  <a:latin typeface="Calibri" pitchFamily="34" charset="0"/>
                </a:rPr>
                <a:t>M(J/</a:t>
              </a:r>
              <a:r>
                <a:rPr lang="en-US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</a:t>
              </a:r>
              <a:r>
                <a:rPr lang="el-GR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lang="en-US" b="1" baseline="30000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lang="el-GR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lang="en-US" b="1" baseline="30000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0</a:t>
              </a:r>
              <a:r>
                <a:rPr lang="en-US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)</a:t>
              </a:r>
              <a:endParaRPr lang="el-GR" b="1">
                <a:solidFill>
                  <a:schemeClr val="tx1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4604" y="1134"/>
              <a:ext cx="811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  <a:latin typeface="Calibri" pitchFamily="34" charset="0"/>
                </a:rPr>
                <a:t>M(J/</a:t>
              </a:r>
              <a:r>
                <a:rPr lang="en-US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</a:t>
              </a:r>
              <a:r>
                <a:rPr lang="el-GR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lang="en-US" b="1" baseline="30000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lang="el-GR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lang="en-US" b="1" baseline="30000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0</a:t>
              </a:r>
              <a:r>
                <a:rPr lang="en-US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)</a:t>
              </a:r>
              <a:endParaRPr lang="el-GR" b="1">
                <a:solidFill>
                  <a:schemeClr val="tx1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4921" y="771"/>
              <a:ext cx="57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660033"/>
                  </a:solidFill>
                  <a:latin typeface="Calibri" pitchFamily="34" charset="0"/>
                </a:rPr>
                <a:t>X(3872)</a:t>
              </a:r>
              <a:r>
                <a:rPr lang="en-US" sz="1600" b="1" baseline="30000">
                  <a:solidFill>
                    <a:srgbClr val="660033"/>
                  </a:solidFill>
                  <a:latin typeface="Calibri" pitchFamily="34" charset="0"/>
                </a:rPr>
                <a:t>–</a:t>
              </a:r>
              <a:endParaRPr lang="en-US" sz="1600" b="1">
                <a:solidFill>
                  <a:srgbClr val="660033"/>
                </a:solidFill>
                <a:latin typeface="Calibri" pitchFamily="34" charset="0"/>
              </a:endParaRPr>
            </a:p>
          </p:txBody>
        </p:sp>
        <p:sp>
          <p:nvSpPr>
            <p:cNvPr id="20" name="Line 52"/>
            <p:cNvSpPr>
              <a:spLocks noChangeShapeType="1"/>
            </p:cNvSpPr>
            <p:nvPr/>
          </p:nvSpPr>
          <p:spPr bwMode="auto">
            <a:xfrm flipH="1">
              <a:off x="5148" y="227"/>
              <a:ext cx="0" cy="311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424807" y="3958571"/>
            <a:ext cx="1353769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Spires’ </a:t>
            </a:r>
            <a:r>
              <a:rPr lang="en-US" sz="1800" b="1" dirty="0">
                <a:latin typeface="Calibri" pitchFamily="34" charset="0"/>
              </a:rPr>
              <a:t>vote:</a:t>
            </a: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3013659" y="3938607"/>
            <a:ext cx="1911101" cy="29270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b="0" i="1" dirty="0">
                <a:latin typeface="Calibri" pitchFamily="34" charset="0"/>
              </a:rPr>
              <a:t>PRD 71,</a:t>
            </a:r>
            <a:r>
              <a:rPr lang="en-US" sz="1400" b="0" i="1" dirty="0">
                <a:latin typeface="Calibri" pitchFamily="34" charset="0"/>
              </a:rPr>
              <a:t> </a:t>
            </a:r>
            <a:r>
              <a:rPr lang="ru-RU" sz="1400" b="0" i="1" dirty="0">
                <a:latin typeface="Calibri" pitchFamily="34" charset="0"/>
              </a:rPr>
              <a:t>031501 (2005) </a:t>
            </a:r>
            <a:endParaRPr lang="en-US" sz="1400" b="0" i="1" dirty="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26117" y="4131933"/>
          <a:ext cx="3603076" cy="2402051"/>
        </p:xfrm>
        <a:graphic>
          <a:graphicData uri="http://schemas.openxmlformats.org/presentationml/2006/ole">
            <p:oleObj spid="_x0000_s1026" name="Диаграмма" r:id="rId6" imgW="3429135" imgH="2286000" progId="MSGraph.Chart.8">
              <p:embed followColorScheme="full"/>
            </p:oleObj>
          </a:graphicData>
        </a:graphic>
      </p:graphicFrame>
      <p:sp>
        <p:nvSpPr>
          <p:cNvPr id="2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15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30323" y="6321188"/>
            <a:ext cx="8543497" cy="57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  <a:ea typeface="Batang" pitchFamily="18" charset="-127"/>
              </a:rPr>
              <a:t>X(3872) is a well studied state, however, its nature is determined in a democratic way: by vote</a:t>
            </a:r>
            <a:endParaRPr lang="en-US" sz="2800" b="1" dirty="0">
              <a:solidFill>
                <a:srgbClr val="800000"/>
              </a:solidFill>
              <a:latin typeface="Calibri" pitchFamily="34" charset="0"/>
              <a:ea typeface="Batang" pitchFamily="18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854" y="122828"/>
            <a:ext cx="9021170" cy="100993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If X(3872) is charm mesons molecule,</a:t>
            </a:r>
            <a:b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</a:b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are there a B-mesons molecules as well? </a:t>
            </a:r>
            <a:endParaRPr lang="ru-RU" sz="32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655" y="3244159"/>
            <a:ext cx="53177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Although existence of meson molecule with heavy quarks is not possible to prove theoretically, for the case m</a:t>
            </a:r>
            <a:r>
              <a:rPr lang="en-US" baseline="-25000" dirty="0" smtClean="0">
                <a:latin typeface="Calibri" pitchFamily="34" charset="0"/>
              </a:rPr>
              <a:t>Q</a:t>
            </a:r>
            <a:r>
              <a:rPr lang="en-US" dirty="0" smtClean="0">
                <a:latin typeface="Calibri" pitchFamily="34" charset="0"/>
              </a:rPr>
              <a:t>→∞ molecular states must exist!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If X(3872) is a molecular state of relatively light D-mesons, B-mesons molecules should also reveal themselves.</a:t>
            </a:r>
          </a:p>
          <a:p>
            <a:pPr>
              <a:lnSpc>
                <a:spcPct val="10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Note: M(D</a:t>
            </a:r>
            <a:r>
              <a:rPr lang="en-US" baseline="30000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) and M(D</a:t>
            </a:r>
            <a:r>
              <a:rPr lang="en-US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) differ by 4.8 MeV – much greater than expected binding energy ~ 1MeV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only lightest combinations </a:t>
            </a:r>
            <a:r>
              <a:rPr lang="en-US" dirty="0" smtClean="0">
                <a:latin typeface="Calibri" pitchFamily="34" charset="0"/>
              </a:rPr>
              <a:t>D</a:t>
            </a:r>
            <a:r>
              <a:rPr lang="en-US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D</a:t>
            </a:r>
            <a:r>
              <a:rPr lang="en-US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en-US" dirty="0" smtClean="0">
                <a:latin typeface="Calibri" pitchFamily="34" charset="0"/>
              </a:rPr>
              <a:t>D</a:t>
            </a:r>
            <a:r>
              <a:rPr lang="en-US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D*</a:t>
            </a:r>
            <a:r>
              <a:rPr lang="en-US" baseline="30000" dirty="0" smtClean="0">
                <a:latin typeface="Calibri" pitchFamily="34" charset="0"/>
              </a:rPr>
              <a:t>0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can from molecular states – large </a:t>
            </a:r>
            <a:r>
              <a:rPr lang="en-US" dirty="0" err="1" smtClean="0">
                <a:latin typeface="Calibri" pitchFamily="34" charset="0"/>
                <a:sym typeface="Wingdings" pitchFamily="2" charset="2"/>
              </a:rPr>
              <a:t>isospin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violation!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  <a:sym typeface="Wingdings" pitchFamily="2" charset="2"/>
              </a:rPr>
              <a:t>B-mesons: </a:t>
            </a:r>
            <a:r>
              <a:rPr lang="el-GR" dirty="0" smtClean="0">
                <a:latin typeface="Calibri" pitchFamily="34" charset="0"/>
                <a:sym typeface="Wingdings" pitchFamily="2" charset="2"/>
              </a:rPr>
              <a:t>Δ</a:t>
            </a:r>
            <a:r>
              <a:rPr lang="en-US" dirty="0" smtClean="0">
                <a:latin typeface="Calibri" pitchFamily="34" charset="0"/>
              </a:rPr>
              <a:t>M(B</a:t>
            </a:r>
            <a:r>
              <a:rPr lang="en-US" baseline="30000" dirty="0" smtClean="0">
                <a:latin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</a:rPr>
              <a:t>- B</a:t>
            </a:r>
            <a:r>
              <a:rPr lang="en-US" baseline="30000" dirty="0" smtClean="0">
                <a:latin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</a:rPr>
              <a:t>) = 0.32 ± 0.06 </a:t>
            </a:r>
            <a:r>
              <a:rPr lang="en-US" dirty="0" err="1" smtClean="0">
                <a:latin typeface="Calibri" pitchFamily="34" charset="0"/>
              </a:rPr>
              <a:t>MeV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all combinations (including charged) possible</a:t>
            </a:r>
            <a:r>
              <a:rPr lang="en-US" dirty="0" smtClean="0">
                <a:latin typeface="Calibri" pitchFamily="34" charset="0"/>
              </a:rPr>
              <a:t>    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6441743" y="1957980"/>
            <a:ext cx="363888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lnSpc>
                <a:spcPct val="120000"/>
              </a:lnSpc>
              <a:buSzPct val="60000"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</a:rPr>
              <a:t> they do exist!</a:t>
            </a:r>
            <a:endParaRPr lang="en-US" sz="2000" dirty="0">
              <a:latin typeface="Calibri" pitchFamily="34" charset="0"/>
            </a:endParaRPr>
          </a:p>
          <a:p>
            <a:pPr defTabSz="449263">
              <a:lnSpc>
                <a:spcPct val="120000"/>
              </a:lnSpc>
              <a:buSzPct val="60000"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</a:rPr>
              <a:t> they are observed by Belle</a:t>
            </a: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5663682" y="3004334"/>
            <a:ext cx="4239522" cy="3377823"/>
            <a:chOff x="88" y="2163"/>
            <a:chExt cx="2456" cy="1883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88" y="2163"/>
              <a:ext cx="2456" cy="1883"/>
              <a:chOff x="3169" y="2484"/>
              <a:chExt cx="2113" cy="1608"/>
            </a:xfrm>
          </p:grpSpPr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69" y="2484"/>
                <a:ext cx="2113" cy="1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3539" y="2648"/>
                <a:ext cx="1152" cy="1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521" y="2296"/>
              <a:ext cx="137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2400" b="1" dirty="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</a:t>
              </a:r>
              <a:r>
                <a:rPr lang="en-US" sz="2400" b="1" dirty="0">
                  <a:solidFill>
                    <a:srgbClr val="CC0000"/>
                  </a:solidFill>
                  <a:latin typeface="Calibri" pitchFamily="34" charset="0"/>
                </a:rPr>
                <a:t>(2S)</a:t>
              </a:r>
              <a:r>
                <a:rPr lang="el-GR" sz="2400" b="1" dirty="0">
                  <a:solidFill>
                    <a:srgbClr val="CC0000"/>
                  </a:solidFill>
                  <a:latin typeface="Calibri" pitchFamily="34" charset="0"/>
                </a:rPr>
                <a:t>π</a:t>
              </a:r>
              <a:r>
                <a:rPr lang="en-US" sz="2400" b="1" baseline="30000" dirty="0" smtClean="0">
                  <a:solidFill>
                    <a:srgbClr val="CC0000"/>
                  </a:solidFill>
                  <a:latin typeface="Calibri" pitchFamily="34" charset="0"/>
                </a:rPr>
                <a:t>+</a:t>
              </a:r>
              <a:endParaRPr lang="en-US" sz="2400" b="1" baseline="30000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олилиния 17"/>
          <p:cNvSpPr/>
          <p:nvPr/>
        </p:nvSpPr>
        <p:spPr bwMode="auto">
          <a:xfrm rot="11702699" flipH="1">
            <a:off x="8943095" y="2834998"/>
            <a:ext cx="478482" cy="1437414"/>
          </a:xfrm>
          <a:custGeom>
            <a:avLst/>
            <a:gdLst>
              <a:gd name="connsiteX0" fmla="*/ 184245 w 543636"/>
              <a:gd name="connsiteY0" fmla="*/ 0 h 1542197"/>
              <a:gd name="connsiteX1" fmla="*/ 525439 w 543636"/>
              <a:gd name="connsiteY1" fmla="*/ 791570 h 1542197"/>
              <a:gd name="connsiteX2" fmla="*/ 75063 w 543636"/>
              <a:gd name="connsiteY2" fmla="*/ 1433015 h 1542197"/>
              <a:gd name="connsiteX3" fmla="*/ 75063 w 543636"/>
              <a:gd name="connsiteY3" fmla="*/ 1446663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36" h="1542197">
                <a:moveTo>
                  <a:pt x="184245" y="0"/>
                </a:moveTo>
                <a:cubicBezTo>
                  <a:pt x="363940" y="276367"/>
                  <a:pt x="543636" y="552734"/>
                  <a:pt x="525439" y="791570"/>
                </a:cubicBezTo>
                <a:cubicBezTo>
                  <a:pt x="507242" y="1030406"/>
                  <a:pt x="150126" y="1323833"/>
                  <a:pt x="75063" y="1433015"/>
                </a:cubicBezTo>
                <a:cubicBezTo>
                  <a:pt x="0" y="1542197"/>
                  <a:pt x="37531" y="1494430"/>
                  <a:pt x="75063" y="1446663"/>
                </a:cubicBezTo>
              </a:path>
            </a:pathLst>
          </a:custGeom>
          <a:noFill/>
          <a:ln w="31750" cap="flat" cmpd="sng" algn="ctr">
            <a:solidFill>
              <a:srgbClr val="800000"/>
            </a:solidFill>
            <a:prstDash val="solid"/>
            <a:round/>
            <a:headEnd type="arrow" w="med" len="lg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 rot="12883495" flipH="1">
            <a:off x="8761306" y="2798298"/>
            <a:ext cx="206575" cy="1135303"/>
          </a:xfrm>
          <a:custGeom>
            <a:avLst/>
            <a:gdLst>
              <a:gd name="connsiteX0" fmla="*/ 184245 w 543636"/>
              <a:gd name="connsiteY0" fmla="*/ 0 h 1542197"/>
              <a:gd name="connsiteX1" fmla="*/ 525439 w 543636"/>
              <a:gd name="connsiteY1" fmla="*/ 791570 h 1542197"/>
              <a:gd name="connsiteX2" fmla="*/ 75063 w 543636"/>
              <a:gd name="connsiteY2" fmla="*/ 1433015 h 1542197"/>
              <a:gd name="connsiteX3" fmla="*/ 75063 w 543636"/>
              <a:gd name="connsiteY3" fmla="*/ 1446663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36" h="1542197">
                <a:moveTo>
                  <a:pt x="184245" y="0"/>
                </a:moveTo>
                <a:cubicBezTo>
                  <a:pt x="363940" y="276367"/>
                  <a:pt x="543636" y="552734"/>
                  <a:pt x="525439" y="791570"/>
                </a:cubicBezTo>
                <a:cubicBezTo>
                  <a:pt x="507242" y="1030406"/>
                  <a:pt x="150126" y="1323833"/>
                  <a:pt x="75063" y="1433015"/>
                </a:cubicBezTo>
                <a:cubicBezTo>
                  <a:pt x="0" y="1542197"/>
                  <a:pt x="37531" y="1494430"/>
                  <a:pt x="75063" y="1446663"/>
                </a:cubicBezTo>
              </a:path>
            </a:pathLst>
          </a:custGeom>
          <a:noFill/>
          <a:ln w="31750" cap="flat" cmpd="sng" algn="ctr">
            <a:solidFill>
              <a:srgbClr val="800000"/>
            </a:solidFill>
            <a:prstDash val="solid"/>
            <a:round/>
            <a:headEnd type="arrow" w="med" len="lg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36" y="1255593"/>
            <a:ext cx="5417193" cy="1874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1369" y="3636262"/>
            <a:ext cx="355049" cy="3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 bwMode="auto">
          <a:xfrm>
            <a:off x="3209730" y="2369976"/>
            <a:ext cx="1250303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16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3" cstate="print"/>
          <a:srcRect l="2028"/>
          <a:stretch>
            <a:fillRect/>
          </a:stretch>
        </p:blipFill>
        <p:spPr bwMode="auto">
          <a:xfrm>
            <a:off x="61871" y="3396337"/>
            <a:ext cx="3536527" cy="36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82682" y="1"/>
            <a:ext cx="5848171" cy="66118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Y(3940)</a:t>
            </a:r>
            <a:endParaRPr lang="ru-RU" sz="32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8" name="Picture 33" descr="BaBa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8967" y="3544873"/>
            <a:ext cx="396490" cy="61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984484" y="3625772"/>
            <a:ext cx="1157611" cy="257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1800" b="1" i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 </a:t>
            </a:r>
            <a:r>
              <a:rPr lang="en-US" sz="1800" b="1" i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→YK</a:t>
            </a:r>
            <a:r>
              <a:rPr lang="en-US" sz="1800" b="1" i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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1071611" y="5355556"/>
            <a:ext cx="878487" cy="2576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1800" b="1" i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sz="1800" b="1" i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→YK</a:t>
            </a:r>
            <a:r>
              <a:rPr lang="en-US" sz="1800" b="1" i="1" baseline="30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en-US" sz="1800" b="1" i="1" baseline="-25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182" y="121292"/>
            <a:ext cx="2973275" cy="312659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780" y="226922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597190" y="997628"/>
            <a:ext cx="652743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8.1</a:t>
            </a:r>
            <a:r>
              <a:rPr lang="el-GR" sz="2000" b="1" dirty="0">
                <a:latin typeface="Calibri" pitchFamily="34" charset="0"/>
              </a:rPr>
              <a:t>σ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71337" y="210294"/>
            <a:ext cx="1835757" cy="24314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it-IT" sz="1400" b="0" i="1" dirty="0">
                <a:solidFill>
                  <a:schemeClr val="tx1"/>
                </a:solidFill>
                <a:latin typeface="Calibri" pitchFamily="34" charset="0"/>
              </a:rPr>
              <a:t>PRL 94, 182002 (2005)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586519" y="2447680"/>
            <a:ext cx="6494106" cy="34163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Mass above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DD and DD* thresholds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but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seen only in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J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/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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mode 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107977" y="5988956"/>
            <a:ext cx="5972648" cy="9848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J/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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partial width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(assuming Br(B→YK)~10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-3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</a:t>
            </a:r>
            <a:r>
              <a:rPr lang="el-GR" sz="2000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ω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J/</a:t>
            </a:r>
            <a:r>
              <a:rPr lang="el-GR" sz="2000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(X) ~ 1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MeV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is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oo large for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conventional charmonium</a:t>
            </a:r>
            <a:endParaRPr lang="pl-PL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7" name="Group 160"/>
          <p:cNvGraphicFramePr>
            <a:graphicFrameLocks noGrp="1"/>
          </p:cNvGraphicFramePr>
          <p:nvPr/>
        </p:nvGraphicFramePr>
        <p:xfrm>
          <a:off x="4601919" y="1249704"/>
          <a:ext cx="4816475" cy="1005840"/>
        </p:xfrm>
        <a:graphic>
          <a:graphicData uri="http://schemas.openxmlformats.org/drawingml/2006/table">
            <a:tbl>
              <a:tblPr/>
              <a:tblGrid>
                <a:gridCol w="1231900"/>
                <a:gridCol w="1912937"/>
                <a:gridCol w="1671638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Segoe UI Semibold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</a:rPr>
                        <a:t>Mass, MeV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Segoe UI Semi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</a:rPr>
                        <a:t>Width, MeV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Segoe UI Semi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  <a:sym typeface="Symbol" pitchFamily="18" charset="2"/>
                        </a:rPr>
                        <a:t>B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  <a:sym typeface="Symbol" pitchFamily="18" charset="2"/>
                        </a:rPr>
                        <a:t> →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  <a:sym typeface="Symbol" pitchFamily="18" charset="2"/>
                        </a:rPr>
                        <a:t>YK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Segoe UI Semibold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</a:rPr>
                        <a:t>B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</a:rPr>
                        <a:t>→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  <a:sym typeface="Symbol" pitchFamily="18" charset="2"/>
                        </a:rPr>
                        <a:t>YK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Segoe UI Semibold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</a:rPr>
                        <a:t>3943 ± 11 ± 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Segoe UI Semibold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</a:rPr>
                        <a:t>3914.6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  <a:cs typeface="Times New Roman" pitchFamily="18" charset="0"/>
                        </a:rPr>
                        <a:t>± 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</a:rPr>
                        <a:t>± 1.9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Segoe UI Semibold" pitchFamily="34" charset="0"/>
                        </a:rPr>
                        <a:t>87 ± 22 ± 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</a:rPr>
                        <a:t> 34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</a:rPr>
                        <a:t>+12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</a:rPr>
                        <a:t>–8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egoe UI Semibold" pitchFamily="34" charset="0"/>
                        </a:rPr>
                        <a:t>±6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Segoe UI Semi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904426" y="649915"/>
            <a:ext cx="2271776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→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→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J/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K</a:t>
            </a:r>
            <a:endParaRPr lang="en-US" sz="2400" baseline="30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sym typeface="Symbol" pitchFamily="18" charset="2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87588" y="5202467"/>
            <a:ext cx="2905506" cy="578941"/>
            <a:chOff x="5821630" y="531276"/>
            <a:chExt cx="3322370" cy="57894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821630" y="531276"/>
              <a:ext cx="3322370" cy="578941"/>
            </a:xfrm>
            <a:prstGeom prst="rect">
              <a:avLst/>
            </a:prstGeom>
            <a:solidFill>
              <a:srgbClr val="FAFDD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N</a:t>
              </a:r>
              <a:r>
                <a:rPr lang="en-US" b="1" baseline="-250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B0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/N</a:t>
              </a:r>
              <a:r>
                <a:rPr lang="en-US" b="1" baseline="-250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B</a:t>
              </a:r>
              <a:r>
                <a:rPr lang="en-US" b="1" baseline="-250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+</a:t>
              </a:r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=0.27</a:t>
              </a:r>
              <a:r>
                <a:rPr lang="en-US" baseline="-250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                  </a:t>
              </a:r>
            </a:p>
            <a:p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~3</a:t>
              </a:r>
              <a:r>
                <a:rPr lang="el-GR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σ</a:t>
              </a: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 below </a:t>
              </a:r>
              <a:r>
                <a:rPr lang="en-US" sz="1600" b="1" dirty="0" err="1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isospin</a:t>
              </a: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 expectations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7297432" y="540182"/>
              <a:ext cx="1175817" cy="3665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100" b="1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+0.28  +0.04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endParaRPr>
            </a:p>
            <a:p>
              <a:pPr hangingPunct="1">
                <a:lnSpc>
                  <a:spcPct val="80000"/>
                </a:lnSpc>
              </a:pPr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−0.23  −0.01</a:t>
              </a:r>
            </a:p>
          </p:txBody>
        </p:sp>
      </p:grp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798208" y="3306804"/>
            <a:ext cx="1906046" cy="292709"/>
          </a:xfrm>
          <a:prstGeom prst="rect">
            <a:avLst/>
          </a:prstGeom>
          <a:solidFill>
            <a:srgbClr val="DDDDDD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PRL 101, 082001 (2008)</a:t>
            </a:r>
            <a:endParaRPr lang="ru-RU" sz="1400" b="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301990" y="2906193"/>
            <a:ext cx="4121930" cy="2854670"/>
            <a:chOff x="5563247" y="3167450"/>
            <a:chExt cx="4121930" cy="2854670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63247" y="3167450"/>
              <a:ext cx="4121930" cy="285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Прямоугольник 24"/>
            <p:cNvSpPr/>
            <p:nvPr/>
          </p:nvSpPr>
          <p:spPr bwMode="auto">
            <a:xfrm>
              <a:off x="6142129" y="3305638"/>
              <a:ext cx="393895" cy="3094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8671154" y="3317506"/>
              <a:ext cx="813582" cy="2977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endParaRPr>
            </a:p>
          </p:txBody>
        </p:sp>
        <p:pic>
          <p:nvPicPr>
            <p:cNvPr id="23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02094" y="3336094"/>
              <a:ext cx="528012" cy="59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Стрелка вниз 30"/>
            <p:cNvSpPr/>
            <p:nvPr/>
          </p:nvSpPr>
          <p:spPr bwMode="auto">
            <a:xfrm>
              <a:off x="7268546" y="3784209"/>
              <a:ext cx="342075" cy="689317"/>
            </a:xfrm>
            <a:prstGeom prst="downArrow">
              <a:avLst>
                <a:gd name="adj1" fmla="val 33395"/>
                <a:gd name="adj2" fmla="val 5752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endParaRPr>
            </a:p>
          </p:txBody>
        </p:sp>
      </p:grp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3242" y="1571060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 descr="BaBa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647" y="1889950"/>
            <a:ext cx="330829" cy="5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17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0"/>
            <a:ext cx="8759304" cy="765175"/>
          </a:xfrm>
        </p:spPr>
        <p:txBody>
          <a:bodyPr/>
          <a:lstStyle/>
          <a:p>
            <a:r>
              <a:rPr lang="el-GR" sz="3200" b="1" dirty="0" smtClean="0">
                <a:solidFill>
                  <a:srgbClr val="990033"/>
                </a:solidFill>
                <a:latin typeface="Calibri" pitchFamily="34" charset="0"/>
              </a:rPr>
              <a:t>γγ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l-GR" sz="3200" b="1" dirty="0" smtClean="0">
                <a:solidFill>
                  <a:srgbClr val="990033"/>
                </a:solidFill>
                <a:latin typeface="Calibri" pitchFamily="34" charset="0"/>
              </a:rPr>
              <a:t>→ 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Y(3940) </a:t>
            </a:r>
            <a:r>
              <a:rPr lang="el-GR" sz="3200" b="1" dirty="0" smtClean="0">
                <a:solidFill>
                  <a:srgbClr val="990033"/>
                </a:solidFill>
                <a:latin typeface="Calibri" pitchFamily="34" charset="0"/>
              </a:rPr>
              <a:t>→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l-GR" sz="3200" b="1" dirty="0" smtClean="0">
                <a:solidFill>
                  <a:srgbClr val="990033"/>
                </a:solidFill>
                <a:latin typeface="Calibri" pitchFamily="34" charset="0"/>
              </a:rPr>
              <a:t>ω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J/</a:t>
            </a:r>
            <a:r>
              <a:rPr lang="el-GR" sz="3200" b="1" dirty="0" smtClean="0">
                <a:solidFill>
                  <a:srgbClr val="990033"/>
                </a:solidFill>
                <a:latin typeface="Calibri" pitchFamily="34" charset="0"/>
              </a:rPr>
              <a:t>ψ</a:t>
            </a:r>
          </a:p>
        </p:txBody>
      </p:sp>
      <p:pic>
        <p:nvPicPr>
          <p:cNvPr id="7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79" y="717230"/>
            <a:ext cx="5184775" cy="256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7"/>
          <p:cNvSpPr>
            <a:spLocks noChangeArrowheads="1"/>
          </p:cNvSpPr>
          <p:nvPr/>
        </p:nvSpPr>
        <p:spPr bwMode="auto">
          <a:xfrm>
            <a:off x="2543345" y="2948401"/>
            <a:ext cx="1042273" cy="3499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M(</a:t>
            </a:r>
            <a:r>
              <a:rPr lang="el-GR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ω</a:t>
            </a:r>
            <a:r>
              <a:rPr lang="en-US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J/</a:t>
            </a:r>
            <a:r>
              <a:rPr lang="el-GR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ψ</a:t>
            </a:r>
            <a:r>
              <a:rPr lang="en-US" b="1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)</a:t>
            </a:r>
            <a:endParaRPr lang="ru-RU" b="1">
              <a:solidFill>
                <a:schemeClr val="tx1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725444" y="1961378"/>
            <a:ext cx="2240357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latin typeface="Calibri" pitchFamily="34" charset="0"/>
              </a:rPr>
              <a:t>fit without resonance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3" name="Line 59"/>
          <p:cNvSpPr>
            <a:spLocks noChangeShapeType="1"/>
          </p:cNvSpPr>
          <p:nvPr/>
        </p:nvSpPr>
        <p:spPr bwMode="auto">
          <a:xfrm flipH="1">
            <a:off x="3165198" y="2296179"/>
            <a:ext cx="504844" cy="36018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1825573" y="1005123"/>
            <a:ext cx="1685974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chemeClr val="tx1"/>
                </a:solidFill>
                <a:latin typeface="Calibri" pitchFamily="34" charset="0"/>
              </a:rPr>
              <a:t>BW + background</a:t>
            </a:r>
            <a:endParaRPr lang="ru-RU" sz="16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Line 61"/>
          <p:cNvSpPr>
            <a:spLocks noChangeShapeType="1"/>
          </p:cNvSpPr>
          <p:nvPr/>
        </p:nvSpPr>
        <p:spPr bwMode="auto">
          <a:xfrm flipH="1">
            <a:off x="1572875" y="1364765"/>
            <a:ext cx="504844" cy="3601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94979" y="2948401"/>
            <a:ext cx="2315442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>
                <a:latin typeface="Calibri" pitchFamily="34" charset="0"/>
              </a:rPr>
              <a:t>non-</a:t>
            </a:r>
            <a:r>
              <a:rPr lang="el-GR" b="1">
                <a:latin typeface="Calibri" pitchFamily="34" charset="0"/>
                <a:sym typeface="Symbol" pitchFamily="18" charset="2"/>
              </a:rPr>
              <a:t>ω</a:t>
            </a:r>
            <a:r>
              <a:rPr lang="en-US" b="1">
                <a:latin typeface="Calibri" pitchFamily="34" charset="0"/>
                <a:sym typeface="Symbol" pitchFamily="18" charset="2"/>
              </a:rPr>
              <a:t>J/</a:t>
            </a:r>
            <a:r>
              <a:rPr lang="el-GR" b="1">
                <a:latin typeface="Calibri" pitchFamily="34" charset="0"/>
                <a:sym typeface="Symbol" pitchFamily="18" charset="2"/>
              </a:rPr>
              <a:t>ψ</a:t>
            </a:r>
            <a:r>
              <a:rPr lang="en-US" b="1">
                <a:latin typeface="Calibri" pitchFamily="34" charset="0"/>
              </a:rPr>
              <a:t> background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V="1">
            <a:off x="1247151" y="2588535"/>
            <a:ext cx="436580" cy="371296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" name="Picture 24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5051" y="1122569"/>
            <a:ext cx="519860" cy="4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 bwMode="auto">
          <a:xfrm>
            <a:off x="3296917" y="676125"/>
            <a:ext cx="1795684" cy="2784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300" b="0" i="1" dirty="0">
                <a:solidFill>
                  <a:schemeClr val="tx1"/>
                </a:solidFill>
                <a:latin typeface="Calibri" pitchFamily="34" charset="0"/>
              </a:rPr>
              <a:t>PRL 104, 092001 (2010)</a:t>
            </a:r>
            <a:endParaRPr lang="ru-RU" sz="13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3" name="Picture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70" y="3573463"/>
            <a:ext cx="43926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71"/>
          <p:cNvGrpSpPr>
            <a:grpSpLocks/>
          </p:cNvGrpSpPr>
          <p:nvPr/>
        </p:nvGrpSpPr>
        <p:grpSpPr bwMode="auto">
          <a:xfrm>
            <a:off x="6374424" y="1362269"/>
            <a:ext cx="2722924" cy="1499266"/>
            <a:chOff x="3410" y="549"/>
            <a:chExt cx="2082" cy="1190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3410" y="549"/>
              <a:ext cx="2082" cy="1016"/>
              <a:chOff x="3379" y="799"/>
              <a:chExt cx="2082" cy="1016"/>
            </a:xfrm>
          </p:grpSpPr>
          <p:sp>
            <p:nvSpPr>
              <p:cNvPr id="28" name="Text Box 38"/>
              <p:cNvSpPr txBox="1">
                <a:spLocks noChangeArrowheads="1"/>
              </p:cNvSpPr>
              <p:nvPr/>
            </p:nvSpPr>
            <p:spPr bwMode="auto">
              <a:xfrm>
                <a:off x="3744" y="1540"/>
                <a:ext cx="283" cy="2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  <a:latin typeface="Calibri" pitchFamily="34" charset="0"/>
                  </a:rPr>
                  <a:t>     </a:t>
                </a:r>
                <a:endParaRPr lang="en-US" sz="2400" b="1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151" y="1253"/>
                <a:ext cx="207" cy="27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2400" b="1">
                    <a:solidFill>
                      <a:schemeClr val="tx1"/>
                    </a:solidFill>
                    <a:latin typeface="Calibri" pitchFamily="34" charset="0"/>
                  </a:rPr>
                  <a:t>γ</a:t>
                </a:r>
                <a:endParaRPr lang="en-US" sz="2400" b="1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 rot="2303663">
                <a:off x="4332" y="1117"/>
                <a:ext cx="247" cy="83"/>
              </a:xfrm>
              <a:custGeom>
                <a:avLst/>
                <a:gdLst>
                  <a:gd name="T0" fmla="*/ 0 w 2495"/>
                  <a:gd name="T1" fmla="*/ 0 h 363"/>
                  <a:gd name="T2" fmla="*/ 0 w 2495"/>
                  <a:gd name="T3" fmla="*/ 0 h 363"/>
                  <a:gd name="T4" fmla="*/ 0 w 2495"/>
                  <a:gd name="T5" fmla="*/ 0 h 363"/>
                  <a:gd name="T6" fmla="*/ 0 w 2495"/>
                  <a:gd name="T7" fmla="*/ 0 h 363"/>
                  <a:gd name="T8" fmla="*/ 0 w 2495"/>
                  <a:gd name="T9" fmla="*/ 0 h 363"/>
                  <a:gd name="T10" fmla="*/ 0 w 2495"/>
                  <a:gd name="T11" fmla="*/ 0 h 363"/>
                  <a:gd name="T12" fmla="*/ 0 w 2495"/>
                  <a:gd name="T13" fmla="*/ 0 h 363"/>
                  <a:gd name="T14" fmla="*/ 0 w 2495"/>
                  <a:gd name="T15" fmla="*/ 0 h 363"/>
                  <a:gd name="T16" fmla="*/ 0 w 2495"/>
                  <a:gd name="T17" fmla="*/ 0 h 363"/>
                  <a:gd name="T18" fmla="*/ 0 w 2495"/>
                  <a:gd name="T19" fmla="*/ 0 h 3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5"/>
                  <a:gd name="T31" fmla="*/ 0 h 363"/>
                  <a:gd name="T32" fmla="*/ 2495 w 2495"/>
                  <a:gd name="T33" fmla="*/ 363 h 3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5" h="363">
                    <a:moveTo>
                      <a:pt x="0" y="136"/>
                    </a:moveTo>
                    <a:cubicBezTo>
                      <a:pt x="90" y="68"/>
                      <a:pt x="181" y="0"/>
                      <a:pt x="272" y="0"/>
                    </a:cubicBezTo>
                    <a:cubicBezTo>
                      <a:pt x="363" y="0"/>
                      <a:pt x="453" y="76"/>
                      <a:pt x="544" y="136"/>
                    </a:cubicBezTo>
                    <a:cubicBezTo>
                      <a:pt x="635" y="196"/>
                      <a:pt x="725" y="363"/>
                      <a:pt x="816" y="363"/>
                    </a:cubicBezTo>
                    <a:cubicBezTo>
                      <a:pt x="907" y="363"/>
                      <a:pt x="997" y="196"/>
                      <a:pt x="1088" y="136"/>
                    </a:cubicBezTo>
                    <a:cubicBezTo>
                      <a:pt x="1179" y="76"/>
                      <a:pt x="1270" y="0"/>
                      <a:pt x="1361" y="0"/>
                    </a:cubicBezTo>
                    <a:cubicBezTo>
                      <a:pt x="1452" y="0"/>
                      <a:pt x="1542" y="76"/>
                      <a:pt x="1633" y="136"/>
                    </a:cubicBezTo>
                    <a:cubicBezTo>
                      <a:pt x="1724" y="196"/>
                      <a:pt x="1814" y="363"/>
                      <a:pt x="1905" y="363"/>
                    </a:cubicBezTo>
                    <a:cubicBezTo>
                      <a:pt x="1996" y="363"/>
                      <a:pt x="2079" y="196"/>
                      <a:pt x="2177" y="136"/>
                    </a:cubicBezTo>
                    <a:cubicBezTo>
                      <a:pt x="2275" y="76"/>
                      <a:pt x="2442" y="23"/>
                      <a:pt x="2495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4377" y="1525"/>
                <a:ext cx="45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 b="1">
                  <a:latin typeface="Calibri" pitchFamily="34" charset="0"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3379" y="799"/>
                <a:ext cx="998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4377" y="1525"/>
                <a:ext cx="998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4740" y="1389"/>
                <a:ext cx="635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 flipV="1">
                <a:off x="4377" y="799"/>
                <a:ext cx="998" cy="2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 flipV="1">
                <a:off x="4740" y="1072"/>
                <a:ext cx="59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7" name="Line 16"/>
              <p:cNvSpPr>
                <a:spLocks noChangeShapeType="1"/>
              </p:cNvSpPr>
              <p:nvPr/>
            </p:nvSpPr>
            <p:spPr bwMode="auto">
              <a:xfrm flipV="1">
                <a:off x="3379" y="1525"/>
                <a:ext cx="998" cy="2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 rot="7950516">
                <a:off x="4341" y="1380"/>
                <a:ext cx="247" cy="83"/>
              </a:xfrm>
              <a:custGeom>
                <a:avLst/>
                <a:gdLst>
                  <a:gd name="T0" fmla="*/ 0 w 2495"/>
                  <a:gd name="T1" fmla="*/ 0 h 363"/>
                  <a:gd name="T2" fmla="*/ 0 w 2495"/>
                  <a:gd name="T3" fmla="*/ 0 h 363"/>
                  <a:gd name="T4" fmla="*/ 0 w 2495"/>
                  <a:gd name="T5" fmla="*/ 0 h 363"/>
                  <a:gd name="T6" fmla="*/ 0 w 2495"/>
                  <a:gd name="T7" fmla="*/ 0 h 363"/>
                  <a:gd name="T8" fmla="*/ 0 w 2495"/>
                  <a:gd name="T9" fmla="*/ 0 h 363"/>
                  <a:gd name="T10" fmla="*/ 0 w 2495"/>
                  <a:gd name="T11" fmla="*/ 0 h 363"/>
                  <a:gd name="T12" fmla="*/ 0 w 2495"/>
                  <a:gd name="T13" fmla="*/ 0 h 363"/>
                  <a:gd name="T14" fmla="*/ 0 w 2495"/>
                  <a:gd name="T15" fmla="*/ 0 h 363"/>
                  <a:gd name="T16" fmla="*/ 0 w 2495"/>
                  <a:gd name="T17" fmla="*/ 0 h 363"/>
                  <a:gd name="T18" fmla="*/ 0 w 2495"/>
                  <a:gd name="T19" fmla="*/ 0 h 3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5"/>
                  <a:gd name="T31" fmla="*/ 0 h 363"/>
                  <a:gd name="T32" fmla="*/ 2495 w 2495"/>
                  <a:gd name="T33" fmla="*/ 363 h 3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5" h="363">
                    <a:moveTo>
                      <a:pt x="0" y="136"/>
                    </a:moveTo>
                    <a:cubicBezTo>
                      <a:pt x="90" y="68"/>
                      <a:pt x="181" y="0"/>
                      <a:pt x="272" y="0"/>
                    </a:cubicBezTo>
                    <a:cubicBezTo>
                      <a:pt x="363" y="0"/>
                      <a:pt x="453" y="76"/>
                      <a:pt x="544" y="136"/>
                    </a:cubicBezTo>
                    <a:cubicBezTo>
                      <a:pt x="635" y="196"/>
                      <a:pt x="725" y="363"/>
                      <a:pt x="816" y="363"/>
                    </a:cubicBezTo>
                    <a:cubicBezTo>
                      <a:pt x="907" y="363"/>
                      <a:pt x="997" y="196"/>
                      <a:pt x="1088" y="136"/>
                    </a:cubicBezTo>
                    <a:cubicBezTo>
                      <a:pt x="1179" y="76"/>
                      <a:pt x="1270" y="0"/>
                      <a:pt x="1361" y="0"/>
                    </a:cubicBezTo>
                    <a:cubicBezTo>
                      <a:pt x="1452" y="0"/>
                      <a:pt x="1542" y="76"/>
                      <a:pt x="1633" y="136"/>
                    </a:cubicBezTo>
                    <a:cubicBezTo>
                      <a:pt x="1724" y="196"/>
                      <a:pt x="1814" y="363"/>
                      <a:pt x="1905" y="363"/>
                    </a:cubicBezTo>
                    <a:cubicBezTo>
                      <a:pt x="1996" y="363"/>
                      <a:pt x="2079" y="196"/>
                      <a:pt x="2177" y="136"/>
                    </a:cubicBezTo>
                    <a:cubicBezTo>
                      <a:pt x="2275" y="76"/>
                      <a:pt x="2442" y="23"/>
                      <a:pt x="2495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4559" y="1162"/>
                <a:ext cx="181" cy="30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 b="1">
                  <a:latin typeface="Calibri" pitchFamily="34" charset="0"/>
                </a:endParaRPr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4559" y="1344"/>
                <a:ext cx="45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 b="1">
                  <a:latin typeface="Calibri" pitchFamily="34" charset="0"/>
                </a:endParaRPr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4559" y="1208"/>
                <a:ext cx="45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 b="1">
                  <a:latin typeface="Calibri" pitchFamily="34" charset="0"/>
                </a:endParaRPr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4377" y="1026"/>
                <a:ext cx="45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400" b="1">
                  <a:latin typeface="Calibri" pitchFamily="34" charset="0"/>
                </a:endParaRPr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5103" y="1480"/>
                <a:ext cx="28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Calibri" pitchFamily="34" charset="0"/>
                  </a:rPr>
                  <a:t>e</a:t>
                </a:r>
                <a:r>
                  <a:rPr lang="en-US" sz="2400" b="1" baseline="30000">
                    <a:solidFill>
                      <a:schemeClr val="tx1"/>
                    </a:solidFill>
                    <a:latin typeface="Calibri" pitchFamily="34" charset="0"/>
                  </a:rPr>
                  <a:t>–</a:t>
                </a:r>
                <a:endParaRPr lang="ru-RU" sz="2400" b="1" baseline="300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5148" y="799"/>
                <a:ext cx="27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Calibri" pitchFamily="34" charset="0"/>
                  </a:rPr>
                  <a:t>e</a:t>
                </a:r>
                <a:r>
                  <a:rPr lang="en-US" sz="2400" b="1" baseline="30000">
                    <a:solidFill>
                      <a:schemeClr val="tx1"/>
                    </a:solidFill>
                    <a:latin typeface="Calibri" pitchFamily="34" charset="0"/>
                  </a:rPr>
                  <a:t>+</a:t>
                </a:r>
                <a:endParaRPr lang="ru-RU" sz="2400" b="1" baseline="300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5103" y="1071"/>
                <a:ext cx="3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Calibri" pitchFamily="34" charset="0"/>
                    <a:sym typeface="Symbol" pitchFamily="18" charset="2"/>
                  </a:rPr>
                  <a:t>J/</a:t>
                </a:r>
                <a:endParaRPr lang="ru-RU" sz="2000" b="1" baseline="300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3379" y="845"/>
                <a:ext cx="27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Calibri" pitchFamily="34" charset="0"/>
                  </a:rPr>
                  <a:t>e</a:t>
                </a:r>
                <a:r>
                  <a:rPr lang="en-US" sz="2400" b="1" baseline="30000">
                    <a:solidFill>
                      <a:schemeClr val="tx1"/>
                    </a:solidFill>
                    <a:latin typeface="Calibri" pitchFamily="34" charset="0"/>
                  </a:rPr>
                  <a:t>+</a:t>
                </a:r>
                <a:endParaRPr lang="ru-RU" sz="2400" b="1" baseline="300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7" name="Text Box 26"/>
              <p:cNvSpPr txBox="1">
                <a:spLocks noChangeArrowheads="1"/>
              </p:cNvSpPr>
              <p:nvPr/>
            </p:nvSpPr>
            <p:spPr bwMode="auto">
              <a:xfrm>
                <a:off x="3386" y="1450"/>
                <a:ext cx="28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itchFamily="34" charset="0"/>
                  </a:rPr>
                  <a:t>e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Calibri" pitchFamily="34" charset="0"/>
                  </a:rPr>
                  <a:t>–</a:t>
                </a:r>
                <a:endParaRPr lang="ru-RU" sz="2400" b="1" baseline="300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4151" y="1026"/>
                <a:ext cx="207" cy="27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l-GR" sz="2400" b="1">
                    <a:solidFill>
                      <a:schemeClr val="tx1"/>
                    </a:solidFill>
                    <a:latin typeface="Calibri" pitchFamily="34" charset="0"/>
                  </a:rPr>
                  <a:t>γ</a:t>
                </a:r>
                <a:endParaRPr lang="en-US" sz="2400" b="1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Text Box 28"/>
              <p:cNvSpPr txBox="1">
                <a:spLocks noChangeArrowheads="1"/>
              </p:cNvSpPr>
              <p:nvPr/>
            </p:nvSpPr>
            <p:spPr bwMode="auto">
              <a:xfrm>
                <a:off x="5193" y="1298"/>
                <a:ext cx="232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b="1">
                    <a:solidFill>
                      <a:schemeClr val="tx1"/>
                    </a:solidFill>
                    <a:latin typeface="Calibri" pitchFamily="34" charset="0"/>
                  </a:rPr>
                  <a:t>ω</a:t>
                </a:r>
                <a:endParaRPr lang="el-GR" sz="2000" b="1" baseline="300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50" name="Text Box 43"/>
              <p:cNvSpPr txBox="1">
                <a:spLocks noChangeArrowheads="1"/>
              </p:cNvSpPr>
              <p:nvPr/>
            </p:nvSpPr>
            <p:spPr bwMode="auto">
              <a:xfrm>
                <a:off x="4785" y="1162"/>
                <a:ext cx="205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  <a:latin typeface="Calibri" pitchFamily="34" charset="0"/>
                  </a:rPr>
                  <a:t>X</a:t>
                </a:r>
                <a:endParaRPr lang="ru-RU" sz="20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" name="Text Box 52"/>
            <p:cNvSpPr txBox="1">
              <a:spLocks noChangeArrowheads="1"/>
            </p:cNvSpPr>
            <p:nvPr/>
          </p:nvSpPr>
          <p:spPr bwMode="auto">
            <a:xfrm>
              <a:off x="3761" y="1464"/>
              <a:ext cx="1361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 J = 0, 2 only</a:t>
              </a:r>
              <a:endParaRPr lang="ru-RU" sz="2400" b="1" baseline="300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215900" y="6381750"/>
            <a:ext cx="3276600" cy="3499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BaBar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confirms Belle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2" name="TextBox 49"/>
          <p:cNvSpPr txBox="1">
            <a:spLocks noChangeArrowheads="1"/>
          </p:cNvSpPr>
          <p:nvPr/>
        </p:nvSpPr>
        <p:spPr bwMode="auto">
          <a:xfrm>
            <a:off x="5365101" y="5966730"/>
            <a:ext cx="4605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</a:t>
            </a:r>
            <a:r>
              <a:rPr lang="el-GR" b="1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(X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×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</a:t>
            </a:r>
            <a:r>
              <a:rPr lang="el-GR" b="1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ω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J/</a:t>
            </a:r>
            <a:r>
              <a:rPr lang="el-GR" b="1" baseline="-25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(X)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~ 10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keV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for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</a:t>
            </a:r>
            <a:r>
              <a:rPr lang="el-GR" b="1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(X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 ~ 1keV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typical for charmonium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</a:t>
            </a:r>
            <a:r>
              <a:rPr lang="el-GR" b="1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ω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J/</a:t>
            </a:r>
            <a:r>
              <a:rPr lang="el-GR" b="1" baseline="-25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(X) ~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MeV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is too large</a:t>
            </a:r>
          </a:p>
        </p:txBody>
      </p:sp>
      <p:sp>
        <p:nvSpPr>
          <p:cNvPr id="58" name="TextBox 50"/>
          <p:cNvSpPr txBox="1">
            <a:spLocks noChangeArrowheads="1"/>
          </p:cNvSpPr>
          <p:nvPr/>
        </p:nvSpPr>
        <p:spPr bwMode="auto">
          <a:xfrm>
            <a:off x="7569078" y="686938"/>
            <a:ext cx="1302472" cy="378565"/>
          </a:xfrm>
          <a:prstGeom prst="rect">
            <a:avLst/>
          </a:prstGeom>
          <a:solidFill>
            <a:srgbClr val="FFFFCC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latin typeface="Calibri" pitchFamily="34" charset="0"/>
              </a:rPr>
              <a:t>χ</a:t>
            </a:r>
            <a:r>
              <a:rPr lang="en-US" sz="2000" b="1" baseline="-25000">
                <a:latin typeface="Calibri" pitchFamily="34" charset="0"/>
              </a:rPr>
              <a:t>c1</a:t>
            </a:r>
            <a:r>
              <a:rPr lang="en-US" sz="2000" b="1">
                <a:latin typeface="Calibri" pitchFamily="34" charset="0"/>
              </a:rPr>
              <a:t>(2P)  1</a:t>
            </a:r>
            <a:r>
              <a:rPr lang="en-US" sz="2000" b="1" baseline="30000">
                <a:latin typeface="Calibri" pitchFamily="34" charset="0"/>
              </a:rPr>
              <a:t>++</a:t>
            </a:r>
            <a:endParaRPr lang="ru-RU" sz="2000" b="1" baseline="30000">
              <a:latin typeface="Calibri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3629461" y="3826412"/>
            <a:ext cx="745587" cy="393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pic>
        <p:nvPicPr>
          <p:cNvPr id="24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8617" y="3884042"/>
            <a:ext cx="506431" cy="57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Group 160"/>
          <p:cNvGraphicFramePr>
            <a:graphicFrameLocks noGrp="1"/>
          </p:cNvGraphicFramePr>
          <p:nvPr/>
        </p:nvGraphicFramePr>
        <p:xfrm>
          <a:off x="5068430" y="3025806"/>
          <a:ext cx="4831349" cy="1520430"/>
        </p:xfrm>
        <a:graphic>
          <a:graphicData uri="http://schemas.openxmlformats.org/drawingml/2006/table">
            <a:tbl>
              <a:tblPr/>
              <a:tblGrid>
                <a:gridCol w="1535172"/>
                <a:gridCol w="1831887"/>
                <a:gridCol w="1464290"/>
              </a:tblGrid>
              <a:tr h="319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Mass, MeV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Width, MeV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B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 →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YK(Belle)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B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→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YK(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BaBar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3943 ± 11 ± 13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3914.6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 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± 1.9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87 ± 22 ± 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 34 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+12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–8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±6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γγ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 →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Y(Belle)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γγ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→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Y(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BaBar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3915 ± 3 ± 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3919.6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 2.2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± 1.6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17 ± 10 ±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 13 ± 6 ± 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Group 160"/>
          <p:cNvGraphicFramePr>
            <a:graphicFrameLocks noGrp="1"/>
          </p:cNvGraphicFramePr>
          <p:nvPr/>
        </p:nvGraphicFramePr>
        <p:xfrm>
          <a:off x="5630907" y="4833257"/>
          <a:ext cx="4072932" cy="1005840"/>
        </p:xfrm>
        <a:graphic>
          <a:graphicData uri="http://schemas.openxmlformats.org/drawingml/2006/table">
            <a:tbl>
              <a:tblPr/>
              <a:tblGrid>
                <a:gridCol w="806599"/>
                <a:gridCol w="1540114"/>
                <a:gridCol w="1726219"/>
              </a:tblGrid>
              <a:tr h="299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Γ</a:t>
                      </a:r>
                      <a:r>
                        <a:rPr kumimoji="0" 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γγ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 Br (J=0)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Γ</a:t>
                      </a:r>
                      <a:r>
                        <a:rPr kumimoji="0" lang="el-G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γγ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 Br (J=2)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Belle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BaBar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61 ± 17 ± 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52 ± 10 ±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18 ± 5 ±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 10.5 ± 1.9 ± 0.6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Знак запрета 64"/>
          <p:cNvSpPr/>
          <p:nvPr/>
        </p:nvSpPr>
        <p:spPr bwMode="auto">
          <a:xfrm>
            <a:off x="7807570" y="492374"/>
            <a:ext cx="717452" cy="745587"/>
          </a:xfrm>
          <a:prstGeom prst="noSmoking">
            <a:avLst>
              <a:gd name="adj" fmla="val 11595"/>
            </a:avLst>
          </a:prstGeom>
          <a:solidFill>
            <a:srgbClr val="C0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5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18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55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0" y="0"/>
            <a:ext cx="8759304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Is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Y(3940) = </a:t>
            </a:r>
            <a:r>
              <a:rPr lang="el-GR" sz="3200" dirty="0" smtClean="0">
                <a:solidFill>
                  <a:srgbClr val="990033"/>
                </a:solidFill>
                <a:latin typeface="Calibri" pitchFamily="34" charset="0"/>
              </a:rPr>
              <a:t>χ</a:t>
            </a:r>
            <a:r>
              <a:rPr lang="en-US" sz="3200" baseline="-25000" dirty="0" smtClean="0">
                <a:solidFill>
                  <a:srgbClr val="990033"/>
                </a:solidFill>
                <a:latin typeface="Calibri" pitchFamily="34" charset="0"/>
              </a:rPr>
              <a:t>c0</a:t>
            </a:r>
            <a:r>
              <a:rPr lang="en-US" sz="3200" dirty="0" smtClean="0">
                <a:solidFill>
                  <a:srgbClr val="990033"/>
                </a:solidFill>
                <a:latin typeface="Calibri" pitchFamily="34" charset="0"/>
              </a:rPr>
              <a:t>’?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endParaRPr kumimoji="0" lang="el-GR" sz="32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19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961" y="790208"/>
            <a:ext cx="62228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PDG ascribe Y(3940) to vacant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χ</a:t>
            </a:r>
            <a:r>
              <a:rPr lang="en-US" sz="2000" baseline="-25000" dirty="0" smtClean="0">
                <a:solidFill>
                  <a:srgbClr val="002060"/>
                </a:solidFill>
                <a:latin typeface="Calibri" pitchFamily="34" charset="0"/>
              </a:rPr>
              <a:t>c0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’ state, based on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</a:rPr>
              <a:t>BaBar’s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measurement of J=0 in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γγ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→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Y(3940)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ω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J/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ψ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3071" y="2071612"/>
            <a:ext cx="46739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SzPct val="90000"/>
              <a:buBlip>
                <a:blip r:embed="rId2"/>
              </a:buBlip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χ</a:t>
            </a:r>
            <a:r>
              <a:rPr lang="en-US" sz="2000" baseline="-25000" dirty="0" smtClean="0">
                <a:solidFill>
                  <a:srgbClr val="002060"/>
                </a:solidFill>
                <a:latin typeface="Calibri" pitchFamily="34" charset="0"/>
              </a:rPr>
              <a:t>c0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’ production in two body B decays suppressed</a:t>
            </a:r>
          </a:p>
          <a:p>
            <a:pPr>
              <a:lnSpc>
                <a:spcPct val="100000"/>
              </a:lnSpc>
              <a:buSzPct val="90000"/>
              <a:buBlip>
                <a:blip r:embed="rId2"/>
              </a:buBlip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χ</a:t>
            </a:r>
            <a:r>
              <a:rPr lang="en-US" sz="2000" baseline="-25000" dirty="0" smtClean="0">
                <a:solidFill>
                  <a:srgbClr val="002060"/>
                </a:solidFill>
                <a:latin typeface="Calibri" pitchFamily="34" charset="0"/>
              </a:rPr>
              <a:t>c0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’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DD should be dominant, but not seen in B decays and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γγ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buSzPct val="90000"/>
              <a:buBlip>
                <a:blip r:embed="rId2"/>
              </a:buBlip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there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is a better candidate for 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χ</a:t>
            </a:r>
            <a:r>
              <a:rPr lang="en-US" sz="2000" baseline="-25000" dirty="0" smtClean="0">
                <a:solidFill>
                  <a:srgbClr val="002060"/>
                </a:solidFill>
                <a:latin typeface="Calibri" pitchFamily="34" charset="0"/>
              </a:rPr>
              <a:t>c0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’!</a:t>
            </a:r>
          </a:p>
          <a:p>
            <a:pPr>
              <a:lnSpc>
                <a:spcPct val="100000"/>
              </a:lnSpc>
            </a:pPr>
            <a:endParaRPr lang="en-US" dirty="0" smtClean="0">
              <a:latin typeface="Calibri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723128" y="933061"/>
            <a:ext cx="2718165" cy="2651125"/>
            <a:chOff x="6303250" y="1371600"/>
            <a:chExt cx="2718165" cy="2651125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3250" y="1371600"/>
              <a:ext cx="2718165" cy="265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Стрелка вниз 18"/>
            <p:cNvSpPr/>
            <p:nvPr/>
          </p:nvSpPr>
          <p:spPr bwMode="auto">
            <a:xfrm>
              <a:off x="8070978" y="2058046"/>
              <a:ext cx="342075" cy="689317"/>
            </a:xfrm>
            <a:prstGeom prst="downArrow">
              <a:avLst>
                <a:gd name="adj1" fmla="val 33395"/>
                <a:gd name="adj2" fmla="val 5752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endParaRPr>
            </a:p>
          </p:txBody>
        </p:sp>
        <p:pic>
          <p:nvPicPr>
            <p:cNvPr id="20" name="Picture 24" descr="Belle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4112" y="1533116"/>
              <a:ext cx="519860" cy="40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Прямоугольник 21"/>
          <p:cNvSpPr/>
          <p:nvPr/>
        </p:nvSpPr>
        <p:spPr>
          <a:xfrm>
            <a:off x="714806" y="1542436"/>
            <a:ext cx="5277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 smtClean="0">
                <a:solidFill>
                  <a:srgbClr val="800000"/>
                </a:solidFill>
                <a:latin typeface="Calibri" pitchFamily="34" charset="0"/>
              </a:rPr>
              <a:t>strongly criticized by theoreticians</a:t>
            </a:r>
            <a:endParaRPr lang="en-US" sz="2800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376" y="3553376"/>
            <a:ext cx="4830276" cy="233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3508" y="3738251"/>
            <a:ext cx="519860" cy="4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611771" y="3881535"/>
            <a:ext cx="3314700" cy="2881377"/>
            <a:chOff x="611771" y="3881535"/>
            <a:chExt cx="3314700" cy="2881377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771" y="3881535"/>
              <a:ext cx="3314700" cy="28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4" descr="Belle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8570" y="4018169"/>
              <a:ext cx="519860" cy="40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 bwMode="auto">
            <a:xfrm>
              <a:off x="1101012" y="4012163"/>
              <a:ext cx="223935" cy="2425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842914" y="4432665"/>
            <a:ext cx="945314" cy="33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75000"/>
            </a:pPr>
            <a:r>
              <a:rPr lang="el-GR" b="1" i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γγ</a:t>
            </a:r>
            <a:r>
              <a:rPr lang="el-GR" i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→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DD</a:t>
            </a:r>
            <a:endParaRPr lang="en-US" b="1" i="1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70307" y="6098885"/>
            <a:ext cx="5704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</a:rPr>
              <a:t>Theory does not like conventional interpretation, but suggests no good explanation for Y(3940)…</a:t>
            </a:r>
            <a:endParaRPr lang="en-US" sz="20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3242" y="5079091"/>
            <a:ext cx="909223" cy="493084"/>
          </a:xfrm>
          <a:prstGeom prst="rect">
            <a:avLst/>
          </a:prstGeom>
          <a:solidFill>
            <a:srgbClr val="FAFDD3">
              <a:alpha val="78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  <a:latin typeface="Calibri" pitchFamily="34" charset="0"/>
              </a:rPr>
              <a:t>χ</a:t>
            </a:r>
            <a:r>
              <a:rPr lang="en-US" sz="2800" baseline="-25000" dirty="0" smtClean="0">
                <a:solidFill>
                  <a:srgbClr val="002060"/>
                </a:solidFill>
                <a:latin typeface="Calibri" pitchFamily="34" charset="0"/>
              </a:rPr>
              <a:t>c0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’? </a:t>
            </a:r>
            <a:endParaRPr lang="ru-RU" sz="2400" dirty="0"/>
          </a:p>
        </p:txBody>
      </p:sp>
      <p:cxnSp>
        <p:nvCxnSpPr>
          <p:cNvPr id="25" name="Прямая со стрелкой 24"/>
          <p:cNvCxnSpPr>
            <a:stCxn id="23" idx="3"/>
          </p:cNvCxnSpPr>
          <p:nvPr/>
        </p:nvCxnSpPr>
        <p:spPr bwMode="auto">
          <a:xfrm flipV="1">
            <a:off x="5062465" y="4366727"/>
            <a:ext cx="2821902" cy="95890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flipH="1">
            <a:off x="1632857" y="5505061"/>
            <a:ext cx="2621902" cy="50385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927" y="40944"/>
            <a:ext cx="9479902" cy="8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>
                <a:solidFill>
                  <a:srgbClr val="990000"/>
                </a:solidFill>
                <a:latin typeface="Calibri" pitchFamily="34" charset="0"/>
                <a:ea typeface="SimSun" pitchFamily="2" charset="-122"/>
              </a:rPr>
              <a:t>Many </a:t>
            </a:r>
            <a:r>
              <a:rPr lang="en-US" altLang="zh-CN" sz="3200" b="1" dirty="0" smtClean="0">
                <a:solidFill>
                  <a:srgbClr val="990000"/>
                </a:solidFill>
                <a:latin typeface="Calibri" pitchFamily="34" charset="0"/>
                <a:ea typeface="SimSun" pitchFamily="2" charset="-122"/>
              </a:rPr>
              <a:t>states observed last 12 years</a:t>
            </a:r>
          </a:p>
          <a:p>
            <a:pPr algn="ctr"/>
            <a:r>
              <a:rPr lang="en-US" altLang="zh-CN" sz="2400" dirty="0" smtClean="0">
                <a:solidFill>
                  <a:srgbClr val="990000"/>
                </a:solidFill>
                <a:latin typeface="Calibri" pitchFamily="34" charset="0"/>
                <a:ea typeface="SimSun" pitchFamily="2" charset="-122"/>
              </a:rPr>
              <a:t>mostly by B-factories</a:t>
            </a:r>
            <a:r>
              <a:rPr lang="en-US" altLang="zh-CN" sz="2400" b="1" dirty="0" smtClean="0">
                <a:solidFill>
                  <a:srgbClr val="990000"/>
                </a:solidFill>
                <a:latin typeface="Calibri" pitchFamily="34" charset="0"/>
                <a:ea typeface="SimSun" pitchFamily="2" charset="-122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0597" y="951660"/>
          <a:ext cx="9502580" cy="5330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03671"/>
                <a:gridCol w="1337056"/>
                <a:gridCol w="979714"/>
                <a:gridCol w="541176"/>
                <a:gridCol w="1343608"/>
                <a:gridCol w="2136710"/>
                <a:gridCol w="1333691"/>
                <a:gridCol w="1026954"/>
              </a:tblGrid>
              <a:tr h="25198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M(</a:t>
                      </a:r>
                      <a:r>
                        <a:rPr lang="en-US" sz="1400" b="1" dirty="0" err="1" smtClean="0">
                          <a:latin typeface="Calibri" pitchFamily="34" charset="0"/>
                        </a:rPr>
                        <a:t>MeV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  <a:cs typeface="Times New Roman"/>
                        </a:rPr>
                        <a:t>Γ</a:t>
                      </a:r>
                      <a:r>
                        <a:rPr lang="en-US" sz="1400" b="1" dirty="0" smtClean="0">
                          <a:latin typeface="Calibri" pitchFamily="34" charset="0"/>
                          <a:cs typeface="Times New Roman"/>
                        </a:rPr>
                        <a:t>(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Times New Roman"/>
                        </a:rPr>
                        <a:t>MeV</a:t>
                      </a:r>
                      <a:r>
                        <a:rPr lang="en-US" sz="1400" b="1" dirty="0" smtClean="0">
                          <a:latin typeface="Calibri" pitchFamily="34" charset="0"/>
                          <a:cs typeface="Times New Roman"/>
                        </a:rPr>
                        <a:t>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J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PC</a:t>
                      </a:r>
                      <a:endParaRPr lang="ru-RU" sz="1400" b="1" baseline="30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decay mode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production mode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experiment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status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486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</a:rPr>
                        <a:t>h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</a:rPr>
                        <a:t>c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3525.41±0.16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&lt;1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smtClean="0">
                          <a:latin typeface="Calibri" pitchFamily="34" charset="0"/>
                        </a:rPr>
                        <a:t>+−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ψ(2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S) →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π</a:t>
                      </a:r>
                      <a:r>
                        <a:rPr lang="el-GR" sz="1400" b="1" baseline="30000" dirty="0" smtClean="0">
                          <a:latin typeface="Calibri" pitchFamily="34" charset="0"/>
                        </a:rPr>
                        <a:t>0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h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endParaRPr kumimoji="0" lang="ru-RU" sz="14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CLEO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71182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(2S)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3638.9±1.3 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10±4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 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KK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, KK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(2S)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,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γγ→η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(2S)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84402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sym typeface="Symbol"/>
                        </a:rPr>
                        <a:t>2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(1D)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3823.5</a:t>
                      </a: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sym typeface="Symbol" pitchFamily="18" charset="2"/>
                        </a:rPr>
                        <a:t>2.8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&lt;14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?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ψγ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sym typeface="Symbol"/>
                        </a:rPr>
                        <a:t>2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(1D)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3230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c2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(2P)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3927.2±2.6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24±6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 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DD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γγ→χ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c2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68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X(3940)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3942±9</a:t>
                      </a:r>
                      <a:endParaRPr lang="ru-RU" sz="1400" b="1" i="0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39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+27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−17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−+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?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DD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*</a:t>
                      </a:r>
                      <a:endParaRPr lang="ru-RU" sz="1400" b="1" baseline="30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X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5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X(4160)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4156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+29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−25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139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+110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−37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−+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?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D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*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D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X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0591">
                <a:tc gridSpan="8"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Calibri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</a:tr>
              <a:tr h="1180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X(3872)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3871.68±0.17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&lt;1.2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++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,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DD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KX, pp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592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X(3915)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3917.5±2.7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27±10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0?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?+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ω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KX,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γγ→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57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Y(4260)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4263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+8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−9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 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95±14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BaBar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669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Y(4350)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4361±13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74±18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(2S)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BaBar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2034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Y(4660)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4664±12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48±15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(2S)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187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Y(4140)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4146±3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18±8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?+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Times New Roman"/>
                          <a:cs typeface="Times New Roman"/>
                        </a:rPr>
                        <a:t>ϕ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CDF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229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(3900)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3899.0±5.6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46±23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,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DD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Z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(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)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BES/Belle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65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(4050)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4051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+24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−23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82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+51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−29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c1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957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(4250)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4248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+185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−45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177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+320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−72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c1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15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(4200)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4443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+24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−18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107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+110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−70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ψ(2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,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LCHb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/Belle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75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(4430)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4443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+24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−18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107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+110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−70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ψ(2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,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4033" y="6388795"/>
            <a:ext cx="7233314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990000"/>
                </a:solidFill>
                <a:latin typeface="Calibri" pitchFamily="34" charset="0"/>
                <a:ea typeface="SimSun" pitchFamily="2" charset="-122"/>
              </a:rPr>
              <a:t>Some can be conventional charmonium, but much more are poorly consistent with quark model</a:t>
            </a:r>
            <a:endParaRPr lang="ru-RU" sz="2000" dirty="0" smtClean="0">
              <a:solidFill>
                <a:srgbClr val="99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83979" y="740890"/>
            <a:ext cx="3237399" cy="3001093"/>
            <a:chOff x="168275" y="750212"/>
            <a:chExt cx="3237399" cy="3001093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 l="51810"/>
            <a:stretch>
              <a:fillRect/>
            </a:stretch>
          </p:blipFill>
          <p:spPr bwMode="auto">
            <a:xfrm>
              <a:off x="168275" y="811212"/>
              <a:ext cx="3236107" cy="287076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639888" y="1754188"/>
              <a:ext cx="1097223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alibri" pitchFamily="34" charset="0"/>
                </a:rPr>
                <a:t>14 ± 5 ev</a:t>
              </a:r>
              <a:r>
                <a:rPr lang="en-US" sz="1800">
                  <a:latin typeface="Calibri" pitchFamily="34" charset="0"/>
                </a:rPr>
                <a:t> </a:t>
              </a:r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298575" y="1241425"/>
              <a:ext cx="652743" cy="37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A50021"/>
                  </a:solidFill>
                  <a:latin typeface="Calibri" pitchFamily="34" charset="0"/>
                </a:rPr>
                <a:t>3.8</a:t>
              </a:r>
              <a:r>
                <a:rPr lang="el-GR" sz="2000" b="1">
                  <a:solidFill>
                    <a:srgbClr val="A50021"/>
                  </a:solidFill>
                  <a:latin typeface="Calibri" pitchFamily="34" charset="0"/>
                </a:rPr>
                <a:t>σ</a:t>
              </a: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992188" y="1524000"/>
              <a:ext cx="276225" cy="219075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010294" y="3429999"/>
              <a:ext cx="1940564" cy="3213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M(</a:t>
              </a:r>
              <a:r>
                <a:rPr lang="pl-PL" sz="1600" b="1" dirty="0">
                  <a:solidFill>
                    <a:schemeClr val="tx1"/>
                  </a:solidFill>
                  <a:latin typeface="Calibri" pitchFamily="34" charset="0"/>
                </a:rPr>
                <a:t>J/</a:t>
              </a:r>
              <a:r>
                <a:rPr lang="el-GR" sz="1600" b="1" dirty="0" smtClean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l-GR" sz="16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sym typeface="Symbol" pitchFamily="18" charset="2"/>
                </a:rPr>
                <a:t>ϕ</a:t>
              </a:r>
              <a:r>
                <a:rPr lang="en-US" sz="1600" b="1" dirty="0" smtClean="0">
                  <a:solidFill>
                    <a:schemeClr val="tx1"/>
                  </a:solidFill>
                  <a:latin typeface="Calibri" pitchFamily="34" charset="0"/>
                </a:rPr>
                <a:t>) </a:t>
              </a: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– M(</a:t>
              </a:r>
              <a:r>
                <a:rPr lang="pl-PL" sz="1600" b="1" dirty="0">
                  <a:solidFill>
                    <a:schemeClr val="tx1"/>
                  </a:solidFill>
                  <a:latin typeface="Calibri" pitchFamily="34" charset="0"/>
                </a:rPr>
                <a:t>J/</a:t>
              </a:r>
              <a:r>
                <a:rPr lang="el-GR" sz="1600" b="1" dirty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)</a:t>
              </a:r>
              <a:r>
                <a:rPr lang="pl-PL" sz="16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endParaRPr lang="ru-RU" sz="16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551074" y="750212"/>
              <a:ext cx="1854600" cy="292709"/>
            </a:xfrm>
            <a:prstGeom prst="rect">
              <a:avLst/>
            </a:prstGeom>
            <a:solidFill>
              <a:srgbClr val="DDDDDD">
                <a:alpha val="7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sz="1400" b="0" i="1" dirty="0">
                  <a:solidFill>
                    <a:schemeClr val="tx1"/>
                  </a:solidFill>
                  <a:latin typeface="Calibri" pitchFamily="34" charset="0"/>
                </a:rPr>
                <a:t>PRL10</a:t>
              </a:r>
              <a:r>
                <a:rPr lang="pl-PL" sz="1400" b="0" i="1" dirty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1400" b="0" i="1" dirty="0">
                  <a:solidFill>
                    <a:schemeClr val="tx1"/>
                  </a:solidFill>
                  <a:latin typeface="Calibri" pitchFamily="34" charset="0"/>
                </a:rPr>
                <a:t>, </a:t>
              </a:r>
              <a:r>
                <a:rPr lang="pl-PL" sz="1400" b="0" i="1" dirty="0">
                  <a:solidFill>
                    <a:schemeClr val="tx1"/>
                  </a:solidFill>
                  <a:latin typeface="Calibri" pitchFamily="34" charset="0"/>
                </a:rPr>
                <a:t>24</a:t>
              </a:r>
              <a:r>
                <a:rPr lang="en-US" sz="1400" b="0" i="1" dirty="0">
                  <a:solidFill>
                    <a:schemeClr val="tx1"/>
                  </a:solidFill>
                  <a:latin typeface="Calibri" pitchFamily="34" charset="0"/>
                </a:rPr>
                <a:t>200</a:t>
              </a:r>
              <a:r>
                <a:rPr lang="pl-PL" sz="1400" b="0" i="1" dirty="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r>
                <a:rPr lang="en-US" sz="1400" b="0" i="1" dirty="0">
                  <a:solidFill>
                    <a:schemeClr val="tx1"/>
                  </a:solidFill>
                  <a:latin typeface="Calibri" pitchFamily="34" charset="0"/>
                </a:rPr>
                <a:t>(200</a:t>
              </a:r>
              <a:r>
                <a:rPr lang="pl-PL" sz="1400" b="0" i="1" dirty="0">
                  <a:solidFill>
                    <a:schemeClr val="tx1"/>
                  </a:solidFill>
                  <a:latin typeface="Calibri" pitchFamily="34" charset="0"/>
                </a:rPr>
                <a:t>9</a:t>
              </a:r>
              <a:r>
                <a:rPr lang="en-US" sz="1400" b="0" i="1" dirty="0">
                  <a:solidFill>
                    <a:schemeClr val="tx1"/>
                  </a:solidFill>
                  <a:latin typeface="Calibri" pitchFamily="34" charset="0"/>
                </a:rPr>
                <a:t>)</a:t>
              </a:r>
            </a:p>
          </p:txBody>
        </p:sp>
        <p:pic>
          <p:nvPicPr>
            <p:cNvPr id="13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0726" y="1056020"/>
              <a:ext cx="446088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5" y="3758495"/>
            <a:ext cx="3593908" cy="26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9605" y="702374"/>
            <a:ext cx="3271626" cy="2055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140477" y="1133270"/>
            <a:ext cx="652743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Calibri" pitchFamily="34" charset="0"/>
              </a:rPr>
              <a:t>1.9</a:t>
            </a:r>
            <a:r>
              <a:rPr lang="el-GR" sz="2000" b="1" dirty="0">
                <a:solidFill>
                  <a:srgbClr val="800000"/>
                </a:solidFill>
                <a:latin typeface="Calibri" pitchFamily="34" charset="0"/>
              </a:rPr>
              <a:t>σ</a:t>
            </a:r>
            <a:endParaRPr lang="ru-RU" sz="20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312054" y="1490650"/>
            <a:ext cx="71438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39528" y="677915"/>
            <a:ext cx="482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"/>
            <a:ext cx="3924007" cy="66118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Y(4140) still alive? </a:t>
            </a:r>
            <a:endParaRPr lang="ru-RU" sz="32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8828" y="2815520"/>
            <a:ext cx="3401798" cy="199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8486" y="2940148"/>
            <a:ext cx="611733" cy="4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8587" y="3976065"/>
            <a:ext cx="474515" cy="4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3813890" y="924288"/>
            <a:ext cx="2313992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→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→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J/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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ϕ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K</a:t>
            </a:r>
            <a:endParaRPr lang="en-US" sz="2400" baseline="30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61442" name="Picture 2" descr="http://www.pd.infn.it/~dorigo/y4140dzer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1419" y="1919628"/>
            <a:ext cx="3408718" cy="2299372"/>
          </a:xfrm>
          <a:prstGeom prst="rect">
            <a:avLst/>
          </a:prstGeom>
          <a:noFill/>
        </p:spPr>
      </p:pic>
      <p:pic>
        <p:nvPicPr>
          <p:cNvPr id="61444" name="Picture 4" descr="http://francis.naukas.com/files/2012/12/dibujo20121204-observation-y-4140-cdf-public-note1.jpg"/>
          <p:cNvPicPr>
            <a:picLocks noChangeAspect="1" noChangeArrowheads="1"/>
          </p:cNvPicPr>
          <p:nvPr/>
        </p:nvPicPr>
        <p:blipFill>
          <a:blip r:embed="rId12" cstate="print"/>
          <a:srcRect l="51808"/>
          <a:stretch>
            <a:fillRect/>
          </a:stretch>
        </p:blipFill>
        <p:spPr bwMode="auto">
          <a:xfrm>
            <a:off x="3804061" y="4303363"/>
            <a:ext cx="3072600" cy="2359787"/>
          </a:xfrm>
          <a:prstGeom prst="rect">
            <a:avLst/>
          </a:prstGeom>
          <a:noFill/>
        </p:spPr>
      </p:pic>
      <p:pic>
        <p:nvPicPr>
          <p:cNvPr id="61446" name="Picture 6" descr="http://www.pd.infn.it/~dorigo/babary414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93530" y="4797662"/>
            <a:ext cx="3111500" cy="2199334"/>
          </a:xfrm>
          <a:prstGeom prst="rect">
            <a:avLst/>
          </a:prstGeom>
          <a:noFill/>
        </p:spPr>
      </p:pic>
      <p:sp>
        <p:nvSpPr>
          <p:cNvPr id="30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20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026476" y="1695722"/>
            <a:ext cx="1854600" cy="292709"/>
          </a:xfrm>
          <a:prstGeom prst="rect">
            <a:avLst/>
          </a:prstGeom>
          <a:solidFill>
            <a:srgbClr val="DDDDDD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PRD</a:t>
            </a:r>
            <a:r>
              <a:rPr lang="en-US" sz="1400" b="0" i="1" dirty="0" smtClean="0">
                <a:latin typeface="Calibri" pitchFamily="34" charset="0"/>
              </a:rPr>
              <a:t>89, 012004 (2014)</a:t>
            </a:r>
            <a:endParaRPr lang="en-US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8226025" y="2837167"/>
            <a:ext cx="1854600" cy="292709"/>
          </a:xfrm>
          <a:prstGeom prst="rect">
            <a:avLst/>
          </a:prstGeom>
          <a:solidFill>
            <a:srgbClr val="DDDDDD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400" b="0" i="1" dirty="0" smtClean="0">
                <a:solidFill>
                  <a:schemeClr val="tx1"/>
                </a:solidFill>
                <a:latin typeface="Calibri" pitchFamily="34" charset="0"/>
              </a:rPr>
              <a:t>PRD</a:t>
            </a:r>
            <a:r>
              <a:rPr lang="en-US" sz="1400" b="0" i="1" dirty="0" smtClean="0">
                <a:latin typeface="Calibri" pitchFamily="34" charset="0"/>
              </a:rPr>
              <a:t>85, </a:t>
            </a:r>
            <a:r>
              <a:rPr lang="en-US" sz="1400" b="0" i="1" dirty="0" smtClean="0">
                <a:latin typeface="Calibri" pitchFamily="34" charset="0"/>
              </a:rPr>
              <a:t>091103 (</a:t>
            </a:r>
            <a:r>
              <a:rPr lang="en-US" sz="1400" b="0" i="1" dirty="0" smtClean="0">
                <a:latin typeface="Calibri" pitchFamily="34" charset="0"/>
              </a:rPr>
              <a:t>2012)</a:t>
            </a:r>
            <a:endParaRPr lang="en-US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75397" y="6357918"/>
            <a:ext cx="1698636" cy="292709"/>
          </a:xfrm>
          <a:prstGeom prst="rect">
            <a:avLst/>
          </a:prstGeom>
          <a:solidFill>
            <a:srgbClr val="DDDDDD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i="1" dirty="0" smtClean="0">
                <a:latin typeface="Calibri" pitchFamily="34" charset="0"/>
              </a:rPr>
              <a:t>PLB 734, </a:t>
            </a:r>
            <a:r>
              <a:rPr lang="en-US" sz="1400" b="0" i="1" dirty="0" smtClean="0">
                <a:latin typeface="Calibri" pitchFamily="34" charset="0"/>
              </a:rPr>
              <a:t>261</a:t>
            </a:r>
            <a:r>
              <a:rPr lang="en-US" sz="1400" b="0" i="1" dirty="0" smtClean="0">
                <a:latin typeface="Calibri" pitchFamily="34" charset="0"/>
              </a:rPr>
              <a:t> </a:t>
            </a:r>
            <a:r>
              <a:rPr lang="en-US" sz="1400" b="0" i="1" dirty="0" smtClean="0">
                <a:latin typeface="Calibri" pitchFamily="34" charset="0"/>
              </a:rPr>
              <a:t>(2014</a:t>
            </a:r>
            <a:r>
              <a:rPr lang="en-US" sz="1400" b="0" i="1" dirty="0" smtClean="0">
                <a:latin typeface="Calibri" pitchFamily="34" charset="0"/>
              </a:rPr>
              <a:t>)</a:t>
            </a:r>
            <a:endParaRPr lang="en-US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ewsfromweb.ru/images/news10/gre6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622" y="2752531"/>
            <a:ext cx="2231841" cy="1675785"/>
          </a:xfrm>
          <a:prstGeom prst="rect">
            <a:avLst/>
          </a:prstGeom>
          <a:noFill/>
        </p:spPr>
      </p:pic>
      <p:grpSp>
        <p:nvGrpSpPr>
          <p:cNvPr id="67" name="Группа 66"/>
          <p:cNvGrpSpPr/>
          <p:nvPr/>
        </p:nvGrpSpPr>
        <p:grpSpPr>
          <a:xfrm>
            <a:off x="8463273" y="3212571"/>
            <a:ext cx="900113" cy="1049337"/>
            <a:chOff x="4320480" y="5517232"/>
            <a:chExt cx="900113" cy="1049337"/>
          </a:xfrm>
        </p:grpSpPr>
        <p:grpSp>
          <p:nvGrpSpPr>
            <p:cNvPr id="54" name="Group 37"/>
            <p:cNvGrpSpPr>
              <a:grpSpLocks/>
            </p:cNvGrpSpPr>
            <p:nvPr/>
          </p:nvGrpSpPr>
          <p:grpSpPr bwMode="auto">
            <a:xfrm>
              <a:off x="4325243" y="5722019"/>
              <a:ext cx="406400" cy="474662"/>
              <a:chOff x="2364" y="3232"/>
              <a:chExt cx="256" cy="299"/>
            </a:xfrm>
          </p:grpSpPr>
          <p:sp>
            <p:nvSpPr>
              <p:cNvPr id="62" name="Oval 38"/>
              <p:cNvSpPr>
                <a:spLocks noChangeArrowheads="1"/>
              </p:cNvSpPr>
              <p:nvPr/>
            </p:nvSpPr>
            <p:spPr bwMode="auto">
              <a:xfrm>
                <a:off x="2364" y="3251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sz="3200">
                    <a:latin typeface="Calibri" pitchFamily="34" charset="0"/>
                  </a:rPr>
                  <a:t>s</a:t>
                </a:r>
              </a:p>
            </p:txBody>
          </p:sp>
          <p:sp>
            <p:nvSpPr>
              <p:cNvPr id="63" name="Text Box 39"/>
              <p:cNvSpPr txBox="1">
                <a:spLocks noChangeArrowheads="1"/>
              </p:cNvSpPr>
              <p:nvPr/>
            </p:nvSpPr>
            <p:spPr bwMode="auto">
              <a:xfrm>
                <a:off x="2388" y="3232"/>
                <a:ext cx="223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  <p:sp>
          <p:nvSpPr>
            <p:cNvPr id="55" name="Freeform 40"/>
            <p:cNvSpPr>
              <a:spLocks noEditPoints="1"/>
            </p:cNvSpPr>
            <p:nvPr/>
          </p:nvSpPr>
          <p:spPr bwMode="auto">
            <a:xfrm>
              <a:off x="4636393" y="5517232"/>
              <a:ext cx="577850" cy="852487"/>
            </a:xfrm>
            <a:custGeom>
              <a:avLst/>
              <a:gdLst>
                <a:gd name="T0" fmla="*/ 708 w 290"/>
                <a:gd name="T1" fmla="*/ 90 h 441"/>
                <a:gd name="T2" fmla="*/ 536 w 290"/>
                <a:gd name="T3" fmla="*/ 354 h 441"/>
                <a:gd name="T4" fmla="*/ 649 w 290"/>
                <a:gd name="T5" fmla="*/ 273 h 441"/>
                <a:gd name="T6" fmla="*/ 272 w 290"/>
                <a:gd name="T7" fmla="*/ 397 h 441"/>
                <a:gd name="T8" fmla="*/ 62 w 290"/>
                <a:gd name="T9" fmla="*/ 778 h 441"/>
                <a:gd name="T10" fmla="*/ 217 w 290"/>
                <a:gd name="T11" fmla="*/ 947 h 441"/>
                <a:gd name="T12" fmla="*/ 39 w 290"/>
                <a:gd name="T13" fmla="*/ 914 h 441"/>
                <a:gd name="T14" fmla="*/ 0 w 290"/>
                <a:gd name="T15" fmla="*/ 1314 h 441"/>
                <a:gd name="T16" fmla="*/ 193 w 290"/>
                <a:gd name="T17" fmla="*/ 1493 h 441"/>
                <a:gd name="T18" fmla="*/ 233 w 290"/>
                <a:gd name="T19" fmla="*/ 1689 h 441"/>
                <a:gd name="T20" fmla="*/ 62 w 290"/>
                <a:gd name="T21" fmla="*/ 1718 h 441"/>
                <a:gd name="T22" fmla="*/ 173 w 290"/>
                <a:gd name="T23" fmla="*/ 2092 h 441"/>
                <a:gd name="T24" fmla="*/ 428 w 290"/>
                <a:gd name="T25" fmla="*/ 2303 h 441"/>
                <a:gd name="T26" fmla="*/ 525 w 290"/>
                <a:gd name="T27" fmla="*/ 2468 h 441"/>
                <a:gd name="T28" fmla="*/ 619 w 290"/>
                <a:gd name="T29" fmla="*/ 2673 h 441"/>
                <a:gd name="T30" fmla="*/ 619 w 290"/>
                <a:gd name="T31" fmla="*/ 2673 h 441"/>
                <a:gd name="T32" fmla="*/ 601 w 290"/>
                <a:gd name="T33" fmla="*/ 2955 h 441"/>
                <a:gd name="T34" fmla="*/ 846 w 290"/>
                <a:gd name="T35" fmla="*/ 3312 h 441"/>
                <a:gd name="T36" fmla="*/ 1187 w 290"/>
                <a:gd name="T37" fmla="*/ 3433 h 441"/>
                <a:gd name="T38" fmla="*/ 1328 w 290"/>
                <a:gd name="T39" fmla="*/ 3568 h 441"/>
                <a:gd name="T40" fmla="*/ 1328 w 290"/>
                <a:gd name="T41" fmla="*/ 3568 h 441"/>
                <a:gd name="T42" fmla="*/ 1374 w 290"/>
                <a:gd name="T43" fmla="*/ 3848 h 441"/>
                <a:gd name="T44" fmla="*/ 1718 w 290"/>
                <a:gd name="T45" fmla="*/ 4116 h 441"/>
                <a:gd name="T46" fmla="*/ 2156 w 290"/>
                <a:gd name="T47" fmla="*/ 4239 h 441"/>
                <a:gd name="T48" fmla="*/ 2311 w 290"/>
                <a:gd name="T49" fmla="*/ 4303 h 441"/>
                <a:gd name="T50" fmla="*/ 2210 w 290"/>
                <a:gd name="T51" fmla="*/ 4415 h 441"/>
                <a:gd name="T52" fmla="*/ 2770 w 290"/>
                <a:gd name="T53" fmla="*/ 4487 h 441"/>
                <a:gd name="T54" fmla="*/ 2928 w 290"/>
                <a:gd name="T55" fmla="*/ 4536 h 441"/>
                <a:gd name="T56" fmla="*/ 2946 w 290"/>
                <a:gd name="T57" fmla="*/ 4669 h 441"/>
                <a:gd name="T58" fmla="*/ 3432 w 290"/>
                <a:gd name="T59" fmla="*/ 4537 h 441"/>
                <a:gd name="T60" fmla="*/ 3589 w 290"/>
                <a:gd name="T61" fmla="*/ 4504 h 441"/>
                <a:gd name="T62" fmla="*/ 3725 w 290"/>
                <a:gd name="T63" fmla="*/ 4598 h 441"/>
                <a:gd name="T64" fmla="*/ 3959 w 290"/>
                <a:gd name="T65" fmla="*/ 4280 h 441"/>
                <a:gd name="T66" fmla="*/ 4058 w 290"/>
                <a:gd name="T67" fmla="*/ 4161 h 441"/>
                <a:gd name="T68" fmla="*/ 4249 w 290"/>
                <a:gd name="T69" fmla="*/ 4161 h 441"/>
                <a:gd name="T70" fmla="*/ 4200 w 290"/>
                <a:gd name="T71" fmla="*/ 3809 h 441"/>
                <a:gd name="T72" fmla="*/ 4215 w 290"/>
                <a:gd name="T73" fmla="*/ 3687 h 441"/>
                <a:gd name="T74" fmla="*/ 4424 w 290"/>
                <a:gd name="T75" fmla="*/ 3680 h 441"/>
                <a:gd name="T76" fmla="*/ 4424 w 290"/>
                <a:gd name="T77" fmla="*/ 3312 h 441"/>
                <a:gd name="T78" fmla="*/ 4200 w 290"/>
                <a:gd name="T79" fmla="*/ 3050 h 441"/>
                <a:gd name="T80" fmla="*/ 4153 w 290"/>
                <a:gd name="T81" fmla="*/ 2887 h 441"/>
                <a:gd name="T82" fmla="*/ 4098 w 290"/>
                <a:gd name="T83" fmla="*/ 2679 h 441"/>
                <a:gd name="T84" fmla="*/ 4280 w 290"/>
                <a:gd name="T85" fmla="*/ 2645 h 441"/>
                <a:gd name="T86" fmla="*/ 4137 w 290"/>
                <a:gd name="T87" fmla="*/ 2280 h 441"/>
                <a:gd name="T88" fmla="*/ 3842 w 290"/>
                <a:gd name="T89" fmla="*/ 2071 h 441"/>
                <a:gd name="T90" fmla="*/ 3725 w 290"/>
                <a:gd name="T91" fmla="*/ 1891 h 441"/>
                <a:gd name="T92" fmla="*/ 3614 w 290"/>
                <a:gd name="T93" fmla="*/ 1718 h 441"/>
                <a:gd name="T94" fmla="*/ 3614 w 290"/>
                <a:gd name="T95" fmla="*/ 1718 h 441"/>
                <a:gd name="T96" fmla="*/ 3614 w 290"/>
                <a:gd name="T97" fmla="*/ 1417 h 441"/>
                <a:gd name="T98" fmla="*/ 3396 w 290"/>
                <a:gd name="T99" fmla="*/ 1190 h 441"/>
                <a:gd name="T100" fmla="*/ 3093 w 290"/>
                <a:gd name="T101" fmla="*/ 886 h 441"/>
                <a:gd name="T102" fmla="*/ 2706 w 290"/>
                <a:gd name="T103" fmla="*/ 763 h 441"/>
                <a:gd name="T104" fmla="*/ 2494 w 290"/>
                <a:gd name="T105" fmla="*/ 599 h 441"/>
                <a:gd name="T106" fmla="*/ 2327 w 290"/>
                <a:gd name="T107" fmla="*/ 492 h 441"/>
                <a:gd name="T108" fmla="*/ 2420 w 290"/>
                <a:gd name="T109" fmla="*/ 384 h 441"/>
                <a:gd name="T110" fmla="*/ 1870 w 290"/>
                <a:gd name="T111" fmla="*/ 273 h 441"/>
                <a:gd name="T112" fmla="*/ 1718 w 290"/>
                <a:gd name="T113" fmla="*/ 224 h 441"/>
                <a:gd name="T114" fmla="*/ 1791 w 290"/>
                <a:gd name="T115" fmla="*/ 90 h 441"/>
                <a:gd name="T116" fmla="*/ 1224 w 290"/>
                <a:gd name="T117" fmla="*/ 134 h 441"/>
                <a:gd name="T118" fmla="*/ 1061 w 290"/>
                <a:gd name="T119" fmla="*/ 134 h 441"/>
                <a:gd name="T120" fmla="*/ 1061 w 290"/>
                <a:gd name="T121" fmla="*/ 134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441"/>
                <a:gd name="T185" fmla="*/ 290 w 290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441">
                  <a:moveTo>
                    <a:pt x="61" y="15"/>
                  </a:moveTo>
                  <a:lnTo>
                    <a:pt x="56" y="17"/>
                  </a:lnTo>
                  <a:lnTo>
                    <a:pt x="51" y="1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1" y="15"/>
                  </a:lnTo>
                  <a:close/>
                  <a:moveTo>
                    <a:pt x="42" y="26"/>
                  </a:moveTo>
                  <a:lnTo>
                    <a:pt x="38" y="29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0" y="20"/>
                  </a:lnTo>
                  <a:lnTo>
                    <a:pt x="34" y="17"/>
                  </a:lnTo>
                  <a:lnTo>
                    <a:pt x="42" y="26"/>
                  </a:lnTo>
                  <a:close/>
                  <a:moveTo>
                    <a:pt x="28" y="43"/>
                  </a:moveTo>
                  <a:lnTo>
                    <a:pt x="25" y="48"/>
                  </a:lnTo>
                  <a:lnTo>
                    <a:pt x="23" y="54"/>
                  </a:lnTo>
                  <a:lnTo>
                    <a:pt x="12" y="49"/>
                  </a:lnTo>
                  <a:lnTo>
                    <a:pt x="15" y="43"/>
                  </a:lnTo>
                  <a:lnTo>
                    <a:pt x="18" y="37"/>
                  </a:lnTo>
                  <a:lnTo>
                    <a:pt x="28" y="43"/>
                  </a:lnTo>
                  <a:close/>
                  <a:moveTo>
                    <a:pt x="19" y="65"/>
                  </a:moveTo>
                  <a:lnTo>
                    <a:pt x="18" y="67"/>
                  </a:lnTo>
                  <a:lnTo>
                    <a:pt x="17" y="74"/>
                  </a:lnTo>
                  <a:lnTo>
                    <a:pt x="16" y="76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9" y="65"/>
                  </a:lnTo>
                  <a:close/>
                  <a:moveTo>
                    <a:pt x="14" y="87"/>
                  </a:moveTo>
                  <a:lnTo>
                    <a:pt x="14" y="89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4" y="87"/>
                  </a:lnTo>
                  <a:close/>
                  <a:moveTo>
                    <a:pt x="12" y="111"/>
                  </a:moveTo>
                  <a:lnTo>
                    <a:pt x="12" y="114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12" y="111"/>
                  </a:lnTo>
                  <a:close/>
                  <a:moveTo>
                    <a:pt x="13" y="135"/>
                  </a:moveTo>
                  <a:lnTo>
                    <a:pt x="13" y="141"/>
                  </a:lnTo>
                  <a:lnTo>
                    <a:pt x="14" y="147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1" y="136"/>
                  </a:lnTo>
                  <a:lnTo>
                    <a:pt x="13" y="135"/>
                  </a:lnTo>
                  <a:close/>
                  <a:moveTo>
                    <a:pt x="15" y="159"/>
                  </a:moveTo>
                  <a:lnTo>
                    <a:pt x="16" y="160"/>
                  </a:lnTo>
                  <a:lnTo>
                    <a:pt x="17" y="170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4" y="162"/>
                  </a:lnTo>
                  <a:lnTo>
                    <a:pt x="3" y="160"/>
                  </a:lnTo>
                  <a:lnTo>
                    <a:pt x="15" y="159"/>
                  </a:lnTo>
                  <a:close/>
                  <a:moveTo>
                    <a:pt x="20" y="182"/>
                  </a:moveTo>
                  <a:lnTo>
                    <a:pt x="21" y="190"/>
                  </a:lnTo>
                  <a:lnTo>
                    <a:pt x="22" y="194"/>
                  </a:lnTo>
                  <a:lnTo>
                    <a:pt x="11" y="197"/>
                  </a:lnTo>
                  <a:lnTo>
                    <a:pt x="10" y="193"/>
                  </a:lnTo>
                  <a:lnTo>
                    <a:pt x="8" y="185"/>
                  </a:lnTo>
                  <a:lnTo>
                    <a:pt x="20" y="182"/>
                  </a:lnTo>
                  <a:close/>
                  <a:moveTo>
                    <a:pt x="25" y="205"/>
                  </a:moveTo>
                  <a:lnTo>
                    <a:pt x="27" y="211"/>
                  </a:lnTo>
                  <a:lnTo>
                    <a:pt x="29" y="217"/>
                  </a:lnTo>
                  <a:lnTo>
                    <a:pt x="17" y="220"/>
                  </a:lnTo>
                  <a:lnTo>
                    <a:pt x="15" y="214"/>
                  </a:lnTo>
                  <a:lnTo>
                    <a:pt x="14" y="209"/>
                  </a:lnTo>
                  <a:lnTo>
                    <a:pt x="25" y="205"/>
                  </a:lnTo>
                  <a:close/>
                  <a:moveTo>
                    <a:pt x="32" y="228"/>
                  </a:moveTo>
                  <a:lnTo>
                    <a:pt x="34" y="232"/>
                  </a:lnTo>
                  <a:lnTo>
                    <a:pt x="36" y="240"/>
                  </a:lnTo>
                  <a:lnTo>
                    <a:pt x="25" y="244"/>
                  </a:lnTo>
                  <a:lnTo>
                    <a:pt x="22" y="236"/>
                  </a:lnTo>
                  <a:lnTo>
                    <a:pt x="21" y="232"/>
                  </a:lnTo>
                  <a:lnTo>
                    <a:pt x="32" y="228"/>
                  </a:lnTo>
                  <a:close/>
                  <a:moveTo>
                    <a:pt x="41" y="251"/>
                  </a:moveTo>
                  <a:lnTo>
                    <a:pt x="42" y="253"/>
                  </a:lnTo>
                  <a:lnTo>
                    <a:pt x="45" y="262"/>
                  </a:lnTo>
                  <a:lnTo>
                    <a:pt x="34" y="267"/>
                  </a:lnTo>
                  <a:lnTo>
                    <a:pt x="30" y="258"/>
                  </a:lnTo>
                  <a:lnTo>
                    <a:pt x="29" y="255"/>
                  </a:lnTo>
                  <a:lnTo>
                    <a:pt x="41" y="251"/>
                  </a:lnTo>
                  <a:close/>
                  <a:moveTo>
                    <a:pt x="50" y="273"/>
                  </a:moveTo>
                  <a:lnTo>
                    <a:pt x="51" y="274"/>
                  </a:lnTo>
                  <a:lnTo>
                    <a:pt x="56" y="284"/>
                  </a:lnTo>
                  <a:lnTo>
                    <a:pt x="45" y="289"/>
                  </a:lnTo>
                  <a:lnTo>
                    <a:pt x="40" y="279"/>
                  </a:lnTo>
                  <a:lnTo>
                    <a:pt x="39" y="278"/>
                  </a:lnTo>
                  <a:lnTo>
                    <a:pt x="50" y="273"/>
                  </a:lnTo>
                  <a:close/>
                  <a:moveTo>
                    <a:pt x="61" y="295"/>
                  </a:moveTo>
                  <a:lnTo>
                    <a:pt x="61" y="295"/>
                  </a:lnTo>
                  <a:lnTo>
                    <a:pt x="67" y="305"/>
                  </a:lnTo>
                  <a:lnTo>
                    <a:pt x="56" y="311"/>
                  </a:lnTo>
                  <a:lnTo>
                    <a:pt x="56" y="310"/>
                  </a:lnTo>
                  <a:lnTo>
                    <a:pt x="50" y="300"/>
                  </a:lnTo>
                  <a:lnTo>
                    <a:pt x="61" y="295"/>
                  </a:lnTo>
                  <a:close/>
                  <a:moveTo>
                    <a:pt x="73" y="315"/>
                  </a:moveTo>
                  <a:lnTo>
                    <a:pt x="78" y="323"/>
                  </a:lnTo>
                  <a:lnTo>
                    <a:pt x="79" y="326"/>
                  </a:lnTo>
                  <a:lnTo>
                    <a:pt x="69" y="332"/>
                  </a:lnTo>
                  <a:lnTo>
                    <a:pt x="67" y="330"/>
                  </a:lnTo>
                  <a:lnTo>
                    <a:pt x="62" y="322"/>
                  </a:lnTo>
                  <a:lnTo>
                    <a:pt x="73" y="315"/>
                  </a:lnTo>
                  <a:close/>
                  <a:moveTo>
                    <a:pt x="86" y="336"/>
                  </a:moveTo>
                  <a:lnTo>
                    <a:pt x="89" y="341"/>
                  </a:lnTo>
                  <a:lnTo>
                    <a:pt x="93" y="345"/>
                  </a:lnTo>
                  <a:lnTo>
                    <a:pt x="83" y="352"/>
                  </a:lnTo>
                  <a:lnTo>
                    <a:pt x="79" y="348"/>
                  </a:lnTo>
                  <a:lnTo>
                    <a:pt x="76" y="342"/>
                  </a:lnTo>
                  <a:lnTo>
                    <a:pt x="86" y="336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8" y="364"/>
                  </a:lnTo>
                  <a:lnTo>
                    <a:pt x="98" y="372"/>
                  </a:lnTo>
                  <a:lnTo>
                    <a:pt x="92" y="364"/>
                  </a:lnTo>
                  <a:lnTo>
                    <a:pt x="90" y="362"/>
                  </a:lnTo>
                  <a:lnTo>
                    <a:pt x="100" y="355"/>
                  </a:lnTo>
                  <a:close/>
                  <a:moveTo>
                    <a:pt x="116" y="373"/>
                  </a:moveTo>
                  <a:lnTo>
                    <a:pt x="120" y="378"/>
                  </a:lnTo>
                  <a:lnTo>
                    <a:pt x="124" y="382"/>
                  </a:lnTo>
                  <a:lnTo>
                    <a:pt x="115" y="390"/>
                  </a:lnTo>
                  <a:lnTo>
                    <a:pt x="112" y="387"/>
                  </a:lnTo>
                  <a:lnTo>
                    <a:pt x="107" y="381"/>
                  </a:lnTo>
                  <a:lnTo>
                    <a:pt x="116" y="373"/>
                  </a:lnTo>
                  <a:close/>
                  <a:moveTo>
                    <a:pt x="133" y="390"/>
                  </a:moveTo>
                  <a:lnTo>
                    <a:pt x="133" y="391"/>
                  </a:lnTo>
                  <a:lnTo>
                    <a:pt x="140" y="396"/>
                  </a:lnTo>
                  <a:lnTo>
                    <a:pt x="141" y="398"/>
                  </a:lnTo>
                  <a:lnTo>
                    <a:pt x="134" y="407"/>
                  </a:lnTo>
                  <a:lnTo>
                    <a:pt x="132" y="406"/>
                  </a:lnTo>
                  <a:lnTo>
                    <a:pt x="125" y="400"/>
                  </a:lnTo>
                  <a:lnTo>
                    <a:pt x="124" y="399"/>
                  </a:lnTo>
                  <a:lnTo>
                    <a:pt x="133" y="390"/>
                  </a:lnTo>
                  <a:close/>
                  <a:moveTo>
                    <a:pt x="151" y="405"/>
                  </a:moveTo>
                  <a:lnTo>
                    <a:pt x="153" y="406"/>
                  </a:lnTo>
                  <a:lnTo>
                    <a:pt x="159" y="411"/>
                  </a:lnTo>
                  <a:lnTo>
                    <a:pt x="160" y="411"/>
                  </a:lnTo>
                  <a:lnTo>
                    <a:pt x="154" y="422"/>
                  </a:lnTo>
                  <a:lnTo>
                    <a:pt x="152" y="421"/>
                  </a:lnTo>
                  <a:lnTo>
                    <a:pt x="145" y="416"/>
                  </a:lnTo>
                  <a:lnTo>
                    <a:pt x="143" y="415"/>
                  </a:lnTo>
                  <a:lnTo>
                    <a:pt x="151" y="405"/>
                  </a:lnTo>
                  <a:close/>
                  <a:moveTo>
                    <a:pt x="171" y="417"/>
                  </a:moveTo>
                  <a:lnTo>
                    <a:pt x="172" y="418"/>
                  </a:lnTo>
                  <a:lnTo>
                    <a:pt x="178" y="421"/>
                  </a:lnTo>
                  <a:lnTo>
                    <a:pt x="181" y="422"/>
                  </a:lnTo>
                  <a:lnTo>
                    <a:pt x="177" y="433"/>
                  </a:lnTo>
                  <a:lnTo>
                    <a:pt x="173" y="432"/>
                  </a:lnTo>
                  <a:lnTo>
                    <a:pt x="166" y="429"/>
                  </a:lnTo>
                  <a:lnTo>
                    <a:pt x="165" y="428"/>
                  </a:lnTo>
                  <a:lnTo>
                    <a:pt x="171" y="417"/>
                  </a:lnTo>
                  <a:close/>
                  <a:moveTo>
                    <a:pt x="192" y="426"/>
                  </a:moveTo>
                  <a:lnTo>
                    <a:pt x="196" y="427"/>
                  </a:lnTo>
                  <a:lnTo>
                    <a:pt x="202" y="428"/>
                  </a:lnTo>
                  <a:lnTo>
                    <a:pt x="203" y="428"/>
                  </a:lnTo>
                  <a:lnTo>
                    <a:pt x="202" y="440"/>
                  </a:lnTo>
                  <a:lnTo>
                    <a:pt x="200" y="440"/>
                  </a:lnTo>
                  <a:lnTo>
                    <a:pt x="193" y="439"/>
                  </a:lnTo>
                  <a:lnTo>
                    <a:pt x="189" y="438"/>
                  </a:lnTo>
                  <a:lnTo>
                    <a:pt x="192" y="426"/>
                  </a:lnTo>
                  <a:close/>
                  <a:moveTo>
                    <a:pt x="214" y="429"/>
                  </a:moveTo>
                  <a:lnTo>
                    <a:pt x="219" y="429"/>
                  </a:lnTo>
                  <a:lnTo>
                    <a:pt x="224" y="428"/>
                  </a:lnTo>
                  <a:lnTo>
                    <a:pt x="225" y="427"/>
                  </a:lnTo>
                  <a:lnTo>
                    <a:pt x="228" y="439"/>
                  </a:lnTo>
                  <a:lnTo>
                    <a:pt x="226" y="440"/>
                  </a:lnTo>
                  <a:lnTo>
                    <a:pt x="220" y="441"/>
                  </a:lnTo>
                  <a:lnTo>
                    <a:pt x="215" y="441"/>
                  </a:lnTo>
                  <a:lnTo>
                    <a:pt x="214" y="429"/>
                  </a:lnTo>
                  <a:close/>
                  <a:moveTo>
                    <a:pt x="235" y="424"/>
                  </a:moveTo>
                  <a:lnTo>
                    <a:pt x="239" y="422"/>
                  </a:lnTo>
                  <a:lnTo>
                    <a:pt x="243" y="419"/>
                  </a:lnTo>
                  <a:lnTo>
                    <a:pt x="245" y="418"/>
                  </a:lnTo>
                  <a:lnTo>
                    <a:pt x="252" y="428"/>
                  </a:lnTo>
                  <a:lnTo>
                    <a:pt x="250" y="429"/>
                  </a:lnTo>
                  <a:lnTo>
                    <a:pt x="244" y="433"/>
                  </a:lnTo>
                  <a:lnTo>
                    <a:pt x="241" y="435"/>
                  </a:lnTo>
                  <a:lnTo>
                    <a:pt x="235" y="424"/>
                  </a:lnTo>
                  <a:close/>
                  <a:moveTo>
                    <a:pt x="253" y="411"/>
                  </a:moveTo>
                  <a:lnTo>
                    <a:pt x="255" y="408"/>
                  </a:lnTo>
                  <a:lnTo>
                    <a:pt x="258" y="403"/>
                  </a:lnTo>
                  <a:lnTo>
                    <a:pt x="259" y="402"/>
                  </a:lnTo>
                  <a:lnTo>
                    <a:pt x="270" y="408"/>
                  </a:lnTo>
                  <a:lnTo>
                    <a:pt x="268" y="411"/>
                  </a:lnTo>
                  <a:lnTo>
                    <a:pt x="264" y="416"/>
                  </a:lnTo>
                  <a:lnTo>
                    <a:pt x="262" y="419"/>
                  </a:lnTo>
                  <a:lnTo>
                    <a:pt x="253" y="411"/>
                  </a:lnTo>
                  <a:close/>
                  <a:moveTo>
                    <a:pt x="265" y="392"/>
                  </a:moveTo>
                  <a:lnTo>
                    <a:pt x="267" y="387"/>
                  </a:lnTo>
                  <a:lnTo>
                    <a:pt x="269" y="381"/>
                  </a:lnTo>
                  <a:lnTo>
                    <a:pt x="281" y="385"/>
                  </a:lnTo>
                  <a:lnTo>
                    <a:pt x="278" y="392"/>
                  </a:lnTo>
                  <a:lnTo>
                    <a:pt x="276" y="397"/>
                  </a:lnTo>
                  <a:lnTo>
                    <a:pt x="265" y="392"/>
                  </a:lnTo>
                  <a:close/>
                  <a:moveTo>
                    <a:pt x="272" y="370"/>
                  </a:moveTo>
                  <a:lnTo>
                    <a:pt x="273" y="367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87" y="360"/>
                  </a:lnTo>
                  <a:lnTo>
                    <a:pt x="287" y="362"/>
                  </a:lnTo>
                  <a:lnTo>
                    <a:pt x="285" y="370"/>
                  </a:lnTo>
                  <a:lnTo>
                    <a:pt x="284" y="373"/>
                  </a:lnTo>
                  <a:lnTo>
                    <a:pt x="272" y="370"/>
                  </a:lnTo>
                  <a:close/>
                  <a:moveTo>
                    <a:pt x="276" y="347"/>
                  </a:moveTo>
                  <a:lnTo>
                    <a:pt x="277" y="344"/>
                  </a:lnTo>
                  <a:lnTo>
                    <a:pt x="277" y="336"/>
                  </a:lnTo>
                  <a:lnTo>
                    <a:pt x="277" y="335"/>
                  </a:lnTo>
                  <a:lnTo>
                    <a:pt x="289" y="335"/>
                  </a:lnTo>
                  <a:lnTo>
                    <a:pt x="289" y="337"/>
                  </a:lnTo>
                  <a:lnTo>
                    <a:pt x="289" y="346"/>
                  </a:lnTo>
                  <a:lnTo>
                    <a:pt x="288" y="348"/>
                  </a:lnTo>
                  <a:lnTo>
                    <a:pt x="276" y="347"/>
                  </a:lnTo>
                  <a:close/>
                  <a:moveTo>
                    <a:pt x="277" y="323"/>
                  </a:moveTo>
                  <a:lnTo>
                    <a:pt x="277" y="319"/>
                  </a:lnTo>
                  <a:lnTo>
                    <a:pt x="277" y="311"/>
                  </a:lnTo>
                  <a:lnTo>
                    <a:pt x="289" y="311"/>
                  </a:lnTo>
                  <a:lnTo>
                    <a:pt x="290" y="319"/>
                  </a:lnTo>
                  <a:lnTo>
                    <a:pt x="290" y="323"/>
                  </a:lnTo>
                  <a:lnTo>
                    <a:pt x="277" y="323"/>
                  </a:lnTo>
                  <a:close/>
                  <a:moveTo>
                    <a:pt x="276" y="299"/>
                  </a:moveTo>
                  <a:lnTo>
                    <a:pt x="275" y="291"/>
                  </a:lnTo>
                  <a:lnTo>
                    <a:pt x="275" y="287"/>
                  </a:lnTo>
                  <a:lnTo>
                    <a:pt x="287" y="286"/>
                  </a:lnTo>
                  <a:lnTo>
                    <a:pt x="288" y="290"/>
                  </a:lnTo>
                  <a:lnTo>
                    <a:pt x="288" y="298"/>
                  </a:lnTo>
                  <a:lnTo>
                    <a:pt x="276" y="299"/>
                  </a:lnTo>
                  <a:close/>
                  <a:moveTo>
                    <a:pt x="273" y="275"/>
                  </a:moveTo>
                  <a:lnTo>
                    <a:pt x="272" y="271"/>
                  </a:lnTo>
                  <a:lnTo>
                    <a:pt x="271" y="264"/>
                  </a:lnTo>
                  <a:lnTo>
                    <a:pt x="283" y="261"/>
                  </a:lnTo>
                  <a:lnTo>
                    <a:pt x="285" y="270"/>
                  </a:lnTo>
                  <a:lnTo>
                    <a:pt x="285" y="274"/>
                  </a:lnTo>
                  <a:lnTo>
                    <a:pt x="273" y="275"/>
                  </a:lnTo>
                  <a:close/>
                  <a:moveTo>
                    <a:pt x="268" y="252"/>
                  </a:moveTo>
                  <a:lnTo>
                    <a:pt x="268" y="251"/>
                  </a:lnTo>
                  <a:lnTo>
                    <a:pt x="266" y="241"/>
                  </a:lnTo>
                  <a:lnTo>
                    <a:pt x="266" y="240"/>
                  </a:lnTo>
                  <a:lnTo>
                    <a:pt x="277" y="237"/>
                  </a:lnTo>
                  <a:lnTo>
                    <a:pt x="278" y="238"/>
                  </a:lnTo>
                  <a:lnTo>
                    <a:pt x="280" y="249"/>
                  </a:lnTo>
                  <a:lnTo>
                    <a:pt x="268" y="252"/>
                  </a:lnTo>
                  <a:close/>
                  <a:moveTo>
                    <a:pt x="262" y="229"/>
                  </a:moveTo>
                  <a:lnTo>
                    <a:pt x="260" y="220"/>
                  </a:lnTo>
                  <a:lnTo>
                    <a:pt x="259" y="217"/>
                  </a:lnTo>
                  <a:lnTo>
                    <a:pt x="270" y="214"/>
                  </a:lnTo>
                  <a:lnTo>
                    <a:pt x="271" y="217"/>
                  </a:lnTo>
                  <a:lnTo>
                    <a:pt x="274" y="225"/>
                  </a:lnTo>
                  <a:lnTo>
                    <a:pt x="262" y="229"/>
                  </a:lnTo>
                  <a:close/>
                  <a:moveTo>
                    <a:pt x="255" y="206"/>
                  </a:moveTo>
                  <a:lnTo>
                    <a:pt x="252" y="199"/>
                  </a:lnTo>
                  <a:lnTo>
                    <a:pt x="251" y="195"/>
                  </a:lnTo>
                  <a:lnTo>
                    <a:pt x="262" y="190"/>
                  </a:lnTo>
                  <a:lnTo>
                    <a:pt x="264" y="195"/>
                  </a:lnTo>
                  <a:lnTo>
                    <a:pt x="266" y="202"/>
                  </a:lnTo>
                  <a:lnTo>
                    <a:pt x="255" y="206"/>
                  </a:lnTo>
                  <a:close/>
                  <a:moveTo>
                    <a:pt x="246" y="184"/>
                  </a:moveTo>
                  <a:lnTo>
                    <a:pt x="244" y="178"/>
                  </a:lnTo>
                  <a:lnTo>
                    <a:pt x="241" y="173"/>
                  </a:lnTo>
                  <a:lnTo>
                    <a:pt x="252" y="168"/>
                  </a:lnTo>
                  <a:lnTo>
                    <a:pt x="255" y="173"/>
                  </a:lnTo>
                  <a:lnTo>
                    <a:pt x="257" y="179"/>
                  </a:lnTo>
                  <a:lnTo>
                    <a:pt x="246" y="184"/>
                  </a:lnTo>
                  <a:close/>
                  <a:moveTo>
                    <a:pt x="236" y="162"/>
                  </a:moveTo>
                  <a:lnTo>
                    <a:pt x="234" y="157"/>
                  </a:lnTo>
                  <a:lnTo>
                    <a:pt x="231" y="151"/>
                  </a:lnTo>
                  <a:lnTo>
                    <a:pt x="242" y="145"/>
                  </a:lnTo>
                  <a:lnTo>
                    <a:pt x="245" y="152"/>
                  </a:lnTo>
                  <a:lnTo>
                    <a:pt x="247" y="156"/>
                  </a:lnTo>
                  <a:lnTo>
                    <a:pt x="236" y="162"/>
                  </a:lnTo>
                  <a:close/>
                  <a:moveTo>
                    <a:pt x="225" y="140"/>
                  </a:moveTo>
                  <a:lnTo>
                    <a:pt x="223" y="137"/>
                  </a:lnTo>
                  <a:lnTo>
                    <a:pt x="219" y="130"/>
                  </a:lnTo>
                  <a:lnTo>
                    <a:pt x="230" y="124"/>
                  </a:lnTo>
                  <a:lnTo>
                    <a:pt x="234" y="131"/>
                  </a:lnTo>
                  <a:lnTo>
                    <a:pt x="236" y="134"/>
                  </a:lnTo>
                  <a:lnTo>
                    <a:pt x="225" y="140"/>
                  </a:lnTo>
                  <a:close/>
                  <a:moveTo>
                    <a:pt x="213" y="120"/>
                  </a:moveTo>
                  <a:lnTo>
                    <a:pt x="212" y="118"/>
                  </a:lnTo>
                  <a:lnTo>
                    <a:pt x="206" y="110"/>
                  </a:lnTo>
                  <a:lnTo>
                    <a:pt x="217" y="103"/>
                  </a:lnTo>
                  <a:lnTo>
                    <a:pt x="222" y="112"/>
                  </a:lnTo>
                  <a:lnTo>
                    <a:pt x="223" y="113"/>
                  </a:lnTo>
                  <a:lnTo>
                    <a:pt x="213" y="120"/>
                  </a:lnTo>
                  <a:close/>
                  <a:moveTo>
                    <a:pt x="200" y="100"/>
                  </a:moveTo>
                  <a:lnTo>
                    <a:pt x="194" y="93"/>
                  </a:lnTo>
                  <a:lnTo>
                    <a:pt x="192" y="90"/>
                  </a:lnTo>
                  <a:lnTo>
                    <a:pt x="202" y="83"/>
                  </a:lnTo>
                  <a:lnTo>
                    <a:pt x="204" y="85"/>
                  </a:lnTo>
                  <a:lnTo>
                    <a:pt x="209" y="93"/>
                  </a:lnTo>
                  <a:lnTo>
                    <a:pt x="200" y="100"/>
                  </a:lnTo>
                  <a:close/>
                  <a:moveTo>
                    <a:pt x="185" y="81"/>
                  </a:moveTo>
                  <a:lnTo>
                    <a:pt x="182" y="77"/>
                  </a:lnTo>
                  <a:lnTo>
                    <a:pt x="177" y="72"/>
                  </a:lnTo>
                  <a:lnTo>
                    <a:pt x="186" y="64"/>
                  </a:lnTo>
                  <a:lnTo>
                    <a:pt x="191" y="69"/>
                  </a:lnTo>
                  <a:lnTo>
                    <a:pt x="194" y="73"/>
                  </a:lnTo>
                  <a:lnTo>
                    <a:pt x="185" y="81"/>
                  </a:lnTo>
                  <a:close/>
                  <a:moveTo>
                    <a:pt x="169" y="63"/>
                  </a:moveTo>
                  <a:lnTo>
                    <a:pt x="163" y="57"/>
                  </a:lnTo>
                  <a:lnTo>
                    <a:pt x="161" y="55"/>
                  </a:lnTo>
                  <a:lnTo>
                    <a:pt x="169" y="46"/>
                  </a:lnTo>
                  <a:lnTo>
                    <a:pt x="172" y="48"/>
                  </a:lnTo>
                  <a:lnTo>
                    <a:pt x="178" y="54"/>
                  </a:lnTo>
                  <a:lnTo>
                    <a:pt x="169" y="63"/>
                  </a:lnTo>
                  <a:close/>
                  <a:moveTo>
                    <a:pt x="152" y="47"/>
                  </a:moveTo>
                  <a:lnTo>
                    <a:pt x="150" y="45"/>
                  </a:lnTo>
                  <a:lnTo>
                    <a:pt x="143" y="40"/>
                  </a:lnTo>
                  <a:lnTo>
                    <a:pt x="143" y="39"/>
                  </a:lnTo>
                  <a:lnTo>
                    <a:pt x="150" y="29"/>
                  </a:lnTo>
                  <a:lnTo>
                    <a:pt x="151" y="31"/>
                  </a:lnTo>
                  <a:lnTo>
                    <a:pt x="158" y="36"/>
                  </a:lnTo>
                  <a:lnTo>
                    <a:pt x="160" y="37"/>
                  </a:lnTo>
                  <a:lnTo>
                    <a:pt x="152" y="47"/>
                  </a:lnTo>
                  <a:close/>
                  <a:moveTo>
                    <a:pt x="133" y="32"/>
                  </a:moveTo>
                  <a:lnTo>
                    <a:pt x="131" y="31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9" y="16"/>
                  </a:lnTo>
                  <a:lnTo>
                    <a:pt x="131" y="17"/>
                  </a:lnTo>
                  <a:lnTo>
                    <a:pt x="137" y="21"/>
                  </a:lnTo>
                  <a:lnTo>
                    <a:pt x="140" y="22"/>
                  </a:lnTo>
                  <a:lnTo>
                    <a:pt x="133" y="32"/>
                  </a:lnTo>
                  <a:close/>
                  <a:moveTo>
                    <a:pt x="112" y="21"/>
                  </a:moveTo>
                  <a:lnTo>
                    <a:pt x="112" y="21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18" y="10"/>
                  </a:lnTo>
                  <a:lnTo>
                    <a:pt x="112" y="21"/>
                  </a:lnTo>
                  <a:close/>
                  <a:moveTo>
                    <a:pt x="91" y="14"/>
                  </a:moveTo>
                  <a:lnTo>
                    <a:pt x="87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1" y="14"/>
                  </a:lnTo>
                  <a:close/>
                  <a:moveTo>
                    <a:pt x="69" y="13"/>
                  </a:moveTo>
                  <a:lnTo>
                    <a:pt x="66" y="14"/>
                  </a:lnTo>
                  <a:lnTo>
                    <a:pt x="61" y="1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accent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6" name="Oval 41"/>
            <p:cNvSpPr>
              <a:spLocks noChangeArrowheads="1"/>
            </p:cNvSpPr>
            <p:nvPr/>
          </p:nvSpPr>
          <p:spPr bwMode="auto">
            <a:xfrm>
              <a:off x="4622105" y="5591844"/>
              <a:ext cx="406400" cy="41275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32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57" name="Oval 42"/>
            <p:cNvSpPr>
              <a:spLocks noChangeArrowheads="1"/>
            </p:cNvSpPr>
            <p:nvPr/>
          </p:nvSpPr>
          <p:spPr bwMode="auto">
            <a:xfrm>
              <a:off x="4814193" y="5934744"/>
              <a:ext cx="406400" cy="412750"/>
            </a:xfrm>
            <a:prstGeom prst="ellipse">
              <a:avLst/>
            </a:prstGeom>
            <a:gradFill rotWithShape="1">
              <a:gsLst>
                <a:gs pos="0">
                  <a:srgbClr val="CCFF66"/>
                </a:gs>
                <a:gs pos="100000">
                  <a:srgbClr val="5E762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4320480" y="5714082"/>
              <a:ext cx="577850" cy="852487"/>
            </a:xfrm>
            <a:custGeom>
              <a:avLst/>
              <a:gdLst>
                <a:gd name="T0" fmla="*/ 708 w 290"/>
                <a:gd name="T1" fmla="*/ 90 h 441"/>
                <a:gd name="T2" fmla="*/ 536 w 290"/>
                <a:gd name="T3" fmla="*/ 354 h 441"/>
                <a:gd name="T4" fmla="*/ 649 w 290"/>
                <a:gd name="T5" fmla="*/ 273 h 441"/>
                <a:gd name="T6" fmla="*/ 272 w 290"/>
                <a:gd name="T7" fmla="*/ 397 h 441"/>
                <a:gd name="T8" fmla="*/ 62 w 290"/>
                <a:gd name="T9" fmla="*/ 778 h 441"/>
                <a:gd name="T10" fmla="*/ 217 w 290"/>
                <a:gd name="T11" fmla="*/ 947 h 441"/>
                <a:gd name="T12" fmla="*/ 39 w 290"/>
                <a:gd name="T13" fmla="*/ 914 h 441"/>
                <a:gd name="T14" fmla="*/ 0 w 290"/>
                <a:gd name="T15" fmla="*/ 1314 h 441"/>
                <a:gd name="T16" fmla="*/ 193 w 290"/>
                <a:gd name="T17" fmla="*/ 1493 h 441"/>
                <a:gd name="T18" fmla="*/ 233 w 290"/>
                <a:gd name="T19" fmla="*/ 1689 h 441"/>
                <a:gd name="T20" fmla="*/ 62 w 290"/>
                <a:gd name="T21" fmla="*/ 1718 h 441"/>
                <a:gd name="T22" fmla="*/ 173 w 290"/>
                <a:gd name="T23" fmla="*/ 2092 h 441"/>
                <a:gd name="T24" fmla="*/ 428 w 290"/>
                <a:gd name="T25" fmla="*/ 2303 h 441"/>
                <a:gd name="T26" fmla="*/ 525 w 290"/>
                <a:gd name="T27" fmla="*/ 2468 h 441"/>
                <a:gd name="T28" fmla="*/ 619 w 290"/>
                <a:gd name="T29" fmla="*/ 2673 h 441"/>
                <a:gd name="T30" fmla="*/ 619 w 290"/>
                <a:gd name="T31" fmla="*/ 2673 h 441"/>
                <a:gd name="T32" fmla="*/ 601 w 290"/>
                <a:gd name="T33" fmla="*/ 2955 h 441"/>
                <a:gd name="T34" fmla="*/ 846 w 290"/>
                <a:gd name="T35" fmla="*/ 3312 h 441"/>
                <a:gd name="T36" fmla="*/ 1187 w 290"/>
                <a:gd name="T37" fmla="*/ 3433 h 441"/>
                <a:gd name="T38" fmla="*/ 1328 w 290"/>
                <a:gd name="T39" fmla="*/ 3568 h 441"/>
                <a:gd name="T40" fmla="*/ 1328 w 290"/>
                <a:gd name="T41" fmla="*/ 3568 h 441"/>
                <a:gd name="T42" fmla="*/ 1374 w 290"/>
                <a:gd name="T43" fmla="*/ 3848 h 441"/>
                <a:gd name="T44" fmla="*/ 1718 w 290"/>
                <a:gd name="T45" fmla="*/ 4116 h 441"/>
                <a:gd name="T46" fmla="*/ 2156 w 290"/>
                <a:gd name="T47" fmla="*/ 4239 h 441"/>
                <a:gd name="T48" fmla="*/ 2311 w 290"/>
                <a:gd name="T49" fmla="*/ 4303 h 441"/>
                <a:gd name="T50" fmla="*/ 2210 w 290"/>
                <a:gd name="T51" fmla="*/ 4415 h 441"/>
                <a:gd name="T52" fmla="*/ 2770 w 290"/>
                <a:gd name="T53" fmla="*/ 4487 h 441"/>
                <a:gd name="T54" fmla="*/ 2928 w 290"/>
                <a:gd name="T55" fmla="*/ 4536 h 441"/>
                <a:gd name="T56" fmla="*/ 2946 w 290"/>
                <a:gd name="T57" fmla="*/ 4669 h 441"/>
                <a:gd name="T58" fmla="*/ 3432 w 290"/>
                <a:gd name="T59" fmla="*/ 4537 h 441"/>
                <a:gd name="T60" fmla="*/ 3589 w 290"/>
                <a:gd name="T61" fmla="*/ 4504 h 441"/>
                <a:gd name="T62" fmla="*/ 3725 w 290"/>
                <a:gd name="T63" fmla="*/ 4598 h 441"/>
                <a:gd name="T64" fmla="*/ 3959 w 290"/>
                <a:gd name="T65" fmla="*/ 4280 h 441"/>
                <a:gd name="T66" fmla="*/ 4058 w 290"/>
                <a:gd name="T67" fmla="*/ 4161 h 441"/>
                <a:gd name="T68" fmla="*/ 4249 w 290"/>
                <a:gd name="T69" fmla="*/ 4161 h 441"/>
                <a:gd name="T70" fmla="*/ 4200 w 290"/>
                <a:gd name="T71" fmla="*/ 3809 h 441"/>
                <a:gd name="T72" fmla="*/ 4215 w 290"/>
                <a:gd name="T73" fmla="*/ 3687 h 441"/>
                <a:gd name="T74" fmla="*/ 4424 w 290"/>
                <a:gd name="T75" fmla="*/ 3680 h 441"/>
                <a:gd name="T76" fmla="*/ 4424 w 290"/>
                <a:gd name="T77" fmla="*/ 3312 h 441"/>
                <a:gd name="T78" fmla="*/ 4200 w 290"/>
                <a:gd name="T79" fmla="*/ 3050 h 441"/>
                <a:gd name="T80" fmla="*/ 4153 w 290"/>
                <a:gd name="T81" fmla="*/ 2887 h 441"/>
                <a:gd name="T82" fmla="*/ 4098 w 290"/>
                <a:gd name="T83" fmla="*/ 2679 h 441"/>
                <a:gd name="T84" fmla="*/ 4280 w 290"/>
                <a:gd name="T85" fmla="*/ 2645 h 441"/>
                <a:gd name="T86" fmla="*/ 4137 w 290"/>
                <a:gd name="T87" fmla="*/ 2280 h 441"/>
                <a:gd name="T88" fmla="*/ 3842 w 290"/>
                <a:gd name="T89" fmla="*/ 2071 h 441"/>
                <a:gd name="T90" fmla="*/ 3725 w 290"/>
                <a:gd name="T91" fmla="*/ 1891 h 441"/>
                <a:gd name="T92" fmla="*/ 3614 w 290"/>
                <a:gd name="T93" fmla="*/ 1718 h 441"/>
                <a:gd name="T94" fmla="*/ 3614 w 290"/>
                <a:gd name="T95" fmla="*/ 1718 h 441"/>
                <a:gd name="T96" fmla="*/ 3614 w 290"/>
                <a:gd name="T97" fmla="*/ 1417 h 441"/>
                <a:gd name="T98" fmla="*/ 3396 w 290"/>
                <a:gd name="T99" fmla="*/ 1190 h 441"/>
                <a:gd name="T100" fmla="*/ 3093 w 290"/>
                <a:gd name="T101" fmla="*/ 886 h 441"/>
                <a:gd name="T102" fmla="*/ 2706 w 290"/>
                <a:gd name="T103" fmla="*/ 763 h 441"/>
                <a:gd name="T104" fmla="*/ 2494 w 290"/>
                <a:gd name="T105" fmla="*/ 599 h 441"/>
                <a:gd name="T106" fmla="*/ 2327 w 290"/>
                <a:gd name="T107" fmla="*/ 492 h 441"/>
                <a:gd name="T108" fmla="*/ 2420 w 290"/>
                <a:gd name="T109" fmla="*/ 384 h 441"/>
                <a:gd name="T110" fmla="*/ 1870 w 290"/>
                <a:gd name="T111" fmla="*/ 273 h 441"/>
                <a:gd name="T112" fmla="*/ 1718 w 290"/>
                <a:gd name="T113" fmla="*/ 224 h 441"/>
                <a:gd name="T114" fmla="*/ 1791 w 290"/>
                <a:gd name="T115" fmla="*/ 90 h 441"/>
                <a:gd name="T116" fmla="*/ 1224 w 290"/>
                <a:gd name="T117" fmla="*/ 134 h 441"/>
                <a:gd name="T118" fmla="*/ 1061 w 290"/>
                <a:gd name="T119" fmla="*/ 134 h 441"/>
                <a:gd name="T120" fmla="*/ 1061 w 290"/>
                <a:gd name="T121" fmla="*/ 134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0"/>
                <a:gd name="T184" fmla="*/ 0 h 441"/>
                <a:gd name="T185" fmla="*/ 290 w 290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0" h="441">
                  <a:moveTo>
                    <a:pt x="61" y="15"/>
                  </a:moveTo>
                  <a:lnTo>
                    <a:pt x="56" y="17"/>
                  </a:lnTo>
                  <a:lnTo>
                    <a:pt x="51" y="1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1" y="15"/>
                  </a:lnTo>
                  <a:close/>
                  <a:moveTo>
                    <a:pt x="42" y="26"/>
                  </a:moveTo>
                  <a:lnTo>
                    <a:pt x="38" y="29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0" y="20"/>
                  </a:lnTo>
                  <a:lnTo>
                    <a:pt x="34" y="17"/>
                  </a:lnTo>
                  <a:lnTo>
                    <a:pt x="42" y="26"/>
                  </a:lnTo>
                  <a:close/>
                  <a:moveTo>
                    <a:pt x="28" y="43"/>
                  </a:moveTo>
                  <a:lnTo>
                    <a:pt x="25" y="48"/>
                  </a:lnTo>
                  <a:lnTo>
                    <a:pt x="23" y="54"/>
                  </a:lnTo>
                  <a:lnTo>
                    <a:pt x="12" y="49"/>
                  </a:lnTo>
                  <a:lnTo>
                    <a:pt x="15" y="43"/>
                  </a:lnTo>
                  <a:lnTo>
                    <a:pt x="18" y="37"/>
                  </a:lnTo>
                  <a:lnTo>
                    <a:pt x="28" y="43"/>
                  </a:lnTo>
                  <a:close/>
                  <a:moveTo>
                    <a:pt x="19" y="65"/>
                  </a:moveTo>
                  <a:lnTo>
                    <a:pt x="18" y="67"/>
                  </a:lnTo>
                  <a:lnTo>
                    <a:pt x="17" y="74"/>
                  </a:lnTo>
                  <a:lnTo>
                    <a:pt x="16" y="76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9" y="65"/>
                  </a:lnTo>
                  <a:close/>
                  <a:moveTo>
                    <a:pt x="14" y="87"/>
                  </a:moveTo>
                  <a:lnTo>
                    <a:pt x="14" y="89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4" y="87"/>
                  </a:lnTo>
                  <a:close/>
                  <a:moveTo>
                    <a:pt x="12" y="111"/>
                  </a:moveTo>
                  <a:lnTo>
                    <a:pt x="12" y="114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12" y="111"/>
                  </a:lnTo>
                  <a:close/>
                  <a:moveTo>
                    <a:pt x="13" y="135"/>
                  </a:moveTo>
                  <a:lnTo>
                    <a:pt x="13" y="141"/>
                  </a:lnTo>
                  <a:lnTo>
                    <a:pt x="14" y="147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1" y="136"/>
                  </a:lnTo>
                  <a:lnTo>
                    <a:pt x="13" y="135"/>
                  </a:lnTo>
                  <a:close/>
                  <a:moveTo>
                    <a:pt x="15" y="159"/>
                  </a:moveTo>
                  <a:lnTo>
                    <a:pt x="16" y="160"/>
                  </a:lnTo>
                  <a:lnTo>
                    <a:pt x="17" y="170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4" y="162"/>
                  </a:lnTo>
                  <a:lnTo>
                    <a:pt x="3" y="160"/>
                  </a:lnTo>
                  <a:lnTo>
                    <a:pt x="15" y="159"/>
                  </a:lnTo>
                  <a:close/>
                  <a:moveTo>
                    <a:pt x="20" y="182"/>
                  </a:moveTo>
                  <a:lnTo>
                    <a:pt x="21" y="190"/>
                  </a:lnTo>
                  <a:lnTo>
                    <a:pt x="22" y="194"/>
                  </a:lnTo>
                  <a:lnTo>
                    <a:pt x="11" y="197"/>
                  </a:lnTo>
                  <a:lnTo>
                    <a:pt x="10" y="193"/>
                  </a:lnTo>
                  <a:lnTo>
                    <a:pt x="8" y="185"/>
                  </a:lnTo>
                  <a:lnTo>
                    <a:pt x="20" y="182"/>
                  </a:lnTo>
                  <a:close/>
                  <a:moveTo>
                    <a:pt x="25" y="205"/>
                  </a:moveTo>
                  <a:lnTo>
                    <a:pt x="27" y="211"/>
                  </a:lnTo>
                  <a:lnTo>
                    <a:pt x="29" y="217"/>
                  </a:lnTo>
                  <a:lnTo>
                    <a:pt x="17" y="220"/>
                  </a:lnTo>
                  <a:lnTo>
                    <a:pt x="15" y="214"/>
                  </a:lnTo>
                  <a:lnTo>
                    <a:pt x="14" y="209"/>
                  </a:lnTo>
                  <a:lnTo>
                    <a:pt x="25" y="205"/>
                  </a:lnTo>
                  <a:close/>
                  <a:moveTo>
                    <a:pt x="32" y="228"/>
                  </a:moveTo>
                  <a:lnTo>
                    <a:pt x="34" y="232"/>
                  </a:lnTo>
                  <a:lnTo>
                    <a:pt x="36" y="240"/>
                  </a:lnTo>
                  <a:lnTo>
                    <a:pt x="25" y="244"/>
                  </a:lnTo>
                  <a:lnTo>
                    <a:pt x="22" y="236"/>
                  </a:lnTo>
                  <a:lnTo>
                    <a:pt x="21" y="232"/>
                  </a:lnTo>
                  <a:lnTo>
                    <a:pt x="32" y="228"/>
                  </a:lnTo>
                  <a:close/>
                  <a:moveTo>
                    <a:pt x="41" y="251"/>
                  </a:moveTo>
                  <a:lnTo>
                    <a:pt x="42" y="253"/>
                  </a:lnTo>
                  <a:lnTo>
                    <a:pt x="45" y="262"/>
                  </a:lnTo>
                  <a:lnTo>
                    <a:pt x="34" y="267"/>
                  </a:lnTo>
                  <a:lnTo>
                    <a:pt x="30" y="258"/>
                  </a:lnTo>
                  <a:lnTo>
                    <a:pt x="29" y="255"/>
                  </a:lnTo>
                  <a:lnTo>
                    <a:pt x="41" y="251"/>
                  </a:lnTo>
                  <a:close/>
                  <a:moveTo>
                    <a:pt x="50" y="273"/>
                  </a:moveTo>
                  <a:lnTo>
                    <a:pt x="51" y="274"/>
                  </a:lnTo>
                  <a:lnTo>
                    <a:pt x="56" y="284"/>
                  </a:lnTo>
                  <a:lnTo>
                    <a:pt x="45" y="289"/>
                  </a:lnTo>
                  <a:lnTo>
                    <a:pt x="40" y="279"/>
                  </a:lnTo>
                  <a:lnTo>
                    <a:pt x="39" y="278"/>
                  </a:lnTo>
                  <a:lnTo>
                    <a:pt x="50" y="273"/>
                  </a:lnTo>
                  <a:close/>
                  <a:moveTo>
                    <a:pt x="61" y="295"/>
                  </a:moveTo>
                  <a:lnTo>
                    <a:pt x="61" y="295"/>
                  </a:lnTo>
                  <a:lnTo>
                    <a:pt x="67" y="305"/>
                  </a:lnTo>
                  <a:lnTo>
                    <a:pt x="56" y="311"/>
                  </a:lnTo>
                  <a:lnTo>
                    <a:pt x="56" y="310"/>
                  </a:lnTo>
                  <a:lnTo>
                    <a:pt x="50" y="300"/>
                  </a:lnTo>
                  <a:lnTo>
                    <a:pt x="61" y="295"/>
                  </a:lnTo>
                  <a:close/>
                  <a:moveTo>
                    <a:pt x="73" y="315"/>
                  </a:moveTo>
                  <a:lnTo>
                    <a:pt x="78" y="323"/>
                  </a:lnTo>
                  <a:lnTo>
                    <a:pt x="79" y="326"/>
                  </a:lnTo>
                  <a:lnTo>
                    <a:pt x="69" y="332"/>
                  </a:lnTo>
                  <a:lnTo>
                    <a:pt x="67" y="330"/>
                  </a:lnTo>
                  <a:lnTo>
                    <a:pt x="62" y="322"/>
                  </a:lnTo>
                  <a:lnTo>
                    <a:pt x="73" y="315"/>
                  </a:lnTo>
                  <a:close/>
                  <a:moveTo>
                    <a:pt x="86" y="336"/>
                  </a:moveTo>
                  <a:lnTo>
                    <a:pt x="89" y="341"/>
                  </a:lnTo>
                  <a:lnTo>
                    <a:pt x="93" y="345"/>
                  </a:lnTo>
                  <a:lnTo>
                    <a:pt x="83" y="352"/>
                  </a:lnTo>
                  <a:lnTo>
                    <a:pt x="79" y="348"/>
                  </a:lnTo>
                  <a:lnTo>
                    <a:pt x="76" y="342"/>
                  </a:lnTo>
                  <a:lnTo>
                    <a:pt x="86" y="336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8" y="364"/>
                  </a:lnTo>
                  <a:lnTo>
                    <a:pt x="98" y="372"/>
                  </a:lnTo>
                  <a:lnTo>
                    <a:pt x="92" y="364"/>
                  </a:lnTo>
                  <a:lnTo>
                    <a:pt x="90" y="362"/>
                  </a:lnTo>
                  <a:lnTo>
                    <a:pt x="100" y="355"/>
                  </a:lnTo>
                  <a:close/>
                  <a:moveTo>
                    <a:pt x="116" y="373"/>
                  </a:moveTo>
                  <a:lnTo>
                    <a:pt x="120" y="378"/>
                  </a:lnTo>
                  <a:lnTo>
                    <a:pt x="124" y="382"/>
                  </a:lnTo>
                  <a:lnTo>
                    <a:pt x="115" y="390"/>
                  </a:lnTo>
                  <a:lnTo>
                    <a:pt x="112" y="387"/>
                  </a:lnTo>
                  <a:lnTo>
                    <a:pt x="107" y="381"/>
                  </a:lnTo>
                  <a:lnTo>
                    <a:pt x="116" y="373"/>
                  </a:lnTo>
                  <a:close/>
                  <a:moveTo>
                    <a:pt x="133" y="390"/>
                  </a:moveTo>
                  <a:lnTo>
                    <a:pt x="133" y="391"/>
                  </a:lnTo>
                  <a:lnTo>
                    <a:pt x="140" y="396"/>
                  </a:lnTo>
                  <a:lnTo>
                    <a:pt x="141" y="398"/>
                  </a:lnTo>
                  <a:lnTo>
                    <a:pt x="134" y="407"/>
                  </a:lnTo>
                  <a:lnTo>
                    <a:pt x="132" y="406"/>
                  </a:lnTo>
                  <a:lnTo>
                    <a:pt x="125" y="400"/>
                  </a:lnTo>
                  <a:lnTo>
                    <a:pt x="124" y="399"/>
                  </a:lnTo>
                  <a:lnTo>
                    <a:pt x="133" y="390"/>
                  </a:lnTo>
                  <a:close/>
                  <a:moveTo>
                    <a:pt x="151" y="405"/>
                  </a:moveTo>
                  <a:lnTo>
                    <a:pt x="153" y="406"/>
                  </a:lnTo>
                  <a:lnTo>
                    <a:pt x="159" y="411"/>
                  </a:lnTo>
                  <a:lnTo>
                    <a:pt x="160" y="411"/>
                  </a:lnTo>
                  <a:lnTo>
                    <a:pt x="154" y="422"/>
                  </a:lnTo>
                  <a:lnTo>
                    <a:pt x="152" y="421"/>
                  </a:lnTo>
                  <a:lnTo>
                    <a:pt x="145" y="416"/>
                  </a:lnTo>
                  <a:lnTo>
                    <a:pt x="143" y="415"/>
                  </a:lnTo>
                  <a:lnTo>
                    <a:pt x="151" y="405"/>
                  </a:lnTo>
                  <a:close/>
                  <a:moveTo>
                    <a:pt x="171" y="417"/>
                  </a:moveTo>
                  <a:lnTo>
                    <a:pt x="172" y="418"/>
                  </a:lnTo>
                  <a:lnTo>
                    <a:pt x="178" y="421"/>
                  </a:lnTo>
                  <a:lnTo>
                    <a:pt x="181" y="422"/>
                  </a:lnTo>
                  <a:lnTo>
                    <a:pt x="177" y="433"/>
                  </a:lnTo>
                  <a:lnTo>
                    <a:pt x="173" y="432"/>
                  </a:lnTo>
                  <a:lnTo>
                    <a:pt x="166" y="429"/>
                  </a:lnTo>
                  <a:lnTo>
                    <a:pt x="165" y="428"/>
                  </a:lnTo>
                  <a:lnTo>
                    <a:pt x="171" y="417"/>
                  </a:lnTo>
                  <a:close/>
                  <a:moveTo>
                    <a:pt x="192" y="426"/>
                  </a:moveTo>
                  <a:lnTo>
                    <a:pt x="196" y="427"/>
                  </a:lnTo>
                  <a:lnTo>
                    <a:pt x="202" y="428"/>
                  </a:lnTo>
                  <a:lnTo>
                    <a:pt x="203" y="428"/>
                  </a:lnTo>
                  <a:lnTo>
                    <a:pt x="202" y="440"/>
                  </a:lnTo>
                  <a:lnTo>
                    <a:pt x="200" y="440"/>
                  </a:lnTo>
                  <a:lnTo>
                    <a:pt x="193" y="439"/>
                  </a:lnTo>
                  <a:lnTo>
                    <a:pt x="189" y="438"/>
                  </a:lnTo>
                  <a:lnTo>
                    <a:pt x="192" y="426"/>
                  </a:lnTo>
                  <a:close/>
                  <a:moveTo>
                    <a:pt x="214" y="429"/>
                  </a:moveTo>
                  <a:lnTo>
                    <a:pt x="219" y="429"/>
                  </a:lnTo>
                  <a:lnTo>
                    <a:pt x="224" y="428"/>
                  </a:lnTo>
                  <a:lnTo>
                    <a:pt x="225" y="427"/>
                  </a:lnTo>
                  <a:lnTo>
                    <a:pt x="228" y="439"/>
                  </a:lnTo>
                  <a:lnTo>
                    <a:pt x="226" y="440"/>
                  </a:lnTo>
                  <a:lnTo>
                    <a:pt x="220" y="441"/>
                  </a:lnTo>
                  <a:lnTo>
                    <a:pt x="215" y="441"/>
                  </a:lnTo>
                  <a:lnTo>
                    <a:pt x="214" y="429"/>
                  </a:lnTo>
                  <a:close/>
                  <a:moveTo>
                    <a:pt x="235" y="424"/>
                  </a:moveTo>
                  <a:lnTo>
                    <a:pt x="239" y="422"/>
                  </a:lnTo>
                  <a:lnTo>
                    <a:pt x="243" y="419"/>
                  </a:lnTo>
                  <a:lnTo>
                    <a:pt x="245" y="418"/>
                  </a:lnTo>
                  <a:lnTo>
                    <a:pt x="252" y="428"/>
                  </a:lnTo>
                  <a:lnTo>
                    <a:pt x="250" y="429"/>
                  </a:lnTo>
                  <a:lnTo>
                    <a:pt x="244" y="433"/>
                  </a:lnTo>
                  <a:lnTo>
                    <a:pt x="241" y="435"/>
                  </a:lnTo>
                  <a:lnTo>
                    <a:pt x="235" y="424"/>
                  </a:lnTo>
                  <a:close/>
                  <a:moveTo>
                    <a:pt x="253" y="411"/>
                  </a:moveTo>
                  <a:lnTo>
                    <a:pt x="255" y="408"/>
                  </a:lnTo>
                  <a:lnTo>
                    <a:pt x="258" y="403"/>
                  </a:lnTo>
                  <a:lnTo>
                    <a:pt x="259" y="402"/>
                  </a:lnTo>
                  <a:lnTo>
                    <a:pt x="270" y="408"/>
                  </a:lnTo>
                  <a:lnTo>
                    <a:pt x="268" y="411"/>
                  </a:lnTo>
                  <a:lnTo>
                    <a:pt x="264" y="416"/>
                  </a:lnTo>
                  <a:lnTo>
                    <a:pt x="262" y="419"/>
                  </a:lnTo>
                  <a:lnTo>
                    <a:pt x="253" y="411"/>
                  </a:lnTo>
                  <a:close/>
                  <a:moveTo>
                    <a:pt x="265" y="392"/>
                  </a:moveTo>
                  <a:lnTo>
                    <a:pt x="267" y="387"/>
                  </a:lnTo>
                  <a:lnTo>
                    <a:pt x="269" y="381"/>
                  </a:lnTo>
                  <a:lnTo>
                    <a:pt x="281" y="385"/>
                  </a:lnTo>
                  <a:lnTo>
                    <a:pt x="278" y="392"/>
                  </a:lnTo>
                  <a:lnTo>
                    <a:pt x="276" y="397"/>
                  </a:lnTo>
                  <a:lnTo>
                    <a:pt x="265" y="392"/>
                  </a:lnTo>
                  <a:close/>
                  <a:moveTo>
                    <a:pt x="272" y="370"/>
                  </a:moveTo>
                  <a:lnTo>
                    <a:pt x="273" y="367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87" y="360"/>
                  </a:lnTo>
                  <a:lnTo>
                    <a:pt x="287" y="362"/>
                  </a:lnTo>
                  <a:lnTo>
                    <a:pt x="285" y="370"/>
                  </a:lnTo>
                  <a:lnTo>
                    <a:pt x="284" y="373"/>
                  </a:lnTo>
                  <a:lnTo>
                    <a:pt x="272" y="370"/>
                  </a:lnTo>
                  <a:close/>
                  <a:moveTo>
                    <a:pt x="276" y="347"/>
                  </a:moveTo>
                  <a:lnTo>
                    <a:pt x="277" y="344"/>
                  </a:lnTo>
                  <a:lnTo>
                    <a:pt x="277" y="336"/>
                  </a:lnTo>
                  <a:lnTo>
                    <a:pt x="277" y="335"/>
                  </a:lnTo>
                  <a:lnTo>
                    <a:pt x="289" y="335"/>
                  </a:lnTo>
                  <a:lnTo>
                    <a:pt x="289" y="337"/>
                  </a:lnTo>
                  <a:lnTo>
                    <a:pt x="289" y="346"/>
                  </a:lnTo>
                  <a:lnTo>
                    <a:pt x="288" y="348"/>
                  </a:lnTo>
                  <a:lnTo>
                    <a:pt x="276" y="347"/>
                  </a:lnTo>
                  <a:close/>
                  <a:moveTo>
                    <a:pt x="277" y="323"/>
                  </a:moveTo>
                  <a:lnTo>
                    <a:pt x="277" y="319"/>
                  </a:lnTo>
                  <a:lnTo>
                    <a:pt x="277" y="311"/>
                  </a:lnTo>
                  <a:lnTo>
                    <a:pt x="289" y="311"/>
                  </a:lnTo>
                  <a:lnTo>
                    <a:pt x="290" y="319"/>
                  </a:lnTo>
                  <a:lnTo>
                    <a:pt x="290" y="323"/>
                  </a:lnTo>
                  <a:lnTo>
                    <a:pt x="277" y="323"/>
                  </a:lnTo>
                  <a:close/>
                  <a:moveTo>
                    <a:pt x="276" y="299"/>
                  </a:moveTo>
                  <a:lnTo>
                    <a:pt x="275" y="291"/>
                  </a:lnTo>
                  <a:lnTo>
                    <a:pt x="275" y="287"/>
                  </a:lnTo>
                  <a:lnTo>
                    <a:pt x="287" y="286"/>
                  </a:lnTo>
                  <a:lnTo>
                    <a:pt x="288" y="290"/>
                  </a:lnTo>
                  <a:lnTo>
                    <a:pt x="288" y="298"/>
                  </a:lnTo>
                  <a:lnTo>
                    <a:pt x="276" y="299"/>
                  </a:lnTo>
                  <a:close/>
                  <a:moveTo>
                    <a:pt x="273" y="275"/>
                  </a:moveTo>
                  <a:lnTo>
                    <a:pt x="272" y="271"/>
                  </a:lnTo>
                  <a:lnTo>
                    <a:pt x="271" y="264"/>
                  </a:lnTo>
                  <a:lnTo>
                    <a:pt x="283" y="261"/>
                  </a:lnTo>
                  <a:lnTo>
                    <a:pt x="285" y="270"/>
                  </a:lnTo>
                  <a:lnTo>
                    <a:pt x="285" y="274"/>
                  </a:lnTo>
                  <a:lnTo>
                    <a:pt x="273" y="275"/>
                  </a:lnTo>
                  <a:close/>
                  <a:moveTo>
                    <a:pt x="268" y="252"/>
                  </a:moveTo>
                  <a:lnTo>
                    <a:pt x="268" y="251"/>
                  </a:lnTo>
                  <a:lnTo>
                    <a:pt x="266" y="241"/>
                  </a:lnTo>
                  <a:lnTo>
                    <a:pt x="266" y="240"/>
                  </a:lnTo>
                  <a:lnTo>
                    <a:pt x="277" y="237"/>
                  </a:lnTo>
                  <a:lnTo>
                    <a:pt x="278" y="238"/>
                  </a:lnTo>
                  <a:lnTo>
                    <a:pt x="280" y="249"/>
                  </a:lnTo>
                  <a:lnTo>
                    <a:pt x="268" y="252"/>
                  </a:lnTo>
                  <a:close/>
                  <a:moveTo>
                    <a:pt x="262" y="229"/>
                  </a:moveTo>
                  <a:lnTo>
                    <a:pt x="260" y="220"/>
                  </a:lnTo>
                  <a:lnTo>
                    <a:pt x="259" y="217"/>
                  </a:lnTo>
                  <a:lnTo>
                    <a:pt x="270" y="214"/>
                  </a:lnTo>
                  <a:lnTo>
                    <a:pt x="271" y="217"/>
                  </a:lnTo>
                  <a:lnTo>
                    <a:pt x="274" y="225"/>
                  </a:lnTo>
                  <a:lnTo>
                    <a:pt x="262" y="229"/>
                  </a:lnTo>
                  <a:close/>
                  <a:moveTo>
                    <a:pt x="255" y="206"/>
                  </a:moveTo>
                  <a:lnTo>
                    <a:pt x="252" y="199"/>
                  </a:lnTo>
                  <a:lnTo>
                    <a:pt x="251" y="195"/>
                  </a:lnTo>
                  <a:lnTo>
                    <a:pt x="262" y="190"/>
                  </a:lnTo>
                  <a:lnTo>
                    <a:pt x="264" y="195"/>
                  </a:lnTo>
                  <a:lnTo>
                    <a:pt x="266" y="202"/>
                  </a:lnTo>
                  <a:lnTo>
                    <a:pt x="255" y="206"/>
                  </a:lnTo>
                  <a:close/>
                  <a:moveTo>
                    <a:pt x="246" y="184"/>
                  </a:moveTo>
                  <a:lnTo>
                    <a:pt x="244" y="178"/>
                  </a:lnTo>
                  <a:lnTo>
                    <a:pt x="241" y="173"/>
                  </a:lnTo>
                  <a:lnTo>
                    <a:pt x="252" y="168"/>
                  </a:lnTo>
                  <a:lnTo>
                    <a:pt x="255" y="173"/>
                  </a:lnTo>
                  <a:lnTo>
                    <a:pt x="257" y="179"/>
                  </a:lnTo>
                  <a:lnTo>
                    <a:pt x="246" y="184"/>
                  </a:lnTo>
                  <a:close/>
                  <a:moveTo>
                    <a:pt x="236" y="162"/>
                  </a:moveTo>
                  <a:lnTo>
                    <a:pt x="234" y="157"/>
                  </a:lnTo>
                  <a:lnTo>
                    <a:pt x="231" y="151"/>
                  </a:lnTo>
                  <a:lnTo>
                    <a:pt x="242" y="145"/>
                  </a:lnTo>
                  <a:lnTo>
                    <a:pt x="245" y="152"/>
                  </a:lnTo>
                  <a:lnTo>
                    <a:pt x="247" y="156"/>
                  </a:lnTo>
                  <a:lnTo>
                    <a:pt x="236" y="162"/>
                  </a:lnTo>
                  <a:close/>
                  <a:moveTo>
                    <a:pt x="225" y="140"/>
                  </a:moveTo>
                  <a:lnTo>
                    <a:pt x="223" y="137"/>
                  </a:lnTo>
                  <a:lnTo>
                    <a:pt x="219" y="130"/>
                  </a:lnTo>
                  <a:lnTo>
                    <a:pt x="230" y="124"/>
                  </a:lnTo>
                  <a:lnTo>
                    <a:pt x="234" y="131"/>
                  </a:lnTo>
                  <a:lnTo>
                    <a:pt x="236" y="134"/>
                  </a:lnTo>
                  <a:lnTo>
                    <a:pt x="225" y="140"/>
                  </a:lnTo>
                  <a:close/>
                  <a:moveTo>
                    <a:pt x="213" y="120"/>
                  </a:moveTo>
                  <a:lnTo>
                    <a:pt x="212" y="118"/>
                  </a:lnTo>
                  <a:lnTo>
                    <a:pt x="206" y="110"/>
                  </a:lnTo>
                  <a:lnTo>
                    <a:pt x="217" y="103"/>
                  </a:lnTo>
                  <a:lnTo>
                    <a:pt x="222" y="112"/>
                  </a:lnTo>
                  <a:lnTo>
                    <a:pt x="223" y="113"/>
                  </a:lnTo>
                  <a:lnTo>
                    <a:pt x="213" y="120"/>
                  </a:lnTo>
                  <a:close/>
                  <a:moveTo>
                    <a:pt x="200" y="100"/>
                  </a:moveTo>
                  <a:lnTo>
                    <a:pt x="194" y="93"/>
                  </a:lnTo>
                  <a:lnTo>
                    <a:pt x="192" y="90"/>
                  </a:lnTo>
                  <a:lnTo>
                    <a:pt x="202" y="83"/>
                  </a:lnTo>
                  <a:lnTo>
                    <a:pt x="204" y="85"/>
                  </a:lnTo>
                  <a:lnTo>
                    <a:pt x="209" y="93"/>
                  </a:lnTo>
                  <a:lnTo>
                    <a:pt x="200" y="100"/>
                  </a:lnTo>
                  <a:close/>
                  <a:moveTo>
                    <a:pt x="185" y="81"/>
                  </a:moveTo>
                  <a:lnTo>
                    <a:pt x="182" y="77"/>
                  </a:lnTo>
                  <a:lnTo>
                    <a:pt x="177" y="72"/>
                  </a:lnTo>
                  <a:lnTo>
                    <a:pt x="186" y="64"/>
                  </a:lnTo>
                  <a:lnTo>
                    <a:pt x="191" y="69"/>
                  </a:lnTo>
                  <a:lnTo>
                    <a:pt x="194" y="73"/>
                  </a:lnTo>
                  <a:lnTo>
                    <a:pt x="185" y="81"/>
                  </a:lnTo>
                  <a:close/>
                  <a:moveTo>
                    <a:pt x="169" y="63"/>
                  </a:moveTo>
                  <a:lnTo>
                    <a:pt x="163" y="57"/>
                  </a:lnTo>
                  <a:lnTo>
                    <a:pt x="161" y="55"/>
                  </a:lnTo>
                  <a:lnTo>
                    <a:pt x="169" y="46"/>
                  </a:lnTo>
                  <a:lnTo>
                    <a:pt x="172" y="48"/>
                  </a:lnTo>
                  <a:lnTo>
                    <a:pt x="178" y="54"/>
                  </a:lnTo>
                  <a:lnTo>
                    <a:pt x="169" y="63"/>
                  </a:lnTo>
                  <a:close/>
                  <a:moveTo>
                    <a:pt x="152" y="47"/>
                  </a:moveTo>
                  <a:lnTo>
                    <a:pt x="150" y="45"/>
                  </a:lnTo>
                  <a:lnTo>
                    <a:pt x="143" y="40"/>
                  </a:lnTo>
                  <a:lnTo>
                    <a:pt x="143" y="39"/>
                  </a:lnTo>
                  <a:lnTo>
                    <a:pt x="150" y="29"/>
                  </a:lnTo>
                  <a:lnTo>
                    <a:pt x="151" y="31"/>
                  </a:lnTo>
                  <a:lnTo>
                    <a:pt x="158" y="36"/>
                  </a:lnTo>
                  <a:lnTo>
                    <a:pt x="160" y="37"/>
                  </a:lnTo>
                  <a:lnTo>
                    <a:pt x="152" y="47"/>
                  </a:lnTo>
                  <a:close/>
                  <a:moveTo>
                    <a:pt x="133" y="32"/>
                  </a:moveTo>
                  <a:lnTo>
                    <a:pt x="131" y="31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9" y="16"/>
                  </a:lnTo>
                  <a:lnTo>
                    <a:pt x="131" y="17"/>
                  </a:lnTo>
                  <a:lnTo>
                    <a:pt x="137" y="21"/>
                  </a:lnTo>
                  <a:lnTo>
                    <a:pt x="140" y="22"/>
                  </a:lnTo>
                  <a:lnTo>
                    <a:pt x="133" y="32"/>
                  </a:lnTo>
                  <a:close/>
                  <a:moveTo>
                    <a:pt x="112" y="21"/>
                  </a:moveTo>
                  <a:lnTo>
                    <a:pt x="112" y="21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18" y="10"/>
                  </a:lnTo>
                  <a:lnTo>
                    <a:pt x="112" y="21"/>
                  </a:lnTo>
                  <a:close/>
                  <a:moveTo>
                    <a:pt x="91" y="14"/>
                  </a:moveTo>
                  <a:lnTo>
                    <a:pt x="87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1" y="14"/>
                  </a:lnTo>
                  <a:close/>
                  <a:moveTo>
                    <a:pt x="69" y="13"/>
                  </a:moveTo>
                  <a:lnTo>
                    <a:pt x="66" y="14"/>
                  </a:lnTo>
                  <a:lnTo>
                    <a:pt x="61" y="1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accent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59" name="Group 44"/>
            <p:cNvGrpSpPr>
              <a:grpSpLocks/>
            </p:cNvGrpSpPr>
            <p:nvPr/>
          </p:nvGrpSpPr>
          <p:grpSpPr bwMode="auto">
            <a:xfrm>
              <a:off x="4496693" y="6014119"/>
              <a:ext cx="406400" cy="474662"/>
              <a:chOff x="2129" y="2599"/>
              <a:chExt cx="256" cy="299"/>
            </a:xfrm>
          </p:grpSpPr>
          <p:sp>
            <p:nvSpPr>
              <p:cNvPr id="60" name="Oval 45"/>
              <p:cNvSpPr>
                <a:spLocks noChangeArrowheads="1"/>
              </p:cNvSpPr>
              <p:nvPr/>
            </p:nvSpPr>
            <p:spPr bwMode="auto">
              <a:xfrm>
                <a:off x="2129" y="2609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sz="3200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61" name="Text Box 46"/>
              <p:cNvSpPr txBox="1">
                <a:spLocks noChangeArrowheads="1"/>
              </p:cNvSpPr>
              <p:nvPr/>
            </p:nvSpPr>
            <p:spPr bwMode="auto">
              <a:xfrm>
                <a:off x="2156" y="2599"/>
                <a:ext cx="223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</p:grp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644007" y="267089"/>
            <a:ext cx="6029325" cy="992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49216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it is alive and breeds </a:t>
            </a:r>
          </a:p>
          <a:p>
            <a:pPr marL="0" marR="0" lvl="0" indent="0" defTabSz="449216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                     (+Y(4270)+Y(4500)+…)!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64607" y="1620633"/>
            <a:ext cx="4953842" cy="442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Belle and Babar have very low efficiency of reconstruction at threshold (soft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kaons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);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only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LHCb’s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result really casts into doubts the existence of Y(4140).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But!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D0, new CDF and CMS have obviously significant peaks at 4140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MeV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Moreover,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another structure at 4270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MeV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is significant in each of them.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Even more: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there is a hint on the third structure at 4500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MeV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– not significant at any particular experiment, but obviously very significant if sum all (including Belle/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BeBar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LHCb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).</a:t>
            </a:r>
          </a:p>
        </p:txBody>
      </p:sp>
      <p:pic>
        <p:nvPicPr>
          <p:cNvPr id="72706" name="Picture 2" descr="http://inspirehep.net/record/816997/files/Ds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650" y="4649880"/>
            <a:ext cx="2946432" cy="2264101"/>
          </a:xfrm>
          <a:prstGeom prst="rect">
            <a:avLst/>
          </a:prstGeom>
          <a:noFill/>
        </p:spPr>
      </p:pic>
      <p:sp>
        <p:nvSpPr>
          <p:cNvPr id="70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21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72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4908352" y="1343597"/>
            <a:ext cx="2462832" cy="1380930"/>
            <a:chOff x="6596741" y="1268964"/>
            <a:chExt cx="2627981" cy="1380930"/>
          </a:xfrm>
        </p:grpSpPr>
        <p:sp>
          <p:nvSpPr>
            <p:cNvPr id="75" name="Выноска-облако 74"/>
            <p:cNvSpPr/>
            <p:nvPr/>
          </p:nvSpPr>
          <p:spPr bwMode="auto">
            <a:xfrm>
              <a:off x="6596741" y="1268964"/>
              <a:ext cx="2584129" cy="1380930"/>
            </a:xfrm>
            <a:prstGeom prst="cloudCallout">
              <a:avLst>
                <a:gd name="adj1" fmla="val 24246"/>
                <a:gd name="adj2" fmla="val 67905"/>
              </a:avLst>
            </a:prstGeom>
            <a:solidFill>
              <a:srgbClr val="FAFDD3">
                <a:alpha val="6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988629" y="1325164"/>
              <a:ext cx="2236093" cy="991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itchFamily="34" charset="0"/>
                </a:rPr>
                <a:t>What’s this?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dirty="0" err="1" smtClean="0">
                  <a:solidFill>
                    <a:srgbClr val="800000"/>
                  </a:solidFill>
                  <a:latin typeface="Calibri" pitchFamily="34" charset="0"/>
                </a:rPr>
                <a:t>Tetraquark</a:t>
              </a:r>
              <a:r>
                <a:rPr lang="en-US" dirty="0" smtClean="0">
                  <a:solidFill>
                    <a:srgbClr val="800000"/>
                  </a:solidFill>
                  <a:latin typeface="Calibri" pitchFamily="34" charset="0"/>
                </a:rPr>
                <a:t>?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itchFamily="34" charset="0"/>
                </a:rPr>
                <a:t>D</a:t>
              </a:r>
              <a:r>
                <a:rPr lang="en-US" baseline="-25000" dirty="0" smtClean="0">
                  <a:solidFill>
                    <a:srgbClr val="800000"/>
                  </a:solidFill>
                  <a:latin typeface="Calibri" pitchFamily="34" charset="0"/>
                </a:rPr>
                <a:t>s</a:t>
              </a:r>
              <a:r>
                <a:rPr lang="en-US" baseline="30000" dirty="0" smtClean="0">
                  <a:solidFill>
                    <a:srgbClr val="800000"/>
                  </a:solidFill>
                  <a:latin typeface="Calibri" pitchFamily="34" charset="0"/>
                </a:rPr>
                <a:t>(*)</a:t>
              </a:r>
              <a:r>
                <a:rPr lang="en-US" dirty="0" smtClean="0">
                  <a:solidFill>
                    <a:srgbClr val="800000"/>
                  </a:solidFill>
                  <a:latin typeface="Calibri" pitchFamily="34" charset="0"/>
                </a:rPr>
                <a:t> D</a:t>
              </a:r>
              <a:r>
                <a:rPr lang="en-US" baseline="-25000" dirty="0" smtClean="0">
                  <a:solidFill>
                    <a:srgbClr val="800000"/>
                  </a:solidFill>
                  <a:latin typeface="Calibri" pitchFamily="34" charset="0"/>
                </a:rPr>
                <a:t>s</a:t>
              </a:r>
              <a:r>
                <a:rPr lang="en-US" baseline="30000" dirty="0" smtClean="0">
                  <a:solidFill>
                    <a:srgbClr val="800000"/>
                  </a:solidFill>
                  <a:latin typeface="Calibri" pitchFamily="34" charset="0"/>
                </a:rPr>
                <a:t>(*) </a:t>
              </a:r>
              <a:r>
                <a:rPr lang="en-US" dirty="0" smtClean="0">
                  <a:solidFill>
                    <a:srgbClr val="800000"/>
                  </a:solidFill>
                  <a:latin typeface="Calibri" pitchFamily="34" charset="0"/>
                </a:rPr>
                <a:t>molecule?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 flipH="1">
            <a:off x="7567125" y="1763474"/>
            <a:ext cx="2388637" cy="1048139"/>
            <a:chOff x="5573484" y="2967134"/>
            <a:chExt cx="2460173" cy="1048139"/>
          </a:xfrm>
        </p:grpSpPr>
        <p:sp>
          <p:nvSpPr>
            <p:cNvPr id="76" name="Выноска-облако 75"/>
            <p:cNvSpPr/>
            <p:nvPr/>
          </p:nvSpPr>
          <p:spPr bwMode="auto">
            <a:xfrm>
              <a:off x="5573484" y="2967134"/>
              <a:ext cx="2460173" cy="1048139"/>
            </a:xfrm>
            <a:prstGeom prst="cloudCallout">
              <a:avLst>
                <a:gd name="adj1" fmla="val 53777"/>
                <a:gd name="adj2" fmla="val 68732"/>
              </a:avLst>
            </a:prstGeom>
            <a:solidFill>
              <a:srgbClr val="FAFDD3">
                <a:alpha val="6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611924" y="3091759"/>
              <a:ext cx="2263114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itchFamily="34" charset="0"/>
                </a:rPr>
                <a:t>How it’s produced?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itchFamily="34" charset="0"/>
                </a:rPr>
                <a:t>How it decays?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977514" y="733257"/>
            <a:ext cx="3590925" cy="2306637"/>
            <a:chOff x="2976" y="2011"/>
            <a:chExt cx="2784" cy="2019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2" y="2011"/>
              <a:ext cx="2488" cy="2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4" y="3077"/>
              <a:ext cx="28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5" y="2448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2749"/>
              <a:ext cx="28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1" descr="cesr-cle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8" y="3456"/>
              <a:ext cx="27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7" y="3720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3318" y="2742"/>
              <a:ext cx="2442" cy="310"/>
            </a:xfrm>
            <a:prstGeom prst="rect">
              <a:avLst/>
            </a:prstGeom>
            <a:solidFill>
              <a:srgbClr val="FFCCFF">
                <a:alpha val="2784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endParaRPr lang="ru-RU" sz="2400" b="1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pic>
          <p:nvPicPr>
            <p:cNvPr id="14" name="Picture 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5" y="2448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5" y="3720"/>
              <a:ext cx="22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4" y="3077"/>
              <a:ext cx="28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4" y="2749"/>
              <a:ext cx="28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5851951" y="5243804"/>
            <a:ext cx="3469331" cy="1757616"/>
            <a:chOff x="2836" y="808"/>
            <a:chExt cx="2724" cy="1340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5" y="808"/>
              <a:ext cx="2515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2840" y="1922"/>
              <a:ext cx="312" cy="193"/>
              <a:chOff x="2891" y="2253"/>
              <a:chExt cx="312" cy="193"/>
            </a:xfrm>
          </p:grpSpPr>
          <p:pic>
            <p:nvPicPr>
              <p:cNvPr id="27" name="Picture 5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33" y="2253"/>
                <a:ext cx="17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5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91" y="2297"/>
                <a:ext cx="14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7" y="1061"/>
              <a:ext cx="17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5" y="1251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12" y="1697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2836" y="1483"/>
              <a:ext cx="312" cy="193"/>
              <a:chOff x="2891" y="2253"/>
              <a:chExt cx="312" cy="193"/>
            </a:xfrm>
          </p:grpSpPr>
          <p:pic>
            <p:nvPicPr>
              <p:cNvPr id="25" name="Picture 5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33" y="2253"/>
                <a:ext cx="17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91" y="2297"/>
                <a:ext cx="14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5248275" y="-71438"/>
            <a:ext cx="48323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</a:pPr>
            <a:r>
              <a:rPr lang="en-US" sz="36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+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–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→ J/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ψ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  <a:sym typeface="Batang" pitchFamily="18" charset="-127"/>
              </a:rPr>
              <a:t>π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  <a:sym typeface="Batang" pitchFamily="18" charset="-127"/>
              </a:rPr>
              <a:t>+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  <a:sym typeface="Batang" pitchFamily="18" charset="-127"/>
              </a:rPr>
              <a:t>π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–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γ</a:t>
            </a:r>
            <a:r>
              <a:rPr lang="en-US" sz="3200" b="1" baseline="-25000" dirty="0">
                <a:solidFill>
                  <a:srgbClr val="800000"/>
                </a:solidFill>
                <a:latin typeface="Calibri" pitchFamily="34" charset="0"/>
              </a:rPr>
              <a:t>ISR </a:t>
            </a:r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</a:rPr>
              <a:t>Y(4260)</a:t>
            </a:r>
            <a:endParaRPr lang="el-GR" sz="32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5845208" y="4238748"/>
            <a:ext cx="38671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+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–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→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ψ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(2S)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π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+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π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–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γ</a:t>
            </a:r>
            <a:r>
              <a:rPr lang="en-US" sz="3200" b="1" baseline="-25000" dirty="0">
                <a:solidFill>
                  <a:srgbClr val="800000"/>
                </a:solidFill>
                <a:latin typeface="Calibri" pitchFamily="34" charset="0"/>
              </a:rPr>
              <a:t>ISR </a:t>
            </a:r>
            <a:endParaRPr lang="en-US" sz="3200" b="1" baseline="-25000" dirty="0" smtClean="0">
              <a:solidFill>
                <a:srgbClr val="800000"/>
              </a:solidFill>
              <a:latin typeface="Calibri" pitchFamily="34" charset="0"/>
            </a:endParaRPr>
          </a:p>
          <a:p>
            <a:pPr algn="ctr" defTabSz="91440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</a:rPr>
              <a:t>Y(4360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), Y(4660) ...</a:t>
            </a:r>
            <a:endParaRPr lang="ru-RU" sz="32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193456" y="200296"/>
            <a:ext cx="5112484" cy="2403425"/>
            <a:chOff x="0" y="120"/>
            <a:chExt cx="3002" cy="1323"/>
          </a:xfrm>
        </p:grpSpPr>
        <p:pic>
          <p:nvPicPr>
            <p:cNvPr id="32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34"/>
              <a:ext cx="3002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5" y="312"/>
              <a:ext cx="22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788" y="442"/>
              <a:ext cx="46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Y(4260)</a:t>
              </a:r>
              <a:r>
                <a:rPr lang="ru-RU" sz="12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it-IT" sz="1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45" y="385"/>
              <a:ext cx="394" cy="122"/>
            </a:xfrm>
            <a:prstGeom prst="rect">
              <a:avLst/>
            </a:prstGeom>
            <a:solidFill>
              <a:srgbClr val="DDDDDD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70000"/>
                </a:lnSpc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211 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>
              <a:off x="791" y="594"/>
              <a:ext cx="258" cy="2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1694" y="727"/>
              <a:ext cx="4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Y(4008)</a:t>
              </a:r>
              <a:r>
                <a:rPr lang="ru-RU" sz="12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it-IT" sz="1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>
              <a:off x="510" y="850"/>
              <a:ext cx="33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2190" y="418"/>
              <a:ext cx="46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Y(4260)</a:t>
              </a:r>
              <a:r>
                <a:rPr lang="ru-RU" sz="12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it-IT" sz="1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2193" y="580"/>
              <a:ext cx="258" cy="2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2459" y="842"/>
              <a:ext cx="373" cy="122"/>
            </a:xfrm>
            <a:prstGeom prst="rect">
              <a:avLst/>
            </a:prstGeom>
            <a:solidFill>
              <a:srgbClr val="DDDDDD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70000"/>
                </a:lnSpc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550fb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82" y="686"/>
              <a:ext cx="5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Y(4008)?</a:t>
              </a:r>
              <a:endParaRPr lang="it-IT" sz="1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1949" y="881"/>
              <a:ext cx="33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1989" y="120"/>
              <a:ext cx="921" cy="13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PRL99, 182004 (2007</a:t>
              </a: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)</a:t>
              </a:r>
              <a:endParaRPr lang="ru-RU" sz="12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75" y="301"/>
              <a:ext cx="25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54" y="1311"/>
              <a:ext cx="738" cy="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</a:rPr>
                <a:t>M(J/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</a:t>
              </a:r>
              <a:r>
                <a:rPr kumimoji="1" lang="en-US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GeV</a:t>
              </a:r>
              <a:endParaRPr kumimoji="1" lang="ru-RU" sz="1200" b="1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1929" y="1304"/>
              <a:ext cx="738" cy="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</a:rPr>
                <a:t>M(J/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</a:t>
              </a:r>
              <a:r>
                <a:rPr kumimoji="1" lang="en-US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GeV</a:t>
              </a:r>
              <a:endParaRPr kumimoji="1" lang="ru-RU" sz="1200" b="1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</p:grpSp>
      <p:grpSp>
        <p:nvGrpSpPr>
          <p:cNvPr id="49" name="Group 46"/>
          <p:cNvGrpSpPr>
            <a:grpSpLocks/>
          </p:cNvGrpSpPr>
          <p:nvPr/>
        </p:nvGrpSpPr>
        <p:grpSpPr bwMode="auto">
          <a:xfrm>
            <a:off x="98475" y="4793641"/>
            <a:ext cx="5376451" cy="2167269"/>
            <a:chOff x="0" y="2804"/>
            <a:chExt cx="3157" cy="1193"/>
          </a:xfrm>
        </p:grpSpPr>
        <p:pic>
          <p:nvPicPr>
            <p:cNvPr id="50" name="Picture 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2919"/>
              <a:ext cx="3157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1855" y="3054"/>
              <a:ext cx="444" cy="1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400" b="1">
                  <a:solidFill>
                    <a:srgbClr val="FF0000"/>
                  </a:solidFill>
                  <a:latin typeface="Calibri" pitchFamily="34" charset="0"/>
                </a:rPr>
                <a:t>Y(4360)</a:t>
              </a:r>
              <a:endParaRPr lang="el-GR" sz="1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2350" y="3199"/>
              <a:ext cx="585" cy="1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Y(4660)</a:t>
              </a:r>
              <a:r>
                <a:rPr lang="en-US" sz="1400" b="1">
                  <a:solidFill>
                    <a:srgbClr val="CC0000"/>
                  </a:solidFill>
                  <a:latin typeface="Calibri" pitchFamily="34" charset="0"/>
                </a:rPr>
                <a:t> </a:t>
              </a:r>
              <a:endParaRPr lang="en-US" sz="1400" b="1">
                <a:solidFill>
                  <a:srgbClr val="CC0000"/>
                </a:solidFill>
                <a:latin typeface="Calibri" pitchFamily="34" charset="0"/>
                <a:sym typeface="Batang" pitchFamily="18" charset="-127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2591" y="3469"/>
              <a:ext cx="394" cy="122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70000"/>
                </a:lnSpc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670 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2042" y="2804"/>
              <a:ext cx="941" cy="13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PRL 99, 142002(2007)</a:t>
              </a: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endParaRPr lang="it-IT" sz="12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5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98" y="2981"/>
              <a:ext cx="25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532" y="2985"/>
              <a:ext cx="92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Y(4360)</a:t>
              </a:r>
              <a:endParaRPr lang="it-IT" sz="12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57" name="Picture 13" descr="BaBar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34" y="2980"/>
              <a:ext cx="15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607" y="2820"/>
              <a:ext cx="921" cy="12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70000"/>
                </a:lnSpc>
              </a:pP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PRL98, 212001(2007)</a:t>
              </a: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endParaRPr lang="it-IT" sz="12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1076" y="3454"/>
              <a:ext cx="471" cy="132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298 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696" y="3134"/>
              <a:ext cx="225" cy="59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endParaRPr lang="ru-RU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auto">
            <a:xfrm>
              <a:off x="950" y="3267"/>
              <a:ext cx="551" cy="14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Y(4660)?</a:t>
              </a:r>
              <a:endParaRPr lang="en-US" sz="1200" b="1">
                <a:solidFill>
                  <a:srgbClr val="FF0000"/>
                </a:solidFill>
                <a:latin typeface="Calibri" pitchFamily="34" charset="0"/>
                <a:sym typeface="Batang" pitchFamily="18" charset="-127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975" y="3865"/>
              <a:ext cx="814" cy="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</a:rPr>
                <a:t>M(</a:t>
              </a: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(2S)</a:t>
              </a:r>
              <a:r>
                <a:rPr kumimoji="1" lang="en-US" sz="1200" b="1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</a:t>
              </a:r>
              <a:r>
                <a:rPr kumimoji="1" lang="en-US" sz="1200" b="1" dirty="0" err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GeV</a:t>
              </a:r>
              <a:endParaRPr kumimoji="1" lang="ru-RU" sz="1200" b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 flipH="1">
              <a:off x="560" y="3112"/>
              <a:ext cx="96" cy="2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 flipH="1" flipV="1">
              <a:off x="904" y="3216"/>
              <a:ext cx="208" cy="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>
              <a:off x="2000" y="3240"/>
              <a:ext cx="104" cy="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 flipH="1">
              <a:off x="2480" y="3376"/>
              <a:ext cx="144" cy="1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475" y="3858"/>
              <a:ext cx="814" cy="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</a:rPr>
                <a:t>M(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(2S)</a:t>
              </a:r>
              <a:r>
                <a:rPr kumimoji="1" lang="en-US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GeV</a:t>
              </a:r>
              <a:endParaRPr kumimoji="1" lang="ru-RU" sz="1200" b="1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</p:grpSp>
      <p:grpSp>
        <p:nvGrpSpPr>
          <p:cNvPr id="68" name="Группа 65"/>
          <p:cNvGrpSpPr>
            <a:grpSpLocks/>
          </p:cNvGrpSpPr>
          <p:nvPr/>
        </p:nvGrpSpPr>
        <p:grpSpPr bwMode="auto">
          <a:xfrm>
            <a:off x="102641" y="4378590"/>
            <a:ext cx="5522911" cy="2406283"/>
            <a:chOff x="0" y="4652963"/>
            <a:chExt cx="5011738" cy="1870998"/>
          </a:xfrm>
        </p:grpSpPr>
        <p:pic>
          <p:nvPicPr>
            <p:cNvPr id="69" name="Picture 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835524"/>
              <a:ext cx="5011738" cy="163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008" y="4797152"/>
              <a:ext cx="2627784" cy="169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2953732" y="5049838"/>
              <a:ext cx="685425" cy="2275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400" b="1">
                  <a:solidFill>
                    <a:srgbClr val="FF0000"/>
                  </a:solidFill>
                  <a:latin typeface="Calibri" pitchFamily="34" charset="0"/>
                </a:rPr>
                <a:t>Y(4360)</a:t>
              </a:r>
              <a:endParaRPr lang="el-GR" sz="1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30625" y="5280025"/>
              <a:ext cx="928688" cy="2275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Y(4660)</a:t>
              </a:r>
              <a:r>
                <a:rPr lang="en-US" sz="1400" b="1">
                  <a:solidFill>
                    <a:srgbClr val="CC0000"/>
                  </a:solidFill>
                  <a:latin typeface="Calibri" pitchFamily="34" charset="0"/>
                </a:rPr>
                <a:t> </a:t>
              </a:r>
              <a:endParaRPr lang="en-US" sz="1400" b="1">
                <a:solidFill>
                  <a:srgbClr val="CC0000"/>
                </a:solidFill>
                <a:latin typeface="Calibri" pitchFamily="34" charset="0"/>
                <a:sym typeface="Batang" pitchFamily="18" charset="-127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4113213" y="5708650"/>
              <a:ext cx="608329" cy="172304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70000"/>
                </a:lnSpc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670 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3241675" y="4652963"/>
              <a:ext cx="1454928" cy="18955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PRL 99, 142002(2007)</a:t>
              </a:r>
              <a:r>
                <a:rPr lang="en-US" sz="1200" b="0" i="1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endParaRPr lang="it-IT" sz="1200" b="0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7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41825" y="4933950"/>
              <a:ext cx="396875" cy="39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611560" y="4869160"/>
              <a:ext cx="720080" cy="20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Y(4360)</a:t>
              </a:r>
              <a:endParaRPr lang="it-IT" sz="12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77" name="Picture 13" descr="BaBar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7544" y="4941168"/>
              <a:ext cx="239713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 Box 27"/>
            <p:cNvSpPr txBox="1">
              <a:spLocks noChangeArrowheads="1"/>
            </p:cNvSpPr>
            <p:nvPr/>
          </p:nvSpPr>
          <p:spPr bwMode="auto">
            <a:xfrm>
              <a:off x="1691680" y="5733256"/>
              <a:ext cx="747713" cy="186663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530 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/>
          </p:nvSpPr>
          <p:spPr bwMode="auto">
            <a:xfrm>
              <a:off x="1104999" y="5157192"/>
              <a:ext cx="874713" cy="2053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Y(4660)</a:t>
              </a:r>
              <a:endParaRPr lang="en-US" sz="1200" b="1" dirty="0">
                <a:solidFill>
                  <a:srgbClr val="FF0000"/>
                </a:solidFill>
                <a:latin typeface="Calibri" pitchFamily="34" charset="0"/>
                <a:sym typeface="Batang" pitchFamily="18" charset="-127"/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3135313" y="6337298"/>
              <a:ext cx="1258552" cy="186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</a:rPr>
                <a:t>M(</a:t>
              </a: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(2S)</a:t>
              </a:r>
              <a:r>
                <a:rPr kumimoji="1" lang="en-US" sz="1200" b="1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</a:t>
              </a:r>
              <a:r>
                <a:rPr kumimoji="1" lang="en-US" sz="1200" b="1" dirty="0" err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GeV</a:t>
              </a:r>
              <a:endParaRPr kumimoji="1" lang="ru-RU" sz="1200" b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81" name="Line 60"/>
            <p:cNvSpPr>
              <a:spLocks noChangeShapeType="1"/>
            </p:cNvSpPr>
            <p:nvPr/>
          </p:nvSpPr>
          <p:spPr bwMode="auto">
            <a:xfrm flipH="1">
              <a:off x="1403648" y="5373216"/>
              <a:ext cx="152400" cy="3937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" name="Line 61"/>
            <p:cNvSpPr>
              <a:spLocks noChangeShapeType="1"/>
            </p:cNvSpPr>
            <p:nvPr/>
          </p:nvSpPr>
          <p:spPr bwMode="auto">
            <a:xfrm flipH="1">
              <a:off x="971600" y="5085184"/>
              <a:ext cx="42168" cy="4320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" name="Line 62"/>
            <p:cNvSpPr>
              <a:spLocks noChangeShapeType="1"/>
            </p:cNvSpPr>
            <p:nvPr/>
          </p:nvSpPr>
          <p:spPr bwMode="auto">
            <a:xfrm>
              <a:off x="3175000" y="5345113"/>
              <a:ext cx="165100" cy="241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4" name="Line 63"/>
            <p:cNvSpPr>
              <a:spLocks noChangeShapeType="1"/>
            </p:cNvSpPr>
            <p:nvPr/>
          </p:nvSpPr>
          <p:spPr bwMode="auto">
            <a:xfrm flipH="1">
              <a:off x="3937000" y="5561013"/>
              <a:ext cx="228600" cy="177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5" name="Rectangle 64"/>
            <p:cNvSpPr>
              <a:spLocks noChangeArrowheads="1"/>
            </p:cNvSpPr>
            <p:nvPr/>
          </p:nvSpPr>
          <p:spPr bwMode="auto">
            <a:xfrm>
              <a:off x="754063" y="6326186"/>
              <a:ext cx="1258552" cy="186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</a:rPr>
                <a:t>M(</a:t>
              </a: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(2S)</a:t>
              </a:r>
              <a:r>
                <a:rPr kumimoji="1" lang="en-US" sz="1200" b="1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</a:t>
              </a:r>
              <a:r>
                <a:rPr kumimoji="1" lang="en-US" sz="1200" b="1" dirty="0" err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GeV</a:t>
              </a:r>
              <a:endParaRPr kumimoji="1" lang="ru-RU" sz="1200" b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</p:grpSp>
      <p:grpSp>
        <p:nvGrpSpPr>
          <p:cNvPr id="86" name="Группа 84"/>
          <p:cNvGrpSpPr>
            <a:grpSpLocks/>
          </p:cNvGrpSpPr>
          <p:nvPr/>
        </p:nvGrpSpPr>
        <p:grpSpPr bwMode="auto">
          <a:xfrm>
            <a:off x="252193" y="182486"/>
            <a:ext cx="5112481" cy="2492096"/>
            <a:chOff x="179388" y="100334"/>
            <a:chExt cx="4765675" cy="2176542"/>
          </a:xfrm>
        </p:grpSpPr>
        <p:pic>
          <p:nvPicPr>
            <p:cNvPr id="87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388" y="296864"/>
              <a:ext cx="4765675" cy="1824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2868613" y="1079501"/>
              <a:ext cx="736600" cy="23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Y(4008)</a:t>
              </a:r>
              <a:r>
                <a:rPr lang="ru-RU" sz="12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it-IT" sz="1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3656013" y="588964"/>
              <a:ext cx="735013" cy="23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Y(4260)</a:t>
              </a:r>
              <a:r>
                <a:rPr lang="ru-RU" sz="12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it-IT" sz="1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90" name="Line 40"/>
            <p:cNvSpPr>
              <a:spLocks noChangeShapeType="1"/>
            </p:cNvSpPr>
            <p:nvPr/>
          </p:nvSpPr>
          <p:spPr bwMode="auto">
            <a:xfrm flipH="1">
              <a:off x="3660776" y="846139"/>
              <a:ext cx="409575" cy="3778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4083051" y="1262065"/>
              <a:ext cx="592027" cy="193540"/>
            </a:xfrm>
            <a:prstGeom prst="rect">
              <a:avLst/>
            </a:prstGeom>
            <a:solidFill>
              <a:srgbClr val="DDDDDD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7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</a:rPr>
                <a:t>550fb</a:t>
              </a:r>
              <a:r>
                <a:rPr lang="en-US" sz="1200" b="1" baseline="30000" dirty="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2" name="Line 42"/>
            <p:cNvSpPr>
              <a:spLocks noChangeShapeType="1"/>
            </p:cNvSpPr>
            <p:nvPr/>
          </p:nvSpPr>
          <p:spPr bwMode="auto">
            <a:xfrm>
              <a:off x="3273426" y="1323977"/>
              <a:ext cx="52388" cy="268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3337919" y="115888"/>
              <a:ext cx="1461689" cy="21291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</a:pPr>
              <a:r>
                <a:rPr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PRL99, 182004 (2007</a:t>
              </a:r>
              <a:r>
                <a:rPr lang="en-US" sz="1200" b="0" i="1" dirty="0">
                  <a:solidFill>
                    <a:schemeClr val="tx1"/>
                  </a:solidFill>
                  <a:latin typeface="Calibri" pitchFamily="34" charset="0"/>
                </a:rPr>
                <a:t>)</a:t>
              </a:r>
              <a:endParaRPr lang="ru-RU" sz="1200" b="0" i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9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5951" y="403225"/>
              <a:ext cx="396875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Rectangle 43"/>
            <p:cNvSpPr>
              <a:spLocks noChangeArrowheads="1"/>
            </p:cNvSpPr>
            <p:nvPr/>
          </p:nvSpPr>
          <p:spPr bwMode="auto">
            <a:xfrm>
              <a:off x="741363" y="2006603"/>
              <a:ext cx="1171801" cy="2096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</a:rPr>
                <a:t>M(J/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</a:t>
              </a:r>
              <a:r>
                <a:rPr kumimoji="1" lang="en-US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GeV</a:t>
              </a:r>
              <a:endParaRPr kumimoji="1" lang="ru-RU" sz="1200" b="1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96" name="Rectangle 44"/>
            <p:cNvSpPr>
              <a:spLocks noChangeArrowheads="1"/>
            </p:cNvSpPr>
            <p:nvPr/>
          </p:nvSpPr>
          <p:spPr bwMode="auto">
            <a:xfrm>
              <a:off x="3241676" y="1995491"/>
              <a:ext cx="1171801" cy="2096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</a:rPr>
                <a:t>M(J/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</a:t>
              </a:r>
              <a:r>
                <a:rPr kumimoji="1" lang="en-US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l-GR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π</a:t>
              </a:r>
              <a:r>
                <a:rPr kumimoji="1" lang="el-GR" sz="12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–</a:t>
              </a:r>
              <a:r>
                <a:rPr kumimoji="1" lang="en-US" sz="12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GeV</a:t>
              </a:r>
              <a:endParaRPr kumimoji="1" lang="ru-RU" sz="1200" b="1">
                <a:solidFill>
                  <a:srgbClr val="00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pic>
          <p:nvPicPr>
            <p:cNvPr id="97" name="Picture 8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9512" y="299169"/>
              <a:ext cx="2592288" cy="197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Text Box 41"/>
            <p:cNvSpPr txBox="1">
              <a:spLocks noChangeArrowheads="1"/>
            </p:cNvSpPr>
            <p:nvPr/>
          </p:nvSpPr>
          <p:spPr bwMode="auto">
            <a:xfrm>
              <a:off x="323528" y="1196754"/>
              <a:ext cx="927100" cy="23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>
                  <a:solidFill>
                    <a:srgbClr val="FF0000"/>
                  </a:solidFill>
                  <a:latin typeface="Calibri" pitchFamily="34" charset="0"/>
                </a:rPr>
                <a:t>Y(4008)?</a:t>
              </a:r>
              <a:endParaRPr lang="it-IT" sz="10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99" name="Line 42"/>
            <p:cNvSpPr>
              <a:spLocks noChangeShapeType="1"/>
            </p:cNvSpPr>
            <p:nvPr/>
          </p:nvSpPr>
          <p:spPr bwMode="auto">
            <a:xfrm>
              <a:off x="755576" y="1412779"/>
              <a:ext cx="52388" cy="268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>
              <a:off x="1316707" y="778100"/>
              <a:ext cx="735013" cy="23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Y(4260)</a:t>
              </a:r>
              <a:r>
                <a:rPr lang="ru-RU" sz="1200" b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it-IT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 flipH="1">
              <a:off x="1331640" y="1052738"/>
              <a:ext cx="409575" cy="3778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" name="Text Box 33"/>
            <p:cNvSpPr txBox="1">
              <a:spLocks noChangeArrowheads="1"/>
            </p:cNvSpPr>
            <p:nvPr/>
          </p:nvSpPr>
          <p:spPr bwMode="auto">
            <a:xfrm>
              <a:off x="1835696" y="1412778"/>
              <a:ext cx="624901" cy="193540"/>
            </a:xfrm>
            <a:prstGeom prst="rect">
              <a:avLst/>
            </a:prstGeom>
            <a:solidFill>
              <a:srgbClr val="DDDDDD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70000"/>
                </a:lnSpc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464 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endParaRPr lang="ru-RU" sz="1200" b="1" baseline="30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103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404665"/>
              <a:ext cx="360363" cy="4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Rectangle 42"/>
            <p:cNvSpPr>
              <a:spLocks noChangeArrowheads="1"/>
            </p:cNvSpPr>
            <p:nvPr/>
          </p:nvSpPr>
          <p:spPr bwMode="auto">
            <a:xfrm>
              <a:off x="1096803" y="100334"/>
              <a:ext cx="1138927" cy="22579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1200" b="0" dirty="0" smtClean="0">
                  <a:solidFill>
                    <a:schemeClr val="tx1"/>
                  </a:solidFill>
                  <a:latin typeface="Calibri" pitchFamily="34" charset="0"/>
                </a:rPr>
                <a:t>arXiv:1204.2158</a:t>
              </a:r>
              <a:endParaRPr lang="ru-RU" sz="1200" b="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94416" y="3177346"/>
            <a:ext cx="3828082" cy="11432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8" name="Rectangle 65"/>
          <p:cNvSpPr txBox="1">
            <a:spLocks noChangeArrowheads="1"/>
          </p:cNvSpPr>
          <p:nvPr/>
        </p:nvSpPr>
        <p:spPr bwMode="auto">
          <a:xfrm>
            <a:off x="248206" y="2800930"/>
            <a:ext cx="5518112" cy="1304540"/>
          </a:xfrm>
          <a:prstGeom prst="rect">
            <a:avLst/>
          </a:prstGeom>
          <a:solidFill>
            <a:srgbClr val="FFFFCC">
              <a:alpha val="6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0" tIns="28207" rIns="0" bIns="0" numCol="1" anchor="t" anchorCtr="0" compatLnSpc="1">
            <a:prstTxWarp prst="textNoShape">
              <a:avLst/>
            </a:prstTxWarp>
          </a:bodyPr>
          <a:lstStyle/>
          <a:p>
            <a:pPr marL="342865" lvl="0" indent="-342865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NO </a:t>
            </a:r>
            <a:r>
              <a: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vacant </a:t>
            </a: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</a:t>
            </a:r>
            <a:r>
              <a:rPr lang="ru-RU" kern="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– –</a:t>
            </a:r>
            <a:r>
              <a: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charmonium places for Y</a:t>
            </a:r>
            <a:endParaRPr kumimoji="0" lang="ru-RU" sz="2000" b="1" i="0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865" marR="0" lvl="0" indent="-342865" algn="l" defTabSz="44921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NO </a:t>
            </a:r>
            <a:r>
              <a: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open charm modes</a:t>
            </a:r>
            <a:endParaRPr kumimoji="0" lang="ru-RU" sz="2000" b="1" i="0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865" marR="0" lvl="0" indent="-342865" algn="l" defTabSz="44921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Anomalous </a:t>
            </a:r>
            <a:r>
              <a:rPr kumimoji="0" lang="en-US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partial width to charmonium + light hadrons</a:t>
            </a:r>
            <a:endParaRPr kumimoji="0" lang="ru-RU" sz="2000" b="1" i="0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742873" marR="0" lvl="1" indent="-285721" algn="l" defTabSz="44921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  <a:sym typeface="Symbol" pitchFamily="18" charset="2"/>
              </a:rPr>
              <a:t>(Y   ) &gt; 1</a:t>
            </a:r>
            <a:r>
              <a:rPr kumimoji="0" lang="ru-RU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  <a:sym typeface="Symbol" pitchFamily="18" charset="2"/>
              </a:rPr>
              <a:t> 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  <a:sym typeface="Symbol" pitchFamily="18" charset="2"/>
              </a:rPr>
              <a:t>MeV</a:t>
            </a:r>
          </a:p>
          <a:p>
            <a:pPr marL="342865" marR="0" lvl="0" indent="-342865" algn="l" defTabSz="44921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865" marR="0" lvl="0" indent="-342865" algn="l" defTabSz="44921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865" marR="0" lvl="0" indent="-342865" algn="l" defTabSz="44921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10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22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09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10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55976" y="537954"/>
            <a:ext cx="580765" cy="4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5029" y="4749171"/>
            <a:ext cx="580765" cy="46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302" y="4817522"/>
            <a:ext cx="3172407" cy="259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38234" y="249201"/>
            <a:ext cx="6510027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Exotics structures in </a:t>
            </a:r>
            <a:r>
              <a:rPr lang="en-US" sz="3200" dirty="0" smtClean="0">
                <a:solidFill>
                  <a:srgbClr val="800000"/>
                </a:solidFill>
                <a:latin typeface="Calibri" pitchFamily="34" charset="0"/>
              </a:rPr>
              <a:t>Y(4260</a:t>
            </a:r>
            <a:r>
              <a:rPr lang="en-US" sz="3200" dirty="0" smtClean="0">
                <a:solidFill>
                  <a:srgbClr val="800000"/>
                </a:solidFill>
                <a:latin typeface="Calibri" pitchFamily="34" charset="0"/>
              </a:rPr>
              <a:t>) decays</a:t>
            </a:r>
            <a:endParaRPr lang="el-GR" sz="3200" dirty="0" smtClean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4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23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837" y="765277"/>
            <a:ext cx="8668139" cy="33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9731" y="3960091"/>
            <a:ext cx="4450701" cy="94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84710" y="4008592"/>
            <a:ext cx="3164980" cy="72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J/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ψπ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– mass from Y(4260):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peaking at DD* threshold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4938" y="5364640"/>
            <a:ext cx="4673429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</a:pP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(2S)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π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– mass from Y(4360) subsample: 3.2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significance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7666" y="5025981"/>
            <a:ext cx="601631" cy="4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8103701" y="5053066"/>
            <a:ext cx="1204176" cy="25853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en-US" sz="1200" b="0" dirty="0" smtClean="0">
                <a:latin typeface="Calibri" pitchFamily="34" charset="0"/>
              </a:rPr>
              <a:t>arXiv:1410.7641</a:t>
            </a:r>
            <a:endParaRPr lang="ru-RU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7378990" y="739213"/>
            <a:ext cx="1670650" cy="25853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en-US" sz="1200" b="0" dirty="0" smtClean="0">
                <a:latin typeface="Calibri" pitchFamily="34" charset="0"/>
              </a:rPr>
              <a:t>PRL 110, 252002 (2013)</a:t>
            </a:r>
            <a:endParaRPr lang="ru-RU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485187" y="739213"/>
            <a:ext cx="1670650" cy="25853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en-US" sz="1200" b="0" dirty="0" smtClean="0">
                <a:latin typeface="Calibri" pitchFamily="34" charset="0"/>
              </a:rPr>
              <a:t>PRL 110, 252001</a:t>
            </a:r>
            <a:r>
              <a:rPr lang="en-US" sz="1200" b="0" dirty="0" smtClean="0">
                <a:latin typeface="Calibri" pitchFamily="34" charset="0"/>
              </a:rPr>
              <a:t> </a:t>
            </a:r>
            <a:r>
              <a:rPr lang="en-US" sz="1200" b="0" dirty="0" smtClean="0">
                <a:latin typeface="Calibri" pitchFamily="34" charset="0"/>
              </a:rPr>
              <a:t>(2013</a:t>
            </a:r>
            <a:r>
              <a:rPr lang="en-US" sz="1200" b="0" dirty="0" smtClean="0">
                <a:latin typeface="Calibri" pitchFamily="34" charset="0"/>
              </a:rPr>
              <a:t>)</a:t>
            </a:r>
            <a:endParaRPr lang="ru-RU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09936" y="510458"/>
            <a:ext cx="5439118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Observation of </a:t>
            </a:r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="1" baseline="30000" dirty="0" smtClean="0">
                <a:solidFill>
                  <a:srgbClr val="800000"/>
                </a:solidFill>
                <a:latin typeface="Calibri" pitchFamily="34" charset="0"/>
              </a:rPr>
              <a:t>+</a:t>
            </a:r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="1" baseline="30000" dirty="0">
                <a:solidFill>
                  <a:srgbClr val="800000"/>
                </a:solidFill>
                <a:latin typeface="Calibri" pitchFamily="34" charset="0"/>
              </a:rPr>
              <a:t>−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→J/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ψη</a:t>
            </a:r>
            <a:r>
              <a:rPr lang="ru-RU" sz="32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800000"/>
                </a:solidFill>
                <a:latin typeface="Calibri" pitchFamily="34" charset="0"/>
              </a:rPr>
              <a:t>γ</a:t>
            </a:r>
            <a:r>
              <a:rPr lang="en-US" sz="3200" b="1" baseline="-25000" dirty="0">
                <a:solidFill>
                  <a:srgbClr val="800000"/>
                </a:solidFill>
                <a:latin typeface="Calibri" pitchFamily="34" charset="0"/>
              </a:rPr>
              <a:t>ISR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endParaRPr lang="en-US" sz="3200" b="1" baseline="30000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grpSp>
        <p:nvGrpSpPr>
          <p:cNvPr id="8" name="Группа 18"/>
          <p:cNvGrpSpPr>
            <a:grpSpLocks/>
          </p:cNvGrpSpPr>
          <p:nvPr/>
        </p:nvGrpSpPr>
        <p:grpSpPr bwMode="auto">
          <a:xfrm>
            <a:off x="343124" y="1493481"/>
            <a:ext cx="4465638" cy="3602037"/>
            <a:chOff x="34925" y="890588"/>
            <a:chExt cx="4465638" cy="36020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890588"/>
              <a:ext cx="4465638" cy="360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5879" y="1402893"/>
              <a:ext cx="482525" cy="3697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89459" y="1176872"/>
              <a:ext cx="785793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b="1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</a:t>
              </a:r>
              <a:r>
                <a:rPr lang="en-US" sz="1400" b="1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(4040)</a:t>
              </a:r>
              <a:endParaRPr lang="ru-RU" sz="14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827216" y="2154526"/>
              <a:ext cx="585417" cy="3213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>
                  <a:solidFill>
                    <a:schemeClr val="tx1"/>
                  </a:solidFill>
                  <a:latin typeface="Calibri" pitchFamily="34" charset="0"/>
                </a:rPr>
                <a:t>6.0</a:t>
              </a:r>
              <a:r>
                <a:rPr lang="en-US" sz="1600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55850" y="2370112"/>
              <a:ext cx="641522" cy="3213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 b="1">
                  <a:solidFill>
                    <a:schemeClr val="tx1"/>
                  </a:solidFill>
                  <a:latin typeface="Calibri" pitchFamily="34" charset="0"/>
                </a:rPr>
                <a:t>6.5</a:t>
              </a:r>
              <a:r>
                <a:rPr lang="en-US" sz="1600" b="1">
                  <a:solidFill>
                    <a:schemeClr val="tx1"/>
                  </a:solidFill>
                  <a:latin typeface="Calibri" pitchFamily="34" charset="0"/>
                  <a:sym typeface="Symbol" pitchFamily="18" charset="2"/>
                </a:rPr>
                <a:t></a:t>
              </a:r>
              <a:r>
                <a:rPr lang="en-US" sz="1600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71268" y="1556619"/>
              <a:ext cx="432159" cy="64800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267298" y="1412618"/>
              <a:ext cx="785793" cy="29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b="1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</a:t>
              </a:r>
              <a:r>
                <a:rPr lang="en-US" sz="1400" b="1">
                  <a:solidFill>
                    <a:srgbClr val="CC0000"/>
                  </a:solidFill>
                  <a:latin typeface="Calibri" pitchFamily="34" charset="0"/>
                  <a:sym typeface="Symbol" pitchFamily="18" charset="2"/>
                </a:rPr>
                <a:t>(4160)</a:t>
              </a:r>
              <a:endParaRPr lang="ru-RU" sz="1400" b="1">
                <a:solidFill>
                  <a:srgbClr val="CC0000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3419475" y="3079750"/>
              <a:ext cx="705642" cy="264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980 fb</a:t>
              </a:r>
              <a:r>
                <a:rPr lang="en-US" sz="1200" b="1" baseline="30000">
                  <a:solidFill>
                    <a:schemeClr val="tx1"/>
                  </a:solidFill>
                  <a:latin typeface="Calibri" pitchFamily="34" charset="0"/>
                </a:rPr>
                <a:t>-1</a:t>
              </a: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endParaRPr lang="ru-RU" sz="1200" b="1">
                <a:latin typeface="Calibri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2339323" y="1880809"/>
              <a:ext cx="360132" cy="82782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2627313" y="908050"/>
              <a:ext cx="1244251" cy="2640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0" i="1" dirty="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arXiv:1210.7550 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738048" y="1452005"/>
            <a:ext cx="5038725" cy="10741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Observe peaks of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(4040) and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(4160)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No sign of any Y state 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Partial width in J/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ψη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is ~ 1MeV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72998" y="2694728"/>
            <a:ext cx="4090865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</a:rPr>
              <a:t>Not only exotic, but those states, that was considered as conventional states, have too large partial width to charmonium + light </a:t>
            </a:r>
            <a:r>
              <a:rPr lang="en-US" sz="2000" dirty="0" err="1" smtClean="0">
                <a:solidFill>
                  <a:srgbClr val="800000"/>
                </a:solidFill>
                <a:latin typeface="Calibri" pitchFamily="34" charset="0"/>
              </a:rPr>
              <a:t>hadron</a:t>
            </a: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</a:rPr>
              <a:t>(s)</a:t>
            </a:r>
            <a:endParaRPr lang="en-US" sz="20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4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24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7872" y="5352879"/>
            <a:ext cx="8975336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Do we understand conventional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charmonium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above DD threshold, in particular </a:t>
            </a:r>
            <a:r>
              <a:rPr lang="el-GR" dirty="0" smtClean="0">
                <a:solidFill>
                  <a:srgbClr val="002060"/>
                </a:solidFill>
                <a:latin typeface="Calibri" pitchFamily="34" charset="0"/>
              </a:rPr>
              <a:t>ψ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-states? </a:t>
            </a: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0493" y="5925156"/>
            <a:ext cx="675154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In fact, we even have not measured their parameters reliably…</a:t>
            </a:r>
            <a:endParaRPr lang="en-US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1211-9F0B-4D37-8B73-D887480FD5FD}" type="slidenum">
              <a:rPr lang="en-US">
                <a:latin typeface="Calibri" pitchFamily="34" charset="0"/>
              </a:rPr>
              <a:pPr/>
              <a:t>25</a:t>
            </a:fld>
            <a:r>
              <a:rPr lang="en-US">
                <a:latin typeface="Calibri" pitchFamily="34" charset="0"/>
              </a:rPr>
              <a:t>/</a:t>
            </a:r>
            <a:r>
              <a:rPr lang="ru-RU">
                <a:latin typeface="Calibri" pitchFamily="34" charset="0"/>
              </a:rPr>
              <a:t>40</a:t>
            </a:r>
            <a:endParaRPr lang="en-US">
              <a:latin typeface="Calibri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794310" y="0"/>
            <a:ext cx="4286315" cy="7109927"/>
            <a:chOff x="73" y="69"/>
            <a:chExt cx="2264" cy="4078"/>
          </a:xfrm>
        </p:grpSpPr>
        <p:pic>
          <p:nvPicPr>
            <p:cNvPr id="399365" name="Picture 5" descr="excl_si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" y="69"/>
              <a:ext cx="2264" cy="4078"/>
            </a:xfrm>
            <a:prstGeom prst="rect">
              <a:avLst/>
            </a:prstGeom>
            <a:noFill/>
          </p:spPr>
        </p:pic>
        <p:sp>
          <p:nvSpPr>
            <p:cNvPr id="399366" name="Text Box 8"/>
            <p:cNvSpPr txBox="1">
              <a:spLocks noChangeArrowheads="1"/>
            </p:cNvSpPr>
            <p:nvPr/>
          </p:nvSpPr>
          <p:spPr bwMode="auto">
            <a:xfrm>
              <a:off x="1828" y="167"/>
              <a:ext cx="319" cy="189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Calibri" pitchFamily="34" charset="0"/>
                </a:rPr>
                <a:t>D</a:t>
              </a:r>
              <a:r>
                <a:rPr lang="en-US" baseline="30000">
                  <a:solidFill>
                    <a:srgbClr val="800000"/>
                  </a:solidFill>
                  <a:latin typeface="Calibri" pitchFamily="34" charset="0"/>
                </a:rPr>
                <a:t>*</a:t>
              </a:r>
              <a:r>
                <a:rPr lang="en-US">
                  <a:solidFill>
                    <a:srgbClr val="800000"/>
                  </a:solidFill>
                  <a:latin typeface="Calibri" pitchFamily="34" charset="0"/>
                </a:rPr>
                <a:t>D</a:t>
              </a:r>
              <a:r>
                <a:rPr lang="en-US" baseline="30000">
                  <a:solidFill>
                    <a:srgbClr val="800000"/>
                  </a:solidFill>
                  <a:latin typeface="Calibri" pitchFamily="34" charset="0"/>
                </a:rPr>
                <a:t>*</a:t>
              </a:r>
            </a:p>
          </p:txBody>
        </p:sp>
        <p:sp>
          <p:nvSpPr>
            <p:cNvPr id="399367" name="Text Box 11"/>
            <p:cNvSpPr txBox="1">
              <a:spLocks noChangeArrowheads="1"/>
            </p:cNvSpPr>
            <p:nvPr/>
          </p:nvSpPr>
          <p:spPr bwMode="auto">
            <a:xfrm>
              <a:off x="1854" y="939"/>
              <a:ext cx="385" cy="189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Calibri" pitchFamily="34" charset="0"/>
                </a:rPr>
                <a:t>DD</a:t>
              </a:r>
              <a:r>
                <a:rPr lang="en-US" baseline="30000">
                  <a:solidFill>
                    <a:srgbClr val="800000"/>
                  </a:solidFill>
                  <a:latin typeface="Calibri" pitchFamily="34" charset="0"/>
                </a:rPr>
                <a:t>*</a:t>
              </a:r>
            </a:p>
          </p:txBody>
        </p:sp>
        <p:pic>
          <p:nvPicPr>
            <p:cNvPr id="39936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" y="157"/>
              <a:ext cx="24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369" name="Text Box 15"/>
            <p:cNvSpPr txBox="1">
              <a:spLocks noChangeArrowheads="1"/>
            </p:cNvSpPr>
            <p:nvPr/>
          </p:nvSpPr>
          <p:spPr bwMode="auto">
            <a:xfrm rot="16200000">
              <a:off x="701" y="520"/>
              <a:ext cx="355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100" dirty="0">
                  <a:solidFill>
                    <a:srgbClr val="009900"/>
                  </a:solidFill>
                  <a:latin typeface="Calibri" pitchFamily="34" charset="0"/>
                  <a:sym typeface="Arial Unicode MS" pitchFamily="34" charset="-128"/>
                </a:rPr>
                <a:t>ψ</a:t>
              </a:r>
              <a:r>
                <a:rPr lang="en-US" sz="1100" dirty="0">
                  <a:solidFill>
                    <a:srgbClr val="009900"/>
                  </a:solidFill>
                  <a:latin typeface="Calibri" pitchFamily="34" charset="0"/>
                  <a:sym typeface="Gulim" pitchFamily="34" charset="-127"/>
                </a:rPr>
                <a:t>(4040)</a:t>
              </a:r>
            </a:p>
          </p:txBody>
        </p:sp>
        <p:sp>
          <p:nvSpPr>
            <p:cNvPr id="399370" name="Text Box 16"/>
            <p:cNvSpPr txBox="1">
              <a:spLocks noChangeArrowheads="1"/>
            </p:cNvSpPr>
            <p:nvPr/>
          </p:nvSpPr>
          <p:spPr bwMode="auto">
            <a:xfrm rot="16200000">
              <a:off x="727" y="851"/>
              <a:ext cx="438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solidFill>
                    <a:srgbClr val="009900"/>
                  </a:solidFill>
                  <a:latin typeface="Calibri" pitchFamily="34" charset="0"/>
                  <a:sym typeface="Arial Unicode MS" pitchFamily="34" charset="-128"/>
                </a:rPr>
                <a:t> </a:t>
              </a:r>
              <a:r>
                <a:rPr lang="el-GR" sz="1100" dirty="0">
                  <a:solidFill>
                    <a:srgbClr val="009900"/>
                  </a:solidFill>
                  <a:latin typeface="Calibri" pitchFamily="34" charset="0"/>
                  <a:sym typeface="Arial Unicode MS" pitchFamily="34" charset="-128"/>
                </a:rPr>
                <a:t>ψ</a:t>
              </a:r>
              <a:r>
                <a:rPr lang="en-US" sz="1100" dirty="0">
                  <a:solidFill>
                    <a:srgbClr val="009900"/>
                  </a:solidFill>
                  <a:latin typeface="Calibri" pitchFamily="34" charset="0"/>
                  <a:sym typeface="Gulim" pitchFamily="34" charset="-127"/>
                </a:rPr>
                <a:t>(4160)</a:t>
              </a:r>
            </a:p>
          </p:txBody>
        </p:sp>
        <p:sp>
          <p:nvSpPr>
            <p:cNvPr id="399371" name="Text Box 21"/>
            <p:cNvSpPr txBox="1">
              <a:spLocks noChangeArrowheads="1"/>
            </p:cNvSpPr>
            <p:nvPr/>
          </p:nvSpPr>
          <p:spPr bwMode="auto">
            <a:xfrm rot="16200000">
              <a:off x="541" y="318"/>
              <a:ext cx="342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sym typeface="Arial Unicode MS" pitchFamily="34" charset="-128"/>
                </a:rPr>
                <a:t>Y(</a:t>
              </a:r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sym typeface="Gulim" pitchFamily="34" charset="-127"/>
                </a:rPr>
                <a:t>4008)</a:t>
              </a:r>
            </a:p>
          </p:txBody>
        </p:sp>
        <p:sp>
          <p:nvSpPr>
            <p:cNvPr id="399372" name="Text Box 22"/>
            <p:cNvSpPr txBox="1">
              <a:spLocks noChangeArrowheads="1"/>
            </p:cNvSpPr>
            <p:nvPr/>
          </p:nvSpPr>
          <p:spPr bwMode="auto">
            <a:xfrm rot="16200000">
              <a:off x="1274" y="2096"/>
              <a:ext cx="438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solidFill>
                    <a:srgbClr val="009900"/>
                  </a:solidFill>
                  <a:latin typeface="Calibri" pitchFamily="34" charset="0"/>
                  <a:sym typeface="Arial Unicode MS" pitchFamily="34" charset="-128"/>
                </a:rPr>
                <a:t> </a:t>
              </a:r>
              <a:r>
                <a:rPr lang="el-GR" sz="1100" dirty="0">
                  <a:solidFill>
                    <a:srgbClr val="009900"/>
                  </a:solidFill>
                  <a:latin typeface="Calibri" pitchFamily="34" charset="0"/>
                  <a:sym typeface="Arial Unicode MS" pitchFamily="34" charset="-128"/>
                </a:rPr>
                <a:t>ψ</a:t>
              </a:r>
              <a:r>
                <a:rPr lang="en-US" sz="1100" dirty="0">
                  <a:solidFill>
                    <a:srgbClr val="009900"/>
                  </a:solidFill>
                  <a:latin typeface="Calibri" pitchFamily="34" charset="0"/>
                  <a:sym typeface="Gulim" pitchFamily="34" charset="-127"/>
                </a:rPr>
                <a:t>(4415)</a:t>
              </a:r>
            </a:p>
          </p:txBody>
        </p:sp>
        <p:sp>
          <p:nvSpPr>
            <p:cNvPr id="399373" name="Text Box 27"/>
            <p:cNvSpPr txBox="1">
              <a:spLocks noChangeArrowheads="1"/>
            </p:cNvSpPr>
            <p:nvPr/>
          </p:nvSpPr>
          <p:spPr bwMode="auto">
            <a:xfrm rot="16200000">
              <a:off x="1669" y="3314"/>
              <a:ext cx="441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300" dirty="0">
                  <a:solidFill>
                    <a:srgbClr val="FF0000"/>
                  </a:solidFill>
                  <a:latin typeface="Calibri" pitchFamily="34" charset="0"/>
                  <a:sym typeface="Arial Unicode MS" pitchFamily="34" charset="-128"/>
                </a:rPr>
                <a:t>Y</a:t>
              </a:r>
              <a:r>
                <a:rPr lang="en-US" sz="1300" dirty="0">
                  <a:solidFill>
                    <a:srgbClr val="FF0000"/>
                  </a:solidFill>
                  <a:latin typeface="Calibri" pitchFamily="34" charset="0"/>
                  <a:sym typeface="Gulim" pitchFamily="34" charset="-127"/>
                </a:rPr>
                <a:t>(4660)</a:t>
              </a:r>
            </a:p>
          </p:txBody>
        </p:sp>
        <p:sp>
          <p:nvSpPr>
            <p:cNvPr id="399374" name="Text Box 31"/>
            <p:cNvSpPr txBox="1">
              <a:spLocks noChangeArrowheads="1"/>
            </p:cNvSpPr>
            <p:nvPr/>
          </p:nvSpPr>
          <p:spPr bwMode="auto">
            <a:xfrm rot="16200000">
              <a:off x="902" y="253"/>
              <a:ext cx="441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sym typeface="Arial Unicode MS" pitchFamily="34" charset="-128"/>
                </a:rPr>
                <a:t>Y(</a:t>
              </a:r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sym typeface="Gulim" pitchFamily="34" charset="-127"/>
                </a:rPr>
                <a:t>4260)</a:t>
              </a:r>
            </a:p>
          </p:txBody>
        </p:sp>
        <p:sp>
          <p:nvSpPr>
            <p:cNvPr id="399375" name="Text Box 33"/>
            <p:cNvSpPr txBox="1">
              <a:spLocks noChangeArrowheads="1"/>
            </p:cNvSpPr>
            <p:nvPr/>
          </p:nvSpPr>
          <p:spPr bwMode="auto">
            <a:xfrm rot="16200000">
              <a:off x="1034" y="948"/>
              <a:ext cx="342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sym typeface="Arial Unicode MS" pitchFamily="34" charset="-128"/>
                </a:rPr>
                <a:t>Y(</a:t>
              </a:r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sym typeface="Gulim" pitchFamily="34" charset="-127"/>
                </a:rPr>
                <a:t>4360)</a:t>
              </a:r>
            </a:p>
          </p:txBody>
        </p:sp>
        <p:sp>
          <p:nvSpPr>
            <p:cNvPr id="399376" name="Text Box 35"/>
            <p:cNvSpPr txBox="1">
              <a:spLocks noChangeArrowheads="1"/>
            </p:cNvSpPr>
            <p:nvPr/>
          </p:nvSpPr>
          <p:spPr bwMode="auto">
            <a:xfrm>
              <a:off x="1934" y="1578"/>
              <a:ext cx="241" cy="189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Calibri" pitchFamily="34" charset="0"/>
                </a:rPr>
                <a:t>DD</a:t>
              </a:r>
              <a:endParaRPr lang="en-US" baseline="3000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399377" name="Text Box 36"/>
            <p:cNvSpPr txBox="1">
              <a:spLocks noChangeArrowheads="1"/>
            </p:cNvSpPr>
            <p:nvPr/>
          </p:nvSpPr>
          <p:spPr bwMode="auto">
            <a:xfrm>
              <a:off x="1848" y="2012"/>
              <a:ext cx="309" cy="189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Calibri" pitchFamily="34" charset="0"/>
                </a:rPr>
                <a:t>DD</a:t>
              </a:r>
              <a:r>
                <a:rPr lang="el-GR">
                  <a:solidFill>
                    <a:srgbClr val="800000"/>
                  </a:solidFill>
                  <a:latin typeface="Calibri" pitchFamily="34" charset="0"/>
                </a:rPr>
                <a:t>π</a:t>
              </a:r>
            </a:p>
          </p:txBody>
        </p:sp>
        <p:sp>
          <p:nvSpPr>
            <p:cNvPr id="399378" name="Text Box 37"/>
            <p:cNvSpPr txBox="1">
              <a:spLocks noChangeArrowheads="1"/>
            </p:cNvSpPr>
            <p:nvPr/>
          </p:nvSpPr>
          <p:spPr bwMode="auto">
            <a:xfrm>
              <a:off x="908" y="3497"/>
              <a:ext cx="376" cy="189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rgbClr val="800000"/>
                  </a:solidFill>
                  <a:latin typeface="Calibri" pitchFamily="34" charset="0"/>
                </a:rPr>
                <a:t>Λ</a:t>
              </a:r>
              <a:r>
                <a:rPr lang="en-US" baseline="-25000" dirty="0">
                  <a:solidFill>
                    <a:srgbClr val="800000"/>
                  </a:solidFill>
                  <a:latin typeface="Calibri" pitchFamily="34" charset="0"/>
                </a:rPr>
                <a:t>c</a:t>
              </a:r>
              <a:r>
                <a:rPr lang="en-US" baseline="30000" dirty="0">
                  <a:solidFill>
                    <a:srgbClr val="800000"/>
                  </a:solidFill>
                  <a:latin typeface="Calibri" pitchFamily="34" charset="0"/>
                </a:rPr>
                <a:t>+</a:t>
              </a:r>
              <a:r>
                <a:rPr lang="el-GR" dirty="0">
                  <a:solidFill>
                    <a:srgbClr val="800000"/>
                  </a:solidFill>
                  <a:latin typeface="Calibri" pitchFamily="34" charset="0"/>
                </a:rPr>
                <a:t>Λ</a:t>
              </a:r>
              <a:r>
                <a:rPr lang="en-US" baseline="-25000" dirty="0">
                  <a:solidFill>
                    <a:srgbClr val="800000"/>
                  </a:solidFill>
                  <a:latin typeface="Calibri" pitchFamily="34" charset="0"/>
                </a:rPr>
                <a:t>c</a:t>
              </a:r>
              <a:r>
                <a:rPr lang="en-US" baseline="30000" dirty="0">
                  <a:solidFill>
                    <a:srgbClr val="800000"/>
                  </a:solidFill>
                  <a:latin typeface="Calibri" pitchFamily="34" charset="0"/>
                </a:rPr>
                <a:t>–</a:t>
              </a:r>
              <a:endParaRPr lang="el-GR" baseline="30000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399379" name="Text Box 46"/>
            <p:cNvSpPr txBox="1">
              <a:spLocks noChangeArrowheads="1"/>
            </p:cNvSpPr>
            <p:nvPr/>
          </p:nvSpPr>
          <p:spPr bwMode="auto">
            <a:xfrm>
              <a:off x="530" y="1696"/>
              <a:ext cx="17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Calibri" pitchFamily="34" charset="0"/>
                </a:rPr>
                <a:t>?</a:t>
              </a:r>
              <a:endParaRPr lang="ru-RU" sz="2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99380" name="Rectangle 52"/>
            <p:cNvSpPr>
              <a:spLocks noChangeArrowheads="1"/>
            </p:cNvSpPr>
            <p:nvPr/>
          </p:nvSpPr>
          <p:spPr bwMode="auto">
            <a:xfrm>
              <a:off x="1452" y="1390"/>
              <a:ext cx="801" cy="151"/>
            </a:xfrm>
            <a:prstGeom prst="rect">
              <a:avLst/>
            </a:prstGeom>
            <a:solidFill>
              <a:srgbClr val="DDDDDD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200" b="0" i="1" dirty="0">
                  <a:solidFill>
                    <a:srgbClr val="000000"/>
                  </a:solidFill>
                  <a:latin typeface="Calibri" pitchFamily="34" charset="0"/>
                </a:rPr>
                <a:t>PRD77,011103(2008)</a:t>
              </a:r>
              <a:endParaRPr lang="ru-RU" sz="1200" b="0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9381" name="Rectangle 53"/>
            <p:cNvSpPr>
              <a:spLocks noChangeArrowheads="1"/>
            </p:cNvSpPr>
            <p:nvPr/>
          </p:nvSpPr>
          <p:spPr bwMode="auto">
            <a:xfrm>
              <a:off x="342" y="2015"/>
              <a:ext cx="891" cy="151"/>
            </a:xfrm>
            <a:prstGeom prst="rect">
              <a:avLst/>
            </a:prstGeom>
            <a:solidFill>
              <a:srgbClr val="DDDDDD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r>
                <a:rPr kumimoji="1"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RL</a:t>
              </a:r>
              <a:r>
                <a:rPr kumimoji="1"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  <a:r>
                <a:rPr kumimoji="1"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,</a:t>
              </a:r>
              <a:r>
                <a:rPr kumimoji="1"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062001</a:t>
              </a:r>
              <a:r>
                <a:rPr kumimoji="1"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kumimoji="1"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r>
                <a:rPr kumimoji="1"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399382" name="Rectangle 7"/>
            <p:cNvSpPr>
              <a:spLocks noChangeArrowheads="1"/>
            </p:cNvSpPr>
            <p:nvPr/>
          </p:nvSpPr>
          <p:spPr bwMode="auto">
            <a:xfrm>
              <a:off x="1403" y="790"/>
              <a:ext cx="828" cy="151"/>
            </a:xfrm>
            <a:prstGeom prst="rect">
              <a:avLst/>
            </a:prstGeom>
            <a:solidFill>
              <a:srgbClr val="DDDDDD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b-NO" sz="1200" b="0" i="1" dirty="0">
                  <a:solidFill>
                    <a:srgbClr val="000000"/>
                  </a:solidFill>
                  <a:latin typeface="Calibri" pitchFamily="34" charset="0"/>
                </a:rPr>
                <a:t>PRL98, </a:t>
              </a:r>
              <a:r>
                <a:rPr lang="nb-NO" sz="1200" b="0" i="1" dirty="0" smtClean="0">
                  <a:solidFill>
                    <a:srgbClr val="000000"/>
                  </a:solidFill>
                  <a:latin typeface="Calibri" pitchFamily="34" charset="0"/>
                </a:rPr>
                <a:t>092001(2007</a:t>
              </a:r>
              <a:r>
                <a:rPr lang="nb-NO" sz="1200" b="0" i="1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ru-RU" sz="1200" b="0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9383" name="Rectangle 59"/>
            <p:cNvSpPr>
              <a:spLocks noChangeArrowheads="1"/>
            </p:cNvSpPr>
            <p:nvPr/>
          </p:nvSpPr>
          <p:spPr bwMode="auto">
            <a:xfrm>
              <a:off x="348" y="3237"/>
              <a:ext cx="832" cy="15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PRL101</a:t>
              </a:r>
              <a:r>
                <a:rPr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,</a:t>
              </a:r>
              <a:r>
                <a:rPr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172001</a:t>
              </a:r>
              <a:r>
                <a:rPr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ru-RU" sz="1200" b="0" i="1" dirty="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r>
                <a:rPr lang="en-US" sz="1200" b="0" i="1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it-IT" sz="1200" b="0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9384" name="Text Box 36"/>
            <p:cNvSpPr txBox="1">
              <a:spLocks noChangeArrowheads="1"/>
            </p:cNvSpPr>
            <p:nvPr/>
          </p:nvSpPr>
          <p:spPr bwMode="auto">
            <a:xfrm>
              <a:off x="346" y="2635"/>
              <a:ext cx="348" cy="189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Calibri" pitchFamily="34" charset="0"/>
                </a:rPr>
                <a:t>DD</a:t>
              </a:r>
              <a:r>
                <a:rPr lang="en-US" baseline="30000">
                  <a:solidFill>
                    <a:srgbClr val="800000"/>
                  </a:solidFill>
                  <a:latin typeface="Calibri" pitchFamily="34" charset="0"/>
                </a:rPr>
                <a:t>*</a:t>
              </a:r>
              <a:r>
                <a:rPr lang="el-GR">
                  <a:solidFill>
                    <a:srgbClr val="800000"/>
                  </a:solidFill>
                  <a:latin typeface="Calibri" pitchFamily="34" charset="0"/>
                </a:rPr>
                <a:t>π</a:t>
              </a:r>
            </a:p>
          </p:txBody>
        </p:sp>
        <p:sp>
          <p:nvSpPr>
            <p:cNvPr id="399385" name="Rectangle 25"/>
            <p:cNvSpPr>
              <a:spLocks noChangeArrowheads="1"/>
            </p:cNvSpPr>
            <p:nvPr/>
          </p:nvSpPr>
          <p:spPr bwMode="auto">
            <a:xfrm>
              <a:off x="1424" y="2605"/>
              <a:ext cx="854" cy="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0" i="1" dirty="0" smtClean="0">
                  <a:latin typeface="Calibri" pitchFamily="34" charset="0"/>
                </a:rPr>
                <a:t>PRD 80, 091101(2009)</a:t>
              </a:r>
              <a:endParaRPr lang="en-US" sz="1200" b="0" i="1" dirty="0">
                <a:latin typeface="Calibri" pitchFamily="34" charset="0"/>
              </a:endParaRPr>
            </a:p>
          </p:txBody>
        </p:sp>
        <p:sp>
          <p:nvSpPr>
            <p:cNvPr id="399386" name="Rectangle 26"/>
            <p:cNvSpPr>
              <a:spLocks noChangeArrowheads="1"/>
            </p:cNvSpPr>
            <p:nvPr/>
          </p:nvSpPr>
          <p:spPr bwMode="auto">
            <a:xfrm>
              <a:off x="1969" y="3238"/>
              <a:ext cx="128" cy="2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399388" name="Picture 28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06" y="784125"/>
            <a:ext cx="4954555" cy="3634471"/>
          </a:xfrm>
          <a:prstGeom prst="rect">
            <a:avLst/>
          </a:prstGeom>
          <a:noFill/>
        </p:spPr>
      </p:pic>
      <p:sp>
        <p:nvSpPr>
          <p:cNvPr id="399389" name="Rectangle 29"/>
          <p:cNvSpPr>
            <a:spLocks noChangeArrowheads="1"/>
          </p:cNvSpPr>
          <p:nvPr/>
        </p:nvSpPr>
        <p:spPr bwMode="auto">
          <a:xfrm>
            <a:off x="1660849" y="127745"/>
            <a:ext cx="3379464" cy="52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r"/>
            <a:r>
              <a:rPr lang="en-US" sz="3500" i="1" dirty="0" err="1" smtClean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500" i="1" baseline="30000" dirty="0" err="1" smtClean="0">
                <a:solidFill>
                  <a:srgbClr val="800000"/>
                </a:solidFill>
                <a:latin typeface="Calibri" pitchFamily="34" charset="0"/>
              </a:rPr>
              <a:t>+</a:t>
            </a:r>
            <a:r>
              <a:rPr lang="en-US" sz="3500" i="1" dirty="0" err="1" smtClean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500" i="1" baseline="30000" dirty="0">
                <a:solidFill>
                  <a:srgbClr val="800000"/>
                </a:solidFill>
                <a:latin typeface="Calibri" pitchFamily="34" charset="0"/>
              </a:rPr>
              <a:t>–</a:t>
            </a:r>
            <a:r>
              <a:rPr lang="en-US" sz="3500" i="1" dirty="0">
                <a:solidFill>
                  <a:srgbClr val="800000"/>
                </a:solidFill>
                <a:latin typeface="Calibri" pitchFamily="34" charset="0"/>
              </a:rPr>
              <a:t>→hadrons</a:t>
            </a:r>
            <a:endParaRPr lang="ru-RU" sz="3500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671814" y="4698527"/>
            <a:ext cx="4833256" cy="17637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>
              <a:lnSpc>
                <a:spcPct val="150000"/>
              </a:lnSpc>
              <a:buSzPct val="90000"/>
              <a:buBlip>
                <a:blip r:embed="rId5"/>
              </a:buBlip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(4040)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&amp;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(4160)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are seen in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ee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D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</a:p>
          <a:p>
            <a:pPr>
              <a:lnSpc>
                <a:spcPct val="150000"/>
              </a:lnSpc>
              <a:buSzPct val="90000"/>
              <a:buBlip>
                <a:blip r:embed="rId5"/>
              </a:buBlip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Y(4260)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is seen as a dip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SzPct val="90000"/>
              <a:buBlip>
                <a:blip r:embed="rId5"/>
              </a:buBlip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eeDD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–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peak at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.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9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GeV</a:t>
            </a:r>
            <a:endParaRPr lang="en-US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>
              <a:lnSpc>
                <a:spcPct val="150000"/>
              </a:lnSpc>
              <a:buSzPct val="90000"/>
              <a:buBlip>
                <a:blip r:embed="rId5"/>
              </a:buBlip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(4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415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is seen in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ee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DD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π</a:t>
            </a:r>
          </a:p>
        </p:txBody>
      </p:sp>
      <p:sp>
        <p:nvSpPr>
          <p:cNvPr id="3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4" name="Номер слайда 2"/>
          <p:cNvSpPr txBox="1">
            <a:spLocks/>
          </p:cNvSpPr>
          <p:nvPr/>
        </p:nvSpPr>
        <p:spPr bwMode="auto">
          <a:xfrm>
            <a:off x="7519415" y="7073096"/>
            <a:ext cx="2352146" cy="290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4921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825" algn="l"/>
                <a:tab pos="1447649" algn="l"/>
                <a:tab pos="2171475" algn="l"/>
              </a:tabLst>
              <a:defRPr/>
            </a:pPr>
            <a:fld id="{DDB0BFF4-1620-49A3-B344-E1E20BAE6171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pPr marL="0" marR="0" lvl="0" indent="0" algn="r" defTabSz="449216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825" algn="l"/>
                  <a:tab pos="1447649" algn="l"/>
                  <a:tab pos="2171475" algn="l"/>
                </a:tabLst>
                <a:defRPr/>
              </a:pPr>
              <a:t>25</a:t>
            </a:fld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/</a:t>
            </a:r>
            <a:r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3</a:t>
            </a: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7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5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r_six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1724" y="2987122"/>
            <a:ext cx="5946869" cy="396183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" y="1"/>
            <a:ext cx="2721419" cy="1748175"/>
            <a:chOff x="0" y="0"/>
            <a:chExt cx="1691" cy="1127"/>
          </a:xfrm>
        </p:grpSpPr>
        <p:pic>
          <p:nvPicPr>
            <p:cNvPr id="400388" name="Picture 4" descr="r_o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691" cy="1127"/>
            </a:xfrm>
            <a:prstGeom prst="rect">
              <a:avLst/>
            </a:prstGeom>
            <a:noFill/>
          </p:spPr>
        </p:pic>
        <p:sp>
          <p:nvSpPr>
            <p:cNvPr id="400389" name="Text Box 5"/>
            <p:cNvSpPr txBox="1">
              <a:spLocks noChangeArrowheads="1"/>
            </p:cNvSpPr>
            <p:nvPr/>
          </p:nvSpPr>
          <p:spPr bwMode="auto">
            <a:xfrm>
              <a:off x="1050" y="77"/>
              <a:ext cx="575" cy="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DD</a:t>
              </a:r>
              <a:endParaRPr lang="en-US" sz="2200" dirty="0">
                <a:solidFill>
                  <a:srgbClr val="990000"/>
                </a:solidFill>
                <a:latin typeface="Calibri" pitchFamily="34" charset="0"/>
                <a:cs typeface="Rod" pitchFamily="49" charset="-79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27688" y="0"/>
            <a:ext cx="2761671" cy="1772674"/>
            <a:chOff x="1941" y="0"/>
            <a:chExt cx="1716" cy="1143"/>
          </a:xfrm>
        </p:grpSpPr>
        <p:pic>
          <p:nvPicPr>
            <p:cNvPr id="400391" name="Picture 7" descr="r_one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41" y="0"/>
              <a:ext cx="1716" cy="1143"/>
            </a:xfrm>
            <a:prstGeom prst="rect">
              <a:avLst/>
            </a:prstGeom>
            <a:noFill/>
          </p:spPr>
        </p:pic>
        <p:sp>
          <p:nvSpPr>
            <p:cNvPr id="400392" name="Text Box 8"/>
            <p:cNvSpPr txBox="1">
              <a:spLocks noChangeArrowheads="1"/>
            </p:cNvSpPr>
            <p:nvPr/>
          </p:nvSpPr>
          <p:spPr bwMode="auto">
            <a:xfrm>
              <a:off x="3023" y="77"/>
              <a:ext cx="575" cy="2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DD</a:t>
              </a:r>
              <a:r>
                <a:rPr lang="en-US" baseline="30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*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72877" y="1"/>
            <a:ext cx="2754671" cy="1769174"/>
            <a:chOff x="3911" y="0"/>
            <a:chExt cx="1712" cy="1141"/>
          </a:xfrm>
        </p:grpSpPr>
        <p:pic>
          <p:nvPicPr>
            <p:cNvPr id="400394" name="Picture 10" descr="r_one_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1" y="0"/>
              <a:ext cx="1712" cy="1141"/>
            </a:xfrm>
            <a:prstGeom prst="rect">
              <a:avLst/>
            </a:prstGeom>
            <a:noFill/>
          </p:spPr>
        </p:pic>
        <p:sp>
          <p:nvSpPr>
            <p:cNvPr id="400395" name="Text Box 11"/>
            <p:cNvSpPr txBox="1">
              <a:spLocks noChangeArrowheads="1"/>
            </p:cNvSpPr>
            <p:nvPr/>
          </p:nvSpPr>
          <p:spPr bwMode="auto">
            <a:xfrm>
              <a:off x="4974" y="84"/>
              <a:ext cx="594" cy="2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D</a:t>
              </a:r>
              <a:r>
                <a:rPr lang="en-US" baseline="30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*</a:t>
              </a:r>
              <a:r>
                <a:rPr lang="en-US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D</a:t>
              </a:r>
              <a:r>
                <a:rPr lang="en-US" baseline="30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*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0" y="1723676"/>
            <a:ext cx="2710919" cy="1741175"/>
            <a:chOff x="0" y="1033"/>
            <a:chExt cx="1684" cy="1122"/>
          </a:xfrm>
        </p:grpSpPr>
        <p:pic>
          <p:nvPicPr>
            <p:cNvPr id="400397" name="Picture 13" descr="r_one_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033"/>
              <a:ext cx="1684" cy="1122"/>
            </a:xfrm>
            <a:prstGeom prst="rect">
              <a:avLst/>
            </a:prstGeom>
            <a:noFill/>
          </p:spPr>
        </p:pic>
        <p:sp>
          <p:nvSpPr>
            <p:cNvPr id="400398" name="Text Box 14"/>
            <p:cNvSpPr txBox="1">
              <a:spLocks noChangeArrowheads="1"/>
            </p:cNvSpPr>
            <p:nvPr/>
          </p:nvSpPr>
          <p:spPr bwMode="auto">
            <a:xfrm>
              <a:off x="1051" y="1102"/>
              <a:ext cx="575" cy="2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DD</a:t>
              </a:r>
              <a:r>
                <a:rPr lang="el-GR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π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0" y="3410604"/>
            <a:ext cx="2731920" cy="1755174"/>
            <a:chOff x="0" y="2077"/>
            <a:chExt cx="1698" cy="1132"/>
          </a:xfrm>
        </p:grpSpPr>
        <p:pic>
          <p:nvPicPr>
            <p:cNvPr id="400400" name="Picture 16" descr="r_one_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077"/>
              <a:ext cx="1698" cy="1132"/>
            </a:xfrm>
            <a:prstGeom prst="rect">
              <a:avLst/>
            </a:prstGeom>
            <a:noFill/>
          </p:spPr>
        </p:pic>
        <p:sp>
          <p:nvSpPr>
            <p:cNvPr id="400401" name="Text Box 17"/>
            <p:cNvSpPr txBox="1">
              <a:spLocks noChangeArrowheads="1"/>
            </p:cNvSpPr>
            <p:nvPr/>
          </p:nvSpPr>
          <p:spPr bwMode="auto">
            <a:xfrm>
              <a:off x="1020" y="2114"/>
              <a:ext cx="645" cy="2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DD</a:t>
              </a:r>
              <a:r>
                <a:rPr lang="en-US" baseline="30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*</a:t>
              </a:r>
              <a:r>
                <a:rPr lang="el-GR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π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0" y="5158779"/>
            <a:ext cx="2731920" cy="1755175"/>
            <a:chOff x="0" y="3188"/>
            <a:chExt cx="1698" cy="1132"/>
          </a:xfrm>
        </p:grpSpPr>
        <p:pic>
          <p:nvPicPr>
            <p:cNvPr id="400403" name="Picture 19" descr="r_one_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188"/>
              <a:ext cx="1698" cy="1132"/>
            </a:xfrm>
            <a:prstGeom prst="rect">
              <a:avLst/>
            </a:prstGeom>
            <a:noFill/>
          </p:spPr>
        </p:pic>
        <p:sp>
          <p:nvSpPr>
            <p:cNvPr id="400404" name="Text Box 20"/>
            <p:cNvSpPr txBox="1">
              <a:spLocks noChangeArrowheads="1"/>
            </p:cNvSpPr>
            <p:nvPr/>
          </p:nvSpPr>
          <p:spPr bwMode="auto">
            <a:xfrm>
              <a:off x="892" y="3228"/>
              <a:ext cx="774" cy="1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l-GR" sz="14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Λ</a:t>
              </a:r>
              <a:r>
                <a:rPr lang="en-US" sz="1400" baseline="30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+</a:t>
              </a:r>
              <a:r>
                <a:rPr lang="en-US" sz="1400" baseline="-25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c </a:t>
              </a:r>
              <a:r>
                <a:rPr lang="el-GR" sz="14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Λ</a:t>
              </a:r>
              <a:r>
                <a:rPr lang="el-GR" sz="1400" baseline="30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  <a:sym typeface="Symbol" pitchFamily="18" charset="2"/>
                </a:rPr>
                <a:t></a:t>
              </a:r>
              <a:r>
                <a:rPr lang="en-US" sz="1400" baseline="-25000" dirty="0">
                  <a:solidFill>
                    <a:srgbClr val="990000"/>
                  </a:solidFill>
                  <a:latin typeface="Calibri" pitchFamily="34" charset="0"/>
                  <a:cs typeface="Rod" pitchFamily="49" charset="-79"/>
                </a:rPr>
                <a:t>c</a:t>
              </a:r>
              <a:endParaRPr lang="el-GR" sz="1400" baseline="-25000" dirty="0">
                <a:solidFill>
                  <a:srgbClr val="990000"/>
                </a:solidFill>
                <a:latin typeface="Calibri" pitchFamily="34" charset="0"/>
                <a:cs typeface="Rod" pitchFamily="49" charset="-79"/>
              </a:endParaRPr>
            </a:p>
          </p:txBody>
        </p:sp>
      </p:grpSp>
      <p:pic>
        <p:nvPicPr>
          <p:cNvPr id="400405" name="Picture 21" descr="r_six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1724" y="2987122"/>
            <a:ext cx="5946869" cy="3961830"/>
          </a:xfrm>
          <a:prstGeom prst="rect">
            <a:avLst/>
          </a:prstGeom>
          <a:noFill/>
        </p:spPr>
      </p:pic>
      <p:pic>
        <p:nvPicPr>
          <p:cNvPr id="400406" name="Picture 22" descr="r_six_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1724" y="2987122"/>
            <a:ext cx="5946869" cy="3961830"/>
          </a:xfrm>
          <a:prstGeom prst="rect">
            <a:avLst/>
          </a:prstGeom>
          <a:noFill/>
        </p:spPr>
      </p:pic>
      <p:pic>
        <p:nvPicPr>
          <p:cNvPr id="400407" name="Picture 23" descr="r_six_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1724" y="2987122"/>
            <a:ext cx="5946869" cy="3961830"/>
          </a:xfrm>
          <a:prstGeom prst="rect">
            <a:avLst/>
          </a:prstGeom>
          <a:noFill/>
        </p:spPr>
      </p:pic>
      <p:pic>
        <p:nvPicPr>
          <p:cNvPr id="400408" name="Picture 24" descr="r_six_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1724" y="2987122"/>
            <a:ext cx="5946869" cy="3961830"/>
          </a:xfrm>
          <a:prstGeom prst="rect">
            <a:avLst/>
          </a:prstGeom>
          <a:noFill/>
        </p:spPr>
      </p:pic>
      <p:pic>
        <p:nvPicPr>
          <p:cNvPr id="400409" name="Picture 25" descr="r_six_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01724" y="2987122"/>
            <a:ext cx="5946869" cy="3961830"/>
          </a:xfrm>
          <a:prstGeom prst="rect">
            <a:avLst/>
          </a:prstGeom>
          <a:noFill/>
        </p:spPr>
      </p:pic>
      <p:pic>
        <p:nvPicPr>
          <p:cNvPr id="400410" name="Picture 26" descr="r_six_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1724" y="2987122"/>
            <a:ext cx="5946869" cy="3961830"/>
          </a:xfrm>
          <a:prstGeom prst="rect">
            <a:avLst/>
          </a:prstGeom>
          <a:noFill/>
        </p:spPr>
      </p:pic>
      <p:sp>
        <p:nvSpPr>
          <p:cNvPr id="400411" name="Rectangle 27"/>
          <p:cNvSpPr>
            <a:spLocks noChangeArrowheads="1"/>
          </p:cNvSpPr>
          <p:nvPr/>
        </p:nvSpPr>
        <p:spPr bwMode="auto">
          <a:xfrm>
            <a:off x="2989185" y="1975666"/>
            <a:ext cx="4475305" cy="95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r"/>
            <a:r>
              <a:rPr lang="en-US" sz="3200" dirty="0" smtClean="0">
                <a:solidFill>
                  <a:srgbClr val="800000"/>
                </a:solidFill>
                <a:latin typeface="Calibri" pitchFamily="34" charset="0"/>
                <a:cs typeface="Rod" pitchFamily="49" charset="-79"/>
              </a:rPr>
              <a:t>Sum all measured</a:t>
            </a:r>
            <a:endParaRPr lang="ru-RU" sz="3200" dirty="0">
              <a:solidFill>
                <a:srgbClr val="800000"/>
              </a:solidFill>
              <a:latin typeface="Calibri" pitchFamily="34" charset="0"/>
              <a:cs typeface="Rod" pitchFamily="49" charset="-79"/>
            </a:endParaRPr>
          </a:p>
        </p:txBody>
      </p:sp>
      <p:pic>
        <p:nvPicPr>
          <p:cNvPr id="400413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36024" y="2090057"/>
            <a:ext cx="805050" cy="65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26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7427167" y="3265714"/>
            <a:ext cx="1875453" cy="391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63" descr="eell_ba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950" y="4350265"/>
            <a:ext cx="4654193" cy="272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6083" y="4727621"/>
            <a:ext cx="3839918" cy="1785138"/>
            <a:chOff x="193" y="1473"/>
            <a:chExt cx="2693" cy="1358"/>
          </a:xfrm>
        </p:grpSpPr>
        <p:pic>
          <p:nvPicPr>
            <p:cNvPr id="334926" name="Picture 7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1785"/>
              <a:ext cx="2392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8581" name="Rectangle 105"/>
            <p:cNvSpPr>
              <a:spLocks noChangeArrowheads="1"/>
            </p:cNvSpPr>
            <p:nvPr/>
          </p:nvSpPr>
          <p:spPr bwMode="auto">
            <a:xfrm>
              <a:off x="197" y="1473"/>
              <a:ext cx="268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sz="2200" dirty="0">
                  <a:solidFill>
                    <a:srgbClr val="990033"/>
                  </a:solidFill>
                  <a:latin typeface="Calibri" pitchFamily="34" charset="0"/>
                </a:rPr>
                <a:t> </a:t>
              </a:r>
              <a:r>
                <a:rPr lang="en-US" sz="2200" dirty="0">
                  <a:solidFill>
                    <a:srgbClr val="800000"/>
                  </a:solidFill>
                  <a:latin typeface="Calibri" pitchFamily="34" charset="0"/>
                </a:rPr>
                <a:t>X(4630) ≡ Y(4660)?</a:t>
              </a:r>
              <a:r>
                <a:rPr lang="en-US" sz="2600" dirty="0">
                  <a:solidFill>
                    <a:srgbClr val="800000"/>
                  </a:solidFill>
                  <a:latin typeface="Calibri" pitchFamily="34" charset="0"/>
                </a:rPr>
                <a:t>   </a:t>
              </a:r>
              <a:r>
                <a:rPr lang="en-US" sz="2200" dirty="0">
                  <a:solidFill>
                    <a:srgbClr val="800000"/>
                  </a:solidFill>
                  <a:latin typeface="Calibri" pitchFamily="34" charset="0"/>
                </a:rPr>
                <a:t>J</a:t>
              </a:r>
              <a:r>
                <a:rPr lang="en-US" sz="2200" baseline="30000" dirty="0">
                  <a:solidFill>
                    <a:srgbClr val="800000"/>
                  </a:solidFill>
                  <a:latin typeface="Calibri" pitchFamily="34" charset="0"/>
                </a:rPr>
                <a:t>PC</a:t>
              </a:r>
              <a:r>
                <a:rPr lang="en-US" sz="2200" dirty="0">
                  <a:solidFill>
                    <a:srgbClr val="800000"/>
                  </a:solidFill>
                  <a:latin typeface="Calibri" pitchFamily="34" charset="0"/>
                </a:rPr>
                <a:t>=1</a:t>
              </a:r>
              <a:r>
                <a:rPr lang="en-US" sz="2200" baseline="30000" dirty="0">
                  <a:solidFill>
                    <a:srgbClr val="800000"/>
                  </a:solidFill>
                  <a:latin typeface="Calibri" pitchFamily="34" charset="0"/>
                  <a:sym typeface="Symbol" pitchFamily="18" charset="2"/>
                </a:rPr>
                <a:t> 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5745" y="1327909"/>
            <a:ext cx="4551528" cy="3169440"/>
            <a:chOff x="321" y="331"/>
            <a:chExt cx="2114" cy="1363"/>
          </a:xfrm>
        </p:grpSpPr>
        <p:pic>
          <p:nvPicPr>
            <p:cNvPr id="408583" name="Picture 12" descr="p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" y="331"/>
              <a:ext cx="2114" cy="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858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" y="398"/>
              <a:ext cx="20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8585" name="Text Box 17"/>
            <p:cNvSpPr txBox="1">
              <a:spLocks noChangeArrowheads="1"/>
            </p:cNvSpPr>
            <p:nvPr/>
          </p:nvSpPr>
          <p:spPr bwMode="auto">
            <a:xfrm>
              <a:off x="1257" y="634"/>
              <a:ext cx="81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66"/>
                  </a:solidFill>
                  <a:latin typeface="Calibri" pitchFamily="34" charset="0"/>
                </a:rPr>
                <a:t>e</a:t>
              </a:r>
              <a:r>
                <a:rPr lang="en-US" baseline="30000">
                  <a:solidFill>
                    <a:srgbClr val="000066"/>
                  </a:solidFill>
                  <a:latin typeface="Calibri" pitchFamily="34" charset="0"/>
                </a:rPr>
                <a:t>+</a:t>
              </a:r>
              <a:r>
                <a:rPr lang="en-US">
                  <a:solidFill>
                    <a:srgbClr val="000066"/>
                  </a:solidFill>
                  <a:latin typeface="Calibri" pitchFamily="34" charset="0"/>
                </a:rPr>
                <a:t>e</a:t>
              </a:r>
              <a:r>
                <a:rPr lang="en-US" baseline="30000">
                  <a:solidFill>
                    <a:srgbClr val="000066"/>
                  </a:solidFill>
                  <a:latin typeface="Calibri" pitchFamily="34" charset="0"/>
                </a:rPr>
                <a:t>–</a:t>
              </a:r>
              <a:r>
                <a:rPr lang="en-US">
                  <a:solidFill>
                    <a:srgbClr val="000066"/>
                  </a:solidFill>
                  <a:latin typeface="Calibri" pitchFamily="34" charset="0"/>
                </a:rPr>
                <a:t>→</a:t>
              </a:r>
              <a:r>
                <a:rPr lang="el-GR">
                  <a:solidFill>
                    <a:srgbClr val="000066"/>
                  </a:solidFill>
                  <a:latin typeface="Calibri" pitchFamily="34" charset="0"/>
                </a:rPr>
                <a:t>Λ</a:t>
              </a:r>
              <a:r>
                <a:rPr lang="en-US" baseline="-25000">
                  <a:solidFill>
                    <a:srgbClr val="000066"/>
                  </a:solidFill>
                  <a:latin typeface="Calibri" pitchFamily="34" charset="0"/>
                </a:rPr>
                <a:t>c</a:t>
              </a:r>
              <a:r>
                <a:rPr lang="en-US" baseline="30000">
                  <a:solidFill>
                    <a:srgbClr val="000066"/>
                  </a:solidFill>
                  <a:latin typeface="Calibri" pitchFamily="34" charset="0"/>
                </a:rPr>
                <a:t>+</a:t>
              </a:r>
              <a:r>
                <a:rPr lang="el-GR">
                  <a:solidFill>
                    <a:srgbClr val="000066"/>
                  </a:solidFill>
                  <a:latin typeface="Calibri" pitchFamily="34" charset="0"/>
                </a:rPr>
                <a:t>Λ</a:t>
              </a:r>
              <a:r>
                <a:rPr lang="en-US" baseline="-25000">
                  <a:solidFill>
                    <a:srgbClr val="000066"/>
                  </a:solidFill>
                  <a:latin typeface="Calibri" pitchFamily="34" charset="0"/>
                </a:rPr>
                <a:t>c</a:t>
              </a:r>
              <a:r>
                <a:rPr lang="el-GR" baseline="30000">
                  <a:solidFill>
                    <a:srgbClr val="000066"/>
                  </a:solidFill>
                  <a:latin typeface="Calibri" pitchFamily="34" charset="0"/>
                </a:rPr>
                <a:t>–</a:t>
              </a:r>
              <a:r>
                <a:rPr lang="en-US" baseline="30000">
                  <a:solidFill>
                    <a:srgbClr val="000066"/>
                  </a:solidFill>
                  <a:latin typeface="Calibri" pitchFamily="34" charset="0"/>
                </a:rPr>
                <a:t> </a:t>
              </a:r>
              <a:r>
                <a:rPr lang="el-GR">
                  <a:solidFill>
                    <a:srgbClr val="000066"/>
                  </a:solidFill>
                  <a:latin typeface="Calibri" pitchFamily="34" charset="0"/>
                </a:rPr>
                <a:t>γ</a:t>
              </a:r>
              <a:r>
                <a:rPr lang="en-US" baseline="-25000">
                  <a:solidFill>
                    <a:srgbClr val="000066"/>
                  </a:solidFill>
                  <a:latin typeface="Calibri" pitchFamily="34" charset="0"/>
                </a:rPr>
                <a:t>ISR</a:t>
              </a:r>
              <a:endParaRPr lang="el-GR" baseline="-2500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408586" name="Text Box 18"/>
            <p:cNvSpPr txBox="1">
              <a:spLocks noChangeArrowheads="1"/>
            </p:cNvSpPr>
            <p:nvPr/>
          </p:nvSpPr>
          <p:spPr bwMode="auto">
            <a:xfrm rot="19411679">
              <a:off x="1242" y="732"/>
              <a:ext cx="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08587" name="Rectangle 11"/>
            <p:cNvSpPr>
              <a:spLocks noChangeArrowheads="1"/>
            </p:cNvSpPr>
            <p:nvPr/>
          </p:nvSpPr>
          <p:spPr bwMode="auto">
            <a:xfrm>
              <a:off x="963" y="390"/>
              <a:ext cx="800" cy="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300" b="0" i="1" dirty="0" smtClean="0">
                  <a:solidFill>
                    <a:srgbClr val="000000"/>
                  </a:solidFill>
                  <a:latin typeface="Calibri" pitchFamily="34" charset="0"/>
                </a:rPr>
                <a:t>PRL </a:t>
              </a:r>
              <a:r>
                <a:rPr lang="ru-RU" sz="1300" b="0" i="1" dirty="0" smtClean="0">
                  <a:solidFill>
                    <a:srgbClr val="000000"/>
                  </a:solidFill>
                  <a:latin typeface="Calibri" pitchFamily="34" charset="0"/>
                </a:rPr>
                <a:t>101</a:t>
              </a:r>
              <a:r>
                <a:rPr lang="en-US" sz="1300" b="0" i="1" dirty="0">
                  <a:solidFill>
                    <a:srgbClr val="000000"/>
                  </a:solidFill>
                  <a:latin typeface="Calibri" pitchFamily="34" charset="0"/>
                </a:rPr>
                <a:t>,</a:t>
              </a:r>
              <a:r>
                <a:rPr lang="ru-RU" sz="1300" b="0" i="1" dirty="0">
                  <a:solidFill>
                    <a:srgbClr val="000000"/>
                  </a:solidFill>
                  <a:latin typeface="Calibri" pitchFamily="34" charset="0"/>
                </a:rPr>
                <a:t>172001</a:t>
              </a:r>
              <a:r>
                <a:rPr lang="en-US" sz="1300" b="0" i="1" dirty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ru-RU" sz="1300" b="0" i="1" dirty="0">
                  <a:solidFill>
                    <a:srgbClr val="000000"/>
                  </a:solidFill>
                  <a:latin typeface="Calibri" pitchFamily="34" charset="0"/>
                </a:rPr>
                <a:t>2008</a:t>
              </a:r>
              <a:r>
                <a:rPr lang="en-US" sz="1300" b="0" i="1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it-IT" sz="1300" b="0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408588" name="Picture 74" descr="Blppi_bel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7117" y="1786016"/>
            <a:ext cx="3564970" cy="183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589" name="Rectangle 101"/>
          <p:cNvSpPr>
            <a:spLocks noChangeArrowheads="1"/>
          </p:cNvSpPr>
          <p:nvPr/>
        </p:nvSpPr>
        <p:spPr bwMode="auto">
          <a:xfrm>
            <a:off x="4903351" y="1091856"/>
            <a:ext cx="5177274" cy="7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buFontTx/>
              <a:buChar char="•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Threshold effect?</a:t>
            </a:r>
            <a:endParaRPr lang="ru-RU" sz="2000" dirty="0">
              <a:solidFill>
                <a:srgbClr val="000066"/>
              </a:solidFill>
              <a:latin typeface="Calibri" pitchFamily="34" charset="0"/>
            </a:endParaRPr>
          </a:p>
          <a:p>
            <a:r>
              <a:rPr lang="ru-RU" sz="2000" dirty="0">
                <a:solidFill>
                  <a:srgbClr val="000066"/>
                </a:solidFill>
                <a:latin typeface="Calibri" pitchFamily="34" charset="0"/>
              </a:rPr>
              <a:t>       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similar to those seen in </a:t>
            </a:r>
            <a:r>
              <a:rPr lang="en-US" sz="2000" dirty="0" err="1" smtClean="0">
                <a:solidFill>
                  <a:srgbClr val="990033"/>
                </a:solidFill>
                <a:latin typeface="Calibri" pitchFamily="34" charset="0"/>
              </a:rPr>
              <a:t>B</a:t>
            </a:r>
            <a:r>
              <a:rPr lang="en-US" sz="2000" dirty="0" err="1">
                <a:solidFill>
                  <a:srgbClr val="990033"/>
                </a:solidFill>
                <a:latin typeface="Calibri" pitchFamily="34" charset="0"/>
              </a:rPr>
              <a:t>→p</a:t>
            </a:r>
            <a:r>
              <a:rPr lang="el-GR" sz="2000" dirty="0">
                <a:solidFill>
                  <a:srgbClr val="990033"/>
                </a:solidFill>
                <a:latin typeface="Calibri" pitchFamily="34" charset="0"/>
              </a:rPr>
              <a:t>Λ</a:t>
            </a:r>
            <a:r>
              <a:rPr lang="ru-RU" sz="2000" baseline="-25000" dirty="0">
                <a:solidFill>
                  <a:srgbClr val="990033"/>
                </a:solidFill>
                <a:latin typeface="Calibri" pitchFamily="34" charset="0"/>
              </a:rPr>
              <a:t>с</a:t>
            </a:r>
            <a:r>
              <a:rPr lang="el-GR" sz="2000" dirty="0">
                <a:solidFill>
                  <a:srgbClr val="990033"/>
                </a:solidFill>
                <a:latin typeface="Calibri" pitchFamily="34" charset="0"/>
              </a:rPr>
              <a:t>π</a:t>
            </a:r>
            <a:r>
              <a:rPr lang="en-US" sz="2000" dirty="0">
                <a:solidFill>
                  <a:srgbClr val="990033"/>
                </a:solidFill>
                <a:latin typeface="Calibri" pitchFamily="34" charset="0"/>
              </a:rPr>
              <a:t>, J/</a:t>
            </a:r>
            <a:r>
              <a:rPr lang="el-GR" sz="2000" dirty="0">
                <a:solidFill>
                  <a:srgbClr val="990033"/>
                </a:solidFill>
                <a:latin typeface="Calibri" pitchFamily="34" charset="0"/>
              </a:rPr>
              <a:t>ψ</a:t>
            </a:r>
            <a:r>
              <a:rPr lang="en-US" sz="2000" dirty="0">
                <a:solidFill>
                  <a:srgbClr val="990033"/>
                </a:solidFill>
                <a:latin typeface="Calibri" pitchFamily="34" charset="0"/>
              </a:rPr>
              <a:t>→</a:t>
            </a:r>
            <a:r>
              <a:rPr lang="el-GR" sz="2000" dirty="0">
                <a:solidFill>
                  <a:srgbClr val="990033"/>
                </a:solidFill>
                <a:latin typeface="Calibri" pitchFamily="34" charset="0"/>
              </a:rPr>
              <a:t>γ</a:t>
            </a:r>
            <a:r>
              <a:rPr lang="en-US" sz="2000" dirty="0">
                <a:solidFill>
                  <a:srgbClr val="990033"/>
                </a:solidFill>
                <a:latin typeface="Calibri" pitchFamily="34" charset="0"/>
              </a:rPr>
              <a:t>pp </a:t>
            </a:r>
          </a:p>
        </p:txBody>
      </p:sp>
      <p:sp>
        <p:nvSpPr>
          <p:cNvPr id="408590" name="Rectangle 92"/>
          <p:cNvSpPr>
            <a:spLocks noChangeArrowheads="1"/>
          </p:cNvSpPr>
          <p:nvPr/>
        </p:nvSpPr>
        <p:spPr bwMode="auto">
          <a:xfrm>
            <a:off x="2395816" y="354564"/>
            <a:ext cx="4926003" cy="6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en-US" sz="3500" dirty="0" err="1">
                <a:solidFill>
                  <a:srgbClr val="990033"/>
                </a:solidFill>
                <a:latin typeface="Calibri" pitchFamily="34" charset="0"/>
              </a:rPr>
              <a:t>e</a:t>
            </a:r>
            <a:r>
              <a:rPr lang="en-US" sz="3500" baseline="30000" dirty="0" err="1">
                <a:solidFill>
                  <a:srgbClr val="990033"/>
                </a:solidFill>
                <a:latin typeface="Calibri" pitchFamily="34" charset="0"/>
              </a:rPr>
              <a:t>+</a:t>
            </a:r>
            <a:r>
              <a:rPr lang="en-US" sz="3500" dirty="0" err="1">
                <a:solidFill>
                  <a:srgbClr val="990033"/>
                </a:solidFill>
                <a:latin typeface="Calibri" pitchFamily="34" charset="0"/>
              </a:rPr>
              <a:t>e</a:t>
            </a:r>
            <a:r>
              <a:rPr lang="en-US" sz="3500" baseline="30000" dirty="0">
                <a:solidFill>
                  <a:srgbClr val="990033"/>
                </a:solidFill>
                <a:latin typeface="Calibri" pitchFamily="34" charset="0"/>
              </a:rPr>
              <a:t>–</a:t>
            </a:r>
            <a:r>
              <a:rPr lang="en-US" sz="3500" dirty="0">
                <a:solidFill>
                  <a:srgbClr val="990033"/>
                </a:solidFill>
                <a:latin typeface="Calibri" pitchFamily="34" charset="0"/>
              </a:rPr>
              <a:t>→</a:t>
            </a:r>
            <a:r>
              <a:rPr lang="el-GR" sz="3500" dirty="0">
                <a:solidFill>
                  <a:srgbClr val="990033"/>
                </a:solidFill>
                <a:latin typeface="Calibri" pitchFamily="34" charset="0"/>
              </a:rPr>
              <a:t>Λ</a:t>
            </a:r>
            <a:r>
              <a:rPr lang="en-US" sz="3500" baseline="-25000" dirty="0">
                <a:solidFill>
                  <a:srgbClr val="990033"/>
                </a:solidFill>
                <a:latin typeface="Calibri" pitchFamily="34" charset="0"/>
              </a:rPr>
              <a:t>c</a:t>
            </a:r>
            <a:r>
              <a:rPr lang="en-US" sz="3500" baseline="30000" dirty="0">
                <a:solidFill>
                  <a:srgbClr val="990033"/>
                </a:solidFill>
                <a:latin typeface="Calibri" pitchFamily="34" charset="0"/>
              </a:rPr>
              <a:t>+</a:t>
            </a:r>
            <a:r>
              <a:rPr lang="el-GR" sz="3500" dirty="0">
                <a:solidFill>
                  <a:srgbClr val="990033"/>
                </a:solidFill>
                <a:latin typeface="Calibri" pitchFamily="34" charset="0"/>
              </a:rPr>
              <a:t>Λ</a:t>
            </a:r>
            <a:r>
              <a:rPr lang="en-US" sz="3500" baseline="-25000" dirty="0">
                <a:solidFill>
                  <a:srgbClr val="990033"/>
                </a:solidFill>
                <a:latin typeface="Calibri" pitchFamily="34" charset="0"/>
              </a:rPr>
              <a:t>c</a:t>
            </a:r>
            <a:r>
              <a:rPr lang="el-GR" sz="3500" baseline="30000" dirty="0">
                <a:solidFill>
                  <a:srgbClr val="990033"/>
                </a:solidFill>
                <a:latin typeface="Calibri" pitchFamily="34" charset="0"/>
              </a:rPr>
              <a:t>–</a:t>
            </a:r>
            <a:r>
              <a:rPr lang="en-US" sz="3500" baseline="30000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el-GR" sz="3500" dirty="0">
                <a:solidFill>
                  <a:srgbClr val="990033"/>
                </a:solidFill>
                <a:latin typeface="Calibri" pitchFamily="34" charset="0"/>
              </a:rPr>
              <a:t>γ</a:t>
            </a:r>
            <a:r>
              <a:rPr lang="en-US" sz="3500" baseline="-25000" dirty="0">
                <a:solidFill>
                  <a:srgbClr val="990033"/>
                </a:solidFill>
                <a:latin typeface="Calibri" pitchFamily="34" charset="0"/>
              </a:rPr>
              <a:t>ISR </a:t>
            </a:r>
            <a:r>
              <a:rPr lang="en-US" sz="3500" dirty="0">
                <a:solidFill>
                  <a:srgbClr val="990033"/>
                </a:solidFill>
                <a:latin typeface="Calibri" pitchFamily="34" charset="0"/>
              </a:rPr>
              <a:t>&amp;</a:t>
            </a:r>
            <a:r>
              <a:rPr lang="en-US" sz="3500" dirty="0">
                <a:solidFill>
                  <a:srgbClr val="990000"/>
                </a:solidFill>
                <a:latin typeface="Calibri" pitchFamily="34" charset="0"/>
              </a:rPr>
              <a:t>X(4630)</a:t>
            </a:r>
            <a:endParaRPr lang="el-GR" sz="3500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408591" name="Rectangle 101"/>
          <p:cNvSpPr>
            <a:spLocks noChangeArrowheads="1"/>
          </p:cNvSpPr>
          <p:nvPr/>
        </p:nvSpPr>
        <p:spPr bwMode="auto">
          <a:xfrm>
            <a:off x="5040312" y="3506235"/>
            <a:ext cx="5040313" cy="73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buFontTx/>
              <a:buChar char="•"/>
            </a:pPr>
            <a:r>
              <a:rPr lang="en-US" sz="22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0066"/>
                </a:solidFill>
                <a:latin typeface="Calibri" pitchFamily="34" charset="0"/>
              </a:rPr>
              <a:t>different from the structure seen in </a:t>
            </a:r>
            <a:r>
              <a:rPr lang="en-US" sz="2200" dirty="0" err="1" smtClean="0">
                <a:solidFill>
                  <a:srgbClr val="990033"/>
                </a:solidFill>
                <a:latin typeface="Calibri" pitchFamily="34" charset="0"/>
              </a:rPr>
              <a:t>ee</a:t>
            </a:r>
            <a:r>
              <a:rPr lang="en-US" sz="2200" dirty="0">
                <a:solidFill>
                  <a:srgbClr val="990033"/>
                </a:solidFill>
                <a:latin typeface="Calibri" pitchFamily="34" charset="0"/>
              </a:rPr>
              <a:t>→</a:t>
            </a:r>
            <a:r>
              <a:rPr lang="el-GR" sz="2200" dirty="0">
                <a:solidFill>
                  <a:srgbClr val="990033"/>
                </a:solidFill>
                <a:latin typeface="Calibri" pitchFamily="34" charset="0"/>
              </a:rPr>
              <a:t>ΛΛ</a:t>
            </a:r>
            <a:r>
              <a:rPr lang="en-US" sz="2200" dirty="0">
                <a:solidFill>
                  <a:srgbClr val="990033"/>
                </a:solidFill>
                <a:latin typeface="Calibri" pitchFamily="34" charset="0"/>
              </a:rPr>
              <a:t>, </a:t>
            </a:r>
            <a:r>
              <a:rPr lang="en-US" sz="2200" dirty="0" err="1">
                <a:solidFill>
                  <a:srgbClr val="990033"/>
                </a:solidFill>
                <a:latin typeface="Calibri" pitchFamily="34" charset="0"/>
              </a:rPr>
              <a:t>ee→pp</a:t>
            </a:r>
            <a:r>
              <a:rPr lang="en-US" sz="2200" dirty="0">
                <a:solidFill>
                  <a:srgbClr val="990033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27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3868737"/>
            <a:ext cx="3544496" cy="304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2588" y="4011613"/>
            <a:ext cx="5032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4163" y="3706813"/>
            <a:ext cx="1912703" cy="24314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0" i="1" dirty="0">
                <a:solidFill>
                  <a:schemeClr val="tx1"/>
                </a:solidFill>
                <a:latin typeface="Calibri" pitchFamily="34" charset="0"/>
              </a:rPr>
              <a:t>PRL 100, 142001 (2008)</a:t>
            </a:r>
            <a:endParaRPr lang="it-IT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78625" y="4732338"/>
            <a:ext cx="792163" cy="378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6.5 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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1113" y="358775"/>
            <a:ext cx="3589338" cy="3302000"/>
            <a:chOff x="7" y="226"/>
            <a:chExt cx="2261" cy="2080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" y="226"/>
              <a:ext cx="2132" cy="20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16200000">
              <a:off x="-530" y="837"/>
              <a:ext cx="1293" cy="220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</a:rPr>
                <a:t>M</a:t>
              </a:r>
              <a:r>
                <a:rPr kumimoji="1" lang="en-US" sz="1800" b="1" baseline="30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(2S)), (GeV</a:t>
              </a:r>
              <a:r>
                <a:rPr kumimoji="1" lang="en-US" sz="18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2</a:t>
              </a:r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 )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998" y="2086"/>
              <a:ext cx="1039" cy="220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</a:rPr>
                <a:t>M</a:t>
              </a:r>
              <a:r>
                <a:rPr kumimoji="1" lang="en-US" sz="1800" b="1" baseline="30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K), (GeV</a:t>
              </a:r>
              <a:r>
                <a:rPr kumimoji="1" lang="en-US" sz="1800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2</a:t>
              </a:r>
              <a:r>
                <a:rPr kumimoji="1" lang="en-US" sz="1800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 )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72" y="2086"/>
              <a:ext cx="545" cy="20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600" b="1">
                  <a:solidFill>
                    <a:srgbClr val="660033"/>
                  </a:solidFill>
                  <a:latin typeface="Calibri" pitchFamily="34" charset="0"/>
                  <a:ea typeface="Gulim" pitchFamily="34" charset="-127"/>
                </a:rPr>
                <a:t>K</a:t>
              </a:r>
              <a:r>
                <a:rPr lang="en-US" altLang="ko-KR" sz="1600" b="1" baseline="30000">
                  <a:solidFill>
                    <a:srgbClr val="660033"/>
                  </a:solidFill>
                  <a:latin typeface="Calibri" pitchFamily="34" charset="0"/>
                  <a:ea typeface="Gulim" pitchFamily="34" charset="-127"/>
                </a:rPr>
                <a:t>*</a:t>
              </a:r>
              <a:r>
                <a:rPr lang="en-US" altLang="ko-KR" sz="1600" b="1">
                  <a:solidFill>
                    <a:srgbClr val="660033"/>
                  </a:solidFill>
                  <a:latin typeface="Calibri" pitchFamily="34" charset="0"/>
                  <a:ea typeface="Gulim" pitchFamily="34" charset="-127"/>
                </a:rPr>
                <a:t>(890)</a:t>
              </a:r>
              <a:endParaRPr lang="en-US" altLang="ko-KR" sz="1600" b="1" baseline="30000">
                <a:solidFill>
                  <a:srgbClr val="660033"/>
                </a:solidFill>
                <a:latin typeface="Calibri" pitchFamily="34" charset="0"/>
                <a:ea typeface="Gulim" pitchFamily="34" charset="-127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587" y="1904"/>
              <a:ext cx="573" cy="20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solidFill>
                    <a:srgbClr val="660033"/>
                  </a:solidFill>
                  <a:latin typeface="Calibri" pitchFamily="34" charset="0"/>
                  <a:ea typeface="Gulim" pitchFamily="34" charset="-127"/>
                </a:rPr>
                <a:t>K</a:t>
              </a:r>
              <a:r>
                <a:rPr lang="en-US" altLang="ko-KR" sz="1600" b="1" baseline="30000">
                  <a:solidFill>
                    <a:srgbClr val="660033"/>
                  </a:solidFill>
                  <a:latin typeface="Calibri" pitchFamily="34" charset="0"/>
                  <a:ea typeface="Gulim" pitchFamily="34" charset="-127"/>
                </a:rPr>
                <a:t>*</a:t>
              </a:r>
              <a:r>
                <a:rPr lang="en-US" altLang="ko-KR" sz="1600" b="1">
                  <a:solidFill>
                    <a:srgbClr val="660033"/>
                  </a:solidFill>
                  <a:latin typeface="Calibri" pitchFamily="34" charset="0"/>
                  <a:ea typeface="Gulim" pitchFamily="34" charset="-127"/>
                </a:rPr>
                <a:t>(1430)</a:t>
              </a:r>
              <a:endParaRPr lang="en-US" altLang="ko-KR" sz="1600" b="1" baseline="30000">
                <a:solidFill>
                  <a:srgbClr val="660033"/>
                </a:solidFill>
                <a:latin typeface="Calibri" pitchFamily="34" charset="0"/>
                <a:ea typeface="Gulim" pitchFamily="34" charset="-127"/>
                <a:sym typeface="Wingdings" pitchFamily="2" charset="2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08" y="770"/>
              <a:ext cx="1678" cy="2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sz="2400" b="1">
                <a:latin typeface="Calibri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816" y="1995"/>
              <a:ext cx="0" cy="192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1724" y="1677"/>
              <a:ext cx="136" cy="192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724" y="498"/>
              <a:ext cx="340" cy="2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sz="2000" b="1">
                  <a:solidFill>
                    <a:srgbClr val="FF0000"/>
                  </a:solidFill>
                  <a:latin typeface="Calibri" pitchFamily="34" charset="0"/>
                </a:rPr>
                <a:t>???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726" y="317"/>
              <a:ext cx="226" cy="1679"/>
            </a:xfrm>
            <a:prstGeom prst="ellipse">
              <a:avLst/>
            </a:prstGeom>
            <a:noFill/>
            <a:ln w="28575" algn="ctr">
              <a:solidFill>
                <a:srgbClr val="6600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>
                <a:latin typeface="Calibri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06" y="362"/>
              <a:ext cx="288" cy="1584"/>
            </a:xfrm>
            <a:prstGeom prst="ellipse">
              <a:avLst/>
            </a:prstGeom>
            <a:noFill/>
            <a:ln w="28575" algn="ctr">
              <a:solidFill>
                <a:srgbClr val="6600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>
                <a:latin typeface="Calibri" pitchFamily="34" charset="0"/>
              </a:endParaRPr>
            </a:p>
          </p:txBody>
        </p:sp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302340" y="2702704"/>
            <a:ext cx="2984208" cy="769441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Calibri" pitchFamily="34" charset="0"/>
              </a:rPr>
              <a:t>M = (4433 ± 4 ±</a:t>
            </a:r>
            <a:r>
              <a:rPr lang="en-US" sz="2000" b="1" dirty="0">
                <a:latin typeface="Calibri" pitchFamily="34" charset="0"/>
                <a:sym typeface="Symbol" pitchFamily="18" charset="2"/>
              </a:rPr>
              <a:t> 2</a:t>
            </a:r>
            <a:r>
              <a:rPr lang="en-US" sz="2000" b="1" dirty="0">
                <a:latin typeface="Calibri" pitchFamily="34" charset="0"/>
              </a:rPr>
              <a:t>) </a:t>
            </a:r>
            <a:r>
              <a:rPr lang="en-US" sz="2000" b="1" dirty="0" err="1">
                <a:latin typeface="Calibri" pitchFamily="34" charset="0"/>
              </a:rPr>
              <a:t>MeV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en-US" sz="2000" b="1" dirty="0" smtClean="0"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000" b="1" dirty="0" smtClean="0">
                <a:latin typeface="Calibri" pitchFamily="34" charset="0"/>
              </a:rPr>
              <a:t>Γ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= (45</a:t>
            </a:r>
            <a:r>
              <a:rPr lang="en-US" sz="2000" b="1" baseline="30000" dirty="0">
                <a:latin typeface="Calibri" pitchFamily="34" charset="0"/>
              </a:rPr>
              <a:t>+18</a:t>
            </a:r>
            <a:r>
              <a:rPr lang="en-US" sz="2000" b="1" baseline="-25000" dirty="0">
                <a:latin typeface="Calibri" pitchFamily="34" charset="0"/>
              </a:rPr>
              <a:t>–13</a:t>
            </a:r>
            <a:r>
              <a:rPr lang="en-US" sz="2000" b="1" baseline="30000" dirty="0">
                <a:latin typeface="Calibri" pitchFamily="34" charset="0"/>
              </a:rPr>
              <a:t>+30</a:t>
            </a:r>
            <a:r>
              <a:rPr lang="en-US" sz="2000" b="1" baseline="-25000" dirty="0">
                <a:latin typeface="Calibri" pitchFamily="34" charset="0"/>
              </a:rPr>
              <a:t>–13</a:t>
            </a:r>
            <a:r>
              <a:rPr lang="en-US" sz="2000" b="1" dirty="0">
                <a:latin typeface="Calibri" pitchFamily="34" charset="0"/>
              </a:rPr>
              <a:t>) MeV 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09770" y="3930528"/>
            <a:ext cx="5384800" cy="3970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Symbol" pitchFamily="18" charset="2"/>
              <a:buNone/>
            </a:pPr>
            <a:r>
              <a:rPr lang="en-US" sz="1800" b="1" dirty="0">
                <a:latin typeface="Calibri" pitchFamily="34" charset="0"/>
              </a:rPr>
              <a:t>Br(B→</a:t>
            </a:r>
            <a:r>
              <a:rPr lang="en-US" sz="1800" b="1" dirty="0">
                <a:latin typeface="Calibri" pitchFamily="34" charset="0"/>
                <a:sym typeface="Wingdings" pitchFamily="2" charset="2"/>
              </a:rPr>
              <a:t>KZ) </a:t>
            </a:r>
            <a:r>
              <a:rPr lang="en-US" sz="1800" b="1" dirty="0">
                <a:latin typeface="Calibri" pitchFamily="34" charset="0"/>
              </a:rPr>
              <a:t>×</a:t>
            </a:r>
            <a:r>
              <a:rPr lang="en-US" sz="1800" b="1" dirty="0">
                <a:latin typeface="Calibri" pitchFamily="34" charset="0"/>
                <a:sym typeface="Wingdings" pitchFamily="2" charset="2"/>
              </a:rPr>
              <a:t> Br(Z→</a:t>
            </a:r>
            <a:r>
              <a:rPr lang="el-GR" sz="1800" b="1" dirty="0">
                <a:latin typeface="Calibri" pitchFamily="34" charset="0"/>
                <a:sym typeface="Wingdings" pitchFamily="2" charset="2"/>
              </a:rPr>
              <a:t>ψ</a:t>
            </a:r>
            <a:r>
              <a:rPr lang="en-US" sz="1800" b="1" dirty="0">
                <a:latin typeface="Calibri" pitchFamily="34" charset="0"/>
                <a:sym typeface="Wingdings" pitchFamily="2" charset="2"/>
              </a:rPr>
              <a:t>(2S)</a:t>
            </a:r>
            <a:r>
              <a:rPr lang="el-GR" sz="1800" b="1" dirty="0">
                <a:latin typeface="Calibri" pitchFamily="34" charset="0"/>
                <a:sym typeface="Wingdings" pitchFamily="2" charset="2"/>
              </a:rPr>
              <a:t>π</a:t>
            </a:r>
            <a:r>
              <a:rPr lang="en-US" sz="1800" b="1" dirty="0">
                <a:latin typeface="Calibri" pitchFamily="34" charset="0"/>
                <a:sym typeface="Wingdings" pitchFamily="2" charset="2"/>
              </a:rPr>
              <a:t>) = (4.1 ± 1.0 ± 1.3</a:t>
            </a:r>
            <a:r>
              <a:rPr lang="en-US" sz="1800" b="1" dirty="0" smtClean="0">
                <a:latin typeface="Calibri" pitchFamily="34" charset="0"/>
                <a:sym typeface="Wingdings" pitchFamily="2" charset="2"/>
              </a:rPr>
              <a:t>)</a:t>
            </a:r>
            <a:r>
              <a:rPr lang="en-US" sz="1800" b="1" dirty="0" smtClean="0">
                <a:latin typeface="Calibri" pitchFamily="34" charset="0"/>
              </a:rPr>
              <a:t>× </a:t>
            </a:r>
            <a:r>
              <a:rPr lang="en-US" sz="1800" b="1" dirty="0" smtClean="0">
                <a:latin typeface="Calibri" pitchFamily="34" charset="0"/>
                <a:sym typeface="Wingdings" pitchFamily="2" charset="2"/>
              </a:rPr>
              <a:t>10</a:t>
            </a:r>
            <a:r>
              <a:rPr lang="en-US" sz="1800" b="1" baseline="30000" dirty="0" smtClean="0">
                <a:latin typeface="Calibri" pitchFamily="34" charset="0"/>
                <a:sym typeface="Wingdings" pitchFamily="2" charset="2"/>
              </a:rPr>
              <a:t>–5</a:t>
            </a:r>
            <a:endParaRPr lang="it-IT" sz="1800" b="1" dirty="0">
              <a:latin typeface="Calibri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904305" y="2178101"/>
            <a:ext cx="4816475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Fit: S-wave BW + ph</a:t>
            </a:r>
            <a:r>
              <a:rPr lang="pl-PL" sz="2000" b="1" dirty="0">
                <a:latin typeface="Calibri" pitchFamily="34" charset="0"/>
              </a:rPr>
              <a:t>ase </a:t>
            </a:r>
            <a:r>
              <a:rPr lang="en-US" sz="2000" b="1" dirty="0">
                <a:latin typeface="Calibri" pitchFamily="34" charset="0"/>
              </a:rPr>
              <a:t>sp</a:t>
            </a:r>
            <a:r>
              <a:rPr lang="pl-PL" sz="2000" b="1" dirty="0">
                <a:latin typeface="Calibri" pitchFamily="34" charset="0"/>
              </a:rPr>
              <a:t>ace</a:t>
            </a:r>
            <a:r>
              <a:rPr lang="en-US" sz="2000" b="1" dirty="0">
                <a:latin typeface="Calibri" pitchFamily="34" charset="0"/>
              </a:rPr>
              <a:t> like function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 rot="2496220">
            <a:off x="3446658" y="2922588"/>
            <a:ext cx="2311400" cy="57785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 dirty="0">
                <a:latin typeface="Calibri" pitchFamily="34" charset="0"/>
                <a:ea typeface="Gulim" pitchFamily="34" charset="-127"/>
              </a:rPr>
              <a:t>after K</a:t>
            </a:r>
            <a:r>
              <a:rPr lang="en-US" altLang="ko-KR" sz="2000" b="1" baseline="30000" dirty="0">
                <a:latin typeface="Calibri" pitchFamily="34" charset="0"/>
                <a:ea typeface="Gulim" pitchFamily="34" charset="-127"/>
              </a:rPr>
              <a:t>*</a:t>
            </a:r>
            <a:r>
              <a:rPr lang="en-US" altLang="ko-KR" sz="2000" b="1" dirty="0">
                <a:latin typeface="Calibri" pitchFamily="34" charset="0"/>
                <a:ea typeface="Gulim" pitchFamily="34" charset="-127"/>
              </a:rPr>
              <a:t> veto</a:t>
            </a:r>
            <a:endParaRPr lang="ru-RU" sz="2000" b="1" dirty="0"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629025" y="0"/>
            <a:ext cx="4392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ko-KR" sz="3200" b="1" dirty="0">
                <a:solidFill>
                  <a:srgbClr val="990033"/>
                </a:solidFill>
                <a:latin typeface="Calibri" pitchFamily="34" charset="0"/>
                <a:ea typeface="Gulim" pitchFamily="34" charset="-127"/>
              </a:rPr>
              <a:t>Z(4430)</a:t>
            </a:r>
            <a:r>
              <a:rPr lang="en-US" altLang="ko-KR" sz="3200" b="1" baseline="30000" dirty="0">
                <a:solidFill>
                  <a:srgbClr val="990033"/>
                </a:solidFill>
                <a:latin typeface="Calibri" pitchFamily="34" charset="0"/>
                <a:ea typeface="Gulim" pitchFamily="34" charset="-127"/>
              </a:rPr>
              <a:t>+</a:t>
            </a:r>
            <a:r>
              <a:rPr lang="en-US" altLang="ko-KR" sz="3200" b="1" dirty="0">
                <a:solidFill>
                  <a:srgbClr val="990033"/>
                </a:solidFill>
                <a:latin typeface="Calibri" pitchFamily="34" charset="0"/>
                <a:ea typeface="Gulim" pitchFamily="34" charset="-127"/>
              </a:rPr>
              <a:t> first charged </a:t>
            </a:r>
            <a:br>
              <a:rPr lang="en-US" altLang="ko-KR" sz="3200" b="1" dirty="0">
                <a:solidFill>
                  <a:srgbClr val="990033"/>
                </a:solidFill>
                <a:latin typeface="Calibri" pitchFamily="34" charset="0"/>
                <a:ea typeface="Gulim" pitchFamily="34" charset="-127"/>
              </a:rPr>
            </a:br>
            <a:r>
              <a:rPr lang="en-US" altLang="ko-KR" sz="3200" b="1" dirty="0" err="1">
                <a:solidFill>
                  <a:srgbClr val="990033"/>
                </a:solidFill>
                <a:latin typeface="Calibri" pitchFamily="34" charset="0"/>
                <a:ea typeface="Gulim" pitchFamily="34" charset="-127"/>
              </a:rPr>
              <a:t>charmoniumlike</a:t>
            </a:r>
            <a:r>
              <a:rPr lang="en-US" altLang="ko-KR" sz="3200" b="1" dirty="0">
                <a:solidFill>
                  <a:srgbClr val="990033"/>
                </a:solidFill>
                <a:latin typeface="Calibri" pitchFamily="34" charset="0"/>
                <a:ea typeface="Gulim" pitchFamily="34" charset="-127"/>
              </a:rPr>
              <a:t> state</a:t>
            </a:r>
            <a:r>
              <a:rPr lang="en-US" altLang="ko-KR" sz="2800" b="1" dirty="0">
                <a:solidFill>
                  <a:srgbClr val="660033"/>
                </a:solidFill>
                <a:latin typeface="Calibri" pitchFamily="34" charset="0"/>
                <a:ea typeface="Gulim" pitchFamily="34" charset="-127"/>
              </a:rPr>
              <a:t> </a:t>
            </a:r>
            <a:endParaRPr lang="it-IT" sz="3600" dirty="0">
              <a:solidFill>
                <a:srgbClr val="660033"/>
              </a:solidFill>
              <a:latin typeface="Calibri" pitchFamily="34" charset="0"/>
              <a:ea typeface="Gulim" pitchFamily="34" charset="-127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22288" y="4065588"/>
            <a:ext cx="3671887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660033"/>
                </a:solidFill>
                <a:latin typeface="Calibri" pitchFamily="34" charset="0"/>
              </a:rPr>
              <a:t> </a:t>
            </a:r>
            <a:endParaRPr lang="en-US" sz="2000" b="1">
              <a:solidFill>
                <a:srgbClr val="990033"/>
              </a:solidFill>
              <a:latin typeface="Calibri" pitchFamily="34" charset="0"/>
            </a:endParaRPr>
          </a:p>
          <a:p>
            <a:r>
              <a:rPr lang="en-US" sz="2000" b="1">
                <a:latin typeface="Calibri" pitchFamily="34" charset="0"/>
              </a:rPr>
              <a:t> </a:t>
            </a:r>
            <a:endParaRPr lang="it-IT" sz="2000" b="1">
              <a:latin typeface="Calibri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709429" y="1147375"/>
            <a:ext cx="6222365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itchFamily="34" charset="0"/>
              </a:rPr>
              <a:t>Cannot  be conventional  charmonium or hybrid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554258" y="4517855"/>
            <a:ext cx="361163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>
                <a:latin typeface="Calibri" pitchFamily="34" charset="0"/>
                <a:ea typeface="Gulim" pitchFamily="34" charset="-127"/>
              </a:rPr>
              <a:t>Shows up in all data subsamples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3926209" y="1620450"/>
            <a:ext cx="45720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B → KZ,  Z(4430)</a:t>
            </a:r>
            <a:r>
              <a:rPr lang="en-US" sz="1800" b="1" baseline="30000" dirty="0">
                <a:latin typeface="Calibri" pitchFamily="34" charset="0"/>
              </a:rPr>
              <a:t>+ </a:t>
            </a:r>
            <a:r>
              <a:rPr lang="en-US" sz="1800" b="1" dirty="0">
                <a:latin typeface="Calibri" pitchFamily="34" charset="0"/>
              </a:rPr>
              <a:t>→ </a:t>
            </a:r>
            <a:r>
              <a:rPr lang="el-GR" sz="1800" b="1" dirty="0">
                <a:latin typeface="Calibri" pitchFamily="34" charset="0"/>
              </a:rPr>
              <a:t>π</a:t>
            </a:r>
            <a:r>
              <a:rPr lang="en-US" sz="1800" b="1" baseline="30000" dirty="0">
                <a:latin typeface="Calibri" pitchFamily="34" charset="0"/>
              </a:rPr>
              <a:t>+</a:t>
            </a:r>
            <a:r>
              <a:rPr lang="el-GR" sz="1800" b="1" dirty="0">
                <a:latin typeface="Calibri" pitchFamily="34" charset="0"/>
              </a:rPr>
              <a:t>ψ</a:t>
            </a:r>
            <a:r>
              <a:rPr lang="en-US" sz="1800" b="1" dirty="0">
                <a:latin typeface="Calibri" pitchFamily="34" charset="0"/>
              </a:rPr>
              <a:t>(2S)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 K=K</a:t>
            </a:r>
            <a:r>
              <a:rPr lang="en-US" sz="1800" b="1" baseline="30000" dirty="0">
                <a:latin typeface="Calibri" pitchFamily="34" charset="0"/>
              </a:rPr>
              <a:t>–</a:t>
            </a:r>
            <a:r>
              <a:rPr lang="en-US" sz="1800" b="1" dirty="0">
                <a:latin typeface="Calibri" pitchFamily="34" charset="0"/>
              </a:rPr>
              <a:t>, K</a:t>
            </a:r>
            <a:r>
              <a:rPr lang="en-US" sz="1800" b="1" baseline="30000" dirty="0">
                <a:latin typeface="Calibri" pitchFamily="34" charset="0"/>
              </a:rPr>
              <a:t>0</a:t>
            </a:r>
            <a:r>
              <a:rPr lang="en-US" sz="1800" b="1" baseline="-25000" dirty="0">
                <a:latin typeface="Calibri" pitchFamily="34" charset="0"/>
              </a:rPr>
              <a:t>s </a:t>
            </a:r>
            <a:r>
              <a:rPr lang="en-US" sz="1800" b="1" dirty="0">
                <a:latin typeface="Calibri" pitchFamily="34" charset="0"/>
              </a:rPr>
              <a:t>  ;  </a:t>
            </a:r>
            <a:r>
              <a:rPr lang="el-GR" sz="1800" b="1" dirty="0">
                <a:latin typeface="Calibri" pitchFamily="34" charset="0"/>
              </a:rPr>
              <a:t>ψ</a:t>
            </a:r>
            <a:r>
              <a:rPr lang="en-US" sz="1800" b="1" dirty="0">
                <a:latin typeface="Calibri" pitchFamily="34" charset="0"/>
              </a:rPr>
              <a:t>(2S) →</a:t>
            </a:r>
            <a:r>
              <a:rPr lang="en-US" sz="1800" b="1" dirty="0" err="1">
                <a:latin typeface="Calibri" pitchFamily="34" charset="0"/>
              </a:rPr>
              <a:t>ℓ</a:t>
            </a:r>
            <a:r>
              <a:rPr lang="en-US" sz="1800" b="1" baseline="30000" dirty="0" err="1">
                <a:latin typeface="Calibri" pitchFamily="34" charset="0"/>
              </a:rPr>
              <a:t>+</a:t>
            </a:r>
            <a:r>
              <a:rPr lang="en-US" sz="1800" b="1" dirty="0" err="1">
                <a:latin typeface="Calibri" pitchFamily="34" charset="0"/>
              </a:rPr>
              <a:t>ℓ</a:t>
            </a:r>
            <a:r>
              <a:rPr lang="en-US" sz="1800" b="1" baseline="30000" dirty="0">
                <a:latin typeface="Calibri" pitchFamily="34" charset="0"/>
              </a:rPr>
              <a:t>–</a:t>
            </a:r>
            <a:r>
              <a:rPr lang="en-US" sz="1800" b="1" dirty="0">
                <a:latin typeface="Calibri" pitchFamily="34" charset="0"/>
              </a:rPr>
              <a:t>, </a:t>
            </a:r>
            <a:r>
              <a:rPr lang="el-GR" sz="1800" b="1" dirty="0">
                <a:latin typeface="Calibri" pitchFamily="34" charset="0"/>
              </a:rPr>
              <a:t>π</a:t>
            </a:r>
            <a:r>
              <a:rPr lang="en-US" sz="1800" b="1" baseline="30000" dirty="0">
                <a:latin typeface="Calibri" pitchFamily="34" charset="0"/>
              </a:rPr>
              <a:t>+</a:t>
            </a:r>
            <a:r>
              <a:rPr lang="el-GR" sz="1800" b="1" dirty="0">
                <a:latin typeface="Calibri" pitchFamily="34" charset="0"/>
              </a:rPr>
              <a:t>π</a:t>
            </a:r>
            <a:r>
              <a:rPr lang="en-US" sz="1800" b="1" baseline="30000" dirty="0">
                <a:latin typeface="Calibri" pitchFamily="34" charset="0"/>
              </a:rPr>
              <a:t>–</a:t>
            </a:r>
            <a:r>
              <a:rPr lang="en-US" sz="1800" b="1" dirty="0">
                <a:latin typeface="Calibri" pitchFamily="34" charset="0"/>
              </a:rPr>
              <a:t>J/</a:t>
            </a:r>
            <a:r>
              <a:rPr lang="el-GR" sz="1800" b="1" dirty="0">
                <a:latin typeface="Calibri" pitchFamily="34" charset="0"/>
              </a:rPr>
              <a:t>ψ</a:t>
            </a: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457200" y="4981575"/>
            <a:ext cx="4995863" cy="132343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SzPct val="60000"/>
              <a:buFont typeface="Wingdings" pitchFamily="2" charset="2"/>
              <a:buChar char="q"/>
            </a:pPr>
            <a:r>
              <a:rPr lang="en-US" sz="2000" b="1" dirty="0">
                <a:latin typeface="Calibri" pitchFamily="34" charset="0"/>
              </a:rPr>
              <a:t> Could the Z(4430) be due to a reflection from the K</a:t>
            </a:r>
            <a:r>
              <a:rPr lang="el-GR" sz="2000" b="1" dirty="0">
                <a:latin typeface="Calibri" pitchFamily="34" charset="0"/>
              </a:rPr>
              <a:t>π</a:t>
            </a:r>
            <a:r>
              <a:rPr lang="en-US" sz="2000" b="1" dirty="0">
                <a:latin typeface="Calibri" pitchFamily="34" charset="0"/>
              </a:rPr>
              <a:t> channel? </a:t>
            </a:r>
          </a:p>
          <a:p>
            <a:pPr lvl="1">
              <a:lnSpc>
                <a:spcPct val="100000"/>
              </a:lnSpc>
              <a:buSzPct val="60000"/>
              <a:buFont typeface="Wingdings" pitchFamily="2" charset="2"/>
              <a:buChar char="q"/>
            </a:pPr>
            <a:r>
              <a:rPr lang="en-US" altLang="zh-CN" sz="2000" b="1" dirty="0">
                <a:latin typeface="Calibri" pitchFamily="34" charset="0"/>
                <a:ea typeface="宋体" pitchFamily="2" charset="-122"/>
              </a:rPr>
              <a:t> S- P- &amp; D-waves cannot make a peak (+ nothing else)</a:t>
            </a:r>
            <a:r>
              <a:rPr lang="en-US" altLang="zh-CN" sz="2000" dirty="0">
                <a:latin typeface="Calibri" pitchFamily="34" charset="0"/>
                <a:ea typeface="宋体" pitchFamily="2" charset="-122"/>
              </a:rPr>
              <a:t>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6779602" y="6692339"/>
            <a:ext cx="1449998" cy="2289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r>
              <a:rPr lang="en-US" altLang="ko-KR" sz="1600" b="1" dirty="0">
                <a:solidFill>
                  <a:schemeClr val="tx2"/>
                </a:solidFill>
                <a:latin typeface="Calibri" pitchFamily="34" charset="0"/>
                <a:ea typeface="Gulim" pitchFamily="34" charset="-127"/>
              </a:rPr>
              <a:t>M(</a:t>
            </a:r>
            <a:r>
              <a:rPr lang="el-GR" altLang="ko-KR" sz="1600" b="1" dirty="0">
                <a:solidFill>
                  <a:schemeClr val="tx2"/>
                </a:solidFill>
                <a:latin typeface="Calibri" pitchFamily="34" charset="0"/>
              </a:rPr>
              <a:t>π</a:t>
            </a:r>
            <a:r>
              <a:rPr lang="en-US" altLang="ko-KR" sz="1600" b="1" baseline="300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</a:rPr>
              <a:t>+</a:t>
            </a:r>
            <a:r>
              <a:rPr lang="en-US" altLang="ko-KR" sz="1600" b="1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1600" b="1" dirty="0">
                <a:solidFill>
                  <a:schemeClr val="tx2"/>
                </a:solidFill>
                <a:latin typeface="Calibri" pitchFamily="34" charset="0"/>
                <a:ea typeface="Gulim" pitchFamily="34" charset="-127"/>
              </a:rPr>
              <a:t>(2S))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3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28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491795" y="3621618"/>
            <a:ext cx="4175125" cy="2405062"/>
            <a:chOff x="3023" y="2153"/>
            <a:chExt cx="2630" cy="1515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4216" y="2245"/>
              <a:ext cx="1146" cy="169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0" i="1" dirty="0">
                  <a:solidFill>
                    <a:schemeClr val="tx1"/>
                  </a:solidFill>
                  <a:latin typeface="Calibri" pitchFamily="34" charset="0"/>
                </a:rPr>
                <a:t>PRD79:112001 (2009) </a:t>
              </a:r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023" y="2153"/>
              <a:ext cx="2630" cy="1515"/>
              <a:chOff x="3023" y="2153"/>
              <a:chExt cx="2630" cy="1515"/>
            </a:xfrm>
          </p:grpSpPr>
          <p:pic>
            <p:nvPicPr>
              <p:cNvPr id="7" name="Picture 3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23" y="2418"/>
                <a:ext cx="2630" cy="1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 Box 33"/>
              <p:cNvSpPr txBox="1">
                <a:spLocks noChangeArrowheads="1"/>
              </p:cNvSpPr>
              <p:nvPr/>
            </p:nvSpPr>
            <p:spPr bwMode="auto">
              <a:xfrm>
                <a:off x="3759" y="2153"/>
                <a:ext cx="116" cy="2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1800" b="1">
                  <a:latin typeface="Calibri" pitchFamily="34" charset="0"/>
                </a:endParaRPr>
              </a:p>
            </p:txBody>
          </p:sp>
          <p:sp>
            <p:nvSpPr>
              <p:cNvPr id="9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4652" y="2549"/>
                <a:ext cx="468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0000"/>
                    </a:solidFill>
                    <a:latin typeface="Calibri" pitchFamily="34" charset="0"/>
                  </a:rPr>
                  <a:t>4430</a:t>
                </a:r>
                <a:endParaRPr lang="ru-RU" sz="1800" b="1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 Box 41"/>
              <p:cNvSpPr txBox="1">
                <a:spLocks noChangeArrowheads="1"/>
              </p:cNvSpPr>
              <p:nvPr/>
            </p:nvSpPr>
            <p:spPr bwMode="auto">
              <a:xfrm>
                <a:off x="3340" y="2452"/>
                <a:ext cx="183" cy="2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alibri" pitchFamily="34" charset="0"/>
                  </a:rPr>
                  <a:t>  </a:t>
                </a:r>
              </a:p>
            </p:txBody>
          </p:sp>
        </p:grpSp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98579" y="4187890"/>
            <a:ext cx="5233182" cy="191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 Fit to J/</a:t>
            </a:r>
            <a:r>
              <a:rPr lang="el-GR" sz="2000" b="1" dirty="0">
                <a:latin typeface="Calibri" pitchFamily="34" charset="0"/>
              </a:rPr>
              <a:t>ψπ</a:t>
            </a:r>
            <a:r>
              <a:rPr lang="el-GR" sz="2000" b="1" baseline="30000" dirty="0">
                <a:latin typeface="Calibri" pitchFamily="34" charset="0"/>
              </a:rPr>
              <a:t>–</a:t>
            </a:r>
            <a:r>
              <a:rPr lang="en-US" sz="2000" b="1" dirty="0">
                <a:latin typeface="Calibri" pitchFamily="34" charset="0"/>
              </a:rPr>
              <a:t> and </a:t>
            </a:r>
            <a:r>
              <a:rPr lang="el-GR" sz="2000" b="1" dirty="0">
                <a:latin typeface="Calibri" pitchFamily="34" charset="0"/>
              </a:rPr>
              <a:t>ψ</a:t>
            </a:r>
            <a:r>
              <a:rPr lang="en-US" sz="2000" b="1" dirty="0">
                <a:latin typeface="Calibri" pitchFamily="34" charset="0"/>
              </a:rPr>
              <a:t>(2S) </a:t>
            </a:r>
            <a:r>
              <a:rPr lang="el-GR" sz="2000" b="1" dirty="0">
                <a:latin typeface="Calibri" pitchFamily="34" charset="0"/>
              </a:rPr>
              <a:t>π</a:t>
            </a:r>
            <a:r>
              <a:rPr lang="el-GR" sz="2000" b="1" baseline="30000" dirty="0">
                <a:latin typeface="Calibri" pitchFamily="34" charset="0"/>
              </a:rPr>
              <a:t>–</a:t>
            </a:r>
            <a:r>
              <a:rPr lang="en-US" sz="2000" b="1" dirty="0">
                <a:latin typeface="Calibri" pitchFamily="34" charset="0"/>
              </a:rPr>
              <a:t> distributions: background + BW (free mass &amp; width).  Observe ~2</a:t>
            </a:r>
            <a:r>
              <a:rPr lang="el-GR" sz="2000" b="1" dirty="0">
                <a:latin typeface="Calibri" pitchFamily="34" charset="0"/>
              </a:rPr>
              <a:t>σ</a:t>
            </a:r>
            <a:r>
              <a:rPr lang="en-US" sz="2000" b="1" dirty="0">
                <a:latin typeface="Calibri" pitchFamily="34" charset="0"/>
              </a:rPr>
              <a:t>  fluctuations below/above background in J/</a:t>
            </a:r>
            <a:r>
              <a:rPr lang="el-GR" sz="2000" b="1" dirty="0">
                <a:latin typeface="Calibri" pitchFamily="34" charset="0"/>
              </a:rPr>
              <a:t>ψ</a:t>
            </a:r>
            <a:r>
              <a:rPr lang="en-US" sz="2000" b="1" dirty="0">
                <a:latin typeface="Calibri" pitchFamily="34" charset="0"/>
              </a:rPr>
              <a:t> and </a:t>
            </a:r>
            <a:r>
              <a:rPr lang="el-GR" sz="2000" b="1" dirty="0">
                <a:latin typeface="Calibri" pitchFamily="34" charset="0"/>
              </a:rPr>
              <a:t>ψ</a:t>
            </a:r>
            <a:r>
              <a:rPr lang="en-US" sz="2000" b="1" dirty="0">
                <a:latin typeface="Calibri" pitchFamily="34" charset="0"/>
              </a:rPr>
              <a:t>(2S) modes</a:t>
            </a:r>
            <a:endParaRPr lang="el-GR" sz="2000" b="1" dirty="0"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18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At M = 4430 MeV/c</a:t>
            </a:r>
            <a:r>
              <a:rPr lang="en-US" sz="2000" b="1" baseline="30000" dirty="0">
                <a:latin typeface="Calibri" pitchFamily="34" charset="0"/>
              </a:rPr>
              <a:t>2 </a:t>
            </a:r>
            <a:r>
              <a:rPr lang="en-US" sz="2000" b="1" dirty="0">
                <a:latin typeface="Calibri" pitchFamily="34" charset="0"/>
              </a:rPr>
              <a:t>&amp; </a:t>
            </a:r>
            <a:r>
              <a:rPr lang="el-GR" sz="2000" b="1" dirty="0">
                <a:latin typeface="Calibri" pitchFamily="34" charset="0"/>
              </a:rPr>
              <a:t>Γ</a:t>
            </a:r>
            <a:r>
              <a:rPr lang="en-US" sz="2000" b="1" dirty="0">
                <a:latin typeface="Calibri" pitchFamily="34" charset="0"/>
              </a:rPr>
              <a:t> = 45 MeV</a:t>
            </a:r>
            <a:endParaRPr lang="en-US" sz="2000" b="1" dirty="0"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en-US" sz="2000" b="1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1800" b="1" dirty="0">
                <a:latin typeface="Calibri" pitchFamily="34" charset="0"/>
                <a:sym typeface="Wingdings" pitchFamily="2" charset="2"/>
              </a:rPr>
              <a:t>Br(</a:t>
            </a:r>
            <a:r>
              <a:rPr lang="en-US" sz="1800" b="1" dirty="0">
                <a:latin typeface="Calibri" pitchFamily="34" charset="0"/>
              </a:rPr>
              <a:t>B</a:t>
            </a:r>
            <a:r>
              <a:rPr lang="en-US" sz="1800" b="1" baseline="30000" dirty="0">
                <a:latin typeface="Calibri" pitchFamily="34" charset="0"/>
              </a:rPr>
              <a:t>0</a:t>
            </a:r>
            <a:r>
              <a:rPr lang="en-US" sz="1800" b="1" dirty="0">
                <a:latin typeface="Calibri" pitchFamily="34" charset="0"/>
              </a:rPr>
              <a:t>→Z</a:t>
            </a:r>
            <a:r>
              <a:rPr lang="en-US" sz="1800" b="1" baseline="30000" dirty="0">
                <a:latin typeface="Calibri" pitchFamily="34" charset="0"/>
              </a:rPr>
              <a:t>–</a:t>
            </a:r>
            <a:r>
              <a:rPr lang="en-US" sz="1800" b="1" dirty="0">
                <a:latin typeface="Calibri" pitchFamily="34" charset="0"/>
              </a:rPr>
              <a:t>K</a:t>
            </a:r>
            <a:r>
              <a:rPr lang="en-US" sz="1800" b="1" baseline="30000" dirty="0">
                <a:latin typeface="Calibri" pitchFamily="34" charset="0"/>
              </a:rPr>
              <a:t>+</a:t>
            </a:r>
            <a:r>
              <a:rPr lang="en-US" sz="1800" b="1" dirty="0">
                <a:latin typeface="Calibri" pitchFamily="34" charset="0"/>
              </a:rPr>
              <a:t>, Z</a:t>
            </a:r>
            <a:r>
              <a:rPr lang="en-US" sz="1800" b="1" baseline="30000" dirty="0">
                <a:latin typeface="Calibri" pitchFamily="34" charset="0"/>
              </a:rPr>
              <a:t>–</a:t>
            </a:r>
            <a:r>
              <a:rPr lang="el-GR" sz="1800" b="1" dirty="0">
                <a:latin typeface="Calibri" pitchFamily="34" charset="0"/>
              </a:rPr>
              <a:t>→ψ</a:t>
            </a:r>
            <a:r>
              <a:rPr lang="en-US" sz="1800" b="1" dirty="0">
                <a:latin typeface="Calibri" pitchFamily="34" charset="0"/>
              </a:rPr>
              <a:t>(2S)</a:t>
            </a:r>
            <a:r>
              <a:rPr lang="el-GR" sz="1800" b="1" dirty="0">
                <a:latin typeface="Calibri" pitchFamily="34" charset="0"/>
              </a:rPr>
              <a:t>π</a:t>
            </a:r>
            <a:r>
              <a:rPr lang="el-GR" sz="1800" b="1" baseline="30000" dirty="0">
                <a:latin typeface="Calibri" pitchFamily="34" charset="0"/>
              </a:rPr>
              <a:t>–</a:t>
            </a:r>
            <a:r>
              <a:rPr lang="en-US" sz="1800" b="1" dirty="0">
                <a:latin typeface="Calibri" pitchFamily="34" charset="0"/>
              </a:rPr>
              <a:t>) &lt; 3.1 </a:t>
            </a:r>
            <a:r>
              <a:rPr lang="en-US" dirty="0" smtClean="0">
                <a:latin typeface="Calibri" pitchFamily="34" charset="0"/>
              </a:rPr>
              <a:t>× </a:t>
            </a:r>
            <a:r>
              <a:rPr lang="en-US" sz="1800" b="1" dirty="0">
                <a:latin typeface="Calibri" pitchFamily="34" charset="0"/>
              </a:rPr>
              <a:t>10</a:t>
            </a:r>
            <a:r>
              <a:rPr lang="en-US" sz="1800" b="1" baseline="30000" dirty="0">
                <a:latin typeface="Calibri" pitchFamily="34" charset="0"/>
              </a:rPr>
              <a:t>-5</a:t>
            </a:r>
            <a:r>
              <a:rPr lang="en-US" sz="1800" b="1" dirty="0">
                <a:latin typeface="Calibri" pitchFamily="34" charset="0"/>
              </a:rPr>
              <a:t> @</a:t>
            </a:r>
            <a:r>
              <a:rPr lang="en-US" b="1" dirty="0">
                <a:latin typeface="Calibri" pitchFamily="34" charset="0"/>
              </a:rPr>
              <a:t> 95% CL</a:t>
            </a:r>
          </a:p>
        </p:txBody>
      </p: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207056" y="305513"/>
            <a:ext cx="5160963" cy="3546475"/>
            <a:chOff x="7" y="298"/>
            <a:chExt cx="3251" cy="2234"/>
          </a:xfrm>
        </p:grpSpPr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" y="330"/>
              <a:ext cx="2042" cy="2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872" y="155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881" y="1725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889" y="1885"/>
              <a:ext cx="24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078" y="1463"/>
              <a:ext cx="480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accent2"/>
                  </a:solidFill>
                  <a:latin typeface="Calibri" pitchFamily="34" charset="0"/>
                </a:rPr>
                <a:t>S-wave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1"/>
                  </a:solidFill>
                  <a:latin typeface="Calibri" pitchFamily="34" charset="0"/>
                </a:rPr>
                <a:t>P-wave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CC00"/>
                  </a:solidFill>
                  <a:latin typeface="Calibri" pitchFamily="34" charset="0"/>
                </a:rPr>
                <a:t>D-wave</a:t>
              </a: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7" y="298"/>
              <a:ext cx="1214" cy="2074"/>
              <a:chOff x="1352" y="1751"/>
              <a:chExt cx="1214" cy="2074"/>
            </a:xfrm>
          </p:grpSpPr>
          <p:pic>
            <p:nvPicPr>
              <p:cNvPr id="23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37" y="2739"/>
                <a:ext cx="1015" cy="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66" y="1751"/>
                <a:ext cx="1000" cy="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1714" y="2624"/>
                <a:ext cx="585" cy="1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en-US" sz="1600" b="1">
                    <a:solidFill>
                      <a:schemeClr val="tx1"/>
                    </a:solidFill>
                    <a:latin typeface="Calibri" pitchFamily="34" charset="0"/>
                  </a:rPr>
                  <a:t>M</a:t>
                </a:r>
                <a:r>
                  <a:rPr lang="en-US" sz="1600" b="1" baseline="3000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  <a:r>
                  <a:rPr lang="en-US" sz="1600" b="1">
                    <a:solidFill>
                      <a:schemeClr val="tx1"/>
                    </a:solidFill>
                    <a:latin typeface="Calibri" pitchFamily="34" charset="0"/>
                  </a:rPr>
                  <a:t>(K</a:t>
                </a:r>
                <a:r>
                  <a:rPr lang="en-US" sz="1600" b="1" baseline="30000">
                    <a:solidFill>
                      <a:schemeClr val="tx1"/>
                    </a:solidFill>
                    <a:latin typeface="Calibri" pitchFamily="34" charset="0"/>
                  </a:rPr>
                  <a:t>0</a:t>
                </a:r>
                <a:r>
                  <a:rPr lang="el-GR" sz="1600" b="1">
                    <a:solidFill>
                      <a:schemeClr val="tx1"/>
                    </a:solidFill>
                    <a:latin typeface="Calibri" pitchFamily="34" charset="0"/>
                  </a:rPr>
                  <a:t>π</a:t>
                </a:r>
                <a:r>
                  <a:rPr lang="el-GR" sz="1600" b="1" baseline="30000">
                    <a:solidFill>
                      <a:schemeClr val="tx1"/>
                    </a:solidFill>
                    <a:latin typeface="Calibri" pitchFamily="34" charset="0"/>
                  </a:rPr>
                  <a:t>–</a:t>
                </a:r>
                <a:r>
                  <a:rPr lang="en-US" sz="1600" b="1">
                    <a:solidFill>
                      <a:schemeClr val="tx1"/>
                    </a:solidFill>
                    <a:latin typeface="Calibri" pitchFamily="34" charset="0"/>
                  </a:rPr>
                  <a:t>)</a:t>
                </a:r>
                <a:endParaRPr lang="el-GR" sz="1600" b="1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1681" y="3627"/>
                <a:ext cx="64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1">
                    <a:solidFill>
                      <a:schemeClr val="tx1"/>
                    </a:solidFill>
                    <a:latin typeface="Calibri" pitchFamily="34" charset="0"/>
                  </a:rPr>
                  <a:t>M</a:t>
                </a:r>
                <a:r>
                  <a:rPr lang="en-US" sz="1800" b="1" baseline="3000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  <a:r>
                  <a:rPr lang="en-US" sz="1800" b="1">
                    <a:solidFill>
                      <a:schemeClr val="tx1"/>
                    </a:solidFill>
                    <a:latin typeface="Calibri" pitchFamily="34" charset="0"/>
                  </a:rPr>
                  <a:t>(K</a:t>
                </a:r>
                <a:r>
                  <a:rPr lang="en-US" sz="1800" b="1" baseline="30000">
                    <a:solidFill>
                      <a:schemeClr val="tx1"/>
                    </a:solidFill>
                    <a:latin typeface="Calibri" pitchFamily="34" charset="0"/>
                  </a:rPr>
                  <a:t>+</a:t>
                </a:r>
                <a:r>
                  <a:rPr lang="el-GR" sz="1800" b="1">
                    <a:solidFill>
                      <a:schemeClr val="tx1"/>
                    </a:solidFill>
                    <a:latin typeface="Calibri" pitchFamily="34" charset="0"/>
                  </a:rPr>
                  <a:t>π</a:t>
                </a:r>
                <a:r>
                  <a:rPr lang="el-GR" sz="1800" b="1" baseline="30000">
                    <a:solidFill>
                      <a:schemeClr val="tx1"/>
                    </a:solidFill>
                    <a:latin typeface="Calibri" pitchFamily="34" charset="0"/>
                  </a:rPr>
                  <a:t>–</a:t>
                </a:r>
                <a:r>
                  <a:rPr lang="en-US" sz="1800" b="1">
                    <a:solidFill>
                      <a:schemeClr val="tx1"/>
                    </a:solidFill>
                    <a:latin typeface="Calibri" pitchFamily="34" charset="0"/>
                  </a:rPr>
                  <a:t>)</a:t>
                </a:r>
                <a:endParaRPr lang="el-GR" sz="1800" b="1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 rot="16200000">
                <a:off x="815" y="2634"/>
                <a:ext cx="1293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sz="1800" b="1">
                    <a:solidFill>
                      <a:srgbClr val="000000"/>
                    </a:solidFill>
                    <a:latin typeface="Calibri" pitchFamily="34" charset="0"/>
                  </a:rPr>
                  <a:t>M</a:t>
                </a:r>
                <a:r>
                  <a:rPr kumimoji="1" lang="en-US" sz="1800" b="1" baseline="30000">
                    <a:solidFill>
                      <a:srgbClr val="000000"/>
                    </a:solidFill>
                    <a:latin typeface="Calibri" pitchFamily="34" charset="0"/>
                  </a:rPr>
                  <a:t>2</a:t>
                </a:r>
                <a:r>
                  <a:rPr kumimoji="1" lang="en-US" sz="1800" b="1">
                    <a:solidFill>
                      <a:srgbClr val="000000"/>
                    </a:solidFill>
                    <a:latin typeface="Calibri" pitchFamily="34" charset="0"/>
                  </a:rPr>
                  <a:t>(</a:t>
                </a:r>
                <a:r>
                  <a:rPr kumimoji="1" lang="en-US" sz="1800" b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(2S)), (GeV</a:t>
                </a:r>
                <a:r>
                  <a:rPr kumimoji="1" lang="en-US" sz="1800" b="1" baseline="30000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2</a:t>
                </a:r>
                <a:r>
                  <a:rPr kumimoji="1" lang="en-US" sz="1800" b="1">
                    <a:solidFill>
                      <a:srgbClr val="000000"/>
                    </a:solidFill>
                    <a:latin typeface="Calibri" pitchFamily="34" charset="0"/>
                    <a:sym typeface="Symbol" pitchFamily="18" charset="2"/>
                  </a:rPr>
                  <a:t> )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2238" y="1797"/>
                <a:ext cx="116" cy="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1600" b="1">
                  <a:latin typeface="Calibri" pitchFamily="34" charset="0"/>
                </a:endParaRP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2218" y="2803"/>
                <a:ext cx="116" cy="2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b="1">
                  <a:latin typeface="Calibri" pitchFamily="34" charset="0"/>
                </a:endParaRPr>
              </a:p>
            </p:txBody>
          </p:sp>
        </p:grpSp>
        <p:pic>
          <p:nvPicPr>
            <p:cNvPr id="22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3" y="382"/>
              <a:ext cx="24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481356" y="1915055"/>
            <a:ext cx="40881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Calibri" pitchFamily="34" charset="0"/>
              </a:rPr>
              <a:t> Detailed study of K </a:t>
            </a:r>
            <a:r>
              <a:rPr lang="el-GR" sz="2000" b="1" dirty="0">
                <a:latin typeface="Calibri" pitchFamily="34" charset="0"/>
              </a:rPr>
              <a:t>π</a:t>
            </a:r>
            <a:r>
              <a:rPr lang="el-GR" sz="2000" b="1" baseline="30000" dirty="0">
                <a:latin typeface="Calibri" pitchFamily="34" charset="0"/>
              </a:rPr>
              <a:t>–</a:t>
            </a:r>
            <a:r>
              <a:rPr lang="en-US" sz="2000" b="1" dirty="0">
                <a:latin typeface="Calibri" pitchFamily="34" charset="0"/>
              </a:rPr>
              <a:t> reflections into the J/</a:t>
            </a:r>
            <a:r>
              <a:rPr lang="el-GR" sz="2000" b="1" dirty="0">
                <a:latin typeface="Calibri" pitchFamily="34" charset="0"/>
              </a:rPr>
              <a:t>ψ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l-GR" sz="2000" b="1" dirty="0">
                <a:latin typeface="Calibri" pitchFamily="34" charset="0"/>
              </a:rPr>
              <a:t>π</a:t>
            </a:r>
            <a:r>
              <a:rPr lang="el-GR" sz="2000" b="1" baseline="30000" dirty="0">
                <a:latin typeface="Calibri" pitchFamily="34" charset="0"/>
              </a:rPr>
              <a:t>–</a:t>
            </a:r>
            <a:r>
              <a:rPr lang="en-US" sz="2000" b="1" dirty="0">
                <a:latin typeface="Calibri" pitchFamily="34" charset="0"/>
              </a:rPr>
              <a:t> and </a:t>
            </a:r>
            <a:r>
              <a:rPr lang="el-GR" sz="2000" b="1" dirty="0">
                <a:latin typeface="Calibri" pitchFamily="34" charset="0"/>
              </a:rPr>
              <a:t>ψ</a:t>
            </a:r>
            <a:r>
              <a:rPr lang="en-US" sz="2000" b="1" dirty="0">
                <a:latin typeface="Calibri" pitchFamily="34" charset="0"/>
              </a:rPr>
              <a:t>(2S) </a:t>
            </a:r>
            <a:r>
              <a:rPr lang="el-GR" sz="2000" b="1" dirty="0">
                <a:latin typeface="Calibri" pitchFamily="34" charset="0"/>
              </a:rPr>
              <a:t>π</a:t>
            </a:r>
            <a:r>
              <a:rPr lang="el-GR" sz="2000" b="1" baseline="30000" dirty="0">
                <a:latin typeface="Calibri" pitchFamily="34" charset="0"/>
              </a:rPr>
              <a:t>–</a:t>
            </a:r>
            <a:r>
              <a:rPr lang="en-US" sz="2000" b="1" dirty="0">
                <a:latin typeface="Calibri" pitchFamily="34" charset="0"/>
              </a:rPr>
              <a:t> masses (S, P, D waves) to describe background for both J/</a:t>
            </a:r>
            <a:r>
              <a:rPr lang="el-GR" sz="2000" b="1" dirty="0">
                <a:latin typeface="Calibri" pitchFamily="34" charset="0"/>
              </a:rPr>
              <a:t>ψ</a:t>
            </a:r>
            <a:r>
              <a:rPr lang="en-US" sz="2000" b="1" dirty="0">
                <a:latin typeface="Calibri" pitchFamily="34" charset="0"/>
              </a:rPr>
              <a:t> and </a:t>
            </a:r>
            <a:r>
              <a:rPr lang="el-GR" sz="2000" b="1" dirty="0">
                <a:latin typeface="Calibri" pitchFamily="34" charset="0"/>
              </a:rPr>
              <a:t>ψ</a:t>
            </a:r>
            <a:r>
              <a:rPr lang="en-US" sz="2000" b="1" dirty="0">
                <a:latin typeface="Calibri" pitchFamily="34" charset="0"/>
              </a:rPr>
              <a:t>(2S) modes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5328956" y="1492780"/>
            <a:ext cx="405765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B</a:t>
            </a:r>
            <a:r>
              <a:rPr lang="en-US" sz="2000" b="1" baseline="30000">
                <a:latin typeface="Calibri" pitchFamily="34" charset="0"/>
              </a:rPr>
              <a:t>–0 </a:t>
            </a:r>
            <a:r>
              <a:rPr lang="el-GR" sz="2000" b="1">
                <a:latin typeface="Calibri" pitchFamily="34" charset="0"/>
              </a:rPr>
              <a:t>→</a:t>
            </a:r>
            <a:r>
              <a:rPr lang="en-US" sz="2000" b="1">
                <a:latin typeface="Calibri" pitchFamily="34" charset="0"/>
                <a:cs typeface="Arial" charset="0"/>
              </a:rPr>
              <a:t> </a:t>
            </a:r>
            <a:r>
              <a:rPr lang="en-US" sz="2000" b="1">
                <a:latin typeface="Calibri" pitchFamily="34" charset="0"/>
              </a:rPr>
              <a:t>J/</a:t>
            </a:r>
            <a:r>
              <a:rPr lang="el-GR" sz="2000" b="1">
                <a:latin typeface="Calibri" pitchFamily="34" charset="0"/>
              </a:rPr>
              <a:t>ψπ</a:t>
            </a:r>
            <a:r>
              <a:rPr lang="el-GR" sz="2000" b="1" baseline="30000">
                <a:latin typeface="Calibri" pitchFamily="34" charset="0"/>
              </a:rPr>
              <a:t>–</a:t>
            </a:r>
            <a:r>
              <a:rPr lang="en-US" sz="2000" b="1">
                <a:latin typeface="Calibri" pitchFamily="34" charset="0"/>
              </a:rPr>
              <a:t>K</a:t>
            </a:r>
            <a:r>
              <a:rPr lang="en-US" sz="2000" b="1" baseline="30000">
                <a:latin typeface="Calibri" pitchFamily="34" charset="0"/>
              </a:rPr>
              <a:t>0+ </a:t>
            </a:r>
            <a:r>
              <a:rPr lang="en-US" sz="2000" b="1">
                <a:latin typeface="Calibri" pitchFamily="34" charset="0"/>
              </a:rPr>
              <a:t> ; B</a:t>
            </a:r>
            <a:r>
              <a:rPr lang="en-US" sz="2000" b="1" baseline="30000">
                <a:latin typeface="Calibri" pitchFamily="34" charset="0"/>
              </a:rPr>
              <a:t>–0 </a:t>
            </a:r>
            <a:r>
              <a:rPr lang="el-GR" sz="2000" b="1">
                <a:latin typeface="Calibri" pitchFamily="34" charset="0"/>
              </a:rPr>
              <a:t>→</a:t>
            </a:r>
            <a:r>
              <a:rPr lang="en-US" sz="2000" b="1">
                <a:latin typeface="Calibri" pitchFamily="34" charset="0"/>
                <a:cs typeface="Arial" charset="0"/>
              </a:rPr>
              <a:t> </a:t>
            </a:r>
            <a:r>
              <a:rPr lang="el-GR" sz="2000" b="1">
                <a:latin typeface="Calibri" pitchFamily="34" charset="0"/>
              </a:rPr>
              <a:t>ψ</a:t>
            </a:r>
            <a:r>
              <a:rPr lang="en-US" sz="2000" b="1">
                <a:latin typeface="Calibri" pitchFamily="34" charset="0"/>
              </a:rPr>
              <a:t>(2S)</a:t>
            </a:r>
            <a:r>
              <a:rPr lang="el-GR" sz="2000" b="1">
                <a:latin typeface="Calibri" pitchFamily="34" charset="0"/>
              </a:rPr>
              <a:t>π</a:t>
            </a:r>
            <a:r>
              <a:rPr lang="el-GR" sz="2000" b="1" baseline="30000">
                <a:latin typeface="Calibri" pitchFamily="34" charset="0"/>
              </a:rPr>
              <a:t>–</a:t>
            </a:r>
            <a:r>
              <a:rPr lang="en-US" sz="2000" b="1">
                <a:latin typeface="Calibri" pitchFamily="34" charset="0"/>
              </a:rPr>
              <a:t>K</a:t>
            </a:r>
            <a:r>
              <a:rPr lang="en-US" sz="2000" b="1" baseline="30000">
                <a:latin typeface="Calibri" pitchFamily="34" charset="0"/>
              </a:rPr>
              <a:t>0+ 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442855" y="238346"/>
            <a:ext cx="38131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990033"/>
                </a:solidFill>
                <a:latin typeface="Calibri" pitchFamily="34" charset="0"/>
              </a:rPr>
              <a:t>BaBar</a:t>
            </a:r>
            <a:r>
              <a:rPr lang="en-US" sz="3200" b="1" dirty="0">
                <a:solidFill>
                  <a:srgbClr val="990033"/>
                </a:solidFill>
                <a:latin typeface="Calibri" pitchFamily="34" charset="0"/>
              </a:rPr>
              <a:t> search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990033"/>
                </a:solidFill>
                <a:latin typeface="Calibri" pitchFamily="34" charset="0"/>
              </a:rPr>
              <a:t> for the Z(4430)</a:t>
            </a:r>
            <a:r>
              <a:rPr lang="en-US" sz="3200" b="1" baseline="30000" dirty="0">
                <a:solidFill>
                  <a:srgbClr val="990033"/>
                </a:solidFill>
                <a:latin typeface="Calibri" pitchFamily="34" charset="0"/>
              </a:rPr>
              <a:t>–</a:t>
            </a:r>
            <a:r>
              <a:rPr lang="en-US" sz="2800" b="1" baseline="30000" dirty="0">
                <a:solidFill>
                  <a:srgbClr val="990033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3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21589" y="767115"/>
            <a:ext cx="5889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368330" y="6209693"/>
            <a:ext cx="9335507" cy="590931"/>
          </a:xfrm>
          <a:prstGeom prst="rect">
            <a:avLst/>
          </a:prstGeom>
          <a:solidFill>
            <a:srgbClr val="FFFED8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i="1" dirty="0">
                <a:latin typeface="Calibri" pitchFamily="34" charset="0"/>
              </a:rPr>
              <a:t>“For the fit … equivalent to the Belle analysis…we obtain mass &amp; width values that are consistent with theirs,… but only ~1.9</a:t>
            </a:r>
            <a:r>
              <a:rPr lang="el-GR" sz="1800" b="0" i="1" dirty="0">
                <a:latin typeface="Calibri" pitchFamily="34" charset="0"/>
              </a:rPr>
              <a:t>σ</a:t>
            </a:r>
            <a:r>
              <a:rPr lang="en-US" sz="1800" b="0" i="1" dirty="0">
                <a:latin typeface="Calibri" pitchFamily="34" charset="0"/>
              </a:rPr>
              <a:t> from zero; fixing mass and width increases this to only ~3.1</a:t>
            </a:r>
            <a:r>
              <a:rPr lang="el-GR" sz="1800" b="0" i="1" dirty="0">
                <a:latin typeface="Calibri" pitchFamily="34" charset="0"/>
              </a:rPr>
              <a:t>σ</a:t>
            </a:r>
            <a:r>
              <a:rPr lang="en-US" sz="1800" b="0" i="1" dirty="0">
                <a:latin typeface="Calibri" pitchFamily="34" charset="0"/>
              </a:rPr>
              <a:t>…”</a:t>
            </a:r>
          </a:p>
        </p:txBody>
      </p:sp>
      <p:sp>
        <p:nvSpPr>
          <p:cNvPr id="3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29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03762" cy="532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Conventional charmonium</a:t>
            </a:r>
          </a:p>
        </p:txBody>
      </p:sp>
      <p:sp>
        <p:nvSpPr>
          <p:cNvPr id="51" name="Text Box 40"/>
          <p:cNvSpPr txBox="1">
            <a:spLocks noGrp="1" noChangeArrowheads="1"/>
          </p:cNvSpPr>
          <p:nvPr>
            <p:ph type="body" idx="1"/>
          </p:nvPr>
        </p:nvSpPr>
        <p:spPr>
          <a:xfrm>
            <a:off x="1314028" y="3806652"/>
            <a:ext cx="3053255" cy="2948989"/>
          </a:xfrm>
          <a:gradFill rotWithShape="1">
            <a:gsLst>
              <a:gs pos="0">
                <a:srgbClr val="DDDDDD">
                  <a:alpha val="51999"/>
                </a:srgbClr>
              </a:gs>
              <a:gs pos="100000">
                <a:srgbClr val="E5E5E5"/>
              </a:gs>
            </a:gsLst>
            <a:lin ang="5400000" scaled="1"/>
          </a:gradFill>
          <a:ln/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J = S + L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P = (–1)</a:t>
            </a:r>
            <a:r>
              <a:rPr lang="en-US" sz="1800" b="1" baseline="30000" dirty="0">
                <a:solidFill>
                  <a:schemeClr val="tx1"/>
                </a:solidFill>
                <a:latin typeface="Calibri" pitchFamily="34" charset="0"/>
              </a:rPr>
              <a:t>L+1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C = (–1)</a:t>
            </a:r>
            <a:r>
              <a:rPr lang="en-US" sz="1800" b="1" baseline="30000" dirty="0">
                <a:solidFill>
                  <a:schemeClr val="tx1"/>
                </a:solidFill>
                <a:latin typeface="Calibri" pitchFamily="34" charset="0"/>
              </a:rPr>
              <a:t>L+S</a:t>
            </a:r>
            <a:endParaRPr lang="en-US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n-US" sz="2400" b="1" baseline="30000" dirty="0">
                <a:solidFill>
                  <a:schemeClr val="tx1"/>
                </a:solidFill>
                <a:latin typeface="Calibri" pitchFamily="34" charset="0"/>
              </a:rPr>
              <a:t>(2S+1)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L</a:t>
            </a:r>
            <a:r>
              <a:rPr lang="en-US" sz="2400" b="1" baseline="-25000" dirty="0">
                <a:solidFill>
                  <a:schemeClr val="tx1"/>
                </a:solidFill>
                <a:latin typeface="Calibri" pitchFamily="34" charset="0"/>
              </a:rPr>
              <a:t>J</a:t>
            </a:r>
            <a:endParaRPr lang="it-IT" sz="2400" b="1" baseline="-25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n 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radial quantum number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S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total spin of </a:t>
            </a:r>
            <a:r>
              <a:rPr lang="en-US" sz="1800" b="1" dirty="0" err="1" smtClean="0">
                <a:solidFill>
                  <a:schemeClr val="tx1"/>
                </a:solidFill>
                <a:latin typeface="Calibri" pitchFamily="34" charset="0"/>
              </a:rPr>
              <a:t>QQbar</a:t>
            </a:r>
            <a:endParaRPr lang="en-US" sz="18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relative orbital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</a:rPr>
              <a:t>ang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. mom.</a:t>
            </a:r>
          </a:p>
        </p:txBody>
      </p: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313904" y="684039"/>
            <a:ext cx="4210050" cy="2957513"/>
            <a:chOff x="0" y="754"/>
            <a:chExt cx="3042" cy="2176"/>
          </a:xfrm>
        </p:grpSpPr>
        <p:pic>
          <p:nvPicPr>
            <p:cNvPr id="53" name="Picture 11" descr="fi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54"/>
              <a:ext cx="3042" cy="2176"/>
            </a:xfrm>
            <a:prstGeom prst="rect">
              <a:avLst/>
            </a:prstGeom>
            <a:noFill/>
          </p:spPr>
        </p:pic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324" y="1806"/>
              <a:ext cx="2685" cy="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449170" y="54592"/>
            <a:ext cx="5631456" cy="55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Calibri" pitchFamily="34" charset="0"/>
              </a:rPr>
              <a:t>Exotic charmonium-like states</a:t>
            </a:r>
            <a:endParaRPr lang="ru-RU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640237" y="696036"/>
            <a:ext cx="4981443" cy="631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b="1" u="sng" dirty="0" err="1">
                <a:solidFill>
                  <a:srgbClr val="800000"/>
                </a:solidFill>
                <a:latin typeface="Calibri" pitchFamily="34" charset="0"/>
              </a:rPr>
              <a:t>Multiquark</a:t>
            </a:r>
            <a:r>
              <a:rPr lang="en-US" b="1" u="sng" dirty="0">
                <a:solidFill>
                  <a:srgbClr val="800000"/>
                </a:solidFill>
                <a:latin typeface="Calibri" pitchFamily="34" charset="0"/>
              </a:rPr>
              <a:t> states</a:t>
            </a:r>
            <a:r>
              <a:rPr lang="en-US" b="1" u="sng" dirty="0">
                <a:latin typeface="Calibri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i="1" dirty="0">
                <a:latin typeface="Calibri" pitchFamily="34" charset="0"/>
              </a:rPr>
              <a:t>Molecular state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None/>
            </a:pPr>
            <a:r>
              <a:rPr lang="en-US" sz="1600" b="1" dirty="0">
                <a:latin typeface="Calibri" pitchFamily="34" charset="0"/>
              </a:rPr>
              <a:t>two loosely bound charm mesons</a:t>
            </a:r>
          </a:p>
          <a:p>
            <a:pPr marL="1143000" lvl="2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dirty="0">
                <a:latin typeface="Calibri" pitchFamily="34" charset="0"/>
              </a:rPr>
              <a:t>quark/color exchange at short distances</a:t>
            </a:r>
          </a:p>
          <a:p>
            <a:pPr marL="1143000" lvl="2" indent="-2286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dirty="0" err="1">
                <a:latin typeface="Calibri" pitchFamily="34" charset="0"/>
              </a:rPr>
              <a:t>pion</a:t>
            </a:r>
            <a:r>
              <a:rPr lang="en-US" sz="1600" b="1" dirty="0">
                <a:latin typeface="Calibri" pitchFamily="34" charset="0"/>
              </a:rPr>
              <a:t> exchange at large distance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i="1" dirty="0">
                <a:latin typeface="Calibri" pitchFamily="34" charset="0"/>
              </a:rPr>
              <a:t>Tetraquark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None/>
            </a:pPr>
            <a:r>
              <a:rPr lang="en-US" sz="1600" b="1" dirty="0">
                <a:latin typeface="Calibri" pitchFamily="34" charset="0"/>
              </a:rPr>
              <a:t>tightly bound four-quark state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endParaRPr lang="en-US" sz="14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b="1" u="sng" dirty="0">
                <a:solidFill>
                  <a:srgbClr val="800000"/>
                </a:solidFill>
                <a:latin typeface="Calibri" pitchFamily="34" charset="0"/>
              </a:rPr>
              <a:t>Charmonium hybrids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dirty="0">
                <a:latin typeface="Calibri" pitchFamily="34" charset="0"/>
              </a:rPr>
              <a:t>States with excited </a:t>
            </a:r>
            <a:r>
              <a:rPr lang="en-US" sz="1600" b="1" dirty="0" err="1">
                <a:latin typeface="Calibri" pitchFamily="34" charset="0"/>
              </a:rPr>
              <a:t>gluonic</a:t>
            </a:r>
            <a:r>
              <a:rPr lang="en-US" sz="1600" b="1" dirty="0">
                <a:latin typeface="Calibri" pitchFamily="34" charset="0"/>
              </a:rPr>
              <a:t> degrees of freedom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endParaRPr lang="en-US" sz="14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b="1" u="sng" dirty="0" err="1">
                <a:solidFill>
                  <a:srgbClr val="800000"/>
                </a:solidFill>
                <a:latin typeface="Calibri" pitchFamily="34" charset="0"/>
              </a:rPr>
              <a:t>Hadro</a:t>
            </a:r>
            <a:r>
              <a:rPr lang="en-US" b="1" u="sng" dirty="0">
                <a:solidFill>
                  <a:srgbClr val="800000"/>
                </a:solidFill>
                <a:latin typeface="Calibri" pitchFamily="34" charset="0"/>
              </a:rPr>
              <a:t>-charmonium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dirty="0">
                <a:latin typeface="Calibri" pitchFamily="34" charset="0"/>
              </a:rPr>
              <a:t>Specific charmonium state “coated” by excited  light-</a:t>
            </a:r>
            <a:r>
              <a:rPr lang="en-US" sz="1600" b="1" dirty="0" err="1">
                <a:latin typeface="Calibri" pitchFamily="34" charset="0"/>
              </a:rPr>
              <a:t>hadron</a:t>
            </a:r>
            <a:r>
              <a:rPr lang="en-US" sz="1600" b="1" dirty="0">
                <a:latin typeface="Calibri" pitchFamily="34" charset="0"/>
              </a:rPr>
              <a:t> matter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endParaRPr lang="en-US" sz="14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b="1" u="sng" dirty="0">
                <a:solidFill>
                  <a:srgbClr val="800000"/>
                </a:solidFill>
                <a:latin typeface="Calibri" pitchFamily="34" charset="0"/>
              </a:rPr>
              <a:t>Threshold effects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dirty="0">
                <a:latin typeface="Calibri" pitchFamily="34" charset="0"/>
              </a:rPr>
              <a:t>Virtual states at thresholds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dirty="0">
                <a:latin typeface="Calibri" pitchFamily="34" charset="0"/>
              </a:rPr>
              <a:t>Charmonium states with masses shifted by nearby </a:t>
            </a:r>
            <a:r>
              <a:rPr lang="en-US" sz="1600" b="1" dirty="0">
                <a:solidFill>
                  <a:srgbClr val="990033"/>
                </a:solidFill>
                <a:latin typeface="Calibri" pitchFamily="34" charset="0"/>
              </a:rPr>
              <a:t>D</a:t>
            </a:r>
            <a:r>
              <a:rPr lang="en-US" sz="1600" b="1" baseline="-25000" dirty="0">
                <a:solidFill>
                  <a:srgbClr val="990033"/>
                </a:solidFill>
                <a:latin typeface="Calibri" pitchFamily="34" charset="0"/>
              </a:rPr>
              <a:t>(s)</a:t>
            </a:r>
            <a:r>
              <a:rPr lang="en-US" sz="1600" b="1" baseline="30000" dirty="0">
                <a:solidFill>
                  <a:srgbClr val="990033"/>
                </a:solidFill>
                <a:latin typeface="Calibri" pitchFamily="34" charset="0"/>
              </a:rPr>
              <a:t>(*)</a:t>
            </a:r>
            <a:r>
              <a:rPr lang="en-US" sz="1600" b="1" dirty="0">
                <a:solidFill>
                  <a:srgbClr val="990033"/>
                </a:solidFill>
                <a:latin typeface="Calibri" pitchFamily="34" charset="0"/>
              </a:rPr>
              <a:t>D</a:t>
            </a:r>
            <a:r>
              <a:rPr lang="en-US" sz="1600" b="1" baseline="-25000" dirty="0">
                <a:solidFill>
                  <a:srgbClr val="990033"/>
                </a:solidFill>
                <a:latin typeface="Calibri" pitchFamily="34" charset="0"/>
              </a:rPr>
              <a:t>(s)</a:t>
            </a:r>
            <a:r>
              <a:rPr lang="en-US" sz="1600" b="1" baseline="30000" dirty="0">
                <a:solidFill>
                  <a:srgbClr val="990033"/>
                </a:solidFill>
                <a:latin typeface="Calibri" pitchFamily="34" charset="0"/>
              </a:rPr>
              <a:t>(*)</a:t>
            </a:r>
            <a:r>
              <a:rPr lang="en-US" sz="1600" b="1" dirty="0">
                <a:latin typeface="Calibri" pitchFamily="34" charset="0"/>
              </a:rPr>
              <a:t> thresholds </a:t>
            </a:r>
            <a:endParaRPr lang="en-US" sz="1600" b="1" dirty="0" smtClean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endParaRPr lang="en-US" sz="1600" b="1" dirty="0" smtClean="0">
              <a:latin typeface="Calibri" pitchFamily="34" charset="0"/>
            </a:endParaRPr>
          </a:p>
          <a:p>
            <a:pPr marL="77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u="sng" dirty="0" err="1" smtClean="0">
                <a:solidFill>
                  <a:srgbClr val="800000"/>
                </a:solidFill>
                <a:latin typeface="Calibri" pitchFamily="34" charset="0"/>
              </a:rPr>
              <a:t>Rescattering</a:t>
            </a:r>
            <a:r>
              <a:rPr lang="en-US" u="sng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A50021"/>
              </a:buClr>
              <a:buSzPct val="65000"/>
              <a:buFont typeface="Wingdings" pitchFamily="2" charset="2"/>
              <a:buChar char="q"/>
            </a:pPr>
            <a:r>
              <a:rPr lang="en-US" sz="1600" b="1" dirty="0" smtClean="0">
                <a:latin typeface="Calibri" pitchFamily="34" charset="0"/>
              </a:rPr>
              <a:t>Two D-mesons, produced </a:t>
            </a:r>
            <a:r>
              <a:rPr lang="en-US" sz="1600" dirty="0" smtClean="0">
                <a:latin typeface="Calibri" pitchFamily="34" charset="0"/>
              </a:rPr>
              <a:t>closely, </a:t>
            </a:r>
            <a:r>
              <a:rPr lang="en-US" sz="1600" dirty="0" smtClean="0">
                <a:latin typeface="Calibri" pitchFamily="34" charset="0"/>
              </a:rPr>
              <a:t>                     exchange quarks</a:t>
            </a:r>
            <a:endParaRPr lang="en-US" sz="1600" b="1" dirty="0">
              <a:latin typeface="Calibri" pitchFamily="34" charset="0"/>
            </a:endParaRPr>
          </a:p>
        </p:txBody>
      </p:sp>
      <p:grpSp>
        <p:nvGrpSpPr>
          <p:cNvPr id="57" name="Group 19"/>
          <p:cNvGrpSpPr>
            <a:grpSpLocks/>
          </p:cNvGrpSpPr>
          <p:nvPr/>
        </p:nvGrpSpPr>
        <p:grpSpPr bwMode="auto">
          <a:xfrm>
            <a:off x="8991312" y="3441236"/>
            <a:ext cx="922338" cy="962025"/>
            <a:chOff x="1369" y="1832"/>
            <a:chExt cx="581" cy="606"/>
          </a:xfrm>
        </p:grpSpPr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1598" y="2072"/>
              <a:ext cx="197" cy="218"/>
            </a:xfrm>
            <a:custGeom>
              <a:avLst/>
              <a:gdLst/>
              <a:ahLst/>
              <a:cxnLst>
                <a:cxn ang="0">
                  <a:pos x="185" y="218"/>
                </a:cxn>
                <a:cxn ang="0">
                  <a:pos x="173" y="186"/>
                </a:cxn>
                <a:cxn ang="0">
                  <a:pos x="194" y="129"/>
                </a:cxn>
                <a:cxn ang="0">
                  <a:pos x="196" y="144"/>
                </a:cxn>
                <a:cxn ang="0">
                  <a:pos x="182" y="169"/>
                </a:cxn>
                <a:cxn ang="0">
                  <a:pos x="171" y="171"/>
                </a:cxn>
                <a:cxn ang="0">
                  <a:pos x="149" y="185"/>
                </a:cxn>
                <a:cxn ang="0">
                  <a:pos x="131" y="156"/>
                </a:cxn>
                <a:cxn ang="0">
                  <a:pos x="155" y="103"/>
                </a:cxn>
                <a:cxn ang="0">
                  <a:pos x="150" y="125"/>
                </a:cxn>
                <a:cxn ang="0">
                  <a:pos x="146" y="132"/>
                </a:cxn>
                <a:cxn ang="0">
                  <a:pos x="130" y="142"/>
                </a:cxn>
                <a:cxn ang="0">
                  <a:pos x="114" y="151"/>
                </a:cxn>
                <a:cxn ang="0">
                  <a:pos x="81" y="113"/>
                </a:cxn>
                <a:cxn ang="0">
                  <a:pos x="104" y="57"/>
                </a:cxn>
                <a:cxn ang="0">
                  <a:pos x="109" y="76"/>
                </a:cxn>
                <a:cxn ang="0">
                  <a:pos x="104" y="83"/>
                </a:cxn>
                <a:cxn ang="0">
                  <a:pos x="96" y="89"/>
                </a:cxn>
                <a:cxn ang="0">
                  <a:pos x="82" y="110"/>
                </a:cxn>
                <a:cxn ang="0">
                  <a:pos x="60" y="110"/>
                </a:cxn>
                <a:cxn ang="0">
                  <a:pos x="33" y="88"/>
                </a:cxn>
                <a:cxn ang="0">
                  <a:pos x="31" y="75"/>
                </a:cxn>
                <a:cxn ang="0">
                  <a:pos x="33" y="58"/>
                </a:cxn>
                <a:cxn ang="0">
                  <a:pos x="55" y="2"/>
                </a:cxn>
                <a:cxn ang="0">
                  <a:pos x="59" y="15"/>
                </a:cxn>
                <a:cxn ang="0">
                  <a:pos x="21" y="44"/>
                </a:cxn>
                <a:cxn ang="0">
                  <a:pos x="9" y="37"/>
                </a:cxn>
                <a:cxn ang="0">
                  <a:pos x="2" y="29"/>
                </a:cxn>
                <a:cxn ang="0">
                  <a:pos x="0" y="9"/>
                </a:cxn>
              </a:cxnLst>
              <a:rect l="0" t="0" r="r" b="b"/>
              <a:pathLst>
                <a:path w="197" h="218">
                  <a:moveTo>
                    <a:pt x="185" y="218"/>
                  </a:moveTo>
                  <a:cubicBezTo>
                    <a:pt x="176" y="208"/>
                    <a:pt x="176" y="203"/>
                    <a:pt x="173" y="186"/>
                  </a:cubicBezTo>
                  <a:cubicBezTo>
                    <a:pt x="175" y="165"/>
                    <a:pt x="177" y="132"/>
                    <a:pt x="194" y="129"/>
                  </a:cubicBezTo>
                  <a:cubicBezTo>
                    <a:pt x="195" y="132"/>
                    <a:pt x="197" y="140"/>
                    <a:pt x="196" y="144"/>
                  </a:cubicBezTo>
                  <a:cubicBezTo>
                    <a:pt x="195" y="149"/>
                    <a:pt x="185" y="167"/>
                    <a:pt x="182" y="169"/>
                  </a:cubicBezTo>
                  <a:cubicBezTo>
                    <a:pt x="181" y="170"/>
                    <a:pt x="171" y="171"/>
                    <a:pt x="171" y="171"/>
                  </a:cubicBezTo>
                  <a:cubicBezTo>
                    <a:pt x="163" y="179"/>
                    <a:pt x="158" y="184"/>
                    <a:pt x="149" y="185"/>
                  </a:cubicBezTo>
                  <a:cubicBezTo>
                    <a:pt x="137" y="176"/>
                    <a:pt x="138" y="172"/>
                    <a:pt x="131" y="156"/>
                  </a:cubicBezTo>
                  <a:cubicBezTo>
                    <a:pt x="133" y="136"/>
                    <a:pt x="140" y="107"/>
                    <a:pt x="155" y="103"/>
                  </a:cubicBezTo>
                  <a:cubicBezTo>
                    <a:pt x="155" y="114"/>
                    <a:pt x="157" y="117"/>
                    <a:pt x="150" y="125"/>
                  </a:cubicBezTo>
                  <a:cubicBezTo>
                    <a:pt x="148" y="127"/>
                    <a:pt x="148" y="130"/>
                    <a:pt x="146" y="132"/>
                  </a:cubicBezTo>
                  <a:cubicBezTo>
                    <a:pt x="141" y="138"/>
                    <a:pt x="135" y="139"/>
                    <a:pt x="130" y="142"/>
                  </a:cubicBezTo>
                  <a:cubicBezTo>
                    <a:pt x="112" y="152"/>
                    <a:pt x="124" y="149"/>
                    <a:pt x="114" y="151"/>
                  </a:cubicBezTo>
                  <a:cubicBezTo>
                    <a:pt x="100" y="145"/>
                    <a:pt x="86" y="135"/>
                    <a:pt x="81" y="113"/>
                  </a:cubicBezTo>
                  <a:cubicBezTo>
                    <a:pt x="83" y="91"/>
                    <a:pt x="87" y="62"/>
                    <a:pt x="104" y="57"/>
                  </a:cubicBezTo>
                  <a:cubicBezTo>
                    <a:pt x="110" y="62"/>
                    <a:pt x="111" y="63"/>
                    <a:pt x="109" y="76"/>
                  </a:cubicBezTo>
                  <a:cubicBezTo>
                    <a:pt x="107" y="78"/>
                    <a:pt x="106" y="81"/>
                    <a:pt x="104" y="83"/>
                  </a:cubicBezTo>
                  <a:cubicBezTo>
                    <a:pt x="101" y="85"/>
                    <a:pt x="98" y="86"/>
                    <a:pt x="96" y="89"/>
                  </a:cubicBezTo>
                  <a:cubicBezTo>
                    <a:pt x="92" y="94"/>
                    <a:pt x="88" y="109"/>
                    <a:pt x="82" y="110"/>
                  </a:cubicBezTo>
                  <a:cubicBezTo>
                    <a:pt x="74" y="112"/>
                    <a:pt x="67" y="109"/>
                    <a:pt x="60" y="110"/>
                  </a:cubicBezTo>
                  <a:cubicBezTo>
                    <a:pt x="39" y="100"/>
                    <a:pt x="46" y="101"/>
                    <a:pt x="33" y="88"/>
                  </a:cubicBezTo>
                  <a:cubicBezTo>
                    <a:pt x="32" y="83"/>
                    <a:pt x="30" y="80"/>
                    <a:pt x="31" y="75"/>
                  </a:cubicBezTo>
                  <a:cubicBezTo>
                    <a:pt x="31" y="70"/>
                    <a:pt x="33" y="58"/>
                    <a:pt x="33" y="58"/>
                  </a:cubicBezTo>
                  <a:cubicBezTo>
                    <a:pt x="38" y="42"/>
                    <a:pt x="46" y="0"/>
                    <a:pt x="55" y="2"/>
                  </a:cubicBezTo>
                  <a:cubicBezTo>
                    <a:pt x="59" y="3"/>
                    <a:pt x="58" y="11"/>
                    <a:pt x="59" y="15"/>
                  </a:cubicBezTo>
                  <a:cubicBezTo>
                    <a:pt x="57" y="41"/>
                    <a:pt x="32" y="43"/>
                    <a:pt x="21" y="44"/>
                  </a:cubicBezTo>
                  <a:cubicBezTo>
                    <a:pt x="17" y="41"/>
                    <a:pt x="13" y="40"/>
                    <a:pt x="9" y="37"/>
                  </a:cubicBezTo>
                  <a:cubicBezTo>
                    <a:pt x="6" y="35"/>
                    <a:pt x="2" y="29"/>
                    <a:pt x="2" y="29"/>
                  </a:cubicBezTo>
                  <a:cubicBezTo>
                    <a:pt x="2" y="28"/>
                    <a:pt x="7" y="2"/>
                    <a:pt x="0" y="9"/>
                  </a:cubicBezTo>
                </a:path>
              </a:pathLst>
            </a:custGeom>
            <a:noFill/>
            <a:ln w="20638" cap="flat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1369" y="1941"/>
              <a:ext cx="256" cy="2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 dirty="0">
                  <a:latin typeface="Calibri" pitchFamily="34" charset="0"/>
                </a:rPr>
                <a:t>c</a:t>
              </a:r>
            </a:p>
          </p:txBody>
        </p:sp>
        <p:grpSp>
          <p:nvGrpSpPr>
            <p:cNvPr id="60" name="Group 22"/>
            <p:cNvGrpSpPr>
              <a:grpSpLocks/>
            </p:cNvGrpSpPr>
            <p:nvPr/>
          </p:nvGrpSpPr>
          <p:grpSpPr bwMode="auto">
            <a:xfrm>
              <a:off x="1549" y="1832"/>
              <a:ext cx="282" cy="301"/>
              <a:chOff x="2156" y="2597"/>
              <a:chExt cx="282" cy="301"/>
            </a:xfrm>
          </p:grpSpPr>
          <p:sp>
            <p:nvSpPr>
              <p:cNvPr id="62" name="Oval 23"/>
              <p:cNvSpPr>
                <a:spLocks noChangeArrowheads="1"/>
              </p:cNvSpPr>
              <p:nvPr/>
            </p:nvSpPr>
            <p:spPr bwMode="auto">
              <a:xfrm>
                <a:off x="2182" y="2597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/>
            </p:nvSpPr>
            <p:spPr bwMode="auto">
              <a:xfrm>
                <a:off x="2156" y="2599"/>
                <a:ext cx="2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694" y="2178"/>
              <a:ext cx="256" cy="2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Calibri" pitchFamily="34" charset="0"/>
                </a:rPr>
                <a:t>g</a:t>
              </a:r>
            </a:p>
          </p:txBody>
        </p:sp>
      </p:grpSp>
      <p:grpSp>
        <p:nvGrpSpPr>
          <p:cNvPr id="75" name="Group 37"/>
          <p:cNvGrpSpPr>
            <a:grpSpLocks/>
          </p:cNvGrpSpPr>
          <p:nvPr/>
        </p:nvGrpSpPr>
        <p:grpSpPr bwMode="auto">
          <a:xfrm>
            <a:off x="8180388" y="4421406"/>
            <a:ext cx="1392237" cy="939800"/>
            <a:chOff x="2124" y="2824"/>
            <a:chExt cx="877" cy="592"/>
          </a:xfrm>
        </p:grpSpPr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2124" y="2824"/>
              <a:ext cx="877" cy="577"/>
              <a:chOff x="1519" y="2508"/>
              <a:chExt cx="877" cy="577"/>
            </a:xfrm>
          </p:grpSpPr>
          <p:sp>
            <p:nvSpPr>
              <p:cNvPr id="79" name="AutoShape 39"/>
              <p:cNvSpPr>
                <a:spLocks noChangeArrowheads="1"/>
              </p:cNvSpPr>
              <p:nvPr/>
            </p:nvSpPr>
            <p:spPr bwMode="auto">
              <a:xfrm>
                <a:off x="1519" y="2508"/>
                <a:ext cx="877" cy="577"/>
              </a:xfrm>
              <a:prstGeom prst="cloudCallout">
                <a:avLst>
                  <a:gd name="adj1" fmla="val 11056"/>
                  <a:gd name="adj2" fmla="val 781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ru-RU" sz="1600" b="1">
                  <a:latin typeface="Calibri" pitchFamily="34" charset="0"/>
                </a:endParaRPr>
              </a:p>
            </p:txBody>
          </p:sp>
          <p:grpSp>
            <p:nvGrpSpPr>
              <p:cNvPr id="80" name="Group 40"/>
              <p:cNvGrpSpPr>
                <a:grpSpLocks/>
              </p:cNvGrpSpPr>
              <p:nvPr/>
            </p:nvGrpSpPr>
            <p:grpSpPr bwMode="auto">
              <a:xfrm>
                <a:off x="1731" y="2652"/>
                <a:ext cx="424" cy="299"/>
                <a:chOff x="1398" y="3194"/>
                <a:chExt cx="424" cy="299"/>
              </a:xfrm>
            </p:grpSpPr>
            <p:sp>
              <p:nvSpPr>
                <p:cNvPr id="81" name="Oval 41"/>
                <p:cNvSpPr>
                  <a:spLocks noChangeArrowheads="1"/>
                </p:cNvSpPr>
                <p:nvPr/>
              </p:nvSpPr>
              <p:spPr bwMode="auto">
                <a:xfrm>
                  <a:off x="1398" y="3202"/>
                  <a:ext cx="256" cy="26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3200" b="1">
                      <a:latin typeface="Calibri" pitchFamily="34" charset="0"/>
                    </a:rPr>
                    <a:t>c</a:t>
                  </a:r>
                </a:p>
              </p:txBody>
            </p:sp>
            <p:grpSp>
              <p:nvGrpSpPr>
                <p:cNvPr id="82" name="Group 42"/>
                <p:cNvGrpSpPr>
                  <a:grpSpLocks/>
                </p:cNvGrpSpPr>
                <p:nvPr/>
              </p:nvGrpSpPr>
              <p:grpSpPr bwMode="auto">
                <a:xfrm>
                  <a:off x="1566" y="3194"/>
                  <a:ext cx="256" cy="299"/>
                  <a:chOff x="2129" y="2599"/>
                  <a:chExt cx="256" cy="299"/>
                </a:xfrm>
              </p:grpSpPr>
              <p:sp>
                <p:nvSpPr>
                  <p:cNvPr id="83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129" y="2609"/>
                    <a:ext cx="256" cy="2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5882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en-US" sz="3200" b="1" dirty="0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8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6" y="2599"/>
                    <a:ext cx="224" cy="2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b="1" baseline="30000" dirty="0">
                        <a:latin typeface="Calibri" pitchFamily="34" charset="0"/>
                      </a:rPr>
                      <a:t>–</a:t>
                    </a:r>
                  </a:p>
                </p:txBody>
              </p:sp>
            </p:grpSp>
          </p:grpSp>
        </p:grpSp>
        <p:sp>
          <p:nvSpPr>
            <p:cNvPr id="77" name="Text Box 45"/>
            <p:cNvSpPr txBox="1">
              <a:spLocks noChangeArrowheads="1"/>
            </p:cNvSpPr>
            <p:nvPr/>
          </p:nvSpPr>
          <p:spPr bwMode="auto">
            <a:xfrm>
              <a:off x="2489" y="3214"/>
              <a:ext cx="19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>
                  <a:solidFill>
                    <a:srgbClr val="FF0000"/>
                  </a:solidFill>
                  <a:latin typeface="Calibri" pitchFamily="34" charset="0"/>
                </a:rPr>
                <a:t>π</a:t>
              </a:r>
            </a:p>
          </p:txBody>
        </p:sp>
        <p:sp>
          <p:nvSpPr>
            <p:cNvPr id="78" name="Text Box 46"/>
            <p:cNvSpPr txBox="1">
              <a:spLocks noChangeArrowheads="1"/>
            </p:cNvSpPr>
            <p:nvPr/>
          </p:nvSpPr>
          <p:spPr bwMode="auto">
            <a:xfrm>
              <a:off x="2686" y="2831"/>
              <a:ext cx="19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600" b="1">
                  <a:solidFill>
                    <a:srgbClr val="FF0000"/>
                  </a:solidFill>
                  <a:latin typeface="Calibri" pitchFamily="34" charset="0"/>
                </a:rPr>
                <a:t>π</a:t>
              </a:r>
            </a:p>
          </p:txBody>
        </p:sp>
      </p:grpSp>
      <p:grpSp>
        <p:nvGrpSpPr>
          <p:cNvPr id="85" name="Group 47"/>
          <p:cNvGrpSpPr>
            <a:grpSpLocks/>
          </p:cNvGrpSpPr>
          <p:nvPr/>
        </p:nvGrpSpPr>
        <p:grpSpPr bwMode="auto">
          <a:xfrm>
            <a:off x="8660741" y="677769"/>
            <a:ext cx="1204912" cy="969963"/>
            <a:chOff x="1369" y="3218"/>
            <a:chExt cx="759" cy="611"/>
          </a:xfrm>
        </p:grpSpPr>
        <p:sp>
          <p:nvSpPr>
            <p:cNvPr id="86" name="Freeform 48"/>
            <p:cNvSpPr>
              <a:spLocks noEditPoints="1"/>
            </p:cNvSpPr>
            <p:nvPr/>
          </p:nvSpPr>
          <p:spPr bwMode="auto">
            <a:xfrm>
              <a:off x="1764" y="3218"/>
              <a:ext cx="364" cy="53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35" y="33"/>
                </a:cxn>
                <a:cxn ang="0">
                  <a:pos x="42" y="26"/>
                </a:cxn>
                <a:cxn ang="0">
                  <a:pos x="18" y="37"/>
                </a:cxn>
                <a:cxn ang="0">
                  <a:pos x="4" y="73"/>
                </a:cxn>
                <a:cxn ang="0">
                  <a:pos x="14" y="89"/>
                </a:cxn>
                <a:cxn ang="0">
                  <a:pos x="2" y="86"/>
                </a:cxn>
                <a:cxn ang="0">
                  <a:pos x="0" y="123"/>
                </a:cxn>
                <a:cxn ang="0">
                  <a:pos x="13" y="141"/>
                </a:cxn>
                <a:cxn ang="0">
                  <a:pos x="15" y="159"/>
                </a:cxn>
                <a:cxn ang="0">
                  <a:pos x="4" y="162"/>
                </a:cxn>
                <a:cxn ang="0">
                  <a:pos x="11" y="197"/>
                </a:cxn>
                <a:cxn ang="0">
                  <a:pos x="29" y="217"/>
                </a:cxn>
                <a:cxn ang="0">
                  <a:pos x="34" y="232"/>
                </a:cxn>
                <a:cxn ang="0">
                  <a:pos x="41" y="251"/>
                </a:cxn>
                <a:cxn ang="0">
                  <a:pos x="41" y="251"/>
                </a:cxn>
                <a:cxn ang="0">
                  <a:pos x="39" y="278"/>
                </a:cxn>
                <a:cxn ang="0">
                  <a:pos x="56" y="311"/>
                </a:cxn>
                <a:cxn ang="0">
                  <a:pos x="78" y="323"/>
                </a:cxn>
                <a:cxn ang="0">
                  <a:pos x="86" y="336"/>
                </a:cxn>
                <a:cxn ang="0">
                  <a:pos x="86" y="336"/>
                </a:cxn>
                <a:cxn ang="0">
                  <a:pos x="90" y="362"/>
                </a:cxn>
                <a:cxn ang="0">
                  <a:pos x="112" y="387"/>
                </a:cxn>
                <a:cxn ang="0">
                  <a:pos x="141" y="398"/>
                </a:cxn>
                <a:cxn ang="0">
                  <a:pos x="151" y="405"/>
                </a:cxn>
                <a:cxn ang="0">
                  <a:pos x="145" y="416"/>
                </a:cxn>
                <a:cxn ang="0">
                  <a:pos x="181" y="422"/>
                </a:cxn>
                <a:cxn ang="0">
                  <a:pos x="192" y="426"/>
                </a:cxn>
                <a:cxn ang="0">
                  <a:pos x="193" y="439"/>
                </a:cxn>
                <a:cxn ang="0">
                  <a:pos x="225" y="427"/>
                </a:cxn>
                <a:cxn ang="0">
                  <a:pos x="235" y="424"/>
                </a:cxn>
                <a:cxn ang="0">
                  <a:pos x="244" y="433"/>
                </a:cxn>
                <a:cxn ang="0">
                  <a:pos x="259" y="402"/>
                </a:cxn>
                <a:cxn ang="0">
                  <a:pos x="265" y="392"/>
                </a:cxn>
                <a:cxn ang="0">
                  <a:pos x="278" y="392"/>
                </a:cxn>
                <a:cxn ang="0">
                  <a:pos x="275" y="358"/>
                </a:cxn>
                <a:cxn ang="0">
                  <a:pos x="276" y="347"/>
                </a:cxn>
                <a:cxn ang="0">
                  <a:pos x="289" y="346"/>
                </a:cxn>
                <a:cxn ang="0">
                  <a:pos x="289" y="311"/>
                </a:cxn>
                <a:cxn ang="0">
                  <a:pos x="275" y="287"/>
                </a:cxn>
                <a:cxn ang="0">
                  <a:pos x="272" y="271"/>
                </a:cxn>
                <a:cxn ang="0">
                  <a:pos x="268" y="252"/>
                </a:cxn>
                <a:cxn ang="0">
                  <a:pos x="280" y="249"/>
                </a:cxn>
                <a:cxn ang="0">
                  <a:pos x="270" y="214"/>
                </a:cxn>
                <a:cxn ang="0">
                  <a:pos x="251" y="195"/>
                </a:cxn>
                <a:cxn ang="0">
                  <a:pos x="244" y="178"/>
                </a:cxn>
                <a:cxn ang="0">
                  <a:pos x="236" y="162"/>
                </a:cxn>
                <a:cxn ang="0">
                  <a:pos x="236" y="162"/>
                </a:cxn>
                <a:cxn ang="0">
                  <a:pos x="236" y="134"/>
                </a:cxn>
                <a:cxn ang="0">
                  <a:pos x="222" y="112"/>
                </a:cxn>
                <a:cxn ang="0">
                  <a:pos x="202" y="83"/>
                </a:cxn>
                <a:cxn ang="0">
                  <a:pos x="177" y="72"/>
                </a:cxn>
                <a:cxn ang="0">
                  <a:pos x="163" y="57"/>
                </a:cxn>
                <a:cxn ang="0">
                  <a:pos x="152" y="47"/>
                </a:cxn>
                <a:cxn ang="0">
                  <a:pos x="158" y="36"/>
                </a:cxn>
                <a:cxn ang="0">
                  <a:pos x="123" y="26"/>
                </a:cxn>
                <a:cxn ang="0">
                  <a:pos x="112" y="21"/>
                </a:cxn>
                <a:cxn ang="0">
                  <a:pos x="117" y="9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9" y="13"/>
                </a:cxn>
              </a:cxnLst>
              <a:rect l="0" t="0" r="r" b="b"/>
              <a:pathLst>
                <a:path w="290" h="441">
                  <a:moveTo>
                    <a:pt x="61" y="15"/>
                  </a:moveTo>
                  <a:lnTo>
                    <a:pt x="56" y="17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1" y="15"/>
                  </a:lnTo>
                  <a:close/>
                  <a:moveTo>
                    <a:pt x="42" y="26"/>
                  </a:moveTo>
                  <a:lnTo>
                    <a:pt x="38" y="29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0" y="20"/>
                  </a:lnTo>
                  <a:lnTo>
                    <a:pt x="34" y="17"/>
                  </a:lnTo>
                  <a:lnTo>
                    <a:pt x="42" y="26"/>
                  </a:lnTo>
                  <a:close/>
                  <a:moveTo>
                    <a:pt x="28" y="43"/>
                  </a:moveTo>
                  <a:lnTo>
                    <a:pt x="25" y="48"/>
                  </a:lnTo>
                  <a:lnTo>
                    <a:pt x="23" y="54"/>
                  </a:lnTo>
                  <a:lnTo>
                    <a:pt x="12" y="49"/>
                  </a:lnTo>
                  <a:lnTo>
                    <a:pt x="15" y="43"/>
                  </a:lnTo>
                  <a:lnTo>
                    <a:pt x="18" y="37"/>
                  </a:lnTo>
                  <a:lnTo>
                    <a:pt x="28" y="43"/>
                  </a:lnTo>
                  <a:close/>
                  <a:moveTo>
                    <a:pt x="19" y="65"/>
                  </a:moveTo>
                  <a:lnTo>
                    <a:pt x="18" y="67"/>
                  </a:lnTo>
                  <a:lnTo>
                    <a:pt x="17" y="74"/>
                  </a:lnTo>
                  <a:lnTo>
                    <a:pt x="16" y="76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9" y="65"/>
                  </a:lnTo>
                  <a:close/>
                  <a:moveTo>
                    <a:pt x="14" y="87"/>
                  </a:moveTo>
                  <a:lnTo>
                    <a:pt x="14" y="89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4" y="87"/>
                  </a:lnTo>
                  <a:close/>
                  <a:moveTo>
                    <a:pt x="12" y="111"/>
                  </a:moveTo>
                  <a:lnTo>
                    <a:pt x="12" y="114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12" y="111"/>
                  </a:lnTo>
                  <a:close/>
                  <a:moveTo>
                    <a:pt x="13" y="135"/>
                  </a:moveTo>
                  <a:lnTo>
                    <a:pt x="13" y="141"/>
                  </a:lnTo>
                  <a:lnTo>
                    <a:pt x="14" y="147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1" y="136"/>
                  </a:lnTo>
                  <a:lnTo>
                    <a:pt x="13" y="135"/>
                  </a:lnTo>
                  <a:close/>
                  <a:moveTo>
                    <a:pt x="15" y="159"/>
                  </a:moveTo>
                  <a:lnTo>
                    <a:pt x="16" y="16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4" y="162"/>
                  </a:lnTo>
                  <a:lnTo>
                    <a:pt x="3" y="160"/>
                  </a:lnTo>
                  <a:lnTo>
                    <a:pt x="15" y="159"/>
                  </a:lnTo>
                  <a:close/>
                  <a:moveTo>
                    <a:pt x="20" y="182"/>
                  </a:moveTo>
                  <a:lnTo>
                    <a:pt x="21" y="190"/>
                  </a:lnTo>
                  <a:lnTo>
                    <a:pt x="22" y="194"/>
                  </a:lnTo>
                  <a:lnTo>
                    <a:pt x="11" y="197"/>
                  </a:lnTo>
                  <a:lnTo>
                    <a:pt x="10" y="193"/>
                  </a:lnTo>
                  <a:lnTo>
                    <a:pt x="8" y="185"/>
                  </a:lnTo>
                  <a:lnTo>
                    <a:pt x="20" y="182"/>
                  </a:lnTo>
                  <a:close/>
                  <a:moveTo>
                    <a:pt x="25" y="205"/>
                  </a:moveTo>
                  <a:lnTo>
                    <a:pt x="27" y="211"/>
                  </a:lnTo>
                  <a:lnTo>
                    <a:pt x="29" y="217"/>
                  </a:lnTo>
                  <a:lnTo>
                    <a:pt x="17" y="220"/>
                  </a:lnTo>
                  <a:lnTo>
                    <a:pt x="15" y="214"/>
                  </a:lnTo>
                  <a:lnTo>
                    <a:pt x="14" y="209"/>
                  </a:lnTo>
                  <a:lnTo>
                    <a:pt x="25" y="205"/>
                  </a:lnTo>
                  <a:close/>
                  <a:moveTo>
                    <a:pt x="32" y="228"/>
                  </a:moveTo>
                  <a:lnTo>
                    <a:pt x="34" y="232"/>
                  </a:lnTo>
                  <a:lnTo>
                    <a:pt x="36" y="240"/>
                  </a:lnTo>
                  <a:lnTo>
                    <a:pt x="25" y="244"/>
                  </a:lnTo>
                  <a:lnTo>
                    <a:pt x="22" y="236"/>
                  </a:lnTo>
                  <a:lnTo>
                    <a:pt x="21" y="232"/>
                  </a:lnTo>
                  <a:lnTo>
                    <a:pt x="32" y="228"/>
                  </a:lnTo>
                  <a:close/>
                  <a:moveTo>
                    <a:pt x="41" y="251"/>
                  </a:moveTo>
                  <a:lnTo>
                    <a:pt x="42" y="253"/>
                  </a:lnTo>
                  <a:lnTo>
                    <a:pt x="45" y="262"/>
                  </a:lnTo>
                  <a:lnTo>
                    <a:pt x="34" y="267"/>
                  </a:lnTo>
                  <a:lnTo>
                    <a:pt x="30" y="258"/>
                  </a:lnTo>
                  <a:lnTo>
                    <a:pt x="29" y="255"/>
                  </a:lnTo>
                  <a:lnTo>
                    <a:pt x="41" y="251"/>
                  </a:lnTo>
                  <a:close/>
                  <a:moveTo>
                    <a:pt x="50" y="273"/>
                  </a:moveTo>
                  <a:lnTo>
                    <a:pt x="51" y="274"/>
                  </a:lnTo>
                  <a:lnTo>
                    <a:pt x="56" y="284"/>
                  </a:lnTo>
                  <a:lnTo>
                    <a:pt x="45" y="289"/>
                  </a:lnTo>
                  <a:lnTo>
                    <a:pt x="40" y="279"/>
                  </a:lnTo>
                  <a:lnTo>
                    <a:pt x="39" y="278"/>
                  </a:lnTo>
                  <a:lnTo>
                    <a:pt x="50" y="273"/>
                  </a:lnTo>
                  <a:close/>
                  <a:moveTo>
                    <a:pt x="61" y="295"/>
                  </a:moveTo>
                  <a:lnTo>
                    <a:pt x="61" y="295"/>
                  </a:lnTo>
                  <a:lnTo>
                    <a:pt x="67" y="305"/>
                  </a:lnTo>
                  <a:lnTo>
                    <a:pt x="67" y="305"/>
                  </a:lnTo>
                  <a:lnTo>
                    <a:pt x="56" y="311"/>
                  </a:lnTo>
                  <a:lnTo>
                    <a:pt x="56" y="310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61" y="295"/>
                  </a:lnTo>
                  <a:close/>
                  <a:moveTo>
                    <a:pt x="73" y="315"/>
                  </a:moveTo>
                  <a:lnTo>
                    <a:pt x="78" y="323"/>
                  </a:lnTo>
                  <a:lnTo>
                    <a:pt x="79" y="326"/>
                  </a:lnTo>
                  <a:lnTo>
                    <a:pt x="69" y="332"/>
                  </a:lnTo>
                  <a:lnTo>
                    <a:pt x="67" y="330"/>
                  </a:lnTo>
                  <a:lnTo>
                    <a:pt x="62" y="322"/>
                  </a:lnTo>
                  <a:lnTo>
                    <a:pt x="73" y="315"/>
                  </a:lnTo>
                  <a:close/>
                  <a:moveTo>
                    <a:pt x="86" y="336"/>
                  </a:moveTo>
                  <a:lnTo>
                    <a:pt x="89" y="341"/>
                  </a:lnTo>
                  <a:lnTo>
                    <a:pt x="93" y="345"/>
                  </a:lnTo>
                  <a:lnTo>
                    <a:pt x="83" y="352"/>
                  </a:lnTo>
                  <a:lnTo>
                    <a:pt x="79" y="348"/>
                  </a:lnTo>
                  <a:lnTo>
                    <a:pt x="76" y="342"/>
                  </a:lnTo>
                  <a:lnTo>
                    <a:pt x="86" y="336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8" y="364"/>
                  </a:lnTo>
                  <a:lnTo>
                    <a:pt x="98" y="372"/>
                  </a:lnTo>
                  <a:lnTo>
                    <a:pt x="92" y="364"/>
                  </a:lnTo>
                  <a:lnTo>
                    <a:pt x="90" y="362"/>
                  </a:lnTo>
                  <a:lnTo>
                    <a:pt x="100" y="355"/>
                  </a:lnTo>
                  <a:close/>
                  <a:moveTo>
                    <a:pt x="116" y="373"/>
                  </a:moveTo>
                  <a:lnTo>
                    <a:pt x="120" y="378"/>
                  </a:lnTo>
                  <a:lnTo>
                    <a:pt x="124" y="382"/>
                  </a:lnTo>
                  <a:lnTo>
                    <a:pt x="115" y="390"/>
                  </a:lnTo>
                  <a:lnTo>
                    <a:pt x="112" y="387"/>
                  </a:lnTo>
                  <a:lnTo>
                    <a:pt x="107" y="381"/>
                  </a:lnTo>
                  <a:lnTo>
                    <a:pt x="116" y="373"/>
                  </a:lnTo>
                  <a:close/>
                  <a:moveTo>
                    <a:pt x="133" y="390"/>
                  </a:moveTo>
                  <a:lnTo>
                    <a:pt x="133" y="391"/>
                  </a:lnTo>
                  <a:lnTo>
                    <a:pt x="140" y="396"/>
                  </a:lnTo>
                  <a:lnTo>
                    <a:pt x="141" y="398"/>
                  </a:lnTo>
                  <a:lnTo>
                    <a:pt x="134" y="407"/>
                  </a:lnTo>
                  <a:lnTo>
                    <a:pt x="132" y="406"/>
                  </a:lnTo>
                  <a:lnTo>
                    <a:pt x="125" y="400"/>
                  </a:lnTo>
                  <a:lnTo>
                    <a:pt x="124" y="399"/>
                  </a:lnTo>
                  <a:lnTo>
                    <a:pt x="133" y="390"/>
                  </a:lnTo>
                  <a:close/>
                  <a:moveTo>
                    <a:pt x="151" y="405"/>
                  </a:moveTo>
                  <a:lnTo>
                    <a:pt x="153" y="406"/>
                  </a:lnTo>
                  <a:lnTo>
                    <a:pt x="159" y="411"/>
                  </a:lnTo>
                  <a:lnTo>
                    <a:pt x="160" y="411"/>
                  </a:lnTo>
                  <a:lnTo>
                    <a:pt x="154" y="422"/>
                  </a:lnTo>
                  <a:lnTo>
                    <a:pt x="152" y="421"/>
                  </a:lnTo>
                  <a:lnTo>
                    <a:pt x="145" y="416"/>
                  </a:lnTo>
                  <a:lnTo>
                    <a:pt x="143" y="415"/>
                  </a:lnTo>
                  <a:lnTo>
                    <a:pt x="151" y="405"/>
                  </a:lnTo>
                  <a:close/>
                  <a:moveTo>
                    <a:pt x="171" y="417"/>
                  </a:moveTo>
                  <a:lnTo>
                    <a:pt x="172" y="418"/>
                  </a:lnTo>
                  <a:lnTo>
                    <a:pt x="178" y="421"/>
                  </a:lnTo>
                  <a:lnTo>
                    <a:pt x="181" y="422"/>
                  </a:lnTo>
                  <a:lnTo>
                    <a:pt x="177" y="433"/>
                  </a:lnTo>
                  <a:lnTo>
                    <a:pt x="173" y="432"/>
                  </a:lnTo>
                  <a:lnTo>
                    <a:pt x="166" y="429"/>
                  </a:lnTo>
                  <a:lnTo>
                    <a:pt x="165" y="428"/>
                  </a:lnTo>
                  <a:lnTo>
                    <a:pt x="171" y="417"/>
                  </a:lnTo>
                  <a:close/>
                  <a:moveTo>
                    <a:pt x="192" y="426"/>
                  </a:moveTo>
                  <a:lnTo>
                    <a:pt x="196" y="427"/>
                  </a:lnTo>
                  <a:lnTo>
                    <a:pt x="202" y="428"/>
                  </a:lnTo>
                  <a:lnTo>
                    <a:pt x="203" y="428"/>
                  </a:lnTo>
                  <a:lnTo>
                    <a:pt x="202" y="440"/>
                  </a:lnTo>
                  <a:lnTo>
                    <a:pt x="200" y="440"/>
                  </a:lnTo>
                  <a:lnTo>
                    <a:pt x="193" y="439"/>
                  </a:lnTo>
                  <a:lnTo>
                    <a:pt x="189" y="438"/>
                  </a:lnTo>
                  <a:lnTo>
                    <a:pt x="192" y="426"/>
                  </a:lnTo>
                  <a:close/>
                  <a:moveTo>
                    <a:pt x="214" y="429"/>
                  </a:moveTo>
                  <a:lnTo>
                    <a:pt x="219" y="429"/>
                  </a:lnTo>
                  <a:lnTo>
                    <a:pt x="224" y="428"/>
                  </a:lnTo>
                  <a:lnTo>
                    <a:pt x="225" y="427"/>
                  </a:lnTo>
                  <a:lnTo>
                    <a:pt x="228" y="439"/>
                  </a:lnTo>
                  <a:lnTo>
                    <a:pt x="226" y="440"/>
                  </a:lnTo>
                  <a:lnTo>
                    <a:pt x="220" y="441"/>
                  </a:lnTo>
                  <a:lnTo>
                    <a:pt x="215" y="441"/>
                  </a:lnTo>
                  <a:lnTo>
                    <a:pt x="214" y="429"/>
                  </a:lnTo>
                  <a:close/>
                  <a:moveTo>
                    <a:pt x="235" y="424"/>
                  </a:moveTo>
                  <a:lnTo>
                    <a:pt x="239" y="422"/>
                  </a:lnTo>
                  <a:lnTo>
                    <a:pt x="243" y="419"/>
                  </a:lnTo>
                  <a:lnTo>
                    <a:pt x="245" y="418"/>
                  </a:lnTo>
                  <a:lnTo>
                    <a:pt x="252" y="428"/>
                  </a:lnTo>
                  <a:lnTo>
                    <a:pt x="250" y="429"/>
                  </a:lnTo>
                  <a:lnTo>
                    <a:pt x="244" y="433"/>
                  </a:lnTo>
                  <a:lnTo>
                    <a:pt x="241" y="435"/>
                  </a:lnTo>
                  <a:lnTo>
                    <a:pt x="235" y="424"/>
                  </a:lnTo>
                  <a:close/>
                  <a:moveTo>
                    <a:pt x="253" y="411"/>
                  </a:moveTo>
                  <a:lnTo>
                    <a:pt x="255" y="408"/>
                  </a:lnTo>
                  <a:lnTo>
                    <a:pt x="258" y="403"/>
                  </a:lnTo>
                  <a:lnTo>
                    <a:pt x="259" y="402"/>
                  </a:lnTo>
                  <a:lnTo>
                    <a:pt x="270" y="408"/>
                  </a:lnTo>
                  <a:lnTo>
                    <a:pt x="268" y="411"/>
                  </a:lnTo>
                  <a:lnTo>
                    <a:pt x="264" y="416"/>
                  </a:lnTo>
                  <a:lnTo>
                    <a:pt x="262" y="419"/>
                  </a:lnTo>
                  <a:lnTo>
                    <a:pt x="253" y="411"/>
                  </a:lnTo>
                  <a:close/>
                  <a:moveTo>
                    <a:pt x="265" y="392"/>
                  </a:moveTo>
                  <a:lnTo>
                    <a:pt x="267" y="387"/>
                  </a:lnTo>
                  <a:lnTo>
                    <a:pt x="269" y="381"/>
                  </a:lnTo>
                  <a:lnTo>
                    <a:pt x="269" y="381"/>
                  </a:lnTo>
                  <a:lnTo>
                    <a:pt x="281" y="385"/>
                  </a:lnTo>
                  <a:lnTo>
                    <a:pt x="281" y="385"/>
                  </a:lnTo>
                  <a:lnTo>
                    <a:pt x="278" y="392"/>
                  </a:lnTo>
                  <a:lnTo>
                    <a:pt x="276" y="397"/>
                  </a:lnTo>
                  <a:lnTo>
                    <a:pt x="265" y="392"/>
                  </a:lnTo>
                  <a:close/>
                  <a:moveTo>
                    <a:pt x="272" y="370"/>
                  </a:moveTo>
                  <a:lnTo>
                    <a:pt x="273" y="367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87" y="360"/>
                  </a:lnTo>
                  <a:lnTo>
                    <a:pt x="287" y="362"/>
                  </a:lnTo>
                  <a:lnTo>
                    <a:pt x="285" y="370"/>
                  </a:lnTo>
                  <a:lnTo>
                    <a:pt x="284" y="373"/>
                  </a:lnTo>
                  <a:lnTo>
                    <a:pt x="272" y="370"/>
                  </a:lnTo>
                  <a:close/>
                  <a:moveTo>
                    <a:pt x="276" y="347"/>
                  </a:moveTo>
                  <a:lnTo>
                    <a:pt x="277" y="344"/>
                  </a:lnTo>
                  <a:lnTo>
                    <a:pt x="277" y="336"/>
                  </a:lnTo>
                  <a:lnTo>
                    <a:pt x="277" y="335"/>
                  </a:lnTo>
                  <a:lnTo>
                    <a:pt x="289" y="335"/>
                  </a:lnTo>
                  <a:lnTo>
                    <a:pt x="289" y="337"/>
                  </a:lnTo>
                  <a:lnTo>
                    <a:pt x="289" y="346"/>
                  </a:lnTo>
                  <a:lnTo>
                    <a:pt x="288" y="348"/>
                  </a:lnTo>
                  <a:lnTo>
                    <a:pt x="276" y="347"/>
                  </a:lnTo>
                  <a:close/>
                  <a:moveTo>
                    <a:pt x="277" y="323"/>
                  </a:moveTo>
                  <a:lnTo>
                    <a:pt x="277" y="319"/>
                  </a:lnTo>
                  <a:lnTo>
                    <a:pt x="277" y="311"/>
                  </a:lnTo>
                  <a:lnTo>
                    <a:pt x="289" y="311"/>
                  </a:lnTo>
                  <a:lnTo>
                    <a:pt x="290" y="319"/>
                  </a:lnTo>
                  <a:lnTo>
                    <a:pt x="290" y="323"/>
                  </a:lnTo>
                  <a:lnTo>
                    <a:pt x="277" y="323"/>
                  </a:lnTo>
                  <a:close/>
                  <a:moveTo>
                    <a:pt x="276" y="299"/>
                  </a:moveTo>
                  <a:lnTo>
                    <a:pt x="275" y="291"/>
                  </a:lnTo>
                  <a:lnTo>
                    <a:pt x="275" y="287"/>
                  </a:lnTo>
                  <a:lnTo>
                    <a:pt x="287" y="286"/>
                  </a:lnTo>
                  <a:lnTo>
                    <a:pt x="288" y="290"/>
                  </a:lnTo>
                  <a:lnTo>
                    <a:pt x="288" y="298"/>
                  </a:lnTo>
                  <a:lnTo>
                    <a:pt x="276" y="299"/>
                  </a:lnTo>
                  <a:close/>
                  <a:moveTo>
                    <a:pt x="273" y="275"/>
                  </a:moveTo>
                  <a:lnTo>
                    <a:pt x="272" y="271"/>
                  </a:lnTo>
                  <a:lnTo>
                    <a:pt x="271" y="264"/>
                  </a:lnTo>
                  <a:lnTo>
                    <a:pt x="283" y="261"/>
                  </a:lnTo>
                  <a:lnTo>
                    <a:pt x="285" y="270"/>
                  </a:lnTo>
                  <a:lnTo>
                    <a:pt x="285" y="274"/>
                  </a:lnTo>
                  <a:lnTo>
                    <a:pt x="273" y="275"/>
                  </a:lnTo>
                  <a:close/>
                  <a:moveTo>
                    <a:pt x="268" y="252"/>
                  </a:moveTo>
                  <a:lnTo>
                    <a:pt x="268" y="251"/>
                  </a:lnTo>
                  <a:lnTo>
                    <a:pt x="266" y="241"/>
                  </a:lnTo>
                  <a:lnTo>
                    <a:pt x="266" y="240"/>
                  </a:lnTo>
                  <a:lnTo>
                    <a:pt x="277" y="237"/>
                  </a:lnTo>
                  <a:lnTo>
                    <a:pt x="278" y="238"/>
                  </a:lnTo>
                  <a:lnTo>
                    <a:pt x="280" y="249"/>
                  </a:lnTo>
                  <a:lnTo>
                    <a:pt x="280" y="249"/>
                  </a:lnTo>
                  <a:lnTo>
                    <a:pt x="268" y="252"/>
                  </a:lnTo>
                  <a:close/>
                  <a:moveTo>
                    <a:pt x="262" y="229"/>
                  </a:moveTo>
                  <a:lnTo>
                    <a:pt x="260" y="220"/>
                  </a:lnTo>
                  <a:lnTo>
                    <a:pt x="259" y="217"/>
                  </a:lnTo>
                  <a:lnTo>
                    <a:pt x="270" y="214"/>
                  </a:lnTo>
                  <a:lnTo>
                    <a:pt x="271" y="217"/>
                  </a:lnTo>
                  <a:lnTo>
                    <a:pt x="274" y="225"/>
                  </a:lnTo>
                  <a:lnTo>
                    <a:pt x="262" y="229"/>
                  </a:lnTo>
                  <a:close/>
                  <a:moveTo>
                    <a:pt x="255" y="206"/>
                  </a:moveTo>
                  <a:lnTo>
                    <a:pt x="252" y="199"/>
                  </a:lnTo>
                  <a:lnTo>
                    <a:pt x="251" y="195"/>
                  </a:lnTo>
                  <a:lnTo>
                    <a:pt x="262" y="190"/>
                  </a:lnTo>
                  <a:lnTo>
                    <a:pt x="264" y="195"/>
                  </a:lnTo>
                  <a:lnTo>
                    <a:pt x="266" y="202"/>
                  </a:lnTo>
                  <a:lnTo>
                    <a:pt x="255" y="206"/>
                  </a:lnTo>
                  <a:close/>
                  <a:moveTo>
                    <a:pt x="246" y="184"/>
                  </a:moveTo>
                  <a:lnTo>
                    <a:pt x="244" y="178"/>
                  </a:lnTo>
                  <a:lnTo>
                    <a:pt x="241" y="173"/>
                  </a:lnTo>
                  <a:lnTo>
                    <a:pt x="252" y="168"/>
                  </a:lnTo>
                  <a:lnTo>
                    <a:pt x="255" y="173"/>
                  </a:lnTo>
                  <a:lnTo>
                    <a:pt x="257" y="179"/>
                  </a:lnTo>
                  <a:lnTo>
                    <a:pt x="246" y="184"/>
                  </a:lnTo>
                  <a:close/>
                  <a:moveTo>
                    <a:pt x="236" y="162"/>
                  </a:moveTo>
                  <a:lnTo>
                    <a:pt x="234" y="157"/>
                  </a:lnTo>
                  <a:lnTo>
                    <a:pt x="231" y="151"/>
                  </a:lnTo>
                  <a:lnTo>
                    <a:pt x="242" y="145"/>
                  </a:lnTo>
                  <a:lnTo>
                    <a:pt x="245" y="152"/>
                  </a:lnTo>
                  <a:lnTo>
                    <a:pt x="247" y="156"/>
                  </a:lnTo>
                  <a:lnTo>
                    <a:pt x="236" y="162"/>
                  </a:lnTo>
                  <a:close/>
                  <a:moveTo>
                    <a:pt x="225" y="140"/>
                  </a:moveTo>
                  <a:lnTo>
                    <a:pt x="223" y="137"/>
                  </a:lnTo>
                  <a:lnTo>
                    <a:pt x="219" y="130"/>
                  </a:lnTo>
                  <a:lnTo>
                    <a:pt x="230" y="124"/>
                  </a:lnTo>
                  <a:lnTo>
                    <a:pt x="234" y="131"/>
                  </a:lnTo>
                  <a:lnTo>
                    <a:pt x="236" y="134"/>
                  </a:lnTo>
                  <a:lnTo>
                    <a:pt x="225" y="140"/>
                  </a:lnTo>
                  <a:close/>
                  <a:moveTo>
                    <a:pt x="213" y="120"/>
                  </a:moveTo>
                  <a:lnTo>
                    <a:pt x="212" y="118"/>
                  </a:lnTo>
                  <a:lnTo>
                    <a:pt x="206" y="110"/>
                  </a:lnTo>
                  <a:lnTo>
                    <a:pt x="217" y="103"/>
                  </a:lnTo>
                  <a:lnTo>
                    <a:pt x="222" y="112"/>
                  </a:lnTo>
                  <a:lnTo>
                    <a:pt x="223" y="113"/>
                  </a:lnTo>
                  <a:lnTo>
                    <a:pt x="213" y="120"/>
                  </a:lnTo>
                  <a:close/>
                  <a:moveTo>
                    <a:pt x="200" y="100"/>
                  </a:moveTo>
                  <a:lnTo>
                    <a:pt x="194" y="93"/>
                  </a:lnTo>
                  <a:lnTo>
                    <a:pt x="192" y="90"/>
                  </a:lnTo>
                  <a:lnTo>
                    <a:pt x="202" y="83"/>
                  </a:lnTo>
                  <a:lnTo>
                    <a:pt x="204" y="85"/>
                  </a:lnTo>
                  <a:lnTo>
                    <a:pt x="209" y="93"/>
                  </a:lnTo>
                  <a:lnTo>
                    <a:pt x="200" y="100"/>
                  </a:lnTo>
                  <a:close/>
                  <a:moveTo>
                    <a:pt x="185" y="81"/>
                  </a:moveTo>
                  <a:lnTo>
                    <a:pt x="182" y="77"/>
                  </a:lnTo>
                  <a:lnTo>
                    <a:pt x="177" y="72"/>
                  </a:lnTo>
                  <a:lnTo>
                    <a:pt x="186" y="64"/>
                  </a:lnTo>
                  <a:lnTo>
                    <a:pt x="191" y="69"/>
                  </a:lnTo>
                  <a:lnTo>
                    <a:pt x="194" y="73"/>
                  </a:lnTo>
                  <a:lnTo>
                    <a:pt x="185" y="81"/>
                  </a:lnTo>
                  <a:close/>
                  <a:moveTo>
                    <a:pt x="169" y="63"/>
                  </a:moveTo>
                  <a:lnTo>
                    <a:pt x="163" y="57"/>
                  </a:lnTo>
                  <a:lnTo>
                    <a:pt x="161" y="55"/>
                  </a:lnTo>
                  <a:lnTo>
                    <a:pt x="169" y="46"/>
                  </a:lnTo>
                  <a:lnTo>
                    <a:pt x="172" y="48"/>
                  </a:lnTo>
                  <a:lnTo>
                    <a:pt x="178" y="54"/>
                  </a:lnTo>
                  <a:lnTo>
                    <a:pt x="169" y="63"/>
                  </a:lnTo>
                  <a:close/>
                  <a:moveTo>
                    <a:pt x="152" y="47"/>
                  </a:moveTo>
                  <a:lnTo>
                    <a:pt x="150" y="45"/>
                  </a:lnTo>
                  <a:lnTo>
                    <a:pt x="143" y="40"/>
                  </a:lnTo>
                  <a:lnTo>
                    <a:pt x="143" y="39"/>
                  </a:lnTo>
                  <a:lnTo>
                    <a:pt x="150" y="29"/>
                  </a:lnTo>
                  <a:lnTo>
                    <a:pt x="151" y="31"/>
                  </a:lnTo>
                  <a:lnTo>
                    <a:pt x="158" y="36"/>
                  </a:lnTo>
                  <a:lnTo>
                    <a:pt x="160" y="37"/>
                  </a:lnTo>
                  <a:lnTo>
                    <a:pt x="152" y="47"/>
                  </a:lnTo>
                  <a:close/>
                  <a:moveTo>
                    <a:pt x="133" y="32"/>
                  </a:moveTo>
                  <a:lnTo>
                    <a:pt x="131" y="31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9" y="16"/>
                  </a:lnTo>
                  <a:lnTo>
                    <a:pt x="131" y="17"/>
                  </a:lnTo>
                  <a:lnTo>
                    <a:pt x="137" y="21"/>
                  </a:lnTo>
                  <a:lnTo>
                    <a:pt x="140" y="22"/>
                  </a:lnTo>
                  <a:lnTo>
                    <a:pt x="133" y="32"/>
                  </a:lnTo>
                  <a:close/>
                  <a:moveTo>
                    <a:pt x="112" y="21"/>
                  </a:moveTo>
                  <a:lnTo>
                    <a:pt x="112" y="21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18" y="10"/>
                  </a:lnTo>
                  <a:lnTo>
                    <a:pt x="112" y="21"/>
                  </a:lnTo>
                  <a:close/>
                  <a:moveTo>
                    <a:pt x="91" y="14"/>
                  </a:moveTo>
                  <a:lnTo>
                    <a:pt x="87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1" y="14"/>
                  </a:lnTo>
                  <a:close/>
                  <a:moveTo>
                    <a:pt x="69" y="13"/>
                  </a:moveTo>
                  <a:lnTo>
                    <a:pt x="66" y="14"/>
                  </a:lnTo>
                  <a:lnTo>
                    <a:pt x="61" y="1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accent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7" name="Freeform 49"/>
            <p:cNvSpPr>
              <a:spLocks noEditPoints="1"/>
            </p:cNvSpPr>
            <p:nvPr/>
          </p:nvSpPr>
          <p:spPr bwMode="auto">
            <a:xfrm>
              <a:off x="1369" y="3292"/>
              <a:ext cx="364" cy="537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35" y="33"/>
                </a:cxn>
                <a:cxn ang="0">
                  <a:pos x="42" y="26"/>
                </a:cxn>
                <a:cxn ang="0">
                  <a:pos x="18" y="37"/>
                </a:cxn>
                <a:cxn ang="0">
                  <a:pos x="4" y="73"/>
                </a:cxn>
                <a:cxn ang="0">
                  <a:pos x="14" y="89"/>
                </a:cxn>
                <a:cxn ang="0">
                  <a:pos x="2" y="86"/>
                </a:cxn>
                <a:cxn ang="0">
                  <a:pos x="0" y="123"/>
                </a:cxn>
                <a:cxn ang="0">
                  <a:pos x="13" y="141"/>
                </a:cxn>
                <a:cxn ang="0">
                  <a:pos x="15" y="159"/>
                </a:cxn>
                <a:cxn ang="0">
                  <a:pos x="4" y="162"/>
                </a:cxn>
                <a:cxn ang="0">
                  <a:pos x="11" y="197"/>
                </a:cxn>
                <a:cxn ang="0">
                  <a:pos x="29" y="217"/>
                </a:cxn>
                <a:cxn ang="0">
                  <a:pos x="34" y="232"/>
                </a:cxn>
                <a:cxn ang="0">
                  <a:pos x="41" y="251"/>
                </a:cxn>
                <a:cxn ang="0">
                  <a:pos x="41" y="251"/>
                </a:cxn>
                <a:cxn ang="0">
                  <a:pos x="39" y="278"/>
                </a:cxn>
                <a:cxn ang="0">
                  <a:pos x="56" y="311"/>
                </a:cxn>
                <a:cxn ang="0">
                  <a:pos x="78" y="323"/>
                </a:cxn>
                <a:cxn ang="0">
                  <a:pos x="86" y="336"/>
                </a:cxn>
                <a:cxn ang="0">
                  <a:pos x="86" y="336"/>
                </a:cxn>
                <a:cxn ang="0">
                  <a:pos x="90" y="362"/>
                </a:cxn>
                <a:cxn ang="0">
                  <a:pos x="112" y="387"/>
                </a:cxn>
                <a:cxn ang="0">
                  <a:pos x="141" y="398"/>
                </a:cxn>
                <a:cxn ang="0">
                  <a:pos x="151" y="405"/>
                </a:cxn>
                <a:cxn ang="0">
                  <a:pos x="145" y="416"/>
                </a:cxn>
                <a:cxn ang="0">
                  <a:pos x="181" y="422"/>
                </a:cxn>
                <a:cxn ang="0">
                  <a:pos x="192" y="426"/>
                </a:cxn>
                <a:cxn ang="0">
                  <a:pos x="193" y="439"/>
                </a:cxn>
                <a:cxn ang="0">
                  <a:pos x="225" y="427"/>
                </a:cxn>
                <a:cxn ang="0">
                  <a:pos x="235" y="424"/>
                </a:cxn>
                <a:cxn ang="0">
                  <a:pos x="244" y="433"/>
                </a:cxn>
                <a:cxn ang="0">
                  <a:pos x="259" y="402"/>
                </a:cxn>
                <a:cxn ang="0">
                  <a:pos x="265" y="392"/>
                </a:cxn>
                <a:cxn ang="0">
                  <a:pos x="278" y="392"/>
                </a:cxn>
                <a:cxn ang="0">
                  <a:pos x="275" y="358"/>
                </a:cxn>
                <a:cxn ang="0">
                  <a:pos x="276" y="347"/>
                </a:cxn>
                <a:cxn ang="0">
                  <a:pos x="289" y="346"/>
                </a:cxn>
                <a:cxn ang="0">
                  <a:pos x="289" y="311"/>
                </a:cxn>
                <a:cxn ang="0">
                  <a:pos x="275" y="287"/>
                </a:cxn>
                <a:cxn ang="0">
                  <a:pos x="272" y="271"/>
                </a:cxn>
                <a:cxn ang="0">
                  <a:pos x="268" y="252"/>
                </a:cxn>
                <a:cxn ang="0">
                  <a:pos x="280" y="249"/>
                </a:cxn>
                <a:cxn ang="0">
                  <a:pos x="270" y="214"/>
                </a:cxn>
                <a:cxn ang="0">
                  <a:pos x="251" y="195"/>
                </a:cxn>
                <a:cxn ang="0">
                  <a:pos x="244" y="178"/>
                </a:cxn>
                <a:cxn ang="0">
                  <a:pos x="236" y="162"/>
                </a:cxn>
                <a:cxn ang="0">
                  <a:pos x="236" y="162"/>
                </a:cxn>
                <a:cxn ang="0">
                  <a:pos x="236" y="134"/>
                </a:cxn>
                <a:cxn ang="0">
                  <a:pos x="222" y="112"/>
                </a:cxn>
                <a:cxn ang="0">
                  <a:pos x="202" y="83"/>
                </a:cxn>
                <a:cxn ang="0">
                  <a:pos x="177" y="72"/>
                </a:cxn>
                <a:cxn ang="0">
                  <a:pos x="163" y="57"/>
                </a:cxn>
                <a:cxn ang="0">
                  <a:pos x="152" y="47"/>
                </a:cxn>
                <a:cxn ang="0">
                  <a:pos x="158" y="36"/>
                </a:cxn>
                <a:cxn ang="0">
                  <a:pos x="123" y="26"/>
                </a:cxn>
                <a:cxn ang="0">
                  <a:pos x="112" y="21"/>
                </a:cxn>
                <a:cxn ang="0">
                  <a:pos x="117" y="9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9" y="13"/>
                </a:cxn>
              </a:cxnLst>
              <a:rect l="0" t="0" r="r" b="b"/>
              <a:pathLst>
                <a:path w="290" h="441">
                  <a:moveTo>
                    <a:pt x="61" y="15"/>
                  </a:moveTo>
                  <a:lnTo>
                    <a:pt x="56" y="17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1" y="15"/>
                  </a:lnTo>
                  <a:close/>
                  <a:moveTo>
                    <a:pt x="42" y="26"/>
                  </a:moveTo>
                  <a:lnTo>
                    <a:pt x="38" y="29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0" y="20"/>
                  </a:lnTo>
                  <a:lnTo>
                    <a:pt x="34" y="17"/>
                  </a:lnTo>
                  <a:lnTo>
                    <a:pt x="42" y="26"/>
                  </a:lnTo>
                  <a:close/>
                  <a:moveTo>
                    <a:pt x="28" y="43"/>
                  </a:moveTo>
                  <a:lnTo>
                    <a:pt x="25" y="48"/>
                  </a:lnTo>
                  <a:lnTo>
                    <a:pt x="23" y="54"/>
                  </a:lnTo>
                  <a:lnTo>
                    <a:pt x="12" y="49"/>
                  </a:lnTo>
                  <a:lnTo>
                    <a:pt x="15" y="43"/>
                  </a:lnTo>
                  <a:lnTo>
                    <a:pt x="18" y="37"/>
                  </a:lnTo>
                  <a:lnTo>
                    <a:pt x="28" y="43"/>
                  </a:lnTo>
                  <a:close/>
                  <a:moveTo>
                    <a:pt x="19" y="65"/>
                  </a:moveTo>
                  <a:lnTo>
                    <a:pt x="18" y="67"/>
                  </a:lnTo>
                  <a:lnTo>
                    <a:pt x="17" y="74"/>
                  </a:lnTo>
                  <a:lnTo>
                    <a:pt x="16" y="76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9" y="65"/>
                  </a:lnTo>
                  <a:close/>
                  <a:moveTo>
                    <a:pt x="14" y="87"/>
                  </a:moveTo>
                  <a:lnTo>
                    <a:pt x="14" y="89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4" y="87"/>
                  </a:lnTo>
                  <a:close/>
                  <a:moveTo>
                    <a:pt x="12" y="111"/>
                  </a:moveTo>
                  <a:lnTo>
                    <a:pt x="12" y="114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12" y="111"/>
                  </a:lnTo>
                  <a:close/>
                  <a:moveTo>
                    <a:pt x="13" y="135"/>
                  </a:moveTo>
                  <a:lnTo>
                    <a:pt x="13" y="141"/>
                  </a:lnTo>
                  <a:lnTo>
                    <a:pt x="14" y="147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1" y="136"/>
                  </a:lnTo>
                  <a:lnTo>
                    <a:pt x="13" y="135"/>
                  </a:lnTo>
                  <a:close/>
                  <a:moveTo>
                    <a:pt x="15" y="159"/>
                  </a:moveTo>
                  <a:lnTo>
                    <a:pt x="16" y="16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4" y="162"/>
                  </a:lnTo>
                  <a:lnTo>
                    <a:pt x="3" y="160"/>
                  </a:lnTo>
                  <a:lnTo>
                    <a:pt x="15" y="159"/>
                  </a:lnTo>
                  <a:close/>
                  <a:moveTo>
                    <a:pt x="20" y="182"/>
                  </a:moveTo>
                  <a:lnTo>
                    <a:pt x="21" y="190"/>
                  </a:lnTo>
                  <a:lnTo>
                    <a:pt x="22" y="194"/>
                  </a:lnTo>
                  <a:lnTo>
                    <a:pt x="11" y="197"/>
                  </a:lnTo>
                  <a:lnTo>
                    <a:pt x="10" y="193"/>
                  </a:lnTo>
                  <a:lnTo>
                    <a:pt x="8" y="185"/>
                  </a:lnTo>
                  <a:lnTo>
                    <a:pt x="20" y="182"/>
                  </a:lnTo>
                  <a:close/>
                  <a:moveTo>
                    <a:pt x="25" y="205"/>
                  </a:moveTo>
                  <a:lnTo>
                    <a:pt x="27" y="211"/>
                  </a:lnTo>
                  <a:lnTo>
                    <a:pt x="29" y="217"/>
                  </a:lnTo>
                  <a:lnTo>
                    <a:pt x="17" y="220"/>
                  </a:lnTo>
                  <a:lnTo>
                    <a:pt x="15" y="214"/>
                  </a:lnTo>
                  <a:lnTo>
                    <a:pt x="14" y="209"/>
                  </a:lnTo>
                  <a:lnTo>
                    <a:pt x="25" y="205"/>
                  </a:lnTo>
                  <a:close/>
                  <a:moveTo>
                    <a:pt x="32" y="228"/>
                  </a:moveTo>
                  <a:lnTo>
                    <a:pt x="34" y="232"/>
                  </a:lnTo>
                  <a:lnTo>
                    <a:pt x="36" y="240"/>
                  </a:lnTo>
                  <a:lnTo>
                    <a:pt x="25" y="244"/>
                  </a:lnTo>
                  <a:lnTo>
                    <a:pt x="22" y="236"/>
                  </a:lnTo>
                  <a:lnTo>
                    <a:pt x="21" y="232"/>
                  </a:lnTo>
                  <a:lnTo>
                    <a:pt x="32" y="228"/>
                  </a:lnTo>
                  <a:close/>
                  <a:moveTo>
                    <a:pt x="41" y="251"/>
                  </a:moveTo>
                  <a:lnTo>
                    <a:pt x="42" y="253"/>
                  </a:lnTo>
                  <a:lnTo>
                    <a:pt x="45" y="262"/>
                  </a:lnTo>
                  <a:lnTo>
                    <a:pt x="34" y="267"/>
                  </a:lnTo>
                  <a:lnTo>
                    <a:pt x="30" y="258"/>
                  </a:lnTo>
                  <a:lnTo>
                    <a:pt x="29" y="255"/>
                  </a:lnTo>
                  <a:lnTo>
                    <a:pt x="41" y="251"/>
                  </a:lnTo>
                  <a:close/>
                  <a:moveTo>
                    <a:pt x="50" y="273"/>
                  </a:moveTo>
                  <a:lnTo>
                    <a:pt x="51" y="274"/>
                  </a:lnTo>
                  <a:lnTo>
                    <a:pt x="56" y="284"/>
                  </a:lnTo>
                  <a:lnTo>
                    <a:pt x="45" y="289"/>
                  </a:lnTo>
                  <a:lnTo>
                    <a:pt x="40" y="279"/>
                  </a:lnTo>
                  <a:lnTo>
                    <a:pt x="39" y="278"/>
                  </a:lnTo>
                  <a:lnTo>
                    <a:pt x="50" y="273"/>
                  </a:lnTo>
                  <a:close/>
                  <a:moveTo>
                    <a:pt x="61" y="295"/>
                  </a:moveTo>
                  <a:lnTo>
                    <a:pt x="61" y="295"/>
                  </a:lnTo>
                  <a:lnTo>
                    <a:pt x="67" y="305"/>
                  </a:lnTo>
                  <a:lnTo>
                    <a:pt x="67" y="305"/>
                  </a:lnTo>
                  <a:lnTo>
                    <a:pt x="56" y="311"/>
                  </a:lnTo>
                  <a:lnTo>
                    <a:pt x="56" y="310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61" y="295"/>
                  </a:lnTo>
                  <a:close/>
                  <a:moveTo>
                    <a:pt x="73" y="315"/>
                  </a:moveTo>
                  <a:lnTo>
                    <a:pt x="78" y="323"/>
                  </a:lnTo>
                  <a:lnTo>
                    <a:pt x="79" y="326"/>
                  </a:lnTo>
                  <a:lnTo>
                    <a:pt x="69" y="332"/>
                  </a:lnTo>
                  <a:lnTo>
                    <a:pt x="67" y="330"/>
                  </a:lnTo>
                  <a:lnTo>
                    <a:pt x="62" y="322"/>
                  </a:lnTo>
                  <a:lnTo>
                    <a:pt x="73" y="315"/>
                  </a:lnTo>
                  <a:close/>
                  <a:moveTo>
                    <a:pt x="86" y="336"/>
                  </a:moveTo>
                  <a:lnTo>
                    <a:pt x="89" y="341"/>
                  </a:lnTo>
                  <a:lnTo>
                    <a:pt x="93" y="345"/>
                  </a:lnTo>
                  <a:lnTo>
                    <a:pt x="83" y="352"/>
                  </a:lnTo>
                  <a:lnTo>
                    <a:pt x="79" y="348"/>
                  </a:lnTo>
                  <a:lnTo>
                    <a:pt x="76" y="342"/>
                  </a:lnTo>
                  <a:lnTo>
                    <a:pt x="86" y="336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8" y="364"/>
                  </a:lnTo>
                  <a:lnTo>
                    <a:pt x="98" y="372"/>
                  </a:lnTo>
                  <a:lnTo>
                    <a:pt x="92" y="364"/>
                  </a:lnTo>
                  <a:lnTo>
                    <a:pt x="90" y="362"/>
                  </a:lnTo>
                  <a:lnTo>
                    <a:pt x="100" y="355"/>
                  </a:lnTo>
                  <a:close/>
                  <a:moveTo>
                    <a:pt x="116" y="373"/>
                  </a:moveTo>
                  <a:lnTo>
                    <a:pt x="120" y="378"/>
                  </a:lnTo>
                  <a:lnTo>
                    <a:pt x="124" y="382"/>
                  </a:lnTo>
                  <a:lnTo>
                    <a:pt x="115" y="390"/>
                  </a:lnTo>
                  <a:lnTo>
                    <a:pt x="112" y="387"/>
                  </a:lnTo>
                  <a:lnTo>
                    <a:pt x="107" y="381"/>
                  </a:lnTo>
                  <a:lnTo>
                    <a:pt x="116" y="373"/>
                  </a:lnTo>
                  <a:close/>
                  <a:moveTo>
                    <a:pt x="133" y="390"/>
                  </a:moveTo>
                  <a:lnTo>
                    <a:pt x="133" y="391"/>
                  </a:lnTo>
                  <a:lnTo>
                    <a:pt x="140" y="396"/>
                  </a:lnTo>
                  <a:lnTo>
                    <a:pt x="141" y="398"/>
                  </a:lnTo>
                  <a:lnTo>
                    <a:pt x="134" y="407"/>
                  </a:lnTo>
                  <a:lnTo>
                    <a:pt x="132" y="406"/>
                  </a:lnTo>
                  <a:lnTo>
                    <a:pt x="125" y="400"/>
                  </a:lnTo>
                  <a:lnTo>
                    <a:pt x="124" y="399"/>
                  </a:lnTo>
                  <a:lnTo>
                    <a:pt x="133" y="390"/>
                  </a:lnTo>
                  <a:close/>
                  <a:moveTo>
                    <a:pt x="151" y="405"/>
                  </a:moveTo>
                  <a:lnTo>
                    <a:pt x="153" y="406"/>
                  </a:lnTo>
                  <a:lnTo>
                    <a:pt x="159" y="411"/>
                  </a:lnTo>
                  <a:lnTo>
                    <a:pt x="160" y="411"/>
                  </a:lnTo>
                  <a:lnTo>
                    <a:pt x="154" y="422"/>
                  </a:lnTo>
                  <a:lnTo>
                    <a:pt x="152" y="421"/>
                  </a:lnTo>
                  <a:lnTo>
                    <a:pt x="145" y="416"/>
                  </a:lnTo>
                  <a:lnTo>
                    <a:pt x="143" y="415"/>
                  </a:lnTo>
                  <a:lnTo>
                    <a:pt x="151" y="405"/>
                  </a:lnTo>
                  <a:close/>
                  <a:moveTo>
                    <a:pt x="171" y="417"/>
                  </a:moveTo>
                  <a:lnTo>
                    <a:pt x="172" y="418"/>
                  </a:lnTo>
                  <a:lnTo>
                    <a:pt x="178" y="421"/>
                  </a:lnTo>
                  <a:lnTo>
                    <a:pt x="181" y="422"/>
                  </a:lnTo>
                  <a:lnTo>
                    <a:pt x="177" y="433"/>
                  </a:lnTo>
                  <a:lnTo>
                    <a:pt x="173" y="432"/>
                  </a:lnTo>
                  <a:lnTo>
                    <a:pt x="166" y="429"/>
                  </a:lnTo>
                  <a:lnTo>
                    <a:pt x="165" y="428"/>
                  </a:lnTo>
                  <a:lnTo>
                    <a:pt x="171" y="417"/>
                  </a:lnTo>
                  <a:close/>
                  <a:moveTo>
                    <a:pt x="192" y="426"/>
                  </a:moveTo>
                  <a:lnTo>
                    <a:pt x="196" y="427"/>
                  </a:lnTo>
                  <a:lnTo>
                    <a:pt x="202" y="428"/>
                  </a:lnTo>
                  <a:lnTo>
                    <a:pt x="203" y="428"/>
                  </a:lnTo>
                  <a:lnTo>
                    <a:pt x="202" y="440"/>
                  </a:lnTo>
                  <a:lnTo>
                    <a:pt x="200" y="440"/>
                  </a:lnTo>
                  <a:lnTo>
                    <a:pt x="193" y="439"/>
                  </a:lnTo>
                  <a:lnTo>
                    <a:pt x="189" y="438"/>
                  </a:lnTo>
                  <a:lnTo>
                    <a:pt x="192" y="426"/>
                  </a:lnTo>
                  <a:close/>
                  <a:moveTo>
                    <a:pt x="214" y="429"/>
                  </a:moveTo>
                  <a:lnTo>
                    <a:pt x="219" y="429"/>
                  </a:lnTo>
                  <a:lnTo>
                    <a:pt x="224" y="428"/>
                  </a:lnTo>
                  <a:lnTo>
                    <a:pt x="225" y="427"/>
                  </a:lnTo>
                  <a:lnTo>
                    <a:pt x="228" y="439"/>
                  </a:lnTo>
                  <a:lnTo>
                    <a:pt x="226" y="440"/>
                  </a:lnTo>
                  <a:lnTo>
                    <a:pt x="220" y="441"/>
                  </a:lnTo>
                  <a:lnTo>
                    <a:pt x="215" y="441"/>
                  </a:lnTo>
                  <a:lnTo>
                    <a:pt x="214" y="429"/>
                  </a:lnTo>
                  <a:close/>
                  <a:moveTo>
                    <a:pt x="235" y="424"/>
                  </a:moveTo>
                  <a:lnTo>
                    <a:pt x="239" y="422"/>
                  </a:lnTo>
                  <a:lnTo>
                    <a:pt x="243" y="419"/>
                  </a:lnTo>
                  <a:lnTo>
                    <a:pt x="245" y="418"/>
                  </a:lnTo>
                  <a:lnTo>
                    <a:pt x="252" y="428"/>
                  </a:lnTo>
                  <a:lnTo>
                    <a:pt x="250" y="429"/>
                  </a:lnTo>
                  <a:lnTo>
                    <a:pt x="244" y="433"/>
                  </a:lnTo>
                  <a:lnTo>
                    <a:pt x="241" y="435"/>
                  </a:lnTo>
                  <a:lnTo>
                    <a:pt x="235" y="424"/>
                  </a:lnTo>
                  <a:close/>
                  <a:moveTo>
                    <a:pt x="253" y="411"/>
                  </a:moveTo>
                  <a:lnTo>
                    <a:pt x="255" y="408"/>
                  </a:lnTo>
                  <a:lnTo>
                    <a:pt x="258" y="403"/>
                  </a:lnTo>
                  <a:lnTo>
                    <a:pt x="259" y="402"/>
                  </a:lnTo>
                  <a:lnTo>
                    <a:pt x="270" y="408"/>
                  </a:lnTo>
                  <a:lnTo>
                    <a:pt x="268" y="411"/>
                  </a:lnTo>
                  <a:lnTo>
                    <a:pt x="264" y="416"/>
                  </a:lnTo>
                  <a:lnTo>
                    <a:pt x="262" y="419"/>
                  </a:lnTo>
                  <a:lnTo>
                    <a:pt x="253" y="411"/>
                  </a:lnTo>
                  <a:close/>
                  <a:moveTo>
                    <a:pt x="265" y="392"/>
                  </a:moveTo>
                  <a:lnTo>
                    <a:pt x="267" y="387"/>
                  </a:lnTo>
                  <a:lnTo>
                    <a:pt x="269" y="381"/>
                  </a:lnTo>
                  <a:lnTo>
                    <a:pt x="269" y="381"/>
                  </a:lnTo>
                  <a:lnTo>
                    <a:pt x="281" y="385"/>
                  </a:lnTo>
                  <a:lnTo>
                    <a:pt x="281" y="385"/>
                  </a:lnTo>
                  <a:lnTo>
                    <a:pt x="278" y="392"/>
                  </a:lnTo>
                  <a:lnTo>
                    <a:pt x="276" y="397"/>
                  </a:lnTo>
                  <a:lnTo>
                    <a:pt x="265" y="392"/>
                  </a:lnTo>
                  <a:close/>
                  <a:moveTo>
                    <a:pt x="272" y="370"/>
                  </a:moveTo>
                  <a:lnTo>
                    <a:pt x="273" y="367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87" y="360"/>
                  </a:lnTo>
                  <a:lnTo>
                    <a:pt x="287" y="362"/>
                  </a:lnTo>
                  <a:lnTo>
                    <a:pt x="285" y="370"/>
                  </a:lnTo>
                  <a:lnTo>
                    <a:pt x="284" y="373"/>
                  </a:lnTo>
                  <a:lnTo>
                    <a:pt x="272" y="370"/>
                  </a:lnTo>
                  <a:close/>
                  <a:moveTo>
                    <a:pt x="276" y="347"/>
                  </a:moveTo>
                  <a:lnTo>
                    <a:pt x="277" y="344"/>
                  </a:lnTo>
                  <a:lnTo>
                    <a:pt x="277" y="336"/>
                  </a:lnTo>
                  <a:lnTo>
                    <a:pt x="277" y="335"/>
                  </a:lnTo>
                  <a:lnTo>
                    <a:pt x="289" y="335"/>
                  </a:lnTo>
                  <a:lnTo>
                    <a:pt x="289" y="337"/>
                  </a:lnTo>
                  <a:lnTo>
                    <a:pt x="289" y="346"/>
                  </a:lnTo>
                  <a:lnTo>
                    <a:pt x="288" y="348"/>
                  </a:lnTo>
                  <a:lnTo>
                    <a:pt x="276" y="347"/>
                  </a:lnTo>
                  <a:close/>
                  <a:moveTo>
                    <a:pt x="277" y="323"/>
                  </a:moveTo>
                  <a:lnTo>
                    <a:pt x="277" y="319"/>
                  </a:lnTo>
                  <a:lnTo>
                    <a:pt x="277" y="311"/>
                  </a:lnTo>
                  <a:lnTo>
                    <a:pt x="289" y="311"/>
                  </a:lnTo>
                  <a:lnTo>
                    <a:pt x="290" y="319"/>
                  </a:lnTo>
                  <a:lnTo>
                    <a:pt x="290" y="323"/>
                  </a:lnTo>
                  <a:lnTo>
                    <a:pt x="277" y="323"/>
                  </a:lnTo>
                  <a:close/>
                  <a:moveTo>
                    <a:pt x="276" y="299"/>
                  </a:moveTo>
                  <a:lnTo>
                    <a:pt x="275" y="291"/>
                  </a:lnTo>
                  <a:lnTo>
                    <a:pt x="275" y="287"/>
                  </a:lnTo>
                  <a:lnTo>
                    <a:pt x="287" y="286"/>
                  </a:lnTo>
                  <a:lnTo>
                    <a:pt x="288" y="290"/>
                  </a:lnTo>
                  <a:lnTo>
                    <a:pt x="288" y="298"/>
                  </a:lnTo>
                  <a:lnTo>
                    <a:pt x="276" y="299"/>
                  </a:lnTo>
                  <a:close/>
                  <a:moveTo>
                    <a:pt x="273" y="275"/>
                  </a:moveTo>
                  <a:lnTo>
                    <a:pt x="272" y="271"/>
                  </a:lnTo>
                  <a:lnTo>
                    <a:pt x="271" y="264"/>
                  </a:lnTo>
                  <a:lnTo>
                    <a:pt x="283" y="261"/>
                  </a:lnTo>
                  <a:lnTo>
                    <a:pt x="285" y="270"/>
                  </a:lnTo>
                  <a:lnTo>
                    <a:pt x="285" y="274"/>
                  </a:lnTo>
                  <a:lnTo>
                    <a:pt x="273" y="275"/>
                  </a:lnTo>
                  <a:close/>
                  <a:moveTo>
                    <a:pt x="268" y="252"/>
                  </a:moveTo>
                  <a:lnTo>
                    <a:pt x="268" y="251"/>
                  </a:lnTo>
                  <a:lnTo>
                    <a:pt x="266" y="241"/>
                  </a:lnTo>
                  <a:lnTo>
                    <a:pt x="266" y="240"/>
                  </a:lnTo>
                  <a:lnTo>
                    <a:pt x="277" y="237"/>
                  </a:lnTo>
                  <a:lnTo>
                    <a:pt x="278" y="238"/>
                  </a:lnTo>
                  <a:lnTo>
                    <a:pt x="280" y="249"/>
                  </a:lnTo>
                  <a:lnTo>
                    <a:pt x="280" y="249"/>
                  </a:lnTo>
                  <a:lnTo>
                    <a:pt x="268" y="252"/>
                  </a:lnTo>
                  <a:close/>
                  <a:moveTo>
                    <a:pt x="262" y="229"/>
                  </a:moveTo>
                  <a:lnTo>
                    <a:pt x="260" y="220"/>
                  </a:lnTo>
                  <a:lnTo>
                    <a:pt x="259" y="217"/>
                  </a:lnTo>
                  <a:lnTo>
                    <a:pt x="270" y="214"/>
                  </a:lnTo>
                  <a:lnTo>
                    <a:pt x="271" y="217"/>
                  </a:lnTo>
                  <a:lnTo>
                    <a:pt x="274" y="225"/>
                  </a:lnTo>
                  <a:lnTo>
                    <a:pt x="262" y="229"/>
                  </a:lnTo>
                  <a:close/>
                  <a:moveTo>
                    <a:pt x="255" y="206"/>
                  </a:moveTo>
                  <a:lnTo>
                    <a:pt x="252" y="199"/>
                  </a:lnTo>
                  <a:lnTo>
                    <a:pt x="251" y="195"/>
                  </a:lnTo>
                  <a:lnTo>
                    <a:pt x="262" y="190"/>
                  </a:lnTo>
                  <a:lnTo>
                    <a:pt x="264" y="195"/>
                  </a:lnTo>
                  <a:lnTo>
                    <a:pt x="266" y="202"/>
                  </a:lnTo>
                  <a:lnTo>
                    <a:pt x="255" y="206"/>
                  </a:lnTo>
                  <a:close/>
                  <a:moveTo>
                    <a:pt x="246" y="184"/>
                  </a:moveTo>
                  <a:lnTo>
                    <a:pt x="244" y="178"/>
                  </a:lnTo>
                  <a:lnTo>
                    <a:pt x="241" y="173"/>
                  </a:lnTo>
                  <a:lnTo>
                    <a:pt x="252" y="168"/>
                  </a:lnTo>
                  <a:lnTo>
                    <a:pt x="255" y="173"/>
                  </a:lnTo>
                  <a:lnTo>
                    <a:pt x="257" y="179"/>
                  </a:lnTo>
                  <a:lnTo>
                    <a:pt x="246" y="184"/>
                  </a:lnTo>
                  <a:close/>
                  <a:moveTo>
                    <a:pt x="236" y="162"/>
                  </a:moveTo>
                  <a:lnTo>
                    <a:pt x="234" y="157"/>
                  </a:lnTo>
                  <a:lnTo>
                    <a:pt x="231" y="151"/>
                  </a:lnTo>
                  <a:lnTo>
                    <a:pt x="242" y="145"/>
                  </a:lnTo>
                  <a:lnTo>
                    <a:pt x="245" y="152"/>
                  </a:lnTo>
                  <a:lnTo>
                    <a:pt x="247" y="156"/>
                  </a:lnTo>
                  <a:lnTo>
                    <a:pt x="236" y="162"/>
                  </a:lnTo>
                  <a:close/>
                  <a:moveTo>
                    <a:pt x="225" y="140"/>
                  </a:moveTo>
                  <a:lnTo>
                    <a:pt x="223" y="137"/>
                  </a:lnTo>
                  <a:lnTo>
                    <a:pt x="219" y="130"/>
                  </a:lnTo>
                  <a:lnTo>
                    <a:pt x="230" y="124"/>
                  </a:lnTo>
                  <a:lnTo>
                    <a:pt x="234" y="131"/>
                  </a:lnTo>
                  <a:lnTo>
                    <a:pt x="236" y="134"/>
                  </a:lnTo>
                  <a:lnTo>
                    <a:pt x="225" y="140"/>
                  </a:lnTo>
                  <a:close/>
                  <a:moveTo>
                    <a:pt x="213" y="120"/>
                  </a:moveTo>
                  <a:lnTo>
                    <a:pt x="212" y="118"/>
                  </a:lnTo>
                  <a:lnTo>
                    <a:pt x="206" y="110"/>
                  </a:lnTo>
                  <a:lnTo>
                    <a:pt x="217" y="103"/>
                  </a:lnTo>
                  <a:lnTo>
                    <a:pt x="222" y="112"/>
                  </a:lnTo>
                  <a:lnTo>
                    <a:pt x="223" y="113"/>
                  </a:lnTo>
                  <a:lnTo>
                    <a:pt x="213" y="120"/>
                  </a:lnTo>
                  <a:close/>
                  <a:moveTo>
                    <a:pt x="200" y="100"/>
                  </a:moveTo>
                  <a:lnTo>
                    <a:pt x="194" y="93"/>
                  </a:lnTo>
                  <a:lnTo>
                    <a:pt x="192" y="90"/>
                  </a:lnTo>
                  <a:lnTo>
                    <a:pt x="202" y="83"/>
                  </a:lnTo>
                  <a:lnTo>
                    <a:pt x="204" y="85"/>
                  </a:lnTo>
                  <a:lnTo>
                    <a:pt x="209" y="93"/>
                  </a:lnTo>
                  <a:lnTo>
                    <a:pt x="200" y="100"/>
                  </a:lnTo>
                  <a:close/>
                  <a:moveTo>
                    <a:pt x="185" y="81"/>
                  </a:moveTo>
                  <a:lnTo>
                    <a:pt x="182" y="77"/>
                  </a:lnTo>
                  <a:lnTo>
                    <a:pt x="177" y="72"/>
                  </a:lnTo>
                  <a:lnTo>
                    <a:pt x="186" y="64"/>
                  </a:lnTo>
                  <a:lnTo>
                    <a:pt x="191" y="69"/>
                  </a:lnTo>
                  <a:lnTo>
                    <a:pt x="194" y="73"/>
                  </a:lnTo>
                  <a:lnTo>
                    <a:pt x="185" y="81"/>
                  </a:lnTo>
                  <a:close/>
                  <a:moveTo>
                    <a:pt x="169" y="63"/>
                  </a:moveTo>
                  <a:lnTo>
                    <a:pt x="163" y="57"/>
                  </a:lnTo>
                  <a:lnTo>
                    <a:pt x="161" y="55"/>
                  </a:lnTo>
                  <a:lnTo>
                    <a:pt x="169" y="46"/>
                  </a:lnTo>
                  <a:lnTo>
                    <a:pt x="172" y="48"/>
                  </a:lnTo>
                  <a:lnTo>
                    <a:pt x="178" y="54"/>
                  </a:lnTo>
                  <a:lnTo>
                    <a:pt x="169" y="63"/>
                  </a:lnTo>
                  <a:close/>
                  <a:moveTo>
                    <a:pt x="152" y="47"/>
                  </a:moveTo>
                  <a:lnTo>
                    <a:pt x="150" y="45"/>
                  </a:lnTo>
                  <a:lnTo>
                    <a:pt x="143" y="40"/>
                  </a:lnTo>
                  <a:lnTo>
                    <a:pt x="143" y="39"/>
                  </a:lnTo>
                  <a:lnTo>
                    <a:pt x="150" y="29"/>
                  </a:lnTo>
                  <a:lnTo>
                    <a:pt x="151" y="31"/>
                  </a:lnTo>
                  <a:lnTo>
                    <a:pt x="158" y="36"/>
                  </a:lnTo>
                  <a:lnTo>
                    <a:pt x="160" y="37"/>
                  </a:lnTo>
                  <a:lnTo>
                    <a:pt x="152" y="47"/>
                  </a:lnTo>
                  <a:close/>
                  <a:moveTo>
                    <a:pt x="133" y="32"/>
                  </a:moveTo>
                  <a:lnTo>
                    <a:pt x="131" y="31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9" y="16"/>
                  </a:lnTo>
                  <a:lnTo>
                    <a:pt x="131" y="17"/>
                  </a:lnTo>
                  <a:lnTo>
                    <a:pt x="137" y="21"/>
                  </a:lnTo>
                  <a:lnTo>
                    <a:pt x="140" y="22"/>
                  </a:lnTo>
                  <a:lnTo>
                    <a:pt x="133" y="32"/>
                  </a:lnTo>
                  <a:close/>
                  <a:moveTo>
                    <a:pt x="112" y="21"/>
                  </a:moveTo>
                  <a:lnTo>
                    <a:pt x="112" y="21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18" y="10"/>
                  </a:lnTo>
                  <a:lnTo>
                    <a:pt x="112" y="21"/>
                  </a:lnTo>
                  <a:close/>
                  <a:moveTo>
                    <a:pt x="91" y="14"/>
                  </a:moveTo>
                  <a:lnTo>
                    <a:pt x="87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1" y="14"/>
                  </a:lnTo>
                  <a:close/>
                  <a:moveTo>
                    <a:pt x="69" y="13"/>
                  </a:moveTo>
                  <a:lnTo>
                    <a:pt x="66" y="14"/>
                  </a:lnTo>
                  <a:lnTo>
                    <a:pt x="61" y="1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accent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" name="Freeform 50"/>
            <p:cNvSpPr>
              <a:spLocks noEditPoints="1"/>
            </p:cNvSpPr>
            <p:nvPr/>
          </p:nvSpPr>
          <p:spPr bwMode="auto">
            <a:xfrm>
              <a:off x="1705" y="3485"/>
              <a:ext cx="130" cy="76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5" y="54"/>
                </a:cxn>
                <a:cxn ang="0">
                  <a:pos x="22" y="68"/>
                </a:cxn>
                <a:cxn ang="0">
                  <a:pos x="8" y="76"/>
                </a:cxn>
                <a:cxn ang="0">
                  <a:pos x="0" y="61"/>
                </a:cxn>
                <a:cxn ang="0">
                  <a:pos x="29" y="47"/>
                </a:cxn>
                <a:cxn ang="0">
                  <a:pos x="44" y="39"/>
                </a:cxn>
                <a:cxn ang="0">
                  <a:pos x="51" y="54"/>
                </a:cxn>
                <a:cxn ang="0">
                  <a:pos x="37" y="61"/>
                </a:cxn>
                <a:cxn ang="0">
                  <a:pos x="29" y="47"/>
                </a:cxn>
                <a:cxn ang="0">
                  <a:pos x="58" y="32"/>
                </a:cxn>
                <a:cxn ang="0">
                  <a:pos x="73" y="25"/>
                </a:cxn>
                <a:cxn ang="0">
                  <a:pos x="80" y="39"/>
                </a:cxn>
                <a:cxn ang="0">
                  <a:pos x="66" y="46"/>
                </a:cxn>
                <a:cxn ang="0">
                  <a:pos x="58" y="32"/>
                </a:cxn>
                <a:cxn ang="0">
                  <a:pos x="87" y="17"/>
                </a:cxn>
                <a:cxn ang="0">
                  <a:pos x="102" y="10"/>
                </a:cxn>
                <a:cxn ang="0">
                  <a:pos x="109" y="25"/>
                </a:cxn>
                <a:cxn ang="0">
                  <a:pos x="95" y="32"/>
                </a:cxn>
                <a:cxn ang="0">
                  <a:pos x="87" y="17"/>
                </a:cxn>
                <a:cxn ang="0">
                  <a:pos x="116" y="3"/>
                </a:cxn>
                <a:cxn ang="0">
                  <a:pos x="123" y="0"/>
                </a:cxn>
                <a:cxn ang="0">
                  <a:pos x="130" y="14"/>
                </a:cxn>
                <a:cxn ang="0">
                  <a:pos x="124" y="17"/>
                </a:cxn>
                <a:cxn ang="0">
                  <a:pos x="116" y="3"/>
                </a:cxn>
              </a:cxnLst>
              <a:rect l="0" t="0" r="r" b="b"/>
              <a:pathLst>
                <a:path w="130" h="76">
                  <a:moveTo>
                    <a:pt x="0" y="61"/>
                  </a:moveTo>
                  <a:lnTo>
                    <a:pt x="15" y="54"/>
                  </a:lnTo>
                  <a:lnTo>
                    <a:pt x="22" y="68"/>
                  </a:lnTo>
                  <a:lnTo>
                    <a:pt x="8" y="76"/>
                  </a:lnTo>
                  <a:lnTo>
                    <a:pt x="0" y="61"/>
                  </a:lnTo>
                  <a:close/>
                  <a:moveTo>
                    <a:pt x="29" y="47"/>
                  </a:moveTo>
                  <a:lnTo>
                    <a:pt x="44" y="39"/>
                  </a:lnTo>
                  <a:lnTo>
                    <a:pt x="51" y="54"/>
                  </a:lnTo>
                  <a:lnTo>
                    <a:pt x="37" y="61"/>
                  </a:lnTo>
                  <a:lnTo>
                    <a:pt x="29" y="47"/>
                  </a:lnTo>
                  <a:close/>
                  <a:moveTo>
                    <a:pt x="58" y="32"/>
                  </a:moveTo>
                  <a:lnTo>
                    <a:pt x="73" y="25"/>
                  </a:lnTo>
                  <a:lnTo>
                    <a:pt x="80" y="39"/>
                  </a:lnTo>
                  <a:lnTo>
                    <a:pt x="66" y="46"/>
                  </a:lnTo>
                  <a:lnTo>
                    <a:pt x="58" y="32"/>
                  </a:lnTo>
                  <a:close/>
                  <a:moveTo>
                    <a:pt x="87" y="17"/>
                  </a:moveTo>
                  <a:lnTo>
                    <a:pt x="102" y="10"/>
                  </a:lnTo>
                  <a:lnTo>
                    <a:pt x="109" y="25"/>
                  </a:lnTo>
                  <a:lnTo>
                    <a:pt x="95" y="32"/>
                  </a:lnTo>
                  <a:lnTo>
                    <a:pt x="87" y="17"/>
                  </a:lnTo>
                  <a:close/>
                  <a:moveTo>
                    <a:pt x="116" y="3"/>
                  </a:moveTo>
                  <a:lnTo>
                    <a:pt x="123" y="0"/>
                  </a:lnTo>
                  <a:lnTo>
                    <a:pt x="130" y="14"/>
                  </a:lnTo>
                  <a:lnTo>
                    <a:pt x="124" y="17"/>
                  </a:lnTo>
                  <a:lnTo>
                    <a:pt x="116" y="3"/>
                  </a:lnTo>
                  <a:close/>
                </a:path>
              </a:pathLst>
            </a:custGeom>
            <a:solidFill>
              <a:srgbClr val="A50021"/>
            </a:solidFill>
            <a:ln w="1588" cap="flat">
              <a:solidFill>
                <a:srgbClr val="A50021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9" name="Rectangle 51"/>
            <p:cNvSpPr>
              <a:spLocks noChangeArrowheads="1"/>
            </p:cNvSpPr>
            <p:nvPr/>
          </p:nvSpPr>
          <p:spPr bwMode="auto">
            <a:xfrm>
              <a:off x="1681" y="3352"/>
              <a:ext cx="7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rgbClr val="660033"/>
                  </a:solidFill>
                  <a:latin typeface="Calibri" pitchFamily="34" charset="0"/>
                </a:rPr>
                <a:t>π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90" name="Oval 52"/>
            <p:cNvSpPr>
              <a:spLocks noChangeArrowheads="1"/>
            </p:cNvSpPr>
            <p:nvPr/>
          </p:nvSpPr>
          <p:spPr bwMode="auto">
            <a:xfrm>
              <a:off x="1383" y="3337"/>
              <a:ext cx="256" cy="2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c</a:t>
              </a:r>
            </a:p>
          </p:txBody>
        </p:sp>
        <p:grpSp>
          <p:nvGrpSpPr>
            <p:cNvPr id="91" name="Group 53"/>
            <p:cNvGrpSpPr>
              <a:grpSpLocks/>
            </p:cNvGrpSpPr>
            <p:nvPr/>
          </p:nvGrpSpPr>
          <p:grpSpPr bwMode="auto">
            <a:xfrm>
              <a:off x="1766" y="3223"/>
              <a:ext cx="273" cy="299"/>
              <a:chOff x="2129" y="2599"/>
              <a:chExt cx="256" cy="280"/>
            </a:xfrm>
          </p:grpSpPr>
          <p:sp>
            <p:nvSpPr>
              <p:cNvPr id="96" name="Oval 54"/>
              <p:cNvSpPr>
                <a:spLocks noChangeArrowheads="1"/>
              </p:cNvSpPr>
              <p:nvPr/>
            </p:nvSpPr>
            <p:spPr bwMode="auto">
              <a:xfrm>
                <a:off x="2129" y="2609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97" name="Text Box 55"/>
              <p:cNvSpPr txBox="1">
                <a:spLocks noChangeArrowheads="1"/>
              </p:cNvSpPr>
              <p:nvPr/>
            </p:nvSpPr>
            <p:spPr bwMode="auto">
              <a:xfrm>
                <a:off x="2156" y="2599"/>
                <a:ext cx="210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  <p:sp>
          <p:nvSpPr>
            <p:cNvPr id="92" name="Oval 56"/>
            <p:cNvSpPr>
              <a:spLocks noChangeArrowheads="1"/>
            </p:cNvSpPr>
            <p:nvPr/>
          </p:nvSpPr>
          <p:spPr bwMode="auto">
            <a:xfrm>
              <a:off x="1849" y="3423"/>
              <a:ext cx="256" cy="260"/>
            </a:xfrm>
            <a:prstGeom prst="ellipse">
              <a:avLst/>
            </a:prstGeom>
            <a:gradFill rotWithShape="1">
              <a:gsLst>
                <a:gs pos="0">
                  <a:srgbClr val="CCFF66"/>
                </a:gs>
                <a:gs pos="100000">
                  <a:srgbClr val="CC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 dirty="0">
                  <a:latin typeface="Calibri" pitchFamily="34" charset="0"/>
                </a:rPr>
                <a:t>u</a:t>
              </a:r>
            </a:p>
          </p:txBody>
        </p:sp>
        <p:grpSp>
          <p:nvGrpSpPr>
            <p:cNvPr id="93" name="Group 57"/>
            <p:cNvGrpSpPr>
              <a:grpSpLocks/>
            </p:cNvGrpSpPr>
            <p:nvPr/>
          </p:nvGrpSpPr>
          <p:grpSpPr bwMode="auto">
            <a:xfrm>
              <a:off x="1471" y="3523"/>
              <a:ext cx="256" cy="299"/>
              <a:chOff x="2364" y="3232"/>
              <a:chExt cx="256" cy="299"/>
            </a:xfrm>
          </p:grpSpPr>
          <p:sp>
            <p:nvSpPr>
              <p:cNvPr id="94" name="Oval 58"/>
              <p:cNvSpPr>
                <a:spLocks noChangeArrowheads="1"/>
              </p:cNvSpPr>
              <p:nvPr/>
            </p:nvSpPr>
            <p:spPr bwMode="auto">
              <a:xfrm>
                <a:off x="2364" y="3251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u</a:t>
                </a:r>
              </a:p>
            </p:txBody>
          </p:sp>
          <p:sp>
            <p:nvSpPr>
              <p:cNvPr id="95" name="Text Box 59"/>
              <p:cNvSpPr txBox="1">
                <a:spLocks noChangeArrowheads="1"/>
              </p:cNvSpPr>
              <p:nvPr/>
            </p:nvSpPr>
            <p:spPr bwMode="auto">
              <a:xfrm>
                <a:off x="2388" y="3232"/>
                <a:ext cx="2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</p:grpSp>
      <p:sp>
        <p:nvSpPr>
          <p:cNvPr id="98" name="Oval 60"/>
          <p:cNvSpPr>
            <a:spLocks noChangeArrowheads="1"/>
          </p:cNvSpPr>
          <p:nvPr/>
        </p:nvSpPr>
        <p:spPr bwMode="auto">
          <a:xfrm>
            <a:off x="4158829" y="3379614"/>
            <a:ext cx="438150" cy="318929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9" name="AutoShape 61"/>
          <p:cNvSpPr>
            <a:spLocks/>
          </p:cNvSpPr>
          <p:nvPr/>
        </p:nvSpPr>
        <p:spPr bwMode="auto">
          <a:xfrm>
            <a:off x="2507829" y="3873327"/>
            <a:ext cx="185738" cy="868362"/>
          </a:xfrm>
          <a:prstGeom prst="rightBrace">
            <a:avLst>
              <a:gd name="adj1" fmla="val 38960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0" name="Line 62"/>
          <p:cNvSpPr>
            <a:spLocks noChangeShapeType="1"/>
          </p:cNvSpPr>
          <p:nvPr/>
        </p:nvSpPr>
        <p:spPr bwMode="auto">
          <a:xfrm flipV="1">
            <a:off x="2756848" y="3643951"/>
            <a:ext cx="1419367" cy="668741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282081" y="3571883"/>
            <a:ext cx="917575" cy="552757"/>
            <a:chOff x="118307" y="4622761"/>
            <a:chExt cx="917575" cy="552757"/>
          </a:xfrm>
        </p:grpSpPr>
        <p:sp>
          <p:nvSpPr>
            <p:cNvPr id="48" name="Oval 39"/>
            <p:cNvSpPr>
              <a:spLocks noChangeArrowheads="1"/>
            </p:cNvSpPr>
            <p:nvPr/>
          </p:nvSpPr>
          <p:spPr bwMode="auto">
            <a:xfrm rot="15125077">
              <a:off x="311982" y="4451618"/>
              <a:ext cx="530225" cy="91757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b="1">
                <a:latin typeface="Calibri" pitchFamily="34" charset="0"/>
              </a:endParaRPr>
            </a:p>
          </p:txBody>
        </p:sp>
        <p:sp>
          <p:nvSpPr>
            <p:cNvPr id="103" name="Oval 21"/>
            <p:cNvSpPr>
              <a:spLocks noChangeArrowheads="1"/>
            </p:cNvSpPr>
            <p:nvPr/>
          </p:nvSpPr>
          <p:spPr bwMode="auto">
            <a:xfrm>
              <a:off x="205961" y="4746586"/>
              <a:ext cx="406400" cy="41275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Calibri" pitchFamily="34" charset="0"/>
                </a:rPr>
                <a:t>c</a:t>
              </a:r>
            </a:p>
          </p:txBody>
        </p:sp>
        <p:grpSp>
          <p:nvGrpSpPr>
            <p:cNvPr id="104" name="Group 22"/>
            <p:cNvGrpSpPr>
              <a:grpSpLocks/>
            </p:cNvGrpSpPr>
            <p:nvPr/>
          </p:nvGrpSpPr>
          <p:grpSpPr bwMode="auto">
            <a:xfrm>
              <a:off x="448849" y="4622761"/>
              <a:ext cx="406400" cy="474663"/>
              <a:chOff x="2129" y="2599"/>
              <a:chExt cx="256" cy="299"/>
            </a:xfrm>
          </p:grpSpPr>
          <p:sp>
            <p:nvSpPr>
              <p:cNvPr id="106" name="Oval 23"/>
              <p:cNvSpPr>
                <a:spLocks noChangeArrowheads="1"/>
              </p:cNvSpPr>
              <p:nvPr/>
            </p:nvSpPr>
            <p:spPr bwMode="auto">
              <a:xfrm>
                <a:off x="2129" y="2609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07" name="Text Box 24"/>
              <p:cNvSpPr txBox="1">
                <a:spLocks noChangeArrowheads="1"/>
              </p:cNvSpPr>
              <p:nvPr/>
            </p:nvSpPr>
            <p:spPr bwMode="auto">
              <a:xfrm>
                <a:off x="2156" y="2599"/>
                <a:ext cx="2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</p:grpSp>
      <p:sp>
        <p:nvSpPr>
          <p:cNvPr id="109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11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8154521" y="2100639"/>
            <a:ext cx="909637" cy="993776"/>
            <a:chOff x="4720857" y="2968385"/>
            <a:chExt cx="909637" cy="993776"/>
          </a:xfrm>
        </p:grpSpPr>
        <p:grpSp>
          <p:nvGrpSpPr>
            <p:cNvPr id="102" name="Group 27"/>
            <p:cNvGrpSpPr>
              <a:grpSpLocks/>
            </p:cNvGrpSpPr>
            <p:nvPr/>
          </p:nvGrpSpPr>
          <p:grpSpPr bwMode="auto">
            <a:xfrm>
              <a:off x="4735144" y="3173173"/>
              <a:ext cx="406400" cy="474663"/>
              <a:chOff x="2364" y="3232"/>
              <a:chExt cx="256" cy="299"/>
            </a:xfrm>
          </p:grpSpPr>
          <p:sp>
            <p:nvSpPr>
              <p:cNvPr id="118" name="Oval 28"/>
              <p:cNvSpPr>
                <a:spLocks noChangeArrowheads="1"/>
              </p:cNvSpPr>
              <p:nvPr/>
            </p:nvSpPr>
            <p:spPr bwMode="auto">
              <a:xfrm>
                <a:off x="2364" y="3251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u</a:t>
                </a:r>
              </a:p>
            </p:txBody>
          </p:sp>
          <p:sp>
            <p:nvSpPr>
              <p:cNvPr id="119" name="Text Box 29"/>
              <p:cNvSpPr txBox="1">
                <a:spLocks noChangeArrowheads="1"/>
              </p:cNvSpPr>
              <p:nvPr/>
            </p:nvSpPr>
            <p:spPr bwMode="auto">
              <a:xfrm>
                <a:off x="2388" y="3232"/>
                <a:ext cx="2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>
                    <a:latin typeface="Calibri" pitchFamily="34" charset="0"/>
                  </a:rPr>
                  <a:t>–</a:t>
                </a:r>
              </a:p>
            </p:txBody>
          </p:sp>
        </p:grpSp>
        <p:sp>
          <p:nvSpPr>
            <p:cNvPr id="105" name="Freeform 30"/>
            <p:cNvSpPr>
              <a:spLocks noEditPoints="1"/>
            </p:cNvSpPr>
            <p:nvPr/>
          </p:nvSpPr>
          <p:spPr bwMode="auto">
            <a:xfrm>
              <a:off x="5046294" y="2968385"/>
              <a:ext cx="577850" cy="852488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35" y="33"/>
                </a:cxn>
                <a:cxn ang="0">
                  <a:pos x="42" y="26"/>
                </a:cxn>
                <a:cxn ang="0">
                  <a:pos x="18" y="37"/>
                </a:cxn>
                <a:cxn ang="0">
                  <a:pos x="4" y="73"/>
                </a:cxn>
                <a:cxn ang="0">
                  <a:pos x="14" y="89"/>
                </a:cxn>
                <a:cxn ang="0">
                  <a:pos x="2" y="86"/>
                </a:cxn>
                <a:cxn ang="0">
                  <a:pos x="0" y="123"/>
                </a:cxn>
                <a:cxn ang="0">
                  <a:pos x="13" y="141"/>
                </a:cxn>
                <a:cxn ang="0">
                  <a:pos x="15" y="159"/>
                </a:cxn>
                <a:cxn ang="0">
                  <a:pos x="4" y="162"/>
                </a:cxn>
                <a:cxn ang="0">
                  <a:pos x="11" y="197"/>
                </a:cxn>
                <a:cxn ang="0">
                  <a:pos x="29" y="217"/>
                </a:cxn>
                <a:cxn ang="0">
                  <a:pos x="34" y="232"/>
                </a:cxn>
                <a:cxn ang="0">
                  <a:pos x="41" y="251"/>
                </a:cxn>
                <a:cxn ang="0">
                  <a:pos x="41" y="251"/>
                </a:cxn>
                <a:cxn ang="0">
                  <a:pos x="39" y="278"/>
                </a:cxn>
                <a:cxn ang="0">
                  <a:pos x="56" y="311"/>
                </a:cxn>
                <a:cxn ang="0">
                  <a:pos x="78" y="323"/>
                </a:cxn>
                <a:cxn ang="0">
                  <a:pos x="86" y="336"/>
                </a:cxn>
                <a:cxn ang="0">
                  <a:pos x="86" y="336"/>
                </a:cxn>
                <a:cxn ang="0">
                  <a:pos x="90" y="362"/>
                </a:cxn>
                <a:cxn ang="0">
                  <a:pos x="112" y="387"/>
                </a:cxn>
                <a:cxn ang="0">
                  <a:pos x="141" y="398"/>
                </a:cxn>
                <a:cxn ang="0">
                  <a:pos x="151" y="405"/>
                </a:cxn>
                <a:cxn ang="0">
                  <a:pos x="145" y="416"/>
                </a:cxn>
                <a:cxn ang="0">
                  <a:pos x="181" y="422"/>
                </a:cxn>
                <a:cxn ang="0">
                  <a:pos x="192" y="426"/>
                </a:cxn>
                <a:cxn ang="0">
                  <a:pos x="193" y="439"/>
                </a:cxn>
                <a:cxn ang="0">
                  <a:pos x="225" y="427"/>
                </a:cxn>
                <a:cxn ang="0">
                  <a:pos x="235" y="424"/>
                </a:cxn>
                <a:cxn ang="0">
                  <a:pos x="244" y="433"/>
                </a:cxn>
                <a:cxn ang="0">
                  <a:pos x="259" y="402"/>
                </a:cxn>
                <a:cxn ang="0">
                  <a:pos x="265" y="392"/>
                </a:cxn>
                <a:cxn ang="0">
                  <a:pos x="278" y="392"/>
                </a:cxn>
                <a:cxn ang="0">
                  <a:pos x="275" y="358"/>
                </a:cxn>
                <a:cxn ang="0">
                  <a:pos x="276" y="347"/>
                </a:cxn>
                <a:cxn ang="0">
                  <a:pos x="289" y="346"/>
                </a:cxn>
                <a:cxn ang="0">
                  <a:pos x="289" y="311"/>
                </a:cxn>
                <a:cxn ang="0">
                  <a:pos x="275" y="287"/>
                </a:cxn>
                <a:cxn ang="0">
                  <a:pos x="272" y="271"/>
                </a:cxn>
                <a:cxn ang="0">
                  <a:pos x="268" y="252"/>
                </a:cxn>
                <a:cxn ang="0">
                  <a:pos x="280" y="249"/>
                </a:cxn>
                <a:cxn ang="0">
                  <a:pos x="270" y="214"/>
                </a:cxn>
                <a:cxn ang="0">
                  <a:pos x="251" y="195"/>
                </a:cxn>
                <a:cxn ang="0">
                  <a:pos x="244" y="178"/>
                </a:cxn>
                <a:cxn ang="0">
                  <a:pos x="236" y="162"/>
                </a:cxn>
                <a:cxn ang="0">
                  <a:pos x="236" y="162"/>
                </a:cxn>
                <a:cxn ang="0">
                  <a:pos x="236" y="134"/>
                </a:cxn>
                <a:cxn ang="0">
                  <a:pos x="222" y="112"/>
                </a:cxn>
                <a:cxn ang="0">
                  <a:pos x="202" y="83"/>
                </a:cxn>
                <a:cxn ang="0">
                  <a:pos x="177" y="72"/>
                </a:cxn>
                <a:cxn ang="0">
                  <a:pos x="163" y="57"/>
                </a:cxn>
                <a:cxn ang="0">
                  <a:pos x="152" y="47"/>
                </a:cxn>
                <a:cxn ang="0">
                  <a:pos x="158" y="36"/>
                </a:cxn>
                <a:cxn ang="0">
                  <a:pos x="123" y="26"/>
                </a:cxn>
                <a:cxn ang="0">
                  <a:pos x="112" y="21"/>
                </a:cxn>
                <a:cxn ang="0">
                  <a:pos x="117" y="9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9" y="13"/>
                </a:cxn>
              </a:cxnLst>
              <a:rect l="0" t="0" r="r" b="b"/>
              <a:pathLst>
                <a:path w="290" h="441">
                  <a:moveTo>
                    <a:pt x="61" y="15"/>
                  </a:moveTo>
                  <a:lnTo>
                    <a:pt x="56" y="17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1" y="15"/>
                  </a:lnTo>
                  <a:close/>
                  <a:moveTo>
                    <a:pt x="42" y="26"/>
                  </a:moveTo>
                  <a:lnTo>
                    <a:pt x="38" y="29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0" y="20"/>
                  </a:lnTo>
                  <a:lnTo>
                    <a:pt x="34" y="17"/>
                  </a:lnTo>
                  <a:lnTo>
                    <a:pt x="42" y="26"/>
                  </a:lnTo>
                  <a:close/>
                  <a:moveTo>
                    <a:pt x="28" y="43"/>
                  </a:moveTo>
                  <a:lnTo>
                    <a:pt x="25" y="48"/>
                  </a:lnTo>
                  <a:lnTo>
                    <a:pt x="23" y="54"/>
                  </a:lnTo>
                  <a:lnTo>
                    <a:pt x="12" y="49"/>
                  </a:lnTo>
                  <a:lnTo>
                    <a:pt x="15" y="43"/>
                  </a:lnTo>
                  <a:lnTo>
                    <a:pt x="18" y="37"/>
                  </a:lnTo>
                  <a:lnTo>
                    <a:pt x="28" y="43"/>
                  </a:lnTo>
                  <a:close/>
                  <a:moveTo>
                    <a:pt x="19" y="65"/>
                  </a:moveTo>
                  <a:lnTo>
                    <a:pt x="18" y="67"/>
                  </a:lnTo>
                  <a:lnTo>
                    <a:pt x="17" y="74"/>
                  </a:lnTo>
                  <a:lnTo>
                    <a:pt x="16" y="76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9" y="65"/>
                  </a:lnTo>
                  <a:close/>
                  <a:moveTo>
                    <a:pt x="14" y="87"/>
                  </a:moveTo>
                  <a:lnTo>
                    <a:pt x="14" y="89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4" y="87"/>
                  </a:lnTo>
                  <a:close/>
                  <a:moveTo>
                    <a:pt x="12" y="111"/>
                  </a:moveTo>
                  <a:lnTo>
                    <a:pt x="12" y="114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12" y="111"/>
                  </a:lnTo>
                  <a:close/>
                  <a:moveTo>
                    <a:pt x="13" y="135"/>
                  </a:moveTo>
                  <a:lnTo>
                    <a:pt x="13" y="141"/>
                  </a:lnTo>
                  <a:lnTo>
                    <a:pt x="14" y="147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1" y="136"/>
                  </a:lnTo>
                  <a:lnTo>
                    <a:pt x="13" y="135"/>
                  </a:lnTo>
                  <a:close/>
                  <a:moveTo>
                    <a:pt x="15" y="159"/>
                  </a:moveTo>
                  <a:lnTo>
                    <a:pt x="16" y="16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4" y="162"/>
                  </a:lnTo>
                  <a:lnTo>
                    <a:pt x="3" y="160"/>
                  </a:lnTo>
                  <a:lnTo>
                    <a:pt x="15" y="159"/>
                  </a:lnTo>
                  <a:close/>
                  <a:moveTo>
                    <a:pt x="20" y="182"/>
                  </a:moveTo>
                  <a:lnTo>
                    <a:pt x="21" y="190"/>
                  </a:lnTo>
                  <a:lnTo>
                    <a:pt x="22" y="194"/>
                  </a:lnTo>
                  <a:lnTo>
                    <a:pt x="11" y="197"/>
                  </a:lnTo>
                  <a:lnTo>
                    <a:pt x="10" y="193"/>
                  </a:lnTo>
                  <a:lnTo>
                    <a:pt x="8" y="185"/>
                  </a:lnTo>
                  <a:lnTo>
                    <a:pt x="20" y="182"/>
                  </a:lnTo>
                  <a:close/>
                  <a:moveTo>
                    <a:pt x="25" y="205"/>
                  </a:moveTo>
                  <a:lnTo>
                    <a:pt x="27" y="211"/>
                  </a:lnTo>
                  <a:lnTo>
                    <a:pt x="29" y="217"/>
                  </a:lnTo>
                  <a:lnTo>
                    <a:pt x="17" y="220"/>
                  </a:lnTo>
                  <a:lnTo>
                    <a:pt x="15" y="214"/>
                  </a:lnTo>
                  <a:lnTo>
                    <a:pt x="14" y="209"/>
                  </a:lnTo>
                  <a:lnTo>
                    <a:pt x="25" y="205"/>
                  </a:lnTo>
                  <a:close/>
                  <a:moveTo>
                    <a:pt x="32" y="228"/>
                  </a:moveTo>
                  <a:lnTo>
                    <a:pt x="34" y="232"/>
                  </a:lnTo>
                  <a:lnTo>
                    <a:pt x="36" y="240"/>
                  </a:lnTo>
                  <a:lnTo>
                    <a:pt x="25" y="244"/>
                  </a:lnTo>
                  <a:lnTo>
                    <a:pt x="22" y="236"/>
                  </a:lnTo>
                  <a:lnTo>
                    <a:pt x="21" y="232"/>
                  </a:lnTo>
                  <a:lnTo>
                    <a:pt x="32" y="228"/>
                  </a:lnTo>
                  <a:close/>
                  <a:moveTo>
                    <a:pt x="41" y="251"/>
                  </a:moveTo>
                  <a:lnTo>
                    <a:pt x="42" y="253"/>
                  </a:lnTo>
                  <a:lnTo>
                    <a:pt x="45" y="262"/>
                  </a:lnTo>
                  <a:lnTo>
                    <a:pt x="34" y="267"/>
                  </a:lnTo>
                  <a:lnTo>
                    <a:pt x="30" y="258"/>
                  </a:lnTo>
                  <a:lnTo>
                    <a:pt x="29" y="255"/>
                  </a:lnTo>
                  <a:lnTo>
                    <a:pt x="41" y="251"/>
                  </a:lnTo>
                  <a:close/>
                  <a:moveTo>
                    <a:pt x="50" y="273"/>
                  </a:moveTo>
                  <a:lnTo>
                    <a:pt x="51" y="274"/>
                  </a:lnTo>
                  <a:lnTo>
                    <a:pt x="56" y="284"/>
                  </a:lnTo>
                  <a:lnTo>
                    <a:pt x="45" y="289"/>
                  </a:lnTo>
                  <a:lnTo>
                    <a:pt x="40" y="279"/>
                  </a:lnTo>
                  <a:lnTo>
                    <a:pt x="39" y="278"/>
                  </a:lnTo>
                  <a:lnTo>
                    <a:pt x="50" y="273"/>
                  </a:lnTo>
                  <a:close/>
                  <a:moveTo>
                    <a:pt x="61" y="295"/>
                  </a:moveTo>
                  <a:lnTo>
                    <a:pt x="61" y="295"/>
                  </a:lnTo>
                  <a:lnTo>
                    <a:pt x="67" y="305"/>
                  </a:lnTo>
                  <a:lnTo>
                    <a:pt x="67" y="305"/>
                  </a:lnTo>
                  <a:lnTo>
                    <a:pt x="56" y="311"/>
                  </a:lnTo>
                  <a:lnTo>
                    <a:pt x="56" y="310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61" y="295"/>
                  </a:lnTo>
                  <a:close/>
                  <a:moveTo>
                    <a:pt x="73" y="315"/>
                  </a:moveTo>
                  <a:lnTo>
                    <a:pt x="78" y="323"/>
                  </a:lnTo>
                  <a:lnTo>
                    <a:pt x="79" y="326"/>
                  </a:lnTo>
                  <a:lnTo>
                    <a:pt x="69" y="332"/>
                  </a:lnTo>
                  <a:lnTo>
                    <a:pt x="67" y="330"/>
                  </a:lnTo>
                  <a:lnTo>
                    <a:pt x="62" y="322"/>
                  </a:lnTo>
                  <a:lnTo>
                    <a:pt x="73" y="315"/>
                  </a:lnTo>
                  <a:close/>
                  <a:moveTo>
                    <a:pt x="86" y="336"/>
                  </a:moveTo>
                  <a:lnTo>
                    <a:pt x="89" y="341"/>
                  </a:lnTo>
                  <a:lnTo>
                    <a:pt x="93" y="345"/>
                  </a:lnTo>
                  <a:lnTo>
                    <a:pt x="83" y="352"/>
                  </a:lnTo>
                  <a:lnTo>
                    <a:pt x="79" y="348"/>
                  </a:lnTo>
                  <a:lnTo>
                    <a:pt x="76" y="342"/>
                  </a:lnTo>
                  <a:lnTo>
                    <a:pt x="86" y="336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8" y="364"/>
                  </a:lnTo>
                  <a:lnTo>
                    <a:pt x="98" y="372"/>
                  </a:lnTo>
                  <a:lnTo>
                    <a:pt x="92" y="364"/>
                  </a:lnTo>
                  <a:lnTo>
                    <a:pt x="90" y="362"/>
                  </a:lnTo>
                  <a:lnTo>
                    <a:pt x="100" y="355"/>
                  </a:lnTo>
                  <a:close/>
                  <a:moveTo>
                    <a:pt x="116" y="373"/>
                  </a:moveTo>
                  <a:lnTo>
                    <a:pt x="120" y="378"/>
                  </a:lnTo>
                  <a:lnTo>
                    <a:pt x="124" y="382"/>
                  </a:lnTo>
                  <a:lnTo>
                    <a:pt x="115" y="390"/>
                  </a:lnTo>
                  <a:lnTo>
                    <a:pt x="112" y="387"/>
                  </a:lnTo>
                  <a:lnTo>
                    <a:pt x="107" y="381"/>
                  </a:lnTo>
                  <a:lnTo>
                    <a:pt x="116" y="373"/>
                  </a:lnTo>
                  <a:close/>
                  <a:moveTo>
                    <a:pt x="133" y="390"/>
                  </a:moveTo>
                  <a:lnTo>
                    <a:pt x="133" y="391"/>
                  </a:lnTo>
                  <a:lnTo>
                    <a:pt x="140" y="396"/>
                  </a:lnTo>
                  <a:lnTo>
                    <a:pt x="141" y="398"/>
                  </a:lnTo>
                  <a:lnTo>
                    <a:pt x="134" y="407"/>
                  </a:lnTo>
                  <a:lnTo>
                    <a:pt x="132" y="406"/>
                  </a:lnTo>
                  <a:lnTo>
                    <a:pt x="125" y="400"/>
                  </a:lnTo>
                  <a:lnTo>
                    <a:pt x="124" y="399"/>
                  </a:lnTo>
                  <a:lnTo>
                    <a:pt x="133" y="390"/>
                  </a:lnTo>
                  <a:close/>
                  <a:moveTo>
                    <a:pt x="151" y="405"/>
                  </a:moveTo>
                  <a:lnTo>
                    <a:pt x="153" y="406"/>
                  </a:lnTo>
                  <a:lnTo>
                    <a:pt x="159" y="411"/>
                  </a:lnTo>
                  <a:lnTo>
                    <a:pt x="160" y="411"/>
                  </a:lnTo>
                  <a:lnTo>
                    <a:pt x="154" y="422"/>
                  </a:lnTo>
                  <a:lnTo>
                    <a:pt x="152" y="421"/>
                  </a:lnTo>
                  <a:lnTo>
                    <a:pt x="145" y="416"/>
                  </a:lnTo>
                  <a:lnTo>
                    <a:pt x="143" y="415"/>
                  </a:lnTo>
                  <a:lnTo>
                    <a:pt x="151" y="405"/>
                  </a:lnTo>
                  <a:close/>
                  <a:moveTo>
                    <a:pt x="171" y="417"/>
                  </a:moveTo>
                  <a:lnTo>
                    <a:pt x="172" y="418"/>
                  </a:lnTo>
                  <a:lnTo>
                    <a:pt x="178" y="421"/>
                  </a:lnTo>
                  <a:lnTo>
                    <a:pt x="181" y="422"/>
                  </a:lnTo>
                  <a:lnTo>
                    <a:pt x="177" y="433"/>
                  </a:lnTo>
                  <a:lnTo>
                    <a:pt x="173" y="432"/>
                  </a:lnTo>
                  <a:lnTo>
                    <a:pt x="166" y="429"/>
                  </a:lnTo>
                  <a:lnTo>
                    <a:pt x="165" y="428"/>
                  </a:lnTo>
                  <a:lnTo>
                    <a:pt x="171" y="417"/>
                  </a:lnTo>
                  <a:close/>
                  <a:moveTo>
                    <a:pt x="192" y="426"/>
                  </a:moveTo>
                  <a:lnTo>
                    <a:pt x="196" y="427"/>
                  </a:lnTo>
                  <a:lnTo>
                    <a:pt x="202" y="428"/>
                  </a:lnTo>
                  <a:lnTo>
                    <a:pt x="203" y="428"/>
                  </a:lnTo>
                  <a:lnTo>
                    <a:pt x="202" y="440"/>
                  </a:lnTo>
                  <a:lnTo>
                    <a:pt x="200" y="440"/>
                  </a:lnTo>
                  <a:lnTo>
                    <a:pt x="193" y="439"/>
                  </a:lnTo>
                  <a:lnTo>
                    <a:pt x="189" y="438"/>
                  </a:lnTo>
                  <a:lnTo>
                    <a:pt x="192" y="426"/>
                  </a:lnTo>
                  <a:close/>
                  <a:moveTo>
                    <a:pt x="214" y="429"/>
                  </a:moveTo>
                  <a:lnTo>
                    <a:pt x="219" y="429"/>
                  </a:lnTo>
                  <a:lnTo>
                    <a:pt x="224" y="428"/>
                  </a:lnTo>
                  <a:lnTo>
                    <a:pt x="225" y="427"/>
                  </a:lnTo>
                  <a:lnTo>
                    <a:pt x="228" y="439"/>
                  </a:lnTo>
                  <a:lnTo>
                    <a:pt x="226" y="440"/>
                  </a:lnTo>
                  <a:lnTo>
                    <a:pt x="220" y="441"/>
                  </a:lnTo>
                  <a:lnTo>
                    <a:pt x="215" y="441"/>
                  </a:lnTo>
                  <a:lnTo>
                    <a:pt x="214" y="429"/>
                  </a:lnTo>
                  <a:close/>
                  <a:moveTo>
                    <a:pt x="235" y="424"/>
                  </a:moveTo>
                  <a:lnTo>
                    <a:pt x="239" y="422"/>
                  </a:lnTo>
                  <a:lnTo>
                    <a:pt x="243" y="419"/>
                  </a:lnTo>
                  <a:lnTo>
                    <a:pt x="245" y="418"/>
                  </a:lnTo>
                  <a:lnTo>
                    <a:pt x="252" y="428"/>
                  </a:lnTo>
                  <a:lnTo>
                    <a:pt x="250" y="429"/>
                  </a:lnTo>
                  <a:lnTo>
                    <a:pt x="244" y="433"/>
                  </a:lnTo>
                  <a:lnTo>
                    <a:pt x="241" y="435"/>
                  </a:lnTo>
                  <a:lnTo>
                    <a:pt x="235" y="424"/>
                  </a:lnTo>
                  <a:close/>
                  <a:moveTo>
                    <a:pt x="253" y="411"/>
                  </a:moveTo>
                  <a:lnTo>
                    <a:pt x="255" y="408"/>
                  </a:lnTo>
                  <a:lnTo>
                    <a:pt x="258" y="403"/>
                  </a:lnTo>
                  <a:lnTo>
                    <a:pt x="259" y="402"/>
                  </a:lnTo>
                  <a:lnTo>
                    <a:pt x="270" y="408"/>
                  </a:lnTo>
                  <a:lnTo>
                    <a:pt x="268" y="411"/>
                  </a:lnTo>
                  <a:lnTo>
                    <a:pt x="264" y="416"/>
                  </a:lnTo>
                  <a:lnTo>
                    <a:pt x="262" y="419"/>
                  </a:lnTo>
                  <a:lnTo>
                    <a:pt x="253" y="411"/>
                  </a:lnTo>
                  <a:close/>
                  <a:moveTo>
                    <a:pt x="265" y="392"/>
                  </a:moveTo>
                  <a:lnTo>
                    <a:pt x="267" y="387"/>
                  </a:lnTo>
                  <a:lnTo>
                    <a:pt x="269" y="381"/>
                  </a:lnTo>
                  <a:lnTo>
                    <a:pt x="269" y="381"/>
                  </a:lnTo>
                  <a:lnTo>
                    <a:pt x="281" y="385"/>
                  </a:lnTo>
                  <a:lnTo>
                    <a:pt x="281" y="385"/>
                  </a:lnTo>
                  <a:lnTo>
                    <a:pt x="278" y="392"/>
                  </a:lnTo>
                  <a:lnTo>
                    <a:pt x="276" y="397"/>
                  </a:lnTo>
                  <a:lnTo>
                    <a:pt x="265" y="392"/>
                  </a:lnTo>
                  <a:close/>
                  <a:moveTo>
                    <a:pt x="272" y="370"/>
                  </a:moveTo>
                  <a:lnTo>
                    <a:pt x="273" y="367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87" y="360"/>
                  </a:lnTo>
                  <a:lnTo>
                    <a:pt x="287" y="362"/>
                  </a:lnTo>
                  <a:lnTo>
                    <a:pt x="285" y="370"/>
                  </a:lnTo>
                  <a:lnTo>
                    <a:pt x="284" y="373"/>
                  </a:lnTo>
                  <a:lnTo>
                    <a:pt x="272" y="370"/>
                  </a:lnTo>
                  <a:close/>
                  <a:moveTo>
                    <a:pt x="276" y="347"/>
                  </a:moveTo>
                  <a:lnTo>
                    <a:pt x="277" y="344"/>
                  </a:lnTo>
                  <a:lnTo>
                    <a:pt x="277" y="336"/>
                  </a:lnTo>
                  <a:lnTo>
                    <a:pt x="277" y="335"/>
                  </a:lnTo>
                  <a:lnTo>
                    <a:pt x="289" y="335"/>
                  </a:lnTo>
                  <a:lnTo>
                    <a:pt x="289" y="337"/>
                  </a:lnTo>
                  <a:lnTo>
                    <a:pt x="289" y="346"/>
                  </a:lnTo>
                  <a:lnTo>
                    <a:pt x="288" y="348"/>
                  </a:lnTo>
                  <a:lnTo>
                    <a:pt x="276" y="347"/>
                  </a:lnTo>
                  <a:close/>
                  <a:moveTo>
                    <a:pt x="277" y="323"/>
                  </a:moveTo>
                  <a:lnTo>
                    <a:pt x="277" y="319"/>
                  </a:lnTo>
                  <a:lnTo>
                    <a:pt x="277" y="311"/>
                  </a:lnTo>
                  <a:lnTo>
                    <a:pt x="289" y="311"/>
                  </a:lnTo>
                  <a:lnTo>
                    <a:pt x="290" y="319"/>
                  </a:lnTo>
                  <a:lnTo>
                    <a:pt x="290" y="323"/>
                  </a:lnTo>
                  <a:lnTo>
                    <a:pt x="277" y="323"/>
                  </a:lnTo>
                  <a:close/>
                  <a:moveTo>
                    <a:pt x="276" y="299"/>
                  </a:moveTo>
                  <a:lnTo>
                    <a:pt x="275" y="291"/>
                  </a:lnTo>
                  <a:lnTo>
                    <a:pt x="275" y="287"/>
                  </a:lnTo>
                  <a:lnTo>
                    <a:pt x="287" y="286"/>
                  </a:lnTo>
                  <a:lnTo>
                    <a:pt x="288" y="290"/>
                  </a:lnTo>
                  <a:lnTo>
                    <a:pt x="288" y="298"/>
                  </a:lnTo>
                  <a:lnTo>
                    <a:pt x="276" y="299"/>
                  </a:lnTo>
                  <a:close/>
                  <a:moveTo>
                    <a:pt x="273" y="275"/>
                  </a:moveTo>
                  <a:lnTo>
                    <a:pt x="272" y="271"/>
                  </a:lnTo>
                  <a:lnTo>
                    <a:pt x="271" y="264"/>
                  </a:lnTo>
                  <a:lnTo>
                    <a:pt x="283" y="261"/>
                  </a:lnTo>
                  <a:lnTo>
                    <a:pt x="285" y="270"/>
                  </a:lnTo>
                  <a:lnTo>
                    <a:pt x="285" y="274"/>
                  </a:lnTo>
                  <a:lnTo>
                    <a:pt x="273" y="275"/>
                  </a:lnTo>
                  <a:close/>
                  <a:moveTo>
                    <a:pt x="268" y="252"/>
                  </a:moveTo>
                  <a:lnTo>
                    <a:pt x="268" y="251"/>
                  </a:lnTo>
                  <a:lnTo>
                    <a:pt x="266" y="241"/>
                  </a:lnTo>
                  <a:lnTo>
                    <a:pt x="266" y="240"/>
                  </a:lnTo>
                  <a:lnTo>
                    <a:pt x="277" y="237"/>
                  </a:lnTo>
                  <a:lnTo>
                    <a:pt x="278" y="238"/>
                  </a:lnTo>
                  <a:lnTo>
                    <a:pt x="280" y="249"/>
                  </a:lnTo>
                  <a:lnTo>
                    <a:pt x="280" y="249"/>
                  </a:lnTo>
                  <a:lnTo>
                    <a:pt x="268" y="252"/>
                  </a:lnTo>
                  <a:close/>
                  <a:moveTo>
                    <a:pt x="262" y="229"/>
                  </a:moveTo>
                  <a:lnTo>
                    <a:pt x="260" y="220"/>
                  </a:lnTo>
                  <a:lnTo>
                    <a:pt x="259" y="217"/>
                  </a:lnTo>
                  <a:lnTo>
                    <a:pt x="270" y="214"/>
                  </a:lnTo>
                  <a:lnTo>
                    <a:pt x="271" y="217"/>
                  </a:lnTo>
                  <a:lnTo>
                    <a:pt x="274" y="225"/>
                  </a:lnTo>
                  <a:lnTo>
                    <a:pt x="262" y="229"/>
                  </a:lnTo>
                  <a:close/>
                  <a:moveTo>
                    <a:pt x="255" y="206"/>
                  </a:moveTo>
                  <a:lnTo>
                    <a:pt x="252" y="199"/>
                  </a:lnTo>
                  <a:lnTo>
                    <a:pt x="251" y="195"/>
                  </a:lnTo>
                  <a:lnTo>
                    <a:pt x="262" y="190"/>
                  </a:lnTo>
                  <a:lnTo>
                    <a:pt x="264" y="195"/>
                  </a:lnTo>
                  <a:lnTo>
                    <a:pt x="266" y="202"/>
                  </a:lnTo>
                  <a:lnTo>
                    <a:pt x="255" y="206"/>
                  </a:lnTo>
                  <a:close/>
                  <a:moveTo>
                    <a:pt x="246" y="184"/>
                  </a:moveTo>
                  <a:lnTo>
                    <a:pt x="244" y="178"/>
                  </a:lnTo>
                  <a:lnTo>
                    <a:pt x="241" y="173"/>
                  </a:lnTo>
                  <a:lnTo>
                    <a:pt x="252" y="168"/>
                  </a:lnTo>
                  <a:lnTo>
                    <a:pt x="255" y="173"/>
                  </a:lnTo>
                  <a:lnTo>
                    <a:pt x="257" y="179"/>
                  </a:lnTo>
                  <a:lnTo>
                    <a:pt x="246" y="184"/>
                  </a:lnTo>
                  <a:close/>
                  <a:moveTo>
                    <a:pt x="236" y="162"/>
                  </a:moveTo>
                  <a:lnTo>
                    <a:pt x="234" y="157"/>
                  </a:lnTo>
                  <a:lnTo>
                    <a:pt x="231" y="151"/>
                  </a:lnTo>
                  <a:lnTo>
                    <a:pt x="242" y="145"/>
                  </a:lnTo>
                  <a:lnTo>
                    <a:pt x="245" y="152"/>
                  </a:lnTo>
                  <a:lnTo>
                    <a:pt x="247" y="156"/>
                  </a:lnTo>
                  <a:lnTo>
                    <a:pt x="236" y="162"/>
                  </a:lnTo>
                  <a:close/>
                  <a:moveTo>
                    <a:pt x="225" y="140"/>
                  </a:moveTo>
                  <a:lnTo>
                    <a:pt x="223" y="137"/>
                  </a:lnTo>
                  <a:lnTo>
                    <a:pt x="219" y="130"/>
                  </a:lnTo>
                  <a:lnTo>
                    <a:pt x="230" y="124"/>
                  </a:lnTo>
                  <a:lnTo>
                    <a:pt x="234" y="131"/>
                  </a:lnTo>
                  <a:lnTo>
                    <a:pt x="236" y="134"/>
                  </a:lnTo>
                  <a:lnTo>
                    <a:pt x="225" y="140"/>
                  </a:lnTo>
                  <a:close/>
                  <a:moveTo>
                    <a:pt x="213" y="120"/>
                  </a:moveTo>
                  <a:lnTo>
                    <a:pt x="212" y="118"/>
                  </a:lnTo>
                  <a:lnTo>
                    <a:pt x="206" y="110"/>
                  </a:lnTo>
                  <a:lnTo>
                    <a:pt x="217" y="103"/>
                  </a:lnTo>
                  <a:lnTo>
                    <a:pt x="222" y="112"/>
                  </a:lnTo>
                  <a:lnTo>
                    <a:pt x="223" y="113"/>
                  </a:lnTo>
                  <a:lnTo>
                    <a:pt x="213" y="120"/>
                  </a:lnTo>
                  <a:close/>
                  <a:moveTo>
                    <a:pt x="200" y="100"/>
                  </a:moveTo>
                  <a:lnTo>
                    <a:pt x="194" y="93"/>
                  </a:lnTo>
                  <a:lnTo>
                    <a:pt x="192" y="90"/>
                  </a:lnTo>
                  <a:lnTo>
                    <a:pt x="202" y="83"/>
                  </a:lnTo>
                  <a:lnTo>
                    <a:pt x="204" y="85"/>
                  </a:lnTo>
                  <a:lnTo>
                    <a:pt x="209" y="93"/>
                  </a:lnTo>
                  <a:lnTo>
                    <a:pt x="200" y="100"/>
                  </a:lnTo>
                  <a:close/>
                  <a:moveTo>
                    <a:pt x="185" y="81"/>
                  </a:moveTo>
                  <a:lnTo>
                    <a:pt x="182" y="77"/>
                  </a:lnTo>
                  <a:lnTo>
                    <a:pt x="177" y="72"/>
                  </a:lnTo>
                  <a:lnTo>
                    <a:pt x="186" y="64"/>
                  </a:lnTo>
                  <a:lnTo>
                    <a:pt x="191" y="69"/>
                  </a:lnTo>
                  <a:lnTo>
                    <a:pt x="194" y="73"/>
                  </a:lnTo>
                  <a:lnTo>
                    <a:pt x="185" y="81"/>
                  </a:lnTo>
                  <a:close/>
                  <a:moveTo>
                    <a:pt x="169" y="63"/>
                  </a:moveTo>
                  <a:lnTo>
                    <a:pt x="163" y="57"/>
                  </a:lnTo>
                  <a:lnTo>
                    <a:pt x="161" y="55"/>
                  </a:lnTo>
                  <a:lnTo>
                    <a:pt x="169" y="46"/>
                  </a:lnTo>
                  <a:lnTo>
                    <a:pt x="172" y="48"/>
                  </a:lnTo>
                  <a:lnTo>
                    <a:pt x="178" y="54"/>
                  </a:lnTo>
                  <a:lnTo>
                    <a:pt x="169" y="63"/>
                  </a:lnTo>
                  <a:close/>
                  <a:moveTo>
                    <a:pt x="152" y="47"/>
                  </a:moveTo>
                  <a:lnTo>
                    <a:pt x="150" y="45"/>
                  </a:lnTo>
                  <a:lnTo>
                    <a:pt x="143" y="40"/>
                  </a:lnTo>
                  <a:lnTo>
                    <a:pt x="143" y="39"/>
                  </a:lnTo>
                  <a:lnTo>
                    <a:pt x="150" y="29"/>
                  </a:lnTo>
                  <a:lnTo>
                    <a:pt x="151" y="31"/>
                  </a:lnTo>
                  <a:lnTo>
                    <a:pt x="158" y="36"/>
                  </a:lnTo>
                  <a:lnTo>
                    <a:pt x="160" y="37"/>
                  </a:lnTo>
                  <a:lnTo>
                    <a:pt x="152" y="47"/>
                  </a:lnTo>
                  <a:close/>
                  <a:moveTo>
                    <a:pt x="133" y="32"/>
                  </a:moveTo>
                  <a:lnTo>
                    <a:pt x="131" y="31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9" y="16"/>
                  </a:lnTo>
                  <a:lnTo>
                    <a:pt x="131" y="17"/>
                  </a:lnTo>
                  <a:lnTo>
                    <a:pt x="137" y="21"/>
                  </a:lnTo>
                  <a:lnTo>
                    <a:pt x="140" y="22"/>
                  </a:lnTo>
                  <a:lnTo>
                    <a:pt x="133" y="32"/>
                  </a:lnTo>
                  <a:close/>
                  <a:moveTo>
                    <a:pt x="112" y="21"/>
                  </a:moveTo>
                  <a:lnTo>
                    <a:pt x="112" y="21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18" y="10"/>
                  </a:lnTo>
                  <a:lnTo>
                    <a:pt x="112" y="21"/>
                  </a:lnTo>
                  <a:close/>
                  <a:moveTo>
                    <a:pt x="91" y="14"/>
                  </a:moveTo>
                  <a:lnTo>
                    <a:pt x="87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1" y="14"/>
                  </a:lnTo>
                  <a:close/>
                  <a:moveTo>
                    <a:pt x="69" y="13"/>
                  </a:moveTo>
                  <a:lnTo>
                    <a:pt x="66" y="14"/>
                  </a:lnTo>
                  <a:lnTo>
                    <a:pt x="61" y="1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accent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" name="Oval 31"/>
            <p:cNvSpPr>
              <a:spLocks noChangeArrowheads="1"/>
            </p:cNvSpPr>
            <p:nvPr/>
          </p:nvSpPr>
          <p:spPr bwMode="auto">
            <a:xfrm>
              <a:off x="5032007" y="3042998"/>
              <a:ext cx="406400" cy="41275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13" name="Oval 32"/>
            <p:cNvSpPr>
              <a:spLocks noChangeArrowheads="1"/>
            </p:cNvSpPr>
            <p:nvPr/>
          </p:nvSpPr>
          <p:spPr bwMode="auto">
            <a:xfrm>
              <a:off x="5224094" y="3385898"/>
              <a:ext cx="406400" cy="412750"/>
            </a:xfrm>
            <a:prstGeom prst="ellipse">
              <a:avLst/>
            </a:prstGeom>
            <a:gradFill rotWithShape="1">
              <a:gsLst>
                <a:gs pos="0">
                  <a:srgbClr val="CCFF66"/>
                </a:gs>
                <a:gs pos="100000">
                  <a:srgbClr val="CC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 dirty="0">
                  <a:latin typeface="Calibri" pitchFamily="34" charset="0"/>
                </a:rPr>
                <a:t>u</a:t>
              </a:r>
            </a:p>
          </p:txBody>
        </p:sp>
        <p:sp>
          <p:nvSpPr>
            <p:cNvPr id="114" name="Freeform 33"/>
            <p:cNvSpPr>
              <a:spLocks noEditPoints="1"/>
            </p:cNvSpPr>
            <p:nvPr/>
          </p:nvSpPr>
          <p:spPr bwMode="auto">
            <a:xfrm>
              <a:off x="4720857" y="3109673"/>
              <a:ext cx="577850" cy="852488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35" y="33"/>
                </a:cxn>
                <a:cxn ang="0">
                  <a:pos x="42" y="26"/>
                </a:cxn>
                <a:cxn ang="0">
                  <a:pos x="18" y="37"/>
                </a:cxn>
                <a:cxn ang="0">
                  <a:pos x="4" y="73"/>
                </a:cxn>
                <a:cxn ang="0">
                  <a:pos x="14" y="89"/>
                </a:cxn>
                <a:cxn ang="0">
                  <a:pos x="2" y="86"/>
                </a:cxn>
                <a:cxn ang="0">
                  <a:pos x="0" y="123"/>
                </a:cxn>
                <a:cxn ang="0">
                  <a:pos x="13" y="141"/>
                </a:cxn>
                <a:cxn ang="0">
                  <a:pos x="15" y="159"/>
                </a:cxn>
                <a:cxn ang="0">
                  <a:pos x="4" y="162"/>
                </a:cxn>
                <a:cxn ang="0">
                  <a:pos x="11" y="197"/>
                </a:cxn>
                <a:cxn ang="0">
                  <a:pos x="29" y="217"/>
                </a:cxn>
                <a:cxn ang="0">
                  <a:pos x="34" y="232"/>
                </a:cxn>
                <a:cxn ang="0">
                  <a:pos x="41" y="251"/>
                </a:cxn>
                <a:cxn ang="0">
                  <a:pos x="41" y="251"/>
                </a:cxn>
                <a:cxn ang="0">
                  <a:pos x="39" y="278"/>
                </a:cxn>
                <a:cxn ang="0">
                  <a:pos x="56" y="311"/>
                </a:cxn>
                <a:cxn ang="0">
                  <a:pos x="78" y="323"/>
                </a:cxn>
                <a:cxn ang="0">
                  <a:pos x="86" y="336"/>
                </a:cxn>
                <a:cxn ang="0">
                  <a:pos x="86" y="336"/>
                </a:cxn>
                <a:cxn ang="0">
                  <a:pos x="90" y="362"/>
                </a:cxn>
                <a:cxn ang="0">
                  <a:pos x="112" y="387"/>
                </a:cxn>
                <a:cxn ang="0">
                  <a:pos x="141" y="398"/>
                </a:cxn>
                <a:cxn ang="0">
                  <a:pos x="151" y="405"/>
                </a:cxn>
                <a:cxn ang="0">
                  <a:pos x="145" y="416"/>
                </a:cxn>
                <a:cxn ang="0">
                  <a:pos x="181" y="422"/>
                </a:cxn>
                <a:cxn ang="0">
                  <a:pos x="192" y="426"/>
                </a:cxn>
                <a:cxn ang="0">
                  <a:pos x="193" y="439"/>
                </a:cxn>
                <a:cxn ang="0">
                  <a:pos x="225" y="427"/>
                </a:cxn>
                <a:cxn ang="0">
                  <a:pos x="235" y="424"/>
                </a:cxn>
                <a:cxn ang="0">
                  <a:pos x="244" y="433"/>
                </a:cxn>
                <a:cxn ang="0">
                  <a:pos x="259" y="402"/>
                </a:cxn>
                <a:cxn ang="0">
                  <a:pos x="265" y="392"/>
                </a:cxn>
                <a:cxn ang="0">
                  <a:pos x="278" y="392"/>
                </a:cxn>
                <a:cxn ang="0">
                  <a:pos x="275" y="358"/>
                </a:cxn>
                <a:cxn ang="0">
                  <a:pos x="276" y="347"/>
                </a:cxn>
                <a:cxn ang="0">
                  <a:pos x="289" y="346"/>
                </a:cxn>
                <a:cxn ang="0">
                  <a:pos x="289" y="311"/>
                </a:cxn>
                <a:cxn ang="0">
                  <a:pos x="275" y="287"/>
                </a:cxn>
                <a:cxn ang="0">
                  <a:pos x="272" y="271"/>
                </a:cxn>
                <a:cxn ang="0">
                  <a:pos x="268" y="252"/>
                </a:cxn>
                <a:cxn ang="0">
                  <a:pos x="280" y="249"/>
                </a:cxn>
                <a:cxn ang="0">
                  <a:pos x="270" y="214"/>
                </a:cxn>
                <a:cxn ang="0">
                  <a:pos x="251" y="195"/>
                </a:cxn>
                <a:cxn ang="0">
                  <a:pos x="244" y="178"/>
                </a:cxn>
                <a:cxn ang="0">
                  <a:pos x="236" y="162"/>
                </a:cxn>
                <a:cxn ang="0">
                  <a:pos x="236" y="162"/>
                </a:cxn>
                <a:cxn ang="0">
                  <a:pos x="236" y="134"/>
                </a:cxn>
                <a:cxn ang="0">
                  <a:pos x="222" y="112"/>
                </a:cxn>
                <a:cxn ang="0">
                  <a:pos x="202" y="83"/>
                </a:cxn>
                <a:cxn ang="0">
                  <a:pos x="177" y="72"/>
                </a:cxn>
                <a:cxn ang="0">
                  <a:pos x="163" y="57"/>
                </a:cxn>
                <a:cxn ang="0">
                  <a:pos x="152" y="47"/>
                </a:cxn>
                <a:cxn ang="0">
                  <a:pos x="158" y="36"/>
                </a:cxn>
                <a:cxn ang="0">
                  <a:pos x="123" y="26"/>
                </a:cxn>
                <a:cxn ang="0">
                  <a:pos x="112" y="21"/>
                </a:cxn>
                <a:cxn ang="0">
                  <a:pos x="117" y="9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9" y="13"/>
                </a:cxn>
              </a:cxnLst>
              <a:rect l="0" t="0" r="r" b="b"/>
              <a:pathLst>
                <a:path w="290" h="441">
                  <a:moveTo>
                    <a:pt x="61" y="15"/>
                  </a:moveTo>
                  <a:lnTo>
                    <a:pt x="56" y="17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1" y="15"/>
                  </a:lnTo>
                  <a:close/>
                  <a:moveTo>
                    <a:pt x="42" y="26"/>
                  </a:moveTo>
                  <a:lnTo>
                    <a:pt x="38" y="29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25" y="27"/>
                  </a:lnTo>
                  <a:lnTo>
                    <a:pt x="26" y="25"/>
                  </a:lnTo>
                  <a:lnTo>
                    <a:pt x="30" y="20"/>
                  </a:lnTo>
                  <a:lnTo>
                    <a:pt x="34" y="17"/>
                  </a:lnTo>
                  <a:lnTo>
                    <a:pt x="42" y="26"/>
                  </a:lnTo>
                  <a:close/>
                  <a:moveTo>
                    <a:pt x="28" y="43"/>
                  </a:moveTo>
                  <a:lnTo>
                    <a:pt x="25" y="48"/>
                  </a:lnTo>
                  <a:lnTo>
                    <a:pt x="23" y="54"/>
                  </a:lnTo>
                  <a:lnTo>
                    <a:pt x="12" y="49"/>
                  </a:lnTo>
                  <a:lnTo>
                    <a:pt x="15" y="43"/>
                  </a:lnTo>
                  <a:lnTo>
                    <a:pt x="18" y="37"/>
                  </a:lnTo>
                  <a:lnTo>
                    <a:pt x="28" y="43"/>
                  </a:lnTo>
                  <a:close/>
                  <a:moveTo>
                    <a:pt x="19" y="65"/>
                  </a:moveTo>
                  <a:lnTo>
                    <a:pt x="18" y="67"/>
                  </a:lnTo>
                  <a:lnTo>
                    <a:pt x="17" y="74"/>
                  </a:lnTo>
                  <a:lnTo>
                    <a:pt x="16" y="76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9" y="65"/>
                  </a:lnTo>
                  <a:close/>
                  <a:moveTo>
                    <a:pt x="14" y="87"/>
                  </a:moveTo>
                  <a:lnTo>
                    <a:pt x="14" y="89"/>
                  </a:lnTo>
                  <a:lnTo>
                    <a:pt x="13" y="97"/>
                  </a:lnTo>
                  <a:lnTo>
                    <a:pt x="13" y="99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2" y="87"/>
                  </a:lnTo>
                  <a:lnTo>
                    <a:pt x="2" y="86"/>
                  </a:lnTo>
                  <a:lnTo>
                    <a:pt x="14" y="87"/>
                  </a:lnTo>
                  <a:close/>
                  <a:moveTo>
                    <a:pt x="12" y="111"/>
                  </a:moveTo>
                  <a:lnTo>
                    <a:pt x="12" y="114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12" y="111"/>
                  </a:lnTo>
                  <a:close/>
                  <a:moveTo>
                    <a:pt x="13" y="135"/>
                  </a:moveTo>
                  <a:lnTo>
                    <a:pt x="13" y="141"/>
                  </a:lnTo>
                  <a:lnTo>
                    <a:pt x="14" y="147"/>
                  </a:lnTo>
                  <a:lnTo>
                    <a:pt x="2" y="148"/>
                  </a:lnTo>
                  <a:lnTo>
                    <a:pt x="1" y="142"/>
                  </a:lnTo>
                  <a:lnTo>
                    <a:pt x="1" y="136"/>
                  </a:lnTo>
                  <a:lnTo>
                    <a:pt x="13" y="135"/>
                  </a:lnTo>
                  <a:close/>
                  <a:moveTo>
                    <a:pt x="15" y="159"/>
                  </a:moveTo>
                  <a:lnTo>
                    <a:pt x="16" y="160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4" y="162"/>
                  </a:lnTo>
                  <a:lnTo>
                    <a:pt x="3" y="160"/>
                  </a:lnTo>
                  <a:lnTo>
                    <a:pt x="15" y="159"/>
                  </a:lnTo>
                  <a:close/>
                  <a:moveTo>
                    <a:pt x="20" y="182"/>
                  </a:moveTo>
                  <a:lnTo>
                    <a:pt x="21" y="190"/>
                  </a:lnTo>
                  <a:lnTo>
                    <a:pt x="22" y="194"/>
                  </a:lnTo>
                  <a:lnTo>
                    <a:pt x="11" y="197"/>
                  </a:lnTo>
                  <a:lnTo>
                    <a:pt x="10" y="193"/>
                  </a:lnTo>
                  <a:lnTo>
                    <a:pt x="8" y="185"/>
                  </a:lnTo>
                  <a:lnTo>
                    <a:pt x="20" y="182"/>
                  </a:lnTo>
                  <a:close/>
                  <a:moveTo>
                    <a:pt x="25" y="205"/>
                  </a:moveTo>
                  <a:lnTo>
                    <a:pt x="27" y="211"/>
                  </a:lnTo>
                  <a:lnTo>
                    <a:pt x="29" y="217"/>
                  </a:lnTo>
                  <a:lnTo>
                    <a:pt x="17" y="220"/>
                  </a:lnTo>
                  <a:lnTo>
                    <a:pt x="15" y="214"/>
                  </a:lnTo>
                  <a:lnTo>
                    <a:pt x="14" y="209"/>
                  </a:lnTo>
                  <a:lnTo>
                    <a:pt x="25" y="205"/>
                  </a:lnTo>
                  <a:close/>
                  <a:moveTo>
                    <a:pt x="32" y="228"/>
                  </a:moveTo>
                  <a:lnTo>
                    <a:pt x="34" y="232"/>
                  </a:lnTo>
                  <a:lnTo>
                    <a:pt x="36" y="240"/>
                  </a:lnTo>
                  <a:lnTo>
                    <a:pt x="25" y="244"/>
                  </a:lnTo>
                  <a:lnTo>
                    <a:pt x="22" y="236"/>
                  </a:lnTo>
                  <a:lnTo>
                    <a:pt x="21" y="232"/>
                  </a:lnTo>
                  <a:lnTo>
                    <a:pt x="32" y="228"/>
                  </a:lnTo>
                  <a:close/>
                  <a:moveTo>
                    <a:pt x="41" y="251"/>
                  </a:moveTo>
                  <a:lnTo>
                    <a:pt x="42" y="253"/>
                  </a:lnTo>
                  <a:lnTo>
                    <a:pt x="45" y="262"/>
                  </a:lnTo>
                  <a:lnTo>
                    <a:pt x="34" y="267"/>
                  </a:lnTo>
                  <a:lnTo>
                    <a:pt x="30" y="258"/>
                  </a:lnTo>
                  <a:lnTo>
                    <a:pt x="29" y="255"/>
                  </a:lnTo>
                  <a:lnTo>
                    <a:pt x="41" y="251"/>
                  </a:lnTo>
                  <a:close/>
                  <a:moveTo>
                    <a:pt x="50" y="273"/>
                  </a:moveTo>
                  <a:lnTo>
                    <a:pt x="51" y="274"/>
                  </a:lnTo>
                  <a:lnTo>
                    <a:pt x="56" y="284"/>
                  </a:lnTo>
                  <a:lnTo>
                    <a:pt x="45" y="289"/>
                  </a:lnTo>
                  <a:lnTo>
                    <a:pt x="40" y="279"/>
                  </a:lnTo>
                  <a:lnTo>
                    <a:pt x="39" y="278"/>
                  </a:lnTo>
                  <a:lnTo>
                    <a:pt x="50" y="273"/>
                  </a:lnTo>
                  <a:close/>
                  <a:moveTo>
                    <a:pt x="61" y="295"/>
                  </a:moveTo>
                  <a:lnTo>
                    <a:pt x="61" y="295"/>
                  </a:lnTo>
                  <a:lnTo>
                    <a:pt x="67" y="305"/>
                  </a:lnTo>
                  <a:lnTo>
                    <a:pt x="67" y="305"/>
                  </a:lnTo>
                  <a:lnTo>
                    <a:pt x="56" y="311"/>
                  </a:lnTo>
                  <a:lnTo>
                    <a:pt x="56" y="310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61" y="295"/>
                  </a:lnTo>
                  <a:close/>
                  <a:moveTo>
                    <a:pt x="73" y="315"/>
                  </a:moveTo>
                  <a:lnTo>
                    <a:pt x="78" y="323"/>
                  </a:lnTo>
                  <a:lnTo>
                    <a:pt x="79" y="326"/>
                  </a:lnTo>
                  <a:lnTo>
                    <a:pt x="69" y="332"/>
                  </a:lnTo>
                  <a:lnTo>
                    <a:pt x="67" y="330"/>
                  </a:lnTo>
                  <a:lnTo>
                    <a:pt x="62" y="322"/>
                  </a:lnTo>
                  <a:lnTo>
                    <a:pt x="73" y="315"/>
                  </a:lnTo>
                  <a:close/>
                  <a:moveTo>
                    <a:pt x="86" y="336"/>
                  </a:moveTo>
                  <a:lnTo>
                    <a:pt x="89" y="341"/>
                  </a:lnTo>
                  <a:lnTo>
                    <a:pt x="93" y="345"/>
                  </a:lnTo>
                  <a:lnTo>
                    <a:pt x="83" y="352"/>
                  </a:lnTo>
                  <a:lnTo>
                    <a:pt x="79" y="348"/>
                  </a:lnTo>
                  <a:lnTo>
                    <a:pt x="76" y="342"/>
                  </a:lnTo>
                  <a:lnTo>
                    <a:pt x="86" y="336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8" y="364"/>
                  </a:lnTo>
                  <a:lnTo>
                    <a:pt x="98" y="372"/>
                  </a:lnTo>
                  <a:lnTo>
                    <a:pt x="92" y="364"/>
                  </a:lnTo>
                  <a:lnTo>
                    <a:pt x="90" y="362"/>
                  </a:lnTo>
                  <a:lnTo>
                    <a:pt x="100" y="355"/>
                  </a:lnTo>
                  <a:close/>
                  <a:moveTo>
                    <a:pt x="116" y="373"/>
                  </a:moveTo>
                  <a:lnTo>
                    <a:pt x="120" y="378"/>
                  </a:lnTo>
                  <a:lnTo>
                    <a:pt x="124" y="382"/>
                  </a:lnTo>
                  <a:lnTo>
                    <a:pt x="115" y="390"/>
                  </a:lnTo>
                  <a:lnTo>
                    <a:pt x="112" y="387"/>
                  </a:lnTo>
                  <a:lnTo>
                    <a:pt x="107" y="381"/>
                  </a:lnTo>
                  <a:lnTo>
                    <a:pt x="116" y="373"/>
                  </a:lnTo>
                  <a:close/>
                  <a:moveTo>
                    <a:pt x="133" y="390"/>
                  </a:moveTo>
                  <a:lnTo>
                    <a:pt x="133" y="391"/>
                  </a:lnTo>
                  <a:lnTo>
                    <a:pt x="140" y="396"/>
                  </a:lnTo>
                  <a:lnTo>
                    <a:pt x="141" y="398"/>
                  </a:lnTo>
                  <a:lnTo>
                    <a:pt x="134" y="407"/>
                  </a:lnTo>
                  <a:lnTo>
                    <a:pt x="132" y="406"/>
                  </a:lnTo>
                  <a:lnTo>
                    <a:pt x="125" y="400"/>
                  </a:lnTo>
                  <a:lnTo>
                    <a:pt x="124" y="399"/>
                  </a:lnTo>
                  <a:lnTo>
                    <a:pt x="133" y="390"/>
                  </a:lnTo>
                  <a:close/>
                  <a:moveTo>
                    <a:pt x="151" y="405"/>
                  </a:moveTo>
                  <a:lnTo>
                    <a:pt x="153" y="406"/>
                  </a:lnTo>
                  <a:lnTo>
                    <a:pt x="159" y="411"/>
                  </a:lnTo>
                  <a:lnTo>
                    <a:pt x="160" y="411"/>
                  </a:lnTo>
                  <a:lnTo>
                    <a:pt x="154" y="422"/>
                  </a:lnTo>
                  <a:lnTo>
                    <a:pt x="152" y="421"/>
                  </a:lnTo>
                  <a:lnTo>
                    <a:pt x="145" y="416"/>
                  </a:lnTo>
                  <a:lnTo>
                    <a:pt x="143" y="415"/>
                  </a:lnTo>
                  <a:lnTo>
                    <a:pt x="151" y="405"/>
                  </a:lnTo>
                  <a:close/>
                  <a:moveTo>
                    <a:pt x="171" y="417"/>
                  </a:moveTo>
                  <a:lnTo>
                    <a:pt x="172" y="418"/>
                  </a:lnTo>
                  <a:lnTo>
                    <a:pt x="178" y="421"/>
                  </a:lnTo>
                  <a:lnTo>
                    <a:pt x="181" y="422"/>
                  </a:lnTo>
                  <a:lnTo>
                    <a:pt x="177" y="433"/>
                  </a:lnTo>
                  <a:lnTo>
                    <a:pt x="173" y="432"/>
                  </a:lnTo>
                  <a:lnTo>
                    <a:pt x="166" y="429"/>
                  </a:lnTo>
                  <a:lnTo>
                    <a:pt x="165" y="428"/>
                  </a:lnTo>
                  <a:lnTo>
                    <a:pt x="171" y="417"/>
                  </a:lnTo>
                  <a:close/>
                  <a:moveTo>
                    <a:pt x="192" y="426"/>
                  </a:moveTo>
                  <a:lnTo>
                    <a:pt x="196" y="427"/>
                  </a:lnTo>
                  <a:lnTo>
                    <a:pt x="202" y="428"/>
                  </a:lnTo>
                  <a:lnTo>
                    <a:pt x="203" y="428"/>
                  </a:lnTo>
                  <a:lnTo>
                    <a:pt x="202" y="440"/>
                  </a:lnTo>
                  <a:lnTo>
                    <a:pt x="200" y="440"/>
                  </a:lnTo>
                  <a:lnTo>
                    <a:pt x="193" y="439"/>
                  </a:lnTo>
                  <a:lnTo>
                    <a:pt x="189" y="438"/>
                  </a:lnTo>
                  <a:lnTo>
                    <a:pt x="192" y="426"/>
                  </a:lnTo>
                  <a:close/>
                  <a:moveTo>
                    <a:pt x="214" y="429"/>
                  </a:moveTo>
                  <a:lnTo>
                    <a:pt x="219" y="429"/>
                  </a:lnTo>
                  <a:lnTo>
                    <a:pt x="224" y="428"/>
                  </a:lnTo>
                  <a:lnTo>
                    <a:pt x="225" y="427"/>
                  </a:lnTo>
                  <a:lnTo>
                    <a:pt x="228" y="439"/>
                  </a:lnTo>
                  <a:lnTo>
                    <a:pt x="226" y="440"/>
                  </a:lnTo>
                  <a:lnTo>
                    <a:pt x="220" y="441"/>
                  </a:lnTo>
                  <a:lnTo>
                    <a:pt x="215" y="441"/>
                  </a:lnTo>
                  <a:lnTo>
                    <a:pt x="214" y="429"/>
                  </a:lnTo>
                  <a:close/>
                  <a:moveTo>
                    <a:pt x="235" y="424"/>
                  </a:moveTo>
                  <a:lnTo>
                    <a:pt x="239" y="422"/>
                  </a:lnTo>
                  <a:lnTo>
                    <a:pt x="243" y="419"/>
                  </a:lnTo>
                  <a:lnTo>
                    <a:pt x="245" y="418"/>
                  </a:lnTo>
                  <a:lnTo>
                    <a:pt x="252" y="428"/>
                  </a:lnTo>
                  <a:lnTo>
                    <a:pt x="250" y="429"/>
                  </a:lnTo>
                  <a:lnTo>
                    <a:pt x="244" y="433"/>
                  </a:lnTo>
                  <a:lnTo>
                    <a:pt x="241" y="435"/>
                  </a:lnTo>
                  <a:lnTo>
                    <a:pt x="235" y="424"/>
                  </a:lnTo>
                  <a:close/>
                  <a:moveTo>
                    <a:pt x="253" y="411"/>
                  </a:moveTo>
                  <a:lnTo>
                    <a:pt x="255" y="408"/>
                  </a:lnTo>
                  <a:lnTo>
                    <a:pt x="258" y="403"/>
                  </a:lnTo>
                  <a:lnTo>
                    <a:pt x="259" y="402"/>
                  </a:lnTo>
                  <a:lnTo>
                    <a:pt x="270" y="408"/>
                  </a:lnTo>
                  <a:lnTo>
                    <a:pt x="268" y="411"/>
                  </a:lnTo>
                  <a:lnTo>
                    <a:pt x="264" y="416"/>
                  </a:lnTo>
                  <a:lnTo>
                    <a:pt x="262" y="419"/>
                  </a:lnTo>
                  <a:lnTo>
                    <a:pt x="253" y="411"/>
                  </a:lnTo>
                  <a:close/>
                  <a:moveTo>
                    <a:pt x="265" y="392"/>
                  </a:moveTo>
                  <a:lnTo>
                    <a:pt x="267" y="387"/>
                  </a:lnTo>
                  <a:lnTo>
                    <a:pt x="269" y="381"/>
                  </a:lnTo>
                  <a:lnTo>
                    <a:pt x="269" y="381"/>
                  </a:lnTo>
                  <a:lnTo>
                    <a:pt x="281" y="385"/>
                  </a:lnTo>
                  <a:lnTo>
                    <a:pt x="281" y="385"/>
                  </a:lnTo>
                  <a:lnTo>
                    <a:pt x="278" y="392"/>
                  </a:lnTo>
                  <a:lnTo>
                    <a:pt x="276" y="397"/>
                  </a:lnTo>
                  <a:lnTo>
                    <a:pt x="265" y="392"/>
                  </a:lnTo>
                  <a:close/>
                  <a:moveTo>
                    <a:pt x="272" y="370"/>
                  </a:moveTo>
                  <a:lnTo>
                    <a:pt x="273" y="367"/>
                  </a:lnTo>
                  <a:lnTo>
                    <a:pt x="275" y="360"/>
                  </a:lnTo>
                  <a:lnTo>
                    <a:pt x="275" y="358"/>
                  </a:lnTo>
                  <a:lnTo>
                    <a:pt x="287" y="360"/>
                  </a:lnTo>
                  <a:lnTo>
                    <a:pt x="287" y="362"/>
                  </a:lnTo>
                  <a:lnTo>
                    <a:pt x="285" y="370"/>
                  </a:lnTo>
                  <a:lnTo>
                    <a:pt x="284" y="373"/>
                  </a:lnTo>
                  <a:lnTo>
                    <a:pt x="272" y="370"/>
                  </a:lnTo>
                  <a:close/>
                  <a:moveTo>
                    <a:pt x="276" y="347"/>
                  </a:moveTo>
                  <a:lnTo>
                    <a:pt x="277" y="344"/>
                  </a:lnTo>
                  <a:lnTo>
                    <a:pt x="277" y="336"/>
                  </a:lnTo>
                  <a:lnTo>
                    <a:pt x="277" y="335"/>
                  </a:lnTo>
                  <a:lnTo>
                    <a:pt x="289" y="335"/>
                  </a:lnTo>
                  <a:lnTo>
                    <a:pt x="289" y="337"/>
                  </a:lnTo>
                  <a:lnTo>
                    <a:pt x="289" y="346"/>
                  </a:lnTo>
                  <a:lnTo>
                    <a:pt x="288" y="348"/>
                  </a:lnTo>
                  <a:lnTo>
                    <a:pt x="276" y="347"/>
                  </a:lnTo>
                  <a:close/>
                  <a:moveTo>
                    <a:pt x="277" y="323"/>
                  </a:moveTo>
                  <a:lnTo>
                    <a:pt x="277" y="319"/>
                  </a:lnTo>
                  <a:lnTo>
                    <a:pt x="277" y="311"/>
                  </a:lnTo>
                  <a:lnTo>
                    <a:pt x="289" y="311"/>
                  </a:lnTo>
                  <a:lnTo>
                    <a:pt x="290" y="319"/>
                  </a:lnTo>
                  <a:lnTo>
                    <a:pt x="290" y="323"/>
                  </a:lnTo>
                  <a:lnTo>
                    <a:pt x="277" y="323"/>
                  </a:lnTo>
                  <a:close/>
                  <a:moveTo>
                    <a:pt x="276" y="299"/>
                  </a:moveTo>
                  <a:lnTo>
                    <a:pt x="275" y="291"/>
                  </a:lnTo>
                  <a:lnTo>
                    <a:pt x="275" y="287"/>
                  </a:lnTo>
                  <a:lnTo>
                    <a:pt x="287" y="286"/>
                  </a:lnTo>
                  <a:lnTo>
                    <a:pt x="288" y="290"/>
                  </a:lnTo>
                  <a:lnTo>
                    <a:pt x="288" y="298"/>
                  </a:lnTo>
                  <a:lnTo>
                    <a:pt x="276" y="299"/>
                  </a:lnTo>
                  <a:close/>
                  <a:moveTo>
                    <a:pt x="273" y="275"/>
                  </a:moveTo>
                  <a:lnTo>
                    <a:pt x="272" y="271"/>
                  </a:lnTo>
                  <a:lnTo>
                    <a:pt x="271" y="264"/>
                  </a:lnTo>
                  <a:lnTo>
                    <a:pt x="283" y="261"/>
                  </a:lnTo>
                  <a:lnTo>
                    <a:pt x="285" y="270"/>
                  </a:lnTo>
                  <a:lnTo>
                    <a:pt x="285" y="274"/>
                  </a:lnTo>
                  <a:lnTo>
                    <a:pt x="273" y="275"/>
                  </a:lnTo>
                  <a:close/>
                  <a:moveTo>
                    <a:pt x="268" y="252"/>
                  </a:moveTo>
                  <a:lnTo>
                    <a:pt x="268" y="251"/>
                  </a:lnTo>
                  <a:lnTo>
                    <a:pt x="266" y="241"/>
                  </a:lnTo>
                  <a:lnTo>
                    <a:pt x="266" y="240"/>
                  </a:lnTo>
                  <a:lnTo>
                    <a:pt x="277" y="237"/>
                  </a:lnTo>
                  <a:lnTo>
                    <a:pt x="278" y="238"/>
                  </a:lnTo>
                  <a:lnTo>
                    <a:pt x="280" y="249"/>
                  </a:lnTo>
                  <a:lnTo>
                    <a:pt x="280" y="249"/>
                  </a:lnTo>
                  <a:lnTo>
                    <a:pt x="268" y="252"/>
                  </a:lnTo>
                  <a:close/>
                  <a:moveTo>
                    <a:pt x="262" y="229"/>
                  </a:moveTo>
                  <a:lnTo>
                    <a:pt x="260" y="220"/>
                  </a:lnTo>
                  <a:lnTo>
                    <a:pt x="259" y="217"/>
                  </a:lnTo>
                  <a:lnTo>
                    <a:pt x="270" y="214"/>
                  </a:lnTo>
                  <a:lnTo>
                    <a:pt x="271" y="217"/>
                  </a:lnTo>
                  <a:lnTo>
                    <a:pt x="274" y="225"/>
                  </a:lnTo>
                  <a:lnTo>
                    <a:pt x="262" y="229"/>
                  </a:lnTo>
                  <a:close/>
                  <a:moveTo>
                    <a:pt x="255" y="206"/>
                  </a:moveTo>
                  <a:lnTo>
                    <a:pt x="252" y="199"/>
                  </a:lnTo>
                  <a:lnTo>
                    <a:pt x="251" y="195"/>
                  </a:lnTo>
                  <a:lnTo>
                    <a:pt x="262" y="190"/>
                  </a:lnTo>
                  <a:lnTo>
                    <a:pt x="264" y="195"/>
                  </a:lnTo>
                  <a:lnTo>
                    <a:pt x="266" y="202"/>
                  </a:lnTo>
                  <a:lnTo>
                    <a:pt x="255" y="206"/>
                  </a:lnTo>
                  <a:close/>
                  <a:moveTo>
                    <a:pt x="246" y="184"/>
                  </a:moveTo>
                  <a:lnTo>
                    <a:pt x="244" y="178"/>
                  </a:lnTo>
                  <a:lnTo>
                    <a:pt x="241" y="173"/>
                  </a:lnTo>
                  <a:lnTo>
                    <a:pt x="252" y="168"/>
                  </a:lnTo>
                  <a:lnTo>
                    <a:pt x="255" y="173"/>
                  </a:lnTo>
                  <a:lnTo>
                    <a:pt x="257" y="179"/>
                  </a:lnTo>
                  <a:lnTo>
                    <a:pt x="246" y="184"/>
                  </a:lnTo>
                  <a:close/>
                  <a:moveTo>
                    <a:pt x="236" y="162"/>
                  </a:moveTo>
                  <a:lnTo>
                    <a:pt x="234" y="157"/>
                  </a:lnTo>
                  <a:lnTo>
                    <a:pt x="231" y="151"/>
                  </a:lnTo>
                  <a:lnTo>
                    <a:pt x="242" y="145"/>
                  </a:lnTo>
                  <a:lnTo>
                    <a:pt x="245" y="152"/>
                  </a:lnTo>
                  <a:lnTo>
                    <a:pt x="247" y="156"/>
                  </a:lnTo>
                  <a:lnTo>
                    <a:pt x="236" y="162"/>
                  </a:lnTo>
                  <a:close/>
                  <a:moveTo>
                    <a:pt x="225" y="140"/>
                  </a:moveTo>
                  <a:lnTo>
                    <a:pt x="223" y="137"/>
                  </a:lnTo>
                  <a:lnTo>
                    <a:pt x="219" y="130"/>
                  </a:lnTo>
                  <a:lnTo>
                    <a:pt x="230" y="124"/>
                  </a:lnTo>
                  <a:lnTo>
                    <a:pt x="234" y="131"/>
                  </a:lnTo>
                  <a:lnTo>
                    <a:pt x="236" y="134"/>
                  </a:lnTo>
                  <a:lnTo>
                    <a:pt x="225" y="140"/>
                  </a:lnTo>
                  <a:close/>
                  <a:moveTo>
                    <a:pt x="213" y="120"/>
                  </a:moveTo>
                  <a:lnTo>
                    <a:pt x="212" y="118"/>
                  </a:lnTo>
                  <a:lnTo>
                    <a:pt x="206" y="110"/>
                  </a:lnTo>
                  <a:lnTo>
                    <a:pt x="217" y="103"/>
                  </a:lnTo>
                  <a:lnTo>
                    <a:pt x="222" y="112"/>
                  </a:lnTo>
                  <a:lnTo>
                    <a:pt x="223" y="113"/>
                  </a:lnTo>
                  <a:lnTo>
                    <a:pt x="213" y="120"/>
                  </a:lnTo>
                  <a:close/>
                  <a:moveTo>
                    <a:pt x="200" y="100"/>
                  </a:moveTo>
                  <a:lnTo>
                    <a:pt x="194" y="93"/>
                  </a:lnTo>
                  <a:lnTo>
                    <a:pt x="192" y="90"/>
                  </a:lnTo>
                  <a:lnTo>
                    <a:pt x="202" y="83"/>
                  </a:lnTo>
                  <a:lnTo>
                    <a:pt x="204" y="85"/>
                  </a:lnTo>
                  <a:lnTo>
                    <a:pt x="209" y="93"/>
                  </a:lnTo>
                  <a:lnTo>
                    <a:pt x="200" y="100"/>
                  </a:lnTo>
                  <a:close/>
                  <a:moveTo>
                    <a:pt x="185" y="81"/>
                  </a:moveTo>
                  <a:lnTo>
                    <a:pt x="182" y="77"/>
                  </a:lnTo>
                  <a:lnTo>
                    <a:pt x="177" y="72"/>
                  </a:lnTo>
                  <a:lnTo>
                    <a:pt x="186" y="64"/>
                  </a:lnTo>
                  <a:lnTo>
                    <a:pt x="191" y="69"/>
                  </a:lnTo>
                  <a:lnTo>
                    <a:pt x="194" y="73"/>
                  </a:lnTo>
                  <a:lnTo>
                    <a:pt x="185" y="81"/>
                  </a:lnTo>
                  <a:close/>
                  <a:moveTo>
                    <a:pt x="169" y="63"/>
                  </a:moveTo>
                  <a:lnTo>
                    <a:pt x="163" y="57"/>
                  </a:lnTo>
                  <a:lnTo>
                    <a:pt x="161" y="55"/>
                  </a:lnTo>
                  <a:lnTo>
                    <a:pt x="169" y="46"/>
                  </a:lnTo>
                  <a:lnTo>
                    <a:pt x="172" y="48"/>
                  </a:lnTo>
                  <a:lnTo>
                    <a:pt x="178" y="54"/>
                  </a:lnTo>
                  <a:lnTo>
                    <a:pt x="169" y="63"/>
                  </a:lnTo>
                  <a:close/>
                  <a:moveTo>
                    <a:pt x="152" y="47"/>
                  </a:moveTo>
                  <a:lnTo>
                    <a:pt x="150" y="45"/>
                  </a:lnTo>
                  <a:lnTo>
                    <a:pt x="143" y="40"/>
                  </a:lnTo>
                  <a:lnTo>
                    <a:pt x="143" y="39"/>
                  </a:lnTo>
                  <a:lnTo>
                    <a:pt x="150" y="29"/>
                  </a:lnTo>
                  <a:lnTo>
                    <a:pt x="151" y="31"/>
                  </a:lnTo>
                  <a:lnTo>
                    <a:pt x="158" y="36"/>
                  </a:lnTo>
                  <a:lnTo>
                    <a:pt x="160" y="37"/>
                  </a:lnTo>
                  <a:lnTo>
                    <a:pt x="152" y="47"/>
                  </a:lnTo>
                  <a:close/>
                  <a:moveTo>
                    <a:pt x="133" y="32"/>
                  </a:moveTo>
                  <a:lnTo>
                    <a:pt x="131" y="31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9" y="16"/>
                  </a:lnTo>
                  <a:lnTo>
                    <a:pt x="131" y="17"/>
                  </a:lnTo>
                  <a:lnTo>
                    <a:pt x="137" y="21"/>
                  </a:lnTo>
                  <a:lnTo>
                    <a:pt x="140" y="22"/>
                  </a:lnTo>
                  <a:lnTo>
                    <a:pt x="133" y="32"/>
                  </a:lnTo>
                  <a:close/>
                  <a:moveTo>
                    <a:pt x="112" y="21"/>
                  </a:moveTo>
                  <a:lnTo>
                    <a:pt x="112" y="21"/>
                  </a:lnTo>
                  <a:lnTo>
                    <a:pt x="105" y="18"/>
                  </a:lnTo>
                  <a:lnTo>
                    <a:pt x="102" y="17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7" y="9"/>
                  </a:lnTo>
                  <a:lnTo>
                    <a:pt x="118" y="10"/>
                  </a:lnTo>
                  <a:lnTo>
                    <a:pt x="112" y="21"/>
                  </a:lnTo>
                  <a:close/>
                  <a:moveTo>
                    <a:pt x="91" y="14"/>
                  </a:moveTo>
                  <a:lnTo>
                    <a:pt x="87" y="13"/>
                  </a:lnTo>
                  <a:lnTo>
                    <a:pt x="82" y="13"/>
                  </a:lnTo>
                  <a:lnTo>
                    <a:pt x="80" y="13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90" y="1"/>
                  </a:lnTo>
                  <a:lnTo>
                    <a:pt x="93" y="2"/>
                  </a:lnTo>
                  <a:lnTo>
                    <a:pt x="91" y="14"/>
                  </a:lnTo>
                  <a:close/>
                  <a:moveTo>
                    <a:pt x="69" y="13"/>
                  </a:moveTo>
                  <a:lnTo>
                    <a:pt x="66" y="14"/>
                  </a:lnTo>
                  <a:lnTo>
                    <a:pt x="61" y="15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67" y="1"/>
                  </a:lnTo>
                  <a:lnTo>
                    <a:pt x="69" y="1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chemeClr val="accent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15" name="Group 34"/>
            <p:cNvGrpSpPr>
              <a:grpSpLocks/>
            </p:cNvGrpSpPr>
            <p:nvPr/>
          </p:nvGrpSpPr>
          <p:grpSpPr bwMode="auto">
            <a:xfrm>
              <a:off x="4906594" y="3465273"/>
              <a:ext cx="406400" cy="474663"/>
              <a:chOff x="2129" y="2599"/>
              <a:chExt cx="256" cy="299"/>
            </a:xfrm>
          </p:grpSpPr>
          <p:sp>
            <p:nvSpPr>
              <p:cNvPr id="116" name="Oval 35"/>
              <p:cNvSpPr>
                <a:spLocks noChangeArrowheads="1"/>
              </p:cNvSpPr>
              <p:nvPr/>
            </p:nvSpPr>
            <p:spPr bwMode="auto">
              <a:xfrm>
                <a:off x="2129" y="2609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17" name="Text Box 36"/>
              <p:cNvSpPr txBox="1">
                <a:spLocks noChangeArrowheads="1"/>
              </p:cNvSpPr>
              <p:nvPr/>
            </p:nvSpPr>
            <p:spPr bwMode="auto">
              <a:xfrm>
                <a:off x="2156" y="2599"/>
                <a:ext cx="2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</p:grpSp>
      <p:grpSp>
        <p:nvGrpSpPr>
          <p:cNvPr id="120" name="Группа 119"/>
          <p:cNvGrpSpPr/>
          <p:nvPr/>
        </p:nvGrpSpPr>
        <p:grpSpPr>
          <a:xfrm>
            <a:off x="8425542" y="5585578"/>
            <a:ext cx="1408114" cy="1462116"/>
            <a:chOff x="1884783" y="4195316"/>
            <a:chExt cx="1408114" cy="1462116"/>
          </a:xfrm>
        </p:grpSpPr>
        <p:grpSp>
          <p:nvGrpSpPr>
            <p:cNvPr id="121" name="Group 27"/>
            <p:cNvGrpSpPr>
              <a:grpSpLocks/>
            </p:cNvGrpSpPr>
            <p:nvPr/>
          </p:nvGrpSpPr>
          <p:grpSpPr bwMode="auto">
            <a:xfrm>
              <a:off x="2691738" y="5123268"/>
              <a:ext cx="406400" cy="474662"/>
              <a:chOff x="2364" y="3232"/>
              <a:chExt cx="256" cy="299"/>
            </a:xfrm>
          </p:grpSpPr>
          <p:sp>
            <p:nvSpPr>
              <p:cNvPr id="186" name="Oval 28"/>
              <p:cNvSpPr>
                <a:spLocks noChangeArrowheads="1"/>
              </p:cNvSpPr>
              <p:nvPr/>
            </p:nvSpPr>
            <p:spPr bwMode="auto">
              <a:xfrm>
                <a:off x="2364" y="3251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u</a:t>
                </a:r>
              </a:p>
            </p:txBody>
          </p:sp>
          <p:sp>
            <p:nvSpPr>
              <p:cNvPr id="187" name="Text Box 29"/>
              <p:cNvSpPr txBox="1">
                <a:spLocks noChangeArrowheads="1"/>
              </p:cNvSpPr>
              <p:nvPr/>
            </p:nvSpPr>
            <p:spPr bwMode="auto">
              <a:xfrm>
                <a:off x="2388" y="3232"/>
                <a:ext cx="2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  <p:sp>
          <p:nvSpPr>
            <p:cNvPr id="122" name="Oval 31"/>
            <p:cNvSpPr>
              <a:spLocks noChangeArrowheads="1"/>
            </p:cNvSpPr>
            <p:nvPr/>
          </p:nvSpPr>
          <p:spPr bwMode="auto">
            <a:xfrm>
              <a:off x="2139516" y="5123723"/>
              <a:ext cx="406400" cy="41275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23" name="Oval 32"/>
            <p:cNvSpPr>
              <a:spLocks noChangeArrowheads="1"/>
            </p:cNvSpPr>
            <p:nvPr/>
          </p:nvSpPr>
          <p:spPr bwMode="auto">
            <a:xfrm>
              <a:off x="2676836" y="4281635"/>
              <a:ext cx="406400" cy="412750"/>
            </a:xfrm>
            <a:prstGeom prst="ellipse">
              <a:avLst/>
            </a:prstGeom>
            <a:gradFill rotWithShape="1">
              <a:gsLst>
                <a:gs pos="0">
                  <a:srgbClr val="CCFF66"/>
                </a:gs>
                <a:gs pos="100000">
                  <a:srgbClr val="CCFF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b="1" dirty="0">
                  <a:latin typeface="Calibri" pitchFamily="34" charset="0"/>
                </a:rPr>
                <a:t>u</a:t>
              </a:r>
            </a:p>
          </p:txBody>
        </p:sp>
        <p:grpSp>
          <p:nvGrpSpPr>
            <p:cNvPr id="124" name="Group 34"/>
            <p:cNvGrpSpPr>
              <a:grpSpLocks/>
            </p:cNvGrpSpPr>
            <p:nvPr/>
          </p:nvGrpSpPr>
          <p:grpSpPr bwMode="auto">
            <a:xfrm>
              <a:off x="2144732" y="4398332"/>
              <a:ext cx="406400" cy="474662"/>
              <a:chOff x="2129" y="2599"/>
              <a:chExt cx="256" cy="299"/>
            </a:xfrm>
          </p:grpSpPr>
          <p:sp>
            <p:nvSpPr>
              <p:cNvPr id="184" name="Oval 35"/>
              <p:cNvSpPr>
                <a:spLocks noChangeArrowheads="1"/>
              </p:cNvSpPr>
              <p:nvPr/>
            </p:nvSpPr>
            <p:spPr bwMode="auto">
              <a:xfrm>
                <a:off x="2129" y="2609"/>
                <a:ext cx="256" cy="26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5882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b="1">
                    <a:latin typeface="Calibri" pitchFamily="34" charset="0"/>
                  </a:rPr>
                  <a:t>c</a:t>
                </a:r>
              </a:p>
            </p:txBody>
          </p:sp>
          <p:sp>
            <p:nvSpPr>
              <p:cNvPr id="185" name="Text Box 36"/>
              <p:cNvSpPr txBox="1">
                <a:spLocks noChangeArrowheads="1"/>
              </p:cNvSpPr>
              <p:nvPr/>
            </p:nvSpPr>
            <p:spPr bwMode="auto">
              <a:xfrm>
                <a:off x="2156" y="2599"/>
                <a:ext cx="224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4000" b="1" baseline="30000" dirty="0">
                    <a:latin typeface="Calibri" pitchFamily="34" charset="0"/>
                  </a:rPr>
                  <a:t>–</a:t>
                </a:r>
              </a:p>
            </p:txBody>
          </p:sp>
        </p:grpSp>
        <p:grpSp>
          <p:nvGrpSpPr>
            <p:cNvPr id="125" name="Group 42"/>
            <p:cNvGrpSpPr>
              <a:grpSpLocks/>
            </p:cNvGrpSpPr>
            <p:nvPr/>
          </p:nvGrpSpPr>
          <p:grpSpPr bwMode="auto">
            <a:xfrm rot="21511572" flipH="1">
              <a:off x="2649274" y="4195316"/>
              <a:ext cx="643623" cy="1462116"/>
              <a:chOff x="4082" y="1139"/>
              <a:chExt cx="567" cy="1226"/>
            </a:xfrm>
          </p:grpSpPr>
          <p:grpSp>
            <p:nvGrpSpPr>
              <p:cNvPr id="139" name="Group 43"/>
              <p:cNvGrpSpPr>
                <a:grpSpLocks/>
              </p:cNvGrpSpPr>
              <p:nvPr/>
            </p:nvGrpSpPr>
            <p:grpSpPr bwMode="auto">
              <a:xfrm>
                <a:off x="4082" y="1139"/>
                <a:ext cx="567" cy="613"/>
                <a:chOff x="4082" y="1139"/>
                <a:chExt cx="567" cy="613"/>
              </a:xfrm>
            </p:grpSpPr>
            <p:sp>
              <p:nvSpPr>
                <p:cNvPr id="145" name="Arc 44"/>
                <p:cNvSpPr>
                  <a:spLocks/>
                </p:cNvSpPr>
                <p:nvPr/>
              </p:nvSpPr>
              <p:spPr bwMode="auto">
                <a:xfrm flipH="1">
                  <a:off x="4082" y="1139"/>
                  <a:ext cx="386" cy="6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6" name="Arc 45"/>
                <p:cNvSpPr>
                  <a:spLocks/>
                </p:cNvSpPr>
                <p:nvPr/>
              </p:nvSpPr>
              <p:spPr bwMode="auto">
                <a:xfrm>
                  <a:off x="4468" y="1139"/>
                  <a:ext cx="181" cy="18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2" name="Arc 46"/>
                <p:cNvSpPr>
                  <a:spLocks/>
                </p:cNvSpPr>
                <p:nvPr/>
              </p:nvSpPr>
              <p:spPr bwMode="auto">
                <a:xfrm flipV="1">
                  <a:off x="4490" y="1321"/>
                  <a:ext cx="159" cy="2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3" name="Arc 47"/>
                <p:cNvSpPr>
                  <a:spLocks/>
                </p:cNvSpPr>
                <p:nvPr/>
              </p:nvSpPr>
              <p:spPr bwMode="auto">
                <a:xfrm flipH="1">
                  <a:off x="4377" y="1548"/>
                  <a:ext cx="113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0" name="Group 48"/>
              <p:cNvGrpSpPr>
                <a:grpSpLocks/>
              </p:cNvGrpSpPr>
              <p:nvPr/>
            </p:nvGrpSpPr>
            <p:grpSpPr bwMode="auto">
              <a:xfrm flipV="1">
                <a:off x="4082" y="1752"/>
                <a:ext cx="567" cy="613"/>
                <a:chOff x="4082" y="1139"/>
                <a:chExt cx="567" cy="613"/>
              </a:xfrm>
            </p:grpSpPr>
            <p:sp>
              <p:nvSpPr>
                <p:cNvPr id="141" name="Arc 49"/>
                <p:cNvSpPr>
                  <a:spLocks/>
                </p:cNvSpPr>
                <p:nvPr/>
              </p:nvSpPr>
              <p:spPr bwMode="auto">
                <a:xfrm flipH="1">
                  <a:off x="4082" y="1139"/>
                  <a:ext cx="386" cy="6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2" name="Arc 50"/>
                <p:cNvSpPr>
                  <a:spLocks/>
                </p:cNvSpPr>
                <p:nvPr/>
              </p:nvSpPr>
              <p:spPr bwMode="auto">
                <a:xfrm>
                  <a:off x="4468" y="1139"/>
                  <a:ext cx="181" cy="18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" name="Arc 51"/>
                <p:cNvSpPr>
                  <a:spLocks/>
                </p:cNvSpPr>
                <p:nvPr/>
              </p:nvSpPr>
              <p:spPr bwMode="auto">
                <a:xfrm flipV="1">
                  <a:off x="4490" y="1321"/>
                  <a:ext cx="159" cy="2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4" name="Arc 52"/>
                <p:cNvSpPr>
                  <a:spLocks/>
                </p:cNvSpPr>
                <p:nvPr/>
              </p:nvSpPr>
              <p:spPr bwMode="auto">
                <a:xfrm flipH="1">
                  <a:off x="4377" y="1548"/>
                  <a:ext cx="113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2118DE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26" name="Группа 56"/>
            <p:cNvGrpSpPr/>
            <p:nvPr/>
          </p:nvGrpSpPr>
          <p:grpSpPr>
            <a:xfrm>
              <a:off x="1884783" y="4441373"/>
              <a:ext cx="746450" cy="1063690"/>
              <a:chOff x="5243804" y="3769568"/>
              <a:chExt cx="608822" cy="1063690"/>
            </a:xfrm>
          </p:grpSpPr>
          <p:grpSp>
            <p:nvGrpSpPr>
              <p:cNvPr id="129" name="Group 31"/>
              <p:cNvGrpSpPr>
                <a:grpSpLocks/>
              </p:cNvGrpSpPr>
              <p:nvPr/>
            </p:nvGrpSpPr>
            <p:grpSpPr bwMode="auto">
              <a:xfrm>
                <a:off x="5243804" y="3769568"/>
                <a:ext cx="608822" cy="531845"/>
                <a:chOff x="4082" y="1139"/>
                <a:chExt cx="567" cy="613"/>
              </a:xfrm>
            </p:grpSpPr>
            <p:sp>
              <p:nvSpPr>
                <p:cNvPr id="135" name="Arc 27"/>
                <p:cNvSpPr>
                  <a:spLocks/>
                </p:cNvSpPr>
                <p:nvPr/>
              </p:nvSpPr>
              <p:spPr bwMode="auto">
                <a:xfrm flipH="1">
                  <a:off x="4082" y="1139"/>
                  <a:ext cx="386" cy="6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6" name="Arc 28"/>
                <p:cNvSpPr>
                  <a:spLocks/>
                </p:cNvSpPr>
                <p:nvPr/>
              </p:nvSpPr>
              <p:spPr bwMode="auto">
                <a:xfrm>
                  <a:off x="4468" y="1139"/>
                  <a:ext cx="181" cy="18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7" name="Arc 29"/>
                <p:cNvSpPr>
                  <a:spLocks/>
                </p:cNvSpPr>
                <p:nvPr/>
              </p:nvSpPr>
              <p:spPr bwMode="auto">
                <a:xfrm flipV="1">
                  <a:off x="4490" y="1321"/>
                  <a:ext cx="159" cy="2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8" name="Arc 30"/>
                <p:cNvSpPr>
                  <a:spLocks/>
                </p:cNvSpPr>
                <p:nvPr/>
              </p:nvSpPr>
              <p:spPr bwMode="auto">
                <a:xfrm flipH="1">
                  <a:off x="4377" y="1548"/>
                  <a:ext cx="113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0" name="Group 32"/>
              <p:cNvGrpSpPr>
                <a:grpSpLocks/>
              </p:cNvGrpSpPr>
              <p:nvPr/>
            </p:nvGrpSpPr>
            <p:grpSpPr bwMode="auto">
              <a:xfrm flipV="1">
                <a:off x="5243804" y="4301413"/>
                <a:ext cx="608822" cy="531845"/>
                <a:chOff x="4082" y="1139"/>
                <a:chExt cx="567" cy="613"/>
              </a:xfrm>
            </p:grpSpPr>
            <p:sp>
              <p:nvSpPr>
                <p:cNvPr id="131" name="Arc 33"/>
                <p:cNvSpPr>
                  <a:spLocks/>
                </p:cNvSpPr>
                <p:nvPr/>
              </p:nvSpPr>
              <p:spPr bwMode="auto">
                <a:xfrm flipH="1">
                  <a:off x="4082" y="1139"/>
                  <a:ext cx="386" cy="6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2" name="Arc 34"/>
                <p:cNvSpPr>
                  <a:spLocks/>
                </p:cNvSpPr>
                <p:nvPr/>
              </p:nvSpPr>
              <p:spPr bwMode="auto">
                <a:xfrm>
                  <a:off x="4468" y="1139"/>
                  <a:ext cx="181" cy="18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3" name="Arc 35"/>
                <p:cNvSpPr>
                  <a:spLocks/>
                </p:cNvSpPr>
                <p:nvPr/>
              </p:nvSpPr>
              <p:spPr bwMode="auto">
                <a:xfrm flipV="1">
                  <a:off x="4490" y="1321"/>
                  <a:ext cx="159" cy="22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4" name="Arc 36"/>
                <p:cNvSpPr>
                  <a:spLocks/>
                </p:cNvSpPr>
                <p:nvPr/>
              </p:nvSpPr>
              <p:spPr bwMode="auto">
                <a:xfrm flipH="1">
                  <a:off x="4377" y="1548"/>
                  <a:ext cx="113" cy="18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27" name="Oval 14"/>
            <p:cNvSpPr>
              <a:spLocks noChangeArrowheads="1"/>
            </p:cNvSpPr>
            <p:nvPr/>
          </p:nvSpPr>
          <p:spPr bwMode="auto">
            <a:xfrm rot="20701035">
              <a:off x="2054725" y="4283021"/>
              <a:ext cx="1143478" cy="5548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/>
          </p:nvSpPr>
          <p:spPr bwMode="auto">
            <a:xfrm>
              <a:off x="2059890" y="5038696"/>
              <a:ext cx="1143478" cy="5543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134279" y="284704"/>
            <a:ext cx="4911725" cy="4392612"/>
            <a:chOff x="92741" y="188640"/>
            <a:chExt cx="4911307" cy="4392488"/>
          </a:xfrm>
        </p:grpSpPr>
        <p:pic>
          <p:nvPicPr>
            <p:cNvPr id="5" name="図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741" y="188640"/>
              <a:ext cx="4911307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33066" y="4269581"/>
              <a:ext cx="1774694" cy="296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1" lang="en-US" b="1">
                  <a:solidFill>
                    <a:srgbClr val="000000"/>
                  </a:solidFill>
                  <a:latin typeface="Calibri" pitchFamily="34" charset="0"/>
                </a:rPr>
                <a:t>M(</a:t>
              </a:r>
              <a:r>
                <a:rPr kumimoji="1" lang="en-US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(2S)</a:t>
              </a:r>
              <a:r>
                <a:rPr kumimoji="1" lang="en-US" b="1" baseline="3000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kumimoji="1" lang="en-US" b="1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), GeV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84829" y="1197446"/>
              <a:ext cx="830606" cy="294175"/>
            </a:xfrm>
            <a:prstGeom prst="rect">
              <a:avLst/>
            </a:prstGeom>
            <a:solidFill>
              <a:srgbClr val="DDDDDD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ko-KR" sz="1600" b="1">
                  <a:solidFill>
                    <a:schemeClr val="tx1"/>
                  </a:solidFill>
                  <a:latin typeface="Calibri" pitchFamily="34" charset="0"/>
                  <a:ea typeface="굴림" pitchFamily="34" charset="-127"/>
                  <a:sym typeface="Wingdings" pitchFamily="2" charset="2"/>
                </a:rPr>
                <a:t>548 fb</a:t>
              </a:r>
              <a:r>
                <a:rPr lang="en-US" altLang="ko-KR" sz="1600" b="1" baseline="30000">
                  <a:solidFill>
                    <a:schemeClr val="tx1"/>
                  </a:solidFill>
                  <a:latin typeface="Calibri" pitchFamily="34" charset="0"/>
                  <a:ea typeface="굴림" pitchFamily="34" charset="-127"/>
                  <a:sym typeface="Wingdings" pitchFamily="2" charset="2"/>
                </a:rPr>
                <a:t>-1</a:t>
              </a:r>
              <a:endParaRPr lang="en-US" sz="1600" b="1" baseline="30000">
                <a:solidFill>
                  <a:schemeClr val="tx1"/>
                </a:solidFill>
                <a:latin typeface="Calibri" pitchFamily="34" charset="0"/>
                <a:ea typeface="굴림" pitchFamily="34" charset="-127"/>
                <a:sym typeface="Wingdings" pitchFamily="2" charset="2"/>
              </a:endParaRPr>
            </a:p>
          </p:txBody>
        </p:sp>
        <p:pic>
          <p:nvPicPr>
            <p:cNvPr id="10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829" y="2312045"/>
              <a:ext cx="3492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2821" y="444599"/>
              <a:ext cx="484188" cy="39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58" descr="babar_and_belle_hi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9736" y="2935666"/>
            <a:ext cx="3337351" cy="3337351"/>
          </a:xfrm>
          <a:prstGeom prst="rect">
            <a:avLst/>
          </a:prstGeom>
          <a:noFill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9803" y="4715954"/>
            <a:ext cx="448202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Belle and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BaBar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data look very similar; conclusions are different: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Belle: observation of Z resonance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BaBar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: after taking into account many K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π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waves the peak is not significant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8594" y="3171716"/>
            <a:ext cx="484229" cy="3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713" y="3154145"/>
            <a:ext cx="349280" cy="3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978307" y="3087085"/>
            <a:ext cx="364202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+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741447" y="1852550"/>
            <a:ext cx="3633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Need referee (</a:t>
            </a:r>
            <a:r>
              <a:rPr lang="en-US" sz="3200" b="1" dirty="0" err="1" smtClean="0">
                <a:solidFill>
                  <a:srgbClr val="990033"/>
                </a:solidFill>
                <a:latin typeface="Calibri" pitchFamily="34" charset="0"/>
              </a:rPr>
              <a:t>LHCb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) to resolve</a:t>
            </a:r>
            <a:endParaRPr lang="en-US" sz="2800" b="1" baseline="3000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30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02219" y="6277276"/>
            <a:ext cx="3539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And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LHCb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has resolved the bet in favor of Belle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78178" y="408321"/>
            <a:ext cx="44820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Belle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performed 4D-fit, that confirms Z and measured quantum numbers: J</a:t>
            </a:r>
            <a:r>
              <a:rPr lang="en-US" sz="2000" b="1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=1</a:t>
            </a:r>
            <a:r>
              <a:rPr lang="en-US" sz="2000" b="1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however for the main question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    “Does Z exist?”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9803" y="4986542"/>
            <a:ext cx="6257568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Significance is &gt;14</a:t>
            </a:r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phase motion consistent with resonance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Breit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-Wigner)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parameters (including quantum numbers) are consistent with the Belle’s result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 another peak at 4200MeV with significance ~5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654639" y="238354"/>
            <a:ext cx="3633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Z(4430) at </a:t>
            </a:r>
            <a:r>
              <a:rPr lang="en-US" sz="3200" b="1" dirty="0" err="1" smtClean="0">
                <a:solidFill>
                  <a:srgbClr val="990033"/>
                </a:solidFill>
                <a:latin typeface="Calibri" pitchFamily="34" charset="0"/>
              </a:rPr>
              <a:t>LHCb</a:t>
            </a:r>
            <a:endParaRPr lang="en-US" sz="2800" b="1" baseline="3000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31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02433" y="1173431"/>
            <a:ext cx="3539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4D-fit: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Dalitz+angular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variables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161" y="1091682"/>
            <a:ext cx="4708627" cy="317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996" y="4432041"/>
            <a:ext cx="2730705" cy="263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871" y="1623527"/>
            <a:ext cx="4902314" cy="338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998207" y="936833"/>
            <a:ext cx="1854600" cy="292709"/>
          </a:xfrm>
          <a:prstGeom prst="rect">
            <a:avLst/>
          </a:prstGeom>
          <a:solidFill>
            <a:srgbClr val="DDDDDD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i="1" dirty="0" smtClean="0">
                <a:latin typeface="Calibri" pitchFamily="34" charset="0"/>
              </a:rPr>
              <a:t>PRL 112, </a:t>
            </a:r>
            <a:r>
              <a:rPr lang="en-US" sz="1400" b="0" i="1" dirty="0" smtClean="0">
                <a:latin typeface="Calibri" pitchFamily="34" charset="0"/>
              </a:rPr>
              <a:t>222002</a:t>
            </a:r>
            <a:r>
              <a:rPr lang="en-US" sz="1400" b="0" i="1" dirty="0" smtClean="0">
                <a:latin typeface="Calibri" pitchFamily="34" charset="0"/>
              </a:rPr>
              <a:t>(2014)</a:t>
            </a:r>
            <a:endParaRPr lang="en-US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496" y="346045"/>
            <a:ext cx="2347977" cy="143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06349" y="163701"/>
            <a:ext cx="3633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Z</a:t>
            </a:r>
            <a:r>
              <a:rPr lang="en-US" sz="3200" b="1" baseline="30000" dirty="0" smtClean="0">
                <a:solidFill>
                  <a:srgbClr val="990033"/>
                </a:solidFill>
                <a:latin typeface="Calibri" pitchFamily="34" charset="0"/>
              </a:rPr>
              <a:t>+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 as </a:t>
            </a:r>
            <a:r>
              <a:rPr lang="en-US" sz="3200" b="1" dirty="0" err="1" smtClean="0">
                <a:solidFill>
                  <a:srgbClr val="990033"/>
                </a:solidFill>
                <a:latin typeface="Calibri" pitchFamily="34" charset="0"/>
              </a:rPr>
              <a:t>rescattering</a:t>
            </a:r>
            <a:endParaRPr lang="en-US" sz="2800" b="1" baseline="30000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28" y="3046720"/>
            <a:ext cx="6837528" cy="140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Oval 6"/>
          <p:cNvSpPr>
            <a:spLocks noChangeArrowheads="1"/>
          </p:cNvSpPr>
          <p:nvPr/>
        </p:nvSpPr>
        <p:spPr bwMode="auto">
          <a:xfrm rot="833835">
            <a:off x="1185863" y="1639804"/>
            <a:ext cx="1333500" cy="6477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 rot="2533019">
            <a:off x="2087563" y="1963654"/>
            <a:ext cx="144462" cy="1444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 rot="19900816">
            <a:off x="1116013" y="344404"/>
            <a:ext cx="1333500" cy="6477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1042988" y="487279"/>
            <a:ext cx="900112" cy="1730375"/>
            <a:chOff x="4082" y="1139"/>
            <a:chExt cx="567" cy="1226"/>
          </a:xfrm>
        </p:grpSpPr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4082" y="1139"/>
              <a:ext cx="567" cy="613"/>
              <a:chOff x="4082" y="1139"/>
              <a:chExt cx="567" cy="613"/>
            </a:xfrm>
          </p:grpSpPr>
          <p:sp>
            <p:nvSpPr>
              <p:cNvPr id="35" name="Arc 27"/>
              <p:cNvSpPr>
                <a:spLocks/>
              </p:cNvSpPr>
              <p:nvPr/>
            </p:nvSpPr>
            <p:spPr bwMode="auto">
              <a:xfrm flipH="1">
                <a:off x="4082" y="1139"/>
                <a:ext cx="386" cy="6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6" name="Arc 28"/>
              <p:cNvSpPr>
                <a:spLocks/>
              </p:cNvSpPr>
              <p:nvPr/>
            </p:nvSpPr>
            <p:spPr bwMode="auto">
              <a:xfrm>
                <a:off x="4468" y="1139"/>
                <a:ext cx="181" cy="18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7" name="Arc 29"/>
              <p:cNvSpPr>
                <a:spLocks/>
              </p:cNvSpPr>
              <p:nvPr/>
            </p:nvSpPr>
            <p:spPr bwMode="auto">
              <a:xfrm flipV="1">
                <a:off x="4490" y="1321"/>
                <a:ext cx="159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" name="Arc 30"/>
              <p:cNvSpPr>
                <a:spLocks/>
              </p:cNvSpPr>
              <p:nvPr/>
            </p:nvSpPr>
            <p:spPr bwMode="auto">
              <a:xfrm flipH="1">
                <a:off x="4377" y="1548"/>
                <a:ext cx="113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30" name="Group 32"/>
            <p:cNvGrpSpPr>
              <a:grpSpLocks/>
            </p:cNvGrpSpPr>
            <p:nvPr/>
          </p:nvGrpSpPr>
          <p:grpSpPr bwMode="auto">
            <a:xfrm flipV="1">
              <a:off x="4082" y="1752"/>
              <a:ext cx="567" cy="613"/>
              <a:chOff x="4082" y="1139"/>
              <a:chExt cx="567" cy="613"/>
            </a:xfrm>
          </p:grpSpPr>
          <p:sp>
            <p:nvSpPr>
              <p:cNvPr id="31" name="Arc 33"/>
              <p:cNvSpPr>
                <a:spLocks/>
              </p:cNvSpPr>
              <p:nvPr/>
            </p:nvSpPr>
            <p:spPr bwMode="auto">
              <a:xfrm flipH="1">
                <a:off x="4082" y="1139"/>
                <a:ext cx="386" cy="6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" name="Arc 34"/>
              <p:cNvSpPr>
                <a:spLocks/>
              </p:cNvSpPr>
              <p:nvPr/>
            </p:nvSpPr>
            <p:spPr bwMode="auto">
              <a:xfrm>
                <a:off x="4468" y="1139"/>
                <a:ext cx="181" cy="18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" name="Arc 35"/>
              <p:cNvSpPr>
                <a:spLocks/>
              </p:cNvSpPr>
              <p:nvPr/>
            </p:nvSpPr>
            <p:spPr bwMode="auto">
              <a:xfrm flipV="1">
                <a:off x="4490" y="1321"/>
                <a:ext cx="159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4" name="Arc 36"/>
              <p:cNvSpPr>
                <a:spLocks/>
              </p:cNvSpPr>
              <p:nvPr/>
            </p:nvSpPr>
            <p:spPr bwMode="auto">
              <a:xfrm flipH="1">
                <a:off x="4377" y="1548"/>
                <a:ext cx="113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439863" y="1766804"/>
            <a:ext cx="323850" cy="32385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1403350" y="631742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 rot="2533019">
            <a:off x="2016125" y="415842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2" name="Group 42"/>
          <p:cNvGrpSpPr>
            <a:grpSpLocks/>
          </p:cNvGrpSpPr>
          <p:nvPr/>
        </p:nvGrpSpPr>
        <p:grpSpPr bwMode="auto">
          <a:xfrm rot="21511572" flipH="1">
            <a:off x="1978025" y="234867"/>
            <a:ext cx="504825" cy="2052637"/>
            <a:chOff x="4082" y="1139"/>
            <a:chExt cx="567" cy="1226"/>
          </a:xfrm>
        </p:grpSpPr>
        <p:grpSp>
          <p:nvGrpSpPr>
            <p:cNvPr id="43" name="Group 43"/>
            <p:cNvGrpSpPr>
              <a:grpSpLocks/>
            </p:cNvGrpSpPr>
            <p:nvPr/>
          </p:nvGrpSpPr>
          <p:grpSpPr bwMode="auto">
            <a:xfrm>
              <a:off x="4082" y="1139"/>
              <a:ext cx="567" cy="613"/>
              <a:chOff x="4082" y="1139"/>
              <a:chExt cx="567" cy="613"/>
            </a:xfrm>
          </p:grpSpPr>
          <p:sp>
            <p:nvSpPr>
              <p:cNvPr id="49" name="Arc 44"/>
              <p:cNvSpPr>
                <a:spLocks/>
              </p:cNvSpPr>
              <p:nvPr/>
            </p:nvSpPr>
            <p:spPr bwMode="auto">
              <a:xfrm flipH="1">
                <a:off x="4082" y="1139"/>
                <a:ext cx="386" cy="6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" name="Arc 45"/>
              <p:cNvSpPr>
                <a:spLocks/>
              </p:cNvSpPr>
              <p:nvPr/>
            </p:nvSpPr>
            <p:spPr bwMode="auto">
              <a:xfrm>
                <a:off x="4468" y="1139"/>
                <a:ext cx="181" cy="18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1" name="Arc 46"/>
              <p:cNvSpPr>
                <a:spLocks/>
              </p:cNvSpPr>
              <p:nvPr/>
            </p:nvSpPr>
            <p:spPr bwMode="auto">
              <a:xfrm flipV="1">
                <a:off x="4490" y="1321"/>
                <a:ext cx="159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" name="Arc 47"/>
              <p:cNvSpPr>
                <a:spLocks/>
              </p:cNvSpPr>
              <p:nvPr/>
            </p:nvSpPr>
            <p:spPr bwMode="auto">
              <a:xfrm flipH="1">
                <a:off x="4377" y="1548"/>
                <a:ext cx="113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44" name="Group 48"/>
            <p:cNvGrpSpPr>
              <a:grpSpLocks/>
            </p:cNvGrpSpPr>
            <p:nvPr/>
          </p:nvGrpSpPr>
          <p:grpSpPr bwMode="auto">
            <a:xfrm flipV="1">
              <a:off x="4082" y="1752"/>
              <a:ext cx="567" cy="613"/>
              <a:chOff x="4082" y="1139"/>
              <a:chExt cx="567" cy="613"/>
            </a:xfrm>
          </p:grpSpPr>
          <p:sp>
            <p:nvSpPr>
              <p:cNvPr id="45" name="Arc 49"/>
              <p:cNvSpPr>
                <a:spLocks/>
              </p:cNvSpPr>
              <p:nvPr/>
            </p:nvSpPr>
            <p:spPr bwMode="auto">
              <a:xfrm flipH="1">
                <a:off x="4082" y="1139"/>
                <a:ext cx="386" cy="6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" name="Arc 50"/>
              <p:cNvSpPr>
                <a:spLocks/>
              </p:cNvSpPr>
              <p:nvPr/>
            </p:nvSpPr>
            <p:spPr bwMode="auto">
              <a:xfrm>
                <a:off x="4468" y="1139"/>
                <a:ext cx="181" cy="18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7" name="Arc 51"/>
              <p:cNvSpPr>
                <a:spLocks/>
              </p:cNvSpPr>
              <p:nvPr/>
            </p:nvSpPr>
            <p:spPr bwMode="auto">
              <a:xfrm flipV="1">
                <a:off x="4490" y="1321"/>
                <a:ext cx="159" cy="2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" name="Arc 52"/>
              <p:cNvSpPr>
                <a:spLocks/>
              </p:cNvSpPr>
              <p:nvPr/>
            </p:nvSpPr>
            <p:spPr bwMode="auto">
              <a:xfrm flipH="1">
                <a:off x="4377" y="1548"/>
                <a:ext cx="113" cy="18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215900" y="1208004"/>
            <a:ext cx="387350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</a:t>
            </a:r>
            <a:endParaRPr lang="ru-RU">
              <a:latin typeface="Calibri" pitchFamily="34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682625" y="955592"/>
            <a:ext cx="612775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719138" y="1495342"/>
            <a:ext cx="576262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690688" y="379329"/>
            <a:ext cx="387350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</a:t>
            </a:r>
            <a:endParaRPr lang="ru-RU">
              <a:latin typeface="Calibri" pitchFamily="34" charset="0"/>
            </a:endParaRP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1690688" y="1676317"/>
            <a:ext cx="684212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</a:t>
            </a:r>
            <a:r>
              <a:rPr lang="en-US" baseline="30000">
                <a:latin typeface="Calibri" pitchFamily="34" charset="0"/>
              </a:rPr>
              <a:t>*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1042988" y="1136567"/>
            <a:ext cx="504825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sym typeface="Symbol" pitchFamily="18" charset="2"/>
              </a:rPr>
              <a:t>’</a:t>
            </a:r>
            <a:endParaRPr lang="el-GR" baseline="30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2195513" y="955592"/>
            <a:ext cx="287337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  <a:sym typeface="Symbol" pitchFamily="18" charset="2"/>
              </a:rPr>
              <a:t>π</a:t>
            </a:r>
            <a:endParaRPr lang="el-GR" baseline="30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647700" y="1603292"/>
            <a:ext cx="287338" cy="936625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" name="Text Box 65"/>
          <p:cNvSpPr txBox="1">
            <a:spLocks noChangeArrowheads="1"/>
          </p:cNvSpPr>
          <p:nvPr/>
        </p:nvSpPr>
        <p:spPr bwMode="auto">
          <a:xfrm>
            <a:off x="358775" y="1928729"/>
            <a:ext cx="387350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</a:t>
            </a:r>
            <a:endParaRPr lang="ru-RU">
              <a:latin typeface="Calibri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653684" y="1082416"/>
            <a:ext cx="7207937" cy="180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80000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Consider decay B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0066"/>
                </a:solidFill>
                <a:latin typeface="Calibri" pitchFamily="34" charset="0"/>
              </a:rPr>
              <a:t>sJ</a:t>
            </a:r>
            <a:r>
              <a:rPr lang="en-US" b="1" baseline="-25000" dirty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</a:rPr>
              <a:t>(*)</a:t>
            </a:r>
            <a:r>
              <a:rPr lang="en-US" b="1" i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US" b="1" dirty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65000"/>
              <a:buFont typeface="Wingdings" pitchFamily="2" charset="2"/>
              <a:buChar char="q"/>
            </a:pP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D</a:t>
            </a:r>
            <a:r>
              <a:rPr lang="en-US" b="1" baseline="-25000" dirty="0" err="1">
                <a:solidFill>
                  <a:srgbClr val="000066"/>
                </a:solidFill>
                <a:latin typeface="Calibri" pitchFamily="34" charset="0"/>
              </a:rPr>
              <a:t>sJ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decays to 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</a:rPr>
              <a:t>(*)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K at time scale &lt;&lt; 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</a:rPr>
              <a:t>*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lifetime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65000"/>
              <a:buFont typeface="Wingdings" pitchFamily="2" charset="2"/>
              <a:buChar char="q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velocity of c-quark in 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</a:rPr>
              <a:t>(*)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and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-mesons is ~ (0.2-0.5) </a:t>
            </a:r>
            <a:r>
              <a:rPr lang="en-US" b="1" i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c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; comparable with D-meson velocities in DD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rest frame at mass ~ 4.4GeV (0.5 </a:t>
            </a:r>
            <a:r>
              <a:rPr lang="en-US" b="1" i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c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65000"/>
              <a:buFont typeface="Wingdings" pitchFamily="2" charset="2"/>
              <a:buChar char="q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Overlapping of wave functions of (DD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) and ('</a:t>
            </a:r>
            <a:r>
              <a:rPr lang="el-GR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π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) should not be negligible, although it is color suppressed. </a:t>
            </a:r>
            <a:endParaRPr lang="el-GR" b="1" dirty="0">
              <a:solidFill>
                <a:srgbClr val="000066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464024" y="4286297"/>
            <a:ext cx="9144000" cy="100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ct val="80000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DD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</a:rPr>
              <a:t>*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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(2S)</a:t>
            </a:r>
            <a:r>
              <a:rPr lang="en-US" b="1" baseline="-250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l-GR" b="1" dirty="0">
                <a:solidFill>
                  <a:srgbClr val="000066"/>
                </a:solidFill>
                <a:latin typeface="Calibri" pitchFamily="34" charset="0"/>
              </a:rPr>
              <a:t>π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allowed with both sides of the reaction in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S-wave</a:t>
            </a:r>
            <a:r>
              <a:rPr lang="en-US" sz="2000" b="1" i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en-US" sz="2000" b="1" dirty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ct val="65000"/>
              <a:buFont typeface="Wingdings" pitchFamily="2" charset="2"/>
              <a:buChar char="q"/>
            </a:pP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=&gt; 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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(2S)</a:t>
            </a:r>
            <a:r>
              <a:rPr lang="en-US" sz="1800" b="1" baseline="-250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l-GR" sz="1800" b="1" dirty="0">
                <a:solidFill>
                  <a:srgbClr val="000066"/>
                </a:solidFill>
                <a:latin typeface="Calibri" pitchFamily="34" charset="0"/>
              </a:rPr>
              <a:t>π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system has J</a:t>
            </a:r>
            <a:r>
              <a:rPr lang="en-US" sz="1800" b="1" baseline="30000" dirty="0">
                <a:solidFill>
                  <a:srgbClr val="000066"/>
                </a:solidFill>
                <a:latin typeface="Calibri" pitchFamily="34" charset="0"/>
              </a:rPr>
              <a:t>P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=1</a:t>
            </a:r>
            <a:r>
              <a:rPr lang="en-US" sz="1800" b="1" baseline="30000" dirty="0">
                <a:solidFill>
                  <a:srgbClr val="000066"/>
                </a:solidFill>
                <a:latin typeface="Calibri" pitchFamily="34" charset="0"/>
              </a:rPr>
              <a:t>+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; B 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1</a:t>
            </a:r>
            <a:r>
              <a:rPr lang="en-US" sz="1800" b="1" baseline="30000" dirty="0">
                <a:solidFill>
                  <a:srgbClr val="000066"/>
                </a:solidFill>
                <a:latin typeface="Calibri" pitchFamily="34" charset="0"/>
              </a:rPr>
              <a:t>+  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0</a:t>
            </a:r>
            <a:r>
              <a:rPr lang="en-US" sz="1800" b="1" baseline="30000" dirty="0">
                <a:solidFill>
                  <a:srgbClr val="000066"/>
                </a:solidFill>
                <a:latin typeface="Calibri" pitchFamily="34" charset="0"/>
              </a:rPr>
              <a:t>–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(K) the final state with positive parity, therefore only B 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D</a:t>
            </a:r>
            <a:r>
              <a:rPr lang="en-US" sz="1800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(*)</a:t>
            </a:r>
            <a:r>
              <a:rPr lang="en-US" sz="1800" b="1" dirty="0" err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D</a:t>
            </a:r>
            <a:r>
              <a:rPr lang="en-US" sz="1800" b="1" baseline="-25000" dirty="0" err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sJ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( DD</a:t>
            </a:r>
            <a:r>
              <a:rPr lang="en-US" sz="1800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K) decays with positive parity can contribute!</a:t>
            </a:r>
          </a:p>
        </p:txBody>
      </p:sp>
      <p:sp>
        <p:nvSpPr>
          <p:cNvPr id="65" name="Text Box 54"/>
          <p:cNvSpPr txBox="1">
            <a:spLocks noChangeArrowheads="1"/>
          </p:cNvSpPr>
          <p:nvPr/>
        </p:nvSpPr>
        <p:spPr bwMode="auto">
          <a:xfrm>
            <a:off x="7472173" y="3187582"/>
            <a:ext cx="2005677" cy="3499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Br(B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DD</a:t>
            </a:r>
            <a:r>
              <a:rPr lang="en-US" b="1" baseline="30000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K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) ~ 1%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7365265" y="3694823"/>
            <a:ext cx="2159566" cy="3499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Br(B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ZK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) ~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0.001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%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182460" y="5330792"/>
            <a:ext cx="973170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</a:rPr>
              <a:t>The decay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B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DD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(2S) </a:t>
            </a: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is expected to be large ~0.5% and matches parity constrain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D</a:t>
            </a:r>
            <a:r>
              <a:rPr lang="en-US" sz="2000" baseline="-25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(2S) – is radial excitation of ground state D</a:t>
            </a:r>
            <a:r>
              <a:rPr lang="en-US" sz="2000" baseline="-25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;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predicted M~ 2.6-2.63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GeV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(based on observed D</a:t>
            </a:r>
            <a:r>
              <a:rPr lang="en-US" sz="2000" baseline="-25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sz="2000" baseline="30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(2S) M=27151114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MeV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)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expected decay mode D</a:t>
            </a:r>
            <a:r>
              <a:rPr lang="en-US" sz="2000" baseline="30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K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Another candidate is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B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 D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D</a:t>
            </a:r>
            <a:r>
              <a:rPr lang="en-US" sz="2000" baseline="-25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sz="2000" baseline="30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(2S)</a:t>
            </a:r>
            <a:endParaRPr lang="ru-RU" sz="20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175435" y="2572606"/>
            <a:ext cx="2391604" cy="292709"/>
          </a:xfrm>
          <a:prstGeom prst="rect">
            <a:avLst/>
          </a:prstGeom>
          <a:solidFill>
            <a:srgbClr val="DDDDDD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dirty="0" err="1" smtClean="0">
                <a:solidFill>
                  <a:schemeClr val="tx1"/>
                </a:solidFill>
                <a:latin typeface="Calibri" pitchFamily="34" charset="0"/>
              </a:rPr>
              <a:t>Pakhlov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</a:rPr>
              <a:t>, PLB702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400" b="0" dirty="0" smtClean="0">
                <a:latin typeface="Calibri" pitchFamily="34" charset="0"/>
              </a:rPr>
              <a:t>139</a:t>
            </a: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</a:rPr>
              <a:t>(2011)</a:t>
            </a:r>
            <a:endParaRPr lang="en-US" sz="1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32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70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7539135" y="382555"/>
            <a:ext cx="307910" cy="391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56" grpId="0"/>
      <p:bldP spid="57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442855" y="238346"/>
            <a:ext cx="3633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Z</a:t>
            </a:r>
            <a:r>
              <a:rPr lang="en-US" sz="3200" b="1" baseline="30000" dirty="0" smtClean="0">
                <a:solidFill>
                  <a:srgbClr val="990033"/>
                </a:solidFill>
                <a:latin typeface="Calibri" pitchFamily="34" charset="0"/>
              </a:rPr>
              <a:t>+</a:t>
            </a: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 as </a:t>
            </a:r>
            <a:r>
              <a:rPr lang="en-US" sz="3200" b="1" dirty="0" err="1" smtClean="0">
                <a:solidFill>
                  <a:srgbClr val="990033"/>
                </a:solidFill>
                <a:latin typeface="Calibri" pitchFamily="34" charset="0"/>
              </a:rPr>
              <a:t>rescattering</a:t>
            </a:r>
            <a:endParaRPr lang="en-US" sz="2800" b="1" baseline="3000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25800" y="1636217"/>
            <a:ext cx="2823209" cy="34996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B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 DD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(2S)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  DD</a:t>
            </a:r>
            <a:r>
              <a:rPr lang="en-US" baseline="30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 K  ZK</a:t>
            </a:r>
            <a:endParaRPr lang="ru-RU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/>
        </p:nvSpPr>
        <p:spPr bwMode="auto">
          <a:xfrm>
            <a:off x="391886" y="1523270"/>
            <a:ext cx="5057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</a:rPr>
              <a:t>Naïve sum of two </a:t>
            </a: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</a:rPr>
              <a:t>parity allowed contributions describes </a:t>
            </a:r>
            <a:r>
              <a:rPr lang="en-US" sz="2000" b="1" dirty="0" err="1" smtClean="0">
                <a:solidFill>
                  <a:srgbClr val="000066"/>
                </a:solidFill>
                <a:latin typeface="Calibri" pitchFamily="34" charset="0"/>
              </a:rPr>
              <a:t>LHCb</a:t>
            </a: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</a:rPr>
              <a:t> data </a:t>
            </a: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</a:rPr>
              <a:t>not so </a:t>
            </a: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</a:rPr>
              <a:t>bad!</a:t>
            </a:r>
            <a:endParaRPr lang="ru-RU" sz="2000" dirty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549" y="1940611"/>
            <a:ext cx="3366195" cy="23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75" y="2143318"/>
            <a:ext cx="3964475" cy="460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126069" y="4216150"/>
            <a:ext cx="4954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phase motion comes from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D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</a:rPr>
              <a:t>(2S)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BW amplitude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33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339" y="5448896"/>
            <a:ext cx="2742475" cy="16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175832" y="4695108"/>
            <a:ext cx="46093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Calibri" pitchFamily="34" charset="0"/>
              </a:rPr>
              <a:t>can predict </a:t>
            </a: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D</a:t>
            </a:r>
            <a:r>
              <a:rPr lang="en-US" sz="2000" baseline="-25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s</a:t>
            </a:r>
            <a:r>
              <a:rPr lang="en-US" sz="2000" dirty="0" smtClean="0">
                <a:solidFill>
                  <a:srgbClr val="800000"/>
                </a:solidFill>
                <a:latin typeface="Calibri" pitchFamily="34" charset="0"/>
              </a:rPr>
              <a:t>(2S)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(not measured so far) parameters</a:t>
            </a:r>
            <a:endParaRPr lang="ru-RU" sz="2000" dirty="0">
              <a:solidFill>
                <a:srgbClr val="00206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538176" y="2399018"/>
            <a:ext cx="1444372" cy="292709"/>
          </a:xfrm>
          <a:prstGeom prst="rect">
            <a:avLst/>
          </a:prstGeom>
          <a:solidFill>
            <a:srgbClr val="DDDDDD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i="1" dirty="0" smtClean="0">
                <a:latin typeface="Calibri" pitchFamily="34" charset="0"/>
              </a:rPr>
              <a:t>arXiv:1408.5295</a:t>
            </a:r>
            <a:endParaRPr lang="en-US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45233" y="628164"/>
            <a:ext cx="93958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Predicted in 2011: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quantum numbers; another peaking structure at M~4200 </a:t>
            </a:r>
            <a:r>
              <a:rPr lang="en-US" sz="2000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MeV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, excess at the endpoint</a:t>
            </a:r>
            <a:endParaRPr lang="ru-RU" sz="2000" dirty="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6203" y="4040155"/>
            <a:ext cx="2642444" cy="25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5116" y="4118795"/>
            <a:ext cx="692937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Model: sum of all K(*(*)) + Z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90000"/>
              <a:buBlip>
                <a:blip r:embed="rId4"/>
              </a:buBlip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New Z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is found (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=1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), 6.2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with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systematics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90000"/>
              <a:buBlip>
                <a:blip r:embed="rId4"/>
              </a:buBlip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M = 4196          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MeV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;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= 370            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MeV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90000"/>
              <a:buBlip>
                <a:blip r:embed="rId4"/>
              </a:buBlip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Exclusion levels (other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J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=0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‒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1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‒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2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‒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2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): 6.1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7.4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4.4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7.0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90000"/>
              <a:buBlip>
                <a:blip r:embed="rId4"/>
              </a:buBlip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Z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(4430) is significant (though via negative interference):     4.0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evidence for new decay modes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 J/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ψ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π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90000"/>
              <a:buBlip>
                <a:blip r:embed="rId4"/>
              </a:buBlip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No signal of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Z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(3900)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654639" y="238354"/>
            <a:ext cx="3633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Calibri" pitchFamily="34" charset="0"/>
              </a:rPr>
              <a:t>Z(4200) at Belle</a:t>
            </a:r>
            <a:endParaRPr lang="en-US" sz="2800" b="1" baseline="30000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34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87829" y="837528"/>
            <a:ext cx="3539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4D-fit: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Dalitz+angular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variables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53" y="1293132"/>
            <a:ext cx="84296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338794" y="871511"/>
            <a:ext cx="2638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B →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K</a:t>
            </a:r>
            <a:r>
              <a:rPr lang="en-US" sz="2000" baseline="30000" dirty="0" smtClean="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π</a:t>
            </a:r>
            <a:r>
              <a:rPr lang="en-US" sz="2000" baseline="30000" dirty="0" smtClean="0">
                <a:solidFill>
                  <a:srgbClr val="002060"/>
                </a:solidFill>
                <a:latin typeface="Calibri" pitchFamily="34" charset="0"/>
              </a:rPr>
              <a:t>+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J/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ψ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(→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</a:rPr>
              <a:t>ℓ</a:t>
            </a:r>
            <a:r>
              <a:rPr lang="en-US" sz="2000" baseline="30000" dirty="0" err="1" smtClean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</a:rPr>
              <a:t>ℓ</a:t>
            </a:r>
            <a:r>
              <a:rPr lang="en-US" sz="2000" baseline="30000" dirty="0" smtClean="0">
                <a:solidFill>
                  <a:srgbClr val="002060"/>
                </a:solidFill>
                <a:latin typeface="Calibri" pitchFamily="34" charset="0"/>
              </a:rPr>
              <a:t>–</a:t>
            </a:r>
            <a:r>
              <a:rPr lang="el-GR" sz="2000" dirty="0" smtClean="0">
                <a:solidFill>
                  <a:srgbClr val="002060"/>
                </a:solidFill>
                <a:latin typeface="Calibri" pitchFamily="34" charset="0"/>
              </a:rPr>
              <a:t>ψ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7537" y="1585556"/>
            <a:ext cx="1591614" cy="55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60549" y="4821699"/>
            <a:ext cx="618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+31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‒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29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90226" y="4821699"/>
            <a:ext cx="618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‒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13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16394" y="4834139"/>
            <a:ext cx="618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+70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‒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70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46071" y="4834139"/>
            <a:ext cx="618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+70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‒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132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082182" y="2345755"/>
            <a:ext cx="1854600" cy="292709"/>
          </a:xfrm>
          <a:prstGeom prst="rect">
            <a:avLst/>
          </a:prstGeom>
          <a:solidFill>
            <a:srgbClr val="DDDDDD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400" b="0" i="1" dirty="0" smtClean="0">
                <a:latin typeface="Calibri" pitchFamily="34" charset="0"/>
              </a:rPr>
              <a:t>PRD 90, 112009 (2014)</a:t>
            </a:r>
            <a:endParaRPr lang="en-US" sz="14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0597" y="951660"/>
          <a:ext cx="9502580" cy="5330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03671"/>
                <a:gridCol w="1337056"/>
                <a:gridCol w="979714"/>
                <a:gridCol w="541176"/>
                <a:gridCol w="1343608"/>
                <a:gridCol w="2136710"/>
                <a:gridCol w="1333691"/>
                <a:gridCol w="1026954"/>
              </a:tblGrid>
              <a:tr h="25198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M(</a:t>
                      </a:r>
                      <a:r>
                        <a:rPr lang="en-US" sz="1400" b="1" dirty="0" err="1" smtClean="0">
                          <a:latin typeface="Calibri" pitchFamily="34" charset="0"/>
                        </a:rPr>
                        <a:t>MeV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  <a:cs typeface="Times New Roman"/>
                        </a:rPr>
                        <a:t>Γ</a:t>
                      </a:r>
                      <a:r>
                        <a:rPr lang="en-US" sz="1400" b="1" dirty="0" smtClean="0">
                          <a:latin typeface="Calibri" pitchFamily="34" charset="0"/>
                          <a:cs typeface="Times New Roman"/>
                        </a:rPr>
                        <a:t>(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Times New Roman"/>
                        </a:rPr>
                        <a:t>MeV</a:t>
                      </a:r>
                      <a:r>
                        <a:rPr lang="en-US" sz="1400" b="1" dirty="0" smtClean="0">
                          <a:latin typeface="Calibri" pitchFamily="34" charset="0"/>
                          <a:cs typeface="Times New Roman"/>
                        </a:rPr>
                        <a:t>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J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PC</a:t>
                      </a:r>
                      <a:endParaRPr lang="ru-RU" sz="1400" b="1" baseline="30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decay mode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production mode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experiment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status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486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</a:rPr>
                        <a:t>h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</a:rPr>
                        <a:t>c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3525.41±0.16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&lt;1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smtClean="0">
                          <a:latin typeface="Calibri" pitchFamily="34" charset="0"/>
                        </a:rPr>
                        <a:t>+−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ψ(2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S) →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π</a:t>
                      </a:r>
                      <a:r>
                        <a:rPr lang="el-GR" sz="1400" b="1" baseline="30000" dirty="0" smtClean="0">
                          <a:latin typeface="Calibri" pitchFamily="34" charset="0"/>
                        </a:rPr>
                        <a:t>0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h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endParaRPr kumimoji="0" lang="ru-RU" sz="14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CLEO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71182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(2S)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3638.9±1.3 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10±4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 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KK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, KK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(2S)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,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γγ→η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(2S)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84402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sym typeface="Symbol"/>
                        </a:rPr>
                        <a:t>2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(1D)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3823.5</a:t>
                      </a: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±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sym typeface="Symbol" pitchFamily="18" charset="2"/>
                        </a:rPr>
                        <a:t>2.8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&lt;14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?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 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γ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sym typeface="Symbol"/>
                        </a:rPr>
                        <a:t>2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(1D)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3230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c2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(2P)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3927.2±2.6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24±6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 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DD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</a:rPr>
                        <a:t>γγ→χ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c2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68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X(3940)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3942±9</a:t>
                      </a:r>
                      <a:endParaRPr lang="ru-RU" sz="1400" b="1" i="0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39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+27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−17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−+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?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DD*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X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58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X(4160)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4156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+29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−25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139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+110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−37</a:t>
                      </a:r>
                      <a:endParaRPr lang="ru-RU" sz="1400" b="1" baseline="-2500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−+ 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?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D*D*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X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0591">
                <a:tc gridSpan="8"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Calibri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Segoe UI Semibold" pitchFamily="34" charset="0"/>
                      </a:endParaRPr>
                    </a:p>
                  </a:txBody>
                  <a:tcPr marL="36000" marR="36000" marT="36000" marB="36000"/>
                </a:tc>
              </a:tr>
              <a:tr h="1180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X(3872)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3871.68±0.17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&lt;1.2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++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,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DD*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KX, pp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592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X(3915)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3917.5±2.7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27±10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0?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?+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ω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KX, 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γγ→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KX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57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Y(4260)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4263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+8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−9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 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95±14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BaBar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669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Y(4350)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4361±13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74±18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(2S)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BaBar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2034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Y(4660)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4664±12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48±15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−− 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n-US" sz="1400" b="1" dirty="0" smtClean="0">
                          <a:latin typeface="Calibri" pitchFamily="34" charset="0"/>
                          <a:sym typeface="Symbol"/>
                        </a:rPr>
                        <a:t>(2S)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187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Y(4140)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4146±3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18±8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?+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Times New Roman"/>
                          <a:cs typeface="Times New Roman"/>
                        </a:rPr>
                        <a:t>ϕ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KY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CDF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2299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(3900)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3899.0±5.6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46±23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/DD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</a:rPr>
                        <a:t>ee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Z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(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γ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ISR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)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BES/Belle</a:t>
                      </a:r>
                      <a:endParaRPr lang="ru-RU" sz="1400" b="1" baseline="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265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(4050)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4051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+24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−23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82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+51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−29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c1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957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(4250)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4248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+185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−45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177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+320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−72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?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χ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c1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15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(4200)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4443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+24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−18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107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+110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−70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ψ(2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,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 smtClean="0">
                          <a:latin typeface="Calibri" pitchFamily="34" charset="0"/>
                        </a:rPr>
                        <a:t>LCHb</a:t>
                      </a:r>
                      <a:r>
                        <a:rPr lang="en-US" sz="1400" b="1" baseline="0" dirty="0" smtClean="0">
                          <a:latin typeface="Calibri" pitchFamily="34" charset="0"/>
                        </a:rPr>
                        <a:t>/Belle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  <a:tr h="175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(4430)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4443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+24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−18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</a:rPr>
                        <a:t>107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+110</a:t>
                      </a:r>
                      <a:r>
                        <a:rPr lang="en-US" sz="1400" b="1" baseline="-25000" dirty="0" smtClean="0">
                          <a:latin typeface="Calibri" pitchFamily="34" charset="0"/>
                        </a:rPr>
                        <a:t>−70</a:t>
                      </a:r>
                      <a:endParaRPr lang="ru-RU" sz="1400" b="1" baseline="-25000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itchFamily="34" charset="0"/>
                        </a:rPr>
                        <a:t>ψ(2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S)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r>
                        <a:rPr lang="en-US" sz="1400" b="1" dirty="0" smtClean="0">
                          <a:latin typeface="Calibri" pitchFamily="34" charset="0"/>
                          <a:cs typeface="+mn-cs"/>
                        </a:rPr>
                        <a:t>,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+mn-cs"/>
                        </a:rPr>
                        <a:t> 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J/</a:t>
                      </a:r>
                      <a:r>
                        <a:rPr lang="el-GR" sz="1400" b="1" dirty="0" smtClean="0">
                          <a:latin typeface="Calibri" pitchFamily="34" charset="0"/>
                          <a:sym typeface="Symbol"/>
                        </a:rPr>
                        <a:t>ψ</a:t>
                      </a:r>
                      <a:r>
                        <a:rPr lang="el-GR" sz="1400" b="1" dirty="0" smtClean="0">
                          <a:latin typeface="Calibri" pitchFamily="34" charset="0"/>
                          <a:cs typeface="+mn-cs"/>
                        </a:rPr>
                        <a:t>π</a:t>
                      </a:r>
                      <a:endParaRPr lang="ru-RU" sz="1400" b="1" dirty="0" smtClean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B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→</a:t>
                      </a:r>
                      <a:r>
                        <a:rPr lang="en-US" sz="1400" b="1" dirty="0" smtClean="0">
                          <a:latin typeface="Calibri" pitchFamily="34" charset="0"/>
                        </a:rPr>
                        <a:t>KZ</a:t>
                      </a:r>
                      <a:r>
                        <a:rPr lang="en-US" sz="1400" b="1" baseline="30000" dirty="0" smtClean="0">
                          <a:latin typeface="Calibri" pitchFamily="34" charset="0"/>
                        </a:rPr>
                        <a:t>+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</a:rPr>
                        <a:t>Belle</a:t>
                      </a:r>
                      <a:endParaRPr lang="ru-RU" sz="1400" b="1" baseline="0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***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3935" y="6314150"/>
            <a:ext cx="9741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</a:pP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Some of </a:t>
            </a:r>
            <a:r>
              <a:rPr kumimoji="1" lang="en-US" altLang="ja-JP" kern="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charmonium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states 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fit theoretical models 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well: important 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to verify regions where theory is reliable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!… 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but many other states remain puzzling 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for </a:t>
            </a:r>
            <a:r>
              <a:rPr kumimoji="1" lang="en-US" altLang="ja-JP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many years.</a:t>
            </a:r>
          </a:p>
        </p:txBody>
      </p:sp>
      <p:sp>
        <p:nvSpPr>
          <p:cNvPr id="13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35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927" y="40944"/>
            <a:ext cx="9479902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kern="0" dirty="0" smtClean="0">
                <a:solidFill>
                  <a:srgbClr val="800000"/>
                </a:solidFill>
                <a:latin typeface="Calibri" pitchFamily="34" charset="0"/>
              </a:rPr>
              <a:t>A lot of new states observed last 12 years. Main suppliers of new discoveries in this field are </a:t>
            </a:r>
            <a:r>
              <a:rPr kumimoji="1" lang="en-US" altLang="ja-JP" sz="2800" kern="0" dirty="0" smtClean="0">
                <a:solidFill>
                  <a:srgbClr val="800000"/>
                </a:solidFill>
                <a:latin typeface="Calibri" pitchFamily="34" charset="0"/>
              </a:rPr>
              <a:t>B-factories</a:t>
            </a:r>
            <a:endParaRPr lang="en-US" altLang="zh-CN" sz="2000" b="1" dirty="0" smtClean="0">
              <a:solidFill>
                <a:srgbClr val="800000"/>
              </a:solidFill>
              <a:latin typeface="Calibri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5506" y="487557"/>
            <a:ext cx="8796240" cy="476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912719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Summary</a:t>
            </a:r>
            <a:endParaRPr lang="ru-RU" sz="4000" baseline="30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テキスト プレースホルダ 1"/>
          <p:cNvSpPr txBox="1">
            <a:spLocks/>
          </p:cNvSpPr>
          <p:nvPr/>
        </p:nvSpPr>
        <p:spPr bwMode="auto">
          <a:xfrm>
            <a:off x="360131" y="1118551"/>
            <a:ext cx="9475306" cy="282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07" rIns="0" bIns="0" numCol="1" anchor="t" anchorCtr="0" compatLnSpc="1">
            <a:prstTxWarp prst="textNoShape">
              <a:avLst/>
            </a:prstTxWarp>
          </a:bodyPr>
          <a:lstStyle/>
          <a:p>
            <a:pPr ea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Blip>
                <a:blip r:embed="rId3"/>
              </a:buBlip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Obviously,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1" lang="en-US" altLang="ja-JP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quarkonium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physics is in deep crises now: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many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observed states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remain puzzling and can not be explained for many years </a:t>
            </a:r>
            <a:endParaRPr kumimoji="1" lang="en-US" altLang="ja-JP" sz="2000" kern="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ea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Blip>
                <a:blip r:embed="rId3"/>
              </a:buBlip>
            </a:pP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1" lang="en-US" altLang="ja-JP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And this very good! We live in a very interesting time. It is stimulating and motivating for new searches and new ideas in theory</a:t>
            </a:r>
            <a:endParaRPr kumimoji="1" lang="en-US" altLang="ja-JP" sz="2000" b="1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ea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Blip>
                <a:blip r:embed="rId3"/>
              </a:buBlip>
            </a:pP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Belle/Babar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data analysis is still ongoing; LHC experiments can provide more information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(mostly in charged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modes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)</a:t>
            </a:r>
            <a:endParaRPr kumimoji="1" lang="en-US" altLang="ja-JP" sz="2000" kern="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36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4" descr="http://prikolphoto.ru/october/14/19.jpg"/>
          <p:cNvPicPr>
            <a:picLocks noChangeAspect="1" noChangeArrowheads="1"/>
          </p:cNvPicPr>
          <p:nvPr/>
        </p:nvPicPr>
        <p:blipFill>
          <a:blip r:embed="rId4" cstate="print"/>
          <a:srcRect t="13514" b="10811"/>
          <a:stretch>
            <a:fillRect/>
          </a:stretch>
        </p:blipFill>
        <p:spPr bwMode="auto">
          <a:xfrm>
            <a:off x="4345019" y="3540188"/>
            <a:ext cx="5562600" cy="314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プレースホルダ 1"/>
          <p:cNvSpPr txBox="1">
            <a:spLocks/>
          </p:cNvSpPr>
          <p:nvPr/>
        </p:nvSpPr>
        <p:spPr bwMode="auto">
          <a:xfrm>
            <a:off x="378793" y="3872037"/>
            <a:ext cx="4071910" cy="2519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07" rIns="0" bIns="0" numCol="1" anchor="t" anchorCtr="0" compatLnSpc="1">
            <a:prstTxWarp prst="textNoShape">
              <a:avLst/>
            </a:prstTxWarp>
          </a:bodyPr>
          <a:lstStyle/>
          <a:p>
            <a:pPr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Blip>
                <a:blip r:embed="rId3"/>
              </a:buBlip>
            </a:pP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Super-B factory, Belle-II, will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start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the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data taking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soon </a:t>
            </a:r>
          </a:p>
          <a:p>
            <a:pPr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Blip>
                <a:blip r:embed="rId3"/>
              </a:buBlip>
            </a:pP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Panda can provide important complimentary information and new discoveries</a:t>
            </a:r>
            <a:endParaRPr kumimoji="1" lang="en-US" altLang="ja-JP" sz="2000" kern="0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ea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Blip>
                <a:blip r:embed="rId3"/>
              </a:buBlip>
            </a:pP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 Theorists should work at least as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hard as experimentalists to catch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up with </a:t>
            </a:r>
            <a:r>
              <a:rPr kumimoji="1" lang="en-US" altLang="ja-JP" sz="2000" kern="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avalanche of puzzles</a:t>
            </a:r>
            <a:endParaRPr kumimoji="1" lang="en-US" altLang="ja-JP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0" marR="0" lvl="0" indent="0" algn="l" defTabSz="449216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32857" y="2435291"/>
            <a:ext cx="7464490" cy="3183564"/>
          </a:xfrm>
          <a:prstGeom prst="rect">
            <a:avLst/>
          </a:prstGeom>
          <a:gradFill flip="none" rotWithShape="1">
            <a:gsLst>
              <a:gs pos="0">
                <a:srgbClr val="DCEBF5">
                  <a:alpha val="38000"/>
                </a:srgbClr>
              </a:gs>
              <a:gs pos="17000">
                <a:srgbClr val="83A7C3"/>
              </a:gs>
              <a:gs pos="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t H A n K S !</a:t>
            </a:r>
          </a:p>
          <a:p>
            <a:pPr algn="ctr"/>
            <a:r>
              <a:rPr lang="en-US" sz="7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and good luck for Panda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0506" y="80497"/>
            <a:ext cx="4562533" cy="3382605"/>
            <a:chOff x="46" y="46"/>
            <a:chExt cx="2562" cy="1933"/>
          </a:xfrm>
        </p:grpSpPr>
        <p:pic>
          <p:nvPicPr>
            <p:cNvPr id="88071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 l="3998" r="11993"/>
            <a:stretch>
              <a:fillRect/>
            </a:stretch>
          </p:blipFill>
          <p:spPr bwMode="auto">
            <a:xfrm>
              <a:off x="46" y="63"/>
              <a:ext cx="2562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2" name="Text Box 16"/>
            <p:cNvSpPr txBox="1">
              <a:spLocks noChangeArrowheads="1"/>
            </p:cNvSpPr>
            <p:nvPr/>
          </p:nvSpPr>
          <p:spPr bwMode="auto">
            <a:xfrm>
              <a:off x="208" y="1477"/>
              <a:ext cx="102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 b="1" i="1" dirty="0">
                  <a:solidFill>
                    <a:srgbClr val="FFFF00"/>
                  </a:solidFill>
                  <a:latin typeface="Calibri" pitchFamily="34" charset="0"/>
                  <a:ea typeface="MS PGothic" pitchFamily="34" charset="-128"/>
                </a:rPr>
                <a:t>~1 km in </a:t>
              </a:r>
              <a:r>
                <a:rPr kumimoji="1" lang="en-US" altLang="ja-JP" i="1" dirty="0">
                  <a:solidFill>
                    <a:srgbClr val="FFFF00"/>
                  </a:solidFill>
                  <a:latin typeface="Calibri" pitchFamily="34" charset="0"/>
                  <a:ea typeface="MS PGothic" pitchFamily="34" charset="-128"/>
                </a:rPr>
                <a:t>diameter</a:t>
              </a:r>
            </a:p>
          </p:txBody>
        </p:sp>
        <p:pic>
          <p:nvPicPr>
            <p:cNvPr id="88073" name="Picture 17" descr="KEKBlog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" y="46"/>
              <a:ext cx="813" cy="36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8074" name="Oval 18"/>
            <p:cNvSpPr>
              <a:spLocks noChangeArrowheads="1"/>
            </p:cNvSpPr>
            <p:nvPr/>
          </p:nvSpPr>
          <p:spPr bwMode="auto">
            <a:xfrm>
              <a:off x="507" y="892"/>
              <a:ext cx="1247" cy="31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en-US" altLang="ja-JP" sz="2600" dirty="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88075" name="Line 19"/>
            <p:cNvSpPr>
              <a:spLocks noChangeShapeType="1"/>
            </p:cNvSpPr>
            <p:nvPr/>
          </p:nvSpPr>
          <p:spPr bwMode="auto">
            <a:xfrm>
              <a:off x="903" y="1187"/>
              <a:ext cx="654" cy="3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8076" name="Text Box 20"/>
            <p:cNvSpPr txBox="1">
              <a:spLocks noChangeArrowheads="1"/>
            </p:cNvSpPr>
            <p:nvPr/>
          </p:nvSpPr>
          <p:spPr bwMode="auto">
            <a:xfrm>
              <a:off x="1066" y="164"/>
              <a:ext cx="79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ja-JP" i="1" dirty="0">
                  <a:latin typeface="Calibri" pitchFamily="34" charset="0"/>
                  <a:ea typeface="MS PGothic" pitchFamily="34" charset="-128"/>
                </a:rPr>
                <a:t>Mt. Tsukuba </a:t>
              </a:r>
            </a:p>
          </p:txBody>
        </p:sp>
        <p:sp>
          <p:nvSpPr>
            <p:cNvPr id="88077" name="Text Box 21"/>
            <p:cNvSpPr txBox="1">
              <a:spLocks noChangeArrowheads="1"/>
            </p:cNvSpPr>
            <p:nvPr/>
          </p:nvSpPr>
          <p:spPr bwMode="auto">
            <a:xfrm>
              <a:off x="331" y="440"/>
              <a:ext cx="50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ja-JP" sz="2600" i="1" dirty="0">
                  <a:solidFill>
                    <a:srgbClr val="FFFF00"/>
                  </a:solidFill>
                  <a:latin typeface="Calibri" pitchFamily="34" charset="0"/>
                  <a:ea typeface="MS PGothic" pitchFamily="34" charset="-128"/>
                </a:rPr>
                <a:t>KEKB</a:t>
              </a:r>
            </a:p>
          </p:txBody>
        </p:sp>
        <p:sp>
          <p:nvSpPr>
            <p:cNvPr id="88078" name="Oval 22"/>
            <p:cNvSpPr>
              <a:spLocks noChangeArrowheads="1"/>
            </p:cNvSpPr>
            <p:nvPr/>
          </p:nvSpPr>
          <p:spPr bwMode="auto">
            <a:xfrm>
              <a:off x="1383" y="890"/>
              <a:ext cx="182" cy="90"/>
            </a:xfrm>
            <a:prstGeom prst="ellipse">
              <a:avLst/>
            </a:prstGeom>
            <a:solidFill>
              <a:srgbClr val="CCFF33"/>
            </a:solidFill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en-US" altLang="ja-JP" sz="2600" dirty="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88079" name="Text Box 23"/>
            <p:cNvSpPr txBox="1">
              <a:spLocks noChangeArrowheads="1"/>
            </p:cNvSpPr>
            <p:nvPr/>
          </p:nvSpPr>
          <p:spPr bwMode="auto">
            <a:xfrm>
              <a:off x="1226" y="600"/>
              <a:ext cx="4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en-US" altLang="ja-JP" sz="2600" i="1" dirty="0">
                  <a:solidFill>
                    <a:srgbClr val="FFFF00"/>
                  </a:solidFill>
                  <a:latin typeface="Calibri" pitchFamily="34" charset="0"/>
                  <a:ea typeface="MS PGothic" pitchFamily="34" charset="-128"/>
                </a:rPr>
                <a:t>Belle</a:t>
              </a:r>
            </a:p>
          </p:txBody>
        </p:sp>
        <p:sp>
          <p:nvSpPr>
            <p:cNvPr id="88080" name="正方形/長方形 30"/>
            <p:cNvSpPr>
              <a:spLocks noChangeArrowheads="1"/>
            </p:cNvSpPr>
            <p:nvPr/>
          </p:nvSpPr>
          <p:spPr bwMode="auto">
            <a:xfrm>
              <a:off x="1292" y="391"/>
              <a:ext cx="85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2000" dirty="0">
                  <a:solidFill>
                    <a:srgbClr val="00FF00"/>
                  </a:solidFill>
                  <a:latin typeface="Calibri" pitchFamily="34" charset="0"/>
                  <a:ea typeface="MS PGothic" pitchFamily="34" charset="-128"/>
                </a:rPr>
                <a:t>3.5 × 8 </a:t>
              </a:r>
              <a:r>
                <a:rPr kumimoji="1" lang="en-US" altLang="ja-JP" sz="2000" dirty="0" err="1">
                  <a:solidFill>
                    <a:srgbClr val="00FF00"/>
                  </a:solidFill>
                  <a:latin typeface="Calibri" pitchFamily="34" charset="0"/>
                  <a:ea typeface="MS PGothic" pitchFamily="34" charset="-128"/>
                </a:rPr>
                <a:t>GeV</a:t>
              </a:r>
              <a:endParaRPr kumimoji="1" lang="ja-JP" altLang="en-US" sz="2000" dirty="0">
                <a:solidFill>
                  <a:srgbClr val="00FF00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8808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49"/>
              <a:ext cx="54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4994299" y="155738"/>
            <a:ext cx="4685040" cy="605474"/>
          </a:xfrm>
          <a:prstGeom prst="rect">
            <a:avLst/>
          </a:prstGeom>
          <a:solidFill>
            <a:srgbClr val="FFFF99"/>
          </a:solidFill>
          <a:ln w="54720">
            <a:noFill/>
            <a:round/>
            <a:headEnd/>
            <a:tailEnd/>
          </a:ln>
          <a:effectLst/>
        </p:spPr>
        <p:txBody>
          <a:bodyPr lIns="99207" tIns="49604" rIns="99207" bIns="49604" anchor="ctr"/>
          <a:lstStyle/>
          <a:p>
            <a:pPr algn="ctr" defTabSz="463724">
              <a:spcBef>
                <a:spcPts val="1323"/>
              </a:spcBef>
              <a:spcAft>
                <a:spcPts val="661"/>
              </a:spcAft>
              <a:tabLst>
                <a:tab pos="0" algn="l"/>
                <a:tab pos="461974" algn="l"/>
                <a:tab pos="925698" algn="l"/>
                <a:tab pos="1389422" algn="l"/>
                <a:tab pos="1853146" algn="l"/>
                <a:tab pos="2316869" algn="l"/>
                <a:tab pos="2780594" algn="l"/>
                <a:tab pos="3244317" algn="l"/>
                <a:tab pos="3708041" algn="l"/>
                <a:tab pos="4171765" algn="l"/>
                <a:tab pos="4635489" algn="l"/>
                <a:tab pos="5099212" algn="l"/>
                <a:tab pos="5562937" algn="l"/>
                <a:tab pos="6026660" algn="l"/>
                <a:tab pos="6490384" algn="l"/>
                <a:tab pos="6954108" algn="l"/>
                <a:tab pos="7417832" algn="l"/>
                <a:tab pos="7881555" algn="l"/>
                <a:tab pos="8345280" algn="l"/>
                <a:tab pos="8809003" algn="l"/>
                <a:tab pos="9272727" algn="l"/>
              </a:tabLst>
            </a:pPr>
            <a:r>
              <a:rPr lang="en-GB" sz="3100" dirty="0">
                <a:solidFill>
                  <a:srgbClr val="000066"/>
                </a:solidFill>
                <a:latin typeface="Calibri" pitchFamily="34" charset="0"/>
              </a:rPr>
              <a:t>Belle experiment at KEKB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4870580" y="684222"/>
            <a:ext cx="5210045" cy="12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8 </a:t>
            </a:r>
            <a:r>
              <a:rPr kumimoji="1" lang="en-US" altLang="ja-JP" sz="2000" dirty="0" err="1">
                <a:latin typeface="Calibri" pitchFamily="34" charset="0"/>
                <a:ea typeface="MS PGothic" pitchFamily="34" charset="-128"/>
              </a:rPr>
              <a:t>GeV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 (e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</a:rPr>
              <a:t>–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) 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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 3.5 </a:t>
            </a:r>
            <a:r>
              <a:rPr kumimoji="1" lang="en-US" altLang="ja-JP" sz="2000" dirty="0" err="1">
                <a:latin typeface="Calibri" pitchFamily="34" charset="0"/>
                <a:ea typeface="MS PGothic" pitchFamily="34" charset="-128"/>
              </a:rPr>
              <a:t>GeV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 (e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</a:rPr>
              <a:t>+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designed luminosity: 10.0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10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33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cm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</a:rPr>
              <a:t>–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2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s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</a:rPr>
              <a:t>–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1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achieved 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</a:rPr>
              <a:t>21.2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10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33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cm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</a:rPr>
              <a:t>–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2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s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</a:rPr>
              <a:t>–</a:t>
            </a:r>
            <a:r>
              <a:rPr kumimoji="1" lang="en-US" altLang="ja-JP" sz="2000" baseline="30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1</a:t>
            </a:r>
            <a:r>
              <a:rPr kumimoji="1" lang="en-US" altLang="ja-JP" sz="2000" dirty="0">
                <a:latin typeface="Calibri" pitchFamily="34" charset="0"/>
                <a:ea typeface="MS PGothic" pitchFamily="34" charset="-128"/>
                <a:sym typeface="Symbol" pitchFamily="18" charset="2"/>
              </a:rPr>
              <a:t> </a:t>
            </a:r>
            <a:r>
              <a:rPr kumimoji="1" lang="en-US" altLang="ja-JP" sz="2000" dirty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sym typeface="Symbol" pitchFamily="18" charset="2"/>
              </a:rPr>
              <a:t>(&gt;2 times larger!)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07910" y="3433665"/>
            <a:ext cx="4646645" cy="3294964"/>
            <a:chOff x="22" y="1933"/>
            <a:chExt cx="3402" cy="2323"/>
          </a:xfrm>
        </p:grpSpPr>
        <p:pic>
          <p:nvPicPr>
            <p:cNvPr id="88087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" y="2024"/>
              <a:ext cx="3266" cy="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3152" y="1933"/>
              <a:ext cx="272" cy="14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3544" y="1874170"/>
            <a:ext cx="5239825" cy="17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112" name="Rectangle 48"/>
          <p:cNvSpPr>
            <a:spLocks noChangeArrowheads="1"/>
          </p:cNvSpPr>
          <p:nvPr/>
        </p:nvSpPr>
        <p:spPr bwMode="auto">
          <a:xfrm>
            <a:off x="9723603" y="0"/>
            <a:ext cx="357022" cy="755967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8588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8135" name="Picture 71" descr="Belle_d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1197" y="3763875"/>
            <a:ext cx="4370713" cy="2579663"/>
          </a:xfrm>
          <a:prstGeom prst="rect">
            <a:avLst/>
          </a:prstGeom>
          <a:noFill/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7324" y="6293919"/>
            <a:ext cx="4283248" cy="71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2000" dirty="0" smtClean="0">
                <a:latin typeface="Calibri" pitchFamily="34" charset="0"/>
                <a:ea typeface="MS PGothic" pitchFamily="34" charset="-128"/>
              </a:rPr>
              <a:t>Completed data taking on June, 2010</a:t>
            </a:r>
          </a:p>
          <a:p>
            <a:pPr>
              <a:lnSpc>
                <a:spcPct val="100000"/>
              </a:lnSpc>
            </a:pPr>
            <a:r>
              <a:rPr kumimoji="1" lang="en-US" altLang="ja-JP" sz="2000" dirty="0" smtClean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sym typeface="Symbol" pitchFamily="18" charset="2"/>
              </a:rPr>
              <a:t>to start </a:t>
            </a:r>
            <a:r>
              <a:rPr kumimoji="1" lang="en-US" altLang="ja-JP" sz="2000" dirty="0" err="1" smtClean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sym typeface="Symbol" pitchFamily="18" charset="2"/>
              </a:rPr>
              <a:t>SueprKEKb</a:t>
            </a:r>
            <a:r>
              <a:rPr kumimoji="1" lang="en-US" altLang="ja-JP" sz="2000" dirty="0" smtClean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sym typeface="Symbol" pitchFamily="18" charset="2"/>
              </a:rPr>
              <a:t>/Belle II upgrade</a:t>
            </a:r>
            <a:endParaRPr kumimoji="1" lang="en-US" altLang="ja-JP" sz="2000" dirty="0">
              <a:solidFill>
                <a:srgbClr val="CC3300"/>
              </a:solidFill>
              <a:latin typeface="Calibri" pitchFamily="34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24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4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586015" y="4637307"/>
            <a:ext cx="3334388" cy="1660523"/>
            <a:chOff x="586015" y="4823927"/>
            <a:chExt cx="3334388" cy="1660523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015" y="4870578"/>
              <a:ext cx="3334388" cy="1613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 bwMode="auto">
            <a:xfrm>
              <a:off x="3480318" y="4823927"/>
              <a:ext cx="317241" cy="3265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endParaRPr>
            </a:p>
          </p:txBody>
        </p:sp>
      </p:grp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682" y="2034099"/>
            <a:ext cx="3308593" cy="154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16" y="1903471"/>
            <a:ext cx="3931906" cy="161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4" y="198989"/>
            <a:ext cx="9254995" cy="566122"/>
          </a:xfrm>
        </p:spPr>
        <p:txBody>
          <a:bodyPr/>
          <a:lstStyle/>
          <a:p>
            <a:r>
              <a:rPr lang="en-US" sz="3500" b="1" dirty="0" err="1" smtClean="0">
                <a:solidFill>
                  <a:srgbClr val="800000"/>
                </a:solidFill>
                <a:latin typeface="Calibri" pitchFamily="34" charset="0"/>
              </a:rPr>
              <a:t>Charmonium</a:t>
            </a:r>
            <a:r>
              <a:rPr lang="en-US" sz="3500" b="1" dirty="0" smtClean="0">
                <a:solidFill>
                  <a:srgbClr val="800000"/>
                </a:solidFill>
                <a:latin typeface="Calibri" pitchFamily="34" charset="0"/>
              </a:rPr>
              <a:t> (+like) production at B factories</a:t>
            </a:r>
            <a:endParaRPr lang="ru-RU" sz="35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80938" name="Text Box 10"/>
          <p:cNvSpPr txBox="1">
            <a:spLocks noChangeArrowheads="1"/>
          </p:cNvSpPr>
          <p:nvPr/>
        </p:nvSpPr>
        <p:spPr bwMode="auto">
          <a:xfrm>
            <a:off x="663788" y="3387126"/>
            <a:ext cx="4637788" cy="617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Any quantum numbers are possible</a:t>
            </a:r>
            <a:r>
              <a:rPr lang="ru-RU" i="1" dirty="0" smtClean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can be measure in angular analysis (</a:t>
            </a:r>
            <a:r>
              <a:rPr lang="en-US" i="1" dirty="0" err="1" smtClean="0">
                <a:solidFill>
                  <a:srgbClr val="000066"/>
                </a:solidFill>
                <a:latin typeface="Calibri" pitchFamily="34" charset="0"/>
              </a:rPr>
              <a:t>Dalitz</a:t>
            </a:r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 plot)</a:t>
            </a:r>
            <a:endParaRPr lang="ru-RU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970390" y="1465128"/>
            <a:ext cx="1046160" cy="359413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B-decays</a:t>
            </a:r>
            <a:endParaRPr lang="ru-RU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80940" name="Text Box 12"/>
          <p:cNvSpPr txBox="1">
            <a:spLocks noChangeArrowheads="1"/>
          </p:cNvSpPr>
          <p:nvPr/>
        </p:nvSpPr>
        <p:spPr bwMode="auto">
          <a:xfrm>
            <a:off x="531845" y="4234271"/>
            <a:ext cx="3913483" cy="359413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annihilation with initial state radiation</a:t>
            </a:r>
            <a:endParaRPr lang="ru-RU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1891208" y="6212317"/>
            <a:ext cx="1207575" cy="3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i="1" dirty="0">
                <a:solidFill>
                  <a:srgbClr val="000066"/>
                </a:solidFill>
                <a:latin typeface="Calibri" pitchFamily="34" charset="0"/>
              </a:rPr>
              <a:t>J</a:t>
            </a:r>
            <a:r>
              <a:rPr lang="en-US" i="1" baseline="30000" dirty="0">
                <a:solidFill>
                  <a:srgbClr val="000066"/>
                </a:solidFill>
                <a:latin typeface="Calibri" pitchFamily="34" charset="0"/>
              </a:rPr>
              <a:t>PC </a:t>
            </a:r>
            <a:r>
              <a:rPr lang="en-US" dirty="0">
                <a:solidFill>
                  <a:srgbClr val="000066"/>
                </a:solidFill>
                <a:latin typeface="Calibri" pitchFamily="34" charset="0"/>
              </a:rPr>
              <a:t>= </a:t>
            </a:r>
            <a:r>
              <a:rPr lang="ru-RU" dirty="0">
                <a:solidFill>
                  <a:srgbClr val="000066"/>
                </a:solidFill>
                <a:latin typeface="Calibri" pitchFamily="34" charset="0"/>
              </a:rPr>
              <a:t>1</a:t>
            </a:r>
            <a:r>
              <a:rPr lang="ru-RU" baseline="30000" dirty="0">
                <a:solidFill>
                  <a:srgbClr val="000066"/>
                </a:solidFill>
                <a:latin typeface="Calibri" pitchFamily="34" charset="0"/>
              </a:rPr>
              <a:t>– –</a:t>
            </a:r>
          </a:p>
        </p:txBody>
      </p:sp>
      <p:sp>
        <p:nvSpPr>
          <p:cNvPr id="380942" name="Text Box 14"/>
          <p:cNvSpPr txBox="1">
            <a:spLocks noChangeArrowheads="1"/>
          </p:cNvSpPr>
          <p:nvPr/>
        </p:nvSpPr>
        <p:spPr bwMode="auto">
          <a:xfrm>
            <a:off x="6553524" y="4170658"/>
            <a:ext cx="3243235" cy="359413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double </a:t>
            </a:r>
            <a:r>
              <a:rPr lang="en-US" i="1" dirty="0" err="1" smtClean="0">
                <a:solidFill>
                  <a:srgbClr val="000066"/>
                </a:solidFill>
                <a:latin typeface="Calibri" pitchFamily="34" charset="0"/>
              </a:rPr>
              <a:t>charmonium</a:t>
            </a:r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 production</a:t>
            </a:r>
            <a:endParaRPr lang="ru-RU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80943" name="Text Box 15"/>
          <p:cNvSpPr txBox="1">
            <a:spLocks noChangeArrowheads="1"/>
          </p:cNvSpPr>
          <p:nvPr/>
        </p:nvSpPr>
        <p:spPr bwMode="auto">
          <a:xfrm>
            <a:off x="5180278" y="1517058"/>
            <a:ext cx="1078796" cy="359413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l-GR" i="1" dirty="0">
                <a:solidFill>
                  <a:srgbClr val="000066"/>
                </a:solidFill>
                <a:latin typeface="Calibri" pitchFamily="34" charset="0"/>
              </a:rPr>
              <a:t>γγ</a:t>
            </a:r>
            <a:r>
              <a:rPr lang="ru-RU" i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i="1" dirty="0" smtClean="0">
                <a:solidFill>
                  <a:srgbClr val="000066"/>
                </a:solidFill>
                <a:latin typeface="Calibri" pitchFamily="34" charset="0"/>
              </a:rPr>
              <a:t>fusion</a:t>
            </a:r>
            <a:endParaRPr lang="ru-RU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80945" name="Text Box 17"/>
          <p:cNvSpPr txBox="1">
            <a:spLocks noChangeArrowheads="1"/>
          </p:cNvSpPr>
          <p:nvPr/>
        </p:nvSpPr>
        <p:spPr bwMode="auto">
          <a:xfrm>
            <a:off x="6757675" y="3582024"/>
            <a:ext cx="1753609" cy="3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r>
              <a:rPr lang="en-US" i="1" dirty="0">
                <a:solidFill>
                  <a:srgbClr val="000066"/>
                </a:solidFill>
                <a:latin typeface="Calibri" pitchFamily="34" charset="0"/>
              </a:rPr>
              <a:t>J</a:t>
            </a:r>
            <a:r>
              <a:rPr lang="en-US" i="1" baseline="30000" dirty="0">
                <a:solidFill>
                  <a:srgbClr val="000066"/>
                </a:solidFill>
                <a:latin typeface="Calibri" pitchFamily="34" charset="0"/>
              </a:rPr>
              <a:t>PC </a:t>
            </a:r>
            <a:r>
              <a:rPr lang="en-US" i="1" baseline="30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</a:rPr>
              <a:t>= </a:t>
            </a:r>
            <a:r>
              <a:rPr lang="ru-RU" dirty="0" smtClean="0">
                <a:solidFill>
                  <a:srgbClr val="000066"/>
                </a:solidFill>
                <a:latin typeface="Calibri" pitchFamily="34" charset="0"/>
              </a:rPr>
              <a:t>0</a:t>
            </a:r>
            <a:r>
              <a:rPr lang="en-US" baseline="30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baseline="30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baseline="30000" dirty="0" smtClean="0">
                <a:solidFill>
                  <a:srgbClr val="000066"/>
                </a:solidFill>
                <a:latin typeface="Calibri" pitchFamily="34" charset="0"/>
              </a:rPr>
              <a:t> +</a:t>
            </a:r>
            <a:r>
              <a:rPr lang="ru-RU" dirty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ru-RU" dirty="0" smtClean="0">
                <a:solidFill>
                  <a:srgbClr val="000066"/>
                </a:solidFill>
                <a:latin typeface="Calibri" pitchFamily="34" charset="0"/>
              </a:rPr>
              <a:t>2</a:t>
            </a:r>
            <a:r>
              <a:rPr lang="en-US" baseline="30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baseline="30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baseline="30000" dirty="0" smtClean="0">
                <a:solidFill>
                  <a:srgbClr val="000066"/>
                </a:solidFill>
                <a:latin typeface="Calibri" pitchFamily="34" charset="0"/>
              </a:rPr>
              <a:t> +</a:t>
            </a:r>
            <a:endParaRPr lang="ru-RU" baseline="300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83" y="4634892"/>
            <a:ext cx="3245854" cy="144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98603" y="724614"/>
            <a:ext cx="9254995" cy="566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16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many various mechanisms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354126" y="3614186"/>
            <a:ext cx="261612" cy="349968"/>
            <a:chOff x="8585767" y="3707492"/>
            <a:chExt cx="261612" cy="34996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585769" y="3722460"/>
              <a:ext cx="261610" cy="264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solidFill>
                    <a:srgbClr val="000066"/>
                  </a:solidFill>
                  <a:latin typeface="Calibri" pitchFamily="34" charset="0"/>
                </a:rPr>
                <a:t>+</a:t>
              </a:r>
              <a:endParaRPr lang="ru-RU" baseline="30000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585767" y="3707492"/>
              <a:ext cx="261610" cy="349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aseline="30000" dirty="0" smtClean="0">
                  <a:solidFill>
                    <a:srgbClr val="000066"/>
                  </a:solidFill>
                  <a:latin typeface="Calibri" pitchFamily="34" charset="0"/>
                </a:rPr>
                <a:t>–</a:t>
              </a:r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758453" y="3604855"/>
            <a:ext cx="261612" cy="349968"/>
            <a:chOff x="8585767" y="3707492"/>
            <a:chExt cx="261612" cy="34996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585769" y="3722460"/>
              <a:ext cx="261610" cy="264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solidFill>
                    <a:srgbClr val="000066"/>
                  </a:solidFill>
                  <a:latin typeface="Calibri" pitchFamily="34" charset="0"/>
                </a:rPr>
                <a:t>+</a:t>
              </a:r>
              <a:endParaRPr lang="ru-RU" baseline="30000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585767" y="3707492"/>
              <a:ext cx="261610" cy="349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aseline="30000" dirty="0" smtClean="0">
                  <a:solidFill>
                    <a:srgbClr val="000066"/>
                  </a:solidFill>
                  <a:latin typeface="Calibri" pitchFamily="34" charset="0"/>
                </a:rPr>
                <a:t>–</a:t>
              </a:r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706259" y="6033832"/>
            <a:ext cx="4297781" cy="381158"/>
            <a:chOff x="5555345" y="6742970"/>
            <a:chExt cx="4297781" cy="381158"/>
          </a:xfrm>
        </p:grpSpPr>
        <p:sp>
          <p:nvSpPr>
            <p:cNvPr id="380946" name="Text Box 18"/>
            <p:cNvSpPr txBox="1">
              <a:spLocks noChangeArrowheads="1"/>
            </p:cNvSpPr>
            <p:nvPr/>
          </p:nvSpPr>
          <p:spPr bwMode="auto">
            <a:xfrm>
              <a:off x="5555345" y="6742970"/>
              <a:ext cx="4297781" cy="3594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 lIns="100794" tIns="50397" rIns="100794" bIns="50397">
              <a:spAutoFit/>
            </a:bodyPr>
            <a:lstStyle/>
            <a:p>
              <a:r>
                <a:rPr lang="en-US" i="1" dirty="0" smtClean="0">
                  <a:solidFill>
                    <a:srgbClr val="000066"/>
                  </a:solidFill>
                  <a:latin typeface="Calibri" pitchFamily="34" charset="0"/>
                </a:rPr>
                <a:t>in association with J/</a:t>
              </a:r>
              <a:r>
                <a:rPr lang="el-GR" i="1" dirty="0" smtClean="0">
                  <a:solidFill>
                    <a:srgbClr val="000066"/>
                  </a:solidFill>
                  <a:latin typeface="Calibri" pitchFamily="34" charset="0"/>
                </a:rPr>
                <a:t>ψ</a:t>
              </a:r>
              <a:r>
                <a:rPr lang="en-US" i="1" dirty="0" smtClean="0">
                  <a:solidFill>
                    <a:srgbClr val="000066"/>
                  </a:solidFill>
                  <a:latin typeface="Calibri" pitchFamily="34" charset="0"/>
                </a:rPr>
                <a:t> only J</a:t>
              </a:r>
              <a:r>
                <a:rPr lang="en-US" i="1" baseline="30000" dirty="0" smtClean="0">
                  <a:solidFill>
                    <a:srgbClr val="000066"/>
                  </a:solidFill>
                  <a:latin typeface="Calibri" pitchFamily="34" charset="0"/>
                </a:rPr>
                <a:t>PC </a:t>
              </a:r>
              <a:r>
                <a:rPr lang="en-US" dirty="0">
                  <a:solidFill>
                    <a:srgbClr val="000066"/>
                  </a:solidFill>
                  <a:latin typeface="Calibri" pitchFamily="34" charset="0"/>
                </a:rPr>
                <a:t>= </a:t>
              </a:r>
              <a:r>
                <a:rPr lang="ru-RU" dirty="0" smtClean="0">
                  <a:solidFill>
                    <a:srgbClr val="000066"/>
                  </a:solidFill>
                  <a:latin typeface="Calibri" pitchFamily="34" charset="0"/>
                </a:rPr>
                <a:t>0</a:t>
              </a:r>
              <a:r>
                <a:rPr lang="en-US" baseline="30000" dirty="0" smtClean="0">
                  <a:solidFill>
                    <a:srgbClr val="000066"/>
                  </a:solidFill>
                  <a:latin typeface="Calibri" pitchFamily="34" charset="0"/>
                </a:rPr>
                <a:t> </a:t>
              </a:r>
              <a:r>
                <a:rPr lang="ru-RU" baseline="30000" dirty="0" smtClean="0">
                  <a:solidFill>
                    <a:srgbClr val="000066"/>
                  </a:solidFill>
                  <a:latin typeface="Calibri" pitchFamily="34" charset="0"/>
                </a:rPr>
                <a:t> </a:t>
              </a:r>
              <a:r>
                <a:rPr lang="en-US" baseline="30000" dirty="0" smtClean="0">
                  <a:solidFill>
                    <a:srgbClr val="000066"/>
                  </a:solidFill>
                  <a:latin typeface="Calibri" pitchFamily="34" charset="0"/>
                </a:rPr>
                <a:t>  +  </a:t>
              </a:r>
              <a:r>
                <a:rPr lang="en-US" dirty="0" smtClean="0">
                  <a:solidFill>
                    <a:srgbClr val="000066"/>
                  </a:solidFill>
                  <a:latin typeface="Calibri" pitchFamily="34" charset="0"/>
                </a:rPr>
                <a:t>seen</a:t>
              </a:r>
              <a:endParaRPr lang="ru-RU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8806592" y="6774160"/>
              <a:ext cx="261612" cy="349968"/>
              <a:chOff x="8585767" y="3716823"/>
              <a:chExt cx="261612" cy="349968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8585769" y="3722460"/>
                <a:ext cx="261610" cy="26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30000" dirty="0" smtClean="0">
                    <a:solidFill>
                      <a:srgbClr val="000066"/>
                    </a:solidFill>
                    <a:latin typeface="Calibri" pitchFamily="34" charset="0"/>
                  </a:rPr>
                  <a:t>+</a:t>
                </a:r>
                <a:endParaRPr lang="ru-RU" baseline="30000" dirty="0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8585767" y="3716823"/>
                <a:ext cx="261610" cy="34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aseline="30000" dirty="0" smtClean="0">
                    <a:solidFill>
                      <a:srgbClr val="000066"/>
                    </a:solidFill>
                    <a:latin typeface="Calibri" pitchFamily="34" charset="0"/>
                  </a:rPr>
                  <a:t>–</a:t>
                </a:r>
                <a:endParaRPr lang="ru-RU" dirty="0">
                  <a:latin typeface="Calibri" pitchFamily="34" charset="0"/>
                </a:endParaRPr>
              </a:p>
            </p:txBody>
          </p:sp>
        </p:grpSp>
      </p:grpSp>
      <p:sp>
        <p:nvSpPr>
          <p:cNvPr id="39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5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to-0036.jpg"/>
          <p:cNvPicPr>
            <a:picLocks noChangeAspect="1"/>
          </p:cNvPicPr>
          <p:nvPr/>
        </p:nvPicPr>
        <p:blipFill>
          <a:blip r:embed="rId3" cstate="print"/>
          <a:srcRect t="544" b="6529"/>
          <a:stretch>
            <a:fillRect/>
          </a:stretch>
        </p:blipFill>
        <p:spPr>
          <a:xfrm>
            <a:off x="1150320" y="460237"/>
            <a:ext cx="7917041" cy="634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155929" y="433828"/>
            <a:ext cx="3780429" cy="19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FF99"/>
                </a:solidFill>
                <a:latin typeface="Segoe UI Semibold" pitchFamily="34" charset="0"/>
              </a:rPr>
              <a:t>New conventional </a:t>
            </a:r>
            <a:r>
              <a:rPr lang="en-US" sz="4400" b="1" dirty="0" err="1" smtClean="0">
                <a:solidFill>
                  <a:srgbClr val="FFFF99"/>
                </a:solidFill>
                <a:latin typeface="Segoe UI Semibold" pitchFamily="34" charset="0"/>
              </a:rPr>
              <a:t>charmonium</a:t>
            </a:r>
            <a:endParaRPr lang="en-US" sz="4400" b="1" baseline="30000" dirty="0">
              <a:solidFill>
                <a:srgbClr val="FFFF99"/>
              </a:solidFill>
              <a:latin typeface="Segoe UI Semibold" pitchFamily="34" charset="0"/>
              <a:sym typeface="Symbol" pitchFamily="18" charset="2"/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6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c-sp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7550" cy="3443288"/>
          </a:xfrm>
          <a:prstGeom prst="rect">
            <a:avLst/>
          </a:prstGeom>
          <a:noFill/>
        </p:spPr>
      </p:pic>
      <p:pic>
        <p:nvPicPr>
          <p:cNvPr id="5" name="Picture 4" descr="etac2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26881" y="951793"/>
            <a:ext cx="3727450" cy="18065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6" name="Picture 5" descr="2cc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80843" y="2847268"/>
            <a:ext cx="3989388" cy="22558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876481" y="2034468"/>
            <a:ext cx="33337" cy="13303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41168" y="2602793"/>
            <a:ext cx="696024" cy="321306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dirty="0">
                <a:latin typeface="Calibri" pitchFamily="34" charset="0"/>
                <a:cs typeface="Arial" pitchFamily="34" charset="0"/>
                <a:sym typeface="Symbol" pitchFamily="18" charset="2"/>
              </a:rPr>
              <a:t></a:t>
            </a:r>
            <a:r>
              <a:rPr lang="en-US" sz="1600" b="1" baseline="-25000" dirty="0">
                <a:latin typeface="Calibri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sz="1600" b="1" dirty="0">
                <a:latin typeface="Calibri" pitchFamily="34" charset="0"/>
                <a:cs typeface="Arial" pitchFamily="34" charset="0"/>
                <a:sym typeface="Symbol" pitchFamily="18" charset="2"/>
              </a:rPr>
              <a:t>(2S)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06070" y="5005600"/>
            <a:ext cx="434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confirmed by CLEO,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BaBar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&amp; Belle in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</a:t>
            </a:r>
            <a:endParaRPr lang="en-US" b="1" dirty="0">
              <a:solidFill>
                <a:srgbClr val="000066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00800" y="907343"/>
            <a:ext cx="3302768" cy="74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en-US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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(2S) </a:t>
            </a:r>
            <a:r>
              <a:rPr lang="en-US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lang="en-US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(K</a:t>
            </a:r>
            <a:r>
              <a:rPr lang="en-US" baseline="-25000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K</a:t>
            </a:r>
            <a:r>
              <a:rPr lang="en-US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</a:t>
            </a:r>
            <a:r>
              <a:rPr lang="en-US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)K</a:t>
            </a:r>
          </a:p>
          <a:p>
            <a:pPr lvl="1" eaLnBrk="1" hangingPunct="1">
              <a:spcBef>
                <a:spcPct val="20000"/>
              </a:spcBef>
            </a:pPr>
            <a:endParaRPr lang="en-US" dirty="0">
              <a:solidFill>
                <a:srgbClr val="11111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96781" y="2875843"/>
            <a:ext cx="1949573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b="1" baseline="30000" dirty="0" err="1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+</a:t>
            </a:r>
            <a:r>
              <a:rPr lang="en-US" b="1" dirty="0" err="1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en-US" b="1" baseline="30000" dirty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US" b="1" dirty="0">
                <a:solidFill>
                  <a:srgbClr val="11111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b="1" dirty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 J/</a:t>
            </a:r>
            <a:r>
              <a:rPr lang="en-US" b="1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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</a:t>
            </a:r>
            <a:r>
              <a:rPr lang="en-US" sz="2400" b="1" baseline="-25000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(2S</a:t>
            </a:r>
            <a:r>
              <a:rPr lang="en-US" b="1" dirty="0">
                <a:solidFill>
                  <a:srgbClr val="11111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029201" y="5422985"/>
            <a:ext cx="4851918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For both the 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properties are in 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good 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agreement with the potential model expectations (mass, total width, 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decays modes, 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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-width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)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68502" y="3294256"/>
            <a:ext cx="1782860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111111"/>
                </a:solidFill>
                <a:latin typeface="Calibri" pitchFamily="34" charset="0"/>
              </a:rPr>
              <a:t>M=(2630</a:t>
            </a:r>
            <a:r>
              <a:rPr lang="en-US" sz="1600" b="1" dirty="0">
                <a:solidFill>
                  <a:srgbClr val="111111"/>
                </a:solidFill>
                <a:latin typeface="Calibri" pitchFamily="34" charset="0"/>
                <a:sym typeface="Symbol" pitchFamily="18" charset="2"/>
              </a:rPr>
              <a:t>12) </a:t>
            </a:r>
            <a:r>
              <a:rPr lang="en-US" sz="1600" b="1" dirty="0" smtClean="0">
                <a:solidFill>
                  <a:srgbClr val="111111"/>
                </a:solidFill>
                <a:latin typeface="Calibri" pitchFamily="34" charset="0"/>
                <a:sym typeface="Symbol" pitchFamily="18" charset="2"/>
              </a:rPr>
              <a:t>MeV</a:t>
            </a:r>
            <a:endParaRPr lang="en-US" sz="1600" b="1" baseline="30000" dirty="0">
              <a:solidFill>
                <a:srgbClr val="111111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063010" y="1365136"/>
            <a:ext cx="1782860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111111"/>
                </a:solidFill>
                <a:latin typeface="Calibri" pitchFamily="34" charset="0"/>
              </a:rPr>
              <a:t>M=(2654</a:t>
            </a:r>
            <a:r>
              <a:rPr lang="en-US" sz="1600" b="1" dirty="0">
                <a:solidFill>
                  <a:srgbClr val="111111"/>
                </a:solidFill>
                <a:latin typeface="Calibri" pitchFamily="34" charset="0"/>
                <a:sym typeface="Symbol" pitchFamily="18" charset="2"/>
              </a:rPr>
              <a:t>10) </a:t>
            </a:r>
            <a:r>
              <a:rPr lang="en-US" sz="1600" b="1" dirty="0" smtClean="0">
                <a:solidFill>
                  <a:srgbClr val="111111"/>
                </a:solidFill>
                <a:latin typeface="Calibri" pitchFamily="34" charset="0"/>
                <a:sym typeface="Symbol" pitchFamily="18" charset="2"/>
              </a:rPr>
              <a:t>MeV</a:t>
            </a:r>
            <a:endParaRPr lang="en-US" sz="1600" b="1" baseline="30000" dirty="0">
              <a:solidFill>
                <a:srgbClr val="111111"/>
              </a:solidFill>
              <a:latin typeface="Calibri" pitchFamily="34" charset="0"/>
              <a:sym typeface="Symbol" pitchFamily="18" charset="2"/>
            </a:endParaRPr>
          </a:p>
          <a:p>
            <a:pPr eaLnBrk="1" hangingPunct="1"/>
            <a:r>
              <a:rPr lang="en-US" sz="1600" b="1" dirty="0">
                <a:latin typeface="Calibri" pitchFamily="34" charset="0"/>
                <a:cs typeface="Arial" pitchFamily="34" charset="0"/>
                <a:sym typeface="Symbol" pitchFamily="18" charset="2"/>
              </a:rPr>
              <a:t></a:t>
            </a:r>
            <a:r>
              <a:rPr lang="en-US" sz="1600" b="1" dirty="0">
                <a:latin typeface="Calibri" pitchFamily="34" charset="0"/>
                <a:sym typeface="Symbol" pitchFamily="18" charset="2"/>
              </a:rPr>
              <a:t>&lt;55MeV</a:t>
            </a:r>
            <a:endParaRPr lang="en-US" sz="1600" b="1" baseline="30000" dirty="0">
              <a:solidFill>
                <a:srgbClr val="111111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080681" y="136480"/>
            <a:ext cx="576982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800000"/>
                </a:solidFill>
                <a:latin typeface="Calibri" pitchFamily="34" charset="0"/>
                <a:ea typeface="Batang" pitchFamily="18" charset="-127"/>
              </a:rPr>
              <a:t>Observation of </a:t>
            </a:r>
            <a:r>
              <a:rPr lang="en-US" sz="3200" b="1" dirty="0" err="1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h</a:t>
            </a:r>
            <a:r>
              <a:rPr lang="en-US" sz="3200" b="1" baseline="-25000" dirty="0" err="1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c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 and </a:t>
            </a:r>
            <a:r>
              <a:rPr lang="en-US" sz="3200" b="1" baseline="-25000" dirty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c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(2S)</a:t>
            </a:r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507" y="3986393"/>
            <a:ext cx="3498207" cy="26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461966" y="3851680"/>
            <a:ext cx="2371162" cy="321306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M=(3524.4±0.6±0.4) </a:t>
            </a:r>
            <a:r>
              <a:rPr lang="en-US" sz="1600" b="1" dirty="0" smtClean="0">
                <a:latin typeface="Calibri" pitchFamily="34" charset="0"/>
              </a:rPr>
              <a:t>MeV</a:t>
            </a:r>
            <a:endParaRPr lang="ru-RU" sz="1600" b="1" baseline="30000" dirty="0">
              <a:latin typeface="Calibri" pitchFamily="34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2254401" y="3472907"/>
            <a:ext cx="2550804" cy="43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ψ</a:t>
            </a:r>
            <a:r>
              <a:rPr lang="de-DE" b="1" dirty="0" smtClean="0">
                <a:solidFill>
                  <a:srgbClr val="111111"/>
                </a:solidFill>
                <a:latin typeface="Calibri" pitchFamily="34" charset="0"/>
              </a:rPr>
              <a:t>(2S</a:t>
            </a:r>
            <a:r>
              <a:rPr lang="de-DE" b="1" dirty="0">
                <a:solidFill>
                  <a:srgbClr val="111111"/>
                </a:solidFill>
                <a:latin typeface="Calibri" pitchFamily="34" charset="0"/>
              </a:rPr>
              <a:t>) </a:t>
            </a:r>
            <a:r>
              <a:rPr lang="de-DE" b="1" dirty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→ </a:t>
            </a:r>
            <a:r>
              <a:rPr lang="el-GR" b="1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π</a:t>
            </a:r>
            <a:r>
              <a:rPr lang="de-DE" b="1" baseline="30000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0</a:t>
            </a:r>
            <a:r>
              <a:rPr lang="de-DE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</a:t>
            </a:r>
            <a:r>
              <a:rPr lang="de-DE" sz="2400" b="1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de-DE" b="1" baseline="-25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DE" b="1" dirty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→ </a:t>
            </a:r>
            <a:r>
              <a:rPr lang="el-GR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π</a:t>
            </a:r>
            <a:r>
              <a:rPr lang="de-DE" b="1" baseline="30000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0</a:t>
            </a:r>
            <a:r>
              <a:rPr lang="el-GR" b="1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γη</a:t>
            </a:r>
            <a:r>
              <a:rPr lang="de-DE" b="1" baseline="-25000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de-DE" b="1" baseline="-25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de-DE" b="1" baseline="-250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1125846" y="1798234"/>
            <a:ext cx="450850" cy="0"/>
          </a:xfrm>
          <a:prstGeom prst="line">
            <a:avLst/>
          </a:prstGeom>
          <a:noFill/>
          <a:ln w="57150" cap="sq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290" y="1264149"/>
            <a:ext cx="520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1566" y="3177109"/>
            <a:ext cx="520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490114" y="848084"/>
            <a:ext cx="1832553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PRL 89, 102001 </a:t>
            </a:r>
            <a:r>
              <a:rPr lang="en-US" sz="1400" b="0" i="1" dirty="0">
                <a:latin typeface="Calibri" pitchFamily="34" charset="0"/>
              </a:rPr>
              <a:t>(</a:t>
            </a:r>
            <a:r>
              <a:rPr lang="en-US" sz="1400" b="0" i="1" dirty="0" smtClean="0">
                <a:latin typeface="Calibri" pitchFamily="34" charset="0"/>
              </a:rPr>
              <a:t>2002)</a:t>
            </a:r>
            <a:endParaRPr lang="ru-RU" sz="1400" b="0" i="1" dirty="0">
              <a:latin typeface="Calibri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45660" y="3525314"/>
            <a:ext cx="1832553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PRL 95, 102003 </a:t>
            </a:r>
            <a:r>
              <a:rPr lang="en-US" sz="1400" b="0" i="1" dirty="0">
                <a:latin typeface="Calibri" pitchFamily="34" charset="0"/>
              </a:rPr>
              <a:t>(</a:t>
            </a:r>
            <a:r>
              <a:rPr lang="en-US" sz="1400" b="0" i="1" dirty="0" smtClean="0">
                <a:latin typeface="Calibri" pitchFamily="34" charset="0"/>
              </a:rPr>
              <a:t>2005)</a:t>
            </a:r>
            <a:endParaRPr lang="ru-RU" sz="1400" b="0" i="1" dirty="0">
              <a:latin typeface="Calibri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492388" y="2692806"/>
            <a:ext cx="1832553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PRL 89, 142001 </a:t>
            </a:r>
            <a:r>
              <a:rPr lang="en-US" sz="1400" b="0" i="1" dirty="0">
                <a:latin typeface="Calibri" pitchFamily="34" charset="0"/>
              </a:rPr>
              <a:t>(</a:t>
            </a:r>
            <a:r>
              <a:rPr lang="en-US" sz="1400" b="0" i="1" dirty="0" smtClean="0">
                <a:latin typeface="Calibri" pitchFamily="34" charset="0"/>
              </a:rPr>
              <a:t>2002)</a:t>
            </a:r>
            <a:endParaRPr lang="ru-RU" sz="1400" b="0" i="1" dirty="0">
              <a:latin typeface="Calibri" pitchFamily="34" charset="0"/>
            </a:endParaRPr>
          </a:p>
        </p:txBody>
      </p:sp>
      <p:sp>
        <p:nvSpPr>
          <p:cNvPr id="31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7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3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2211307" y="2015948"/>
            <a:ext cx="450850" cy="0"/>
          </a:xfrm>
          <a:prstGeom prst="line">
            <a:avLst/>
          </a:prstGeom>
          <a:noFill/>
          <a:ln w="57150" cap="sq">
            <a:solidFill>
              <a:srgbClr val="99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085230" y="6518422"/>
            <a:ext cx="5254712" cy="369332"/>
          </a:xfrm>
          <a:prstGeom prst="rect">
            <a:avLst/>
          </a:prstGeom>
          <a:solidFill>
            <a:srgbClr val="FFFF66">
              <a:alpha val="42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i="1" dirty="0">
                <a:latin typeface="Calibri" pitchFamily="34" charset="0"/>
              </a:rPr>
              <a:t>Charmonium table below DD threshold is complete!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76966" y="204716"/>
            <a:ext cx="398810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</a:t>
            </a:r>
            <a:r>
              <a:rPr lang="en-US" sz="3200" b="1" baseline="-25000" dirty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c2</a:t>
            </a:r>
            <a:r>
              <a:rPr lang="en-US" sz="3200" b="1" dirty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’ </a:t>
            </a:r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and </a:t>
            </a:r>
            <a:r>
              <a:rPr lang="el-GR" sz="3200" b="1" dirty="0" smtClean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ψ</a:t>
            </a:r>
            <a:r>
              <a:rPr lang="en-US" sz="3200" b="1" baseline="-25000" dirty="0" smtClean="0">
                <a:solidFill>
                  <a:srgbClr val="800000"/>
                </a:solidFill>
                <a:latin typeface="Calibri" pitchFamily="34" charset="0"/>
                <a:ea typeface="Batang" pitchFamily="18" charset="-127"/>
                <a:sym typeface="Symbol" pitchFamily="18" charset="2"/>
              </a:rPr>
              <a:t>2D</a:t>
            </a:r>
            <a:endParaRPr lang="en-US" sz="3200" b="1" baseline="-25000" dirty="0">
              <a:solidFill>
                <a:srgbClr val="800000"/>
              </a:solidFill>
              <a:latin typeface="Calibri" pitchFamily="34" charset="0"/>
              <a:ea typeface="Batang" pitchFamily="18" charset="-127"/>
              <a:sym typeface="Symbol" pitchFamily="18" charset="2"/>
            </a:endParaRPr>
          </a:p>
        </p:txBody>
      </p:sp>
      <p:pic>
        <p:nvPicPr>
          <p:cNvPr id="7" name="Picture 7" descr="z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69" y="381255"/>
            <a:ext cx="4326340" cy="32004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8" descr="z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474" y="3359782"/>
            <a:ext cx="2565783" cy="2763372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98810" y="456198"/>
            <a:ext cx="2009419" cy="634020"/>
          </a:xfrm>
          <a:prstGeom prst="rect">
            <a:avLst/>
          </a:prstGeom>
          <a:solidFill>
            <a:srgbClr val="0099CC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M=(39314</a:t>
            </a:r>
            <a:r>
              <a:rPr lang="en-US" sz="1600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2)</a:t>
            </a:r>
            <a:r>
              <a:rPr lang="en-US" sz="1600" b="1" dirty="0" err="1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MeV</a:t>
            </a:r>
            <a:r>
              <a:rPr lang="en-US" sz="1600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=(2083)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MeV</a:t>
            </a:r>
            <a:endParaRPr lang="en-US" sz="1600" b="1" baseline="30000" dirty="0">
              <a:solidFill>
                <a:srgbClr val="000066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776653" y="3603808"/>
            <a:ext cx="2218424" cy="8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Helicity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distribution favors spin = 2 while J=0 disfavored</a:t>
            </a:r>
            <a:endParaRPr lang="en-US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32013" y="6032308"/>
            <a:ext cx="4926841" cy="865237"/>
          </a:xfrm>
          <a:prstGeom prst="rect">
            <a:avLst/>
          </a:prstGeom>
          <a:solidFill>
            <a:srgbClr val="FF9900">
              <a:alpha val="20000"/>
            </a:srgbClr>
          </a:solidFill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b="1" dirty="0" smtClean="0">
                <a:latin typeface="Calibri" pitchFamily="34" charset="0"/>
                <a:sym typeface="Symbol" pitchFamily="18" charset="2"/>
              </a:rPr>
              <a:t>γγ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 width, total width, decay mode in good agreement with expectations,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h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owever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, the mass is 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~100 </a:t>
            </a:r>
            <a:r>
              <a:rPr lang="en-US" b="1" dirty="0">
                <a:latin typeface="Calibri" pitchFamily="34" charset="0"/>
                <a:sym typeface="Symbol" pitchFamily="18" charset="2"/>
              </a:rPr>
              <a:t>MeV lighter than </a:t>
            </a:r>
            <a:r>
              <a:rPr lang="en-US" b="1" dirty="0" smtClean="0">
                <a:latin typeface="Calibri" pitchFamily="34" charset="0"/>
                <a:sym typeface="Symbol" pitchFamily="18" charset="2"/>
              </a:rPr>
              <a:t>expected</a:t>
            </a:r>
            <a:endParaRPr lang="en-US" b="1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935106" y="3474367"/>
            <a:ext cx="1713252" cy="584775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1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(2J+1)</a:t>
            </a:r>
            <a:r>
              <a:rPr lang="en-US" sz="1600" b="1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</a:t>
            </a:r>
            <a:r>
              <a:rPr lang="en-US" sz="1600" b="1" baseline="-25000" dirty="0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</a:t>
            </a:r>
            <a:r>
              <a:rPr lang="en-US" sz="1600" b="1" dirty="0" smtClean="0">
                <a:solidFill>
                  <a:srgbClr val="800000"/>
                </a:solidFill>
                <a:latin typeface="Calibri" pitchFamily="34" charset="0"/>
                <a:sym typeface="Wingdings" pitchFamily="2" charset="2"/>
              </a:rPr>
              <a:t>×</a:t>
            </a:r>
            <a:r>
              <a:rPr lang="en-US" sz="1600" b="1" dirty="0" err="1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Br</a:t>
            </a:r>
            <a:r>
              <a:rPr lang="en-US" sz="1600" b="1" baseline="-25000" dirty="0" err="1" smtClean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DD</a:t>
            </a:r>
            <a:endParaRPr lang="en-US" sz="1600" b="1" baseline="-25000" dirty="0" smtClean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1600" b="1" dirty="0" smtClean="0">
                <a:solidFill>
                  <a:srgbClr val="800000"/>
                </a:solidFill>
                <a:latin typeface="Calibri" pitchFamily="34" charset="0"/>
                <a:sym typeface="Wingdings" pitchFamily="2" charset="2"/>
              </a:rPr>
              <a:t>=(</a:t>
            </a:r>
            <a:r>
              <a:rPr lang="en-US" sz="1600" b="1" dirty="0">
                <a:solidFill>
                  <a:srgbClr val="800000"/>
                </a:solidFill>
                <a:latin typeface="Calibri" pitchFamily="34" charset="0"/>
                <a:sym typeface="Wingdings" pitchFamily="2" charset="2"/>
              </a:rPr>
              <a:t>1.13</a:t>
            </a:r>
            <a:r>
              <a:rPr lang="en-US" sz="1600" b="1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0.30)</a:t>
            </a:r>
            <a:r>
              <a:rPr lang="en-US" sz="1600" b="1" dirty="0" err="1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keV</a:t>
            </a:r>
            <a:endParaRPr lang="en-US" sz="1600" b="1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702257" y="1776123"/>
            <a:ext cx="1832553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PRL </a:t>
            </a:r>
            <a:r>
              <a:rPr lang="en-US" sz="1400" b="0" i="1" dirty="0">
                <a:latin typeface="Calibri" pitchFamily="34" charset="0"/>
              </a:rPr>
              <a:t>96, 082003 (2006)</a:t>
            </a:r>
            <a:endParaRPr lang="ru-RU" sz="1400" b="0" i="1" dirty="0">
              <a:latin typeface="Calibri" pitchFamily="34" charset="0"/>
            </a:endParaRPr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808" y="475493"/>
            <a:ext cx="520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74963" y="1260258"/>
            <a:ext cx="1705968" cy="4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75000"/>
            </a:pPr>
            <a:r>
              <a:rPr lang="el-GR" b="1" dirty="0" smtClean="0">
                <a:latin typeface="Calibri" pitchFamily="34" charset="0"/>
                <a:sym typeface="Symbol" pitchFamily="18" charset="2"/>
              </a:rPr>
              <a:t>γγ→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χ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c2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‘</a:t>
            </a:r>
            <a:r>
              <a:rPr lang="el-GR" dirty="0" smtClean="0">
                <a:latin typeface="Calibri" pitchFamily="34" charset="0"/>
                <a:sym typeface="Symbol" pitchFamily="18" charset="2"/>
              </a:rPr>
              <a:t>→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DD</a:t>
            </a:r>
            <a:endParaRPr lang="en-US" b="1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884774" y="5146245"/>
            <a:ext cx="1919238" cy="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confirmed by </a:t>
            </a:r>
            <a:r>
              <a:rPr lang="en-US" b="1" dirty="0" err="1" smtClean="0">
                <a:solidFill>
                  <a:srgbClr val="000066"/>
                </a:solidFill>
                <a:latin typeface="Calibri" pitchFamily="34" charset="0"/>
              </a:rPr>
              <a:t>BaBar</a:t>
            </a:r>
            <a:endParaRPr lang="en-US" b="1" dirty="0">
              <a:solidFill>
                <a:srgbClr val="000066"/>
              </a:solidFill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9507" y="1560478"/>
            <a:ext cx="4159335" cy="24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8140212" y="2183322"/>
            <a:ext cx="641522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4.2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 </a:t>
            </a:r>
          </a:p>
        </p:txBody>
      </p:sp>
      <p:sp>
        <p:nvSpPr>
          <p:cNvPr id="49" name="Прямоугольник 57"/>
          <p:cNvSpPr>
            <a:spLocks noChangeArrowheads="1"/>
          </p:cNvSpPr>
          <p:nvPr/>
        </p:nvSpPr>
        <p:spPr bwMode="auto">
          <a:xfrm>
            <a:off x="7563176" y="1685050"/>
            <a:ext cx="750526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ψ</a:t>
            </a:r>
            <a:r>
              <a:rPr lang="en-US" sz="2400" b="1" baseline="-25000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2D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 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6287336" y="1088870"/>
            <a:ext cx="2920992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B</a:t>
            </a:r>
            <a:r>
              <a:rPr lang="en-US" sz="2800" b="1" baseline="3000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→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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2D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K</a:t>
            </a:r>
            <a:r>
              <a:rPr lang="en-US" sz="2800" baseline="30000" dirty="0" smtClean="0">
                <a:latin typeface="Calibri" pitchFamily="34" charset="0"/>
                <a:sym typeface="Symbol" pitchFamily="18" charset="2"/>
              </a:rPr>
              <a:t>+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→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</a:t>
            </a:r>
            <a:r>
              <a:rPr lang="en-US" sz="2800" b="1" baseline="-2500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c1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) K</a:t>
            </a:r>
            <a:r>
              <a:rPr lang="en-US" sz="2800" b="1" baseline="3000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+</a:t>
            </a:r>
            <a:endParaRPr lang="ru-RU" sz="2800" b="1" baseline="30000" dirty="0">
              <a:solidFill>
                <a:schemeClr val="tx1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5507" y="1662212"/>
            <a:ext cx="520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5564401" y="4097859"/>
            <a:ext cx="430293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latin typeface="Calibri" pitchFamily="34" charset="0"/>
              </a:rPr>
              <a:t>M = 3823.5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 2.8 MeV</a:t>
            </a:r>
          </a:p>
          <a:p>
            <a:pPr defTabSz="914400"/>
            <a:r>
              <a:rPr lang="en-US" dirty="0" smtClean="0">
                <a:latin typeface="Calibri" pitchFamily="34" charset="0"/>
                <a:sym typeface="Symbol" pitchFamily="18" charset="2"/>
              </a:rPr>
              <a:t> =</a:t>
            </a:r>
            <a:r>
              <a:rPr lang="en-US" dirty="0" smtClean="0">
                <a:latin typeface="Calibri" pitchFamily="34" charset="0"/>
              </a:rPr>
              <a:t> 4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 6 MeV,  &lt;14 MeV @90%CL</a:t>
            </a:r>
            <a:endParaRPr lang="en-US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991467" y="2498701"/>
            <a:ext cx="1923925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0" i="1" dirty="0" smtClean="0">
                <a:latin typeface="Calibri" pitchFamily="34" charset="0"/>
              </a:rPr>
              <a:t>PRL 111, 032001 (2013)</a:t>
            </a:r>
            <a:endParaRPr lang="ru-RU" sz="1400" b="0" i="1" dirty="0">
              <a:latin typeface="Calibri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533053" y="4777715"/>
            <a:ext cx="4398282" cy="163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Expectations: </a:t>
            </a:r>
          </a:p>
          <a:p>
            <a:pPr eaLnBrk="1" hangingPunct="1">
              <a:buSzPct val="90000"/>
              <a:buBlip>
                <a:blip r:embed="rId7"/>
              </a:buBlip>
            </a:pPr>
            <a:r>
              <a:rPr lang="en-US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decay to DD is forbidden due to unnatural spin-parity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small </a:t>
            </a:r>
            <a:r>
              <a:rPr lang="el-GR" dirty="0" smtClean="0">
                <a:solidFill>
                  <a:srgbClr val="000066"/>
                </a:solidFill>
                <a:latin typeface="Calibri" pitchFamily="34" charset="0"/>
                <a:cs typeface="Times New Roman"/>
                <a:sym typeface="Symbol" pitchFamily="18" charset="2"/>
              </a:rPr>
              <a:t>Γ</a:t>
            </a:r>
            <a:endParaRPr lang="en-US" dirty="0" smtClean="0">
              <a:solidFill>
                <a:srgbClr val="000066"/>
              </a:solidFill>
              <a:latin typeface="Calibri" pitchFamily="34" charset="0"/>
              <a:sym typeface="Symbol" pitchFamily="18" charset="2"/>
            </a:endParaRPr>
          </a:p>
          <a:p>
            <a:pPr eaLnBrk="1" hangingPunct="1">
              <a:buSzPct val="90000"/>
              <a:buBlip>
                <a:blip r:embed="rId7"/>
              </a:buBlip>
            </a:pPr>
            <a:r>
              <a:rPr lang="en-US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d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ecay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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c1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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should be prominent (E1)</a:t>
            </a:r>
          </a:p>
          <a:p>
            <a:pPr eaLnBrk="1" hangingPunct="1">
              <a:buSzPct val="90000"/>
              <a:buBlip>
                <a:blip r:embed="rId7"/>
              </a:buBlip>
            </a:pP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Times New Roman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0066"/>
                </a:solidFill>
                <a:latin typeface="Calibri" pitchFamily="34" charset="0"/>
                <a:cs typeface="Times New Roman"/>
                <a:sym typeface="Symbol" pitchFamily="18" charset="2"/>
              </a:rPr>
              <a:t>Γ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Times New Roman"/>
                <a:sym typeface="Symbol" pitchFamily="18" charset="2"/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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c1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sym typeface="Symbol" pitchFamily="18" charset="2"/>
              </a:rPr>
              <a:t>  </a:t>
            </a:r>
            <a:r>
              <a:rPr lang="en-US" dirty="0" smtClean="0">
                <a:solidFill>
                  <a:srgbClr val="000066"/>
                </a:solidFill>
                <a:latin typeface="Calibri" pitchFamily="34" charset="0"/>
                <a:cs typeface="Times New Roman"/>
                <a:sym typeface="Symbol" pitchFamily="18" charset="2"/>
              </a:rPr>
              <a:t>) ~ O(10KeV) – typical for charmonium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8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3" cstate="print"/>
          <a:srcRect l="5735" t="6447" r="2868" b="6447"/>
          <a:stretch>
            <a:fillRect/>
          </a:stretch>
        </p:blipFill>
        <p:spPr bwMode="auto">
          <a:xfrm>
            <a:off x="382818" y="218730"/>
            <a:ext cx="3056150" cy="12958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" name="Oval 46"/>
          <p:cNvSpPr>
            <a:spLocks noChangeArrowheads="1"/>
          </p:cNvSpPr>
          <p:nvPr/>
        </p:nvSpPr>
        <p:spPr bwMode="auto">
          <a:xfrm>
            <a:off x="5924550" y="1208088"/>
            <a:ext cx="88900" cy="88900"/>
          </a:xfrm>
          <a:prstGeom prst="ellipse">
            <a:avLst/>
          </a:prstGeom>
          <a:solidFill>
            <a:schemeClr val="accent1"/>
          </a:solidFill>
          <a:ln w="28575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754563" y="538163"/>
            <a:ext cx="4389437" cy="4694237"/>
            <a:chOff x="2995" y="394"/>
            <a:chExt cx="2765" cy="2957"/>
          </a:xfrm>
        </p:grpSpPr>
        <p:pic>
          <p:nvPicPr>
            <p:cNvPr id="6" name="Picture 24" descr="dds_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95" y="394"/>
              <a:ext cx="2765" cy="2957"/>
            </a:xfrm>
            <a:prstGeom prst="rect">
              <a:avLst/>
            </a:prstGeom>
            <a:solidFill>
              <a:srgbClr val="99FF66"/>
            </a:solidFill>
          </p:spPr>
        </p:pic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307" y="654"/>
              <a:ext cx="1324" cy="43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sz="1600" b="1" dirty="0">
                  <a:latin typeface="Calibri" pitchFamily="34" charset="0"/>
                  <a:cs typeface="Arial" pitchFamily="34" charset="0"/>
                </a:rPr>
                <a:t>M = 3942    ±6  MeV</a:t>
              </a:r>
              <a:endParaRPr lang="en-US" sz="1600" b="1" baseline="30000" dirty="0">
                <a:latin typeface="Calibri" pitchFamily="34" charset="0"/>
                <a:cs typeface="Arial" pitchFamily="34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en-US" sz="1600" b="1" dirty="0">
                  <a:latin typeface="Calibri" pitchFamily="34" charset="0"/>
                  <a:cs typeface="Arial" pitchFamily="34" charset="0"/>
                  <a:sym typeface="Symbol" pitchFamily="18" charset="2"/>
                </a:rPr>
                <a:t></a:t>
              </a:r>
              <a:r>
                <a:rPr lang="en-US" sz="1600" b="1" baseline="-25000" dirty="0">
                  <a:latin typeface="Calibri" pitchFamily="34" charset="0"/>
                  <a:cs typeface="Arial" pitchFamily="34" charset="0"/>
                  <a:sym typeface="Symbol" pitchFamily="18" charset="2"/>
                </a:rPr>
                <a:t>tot </a:t>
              </a:r>
              <a:r>
                <a:rPr lang="en-US" sz="1600" b="1" dirty="0">
                  <a:latin typeface="Calibri" pitchFamily="34" charset="0"/>
                  <a:cs typeface="Arial" pitchFamily="34" charset="0"/>
                  <a:sym typeface="Symbol" pitchFamily="18" charset="2"/>
                </a:rPr>
                <a:t>=37      ±12 </a:t>
              </a:r>
              <a:r>
                <a:rPr lang="en-US" sz="1600" b="1" dirty="0">
                  <a:latin typeface="Calibri" pitchFamily="34" charset="0"/>
                  <a:cs typeface="Arial" pitchFamily="34" charset="0"/>
                </a:rPr>
                <a:t>MeV</a:t>
              </a:r>
              <a:endParaRPr lang="en-US" sz="1600" b="1" dirty="0">
                <a:latin typeface="Calibri" pitchFamily="34" charset="0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4829" y="663"/>
              <a:ext cx="325" cy="24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+7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-6</a:t>
              </a:r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4726" y="855"/>
              <a:ext cx="423" cy="24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+26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- 15</a:t>
              </a:r>
            </a:p>
          </p:txBody>
        </p:sp>
      </p:grp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6496050" y="3236913"/>
            <a:ext cx="117475" cy="9525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0" y="1529132"/>
            <a:ext cx="4897438" cy="4019550"/>
            <a:chOff x="0" y="624"/>
            <a:chExt cx="3198" cy="2607"/>
          </a:xfrm>
        </p:grpSpPr>
        <p:pic>
          <p:nvPicPr>
            <p:cNvPr id="14" name="Picture 6" descr="rmx_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72"/>
              <a:ext cx="3198" cy="2559"/>
            </a:xfrm>
            <a:prstGeom prst="rect">
              <a:avLst/>
            </a:prstGeom>
            <a:noFill/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05" y="1917"/>
              <a:ext cx="256" cy="208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1600" b="1" baseline="30000">
                  <a:solidFill>
                    <a:srgbClr val="FF0000"/>
                  </a:solidFill>
                  <a:latin typeface="Calibri" pitchFamily="34" charset="0"/>
                </a:rPr>
                <a:t>*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041" y="723"/>
              <a:ext cx="327" cy="208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1600" b="1" baseline="30000">
                  <a:solidFill>
                    <a:srgbClr val="FF0000"/>
                  </a:solidFill>
                  <a:latin typeface="Calibri" pitchFamily="34" charset="0"/>
                </a:rPr>
                <a:t>*</a:t>
              </a:r>
              <a:r>
                <a:rPr lang="el-GR" sz="1600" b="1">
                  <a:solidFill>
                    <a:srgbClr val="FF0000"/>
                  </a:solidFill>
                  <a:latin typeface="Calibri" pitchFamily="34" charset="0"/>
                </a:rPr>
                <a:t>π</a:t>
              </a:r>
              <a:endParaRPr lang="el-GR" sz="1600" b="1" baseline="30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610" y="624"/>
              <a:ext cx="256" cy="208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1600" b="1" baseline="30000">
                  <a:solidFill>
                    <a:srgbClr val="FF0000"/>
                  </a:solidFill>
                  <a:latin typeface="Calibri" pitchFamily="34" charset="0"/>
                </a:rPr>
                <a:t>*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248" y="816"/>
              <a:ext cx="205" cy="208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270" y="2242"/>
              <a:ext cx="205" cy="208"/>
            </a:xfrm>
            <a:prstGeom prst="rect">
              <a:avLst/>
            </a:prstGeom>
            <a:solidFill>
              <a:srgbClr val="FFFFCC"/>
            </a:solidFill>
            <a:ln w="28575" algn="ctr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endParaRPr lang="en-US" sz="1600" b="1" baseline="30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315" y="1006"/>
              <a:ext cx="136" cy="159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2132" y="915"/>
              <a:ext cx="68" cy="114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678" y="847"/>
              <a:ext cx="45" cy="18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>
              <a:off x="1814" y="2117"/>
              <a:ext cx="136" cy="159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338" y="2435"/>
              <a:ext cx="136" cy="159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arrow" w="med" len="med"/>
            </a:ln>
            <a:effectLst/>
          </p:spPr>
          <p:txBody>
            <a:bodyPr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947" y="177421"/>
            <a:ext cx="6281737" cy="44291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Calibri" pitchFamily="34" charset="0"/>
              </a:rPr>
              <a:t>New states in</a:t>
            </a:r>
            <a:r>
              <a:rPr lang="ru-RU" sz="32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aseline="30000" dirty="0">
                <a:solidFill>
                  <a:srgbClr val="800000"/>
                </a:solidFill>
                <a:latin typeface="Calibri" pitchFamily="34" charset="0"/>
              </a:rPr>
              <a:t>+</a:t>
            </a:r>
            <a:r>
              <a:rPr lang="en-US" sz="3200" dirty="0">
                <a:solidFill>
                  <a:srgbClr val="800000"/>
                </a:solidFill>
                <a:latin typeface="Calibri" pitchFamily="34" charset="0"/>
              </a:rPr>
              <a:t>e</a:t>
            </a:r>
            <a:r>
              <a:rPr lang="en-US" sz="3200" baseline="30000" dirty="0">
                <a:solidFill>
                  <a:srgbClr val="800000"/>
                </a:solidFill>
                <a:latin typeface="Calibri" pitchFamily="34" charset="0"/>
              </a:rPr>
              <a:t>−</a:t>
            </a:r>
            <a:r>
              <a:rPr lang="en-US" sz="32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sz="3200" dirty="0">
                <a:solidFill>
                  <a:srgbClr val="800000"/>
                </a:solidFill>
                <a:latin typeface="Calibri" pitchFamily="34" charset="0"/>
              </a:rPr>
              <a:t>J/</a:t>
            </a:r>
            <a:r>
              <a:rPr lang="en-US" sz="3200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 D</a:t>
            </a:r>
            <a:r>
              <a:rPr lang="en-US" sz="3200" baseline="30000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(*)</a:t>
            </a:r>
            <a:r>
              <a:rPr lang="en-US" sz="3200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D</a:t>
            </a:r>
            <a:r>
              <a:rPr lang="en-US" sz="3200" baseline="30000" dirty="0">
                <a:solidFill>
                  <a:srgbClr val="800000"/>
                </a:solidFill>
                <a:latin typeface="Calibri" pitchFamily="34" charset="0"/>
                <a:sym typeface="Symbol" pitchFamily="18" charset="2"/>
              </a:rPr>
              <a:t>(*)</a:t>
            </a:r>
            <a:endParaRPr lang="en-US" sz="3200" dirty="0">
              <a:solidFill>
                <a:srgbClr val="8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26" name="Picture 39" descr="dsds_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0438" y="2903538"/>
            <a:ext cx="4373562" cy="2657475"/>
          </a:xfrm>
          <a:prstGeom prst="rect">
            <a:avLst/>
          </a:prstGeom>
          <a:noFill/>
        </p:spPr>
      </p:pic>
      <p:sp>
        <p:nvSpPr>
          <p:cNvPr id="27" name="Oval 43"/>
          <p:cNvSpPr>
            <a:spLocks noChangeArrowheads="1"/>
          </p:cNvSpPr>
          <p:nvPr/>
        </p:nvSpPr>
        <p:spPr bwMode="auto">
          <a:xfrm>
            <a:off x="1484313" y="1797420"/>
            <a:ext cx="273050" cy="333375"/>
          </a:xfrm>
          <a:prstGeom prst="ellips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8" name="Oval 45"/>
          <p:cNvSpPr>
            <a:spLocks noChangeArrowheads="1"/>
          </p:cNvSpPr>
          <p:nvPr/>
        </p:nvSpPr>
        <p:spPr bwMode="auto">
          <a:xfrm>
            <a:off x="2479675" y="1522782"/>
            <a:ext cx="403225" cy="381000"/>
          </a:xfrm>
          <a:prstGeom prst="ellips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800000"/>
              </a:solidFill>
              <a:latin typeface="Calibri" pitchFamily="34" charset="0"/>
            </a:endParaRPr>
          </a:p>
        </p:txBody>
      </p:sp>
      <p:cxnSp>
        <p:nvCxnSpPr>
          <p:cNvPr id="29" name="AutoShape 48"/>
          <p:cNvCxnSpPr>
            <a:cxnSpLocks noChangeShapeType="1"/>
            <a:stCxn id="27" idx="0"/>
          </p:cNvCxnSpPr>
          <p:nvPr/>
        </p:nvCxnSpPr>
        <p:spPr bwMode="auto">
          <a:xfrm rot="5400000" flipH="1" flipV="1">
            <a:off x="1989384" y="1321240"/>
            <a:ext cx="107635" cy="844726"/>
          </a:xfrm>
          <a:prstGeom prst="bentConnector2">
            <a:avLst/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arrow" w="med" len="med"/>
          </a:ln>
          <a:effectLst/>
        </p:spPr>
      </p:cxnSp>
      <p:cxnSp>
        <p:nvCxnSpPr>
          <p:cNvPr id="30" name="AutoShape 49"/>
          <p:cNvCxnSpPr>
            <a:cxnSpLocks noChangeShapeType="1"/>
            <a:stCxn id="17" idx="3"/>
            <a:endCxn id="4" idx="0"/>
          </p:cNvCxnSpPr>
          <p:nvPr/>
        </p:nvCxnSpPr>
        <p:spPr bwMode="auto">
          <a:xfrm flipV="1">
            <a:off x="2857604" y="1208088"/>
            <a:ext cx="3111396" cy="481395"/>
          </a:xfrm>
          <a:prstGeom prst="bentConnector4">
            <a:avLst>
              <a:gd name="adj1" fmla="val 49286"/>
              <a:gd name="adj2" fmla="val 147487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arrow" w="med" len="med"/>
          </a:ln>
          <a:effectLst/>
        </p:spPr>
      </p:cxnSp>
      <p:sp>
        <p:nvSpPr>
          <p:cNvPr id="31" name="Oval 50"/>
          <p:cNvSpPr>
            <a:spLocks noChangeArrowheads="1"/>
          </p:cNvSpPr>
          <p:nvPr/>
        </p:nvSpPr>
        <p:spPr bwMode="auto">
          <a:xfrm>
            <a:off x="1470025" y="3483345"/>
            <a:ext cx="307975" cy="333375"/>
          </a:xfrm>
          <a:prstGeom prst="ellips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2" name="Oval 51"/>
          <p:cNvSpPr>
            <a:spLocks noChangeArrowheads="1"/>
          </p:cNvSpPr>
          <p:nvPr/>
        </p:nvSpPr>
        <p:spPr bwMode="auto">
          <a:xfrm>
            <a:off x="2879679" y="3470645"/>
            <a:ext cx="468360" cy="439737"/>
          </a:xfrm>
          <a:prstGeom prst="ellipse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800000"/>
              </a:solidFill>
              <a:latin typeface="Calibri" pitchFamily="34" charset="0"/>
            </a:endParaRPr>
          </a:p>
        </p:txBody>
      </p:sp>
      <p:cxnSp>
        <p:nvCxnSpPr>
          <p:cNvPr id="33" name="AutoShape 55"/>
          <p:cNvCxnSpPr>
            <a:cxnSpLocks noChangeShapeType="1"/>
            <a:stCxn id="31" idx="6"/>
          </p:cNvCxnSpPr>
          <p:nvPr/>
        </p:nvCxnSpPr>
        <p:spPr bwMode="auto">
          <a:xfrm>
            <a:off x="1778000" y="3650033"/>
            <a:ext cx="1139329" cy="33338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arrow" w="med" len="med"/>
          </a:ln>
          <a:effectLst/>
        </p:spPr>
      </p:cxnSp>
      <p:cxnSp>
        <p:nvCxnSpPr>
          <p:cNvPr id="34" name="AutoShape 58"/>
          <p:cNvCxnSpPr>
            <a:cxnSpLocks noChangeShapeType="1"/>
            <a:stCxn id="15" idx="3"/>
            <a:endCxn id="10" idx="0"/>
          </p:cNvCxnSpPr>
          <p:nvPr/>
        </p:nvCxnSpPr>
        <p:spPr bwMode="auto">
          <a:xfrm flipV="1">
            <a:off x="3309369" y="3236913"/>
            <a:ext cx="3245419" cy="446156"/>
          </a:xfrm>
          <a:prstGeom prst="bentConnector4">
            <a:avLst>
              <a:gd name="adj1" fmla="val 49095"/>
              <a:gd name="adj2" fmla="val 151238"/>
            </a:avLst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arrow" w="med" len="med"/>
          </a:ln>
          <a:effectLst/>
        </p:spPr>
      </p:cxnSp>
      <p:grpSp>
        <p:nvGrpSpPr>
          <p:cNvPr id="36" name="Group 65"/>
          <p:cNvGrpSpPr>
            <a:grpSpLocks/>
          </p:cNvGrpSpPr>
          <p:nvPr/>
        </p:nvGrpSpPr>
        <p:grpSpPr bwMode="auto">
          <a:xfrm>
            <a:off x="6746875" y="3003547"/>
            <a:ext cx="2210513" cy="765175"/>
            <a:chOff x="1415" y="3489"/>
            <a:chExt cx="1420" cy="482"/>
          </a:xfrm>
        </p:grpSpPr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1415" y="3491"/>
              <a:ext cx="1420" cy="464"/>
            </a:xfrm>
            <a:prstGeom prst="rect">
              <a:avLst/>
            </a:prstGeom>
            <a:solidFill>
              <a:schemeClr val="hlink">
                <a:alpha val="59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lnSpc>
                  <a:spcPct val="120000"/>
                </a:lnSpc>
                <a:spcBef>
                  <a:spcPct val="20000"/>
                </a:spcBef>
                <a:buSzPct val="75000"/>
              </a:pPr>
              <a:r>
                <a:rPr lang="en-US" sz="1600" b="1" dirty="0">
                  <a:latin typeface="Calibri" pitchFamily="34" charset="0"/>
                  <a:sym typeface="Symbol" pitchFamily="18" charset="2"/>
                </a:rPr>
                <a:t>M= 4156     15 MeV</a:t>
              </a:r>
            </a:p>
            <a:p>
              <a:pPr marL="342900" indent="-342900" eaLnBrk="1" hangingPunct="1">
                <a:lnSpc>
                  <a:spcPct val="120000"/>
                </a:lnSpc>
                <a:spcBef>
                  <a:spcPct val="20000"/>
                </a:spcBef>
                <a:buSzPct val="75000"/>
              </a:pPr>
              <a:r>
                <a:rPr lang="en-US" sz="1600" b="1" dirty="0">
                  <a:latin typeface="Calibri" pitchFamily="34" charset="0"/>
                  <a:sym typeface="Symbol" pitchFamily="18" charset="2"/>
                </a:rPr>
                <a:t></a:t>
              </a:r>
              <a:r>
                <a:rPr lang="en-US" sz="1600" b="1" baseline="-25000" dirty="0" smtClean="0">
                  <a:latin typeface="Calibri" pitchFamily="34" charset="0"/>
                  <a:sym typeface="Symbol" pitchFamily="18" charset="2"/>
                </a:rPr>
                <a:t>tot</a:t>
              </a:r>
              <a:r>
                <a:rPr lang="en-US" sz="1600" b="1" dirty="0" smtClean="0">
                  <a:latin typeface="Calibri" pitchFamily="34" charset="0"/>
                  <a:sym typeface="Symbol" pitchFamily="18" charset="2"/>
                </a:rPr>
                <a:t>= </a:t>
              </a:r>
              <a:r>
                <a:rPr lang="en-US" sz="1600" b="1" dirty="0">
                  <a:latin typeface="Calibri" pitchFamily="34" charset="0"/>
                  <a:sym typeface="Symbol" pitchFamily="18" charset="2"/>
                </a:rPr>
                <a:t>139     </a:t>
              </a:r>
              <a:r>
                <a:rPr lang="ru-RU" sz="1600" b="1" dirty="0"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sz="1600" b="1" dirty="0" smtClean="0">
                  <a:latin typeface="Calibri" pitchFamily="34" charset="0"/>
                  <a:sym typeface="Symbol" pitchFamily="18" charset="2"/>
                </a:rPr>
                <a:t> </a:t>
              </a:r>
              <a:r>
                <a:rPr lang="en-US" sz="1600" b="1" dirty="0">
                  <a:latin typeface="Calibri" pitchFamily="34" charset="0"/>
                  <a:sym typeface="Symbol" pitchFamily="18" charset="2"/>
                </a:rPr>
                <a:t>21 MeV</a:t>
              </a:r>
              <a:endParaRPr lang="en-US" sz="1600" b="1" baseline="30000" dirty="0"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1880" y="3489"/>
              <a:ext cx="369" cy="26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+25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−20</a:t>
              </a:r>
            </a:p>
          </p:txBody>
        </p:sp>
        <p:sp>
          <p:nvSpPr>
            <p:cNvPr id="39" name="Text Box 63"/>
            <p:cNvSpPr txBox="1">
              <a:spLocks noChangeArrowheads="1"/>
            </p:cNvSpPr>
            <p:nvPr/>
          </p:nvSpPr>
          <p:spPr bwMode="auto">
            <a:xfrm>
              <a:off x="1893" y="3703"/>
              <a:ext cx="313" cy="26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+111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−61</a:t>
              </a:r>
            </a:p>
          </p:txBody>
        </p:sp>
      </p:grpSp>
      <p:sp>
        <p:nvSpPr>
          <p:cNvPr id="40" name="Text Box 66"/>
          <p:cNvSpPr txBox="1">
            <a:spLocks noChangeArrowheads="1"/>
          </p:cNvSpPr>
          <p:nvPr/>
        </p:nvSpPr>
        <p:spPr bwMode="auto">
          <a:xfrm>
            <a:off x="177420" y="5521433"/>
            <a:ext cx="8679977" cy="3499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Both observed states decay in </a:t>
            </a:r>
            <a:r>
              <a:rPr lang="en-US" b="1" dirty="0">
                <a:latin typeface="Calibri" pitchFamily="34" charset="0"/>
              </a:rPr>
              <a:t>open charm final states like “normal” charmonium.</a:t>
            </a:r>
          </a:p>
        </p:txBody>
      </p: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7186613" y="1651000"/>
            <a:ext cx="1606530" cy="3499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X(3940)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→ </a:t>
            </a:r>
            <a:r>
              <a:rPr lang="en-US" b="1" dirty="0">
                <a:latin typeface="Calibri" pitchFamily="34" charset="0"/>
              </a:rPr>
              <a:t>DD</a:t>
            </a:r>
            <a:r>
              <a:rPr lang="en-US" b="1" baseline="30000" dirty="0">
                <a:latin typeface="Calibri" pitchFamily="34" charset="0"/>
              </a:rPr>
              <a:t>*</a:t>
            </a:r>
            <a:endParaRPr lang="ru-RU" b="1" baseline="30000" dirty="0">
              <a:latin typeface="Calibri" pitchFamily="34" charset="0"/>
            </a:endParaRPr>
          </a:p>
        </p:txBody>
      </p:sp>
      <p:sp>
        <p:nvSpPr>
          <p:cNvPr id="42" name="Text Box 68"/>
          <p:cNvSpPr txBox="1">
            <a:spLocks noChangeArrowheads="1"/>
          </p:cNvSpPr>
          <p:nvPr/>
        </p:nvSpPr>
        <p:spPr bwMode="auto">
          <a:xfrm>
            <a:off x="7208838" y="3751263"/>
            <a:ext cx="1683474" cy="3499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X(4160)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→ </a:t>
            </a:r>
            <a:r>
              <a:rPr lang="en-US" b="1" dirty="0">
                <a:latin typeface="Calibri" pitchFamily="34" charset="0"/>
              </a:rPr>
              <a:t>D</a:t>
            </a:r>
            <a:r>
              <a:rPr lang="en-US" b="1" baseline="30000" dirty="0">
                <a:latin typeface="Calibri" pitchFamily="34" charset="0"/>
              </a:rPr>
              <a:t>*</a:t>
            </a:r>
            <a:r>
              <a:rPr lang="en-US" b="1" dirty="0">
                <a:latin typeface="Calibri" pitchFamily="34" charset="0"/>
              </a:rPr>
              <a:t>D</a:t>
            </a:r>
            <a:r>
              <a:rPr lang="en-US" b="1" baseline="30000" dirty="0">
                <a:latin typeface="Calibri" pitchFamily="34" charset="0"/>
              </a:rPr>
              <a:t>*</a:t>
            </a:r>
            <a:endParaRPr lang="ru-RU" b="1" baseline="30000" dirty="0">
              <a:latin typeface="Calibri" pitchFamily="34" charset="0"/>
            </a:endParaRPr>
          </a:p>
        </p:txBody>
      </p:sp>
      <p:sp>
        <p:nvSpPr>
          <p:cNvPr id="43" name="Text Box 69"/>
          <p:cNvSpPr txBox="1">
            <a:spLocks noChangeArrowheads="1"/>
          </p:cNvSpPr>
          <p:nvPr/>
        </p:nvSpPr>
        <p:spPr bwMode="auto">
          <a:xfrm>
            <a:off x="1078173" y="5900312"/>
            <a:ext cx="8308423" cy="11228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0066"/>
                </a:solidFill>
                <a:latin typeface="Calibri" pitchFamily="34" charset="0"/>
              </a:rPr>
              <a:t>Possible assignments are </a:t>
            </a:r>
            <a:r>
              <a:rPr lang="el-GR" b="0" i="1" dirty="0" smtClean="0">
                <a:solidFill>
                  <a:srgbClr val="000066"/>
                </a:solidFill>
                <a:latin typeface="Calibri" pitchFamily="34" charset="0"/>
              </a:rPr>
              <a:t>η</a:t>
            </a:r>
            <a:r>
              <a:rPr lang="en-US" b="0" i="1" baseline="-25000" dirty="0" smtClean="0">
                <a:solidFill>
                  <a:srgbClr val="000066"/>
                </a:solidFill>
                <a:latin typeface="Calibri" pitchFamily="34" charset="0"/>
              </a:rPr>
              <a:t>c</a:t>
            </a:r>
            <a:r>
              <a:rPr lang="en-US" b="0" i="1" dirty="0" smtClean="0">
                <a:solidFill>
                  <a:srgbClr val="000066"/>
                </a:solidFill>
                <a:latin typeface="Calibri" pitchFamily="34" charset="0"/>
              </a:rPr>
              <a:t>(3S</a:t>
            </a:r>
            <a:r>
              <a:rPr lang="en-US" b="0" i="1" dirty="0">
                <a:solidFill>
                  <a:srgbClr val="000066"/>
                </a:solidFill>
                <a:latin typeface="Calibri" pitchFamily="34" charset="0"/>
              </a:rPr>
              <a:t>) and </a:t>
            </a:r>
            <a:r>
              <a:rPr lang="el-GR" b="0" i="1" dirty="0" smtClean="0">
                <a:solidFill>
                  <a:srgbClr val="000066"/>
                </a:solidFill>
                <a:latin typeface="Calibri" pitchFamily="34" charset="0"/>
              </a:rPr>
              <a:t>η</a:t>
            </a:r>
            <a:r>
              <a:rPr lang="en-US" b="0" i="1" baseline="-25000" dirty="0" smtClean="0">
                <a:solidFill>
                  <a:srgbClr val="000066"/>
                </a:solidFill>
                <a:latin typeface="Calibri" pitchFamily="34" charset="0"/>
              </a:rPr>
              <a:t>c</a:t>
            </a:r>
            <a:r>
              <a:rPr lang="en-US" b="0" i="1" dirty="0" smtClean="0">
                <a:solidFill>
                  <a:srgbClr val="000066"/>
                </a:solidFill>
                <a:latin typeface="Calibri" pitchFamily="34" charset="0"/>
              </a:rPr>
              <a:t>(4S</a:t>
            </a:r>
            <a:r>
              <a:rPr lang="en-US" b="0" i="1" dirty="0">
                <a:solidFill>
                  <a:srgbClr val="000066"/>
                </a:solidFill>
                <a:latin typeface="Calibri" pitchFamily="34" charset="0"/>
              </a:rPr>
              <a:t>). But in both cases the masses predicted by the potential models are ~</a:t>
            </a:r>
            <a:r>
              <a:rPr lang="en-US" b="0" i="1" dirty="0" smtClean="0">
                <a:solidFill>
                  <a:srgbClr val="000066"/>
                </a:solidFill>
                <a:latin typeface="Calibri" pitchFamily="34" charset="0"/>
              </a:rPr>
              <a:t>100-250 </a:t>
            </a:r>
            <a:r>
              <a:rPr lang="en-US" b="0" i="1" dirty="0">
                <a:solidFill>
                  <a:srgbClr val="000066"/>
                </a:solidFill>
                <a:latin typeface="Calibri" pitchFamily="34" charset="0"/>
              </a:rPr>
              <a:t>MeV higher than observed.</a:t>
            </a:r>
          </a:p>
          <a:p>
            <a:r>
              <a:rPr lang="en-US" b="0" i="1" dirty="0">
                <a:solidFill>
                  <a:srgbClr val="000066"/>
                </a:solidFill>
                <a:latin typeface="Calibri" pitchFamily="34" charset="0"/>
              </a:rPr>
              <a:t>Theory probably needs more elaborated model to take into account charmonium </a:t>
            </a:r>
            <a:r>
              <a:rPr lang="en-US" b="0" i="1" dirty="0" smtClean="0">
                <a:solidFill>
                  <a:srgbClr val="000066"/>
                </a:solidFill>
                <a:latin typeface="Calibri" pitchFamily="34" charset="0"/>
              </a:rPr>
              <a:t>coupling </a:t>
            </a:r>
            <a:r>
              <a:rPr lang="en-US" b="0" i="1" dirty="0">
                <a:solidFill>
                  <a:srgbClr val="000066"/>
                </a:solidFill>
                <a:latin typeface="Calibri" pitchFamily="34" charset="0"/>
              </a:rPr>
              <a:t>to charmed meson pairs.</a:t>
            </a:r>
            <a:endParaRPr lang="ru-RU" b="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7404077" y="585718"/>
            <a:ext cx="2067469" cy="29270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0" i="1" dirty="0" smtClean="0">
                <a:latin typeface="Calibri" pitchFamily="34" charset="0"/>
              </a:rPr>
              <a:t>PRL 100, 202001(2008)</a:t>
            </a:r>
            <a:endParaRPr lang="en-US" sz="1400" b="0" i="1" dirty="0">
              <a:latin typeface="Calibri" pitchFamily="34" charset="0"/>
            </a:endParaRPr>
          </a:p>
        </p:txBody>
      </p:sp>
      <p:pic>
        <p:nvPicPr>
          <p:cNvPr id="46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280" y="1673591"/>
            <a:ext cx="520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Нижний колонтитул 1"/>
          <p:cNvSpPr txBox="1">
            <a:spLocks/>
          </p:cNvSpPr>
          <p:nvPr/>
        </p:nvSpPr>
        <p:spPr>
          <a:xfrm>
            <a:off x="152400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Panda meeting, ITEP,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19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May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2015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19415" y="7073096"/>
            <a:ext cx="2352146" cy="290636"/>
          </a:xfrm>
        </p:spPr>
        <p:txBody>
          <a:bodyPr anchor="ctr" anchorCtr="0"/>
          <a:lstStyle/>
          <a:p>
            <a:pPr algn="r">
              <a:defRPr/>
            </a:pPr>
            <a:fld id="{DDB0BFF4-1620-49A3-B344-E1E20BAE6171}" type="slidenum">
              <a:rPr lang="en-US" sz="1300" b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9</a:t>
            </a:fld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/</a:t>
            </a: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r>
              <a:rPr lang="en-US" sz="13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en-US" sz="13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Нижний колонтитул 1"/>
          <p:cNvSpPr txBox="1">
            <a:spLocks/>
          </p:cNvSpPr>
          <p:nvPr/>
        </p:nvSpPr>
        <p:spPr>
          <a:xfrm>
            <a:off x="4046375" y="7073096"/>
            <a:ext cx="2861388" cy="290636"/>
          </a:xfrm>
          <a:prstGeom prst="rect">
            <a:avLst/>
          </a:prstGeom>
        </p:spPr>
        <p:txBody>
          <a:bodyPr vert="horz" lIns="100706" tIns="50355" rIns="100706" bIns="50355" rtlCol="0" anchor="ctr"/>
          <a:lstStyle/>
          <a:p>
            <a:pPr marL="0" marR="0" lvl="0" indent="0" algn="ctr" defTabSz="44889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P.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Pakhlov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18089</TotalTime>
  <Words>5024</Words>
  <Application>Microsoft Office PowerPoint</Application>
  <PresentationFormat>Произвольный</PresentationFormat>
  <Paragraphs>955</Paragraphs>
  <Slides>37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Оформление по умолчанию</vt:lpstr>
      <vt:lpstr>Диаграмма</vt:lpstr>
      <vt:lpstr>Слайд 1</vt:lpstr>
      <vt:lpstr>Слайд 2</vt:lpstr>
      <vt:lpstr>Conventional charmonium</vt:lpstr>
      <vt:lpstr>Слайд 4</vt:lpstr>
      <vt:lpstr>Charmonium (+like) production at B factories</vt:lpstr>
      <vt:lpstr>Слайд 6</vt:lpstr>
      <vt:lpstr>Слайд 7</vt:lpstr>
      <vt:lpstr>Слайд 8</vt:lpstr>
      <vt:lpstr>New states in e+e−  J/ D(*)D(*)</vt:lpstr>
      <vt:lpstr>Слайд 10</vt:lpstr>
      <vt:lpstr>Слайд 11</vt:lpstr>
      <vt:lpstr>Слайд 12</vt:lpstr>
      <vt:lpstr>Слайд 13</vt:lpstr>
      <vt:lpstr>Слайд 14</vt:lpstr>
      <vt:lpstr>X(3872): charmonium vs exotics</vt:lpstr>
      <vt:lpstr>If X(3872) is charm mesons molecule, are there a B-mesons molecules as well? </vt:lpstr>
      <vt:lpstr>Y(3940)</vt:lpstr>
      <vt:lpstr>γγ → Y(3940) → ωJ/ψ</vt:lpstr>
      <vt:lpstr>Слайд 19</vt:lpstr>
      <vt:lpstr>Y(4140) still alive?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EKLM B2GM</dc:title>
  <dc:creator>P.Pakhlov</dc:creator>
  <cp:lastModifiedBy>Pasha</cp:lastModifiedBy>
  <cp:revision>930</cp:revision>
  <cp:lastPrinted>1601-01-01T00:00:00Z</cp:lastPrinted>
  <dcterms:created xsi:type="dcterms:W3CDTF">2010-02-03T09:19:25Z</dcterms:created>
  <dcterms:modified xsi:type="dcterms:W3CDTF">2015-05-25T22:44:29Z</dcterms:modified>
</cp:coreProperties>
</file>