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embeddings/Microsoft_Formel-Editor1.bin" ContentType="application/vnd.openxmlformats-officedocument.oleObject"/>
  <Override PartName="/ppt/embeddings/Microsoft_Formel-Editor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83" r:id="rId3"/>
    <p:sldId id="420" r:id="rId4"/>
    <p:sldId id="421" r:id="rId5"/>
    <p:sldId id="425" r:id="rId6"/>
    <p:sldId id="423" r:id="rId7"/>
    <p:sldId id="393" r:id="rId8"/>
    <p:sldId id="392" r:id="rId9"/>
    <p:sldId id="426" r:id="rId10"/>
    <p:sldId id="427" r:id="rId11"/>
    <p:sldId id="428" r:id="rId12"/>
    <p:sldId id="399" r:id="rId13"/>
    <p:sldId id="400" r:id="rId14"/>
    <p:sldId id="430" r:id="rId15"/>
    <p:sldId id="431" r:id="rId16"/>
    <p:sldId id="432" r:id="rId17"/>
    <p:sldId id="433" r:id="rId18"/>
    <p:sldId id="406" r:id="rId19"/>
    <p:sldId id="435" r:id="rId20"/>
    <p:sldId id="436" r:id="rId21"/>
    <p:sldId id="408" r:id="rId22"/>
    <p:sldId id="444" r:id="rId23"/>
    <p:sldId id="409" r:id="rId24"/>
    <p:sldId id="410" r:id="rId25"/>
    <p:sldId id="411" r:id="rId26"/>
    <p:sldId id="412" r:id="rId27"/>
    <p:sldId id="413" r:id="rId28"/>
    <p:sldId id="445" r:id="rId29"/>
    <p:sldId id="414" r:id="rId30"/>
    <p:sldId id="443" r:id="rId31"/>
    <p:sldId id="437" r:id="rId32"/>
    <p:sldId id="440" r:id="rId33"/>
    <p:sldId id="441" r:id="rId34"/>
    <p:sldId id="442" r:id="rId35"/>
    <p:sldId id="394" r:id="rId36"/>
    <p:sldId id="376" r:id="rId37"/>
    <p:sldId id="365" r:id="rId38"/>
    <p:sldId id="381" r:id="rId39"/>
    <p:sldId id="366" r:id="rId40"/>
    <p:sldId id="368" r:id="rId41"/>
    <p:sldId id="358" r:id="rId42"/>
    <p:sldId id="360" r:id="rId43"/>
    <p:sldId id="361" r:id="rId44"/>
    <p:sldId id="363" r:id="rId45"/>
    <p:sldId id="364" r:id="rId46"/>
    <p:sldId id="378" r:id="rId47"/>
    <p:sldId id="377" r:id="rId48"/>
    <p:sldId id="372" r:id="rId49"/>
    <p:sldId id="374" r:id="rId50"/>
    <p:sldId id="438" r:id="rId51"/>
    <p:sldId id="375" r:id="rId52"/>
    <p:sldId id="396" r:id="rId5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0303"/>
    <a:srgbClr val="FF510B"/>
    <a:srgbClr val="D1002E"/>
    <a:srgbClr val="26A599"/>
    <a:srgbClr val="E1B61E"/>
    <a:srgbClr val="CA0202"/>
    <a:srgbClr val="FFB80C"/>
    <a:srgbClr val="E8E8E8"/>
    <a:srgbClr val="05FF32"/>
    <a:srgbClr val="6C8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0323" autoAdjust="0"/>
  </p:normalViewPr>
  <p:slideViewPr>
    <p:cSldViewPr>
      <p:cViewPr>
        <p:scale>
          <a:sx n="100" d="100"/>
          <a:sy n="100" d="100"/>
        </p:scale>
        <p:origin x="-1008" y="40"/>
      </p:cViewPr>
      <p:guideLst>
        <p:guide orient="horz" pos="908"/>
        <p:guide pos="2903"/>
      </p:guideLst>
    </p:cSldViewPr>
  </p:slideViewPr>
  <p:outlineViewPr>
    <p:cViewPr>
      <p:scale>
        <a:sx n="33" d="100"/>
        <a:sy n="33" d="100"/>
      </p:scale>
      <p:origin x="0" y="5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BA0543C-90D4-E142-8948-0C0F85B04A6C}" type="datetime1">
              <a:rPr lang="de-DE"/>
              <a:pPr>
                <a:defRPr/>
              </a:pPr>
              <a:t>09.04.15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C22B0B3-A845-6145-95D8-47AC3BA646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71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44ADD24-4C21-6440-94EF-7D50E7346F98}" type="datetime1">
              <a:rPr lang="de-DE"/>
              <a:pPr>
                <a:defRPr/>
              </a:pPr>
              <a:t>09.04.15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GB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106B927-00CE-F541-B8BB-BEBDDBA437E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28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neuland FAIR</a:t>
            </a:r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F503A-A13B-D948-80CE-2B8E0D963F9D}" type="slidenum">
              <a:rPr lang="en-GB" sz="1200">
                <a:cs typeface="Arial" charset="0"/>
              </a:rPr>
              <a:pPr eaLnBrk="1" hangingPunct="1"/>
              <a:t>1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96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40963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03844B-ED70-4B43-93B9-FADAD92B0881}" type="slidenum">
              <a:rPr kumimoji="1" lang="ja-JP" altLang="en-US" sz="1200">
                <a:latin typeface="Times New Roman" charset="0"/>
                <a:cs typeface="Arial" charset="0"/>
              </a:rPr>
              <a:pPr eaLnBrk="1" hangingPunct="1"/>
              <a:t>12</a:t>
            </a:fld>
            <a:endParaRPr kumimoji="1" lang="ja-JP" altLang="en-U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814AFF-D3CF-7A44-B08C-7E5EDE4289C9}" type="slidenum">
              <a:rPr kumimoji="1" lang="ja-JP" altLang="en-US" sz="1200">
                <a:latin typeface="Times New Roman" charset="0"/>
                <a:cs typeface="Arial" charset="0"/>
              </a:rPr>
              <a:pPr eaLnBrk="1" hangingPunct="1"/>
              <a:t>13</a:t>
            </a:fld>
            <a:endParaRPr kumimoji="1" lang="ja-JP" altLang="en-U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814AFF-D3CF-7A44-B08C-7E5EDE4289C9}" type="slidenum">
              <a:rPr kumimoji="1" lang="ja-JP" altLang="en-US" sz="1200">
                <a:latin typeface="Times New Roman" charset="0"/>
                <a:cs typeface="Arial" charset="0"/>
              </a:rPr>
              <a:pPr eaLnBrk="1" hangingPunct="1"/>
              <a:t>14</a:t>
            </a:fld>
            <a:endParaRPr kumimoji="1" lang="ja-JP" altLang="en-U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814AFF-D3CF-7A44-B08C-7E5EDE4289C9}" type="slidenum">
              <a:rPr kumimoji="1" lang="ja-JP" altLang="en-US" sz="1200">
                <a:latin typeface="Times New Roman" charset="0"/>
                <a:cs typeface="Arial" charset="0"/>
              </a:rPr>
              <a:pPr eaLnBrk="1" hangingPunct="1"/>
              <a:t>15</a:t>
            </a:fld>
            <a:endParaRPr kumimoji="1" lang="ja-JP" altLang="en-U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814AFF-D3CF-7A44-B08C-7E5EDE4289C9}" type="slidenum">
              <a:rPr kumimoji="1" lang="ja-JP" altLang="en-US" sz="1200">
                <a:latin typeface="Times New Roman" charset="0"/>
                <a:cs typeface="Arial" charset="0"/>
              </a:rPr>
              <a:pPr eaLnBrk="1" hangingPunct="1"/>
              <a:t>16</a:t>
            </a:fld>
            <a:endParaRPr kumimoji="1" lang="ja-JP" altLang="en-U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814AFF-D3CF-7A44-B08C-7E5EDE4289C9}" type="slidenum">
              <a:rPr kumimoji="1" lang="ja-JP" altLang="en-US" sz="1200">
                <a:latin typeface="Times New Roman" charset="0"/>
                <a:cs typeface="Arial" charset="0"/>
              </a:rPr>
              <a:pPr eaLnBrk="1" hangingPunct="1"/>
              <a:t>17</a:t>
            </a:fld>
            <a:endParaRPr kumimoji="1" lang="ja-JP" altLang="en-U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(09.04.15 09:34) -----</a:t>
            </a:r>
          </a:p>
          <a:p>
            <a:r>
              <a:rPr lang="de-DE"/>
              <a:t>calcium </a:t>
            </a:r>
          </a:p>
          <a:p>
            <a:r>
              <a:rPr lang="de-DE"/>
              <a:t>----- Besprechungsnotizen (09.04.15 09:37) -----</a:t>
            </a:r>
          </a:p>
          <a:p>
            <a:r>
              <a:rPr lang="de-DE"/>
              <a:t>carbon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07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 smtClean="0">
                <a:solidFill>
                  <a:srgbClr val="404040"/>
                </a:solidFill>
                <a:latin typeface="+mn-lt"/>
                <a:cs typeface="Calibri"/>
              </a:rPr>
              <a:t>neutron flight path length 10.25m</a:t>
            </a:r>
            <a:endParaRPr kumimoji="1" lang="ja-JP" altLang="en-US" sz="1200" dirty="0" smtClean="0">
              <a:solidFill>
                <a:srgbClr val="404040"/>
              </a:solidFill>
              <a:latin typeface="+mn-lt"/>
              <a:cs typeface="Calibr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91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distribution</a:t>
            </a:r>
          </a:p>
          <a:p>
            <a:r>
              <a:rPr lang="de-DE" dirty="0" smtClean="0"/>
              <a:t>----- Besprechungsnotizen (09.04.15 09:47) -----</a:t>
            </a:r>
          </a:p>
          <a:p>
            <a:r>
              <a:rPr lang="de-DE" dirty="0" smtClean="0"/>
              <a:t>scatter into NeuLAND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1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1843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8A2596-B7F7-964A-A30D-2768E6A83A64}" type="slidenum">
              <a:rPr lang="de-DE" altLang="ja-JP" sz="1200">
                <a:latin typeface="Times New Roman" charset="0"/>
                <a:cs typeface="Arial" charset="0"/>
              </a:rPr>
              <a:pPr eaLnBrk="1" hangingPunct="1"/>
              <a:t>2</a:t>
            </a:fld>
            <a:endParaRPr lang="de-DE" altLang="ja-JP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R</a:t>
            </a:r>
            <a:r>
              <a:rPr lang="en-US" altLang="ja-JP" baseline="30000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3</a:t>
            </a:r>
            <a:r>
              <a:rPr lang="en-US" altLang="ja-JP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BROOT</a:t>
            </a:r>
            <a:endParaRPr lang="nl-NL" altLang="ja-JP" dirty="0" smtClean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lvl="1" eaLnBrk="1" hangingPunct="1"/>
            <a:r>
              <a:rPr lang="nl-NL" altLang="ja-JP" dirty="0" err="1" smtClean="0">
                <a:solidFill>
                  <a:srgbClr val="595959"/>
                </a:solidFill>
                <a:latin typeface="Arial" charset="0"/>
                <a:cs typeface="Arial" charset="0"/>
              </a:rPr>
              <a:t>Geant</a:t>
            </a:r>
            <a:r>
              <a:rPr lang="nl-NL" altLang="ja-JP" dirty="0" smtClean="0">
                <a:solidFill>
                  <a:srgbClr val="595959"/>
                </a:solidFill>
                <a:latin typeface="Arial" charset="0"/>
                <a:cs typeface="Arial" charset="0"/>
              </a:rPr>
              <a:t> 4-9.6.2 </a:t>
            </a:r>
          </a:p>
          <a:p>
            <a:endParaRPr kumimoji="1" lang="ja-JP" altLang="en-US" dirty="0">
              <a:latin typeface="Times New Roman" charset="0"/>
            </a:endParaRPr>
          </a:p>
          <a:p>
            <a:r>
              <a:rPr kumimoji="1" lang="ja-JP" altLang="en-US" dirty="0">
                <a:latin typeface="Times New Roman" charset="0"/>
              </a:rPr>
              <a:t>----- Besprechungsnotizen (09.04.15 09:47) -----</a:t>
            </a:r>
          </a:p>
          <a:p>
            <a:r>
              <a:rPr kumimoji="1" lang="ja-JP" altLang="en-US" dirty="0">
                <a:latin typeface="Times New Roman" charset="0"/>
              </a:rPr>
              <a:t>assumption</a:t>
            </a:r>
          </a:p>
        </p:txBody>
      </p:sp>
      <p:sp>
        <p:nvSpPr>
          <p:cNvPr id="5529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0932F-3FE1-9F41-81FC-9DA8DF50FE96}" type="slidenum">
              <a:rPr lang="ja-JP" altLang="en-US" sz="1200">
                <a:solidFill>
                  <a:srgbClr val="000000"/>
                </a:solidFill>
                <a:latin typeface="Times New Roman" charset="0"/>
                <a:cs typeface="Arial" charset="0"/>
              </a:rPr>
              <a:pPr eaLnBrk="1" hangingPunct="1"/>
              <a:t>21</a:t>
            </a:fld>
            <a:endParaRPr lang="ja-JP" altLang="en-US" sz="12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(09.04.15 09:34) -----</a:t>
            </a:r>
          </a:p>
          <a:p>
            <a:r>
              <a:rPr lang="de-DE"/>
              <a:t>calcium </a:t>
            </a:r>
          </a:p>
          <a:p>
            <a:r>
              <a:rPr lang="de-DE"/>
              <a:t>----- Besprechungsnotizen (09.04.15 09:37) -----</a:t>
            </a:r>
          </a:p>
          <a:p>
            <a:r>
              <a:rPr lang="de-DE"/>
              <a:t>carbon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07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ausläufer</a:t>
            </a:r>
            <a:r>
              <a:rPr lang="de-DE" baseline="0" dirty="0" smtClean="0"/>
              <a:t> erklären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22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----- Besprechungsnotizen (09.04.15 09:34) -----</a:t>
            </a:r>
          </a:p>
          <a:p>
            <a:r>
              <a:rPr lang="de-DE"/>
              <a:t>calcium </a:t>
            </a:r>
          </a:p>
          <a:p>
            <a:r>
              <a:rPr lang="de-DE"/>
              <a:t>----- Besprechungsnotizen (09.04.15 09:37) -----</a:t>
            </a:r>
          </a:p>
          <a:p>
            <a:r>
              <a:rPr lang="de-DE"/>
              <a:t>carbon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07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neutronen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events</a:t>
            </a:r>
            <a:r>
              <a:rPr lang="de-DE" baseline="0" dirty="0" smtClean="0"/>
              <a:t> untersuchen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32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kumimoji="1" lang="en-US" altLang="ja-JP" dirty="0" err="1" smtClean="0">
                <a:latin typeface="Times New Roman" charset="0"/>
              </a:rPr>
              <a:t>neutronendetektor</a:t>
            </a:r>
            <a:r>
              <a:rPr kumimoji="1" lang="en-US" altLang="ja-JP" dirty="0" smtClean="0">
                <a:latin typeface="Times New Roman" charset="0"/>
              </a:rPr>
              <a:t> (NEBULA) @ ??? </a:t>
            </a:r>
            <a:r>
              <a:rPr kumimoji="1" lang="en-US" altLang="ja-JP" dirty="0" err="1" smtClean="0">
                <a:latin typeface="Times New Roman" charset="0"/>
              </a:rPr>
              <a:t>ergänzt</a:t>
            </a:r>
            <a:r>
              <a:rPr kumimoji="1" lang="en-US" altLang="ja-JP" dirty="0" smtClean="0">
                <a:latin typeface="Times New Roman" charset="0"/>
              </a:rPr>
              <a:t> performance</a:t>
            </a:r>
          </a:p>
          <a:p>
            <a:r>
              <a:rPr kumimoji="1" lang="en-US" altLang="ja-JP" dirty="0" err="1" smtClean="0">
                <a:latin typeface="Times New Roman" charset="0"/>
              </a:rPr>
              <a:t>energien</a:t>
            </a:r>
            <a:r>
              <a:rPr kumimoji="1" lang="en-US" altLang="ja-JP" dirty="0" smtClean="0">
                <a:latin typeface="Times New Roman" charset="0"/>
              </a:rPr>
              <a:t> </a:t>
            </a:r>
            <a:r>
              <a:rPr kumimoji="1" lang="en-US" altLang="ja-JP" dirty="0" err="1" smtClean="0">
                <a:latin typeface="Times New Roman" charset="0"/>
              </a:rPr>
              <a:t>zu</a:t>
            </a:r>
            <a:r>
              <a:rPr kumimoji="1" lang="en-US" altLang="ja-JP" dirty="0" smtClean="0">
                <a:latin typeface="Times New Roman" charset="0"/>
              </a:rPr>
              <a:t> </a:t>
            </a:r>
            <a:r>
              <a:rPr kumimoji="1" lang="en-US" altLang="ja-JP" dirty="0" err="1" smtClean="0">
                <a:latin typeface="Times New Roman" charset="0"/>
              </a:rPr>
              <a:t>niedrig</a:t>
            </a:r>
            <a:endParaRPr kumimoji="1" lang="en-US" altLang="ja-JP" dirty="0">
              <a:latin typeface="Times New Roman" charset="0"/>
            </a:endParaRPr>
          </a:p>
        </p:txBody>
      </p:sp>
      <p:sp>
        <p:nvSpPr>
          <p:cNvPr id="6349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1B255E-8683-3148-808A-A6251C04A533}" type="slidenum">
              <a:rPr lang="de-DE" altLang="ja-JP" sz="1200">
                <a:latin typeface="Times New Roman" charset="0"/>
                <a:cs typeface="Arial" charset="0"/>
              </a:rPr>
              <a:pPr eaLnBrk="1" hangingPunct="1"/>
              <a:t>30</a:t>
            </a:fld>
            <a:endParaRPr lang="de-DE" altLang="ja-JP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3277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C9ECC7-1707-1242-9D4F-BB5D3D79FE50}" type="slidenum">
              <a:rPr lang="de-DE" altLang="ja-JP" sz="1200">
                <a:latin typeface="Times New Roman" charset="0"/>
                <a:cs typeface="Arial" charset="0"/>
              </a:rPr>
              <a:pPr eaLnBrk="1" hangingPunct="1"/>
              <a:t>35</a:t>
            </a:fld>
            <a:endParaRPr lang="de-DE" altLang="ja-JP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wofür Fragezeichen – Raten messen und Wirkungsquerschnitte messen, die zu stellaren Raten führen</a:t>
            </a:r>
          </a:p>
        </p:txBody>
      </p:sp>
      <p:sp>
        <p:nvSpPr>
          <p:cNvPr id="696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D0F1A6-ADEC-7C42-B96F-8F1F7697E56F}" type="slidenum">
              <a:rPr lang="en-GB" sz="1200">
                <a:cs typeface="Arial" charset="0"/>
              </a:rPr>
              <a:pPr eaLnBrk="1" hangingPunct="1"/>
              <a:t>36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Farben umkehren für Prozess</a:t>
            </a:r>
          </a:p>
          <a:p>
            <a:r>
              <a:rPr lang="de-DE">
                <a:latin typeface="Calibri" charset="0"/>
              </a:rPr>
              <a:t>und rotbraun heller machen</a:t>
            </a:r>
          </a:p>
          <a:p>
            <a:r>
              <a:rPr lang="de-DE">
                <a:latin typeface="Calibri" charset="0"/>
              </a:rPr>
              <a:t>Nuklidkarte beschreiben bzw Protonen und Neutronen hinschreiben</a:t>
            </a:r>
          </a:p>
          <a:p>
            <a:endParaRPr lang="de-DE">
              <a:latin typeface="Calibri" charset="0"/>
            </a:endParaRPr>
          </a:p>
        </p:txBody>
      </p:sp>
      <p:sp>
        <p:nvSpPr>
          <p:cNvPr id="7168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4BFF8E-6293-8349-BEB1-7208F5F8FF62}" type="slidenum">
              <a:rPr lang="en-GB" sz="1200">
                <a:cs typeface="Arial" charset="0"/>
              </a:rPr>
              <a:pPr eaLnBrk="1" hangingPunct="1"/>
              <a:t>37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Pfeilefarben ändern!!</a:t>
            </a:r>
          </a:p>
        </p:txBody>
      </p:sp>
      <p:sp>
        <p:nvSpPr>
          <p:cNvPr id="737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B874C-DD90-B54E-BDEE-1A42FBFE1A2D}" type="slidenum">
              <a:rPr lang="en-GB" sz="1200">
                <a:cs typeface="Arial" charset="0"/>
              </a:rPr>
              <a:pPr eaLnBrk="1" hangingPunct="1"/>
              <a:t>38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schmeatische Übersicht</a:t>
            </a:r>
          </a:p>
        </p:txBody>
      </p:sp>
      <p:sp>
        <p:nvSpPr>
          <p:cNvPr id="225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AC346C-D1D6-AF49-B520-742E6C8B2366}" type="slidenum">
              <a:rPr lang="de-DE" sz="1200">
                <a:cs typeface="Arial" charset="0"/>
              </a:rPr>
              <a:pPr eaLnBrk="1" hangingPunct="1"/>
              <a:t>3</a:t>
            </a:fld>
            <a:endParaRPr lang="de-DE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Farben ändern!! ÜBERGANG</a:t>
            </a:r>
          </a:p>
          <a:p>
            <a:r>
              <a:rPr lang="de-DE">
                <a:latin typeface="Calibri" charset="0"/>
              </a:rPr>
              <a:t>um Prozesse zu verstehen: Kenntnis über (n,g) und (g,n) Reaktionen an radioaktiven Kernen</a:t>
            </a:r>
          </a:p>
          <a:p>
            <a:endParaRPr lang="de-DE">
              <a:latin typeface="Calibri" charset="0"/>
            </a:endParaRPr>
          </a:p>
          <a:p>
            <a:r>
              <a:rPr lang="de-DE">
                <a:latin typeface="Calibri" charset="0"/>
              </a:rPr>
              <a:t>Beides an der GSI/FAIR möglich: Beispiel 59Fe(n,g)</a:t>
            </a:r>
          </a:p>
        </p:txBody>
      </p:sp>
      <p:sp>
        <p:nvSpPr>
          <p:cNvPr id="7577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06408F-6E25-F647-92B9-4049C66976D1}" type="slidenum">
              <a:rPr lang="en-GB" sz="1200">
                <a:cs typeface="Arial" charset="0"/>
              </a:rPr>
              <a:pPr eaLnBrk="1" hangingPunct="1"/>
              <a:t>39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quasi Photonentarget</a:t>
            </a:r>
          </a:p>
          <a:p>
            <a:r>
              <a:rPr lang="de-DE">
                <a:latin typeface="Calibri" charset="0"/>
              </a:rPr>
              <a:t>von links unten nach rechts oben</a:t>
            </a:r>
          </a:p>
        </p:txBody>
      </p:sp>
      <p:sp>
        <p:nvSpPr>
          <p:cNvPr id="778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B0EB63-0EC3-864D-8A68-E1ED718CB224}" type="slidenum">
              <a:rPr lang="en-GB" sz="1200">
                <a:cs typeface="Arial" charset="0"/>
              </a:rPr>
              <a:pPr eaLnBrk="1" hangingPunct="1"/>
              <a:t>40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Strahl oder Kern statt Teilchen</a:t>
            </a:r>
          </a:p>
          <a:p>
            <a:r>
              <a:rPr lang="de-DE">
                <a:latin typeface="Calibri" charset="0"/>
              </a:rPr>
              <a:t>hohes Z</a:t>
            </a:r>
          </a:p>
        </p:txBody>
      </p:sp>
      <p:sp>
        <p:nvSpPr>
          <p:cNvPr id="7987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5638CA-3D87-024A-A096-F8BB1F446814}" type="slidenum">
              <a:rPr lang="de-DE" sz="1200">
                <a:cs typeface="Arial" charset="0"/>
              </a:rPr>
              <a:pPr eaLnBrk="1" hangingPunct="1"/>
              <a:t>41</a:t>
            </a:fld>
            <a:endParaRPr lang="de-DE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schmeatische Übersicht</a:t>
            </a:r>
          </a:p>
        </p:txBody>
      </p:sp>
      <p:sp>
        <p:nvSpPr>
          <p:cNvPr id="8192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7B779F-EFB7-7F42-A252-68E3090888F3}" type="slidenum">
              <a:rPr lang="de-DE" sz="1200">
                <a:cs typeface="Arial" charset="0"/>
              </a:rPr>
              <a:pPr eaLnBrk="1" hangingPunct="1"/>
              <a:t>42</a:t>
            </a:fld>
            <a:endParaRPr lang="de-DE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Si Tracker sitzt in CALIFA hinweisen</a:t>
            </a:r>
          </a:p>
        </p:txBody>
      </p:sp>
      <p:sp>
        <p:nvSpPr>
          <p:cNvPr id="8397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2C2E0-B4FE-BB43-BDE5-0B78904E0B5D}" type="slidenum">
              <a:rPr lang="en-GB" sz="1200">
                <a:cs typeface="Arial" charset="0"/>
              </a:rPr>
              <a:pPr eaLnBrk="1" hangingPunct="1"/>
              <a:t>43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aus größerer Segmetnierung im Flugweg =&gt; bessere Auflösung</a:t>
            </a:r>
          </a:p>
          <a:p>
            <a:r>
              <a:rPr lang="de-DE">
                <a:latin typeface="Calibri" charset="0"/>
              </a:rPr>
              <a:t>-&gt; Ort ist wichtig für Impuls des neutrons</a:t>
            </a:r>
          </a:p>
          <a:p>
            <a:r>
              <a:rPr lang="de-DE">
                <a:latin typeface="Calibri" charset="0"/>
              </a:rPr>
              <a:t>5Doppelebenen bei LAND</a:t>
            </a:r>
          </a:p>
          <a:p>
            <a:endParaRPr lang="de-DE">
              <a:latin typeface="Calibri" charset="0"/>
            </a:endParaRPr>
          </a:p>
        </p:txBody>
      </p:sp>
      <p:sp>
        <p:nvSpPr>
          <p:cNvPr id="8601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5D6AEE-0471-774F-9238-ABFAADA72AA9}" type="slidenum">
              <a:rPr lang="en-GB" sz="1200">
                <a:cs typeface="Arial" charset="0"/>
              </a:rPr>
              <a:pPr eaLnBrk="1" hangingPunct="1"/>
              <a:t>44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2te peak nachhaken</a:t>
            </a:r>
          </a:p>
          <a:p>
            <a:r>
              <a:rPr lang="de-DE">
                <a:latin typeface="Calibri" charset="0"/>
              </a:rPr>
              <a:t>Foliennummern!!!!</a:t>
            </a:r>
          </a:p>
        </p:txBody>
      </p:sp>
      <p:sp>
        <p:nvSpPr>
          <p:cNvPr id="8806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817E2F-8D56-DF45-8F32-0D42ADF15716}" type="slidenum">
              <a:rPr lang="en-GB" sz="1200">
                <a:cs typeface="Arial" charset="0"/>
              </a:rPr>
              <a:pPr eaLnBrk="1" hangingPunct="1"/>
              <a:t>45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2n Effizienz neuland</a:t>
            </a:r>
          </a:p>
          <a:p>
            <a:endParaRPr lang="de-DE">
              <a:latin typeface="Calibri" charset="0"/>
            </a:endParaRPr>
          </a:p>
          <a:p>
            <a:r>
              <a:rPr lang="de-DE">
                <a:latin typeface="Calibri" charset="0"/>
              </a:rPr>
              <a:t>Übergang!!!</a:t>
            </a:r>
          </a:p>
        </p:txBody>
      </p:sp>
      <p:sp>
        <p:nvSpPr>
          <p:cNvPr id="9011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AF4C36-6BED-DF40-A37C-4B53541C62BC}" type="slidenum">
              <a:rPr lang="en-GB" sz="1200">
                <a:cs typeface="Arial" charset="0"/>
              </a:rPr>
              <a:pPr eaLnBrk="1" hangingPunct="1"/>
              <a:t>46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pProzess2-3 MeV</a:t>
            </a:r>
          </a:p>
          <a:p>
            <a:r>
              <a:rPr lang="de-DE">
                <a:latin typeface="Calibri" charset="0"/>
              </a:rPr>
              <a:t>sProzess 500 keV schwache s-Prozess</a:t>
            </a:r>
          </a:p>
        </p:txBody>
      </p:sp>
      <p:sp>
        <p:nvSpPr>
          <p:cNvPr id="921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2CAEE0-26F5-EB47-B410-8BE0EF48B7E3}" type="slidenum">
              <a:rPr lang="en-GB" sz="1200">
                <a:cs typeface="Arial" charset="0"/>
              </a:rPr>
              <a:pPr eaLnBrk="1" hangingPunct="1"/>
              <a:t>47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Strahl</a:t>
            </a:r>
            <a:r>
              <a:rPr lang="de-DE" baseline="0" dirty="0" smtClean="0"/>
              <a:t> oder Kern statt Teilchen</a:t>
            </a:r>
          </a:p>
          <a:p>
            <a:r>
              <a:rPr lang="de-DE" baseline="0" dirty="0" smtClean="0"/>
              <a:t>hohes 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3FB8F-A3B2-8544-88EB-93997B2CA757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27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Calibri" charset="0"/>
              </a:rPr>
              <a:t>Si Tracker sitzt in CALIFA hinweisen</a:t>
            </a:r>
          </a:p>
          <a:p>
            <a:r>
              <a:rPr lang="de-DE">
                <a:latin typeface="Calibri" charset="0"/>
              </a:rPr>
              <a:t>----- Besprechungsnotizen (10.04.15 08:53) -----</a:t>
            </a:r>
          </a:p>
          <a:p>
            <a:r>
              <a:rPr lang="de-DE">
                <a:latin typeface="Calibri" charset="0"/>
              </a:rPr>
              <a:t>superconducting</a:t>
            </a:r>
          </a:p>
          <a:p>
            <a:r>
              <a:rPr lang="de-DE">
                <a:latin typeface="Calibri" charset="0"/>
              </a:rPr>
              <a:t>----</a:t>
            </a:r>
          </a:p>
          <a:p>
            <a:r>
              <a:rPr lang="de-DE">
                <a:latin typeface="Calibri" charset="0"/>
              </a:rPr>
              <a:t>technique of measurements</a:t>
            </a:r>
          </a:p>
          <a:p>
            <a:endParaRPr lang="de-DE">
              <a:latin typeface="Calibri" charset="0"/>
            </a:endParaRPr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8FC54F-2BCC-5245-B273-CC02E6D35EBD}" type="slidenum">
              <a:rPr lang="en-GB" sz="1200">
                <a:cs typeface="Arial" charset="0"/>
              </a:rPr>
              <a:pPr eaLnBrk="1" hangingPunct="1"/>
              <a:t>4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36867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9C7243-7DCE-DB42-85FA-F245AE946F49}" type="slidenum">
              <a:rPr lang="de-DE" altLang="ja-JP" sz="1200">
                <a:latin typeface="Times New Roman" charset="0"/>
                <a:cs typeface="Arial" charset="0"/>
              </a:rPr>
              <a:pPr eaLnBrk="1" hangingPunct="1"/>
              <a:t>52</a:t>
            </a:fld>
            <a:endParaRPr lang="de-DE" altLang="ja-JP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Calibri" charset="0"/>
              </a:rPr>
              <a:t>the </a:t>
            </a:r>
            <a:r>
              <a:rPr lang="de-DE" dirty="0" err="1" smtClean="0">
                <a:latin typeface="Calibri" charset="0"/>
              </a:rPr>
              <a:t>resonstruction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relies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cirtically</a:t>
            </a:r>
            <a:r>
              <a:rPr lang="de-DE" baseline="0" dirty="0" smtClean="0">
                <a:latin typeface="Calibri" charset="0"/>
              </a:rPr>
              <a:t> </a:t>
            </a:r>
            <a:r>
              <a:rPr lang="de-DE" dirty="0" smtClean="0">
                <a:latin typeface="Calibri" charset="0"/>
              </a:rPr>
              <a:t>on </a:t>
            </a:r>
            <a:r>
              <a:rPr lang="de-DE" dirty="0">
                <a:latin typeface="Calibri" charset="0"/>
              </a:rPr>
              <a:t>the </a:t>
            </a:r>
            <a:r>
              <a:rPr lang="de-DE" dirty="0" err="1" smtClean="0">
                <a:latin typeface="Calibri" charset="0"/>
              </a:rPr>
              <a:t>resolution</a:t>
            </a:r>
            <a:r>
              <a:rPr lang="de-DE" baseline="0" dirty="0" smtClean="0">
                <a:latin typeface="Calibri" charset="0"/>
              </a:rPr>
              <a:t> </a:t>
            </a:r>
            <a:r>
              <a:rPr lang="de-DE" baseline="0" dirty="0" err="1" smtClean="0">
                <a:latin typeface="Calibri" charset="0"/>
              </a:rPr>
              <a:t>and</a:t>
            </a:r>
            <a:r>
              <a:rPr lang="de-DE" baseline="0" dirty="0" smtClean="0">
                <a:latin typeface="Calibri" charset="0"/>
              </a:rPr>
              <a:t> </a:t>
            </a:r>
            <a:r>
              <a:rPr lang="de-DE" baseline="0" dirty="0" err="1" smtClean="0">
                <a:latin typeface="Calibri" charset="0"/>
              </a:rPr>
              <a:t>efficiency</a:t>
            </a:r>
            <a:r>
              <a:rPr lang="de-DE" baseline="0" dirty="0" smtClean="0">
                <a:latin typeface="Calibri" charset="0"/>
              </a:rPr>
              <a:t> of the </a:t>
            </a:r>
            <a:r>
              <a:rPr lang="de-DE" baseline="0" dirty="0" err="1" smtClean="0">
                <a:latin typeface="Calibri" charset="0"/>
              </a:rPr>
              <a:t>detectors</a:t>
            </a:r>
            <a:r>
              <a:rPr lang="de-DE" baseline="0" dirty="0" smtClean="0">
                <a:latin typeface="Calibri" charset="0"/>
              </a:rPr>
              <a:t> </a:t>
            </a:r>
            <a:r>
              <a:rPr lang="de-DE" baseline="0" dirty="0" err="1" smtClean="0">
                <a:latin typeface="Calibri" charset="0"/>
              </a:rPr>
              <a:t>for</a:t>
            </a:r>
            <a:r>
              <a:rPr lang="de-DE" baseline="0" dirty="0" smtClean="0">
                <a:latin typeface="Calibri" charset="0"/>
              </a:rPr>
              <a:t> the </a:t>
            </a:r>
            <a:r>
              <a:rPr lang="de-DE" baseline="0" dirty="0" err="1" smtClean="0">
                <a:latin typeface="Calibri" charset="0"/>
              </a:rPr>
              <a:t>measurement</a:t>
            </a:r>
            <a:r>
              <a:rPr lang="de-DE" baseline="0" dirty="0" smtClean="0">
                <a:latin typeface="Calibri" charset="0"/>
              </a:rPr>
              <a:t> of the </a:t>
            </a:r>
            <a:r>
              <a:rPr lang="de-DE" baseline="0" dirty="0" err="1" smtClean="0">
                <a:latin typeface="Calibri" charset="0"/>
              </a:rPr>
              <a:t>outgoing</a:t>
            </a:r>
            <a:r>
              <a:rPr lang="de-DE" baseline="0" dirty="0" smtClean="0">
                <a:latin typeface="Calibri" charset="0"/>
              </a:rPr>
              <a:t> </a:t>
            </a:r>
            <a:r>
              <a:rPr lang="de-DE" baseline="0" dirty="0" err="1" smtClean="0">
                <a:latin typeface="Calibri" charset="0"/>
              </a:rPr>
              <a:t>species</a:t>
            </a:r>
            <a:endParaRPr lang="de-DE" dirty="0">
              <a:latin typeface="Calibri" charset="0"/>
            </a:endParaRPr>
          </a:p>
        </p:txBody>
      </p:sp>
      <p:sp>
        <p:nvSpPr>
          <p:cNvPr id="7987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5638CA-3D87-024A-A096-F8BB1F446814}" type="slidenum">
              <a:rPr lang="de-DE" sz="1200">
                <a:cs typeface="Arial" charset="0"/>
              </a:rPr>
              <a:pPr eaLnBrk="1" hangingPunct="1"/>
              <a:t>5</a:t>
            </a:fld>
            <a:endParaRPr lang="de-DE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Calibri" charset="0"/>
              </a:rPr>
              <a:t>spatial</a:t>
            </a:r>
            <a:r>
              <a:rPr lang="de-DE" dirty="0" smtClean="0">
                <a:latin typeface="Calibri" charset="0"/>
              </a:rPr>
              <a:t> </a:t>
            </a:r>
            <a:r>
              <a:rPr lang="de-DE" dirty="0">
                <a:latin typeface="Calibri" charset="0"/>
              </a:rPr>
              <a:t>resolution = 1/sqrt(12)*</a:t>
            </a:r>
            <a:r>
              <a:rPr lang="de-DE" dirty="0" smtClean="0">
                <a:latin typeface="Calibri" charset="0"/>
              </a:rPr>
              <a:t>5cm</a:t>
            </a:r>
          </a:p>
          <a:p>
            <a:r>
              <a:rPr lang="de-DE" dirty="0" err="1" smtClean="0">
                <a:latin typeface="Calibri" charset="0"/>
              </a:rPr>
              <a:t>properties</a:t>
            </a:r>
            <a:endParaRPr lang="de-DE" dirty="0" smtClean="0">
              <a:latin typeface="Calibri" charset="0"/>
            </a:endParaRPr>
          </a:p>
          <a:p>
            <a:endParaRPr lang="de-DE" dirty="0" smtClean="0">
              <a:latin typeface="Calibri" charset="0"/>
            </a:endParaRPr>
          </a:p>
          <a:p>
            <a:r>
              <a:rPr lang="de-DE" dirty="0" smtClean="0">
                <a:latin typeface="Calibri" charset="0"/>
              </a:rPr>
              <a:t>aus größerer </a:t>
            </a:r>
            <a:r>
              <a:rPr lang="de-DE" dirty="0" err="1" smtClean="0">
                <a:latin typeface="Calibri" charset="0"/>
              </a:rPr>
              <a:t>Segmetnierung</a:t>
            </a:r>
            <a:r>
              <a:rPr lang="de-DE" dirty="0" smtClean="0">
                <a:latin typeface="Calibri" charset="0"/>
              </a:rPr>
              <a:t> im Flugweg =&gt; bessere Auflösung</a:t>
            </a:r>
          </a:p>
          <a:p>
            <a:r>
              <a:rPr lang="de-DE" dirty="0" smtClean="0">
                <a:latin typeface="Calibri" charset="0"/>
              </a:rPr>
              <a:t>-&gt; Ort ist wichtig für Impuls des </a:t>
            </a:r>
            <a:r>
              <a:rPr lang="de-DE" dirty="0" err="1" smtClean="0">
                <a:latin typeface="Calibri" charset="0"/>
              </a:rPr>
              <a:t>neutrons</a:t>
            </a:r>
            <a:endParaRPr lang="de-DE" dirty="0" smtClean="0">
              <a:latin typeface="Calibri" charset="0"/>
            </a:endParaRPr>
          </a:p>
          <a:p>
            <a:r>
              <a:rPr lang="de-DE" dirty="0" smtClean="0">
                <a:latin typeface="Calibri" charset="0"/>
              </a:rPr>
              <a:t>5Doppelebenen bei LAND</a:t>
            </a:r>
          </a:p>
          <a:p>
            <a:r>
              <a:rPr lang="de-DE" dirty="0" smtClean="0">
                <a:latin typeface="Calibri" charset="0"/>
              </a:rPr>
              <a:t>Warum</a:t>
            </a:r>
            <a:r>
              <a:rPr lang="de-DE" baseline="0" dirty="0" smtClean="0">
                <a:latin typeface="Calibri" charset="0"/>
              </a:rPr>
              <a:t> höhere Effizienz? Wegen besserer Auflösung?</a:t>
            </a:r>
            <a:endParaRPr lang="de-DE" dirty="0" smtClean="0">
              <a:latin typeface="Calibri" charset="0"/>
            </a:endParaRPr>
          </a:p>
          <a:p>
            <a:endParaRPr lang="de-DE" dirty="0">
              <a:latin typeface="Calibri" charset="0"/>
            </a:endParaRPr>
          </a:p>
        </p:txBody>
      </p:sp>
      <p:sp>
        <p:nvSpPr>
          <p:cNvPr id="8601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5D6AEE-0471-774F-9238-ABFAADA72AA9}" type="slidenum">
              <a:rPr lang="en-GB" sz="1200">
                <a:cs typeface="Arial" charset="0"/>
              </a:rPr>
              <a:pPr eaLnBrk="1" hangingPunct="1"/>
              <a:t>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en-US" altLang="ja-JP">
              <a:latin typeface="Times New Roman" charset="0"/>
            </a:endParaRPr>
          </a:p>
        </p:txBody>
      </p:sp>
      <p:sp>
        <p:nvSpPr>
          <p:cNvPr id="30723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A86223-A6B2-FB42-8D50-B49406577A72}" type="slidenum">
              <a:rPr lang="de-DE" altLang="ja-JP" sz="1200">
                <a:latin typeface="Times New Roman" charset="0"/>
                <a:cs typeface="Arial" charset="0"/>
              </a:rPr>
              <a:pPr eaLnBrk="1" hangingPunct="1"/>
              <a:t>7</a:t>
            </a:fld>
            <a:endParaRPr lang="de-DE" altLang="ja-JP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en-US" altLang="ja-JP">
              <a:latin typeface="Times New Roman" charset="0"/>
            </a:endParaRPr>
          </a:p>
        </p:txBody>
      </p:sp>
      <p:sp>
        <p:nvSpPr>
          <p:cNvPr id="2867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0E0571-9E52-5448-9D5E-7E35BC0A129F}" type="slidenum">
              <a:rPr lang="de-DE" altLang="ja-JP" sz="1200">
                <a:latin typeface="Times New Roman" charset="0"/>
                <a:cs typeface="Arial" charset="0"/>
              </a:rPr>
              <a:pPr eaLnBrk="1" hangingPunct="1"/>
              <a:t>8</a:t>
            </a:fld>
            <a:endParaRPr lang="de-DE" altLang="ja-JP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response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NeuLAND</a:t>
            </a:r>
            <a:endParaRPr lang="de-DE" baseline="0" dirty="0" smtClean="0"/>
          </a:p>
          <a:p>
            <a:r>
              <a:rPr lang="de-DE" baseline="0" dirty="0" smtClean="0"/>
              <a:t>----- Besprechungsnotizen (09.04.15 09:20) -----</a:t>
            </a:r>
          </a:p>
          <a:p>
            <a:r>
              <a:rPr lang="de-DE" baseline="0" dirty="0" smtClean="0"/>
              <a:t>A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the </a:t>
            </a:r>
            <a:r>
              <a:rPr lang="de-DE" baseline="0" dirty="0" err="1" smtClean="0"/>
              <a:t>Minv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derived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NeuLAND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06B927-00CE-F541-B8BB-BEBDDBA437E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64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5815E-D4FE-684C-960D-180194F3869C}" type="datetime1">
              <a:rPr lang="de-DE" smtClean="0"/>
              <a:t>09.04.15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E5E42-F36A-294B-9CC3-9A1F552318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309239"/>
      </p:ext>
    </p:extLst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A2723-3954-E441-AAAE-15647FBBE196}" type="datetime1">
              <a:rPr lang="de-DE" smtClean="0"/>
              <a:t>09.04.15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1FF59-4389-734C-AD24-ED7ECA53C7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453943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95721-3B63-2E4D-8221-6F09FFBA8E1B}" type="datetime1">
              <a:rPr lang="de-DE" smtClean="0"/>
              <a:t>09.04.15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E6629-C645-0447-8607-C6928BE4E1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898051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DC8F7-C7C9-1F49-9A20-1205C641DA3B}" type="datetime1">
              <a:rPr lang="de-DE" smtClean="0"/>
              <a:t>09.04.15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4DF7-BF7E-D149-A3B9-AD1FB77C76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839408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D3714-6366-154A-859A-7ADC58EC1AE3}" type="datetime1">
              <a:rPr lang="de-DE" smtClean="0"/>
              <a:t>09.04.15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4BC04-C998-1446-9FAF-663399138D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587609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8D18-99CC-C641-ACA5-AE0987D40A12}" type="datetime1">
              <a:rPr lang="de-DE" smtClean="0"/>
              <a:t>09.04.15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03C69-CF40-5E4A-BCF1-30B524D851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054275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6DBF-5990-DA4B-8E9C-3EFC66021431}" type="datetime1">
              <a:rPr lang="de-DE" smtClean="0"/>
              <a:t>09.04.15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9A7E-1EEC-A241-B2E0-7B6BA1140A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695976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09493-9395-0441-ACB5-65188F2EA01A}" type="datetime1">
              <a:rPr lang="de-DE" smtClean="0"/>
              <a:t>09.04.15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B27A-C99C-2440-B1A0-4429C9C907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186562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E5B8A-4483-ED46-8E88-CAC4C47F2026}" type="datetime1">
              <a:rPr lang="de-DE" smtClean="0"/>
              <a:t>09.04.15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1191-6EA9-5E47-B59E-0DC20AAC24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764580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AED6E-6B8D-8C4E-B6F6-FB07C176DE5E}" type="datetime1">
              <a:rPr lang="de-DE" smtClean="0"/>
              <a:t>09.04.15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C33E9-494D-5247-999A-1C9B1BD669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524750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4CB2-FB05-2144-B96D-9C80B73C551C}" type="datetime1">
              <a:rPr lang="de-DE" smtClean="0"/>
              <a:t>09.04.15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ADEF4-E92E-7546-9009-679E67E6E8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456542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E072517-1CC6-9D43-BC04-4A2DDC97390E}" type="datetime1">
              <a:rPr lang="de-DE" smtClean="0"/>
              <a:t>09.04.15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Tanja Heftrich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A98D350-0CD4-B64A-8020-C48E92A0AF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7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6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8.png"/><Relationship Id="rId6" Type="http://schemas.openxmlformats.org/officeDocument/2006/relationships/oleObject" Target="../embeddings/Microsoft_Formel-Editor1.bin"/><Relationship Id="rId7" Type="http://schemas.openxmlformats.org/officeDocument/2006/relationships/image" Target="../media/image16.emf"/><Relationship Id="rId8" Type="http://schemas.openxmlformats.org/officeDocument/2006/relationships/oleObject" Target="../embeddings/Microsoft_Formel-Editor2.bin"/><Relationship Id="rId9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feld 13"/>
          <p:cNvSpPr txBox="1">
            <a:spLocks noChangeArrowheads="1"/>
          </p:cNvSpPr>
          <p:nvPr/>
        </p:nvSpPr>
        <p:spPr bwMode="auto">
          <a:xfrm>
            <a:off x="684213" y="1196975"/>
            <a:ext cx="7602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Status </a:t>
            </a:r>
            <a:r>
              <a:rPr lang="de-DE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report</a:t>
            </a:r>
            <a:r>
              <a:rPr lang="de-DE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</a:t>
            </a:r>
            <a:r>
              <a:rPr lang="de-DE" sz="4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de-DE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 </a:t>
            </a:r>
            <a:r>
              <a:rPr lang="de-DE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NeuLAND</a:t>
            </a:r>
            <a:endParaRPr lang="de-DE" sz="40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4" name="コンテンツ プレースホルダー 4"/>
          <p:cNvSpPr txBox="1">
            <a:spLocks/>
          </p:cNvSpPr>
          <p:nvPr/>
        </p:nvSpPr>
        <p:spPr>
          <a:xfrm>
            <a:off x="1835696" y="2492796"/>
            <a:ext cx="6489700" cy="25923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0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Tanja</a:t>
            </a:r>
            <a:r>
              <a:rPr lang="en-US" altLang="ja-JP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Heftrich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		Thomas 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Aumann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  <a:p>
            <a:pPr algn="l">
              <a:defRPr/>
            </a:pP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Konstanze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Boretzky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	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Christoph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Caesar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  <a:p>
            <a:pPr algn="l">
              <a:defRPr/>
            </a:pPr>
            <a:r>
              <a:rPr lang="en-US" altLang="ja-JP" sz="2000" dirty="0" smtClean="0">
                <a:solidFill>
                  <a:srgbClr val="404040"/>
                </a:solidFill>
                <a:latin typeface="Arial" charset="0"/>
                <a:cs typeface="ＭＳ Ｐゴシック" charset="0"/>
              </a:rPr>
              <a:t>Igor </a:t>
            </a:r>
            <a:r>
              <a:rPr lang="en-US" altLang="ja-JP" sz="2000" dirty="0" err="1" smtClean="0">
                <a:solidFill>
                  <a:srgbClr val="404040"/>
                </a:solidFill>
                <a:latin typeface="Arial" charset="0"/>
                <a:cs typeface="ＭＳ Ｐゴシック" charset="0"/>
              </a:rPr>
              <a:t>Gasparic</a:t>
            </a:r>
            <a:r>
              <a:rPr lang="en-US" altLang="ja-JP" sz="2000" dirty="0" smtClean="0">
                <a:solidFill>
                  <a:srgbClr val="404040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		Michael 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Heil</a:t>
            </a:r>
            <a:endParaRPr lang="en-US" altLang="ja-JP" sz="2000" b="1" u="sng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  <a:p>
            <a:pPr algn="l">
              <a:defRPr/>
            </a:pP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Ken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Miki 	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	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Heiko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Scheit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  <a:p>
            <a:pPr algn="l">
              <a:defRPr/>
            </a:pP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Haik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Simon</a:t>
            </a:r>
          </a:p>
          <a:p>
            <a:pPr algn="l">
              <a:defRPr/>
            </a:pP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  <a:p>
            <a:pPr algn="l">
              <a:defRPr/>
            </a:pP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(Goethe </a:t>
            </a:r>
            <a:r>
              <a:rPr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Universität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Frankfurt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, 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TU Darmstadt</a:t>
            </a:r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, GSI, ….)</a:t>
            </a:r>
            <a:b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</a:b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  <a:p>
            <a:pPr algn="l">
              <a:defRPr/>
            </a:pPr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for the </a:t>
            </a:r>
            <a:r>
              <a:rPr kumimoji="1" lang="en-US" altLang="ja-JP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R</a:t>
            </a:r>
            <a:r>
              <a:rPr kumimoji="1" lang="en-US" altLang="ja-JP" sz="2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3</a:t>
            </a:r>
            <a:r>
              <a:rPr kumimoji="1" lang="en-US" altLang="ja-JP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B </a:t>
            </a:r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and </a:t>
            </a:r>
            <a:r>
              <a:rPr kumimoji="1" lang="en-US" altLang="ja-JP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GSI-S438</a:t>
            </a:r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ＭＳ Ｐゴシック" charset="0"/>
              </a:rPr>
              <a:t> collaboration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15363" name="Picture 5" descr="C:\Users\quser\Desktop\HIC-Logo-290509-R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6208713"/>
            <a:ext cx="138906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C:\Users\quser\Desktop\LOEWE_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87" y="6180138"/>
            <a:ext cx="16240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:\Users\quser\Desktop\BMBF_Log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8" y="6138863"/>
            <a:ext cx="13652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 descr="C:\Users\quser\Desktop\gs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34" y="6232351"/>
            <a:ext cx="18335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493294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58" name="直線矢印コネクタ 23"/>
          <p:cNvCxnSpPr>
            <a:cxnSpLocks noChangeShapeType="1"/>
          </p:cNvCxnSpPr>
          <p:nvPr/>
        </p:nvCxnSpPr>
        <p:spPr bwMode="auto">
          <a:xfrm flipV="1">
            <a:off x="3452887" y="3356992"/>
            <a:ext cx="327025" cy="2540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2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rgbClr val="FF510B"/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8" name="グループ化 13"/>
          <p:cNvGrpSpPr>
            <a:grpSpLocks/>
          </p:cNvGrpSpPr>
          <p:nvPr/>
        </p:nvGrpSpPr>
        <p:grpSpPr bwMode="auto">
          <a:xfrm>
            <a:off x="58739" y="4005063"/>
            <a:ext cx="3736819" cy="2341760"/>
            <a:chOff x="93414" y="3570668"/>
            <a:chExt cx="4413520" cy="2692590"/>
          </a:xfrm>
        </p:grpSpPr>
        <p:pic>
          <p:nvPicPr>
            <p:cNvPr id="39" name="Picture 14" descr="C:\Users\quser\Desktop\scin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37424">
              <a:off x="411019" y="3617321"/>
              <a:ext cx="4095915" cy="1565396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bg1">
                  <a:alpha val="68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グループ化 12"/>
            <p:cNvGrpSpPr>
              <a:grpSpLocks/>
            </p:cNvGrpSpPr>
            <p:nvPr/>
          </p:nvGrpSpPr>
          <p:grpSpPr bwMode="auto">
            <a:xfrm>
              <a:off x="93414" y="3570668"/>
              <a:ext cx="3374466" cy="2692590"/>
              <a:chOff x="124032" y="3570668"/>
              <a:chExt cx="3374466" cy="2692590"/>
            </a:xfrm>
          </p:grpSpPr>
          <p:cxnSp>
            <p:nvCxnSpPr>
              <p:cNvPr id="41" name="直線矢印コネクタ 2"/>
              <p:cNvCxnSpPr>
                <a:cxnSpLocks noChangeShapeType="1"/>
              </p:cNvCxnSpPr>
              <p:nvPr/>
            </p:nvCxnSpPr>
            <p:spPr bwMode="auto">
              <a:xfrm>
                <a:off x="2307827" y="3570668"/>
                <a:ext cx="1190671" cy="910756"/>
              </a:xfrm>
              <a:prstGeom prst="straightConnector1">
                <a:avLst/>
              </a:prstGeom>
              <a:noFill/>
              <a:ln w="31750">
                <a:solidFill>
                  <a:schemeClr val="accent6"/>
                </a:solidFill>
                <a:round/>
                <a:headEnd type="none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フリーフォーム 6"/>
              <p:cNvSpPr>
                <a:spLocks/>
              </p:cNvSpPr>
              <p:nvPr/>
            </p:nvSpPr>
            <p:spPr bwMode="auto">
              <a:xfrm rot="19576150">
                <a:off x="2631949" y="3974955"/>
                <a:ext cx="598977" cy="71310"/>
              </a:xfrm>
              <a:custGeom>
                <a:avLst/>
                <a:gdLst>
                  <a:gd name="T0" fmla="*/ 0 w 1638300"/>
                  <a:gd name="T1" fmla="*/ 0 h 392450"/>
                  <a:gd name="T2" fmla="*/ 0 w 1638300"/>
                  <a:gd name="T3" fmla="*/ 0 h 392450"/>
                  <a:gd name="T4" fmla="*/ 0 w 1638300"/>
                  <a:gd name="T5" fmla="*/ 0 h 392450"/>
                  <a:gd name="T6" fmla="*/ 0 w 1638300"/>
                  <a:gd name="T7" fmla="*/ 0 h 392450"/>
                  <a:gd name="T8" fmla="*/ 0 w 1638300"/>
                  <a:gd name="T9" fmla="*/ 0 h 392450"/>
                  <a:gd name="T10" fmla="*/ 0 w 1638300"/>
                  <a:gd name="T11" fmla="*/ 0 h 392450"/>
                  <a:gd name="T12" fmla="*/ 0 w 1638300"/>
                  <a:gd name="T13" fmla="*/ 0 h 392450"/>
                  <a:gd name="T14" fmla="*/ 0 w 1638300"/>
                  <a:gd name="T15" fmla="*/ 0 h 392450"/>
                  <a:gd name="T16" fmla="*/ 0 w 1638300"/>
                  <a:gd name="T17" fmla="*/ 0 h 392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38300" h="392450">
                    <a:moveTo>
                      <a:pt x="0" y="219080"/>
                    </a:moveTo>
                    <a:cubicBezTo>
                      <a:pt x="57150" y="100811"/>
                      <a:pt x="114300" y="-17457"/>
                      <a:pt x="171450" y="9530"/>
                    </a:cubicBezTo>
                    <a:cubicBezTo>
                      <a:pt x="228600" y="36517"/>
                      <a:pt x="287338" y="382592"/>
                      <a:pt x="342900" y="381005"/>
                    </a:cubicBezTo>
                    <a:cubicBezTo>
                      <a:pt x="398462" y="379418"/>
                      <a:pt x="446088" y="1592"/>
                      <a:pt x="504825" y="5"/>
                    </a:cubicBezTo>
                    <a:cubicBezTo>
                      <a:pt x="563562" y="-1582"/>
                      <a:pt x="635000" y="366718"/>
                      <a:pt x="695325" y="371480"/>
                    </a:cubicBezTo>
                    <a:cubicBezTo>
                      <a:pt x="755650" y="376243"/>
                      <a:pt x="814388" y="25405"/>
                      <a:pt x="866775" y="28580"/>
                    </a:cubicBezTo>
                    <a:cubicBezTo>
                      <a:pt x="919162" y="31755"/>
                      <a:pt x="954088" y="366718"/>
                      <a:pt x="1009650" y="390530"/>
                    </a:cubicBezTo>
                    <a:cubicBezTo>
                      <a:pt x="1065212" y="414342"/>
                      <a:pt x="1095375" y="209555"/>
                      <a:pt x="1200150" y="171455"/>
                    </a:cubicBezTo>
                    <a:cubicBezTo>
                      <a:pt x="1304925" y="133355"/>
                      <a:pt x="1471612" y="147642"/>
                      <a:pt x="1638300" y="161930"/>
                    </a:cubicBezTo>
                  </a:path>
                </a:pathLst>
              </a:custGeom>
              <a:noFill/>
              <a:ln w="317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12700">
                  <a:schemeClr val="bg1">
                    <a:alpha val="68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>
                  <a:solidFill>
                    <a:srgbClr val="40404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3" name="フリーフォーム 20"/>
              <p:cNvSpPr>
                <a:spLocks/>
              </p:cNvSpPr>
              <p:nvPr/>
            </p:nvSpPr>
            <p:spPr bwMode="auto">
              <a:xfrm rot="19323492">
                <a:off x="1015947" y="5036779"/>
                <a:ext cx="670198" cy="173109"/>
              </a:xfrm>
              <a:custGeom>
                <a:avLst/>
                <a:gdLst>
                  <a:gd name="T0" fmla="*/ 0 w 1638300"/>
                  <a:gd name="T1" fmla="*/ 0 h 392450"/>
                  <a:gd name="T2" fmla="*/ 0 w 1638300"/>
                  <a:gd name="T3" fmla="*/ 0 h 392450"/>
                  <a:gd name="T4" fmla="*/ 0 w 1638300"/>
                  <a:gd name="T5" fmla="*/ 0 h 392450"/>
                  <a:gd name="T6" fmla="*/ 0 w 1638300"/>
                  <a:gd name="T7" fmla="*/ 0 h 392450"/>
                  <a:gd name="T8" fmla="*/ 0 w 1638300"/>
                  <a:gd name="T9" fmla="*/ 0 h 392450"/>
                  <a:gd name="T10" fmla="*/ 0 w 1638300"/>
                  <a:gd name="T11" fmla="*/ 0 h 392450"/>
                  <a:gd name="T12" fmla="*/ 0 w 1638300"/>
                  <a:gd name="T13" fmla="*/ 0 h 392450"/>
                  <a:gd name="T14" fmla="*/ 0 w 1638300"/>
                  <a:gd name="T15" fmla="*/ 0 h 392450"/>
                  <a:gd name="T16" fmla="*/ 0 w 1638300"/>
                  <a:gd name="T17" fmla="*/ 0 h 3924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38300" h="392450">
                    <a:moveTo>
                      <a:pt x="0" y="219080"/>
                    </a:moveTo>
                    <a:cubicBezTo>
                      <a:pt x="57150" y="100811"/>
                      <a:pt x="114300" y="-17457"/>
                      <a:pt x="171450" y="9530"/>
                    </a:cubicBezTo>
                    <a:cubicBezTo>
                      <a:pt x="228600" y="36517"/>
                      <a:pt x="287338" y="382592"/>
                      <a:pt x="342900" y="381005"/>
                    </a:cubicBezTo>
                    <a:cubicBezTo>
                      <a:pt x="398462" y="379418"/>
                      <a:pt x="446088" y="1592"/>
                      <a:pt x="504825" y="5"/>
                    </a:cubicBezTo>
                    <a:cubicBezTo>
                      <a:pt x="563562" y="-1582"/>
                      <a:pt x="635000" y="366718"/>
                      <a:pt x="695325" y="371480"/>
                    </a:cubicBezTo>
                    <a:cubicBezTo>
                      <a:pt x="755650" y="376243"/>
                      <a:pt x="814388" y="25405"/>
                      <a:pt x="866775" y="28580"/>
                    </a:cubicBezTo>
                    <a:cubicBezTo>
                      <a:pt x="919162" y="31755"/>
                      <a:pt x="954088" y="366718"/>
                      <a:pt x="1009650" y="390530"/>
                    </a:cubicBezTo>
                    <a:cubicBezTo>
                      <a:pt x="1065212" y="414342"/>
                      <a:pt x="1095375" y="209555"/>
                      <a:pt x="1200150" y="171455"/>
                    </a:cubicBezTo>
                    <a:cubicBezTo>
                      <a:pt x="1304925" y="133355"/>
                      <a:pt x="1471612" y="147642"/>
                      <a:pt x="1638300" y="161930"/>
                    </a:cubicBezTo>
                  </a:path>
                </a:pathLst>
              </a:custGeom>
              <a:noFill/>
              <a:ln w="317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12700">
                  <a:schemeClr val="bg1">
                    <a:alpha val="68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>
                  <a:solidFill>
                    <a:srgbClr val="404040"/>
                  </a:solidFill>
                  <a:latin typeface="Calibri"/>
                  <a:cs typeface="Calibri"/>
                </a:endParaRPr>
              </a:p>
            </p:txBody>
          </p:sp>
          <p:pic>
            <p:nvPicPr>
              <p:cNvPr id="44" name="Picture 16" descr="C:\Users\quser\Desktop\blue_led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032" y="5770936"/>
                <a:ext cx="408522" cy="492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40" y="3347030"/>
            <a:ext cx="3802062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8" name="Textfeld 47"/>
          <p:cNvSpPr txBox="1"/>
          <p:nvPr/>
        </p:nvSpPr>
        <p:spPr>
          <a:xfrm>
            <a:off x="5148064" y="3429000"/>
            <a:ext cx="165554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 dirty="0" err="1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standard</a:t>
            </a:r>
            <a:r>
              <a:rPr lang="de-DE" sz="1800" b="1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bar</a:t>
            </a:r>
          </a:p>
          <a:p>
            <a:pPr>
              <a:defRPr/>
            </a:pPr>
            <a:r>
              <a:rPr lang="de-DE" sz="1800" b="1" dirty="0">
                <a:solidFill>
                  <a:srgbClr val="000090"/>
                </a:solidFill>
                <a:latin typeface="Calibri"/>
                <a:ea typeface="+mn-ea"/>
                <a:cs typeface="Calibri"/>
              </a:rPr>
              <a:t>bar 29 (Aug.13)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730277" y="3721680"/>
            <a:ext cx="6286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LED</a:t>
            </a:r>
          </a:p>
          <a:p>
            <a:pPr>
              <a:defRPr/>
            </a:pPr>
            <a:r>
              <a:rPr lang="de-DE" sz="20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97% 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5320452" y="4786892"/>
            <a:ext cx="10302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Cosmics</a:t>
            </a:r>
            <a:endParaRPr lang="de-DE" sz="2000" dirty="0">
              <a:solidFill>
                <a:srgbClr val="404040"/>
              </a:solidFill>
              <a:latin typeface="Calibri"/>
              <a:ea typeface="+mn-ea"/>
              <a:cs typeface="Calibri"/>
            </a:endParaRPr>
          </a:p>
          <a:p>
            <a:pPr>
              <a:defRPr/>
            </a:pPr>
            <a:r>
              <a:rPr lang="de-DE" sz="20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122%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7293460" y="5867980"/>
            <a:ext cx="131098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charge</a:t>
            </a:r>
            <a:r>
              <a:rPr lang="de-DE" sz="18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[</a:t>
            </a:r>
            <a:r>
              <a:rPr lang="de-DE" sz="18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ch</a:t>
            </a:r>
            <a:r>
              <a:rPr lang="de-DE" sz="18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.]</a:t>
            </a:r>
          </a:p>
        </p:txBody>
      </p:sp>
      <p:sp>
        <p:nvSpPr>
          <p:cNvPr id="52" name="Textfeld 51"/>
          <p:cNvSpPr txBox="1"/>
          <p:nvPr/>
        </p:nvSpPr>
        <p:spPr>
          <a:xfrm rot="16200000">
            <a:off x="4271725" y="3607658"/>
            <a:ext cx="8258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counts</a:t>
            </a:r>
            <a:endParaRPr lang="de-DE" sz="1800" dirty="0">
              <a:solidFill>
                <a:srgbClr val="404040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53" name="グループ化 21"/>
          <p:cNvGrpSpPr>
            <a:grpSpLocks/>
          </p:cNvGrpSpPr>
          <p:nvPr/>
        </p:nvGrpSpPr>
        <p:grpSpPr bwMode="auto">
          <a:xfrm>
            <a:off x="425450" y="5624513"/>
            <a:ext cx="233363" cy="280987"/>
            <a:chOff x="1490936" y="6084887"/>
            <a:chExt cx="233592" cy="280896"/>
          </a:xfrm>
          <a:effectLst>
            <a:glow rad="63500">
              <a:schemeClr val="bg1">
                <a:lumMod val="65000"/>
                <a:alpha val="75000"/>
              </a:schemeClr>
            </a:glow>
          </a:effectLst>
        </p:grpSpPr>
        <p:cxnSp>
          <p:nvCxnSpPr>
            <p:cNvPr id="54" name="直線コネクタ 31"/>
            <p:cNvCxnSpPr>
              <a:cxnSpLocks noChangeShapeType="1"/>
            </p:cNvCxnSpPr>
            <p:nvPr/>
          </p:nvCxnSpPr>
          <p:spPr bwMode="auto">
            <a:xfrm flipV="1">
              <a:off x="1538608" y="6138845"/>
              <a:ext cx="144605" cy="192025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直線コネクタ 32"/>
            <p:cNvCxnSpPr>
              <a:cxnSpLocks noChangeShapeType="1"/>
            </p:cNvCxnSpPr>
            <p:nvPr/>
          </p:nvCxnSpPr>
          <p:spPr bwMode="auto">
            <a:xfrm flipV="1">
              <a:off x="1490936" y="6084887"/>
              <a:ext cx="57206" cy="209482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直線コネクタ 33"/>
            <p:cNvCxnSpPr>
              <a:cxnSpLocks noChangeShapeType="1"/>
            </p:cNvCxnSpPr>
            <p:nvPr/>
          </p:nvCxnSpPr>
          <p:spPr bwMode="auto">
            <a:xfrm flipV="1">
              <a:off x="1579923" y="6268977"/>
              <a:ext cx="144605" cy="96806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57" name="Picture 17" descr="C:\Users\quser\Desktop\図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5056"/>
            <a:ext cx="6413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テキスト ボックス 25"/>
          <p:cNvSpPr txBox="1">
            <a:spLocks noChangeArrowheads="1"/>
          </p:cNvSpPr>
          <p:nvPr/>
        </p:nvSpPr>
        <p:spPr bwMode="auto">
          <a:xfrm rot="19387283">
            <a:off x="3246626" y="3367880"/>
            <a:ext cx="109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600" dirty="0" smtClean="0">
                <a:solidFill>
                  <a:srgbClr val="404040"/>
                </a:solidFill>
                <a:latin typeface="Calibri"/>
                <a:cs typeface="Calibri"/>
              </a:rPr>
              <a:t>electronics</a:t>
            </a:r>
            <a:endParaRPr kumimoji="1" lang="ja-JP" altLang="en-US" sz="16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" name="テキスト ボックス 26"/>
          <p:cNvSpPr txBox="1">
            <a:spLocks noChangeArrowheads="1"/>
          </p:cNvSpPr>
          <p:nvPr/>
        </p:nvSpPr>
        <p:spPr bwMode="auto">
          <a:xfrm>
            <a:off x="2339752" y="4725144"/>
            <a:ext cx="1821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Cosmic </a:t>
            </a:r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rays to test light production 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" name="テキスト ボックス 43"/>
          <p:cNvSpPr txBox="1">
            <a:spLocks noChangeArrowheads="1"/>
          </p:cNvSpPr>
          <p:nvPr/>
        </p:nvSpPr>
        <p:spPr bwMode="auto">
          <a:xfrm>
            <a:off x="581596" y="5841876"/>
            <a:ext cx="1888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LED to check </a:t>
            </a:r>
          </a:p>
          <a:p>
            <a:pPr eaLnBrk="1" hangingPunct="1"/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light transmission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3" name="テキスト ボックス 2"/>
          <p:cNvSpPr txBox="1">
            <a:spLocks noChangeArrowheads="1"/>
          </p:cNvSpPr>
          <p:nvPr/>
        </p:nvSpPr>
        <p:spPr bwMode="auto">
          <a:xfrm>
            <a:off x="1115616" y="6165304"/>
            <a:ext cx="74168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1" lang="en-US" altLang="ja-JP" sz="3000" dirty="0" smtClean="0">
                <a:solidFill>
                  <a:srgbClr val="404040"/>
                </a:solidFill>
                <a:latin typeface="Calibri"/>
                <a:cs typeface="Calibri"/>
              </a:rPr>
              <a:t>Criterion: </a:t>
            </a:r>
            <a:r>
              <a:rPr kumimoji="1" lang="en-US" altLang="ja-JP" sz="3000" dirty="0" err="1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kumimoji="1" lang="en-US" altLang="ja-JP" sz="3000" baseline="-25000" dirty="0" err="1">
                <a:solidFill>
                  <a:srgbClr val="404040"/>
                </a:solidFill>
                <a:latin typeface="Calibri"/>
                <a:cs typeface="Calibri"/>
              </a:rPr>
              <a:t>test</a:t>
            </a:r>
            <a:r>
              <a:rPr kumimoji="1" lang="en-US" altLang="ja-JP" sz="3000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kumimoji="1" lang="en-US" altLang="ja-JP" sz="3000" dirty="0" err="1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kumimoji="1" lang="en-US" altLang="ja-JP" sz="3000" baseline="-25000" dirty="0" err="1">
                <a:solidFill>
                  <a:srgbClr val="404040"/>
                </a:solidFill>
                <a:latin typeface="Calibri"/>
                <a:cs typeface="Calibri"/>
              </a:rPr>
              <a:t>std</a:t>
            </a:r>
            <a:r>
              <a:rPr kumimoji="1" lang="en-US" altLang="ja-JP" sz="3000" baseline="-250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kumimoji="1" lang="en-US" altLang="ja-JP" sz="3000" dirty="0">
                <a:solidFill>
                  <a:srgbClr val="404040"/>
                </a:solidFill>
                <a:latin typeface="Calibri"/>
                <a:cs typeface="Calibri"/>
              </a:rPr>
              <a:t> &gt; 90</a:t>
            </a:r>
            <a:r>
              <a:rPr kumimoji="1" lang="en-US" altLang="ja-JP" sz="3000" dirty="0" smtClean="0">
                <a:solidFill>
                  <a:srgbClr val="404040"/>
                </a:solidFill>
                <a:latin typeface="Calibri"/>
                <a:cs typeface="Calibri"/>
              </a:rPr>
              <a:t>%</a:t>
            </a:r>
          </a:p>
        </p:txBody>
      </p:sp>
      <p:sp>
        <p:nvSpPr>
          <p:cNvPr id="29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10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22915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/>
      <p:bldP spid="51" grpId="0"/>
      <p:bldP spid="52" grpId="0"/>
      <p:bldP spid="59" grpId="0"/>
      <p:bldP spid="60" grpId="0"/>
      <p:bldP spid="61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049002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" name="グループ化 120"/>
          <p:cNvGrpSpPr>
            <a:grpSpLocks/>
          </p:cNvGrpSpPr>
          <p:nvPr/>
        </p:nvGrpSpPr>
        <p:grpSpPr bwMode="auto">
          <a:xfrm>
            <a:off x="899592" y="2033612"/>
            <a:ext cx="1885641" cy="763588"/>
            <a:chOff x="900755" y="3273986"/>
            <a:chExt cx="1885755" cy="763373"/>
          </a:xfrm>
        </p:grpSpPr>
        <p:sp>
          <p:nvSpPr>
            <p:cNvPr id="15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rgbClr val="FF0000"/>
            </a:solidFill>
            <a:ln w="9525">
              <a:solidFill>
                <a:srgbClr val="FF63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480073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  <a:t>s</a:t>
              </a:r>
              <a:r>
                <a:rPr lang="en-US" altLang="ja-JP" sz="1200" b="1" dirty="0" smtClean="0">
                  <a:solidFill>
                    <a:srgbClr val="595959"/>
                  </a:solidFill>
                  <a:latin typeface="Calibri"/>
                  <a:cs typeface="Calibri"/>
                </a:rPr>
                <a:t>406</a:t>
              </a:r>
              <a:endParaRPr lang="ja-JP" altLang="en-US" sz="1200" b="1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gradFill rotWithShape="1">
              <a:gsLst>
                <a:gs pos="0">
                  <a:srgbClr val="DA4400"/>
                </a:gs>
                <a:gs pos="80000">
                  <a:srgbClr val="FF5C00"/>
                </a:gs>
                <a:gs pos="100000">
                  <a:srgbClr val="FF5C00"/>
                </a:gs>
              </a:gsLst>
              <a:lin ang="16200000"/>
            </a:gradFill>
            <a:ln w="9525">
              <a:solidFill>
                <a:srgbClr val="FF63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cxnSp>
          <p:nvCxnSpPr>
            <p:cNvPr id="28" name="カギ線コネクタ 67"/>
            <p:cNvCxnSpPr>
              <a:cxnSpLocks noChangeShapeType="1"/>
              <a:stCxn id="22" idx="3"/>
              <a:endCxn id="15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1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タイトル 2"/>
          <p:cNvSpPr txBox="1">
            <a:spLocks/>
          </p:cNvSpPr>
          <p:nvPr/>
        </p:nvSpPr>
        <p:spPr bwMode="auto">
          <a:xfrm>
            <a:off x="302840" y="-9939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3" name="Bild 2" descr="neuLANDtest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6"/>
          <a:stretch/>
        </p:blipFill>
        <p:spPr>
          <a:xfrm>
            <a:off x="827584" y="3212976"/>
            <a:ext cx="2419052" cy="322198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4" name="Bild 13" descr="neuLANDtest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6" t="2633"/>
          <a:stretch/>
        </p:blipFill>
        <p:spPr>
          <a:xfrm>
            <a:off x="3779912" y="3284984"/>
            <a:ext cx="2135956" cy="313715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7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11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4152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\\WinfileSvG\LAND$Root\LAND\RB-R3B\NEULAND\Aufbau_real\130520_1_Plane\100_15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076700"/>
            <a:ext cx="2984500" cy="19891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\\WinfileSvG\LAND$Root\LAND\RB-R3B\NEULAND\Aufbau_real\130520_1_Plane\100_15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2450" y="4083050"/>
            <a:ext cx="2974975" cy="19827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\\WinfileSvG\LAND$Root\LAND\RB-R3B\NEULAND\Aufbau_real\130520_1_Plane\100_16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7425" y="4090988"/>
            <a:ext cx="2998788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860292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3" name="グループ化 120"/>
          <p:cNvGrpSpPr>
            <a:grpSpLocks/>
          </p:cNvGrpSpPr>
          <p:nvPr/>
        </p:nvGrpSpPr>
        <p:grpSpPr bwMode="auto">
          <a:xfrm>
            <a:off x="899592" y="2033612"/>
            <a:ext cx="1885641" cy="763588"/>
            <a:chOff x="900755" y="3273986"/>
            <a:chExt cx="1885755" cy="763373"/>
          </a:xfrm>
        </p:grpSpPr>
        <p:sp>
          <p:nvSpPr>
            <p:cNvPr id="55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480073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  <a:t>s</a:t>
              </a:r>
              <a:r>
                <a:rPr lang="en-US" altLang="ja-JP" sz="1200" b="1" dirty="0" smtClean="0">
                  <a:solidFill>
                    <a:srgbClr val="595959"/>
                  </a:solidFill>
                  <a:latin typeface="Calibri"/>
                  <a:cs typeface="Calibri"/>
                </a:rPr>
                <a:t>406</a:t>
              </a:r>
              <a:endParaRPr lang="ja-JP" altLang="en-US" sz="1200" b="1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sp>
          <p:nvSpPr>
            <p:cNvPr id="58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sp>
          <p:nvSpPr>
            <p:cNvPr id="61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rgbClr val="595959"/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  <p:cxnSp>
          <p:nvCxnSpPr>
            <p:cNvPr id="63" name="カギ線コネクタ 67"/>
            <p:cNvCxnSpPr>
              <a:cxnSpLocks noChangeShapeType="1"/>
              <a:stCxn id="58" idx="3"/>
              <a:endCxn id="55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7" name="ホームベース 70"/>
          <p:cNvSpPr>
            <a:spLocks noChangeArrowheads="1"/>
          </p:cNvSpPr>
          <p:nvPr/>
        </p:nvSpPr>
        <p:spPr bwMode="auto">
          <a:xfrm>
            <a:off x="3051175" y="1916832"/>
            <a:ext cx="4833938" cy="225425"/>
          </a:xfrm>
          <a:prstGeom prst="homePlate">
            <a:avLst>
              <a:gd name="adj" fmla="val 50035"/>
            </a:avLst>
          </a:prstGeom>
          <a:solidFill>
            <a:srgbClr val="FF510B"/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rgbClr val="F2F2F2"/>
                </a:solidFill>
                <a:latin typeface="Calibri"/>
                <a:cs typeface="Calibri"/>
              </a:rPr>
              <a:t>d</a:t>
            </a:r>
            <a:r>
              <a:rPr lang="en-US" altLang="ja-JP" sz="1600" b="1" dirty="0" smtClean="0">
                <a:solidFill>
                  <a:srgbClr val="F2F2F2"/>
                </a:solidFill>
                <a:latin typeface="Calibri"/>
                <a:cs typeface="Calibri"/>
              </a:rPr>
              <a:t>ouble </a:t>
            </a:r>
            <a:r>
              <a:rPr lang="en-US" altLang="ja-JP" sz="1600" b="1" dirty="0">
                <a:solidFill>
                  <a:srgbClr val="F2F2F2"/>
                </a:solidFill>
                <a:latin typeface="Calibri"/>
                <a:cs typeface="Calibri"/>
              </a:rPr>
              <a:t>p</a:t>
            </a:r>
            <a:r>
              <a:rPr lang="en-US" altLang="ja-JP" sz="1600" b="1" dirty="0" smtClean="0">
                <a:solidFill>
                  <a:srgbClr val="F2F2F2"/>
                </a:solidFill>
                <a:latin typeface="Calibri"/>
                <a:cs typeface="Calibri"/>
              </a:rPr>
              <a:t>lane </a:t>
            </a:r>
            <a:r>
              <a:rPr lang="en-US" altLang="ja-JP" sz="1600" b="1" dirty="0">
                <a:solidFill>
                  <a:srgbClr val="F2F2F2"/>
                </a:solidFill>
                <a:latin typeface="Calibri"/>
                <a:cs typeface="Calibri"/>
              </a:rPr>
              <a:t>constructions</a:t>
            </a:r>
            <a:endParaRPr lang="ja-JP" altLang="en-US" sz="1600" b="1" dirty="0">
              <a:solidFill>
                <a:srgbClr val="F2F2F2"/>
              </a:solidFill>
              <a:latin typeface="Calibri"/>
              <a:cs typeface="Calibri"/>
            </a:endParaRPr>
          </a:p>
        </p:txBody>
      </p:sp>
      <p:sp>
        <p:nvSpPr>
          <p:cNvPr id="17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6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12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8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3" descr="\\WinFileSvG\Land$root\boretzky\Eigene Dateien\My Pictures\2014\Cave-EasterSunday\IMG_93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" y="3767138"/>
            <a:ext cx="3881438" cy="2587625"/>
          </a:xfrm>
          <a:prstGeom prst="rect">
            <a:avLst/>
          </a:prstGeom>
          <a:noFill/>
          <a:ln w="57150"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\\WinFileSvG\Land$root\Boretzky\Eigene Dateien\My Pictures\2014\G-Otto-03_06_14\01_0306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3188" y="2976563"/>
            <a:ext cx="2419350" cy="3432175"/>
          </a:xfrm>
          <a:prstGeom prst="rect">
            <a:avLst/>
          </a:prstGeom>
          <a:noFill/>
          <a:ln w="57150"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59" name="テキスト ボックス 6"/>
          <p:cNvSpPr txBox="1">
            <a:spLocks noChangeArrowheads="1"/>
          </p:cNvSpPr>
          <p:nvPr/>
        </p:nvSpPr>
        <p:spPr bwMode="auto">
          <a:xfrm>
            <a:off x="4139952" y="4581128"/>
            <a:ext cx="198158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</a:t>
            </a:r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rrangement </a:t>
            </a:r>
            <a:r>
              <a:rPr kumimoji="1"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of </a:t>
            </a:r>
            <a:endParaRPr kumimoji="1" lang="en-US" altLang="ja-JP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eaLnBrk="1" hangingPunct="1"/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 double plane</a:t>
            </a:r>
            <a:endParaRPr kumimoji="1" lang="en-US" altLang="ja-JP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eaLnBrk="1" hangingPunct="1"/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 Cave </a:t>
            </a:r>
            <a:r>
              <a:rPr kumimoji="1"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 </a:t>
            </a:r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@ </a:t>
            </a:r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GSI</a:t>
            </a:r>
            <a:endParaRPr kumimoji="1" lang="ja-JP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2060" name="Textfeld 3"/>
          <p:cNvSpPr txBox="1">
            <a:spLocks noChangeArrowheads="1"/>
          </p:cNvSpPr>
          <p:nvPr/>
        </p:nvSpPr>
        <p:spPr bwMode="auto">
          <a:xfrm>
            <a:off x="6453188" y="6118225"/>
            <a:ext cx="1140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Foto Gaby Otto</a:t>
            </a:r>
            <a:endParaRPr lang="de-DE" altLang="ja-JP" sz="12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42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46785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3" name="グループ化 120"/>
          <p:cNvGrpSpPr>
            <a:grpSpLocks/>
          </p:cNvGrpSpPr>
          <p:nvPr/>
        </p:nvGrpSpPr>
        <p:grpSpPr bwMode="auto">
          <a:xfrm>
            <a:off x="899592" y="2033612"/>
            <a:ext cx="1885641" cy="763588"/>
            <a:chOff x="900755" y="3273986"/>
            <a:chExt cx="1885755" cy="763373"/>
          </a:xfrm>
        </p:grpSpPr>
        <p:sp>
          <p:nvSpPr>
            <p:cNvPr id="44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480073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</a:t>
              </a:r>
              <a:r>
                <a:rPr lang="en-US" altLang="ja-JP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406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7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cxnSp>
          <p:nvCxnSpPr>
            <p:cNvPr id="53" name="カギ線コネクタ 67"/>
            <p:cNvCxnSpPr>
              <a:cxnSpLocks noChangeShapeType="1"/>
              <a:stCxn id="47" idx="3"/>
              <a:endCxn id="44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6" name="ホームベース 70"/>
          <p:cNvSpPr>
            <a:spLocks noChangeArrowheads="1"/>
          </p:cNvSpPr>
          <p:nvPr/>
        </p:nvSpPr>
        <p:spPr bwMode="auto">
          <a:xfrm>
            <a:off x="3051175" y="1916832"/>
            <a:ext cx="4833938" cy="225425"/>
          </a:xfrm>
          <a:prstGeom prst="homePlate">
            <a:avLst>
              <a:gd name="adj" fmla="val 50035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ouble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plane constructions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8" name="ホームベース 53"/>
          <p:cNvSpPr>
            <a:spLocks noChangeArrowheads="1"/>
          </p:cNvSpPr>
          <p:nvPr/>
        </p:nvSpPr>
        <p:spPr bwMode="auto">
          <a:xfrm>
            <a:off x="4800774" y="2594298"/>
            <a:ext cx="288925" cy="215900"/>
          </a:xfrm>
          <a:prstGeom prst="homePlate">
            <a:avLst>
              <a:gd name="adj" fmla="val 49998"/>
            </a:avLst>
          </a:prstGeom>
          <a:solidFill>
            <a:srgbClr val="FF0000"/>
          </a:solidFill>
          <a:ln w="9525">
            <a:solidFill>
              <a:srgbClr val="FF6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0" name="正方形/長方形 35"/>
          <p:cNvSpPr>
            <a:spLocks noChangeArrowheads="1"/>
          </p:cNvSpPr>
          <p:nvPr/>
        </p:nvSpPr>
        <p:spPr bwMode="auto">
          <a:xfrm>
            <a:off x="4502324" y="2791148"/>
            <a:ext cx="1146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438a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64" name="カギ線コネクタ 74"/>
          <p:cNvCxnSpPr>
            <a:cxnSpLocks noChangeShapeType="1"/>
            <a:endCxn id="58" idx="1"/>
          </p:cNvCxnSpPr>
          <p:nvPr/>
        </p:nvCxnSpPr>
        <p:spPr bwMode="auto">
          <a:xfrm rot="16200000" flipH="1">
            <a:off x="4389612" y="2291085"/>
            <a:ext cx="590550" cy="231775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" name="正方形/長方形 81"/>
          <p:cNvSpPr>
            <a:spLocks noChangeArrowheads="1"/>
          </p:cNvSpPr>
          <p:nvPr/>
        </p:nvSpPr>
        <p:spPr bwMode="auto">
          <a:xfrm>
            <a:off x="4057824" y="2121223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rgbClr val="D1002E"/>
                </a:solidFill>
                <a:latin typeface="Calibri"/>
                <a:cs typeface="Calibri"/>
              </a:rPr>
              <a:t>1 </a:t>
            </a:r>
            <a:r>
              <a:rPr kumimoji="1" lang="en-US" altLang="ja-JP" sz="1200" b="1" dirty="0" smtClean="0">
                <a:solidFill>
                  <a:srgbClr val="D1002E"/>
                </a:solidFill>
                <a:latin typeface="Calibri"/>
                <a:cs typeface="Calibri"/>
              </a:rPr>
              <a:t>DP</a:t>
            </a:r>
            <a:endParaRPr lang="ja-JP" altLang="en-US" dirty="0">
              <a:solidFill>
                <a:srgbClr val="D1002E"/>
              </a:solidFill>
              <a:latin typeface="Calibri"/>
              <a:cs typeface="Calibri"/>
            </a:endParaRPr>
          </a:p>
        </p:txBody>
      </p:sp>
      <p:sp>
        <p:nvSpPr>
          <p:cNvPr id="22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1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13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4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123422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3" name="グループ化 120"/>
          <p:cNvGrpSpPr>
            <a:grpSpLocks/>
          </p:cNvGrpSpPr>
          <p:nvPr/>
        </p:nvGrpSpPr>
        <p:grpSpPr bwMode="auto">
          <a:xfrm>
            <a:off x="899592" y="2033612"/>
            <a:ext cx="1962160" cy="763588"/>
            <a:chOff x="900755" y="3273986"/>
            <a:chExt cx="1962278" cy="763373"/>
          </a:xfrm>
        </p:grpSpPr>
        <p:sp>
          <p:nvSpPr>
            <p:cNvPr id="44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556596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sS406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7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cxnSp>
          <p:nvCxnSpPr>
            <p:cNvPr id="53" name="カギ線コネクタ 67"/>
            <p:cNvCxnSpPr>
              <a:cxnSpLocks noChangeShapeType="1"/>
              <a:stCxn id="47" idx="3"/>
              <a:endCxn id="44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8" name="ホームベース 53"/>
          <p:cNvSpPr>
            <a:spLocks noChangeArrowheads="1"/>
          </p:cNvSpPr>
          <p:nvPr/>
        </p:nvSpPr>
        <p:spPr bwMode="auto">
          <a:xfrm>
            <a:off x="4800774" y="2594298"/>
            <a:ext cx="288925" cy="215900"/>
          </a:xfrm>
          <a:prstGeom prst="homePlate">
            <a:avLst>
              <a:gd name="adj" fmla="val 49998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0" name="正方形/長方形 35"/>
          <p:cNvSpPr>
            <a:spLocks noChangeArrowheads="1"/>
          </p:cNvSpPr>
          <p:nvPr/>
        </p:nvSpPr>
        <p:spPr bwMode="auto">
          <a:xfrm>
            <a:off x="4502324" y="2791148"/>
            <a:ext cx="1146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438a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64" name="カギ線コネクタ 74"/>
          <p:cNvCxnSpPr>
            <a:cxnSpLocks noChangeShapeType="1"/>
            <a:endCxn id="58" idx="1"/>
          </p:cNvCxnSpPr>
          <p:nvPr/>
        </p:nvCxnSpPr>
        <p:spPr bwMode="auto">
          <a:xfrm rot="16200000" flipH="1">
            <a:off x="4389612" y="2291085"/>
            <a:ext cx="590550" cy="231775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" name="正方形/長方形 81"/>
          <p:cNvSpPr>
            <a:spLocks noChangeArrowheads="1"/>
          </p:cNvSpPr>
          <p:nvPr/>
        </p:nvSpPr>
        <p:spPr bwMode="auto">
          <a:xfrm>
            <a:off x="4057824" y="2121223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1" name="Picture 3" descr="\\WinFileSvG\Land$root\Boretzky\Eigene Dateien\My Pictures\2014\NeuLAND-Integration-July\3_300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3356992"/>
            <a:ext cx="2052538" cy="3105894"/>
          </a:xfrm>
          <a:prstGeom prst="rect">
            <a:avLst/>
          </a:prstGeom>
          <a:noFill/>
          <a:ln w="38100"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\\WinFileSvG\Land$root\Boretzky\Eigene Dateien\My Pictures\2014\NeuLAND-Integration-July\20140701_112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1336"/>
            <a:ext cx="1762661" cy="313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59"/>
          <p:cNvSpPr txBox="1"/>
          <p:nvPr/>
        </p:nvSpPr>
        <p:spPr>
          <a:xfrm>
            <a:off x="4427984" y="5529411"/>
            <a:ext cx="25157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Mounting and Arranging</a:t>
            </a:r>
          </a:p>
          <a:p>
            <a:pPr>
              <a:defRPr/>
            </a:pPr>
            <a:r>
              <a:rPr kumimoji="1"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NeuLAND Demonstrator</a:t>
            </a:r>
          </a:p>
          <a:p>
            <a:pPr>
              <a:defRPr/>
            </a:pPr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around Cave C</a:t>
            </a:r>
          </a:p>
        </p:txBody>
      </p:sp>
      <p:sp>
        <p:nvSpPr>
          <p:cNvPr id="24" name="ホームベース 49"/>
          <p:cNvSpPr>
            <a:spLocks noChangeArrowheads="1"/>
          </p:cNvSpPr>
          <p:nvPr/>
        </p:nvSpPr>
        <p:spPr bwMode="auto">
          <a:xfrm>
            <a:off x="6416675" y="2536253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FF0000"/>
          </a:solidFill>
          <a:ln w="9525">
            <a:solidFill>
              <a:srgbClr val="FF6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ホームベース 53"/>
          <p:cNvSpPr>
            <a:spLocks noChangeArrowheads="1"/>
          </p:cNvSpPr>
          <p:nvPr/>
        </p:nvSpPr>
        <p:spPr bwMode="auto">
          <a:xfrm>
            <a:off x="6659563" y="2760090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FF0000"/>
          </a:solidFill>
          <a:ln w="9525">
            <a:solidFill>
              <a:srgbClr val="FF6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正方形/長方形 56"/>
          <p:cNvSpPr>
            <a:spLocks noChangeArrowheads="1"/>
          </p:cNvSpPr>
          <p:nvPr/>
        </p:nvSpPr>
        <p:spPr bwMode="auto">
          <a:xfrm>
            <a:off x="6085187" y="2985403"/>
            <a:ext cx="1236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438b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438c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(Parasite.)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7" name="カギ線コネクタ 74"/>
          <p:cNvCxnSpPr>
            <a:cxnSpLocks noChangeShapeType="1"/>
          </p:cNvCxnSpPr>
          <p:nvPr/>
        </p:nvCxnSpPr>
        <p:spPr bwMode="auto">
          <a:xfrm rot="16200000" flipH="1">
            <a:off x="6039953" y="2272264"/>
            <a:ext cx="510602" cy="231787"/>
          </a:xfrm>
          <a:prstGeom prst="bentConnector3">
            <a:avLst>
              <a:gd name="adj1" fmla="val 99449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カギ線コネクタ 76"/>
          <p:cNvCxnSpPr>
            <a:cxnSpLocks noChangeShapeType="1"/>
            <a:endCxn id="25" idx="1"/>
          </p:cNvCxnSpPr>
          <p:nvPr/>
        </p:nvCxnSpPr>
        <p:spPr bwMode="auto">
          <a:xfrm rot="16200000" flipH="1">
            <a:off x="6052699" y="2261289"/>
            <a:ext cx="734994" cy="478131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正方形/長方形 82"/>
          <p:cNvSpPr>
            <a:spLocks noChangeArrowheads="1"/>
          </p:cNvSpPr>
          <p:nvPr/>
        </p:nvSpPr>
        <p:spPr bwMode="auto">
          <a:xfrm>
            <a:off x="5076056" y="2150490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rgbClr val="D1002E"/>
                </a:solidFill>
                <a:latin typeface="Calibri"/>
                <a:cs typeface="Calibri"/>
              </a:rPr>
              <a:t>4 </a:t>
            </a:r>
            <a:r>
              <a:rPr kumimoji="1" lang="en-US" altLang="ja-JP" sz="1200" b="1" dirty="0" smtClean="0">
                <a:solidFill>
                  <a:srgbClr val="D1002E"/>
                </a:solidFill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rgbClr val="D1002E"/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b="1" dirty="0">
                <a:solidFill>
                  <a:srgbClr val="D1002E"/>
                </a:solidFill>
                <a:latin typeface="Calibri"/>
                <a:cs typeface="Calibri"/>
              </a:rPr>
              <a:t>+ 2 </a:t>
            </a:r>
            <a:r>
              <a:rPr kumimoji="1" lang="en-US" altLang="ja-JP" sz="1200" b="1" dirty="0" smtClean="0">
                <a:solidFill>
                  <a:srgbClr val="D1002E"/>
                </a:solidFill>
                <a:latin typeface="Calibri"/>
                <a:cs typeface="Calibri"/>
              </a:rPr>
              <a:t>SP</a:t>
            </a:r>
            <a:endParaRPr kumimoji="1" lang="en-US" altLang="ja-JP" sz="1200" b="1" dirty="0">
              <a:solidFill>
                <a:srgbClr val="D1002E"/>
              </a:solidFill>
              <a:latin typeface="Calibri"/>
              <a:cs typeface="Calibri"/>
            </a:endParaRPr>
          </a:p>
          <a:p>
            <a:r>
              <a:rPr kumimoji="1" lang="en-US" altLang="ja-JP" sz="1200" b="1" dirty="0">
                <a:solidFill>
                  <a:srgbClr val="D1002E"/>
                </a:solidFill>
                <a:latin typeface="Calibri"/>
                <a:cs typeface="Calibri"/>
              </a:rPr>
              <a:t>(Demonstrator)</a:t>
            </a:r>
            <a:endParaRPr lang="ja-JP" altLang="en-US" dirty="0">
              <a:solidFill>
                <a:srgbClr val="D1002E"/>
              </a:solidFill>
              <a:latin typeface="Calibri"/>
              <a:cs typeface="Calibri"/>
            </a:endParaRPr>
          </a:p>
        </p:txBody>
      </p:sp>
      <p:sp>
        <p:nvSpPr>
          <p:cNvPr id="56" name="ホームベース 70"/>
          <p:cNvSpPr>
            <a:spLocks noChangeArrowheads="1"/>
          </p:cNvSpPr>
          <p:nvPr/>
        </p:nvSpPr>
        <p:spPr bwMode="auto">
          <a:xfrm>
            <a:off x="3051175" y="1916832"/>
            <a:ext cx="4833938" cy="225425"/>
          </a:xfrm>
          <a:prstGeom prst="homePlate">
            <a:avLst>
              <a:gd name="adj" fmla="val 50035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ouble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plane constructions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テキスト ボックス 59"/>
          <p:cNvSpPr txBox="1"/>
          <p:nvPr/>
        </p:nvSpPr>
        <p:spPr>
          <a:xfrm>
            <a:off x="5955679" y="3645024"/>
            <a:ext cx="21447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4 </a:t>
            </a:r>
            <a:r>
              <a:rPr kumimoji="1"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double plane</a:t>
            </a:r>
          </a:p>
          <a:p>
            <a:pPr>
              <a:defRPr/>
            </a:pPr>
            <a:r>
              <a:rPr kumimoji="1"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1"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+ 2 </a:t>
            </a:r>
            <a:r>
              <a:rPr kumimoji="1"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single plane </a:t>
            </a:r>
          </a:p>
          <a:p>
            <a:pPr>
              <a:defRPr/>
            </a:pPr>
            <a:r>
              <a:rPr kumimoji="1"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(</a:t>
            </a:r>
            <a:r>
              <a:rPr kumimoji="1"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1/6 of full detector</a:t>
            </a:r>
            <a:r>
              <a:rPr kumimoji="1"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)</a:t>
            </a:r>
            <a:endParaRPr kumimoji="1"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1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2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14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4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3563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324807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3" name="グループ化 120"/>
          <p:cNvGrpSpPr>
            <a:grpSpLocks/>
          </p:cNvGrpSpPr>
          <p:nvPr/>
        </p:nvGrpSpPr>
        <p:grpSpPr bwMode="auto">
          <a:xfrm>
            <a:off x="899592" y="2033612"/>
            <a:ext cx="1885641" cy="763588"/>
            <a:chOff x="900755" y="3273986"/>
            <a:chExt cx="1885755" cy="763373"/>
          </a:xfrm>
        </p:grpSpPr>
        <p:sp>
          <p:nvSpPr>
            <p:cNvPr id="44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480073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</a:t>
              </a:r>
              <a:r>
                <a:rPr lang="en-US" altLang="ja-JP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406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7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cxnSp>
          <p:nvCxnSpPr>
            <p:cNvPr id="53" name="カギ線コネクタ 67"/>
            <p:cNvCxnSpPr>
              <a:cxnSpLocks noChangeShapeType="1"/>
              <a:stCxn id="47" idx="3"/>
              <a:endCxn id="44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8" name="ホームベース 53"/>
          <p:cNvSpPr>
            <a:spLocks noChangeArrowheads="1"/>
          </p:cNvSpPr>
          <p:nvPr/>
        </p:nvSpPr>
        <p:spPr bwMode="auto">
          <a:xfrm>
            <a:off x="4800774" y="2594298"/>
            <a:ext cx="288925" cy="215900"/>
          </a:xfrm>
          <a:prstGeom prst="homePlate">
            <a:avLst>
              <a:gd name="adj" fmla="val 49998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0" name="正方形/長方形 35"/>
          <p:cNvSpPr>
            <a:spLocks noChangeArrowheads="1"/>
          </p:cNvSpPr>
          <p:nvPr/>
        </p:nvSpPr>
        <p:spPr bwMode="auto">
          <a:xfrm>
            <a:off x="4502324" y="2791148"/>
            <a:ext cx="1146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438a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64" name="カギ線コネクタ 74"/>
          <p:cNvCxnSpPr>
            <a:cxnSpLocks noChangeShapeType="1"/>
            <a:endCxn id="58" idx="1"/>
          </p:cNvCxnSpPr>
          <p:nvPr/>
        </p:nvCxnSpPr>
        <p:spPr bwMode="auto">
          <a:xfrm rot="16200000" flipH="1">
            <a:off x="4389612" y="2291085"/>
            <a:ext cx="590550" cy="231775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" name="正方形/長方形 81"/>
          <p:cNvSpPr>
            <a:spLocks noChangeArrowheads="1"/>
          </p:cNvSpPr>
          <p:nvPr/>
        </p:nvSpPr>
        <p:spPr bwMode="auto">
          <a:xfrm>
            <a:off x="4057824" y="2121223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ホームベース 49"/>
          <p:cNvSpPr>
            <a:spLocks noChangeArrowheads="1"/>
          </p:cNvSpPr>
          <p:nvPr/>
        </p:nvSpPr>
        <p:spPr bwMode="auto">
          <a:xfrm>
            <a:off x="6416675" y="2536253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ホームベース 53"/>
          <p:cNvSpPr>
            <a:spLocks noChangeArrowheads="1"/>
          </p:cNvSpPr>
          <p:nvPr/>
        </p:nvSpPr>
        <p:spPr bwMode="auto">
          <a:xfrm>
            <a:off x="6659563" y="2760090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正方形/長方形 56"/>
          <p:cNvSpPr>
            <a:spLocks noChangeArrowheads="1"/>
          </p:cNvSpPr>
          <p:nvPr/>
        </p:nvSpPr>
        <p:spPr bwMode="auto">
          <a:xfrm>
            <a:off x="6085187" y="2985403"/>
            <a:ext cx="1236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438b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438c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(Parasite.)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7" name="カギ線コネクタ 74"/>
          <p:cNvCxnSpPr>
            <a:cxnSpLocks noChangeShapeType="1"/>
          </p:cNvCxnSpPr>
          <p:nvPr/>
        </p:nvCxnSpPr>
        <p:spPr bwMode="auto">
          <a:xfrm rot="16200000" flipH="1">
            <a:off x="6039953" y="2272264"/>
            <a:ext cx="510602" cy="231787"/>
          </a:xfrm>
          <a:prstGeom prst="bentConnector3">
            <a:avLst>
              <a:gd name="adj1" fmla="val 99449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カギ線コネクタ 76"/>
          <p:cNvCxnSpPr>
            <a:cxnSpLocks noChangeShapeType="1"/>
            <a:endCxn id="25" idx="1"/>
          </p:cNvCxnSpPr>
          <p:nvPr/>
        </p:nvCxnSpPr>
        <p:spPr bwMode="auto">
          <a:xfrm rot="16200000" flipH="1">
            <a:off x="6052699" y="2261289"/>
            <a:ext cx="734994" cy="478131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正方形/長方形 82"/>
          <p:cNvSpPr>
            <a:spLocks noChangeArrowheads="1"/>
          </p:cNvSpPr>
          <p:nvPr/>
        </p:nvSpPr>
        <p:spPr bwMode="auto">
          <a:xfrm>
            <a:off x="5076056" y="2150490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+ 2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SP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(Demonstrator)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6" name="ホームベース 70"/>
          <p:cNvSpPr>
            <a:spLocks noChangeArrowheads="1"/>
          </p:cNvSpPr>
          <p:nvPr/>
        </p:nvSpPr>
        <p:spPr bwMode="auto">
          <a:xfrm>
            <a:off x="3051175" y="1916832"/>
            <a:ext cx="4833938" cy="225425"/>
          </a:xfrm>
          <a:prstGeom prst="homePlate">
            <a:avLst>
              <a:gd name="adj" fmla="val 50035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d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ouble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plane constructions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3" name="ホームベース 50"/>
          <p:cNvSpPr>
            <a:spLocks noChangeArrowheads="1"/>
          </p:cNvSpPr>
          <p:nvPr/>
        </p:nvSpPr>
        <p:spPr bwMode="auto">
          <a:xfrm>
            <a:off x="7159625" y="2272622"/>
            <a:ext cx="773113" cy="215900"/>
          </a:xfrm>
          <a:prstGeom prst="homePlate">
            <a:avLst>
              <a:gd name="adj" fmla="val 50000"/>
            </a:avLst>
          </a:prstGeom>
          <a:gradFill rotWithShape="1">
            <a:gsLst>
              <a:gs pos="0">
                <a:srgbClr val="DA4400"/>
              </a:gs>
              <a:gs pos="80000">
                <a:srgbClr val="FF5C00"/>
              </a:gs>
              <a:gs pos="100000">
                <a:srgbClr val="FF5C00"/>
              </a:gs>
            </a:gsLst>
            <a:lin ang="16200000"/>
          </a:gradFill>
          <a:ln w="9525">
            <a:solidFill>
              <a:srgbClr val="FF6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4" name="ホームベース 62"/>
          <p:cNvSpPr>
            <a:spLocks noChangeArrowheads="1"/>
          </p:cNvSpPr>
          <p:nvPr/>
        </p:nvSpPr>
        <p:spPr bwMode="auto">
          <a:xfrm>
            <a:off x="8248650" y="2615522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FF0000"/>
          </a:solidFill>
          <a:ln w="9525">
            <a:solidFill>
              <a:srgbClr val="FF6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5" name="テキスト ボックス 43"/>
          <p:cNvSpPr txBox="1">
            <a:spLocks noChangeArrowheads="1"/>
          </p:cNvSpPr>
          <p:nvPr/>
        </p:nvSpPr>
        <p:spPr bwMode="auto">
          <a:xfrm>
            <a:off x="7227090" y="2462870"/>
            <a:ext cx="641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Sent to </a:t>
            </a:r>
          </a:p>
          <a:p>
            <a:pPr algn="ctr"/>
            <a:r>
              <a:rPr kumimoji="1"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RIKEN</a:t>
            </a:r>
            <a:endParaRPr kumimoji="1"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6" name="カギ線コネクタ 83"/>
          <p:cNvCxnSpPr>
            <a:cxnSpLocks noChangeShapeType="1"/>
            <a:endCxn id="83" idx="1"/>
          </p:cNvCxnSpPr>
          <p:nvPr/>
        </p:nvCxnSpPr>
        <p:spPr bwMode="auto">
          <a:xfrm>
            <a:off x="6928185" y="2186726"/>
            <a:ext cx="231789" cy="193009"/>
          </a:xfrm>
          <a:prstGeom prst="bentConnector3">
            <a:avLst>
              <a:gd name="adj1" fmla="val -204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7" name="カギ線コネクタ 91"/>
          <p:cNvCxnSpPr>
            <a:cxnSpLocks noChangeShapeType="1"/>
            <a:stCxn id="83" idx="3"/>
            <a:endCxn id="84" idx="1"/>
          </p:cNvCxnSpPr>
          <p:nvPr/>
        </p:nvCxnSpPr>
        <p:spPr bwMode="auto">
          <a:xfrm>
            <a:off x="7932816" y="2379736"/>
            <a:ext cx="315258" cy="34322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正方形/長方形 117"/>
          <p:cNvSpPr>
            <a:spLocks noChangeArrowheads="1"/>
          </p:cNvSpPr>
          <p:nvPr/>
        </p:nvSpPr>
        <p:spPr bwMode="auto">
          <a:xfrm>
            <a:off x="6432262" y="2186724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rgbClr val="D1002E"/>
                </a:solidFill>
                <a:latin typeface="Calibri"/>
                <a:cs typeface="Calibri"/>
              </a:rPr>
              <a:t>4 </a:t>
            </a:r>
            <a:r>
              <a:rPr kumimoji="1" lang="en-US" altLang="ja-JP" sz="1200" b="1" dirty="0" smtClean="0">
                <a:solidFill>
                  <a:srgbClr val="D1002E"/>
                </a:solidFill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rgbClr val="D1002E"/>
                </a:solidFill>
                <a:latin typeface="Calibri"/>
                <a:cs typeface="Calibri"/>
              </a:rPr>
              <a:t> </a:t>
            </a:r>
            <a:endParaRPr lang="ja-JP" altLang="en-US" dirty="0">
              <a:solidFill>
                <a:srgbClr val="D1002E"/>
              </a:solidFill>
              <a:latin typeface="Calibri"/>
              <a:cs typeface="Calibri"/>
            </a:endParaRPr>
          </a:p>
        </p:txBody>
      </p:sp>
      <p:sp>
        <p:nvSpPr>
          <p:cNvPr id="89" name="正方形/長方形 119"/>
          <p:cNvSpPr>
            <a:spLocks noChangeArrowheads="1"/>
          </p:cNvSpPr>
          <p:nvPr/>
        </p:nvSpPr>
        <p:spPr bwMode="auto">
          <a:xfrm>
            <a:off x="6948264" y="1772816"/>
            <a:ext cx="1224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6 </a:t>
            </a:r>
            <a:r>
              <a:rPr kumimoji="1" lang="en-US" altLang="ja-JP" sz="1200" b="1" dirty="0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 completed</a:t>
            </a:r>
            <a:endParaRPr lang="ja-JP" altLang="en-US" dirty="0">
              <a:solidFill>
                <a:srgbClr val="D1002E"/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91" name="正方形/長方形 45"/>
          <p:cNvSpPr>
            <a:spLocks noChangeArrowheads="1"/>
          </p:cNvSpPr>
          <p:nvPr/>
        </p:nvSpPr>
        <p:spPr bwMode="auto">
          <a:xfrm>
            <a:off x="8253854" y="2126381"/>
            <a:ext cx="955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1200" b="1" dirty="0" err="1">
                <a:solidFill>
                  <a:srgbClr val="595959"/>
                </a:solidFill>
                <a:latin typeface="Calibri"/>
                <a:cs typeface="Calibri"/>
              </a:rPr>
              <a:t>RIKEN:Phys</a:t>
            </a:r>
            <a:r>
              <a:rPr lang="en-US" altLang="ja-JP" sz="1200" b="1" dirty="0">
                <a:solidFill>
                  <a:srgbClr val="595959"/>
                </a:solidFill>
                <a:latin typeface="Calibri"/>
                <a:cs typeface="Calibri"/>
              </a:rPr>
              <a:t>.</a:t>
            </a:r>
            <a:br>
              <a:rPr lang="en-US" altLang="ja-JP" sz="1200" b="1" dirty="0">
                <a:solidFill>
                  <a:srgbClr val="595959"/>
                </a:solidFill>
                <a:latin typeface="Calibri"/>
                <a:cs typeface="Calibri"/>
              </a:rPr>
            </a:br>
            <a:r>
              <a:rPr lang="en-US" altLang="ja-JP" sz="1200" b="1" dirty="0">
                <a:solidFill>
                  <a:srgbClr val="595959"/>
                </a:solidFill>
                <a:latin typeface="Calibri"/>
                <a:cs typeface="Calibri"/>
              </a:rPr>
              <a:t>(Oct-,2015)</a:t>
            </a:r>
            <a:endParaRPr lang="ja-JP" altLang="en-US" sz="1200" b="1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32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3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15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5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8421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458251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43" name="グループ化 120"/>
          <p:cNvGrpSpPr>
            <a:grpSpLocks/>
          </p:cNvGrpSpPr>
          <p:nvPr/>
        </p:nvGrpSpPr>
        <p:grpSpPr bwMode="auto">
          <a:xfrm>
            <a:off x="899592" y="2033612"/>
            <a:ext cx="1885641" cy="763588"/>
            <a:chOff x="900755" y="3273986"/>
            <a:chExt cx="1885755" cy="763373"/>
          </a:xfrm>
        </p:grpSpPr>
        <p:sp>
          <p:nvSpPr>
            <p:cNvPr id="44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480073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</a:t>
              </a:r>
              <a:r>
                <a:rPr lang="en-US" altLang="ja-JP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406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7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cxnSp>
          <p:nvCxnSpPr>
            <p:cNvPr id="53" name="カギ線コネクタ 67"/>
            <p:cNvCxnSpPr>
              <a:cxnSpLocks noChangeShapeType="1"/>
              <a:stCxn id="47" idx="3"/>
              <a:endCxn id="44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8" name="ホームベース 53"/>
          <p:cNvSpPr>
            <a:spLocks noChangeArrowheads="1"/>
          </p:cNvSpPr>
          <p:nvPr/>
        </p:nvSpPr>
        <p:spPr bwMode="auto">
          <a:xfrm>
            <a:off x="4800774" y="2594298"/>
            <a:ext cx="288925" cy="215900"/>
          </a:xfrm>
          <a:prstGeom prst="homePlate">
            <a:avLst>
              <a:gd name="adj" fmla="val 49998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0" name="正方形/長方形 35"/>
          <p:cNvSpPr>
            <a:spLocks noChangeArrowheads="1"/>
          </p:cNvSpPr>
          <p:nvPr/>
        </p:nvSpPr>
        <p:spPr bwMode="auto">
          <a:xfrm>
            <a:off x="4502324" y="2791148"/>
            <a:ext cx="1146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438a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64" name="カギ線コネクタ 74"/>
          <p:cNvCxnSpPr>
            <a:cxnSpLocks noChangeShapeType="1"/>
            <a:endCxn id="58" idx="1"/>
          </p:cNvCxnSpPr>
          <p:nvPr/>
        </p:nvCxnSpPr>
        <p:spPr bwMode="auto">
          <a:xfrm rot="16200000" flipH="1">
            <a:off x="4389612" y="2291085"/>
            <a:ext cx="590550" cy="231775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" name="正方形/長方形 81"/>
          <p:cNvSpPr>
            <a:spLocks noChangeArrowheads="1"/>
          </p:cNvSpPr>
          <p:nvPr/>
        </p:nvSpPr>
        <p:spPr bwMode="auto">
          <a:xfrm>
            <a:off x="4057824" y="2121223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ホームベース 49"/>
          <p:cNvSpPr>
            <a:spLocks noChangeArrowheads="1"/>
          </p:cNvSpPr>
          <p:nvPr/>
        </p:nvSpPr>
        <p:spPr bwMode="auto">
          <a:xfrm>
            <a:off x="6416675" y="2536253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ホームベース 53"/>
          <p:cNvSpPr>
            <a:spLocks noChangeArrowheads="1"/>
          </p:cNvSpPr>
          <p:nvPr/>
        </p:nvSpPr>
        <p:spPr bwMode="auto">
          <a:xfrm>
            <a:off x="6659563" y="2760090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正方形/長方形 56"/>
          <p:cNvSpPr>
            <a:spLocks noChangeArrowheads="1"/>
          </p:cNvSpPr>
          <p:nvPr/>
        </p:nvSpPr>
        <p:spPr bwMode="auto">
          <a:xfrm>
            <a:off x="6085187" y="2985403"/>
            <a:ext cx="1236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438b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438c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(Parasite.)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7" name="カギ線コネクタ 74"/>
          <p:cNvCxnSpPr>
            <a:cxnSpLocks noChangeShapeType="1"/>
          </p:cNvCxnSpPr>
          <p:nvPr/>
        </p:nvCxnSpPr>
        <p:spPr bwMode="auto">
          <a:xfrm rot="16200000" flipH="1">
            <a:off x="6039953" y="2272264"/>
            <a:ext cx="510602" cy="231787"/>
          </a:xfrm>
          <a:prstGeom prst="bentConnector3">
            <a:avLst>
              <a:gd name="adj1" fmla="val 99449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カギ線コネクタ 76"/>
          <p:cNvCxnSpPr>
            <a:cxnSpLocks noChangeShapeType="1"/>
            <a:endCxn id="25" idx="1"/>
          </p:cNvCxnSpPr>
          <p:nvPr/>
        </p:nvCxnSpPr>
        <p:spPr bwMode="auto">
          <a:xfrm rot="16200000" flipH="1">
            <a:off x="6052699" y="2261289"/>
            <a:ext cx="734994" cy="478131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正方形/長方形 82"/>
          <p:cNvSpPr>
            <a:spLocks noChangeArrowheads="1"/>
          </p:cNvSpPr>
          <p:nvPr/>
        </p:nvSpPr>
        <p:spPr bwMode="auto">
          <a:xfrm>
            <a:off x="5076056" y="2150490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+ 2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SP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(Demonstrator)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6" name="ホームベース 70"/>
          <p:cNvSpPr>
            <a:spLocks noChangeArrowheads="1"/>
          </p:cNvSpPr>
          <p:nvPr/>
        </p:nvSpPr>
        <p:spPr bwMode="auto">
          <a:xfrm>
            <a:off x="3051175" y="1916832"/>
            <a:ext cx="4833938" cy="225425"/>
          </a:xfrm>
          <a:prstGeom prst="homePlate">
            <a:avLst>
              <a:gd name="adj" fmla="val 50035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Double plane constructions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3" name="ホームベース 50"/>
          <p:cNvSpPr>
            <a:spLocks noChangeArrowheads="1"/>
          </p:cNvSpPr>
          <p:nvPr/>
        </p:nvSpPr>
        <p:spPr bwMode="auto">
          <a:xfrm>
            <a:off x="7159625" y="2272622"/>
            <a:ext cx="773113" cy="215900"/>
          </a:xfrm>
          <a:prstGeom prst="homePlate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4" name="ホームベース 62"/>
          <p:cNvSpPr>
            <a:spLocks noChangeArrowheads="1"/>
          </p:cNvSpPr>
          <p:nvPr/>
        </p:nvSpPr>
        <p:spPr bwMode="auto">
          <a:xfrm>
            <a:off x="8248650" y="2615522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5" name="テキスト ボックス 43"/>
          <p:cNvSpPr txBox="1">
            <a:spLocks noChangeArrowheads="1"/>
          </p:cNvSpPr>
          <p:nvPr/>
        </p:nvSpPr>
        <p:spPr bwMode="auto">
          <a:xfrm>
            <a:off x="7227090" y="2462870"/>
            <a:ext cx="641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Sent to </a:t>
            </a:r>
          </a:p>
          <a:p>
            <a:pPr algn="ctr"/>
            <a:r>
              <a:rPr kumimoji="1"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RIKEN</a:t>
            </a:r>
            <a:endParaRPr kumimoji="1"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6" name="カギ線コネクタ 83"/>
          <p:cNvCxnSpPr>
            <a:cxnSpLocks noChangeShapeType="1"/>
            <a:endCxn id="83" idx="1"/>
          </p:cNvCxnSpPr>
          <p:nvPr/>
        </p:nvCxnSpPr>
        <p:spPr bwMode="auto">
          <a:xfrm>
            <a:off x="6928185" y="2186726"/>
            <a:ext cx="231789" cy="193009"/>
          </a:xfrm>
          <a:prstGeom prst="bentConnector3">
            <a:avLst>
              <a:gd name="adj1" fmla="val -204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7" name="カギ線コネクタ 91"/>
          <p:cNvCxnSpPr>
            <a:cxnSpLocks noChangeShapeType="1"/>
            <a:stCxn id="83" idx="3"/>
            <a:endCxn id="84" idx="1"/>
          </p:cNvCxnSpPr>
          <p:nvPr/>
        </p:nvCxnSpPr>
        <p:spPr bwMode="auto">
          <a:xfrm>
            <a:off x="7932816" y="2379736"/>
            <a:ext cx="315258" cy="34322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正方形/長方形 117"/>
          <p:cNvSpPr>
            <a:spLocks noChangeArrowheads="1"/>
          </p:cNvSpPr>
          <p:nvPr/>
        </p:nvSpPr>
        <p:spPr bwMode="auto">
          <a:xfrm>
            <a:off x="6432262" y="2186724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ホームベース 48"/>
          <p:cNvSpPr>
            <a:spLocks noChangeArrowheads="1"/>
          </p:cNvSpPr>
          <p:nvPr/>
        </p:nvSpPr>
        <p:spPr bwMode="auto">
          <a:xfrm>
            <a:off x="8124825" y="1896509"/>
            <a:ext cx="901700" cy="241300"/>
          </a:xfrm>
          <a:prstGeom prst="homePlate">
            <a:avLst>
              <a:gd name="adj" fmla="val 49997"/>
            </a:avLst>
          </a:prstGeom>
          <a:gradFill rotWithShape="1">
            <a:gsLst>
              <a:gs pos="0">
                <a:srgbClr val="77A800"/>
              </a:gs>
              <a:gs pos="80000">
                <a:srgbClr val="9DDC00"/>
              </a:gs>
              <a:gs pos="100000">
                <a:srgbClr val="A1E200"/>
              </a:gs>
            </a:gsLst>
            <a:lin ang="16200000"/>
          </a:gra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正方形/長方形 45"/>
          <p:cNvSpPr>
            <a:spLocks noChangeArrowheads="1"/>
          </p:cNvSpPr>
          <p:nvPr/>
        </p:nvSpPr>
        <p:spPr bwMode="auto">
          <a:xfrm>
            <a:off x="8253854" y="2126381"/>
            <a:ext cx="955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RIKEN:Phys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</a:b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(Oct-,2015)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ホームベース 60"/>
          <p:cNvSpPr>
            <a:spLocks noChangeArrowheads="1"/>
          </p:cNvSpPr>
          <p:nvPr/>
        </p:nvSpPr>
        <p:spPr bwMode="auto">
          <a:xfrm>
            <a:off x="8669338" y="2717247"/>
            <a:ext cx="369887" cy="215900"/>
          </a:xfrm>
          <a:prstGeom prst="homePlate">
            <a:avLst>
              <a:gd name="adj" fmla="val 50002"/>
            </a:avLst>
          </a:prstGeom>
          <a:solidFill>
            <a:srgbClr val="FF0000"/>
          </a:solidFill>
          <a:ln w="9525">
            <a:solidFill>
              <a:srgbClr val="FF6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3" name="テキスト ボックス 48"/>
          <p:cNvSpPr txBox="1">
            <a:spLocks noChangeArrowheads="1"/>
          </p:cNvSpPr>
          <p:nvPr/>
        </p:nvSpPr>
        <p:spPr bwMode="auto">
          <a:xfrm>
            <a:off x="8087134" y="1478524"/>
            <a:ext cx="913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ontinuous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 eaLnBrk="1" hangingPunct="1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roduction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4" name="正方形/長方形 49"/>
          <p:cNvSpPr>
            <a:spLocks noChangeArrowheads="1"/>
          </p:cNvSpPr>
          <p:nvPr/>
        </p:nvSpPr>
        <p:spPr bwMode="auto">
          <a:xfrm>
            <a:off x="8285920" y="2894918"/>
            <a:ext cx="894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GSI:Comm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</a:b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(2017)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6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5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16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7" name="正方形/長方形 119"/>
          <p:cNvSpPr>
            <a:spLocks noChangeArrowheads="1"/>
          </p:cNvSpPr>
          <p:nvPr/>
        </p:nvSpPr>
        <p:spPr bwMode="auto">
          <a:xfrm>
            <a:off x="6948264" y="1772816"/>
            <a:ext cx="1224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6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 completed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38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54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095854"/>
              </p:ext>
            </p:extLst>
          </p:nvPr>
        </p:nvGraphicFramePr>
        <p:xfrm>
          <a:off x="179388" y="993526"/>
          <a:ext cx="8785225" cy="200342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68425"/>
                <a:gridCol w="1162050"/>
                <a:gridCol w="1141412"/>
                <a:gridCol w="865188"/>
                <a:gridCol w="846137"/>
                <a:gridCol w="850900"/>
                <a:gridCol w="850900"/>
                <a:gridCol w="849313"/>
                <a:gridCol w="8509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  <a:endParaRPr kumimoji="1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Q2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Q3</a:t>
                      </a:r>
                      <a:endParaRPr kumimoji="1" lang="en-US" altLang="ja-JP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Q4</a:t>
                      </a:r>
                      <a:endParaRPr kumimoji="1" lang="ja-JP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Q1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Future</a:t>
                      </a:r>
                      <a:b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</a:b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Plan</a:t>
                      </a:r>
                      <a:endParaRPr kumimoji="1" lang="ja-JP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roduction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cs typeface="Calibri"/>
                        </a:rPr>
                        <a:t>xperiment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marL="89953" marR="89953" marT="45727" marB="45727" anchor="ctr" horzOverflow="overflow">
                    <a:lnL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3" name="グループ化 120"/>
          <p:cNvGrpSpPr>
            <a:grpSpLocks/>
          </p:cNvGrpSpPr>
          <p:nvPr/>
        </p:nvGrpSpPr>
        <p:grpSpPr bwMode="auto">
          <a:xfrm>
            <a:off x="899592" y="2033612"/>
            <a:ext cx="1885641" cy="763588"/>
            <a:chOff x="900755" y="3273986"/>
            <a:chExt cx="1885755" cy="763373"/>
          </a:xfrm>
        </p:grpSpPr>
        <p:sp>
          <p:nvSpPr>
            <p:cNvPr id="44" name="ホームベース 61"/>
            <p:cNvSpPr>
              <a:spLocks noChangeArrowheads="1"/>
            </p:cNvSpPr>
            <p:nvPr/>
          </p:nvSpPr>
          <p:spPr bwMode="auto">
            <a:xfrm>
              <a:off x="2383569" y="3821520"/>
              <a:ext cx="288942" cy="215839"/>
            </a:xfrm>
            <a:prstGeom prst="homePlate">
              <a:avLst>
                <a:gd name="adj" fmla="val 50003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正方形/長方形 42"/>
            <p:cNvSpPr>
              <a:spLocks noChangeArrowheads="1"/>
            </p:cNvSpPr>
            <p:nvPr/>
          </p:nvSpPr>
          <p:spPr bwMode="auto">
            <a:xfrm>
              <a:off x="2306437" y="3576853"/>
              <a:ext cx="480073" cy="2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</a:t>
              </a:r>
              <a:r>
                <a:rPr lang="en-US" altLang="ja-JP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406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7" name="ホームベース 68"/>
            <p:cNvSpPr>
              <a:spLocks noChangeArrowheads="1"/>
            </p:cNvSpPr>
            <p:nvPr/>
          </p:nvSpPr>
          <p:spPr bwMode="auto">
            <a:xfrm>
              <a:off x="1834261" y="3273986"/>
              <a:ext cx="395312" cy="215839"/>
            </a:xfrm>
            <a:prstGeom prst="homePlate">
              <a:avLst>
                <a:gd name="adj" fmla="val 50002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ja-JP" alt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正方形/長方形 58"/>
            <p:cNvSpPr>
              <a:spLocks noChangeArrowheads="1"/>
            </p:cNvSpPr>
            <p:nvPr/>
          </p:nvSpPr>
          <p:spPr bwMode="auto">
            <a:xfrm>
              <a:off x="900755" y="3345879"/>
              <a:ext cx="1146537" cy="461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Prototype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</a:b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(Vert.150 bars)</a:t>
              </a:r>
              <a:endPara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cxnSp>
          <p:nvCxnSpPr>
            <p:cNvPr id="53" name="カギ線コネクタ 67"/>
            <p:cNvCxnSpPr>
              <a:cxnSpLocks noChangeShapeType="1"/>
              <a:stCxn id="47" idx="3"/>
              <a:endCxn id="44" idx="1"/>
            </p:cNvCxnSpPr>
            <p:nvPr/>
          </p:nvCxnSpPr>
          <p:spPr bwMode="auto">
            <a:xfrm>
              <a:off x="2229573" y="3380319"/>
              <a:ext cx="153996" cy="549121"/>
            </a:xfrm>
            <a:prstGeom prst="bent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8" name="ホームベース 53"/>
          <p:cNvSpPr>
            <a:spLocks noChangeArrowheads="1"/>
          </p:cNvSpPr>
          <p:nvPr/>
        </p:nvSpPr>
        <p:spPr bwMode="auto">
          <a:xfrm>
            <a:off x="4800774" y="2594298"/>
            <a:ext cx="288925" cy="215900"/>
          </a:xfrm>
          <a:prstGeom prst="homePlate">
            <a:avLst>
              <a:gd name="adj" fmla="val 49998"/>
            </a:avLst>
          </a:prstGeom>
          <a:solidFill>
            <a:srgbClr val="F50303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0" name="正方形/長方形 35"/>
          <p:cNvSpPr>
            <a:spLocks noChangeArrowheads="1"/>
          </p:cNvSpPr>
          <p:nvPr/>
        </p:nvSpPr>
        <p:spPr bwMode="auto">
          <a:xfrm>
            <a:off x="4502324" y="2791148"/>
            <a:ext cx="1146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438a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64" name="カギ線コネクタ 74"/>
          <p:cNvCxnSpPr>
            <a:cxnSpLocks noChangeShapeType="1"/>
            <a:endCxn id="58" idx="1"/>
          </p:cNvCxnSpPr>
          <p:nvPr/>
        </p:nvCxnSpPr>
        <p:spPr bwMode="auto">
          <a:xfrm rot="16200000" flipH="1">
            <a:off x="4389612" y="2291085"/>
            <a:ext cx="590550" cy="231775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" name="正方形/長方形 81"/>
          <p:cNvSpPr>
            <a:spLocks noChangeArrowheads="1"/>
          </p:cNvSpPr>
          <p:nvPr/>
        </p:nvSpPr>
        <p:spPr bwMode="auto">
          <a:xfrm>
            <a:off x="4057824" y="2121223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ホームベース 49"/>
          <p:cNvSpPr>
            <a:spLocks noChangeArrowheads="1"/>
          </p:cNvSpPr>
          <p:nvPr/>
        </p:nvSpPr>
        <p:spPr bwMode="auto">
          <a:xfrm>
            <a:off x="6416675" y="2536253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F50303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ホームベース 53"/>
          <p:cNvSpPr>
            <a:spLocks noChangeArrowheads="1"/>
          </p:cNvSpPr>
          <p:nvPr/>
        </p:nvSpPr>
        <p:spPr bwMode="auto">
          <a:xfrm>
            <a:off x="6659563" y="2760090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F50303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正方形/長方形 56"/>
          <p:cNvSpPr>
            <a:spLocks noChangeArrowheads="1"/>
          </p:cNvSpPr>
          <p:nvPr/>
        </p:nvSpPr>
        <p:spPr bwMode="auto">
          <a:xfrm>
            <a:off x="6085187" y="2985403"/>
            <a:ext cx="1236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438b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(Comm.)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438c 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(Parasite.)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7" name="カギ線コネクタ 74"/>
          <p:cNvCxnSpPr>
            <a:cxnSpLocks noChangeShapeType="1"/>
          </p:cNvCxnSpPr>
          <p:nvPr/>
        </p:nvCxnSpPr>
        <p:spPr bwMode="auto">
          <a:xfrm rot="16200000" flipH="1">
            <a:off x="6039953" y="2272264"/>
            <a:ext cx="510602" cy="231787"/>
          </a:xfrm>
          <a:prstGeom prst="bentConnector3">
            <a:avLst>
              <a:gd name="adj1" fmla="val 99449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カギ線コネクタ 76"/>
          <p:cNvCxnSpPr>
            <a:cxnSpLocks noChangeShapeType="1"/>
            <a:endCxn id="25" idx="1"/>
          </p:cNvCxnSpPr>
          <p:nvPr/>
        </p:nvCxnSpPr>
        <p:spPr bwMode="auto">
          <a:xfrm rot="16200000" flipH="1">
            <a:off x="6052699" y="2261289"/>
            <a:ext cx="734994" cy="478131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正方形/長方形 82"/>
          <p:cNvSpPr>
            <a:spLocks noChangeArrowheads="1"/>
          </p:cNvSpPr>
          <p:nvPr/>
        </p:nvSpPr>
        <p:spPr bwMode="auto">
          <a:xfrm>
            <a:off x="5076056" y="2150490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 DP 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+ 2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SP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(Demonstrator)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6" name="ホームベース 70"/>
          <p:cNvSpPr>
            <a:spLocks noChangeArrowheads="1"/>
          </p:cNvSpPr>
          <p:nvPr/>
        </p:nvSpPr>
        <p:spPr bwMode="auto">
          <a:xfrm>
            <a:off x="3051175" y="1916832"/>
            <a:ext cx="4833938" cy="225425"/>
          </a:xfrm>
          <a:prstGeom prst="homePlate">
            <a:avLst>
              <a:gd name="adj" fmla="val 50035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Double plane constructions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3" name="ホームベース 50"/>
          <p:cNvSpPr>
            <a:spLocks noChangeArrowheads="1"/>
          </p:cNvSpPr>
          <p:nvPr/>
        </p:nvSpPr>
        <p:spPr bwMode="auto">
          <a:xfrm>
            <a:off x="7159625" y="2272622"/>
            <a:ext cx="773113" cy="215900"/>
          </a:xfrm>
          <a:prstGeom prst="homePlate">
            <a:avLst>
              <a:gd name="adj" fmla="val 50000"/>
            </a:avLst>
          </a:prstGeom>
          <a:solidFill>
            <a:srgbClr val="F50303"/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4" name="ホームベース 62"/>
          <p:cNvSpPr>
            <a:spLocks noChangeArrowheads="1"/>
          </p:cNvSpPr>
          <p:nvPr/>
        </p:nvSpPr>
        <p:spPr bwMode="auto">
          <a:xfrm>
            <a:off x="8248650" y="2615522"/>
            <a:ext cx="288925" cy="215900"/>
          </a:xfrm>
          <a:prstGeom prst="homePlate">
            <a:avLst>
              <a:gd name="adj" fmla="val 50003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5" name="テキスト ボックス 43"/>
          <p:cNvSpPr txBox="1">
            <a:spLocks noChangeArrowheads="1"/>
          </p:cNvSpPr>
          <p:nvPr/>
        </p:nvSpPr>
        <p:spPr bwMode="auto">
          <a:xfrm>
            <a:off x="7227090" y="2462870"/>
            <a:ext cx="641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Sent to </a:t>
            </a:r>
          </a:p>
          <a:p>
            <a:pPr algn="ctr"/>
            <a:r>
              <a:rPr kumimoji="1"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RIKEN</a:t>
            </a:r>
            <a:endParaRPr kumimoji="1"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86" name="カギ線コネクタ 83"/>
          <p:cNvCxnSpPr>
            <a:cxnSpLocks noChangeShapeType="1"/>
            <a:endCxn id="83" idx="1"/>
          </p:cNvCxnSpPr>
          <p:nvPr/>
        </p:nvCxnSpPr>
        <p:spPr bwMode="auto">
          <a:xfrm>
            <a:off x="6928185" y="2186726"/>
            <a:ext cx="231789" cy="193009"/>
          </a:xfrm>
          <a:prstGeom prst="bentConnector3">
            <a:avLst>
              <a:gd name="adj1" fmla="val -204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7" name="カギ線コネクタ 91"/>
          <p:cNvCxnSpPr>
            <a:cxnSpLocks noChangeShapeType="1"/>
            <a:stCxn id="83" idx="3"/>
            <a:endCxn id="84" idx="1"/>
          </p:cNvCxnSpPr>
          <p:nvPr/>
        </p:nvCxnSpPr>
        <p:spPr bwMode="auto">
          <a:xfrm>
            <a:off x="7932816" y="2379736"/>
            <a:ext cx="315258" cy="34322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8" name="正方形/長方形 117"/>
          <p:cNvSpPr>
            <a:spLocks noChangeArrowheads="1"/>
          </p:cNvSpPr>
          <p:nvPr/>
        </p:nvSpPr>
        <p:spPr bwMode="auto">
          <a:xfrm>
            <a:off x="6432262" y="2186724"/>
            <a:ext cx="4763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ホームベース 48"/>
          <p:cNvSpPr>
            <a:spLocks noChangeArrowheads="1"/>
          </p:cNvSpPr>
          <p:nvPr/>
        </p:nvSpPr>
        <p:spPr bwMode="auto">
          <a:xfrm>
            <a:off x="8124825" y="1896509"/>
            <a:ext cx="901700" cy="241300"/>
          </a:xfrm>
          <a:prstGeom prst="homePlate">
            <a:avLst>
              <a:gd name="adj" fmla="val 49997"/>
            </a:avLst>
          </a:prstGeom>
          <a:solidFill>
            <a:srgbClr val="7F7F7F"/>
          </a:solidFill>
          <a:ln w="1270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正方形/長方形 45"/>
          <p:cNvSpPr>
            <a:spLocks noChangeArrowheads="1"/>
          </p:cNvSpPr>
          <p:nvPr/>
        </p:nvSpPr>
        <p:spPr bwMode="auto">
          <a:xfrm>
            <a:off x="8253854" y="2126381"/>
            <a:ext cx="955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RIKEN:Phys</a:t>
            </a: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</a:b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(Oct-,2015)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ホームベース 60"/>
          <p:cNvSpPr>
            <a:spLocks noChangeArrowheads="1"/>
          </p:cNvSpPr>
          <p:nvPr/>
        </p:nvSpPr>
        <p:spPr bwMode="auto">
          <a:xfrm>
            <a:off x="8669338" y="2717247"/>
            <a:ext cx="369887" cy="215900"/>
          </a:xfrm>
          <a:prstGeom prst="homePlate">
            <a:avLst>
              <a:gd name="adj" fmla="val 50002"/>
            </a:avLst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0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3" name="テキスト ボックス 48"/>
          <p:cNvSpPr txBox="1">
            <a:spLocks noChangeArrowheads="1"/>
          </p:cNvSpPr>
          <p:nvPr/>
        </p:nvSpPr>
        <p:spPr bwMode="auto">
          <a:xfrm>
            <a:off x="8087134" y="1478524"/>
            <a:ext cx="913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ontinuous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 eaLnBrk="1" hangingPunct="1"/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roduction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4" name="正方形/長方形 49"/>
          <p:cNvSpPr>
            <a:spLocks noChangeArrowheads="1"/>
          </p:cNvSpPr>
          <p:nvPr/>
        </p:nvSpPr>
        <p:spPr bwMode="auto">
          <a:xfrm>
            <a:off x="8285920" y="2894918"/>
            <a:ext cx="894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GSI:Comm.</a:t>
            </a:r>
            <a:br>
              <a:rPr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</a:br>
            <a:r>
              <a:rPr lang="en-US" altLang="ja-JP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(2017)</a:t>
            </a: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7" name="タイトル 2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imeline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5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17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6" name="正方形/長方形 119"/>
          <p:cNvSpPr>
            <a:spLocks noChangeArrowheads="1"/>
          </p:cNvSpPr>
          <p:nvPr/>
        </p:nvSpPr>
        <p:spPr bwMode="auto">
          <a:xfrm>
            <a:off x="6948264" y="1772816"/>
            <a:ext cx="1224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6 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DP</a:t>
            </a:r>
            <a:r>
              <a:rPr kumimoji="1"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 completed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38" name="ホームベース 63"/>
          <p:cNvSpPr>
            <a:spLocks noChangeArrowheads="1"/>
          </p:cNvSpPr>
          <p:nvPr/>
        </p:nvSpPr>
        <p:spPr bwMode="auto">
          <a:xfrm>
            <a:off x="1445196" y="1645895"/>
            <a:ext cx="6583188" cy="198929"/>
          </a:xfrm>
          <a:prstGeom prst="homePlate">
            <a:avLst>
              <a:gd name="adj" fmla="val 50047"/>
            </a:avLst>
          </a:prstGeom>
          <a:solidFill>
            <a:schemeClr val="tx1">
              <a:lumMod val="75000"/>
              <a:lumOff val="25000"/>
              <a:alpha val="50195"/>
            </a:schemeClr>
          </a:solidFill>
          <a:ln w="19050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b="1" dirty="0" err="1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s</a:t>
            </a:r>
            <a:r>
              <a:rPr lang="en-US" altLang="ja-JP" sz="1600" b="1" dirty="0" err="1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cint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. 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quality </a:t>
            </a:r>
            <a:r>
              <a:rPr lang="en-US" altLang="ja-JP" sz="1600" b="1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1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est</a:t>
            </a:r>
            <a:endParaRPr lang="ja-JP" altLang="en-US" sz="1600" b="1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3131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80728"/>
            <a:ext cx="8640763" cy="1728192"/>
          </a:xfrm>
        </p:spPr>
        <p:txBody>
          <a:bodyPr/>
          <a:lstStyle/>
          <a:p>
            <a:pPr marL="457200" lvl="1" indent="0" algn="r">
              <a:buNone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ring </a:t>
            </a:r>
            <a:r>
              <a:rPr kumimoji="1" lang="en-US" altLang="ja-JP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into operation</a:t>
            </a:r>
          </a:p>
          <a:p>
            <a:pPr marL="457200" lvl="1" indent="0" algn="r">
              <a:buNone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check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timing resolution and efficiency</a:t>
            </a:r>
          </a:p>
          <a:p>
            <a:pPr marL="457200" lvl="1" indent="0" algn="r">
              <a:buNone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check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background condition</a:t>
            </a:r>
            <a:endParaRPr kumimoji="1" lang="en-US" altLang="ja-JP" sz="4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6" name="角丸四角形 15"/>
          <p:cNvSpPr>
            <a:spLocks noChangeArrowheads="1"/>
          </p:cNvSpPr>
          <p:nvPr/>
        </p:nvSpPr>
        <p:spPr bwMode="auto">
          <a:xfrm>
            <a:off x="51371" y="3349303"/>
            <a:ext cx="2879998" cy="2167929"/>
          </a:xfrm>
          <a:prstGeom prst="roundRect">
            <a:avLst>
              <a:gd name="adj" fmla="val 7528"/>
            </a:avLst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Apr. 15 –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500 – 800 MeV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/u 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Ni 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Target: </a:t>
            </a:r>
            <a:r>
              <a:rPr lang="en-US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en-US" altLang="ja-JP" sz="22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b="1" dirty="0">
                <a:solidFill>
                  <a:srgbClr val="404040"/>
                </a:solidFill>
                <a:latin typeface="Calibri"/>
                <a:cs typeface="Calibri"/>
              </a:rPr>
              <a:t>1 </a:t>
            </a:r>
            <a:r>
              <a:rPr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DP</a:t>
            </a:r>
            <a:endParaRPr lang="en-US" altLang="ja-JP" sz="2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7" name="タイトル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438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experiments in 2014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8" name="テキスト ボックス 2"/>
          <p:cNvSpPr txBox="1">
            <a:spLocks noChangeArrowheads="1"/>
          </p:cNvSpPr>
          <p:nvPr/>
        </p:nvSpPr>
        <p:spPr bwMode="auto">
          <a:xfrm>
            <a:off x="21176" y="2895327"/>
            <a:ext cx="859129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438a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4" name="正方形/長方形 78"/>
          <p:cNvSpPr>
            <a:spLocks noChangeArrowheads="1"/>
          </p:cNvSpPr>
          <p:nvPr/>
        </p:nvSpPr>
        <p:spPr bwMode="auto">
          <a:xfrm>
            <a:off x="65105" y="3328536"/>
            <a:ext cx="2410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lang="en-US" altLang="ja-JP" sz="2200" baseline="30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B commissioning</a:t>
            </a:r>
            <a:endParaRPr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18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neuLAND-TESTsetup2_tanj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187"/>
            <a:ext cx="9144000" cy="5993813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V="1">
            <a:off x="395535" y="6093296"/>
            <a:ext cx="612000" cy="360040"/>
          </a:xfrm>
          <a:prstGeom prst="straightConnector1">
            <a:avLst/>
          </a:prstGeom>
          <a:ln w="57150" cmpd="sng">
            <a:solidFill>
              <a:schemeClr val="accent6"/>
            </a:solidFill>
            <a:headEnd type="none"/>
            <a:tailEnd type="triangle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38"/>
          <p:cNvSpPr>
            <a:spLocks noChangeArrowheads="1"/>
          </p:cNvSpPr>
          <p:nvPr/>
        </p:nvSpPr>
        <p:spPr bwMode="auto">
          <a:xfrm>
            <a:off x="6444208" y="620688"/>
            <a:ext cx="18716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lang="de-DE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</a:p>
          <a:p>
            <a:r>
              <a:rPr lang="de-DE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1 DP</a:t>
            </a:r>
            <a:endParaRPr lang="de-DE" altLang="ja-JP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32819" y="221159"/>
            <a:ext cx="29870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dirty="0" smtClean="0">
                <a:solidFill>
                  <a:srgbClr val="404040"/>
                </a:solidFill>
                <a:latin typeface="Calibri"/>
                <a:cs typeface="Calibri"/>
              </a:rPr>
              <a:t>s438a: </a:t>
            </a:r>
            <a:r>
              <a:rPr lang="en-US" altLang="ja-JP" sz="3400" baseline="30000" dirty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r>
              <a:rPr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Ni </a:t>
            </a:r>
            <a:r>
              <a:rPr lang="de-DE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+ </a:t>
            </a:r>
            <a:r>
              <a:rPr lang="de-DE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de-DE" altLang="ja-JP" sz="3400" dirty="0" smtClean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1559" y="6310481"/>
            <a:ext cx="2952328" cy="43088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2200" b="1" baseline="30000" dirty="0" smtClean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r>
              <a:rPr lang="de-DE" sz="2200" b="1" dirty="0" smtClean="0">
                <a:solidFill>
                  <a:srgbClr val="404040"/>
                </a:solidFill>
                <a:latin typeface="Calibri"/>
                <a:cs typeface="Calibri"/>
              </a:rPr>
              <a:t>Ni 500-800 </a:t>
            </a:r>
            <a:r>
              <a:rPr lang="de-DE" sz="2200" b="1" dirty="0" err="1" smtClean="0">
                <a:solidFill>
                  <a:srgbClr val="404040"/>
                </a:solidFill>
                <a:latin typeface="Calibri"/>
                <a:cs typeface="Calibri"/>
              </a:rPr>
              <a:t>MeV</a:t>
            </a:r>
            <a:r>
              <a:rPr lang="de-DE" sz="2200" b="1" dirty="0" smtClean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de-DE" sz="2200" b="1" dirty="0" err="1" smtClean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endParaRPr lang="de-DE" sz="2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0" y="5301208"/>
            <a:ext cx="5292081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0" name="テキスト ボックス 21"/>
          <p:cNvSpPr txBox="1">
            <a:spLocks noChangeArrowheads="1"/>
          </p:cNvSpPr>
          <p:nvPr/>
        </p:nvSpPr>
        <p:spPr bwMode="auto">
          <a:xfrm rot="16200000">
            <a:off x="-313657" y="4354217"/>
            <a:ext cx="9851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Counts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grpSp>
        <p:nvGrpSpPr>
          <p:cNvPr id="9" name="Gruppieren 47"/>
          <p:cNvGrpSpPr>
            <a:grpSpLocks/>
          </p:cNvGrpSpPr>
          <p:nvPr/>
        </p:nvGrpSpPr>
        <p:grpSpPr bwMode="auto">
          <a:xfrm>
            <a:off x="395537" y="2924944"/>
            <a:ext cx="5112568" cy="3638397"/>
            <a:chOff x="6141136" y="1938536"/>
            <a:chExt cx="3466504" cy="2548932"/>
          </a:xfrm>
        </p:grpSpPr>
        <p:pic>
          <p:nvPicPr>
            <p:cNvPr id="12" name="Picture 28" descr="C:\Users\quser\Desktop\slides\hTofvsEhit_py_run159-170_Egt15MeV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" t="8470" r="7098" b="6258"/>
            <a:stretch/>
          </p:blipFill>
          <p:spPr bwMode="auto">
            <a:xfrm>
              <a:off x="6141136" y="1938536"/>
              <a:ext cx="3466504" cy="227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テキスト ボックス 21"/>
            <p:cNvSpPr txBox="1">
              <a:spLocks noChangeArrowheads="1"/>
            </p:cNvSpPr>
            <p:nvPr/>
          </p:nvSpPr>
          <p:spPr bwMode="auto">
            <a:xfrm>
              <a:off x="7414964" y="4185604"/>
              <a:ext cx="768863" cy="30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altLang="ja-JP" sz="2200" dirty="0">
                  <a:solidFill>
                    <a:srgbClr val="404040"/>
                  </a:solidFill>
                  <a:latin typeface="Calibri"/>
                  <a:cs typeface="Calibri"/>
                </a:rPr>
                <a:t>TOF [ns]</a:t>
              </a:r>
              <a:endParaRPr kumimoji="1" lang="ja-JP" altLang="en-US" sz="2200" dirty="0">
                <a:solidFill>
                  <a:srgbClr val="404040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テキスト ボックス 23"/>
            <p:cNvSpPr txBox="1">
              <a:spLocks noChangeArrowheads="1"/>
            </p:cNvSpPr>
            <p:nvPr/>
          </p:nvSpPr>
          <p:spPr bwMode="auto">
            <a:xfrm>
              <a:off x="6971144" y="3596780"/>
              <a:ext cx="1404800" cy="30186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kumimoji="1" lang="en-US" altLang="ja-JP" sz="2200" b="1" dirty="0" err="1">
                  <a:solidFill>
                    <a:srgbClr val="404040"/>
                  </a:solidFill>
                  <a:latin typeface="Symbol" charset="2"/>
                  <a:cs typeface="Symbol" charset="2"/>
                </a:rPr>
                <a:t>s</a:t>
              </a:r>
              <a:r>
                <a:rPr kumimoji="1" lang="en-US" altLang="ja-JP" sz="2200" b="1" baseline="-25000" dirty="0" err="1" smtClean="0">
                  <a:solidFill>
                    <a:srgbClr val="404040"/>
                  </a:solidFill>
                  <a:latin typeface="Calibri"/>
                  <a:cs typeface="Calibri"/>
                </a:rPr>
                <a:t>t</a:t>
              </a:r>
              <a:r>
                <a:rPr kumimoji="1" lang="en-US" altLang="ja-JP" sz="2200" b="1" dirty="0" smtClean="0">
                  <a:solidFill>
                    <a:srgbClr val="404040"/>
                  </a:solidFill>
                  <a:latin typeface="Calibri"/>
                  <a:cs typeface="Calibri"/>
                </a:rPr>
                <a:t> ≈ 100</a:t>
              </a:r>
              <a:r>
                <a:rPr kumimoji="1" lang="en-US" altLang="ja-JP" sz="2200" b="1" dirty="0">
                  <a:solidFill>
                    <a:srgbClr val="404040"/>
                  </a:solidFill>
                  <a:latin typeface="Calibri"/>
                  <a:cs typeface="Calibri"/>
                </a:rPr>
                <a:t>-150 </a:t>
              </a:r>
              <a:r>
                <a:rPr kumimoji="1" lang="en-US" altLang="ja-JP" sz="2200" b="1" dirty="0" err="1" smtClean="0">
                  <a:solidFill>
                    <a:srgbClr val="404040"/>
                  </a:solidFill>
                  <a:latin typeface="Calibri"/>
                  <a:cs typeface="Calibri"/>
                </a:rPr>
                <a:t>ps</a:t>
              </a:r>
              <a:endParaRPr kumimoji="1" lang="ja-JP" altLang="en-US" sz="2200" b="1" dirty="0">
                <a:solidFill>
                  <a:srgbClr val="40404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3131841" y="2996952"/>
            <a:ext cx="2160241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11560" y="2492896"/>
            <a:ext cx="231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ja-JP" dirty="0" err="1">
                <a:solidFill>
                  <a:srgbClr val="404040"/>
                </a:solidFill>
                <a:latin typeface="Calibri"/>
                <a:cs typeface="Calibri"/>
              </a:rPr>
              <a:t>timing</a:t>
            </a:r>
            <a:r>
              <a:rPr lang="de-DE" altLang="ja-JP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altLang="ja-JP" dirty="0" err="1" smtClean="0">
                <a:solidFill>
                  <a:srgbClr val="404040"/>
                </a:solidFill>
                <a:latin typeface="Calibri"/>
                <a:cs typeface="Calibri"/>
              </a:rPr>
              <a:t>resolution</a:t>
            </a:r>
            <a:endParaRPr lang="en-US" altLang="ja-JP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2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19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861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0" grpId="0"/>
      <p:bldP spid="1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タイトル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1143000"/>
          </a:xfrm>
        </p:spPr>
        <p:txBody>
          <a:bodyPr/>
          <a:lstStyle/>
          <a:p>
            <a:pPr algn="l"/>
            <a:r>
              <a:rPr lang="de-DE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lang="de-DE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urrent</a:t>
            </a:r>
            <a:r>
              <a:rPr lang="de-DE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lang="de-DE" altLang="ja-JP" sz="3400" dirty="0">
                <a:solidFill>
                  <a:srgbClr val="404040"/>
                </a:solidFill>
                <a:latin typeface="Calibri"/>
                <a:cs typeface="Calibri"/>
              </a:rPr>
              <a:t> (</a:t>
            </a:r>
            <a:r>
              <a:rPr lang="de-DE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funding</a:t>
            </a:r>
            <a:r>
              <a:rPr lang="de-DE" altLang="ja-JP" sz="3400" dirty="0">
                <a:solidFill>
                  <a:srgbClr val="404040"/>
                </a:solidFill>
                <a:latin typeface="Calibri"/>
                <a:cs typeface="Calibri"/>
              </a:rPr>
              <a:t>) </a:t>
            </a:r>
            <a:r>
              <a:rPr lang="de-DE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partners</a:t>
            </a:r>
            <a:r>
              <a:rPr lang="de-DE" altLang="ja-JP" sz="3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/>
            </a:r>
            <a:br>
              <a:rPr lang="de-DE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lang="de-DE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for</a:t>
            </a:r>
            <a:r>
              <a:rPr lang="de-DE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altLang="ja-JP" sz="3400" dirty="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lang="de-DE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production</a:t>
            </a:r>
            <a:endParaRPr lang="de-DE" altLang="ja-JP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17410" name="Picture 3" descr="C:\Users\quser\Desktop\g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089150"/>
            <a:ext cx="18335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C:\Users\quser\Desktop\pn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5046663"/>
            <a:ext cx="8223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C:\Users\quser\Desktop\univ_frankfu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014538"/>
            <a:ext cx="215741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C:\Users\quser\Desktop\univ_koel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1916113"/>
            <a:ext cx="10398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C:\Users\quser\Desktop\tu-darmstad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928813"/>
            <a:ext cx="23256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395288" y="3246438"/>
            <a:ext cx="4572000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kumimoji="1" lang="en-US" altLang="ja-JP" sz="2000" kern="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GSI, Darmstadt, Germany</a:t>
            </a:r>
          </a:p>
          <a:p>
            <a:pPr algn="ctr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kumimoji="1" lang="en-US" altLang="ja-JP" sz="2000" kern="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Goethe </a:t>
            </a:r>
            <a:r>
              <a:rPr kumimoji="1" lang="en-US" altLang="ja-JP" sz="2000" kern="0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Universität</a:t>
            </a:r>
            <a:r>
              <a:rPr kumimoji="1" lang="en-US" altLang="ja-JP" sz="2000" kern="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1" lang="en-US" altLang="ja-JP" sz="2000" kern="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Frankfurt, Germany</a:t>
            </a:r>
          </a:p>
          <a:p>
            <a:pPr algn="ctr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kumimoji="1" lang="en-US" altLang="ja-JP" sz="2000" kern="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PNPI, </a:t>
            </a:r>
            <a:r>
              <a:rPr kumimoji="1" lang="en-US" altLang="ja-JP" sz="2000" kern="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Gatchina</a:t>
            </a:r>
            <a:r>
              <a:rPr kumimoji="1" lang="en-US" altLang="ja-JP" sz="2000" kern="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, Russia</a:t>
            </a:r>
          </a:p>
          <a:p>
            <a:pPr algn="ctr" eaLnBrk="0" hangingPunct="0">
              <a:spcBef>
                <a:spcPct val="20000"/>
              </a:spcBef>
              <a:buClr>
                <a:srgbClr val="C00000"/>
              </a:buClr>
              <a:defRPr/>
            </a:pPr>
            <a:r>
              <a:rPr kumimoji="1" lang="en-US" altLang="ja-JP" sz="2000" kern="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(ATOMKI, Debrecen, Hungary)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4149725" y="3276600"/>
            <a:ext cx="4895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kumimoji="1" lang="en-US" altLang="ja-JP" kern="0" dirty="0" smtClean="0">
                <a:solidFill>
                  <a:srgbClr val="404040"/>
                </a:solidFill>
                <a:latin typeface="Calibri"/>
                <a:ea typeface="ＭＳ Ｐゴシック" charset="-128"/>
                <a:cs typeface="Calibri"/>
              </a:rPr>
              <a:t>TU Darmstadt, Germany</a:t>
            </a:r>
          </a:p>
          <a:p>
            <a:pPr marL="0" indent="0" algn="ctr">
              <a:buFontTx/>
              <a:buNone/>
              <a:defRPr/>
            </a:pPr>
            <a:r>
              <a:rPr kumimoji="1" lang="en-US" altLang="ja-JP" kern="0" dirty="0" smtClean="0">
                <a:solidFill>
                  <a:srgbClr val="404040"/>
                </a:solidFill>
                <a:latin typeface="Calibri"/>
                <a:ea typeface="ＭＳ Ｐゴシック" charset="-128"/>
                <a:cs typeface="Calibri"/>
              </a:rPr>
              <a:t>Univ. of Cologne, Germany </a:t>
            </a:r>
          </a:p>
          <a:p>
            <a:pPr marL="0" indent="0" algn="ctr">
              <a:buFontTx/>
              <a:buNone/>
              <a:defRPr/>
            </a:pPr>
            <a:r>
              <a:rPr kumimoji="1" lang="en-US" altLang="ja-JP" kern="0" dirty="0" smtClean="0">
                <a:solidFill>
                  <a:srgbClr val="404040"/>
                </a:solidFill>
                <a:latin typeface="Calibri"/>
                <a:ea typeface="ＭＳ Ｐゴシック" charset="-128"/>
                <a:cs typeface="Calibri"/>
              </a:rPr>
              <a:t>TU Dresden, Germany</a:t>
            </a:r>
          </a:p>
        </p:txBody>
      </p:sp>
      <p:pic>
        <p:nvPicPr>
          <p:cNvPr id="17417" name="Picture 15" descr="C:\Users\quser\Desktop\TU-Dresden_logo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149850"/>
            <a:ext cx="220027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C:\Users\quser\Desktop\atomki_log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999038"/>
            <a:ext cx="13684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quser\Desktop\slides\hPlaneV_run159-1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b="6064"/>
          <a:stretch>
            <a:fillRect/>
          </a:stretch>
        </p:blipFill>
        <p:spPr bwMode="auto">
          <a:xfrm>
            <a:off x="4932040" y="3356992"/>
            <a:ext cx="3880580" cy="262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49"/>
          <p:cNvSpPr txBox="1">
            <a:spLocks noChangeArrowheads="1"/>
          </p:cNvSpPr>
          <p:nvPr/>
        </p:nvSpPr>
        <p:spPr bwMode="auto">
          <a:xfrm>
            <a:off x="6372200" y="5949280"/>
            <a:ext cx="798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X [cm]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0" name="テキスト ボックス 51"/>
          <p:cNvSpPr txBox="1">
            <a:spLocks noChangeArrowheads="1"/>
          </p:cNvSpPr>
          <p:nvPr/>
        </p:nvSpPr>
        <p:spPr bwMode="auto">
          <a:xfrm rot="16200000">
            <a:off x="4353288" y="4503956"/>
            <a:ext cx="791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Y [cm]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5" name="正方形/長方形 57"/>
          <p:cNvSpPr>
            <a:spLocks noChangeArrowheads="1"/>
          </p:cNvSpPr>
          <p:nvPr/>
        </p:nvSpPr>
        <p:spPr bwMode="auto">
          <a:xfrm>
            <a:off x="7660493" y="3429000"/>
            <a:ext cx="1224136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ja-JP" sz="1800" dirty="0">
                <a:solidFill>
                  <a:srgbClr val="404040"/>
                </a:solidFill>
                <a:latin typeface="Calibri"/>
                <a:cs typeface="Calibri"/>
              </a:rPr>
              <a:t>2nd </a:t>
            </a:r>
            <a:r>
              <a:rPr lang="de-DE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plane</a:t>
            </a:r>
          </a:p>
          <a:p>
            <a:pPr>
              <a:defRPr/>
            </a:pPr>
            <a:r>
              <a:rPr lang="de-DE" sz="1800" dirty="0">
                <a:solidFill>
                  <a:srgbClr val="404040"/>
                </a:solidFill>
                <a:latin typeface="Calibri"/>
                <a:cs typeface="Calibri"/>
              </a:rPr>
              <a:t>CP VETO</a:t>
            </a:r>
          </a:p>
          <a:p>
            <a:pPr>
              <a:defRPr/>
            </a:pPr>
            <a:r>
              <a:rPr lang="de-DE" sz="1800" dirty="0" err="1" smtClean="0">
                <a:solidFill>
                  <a:srgbClr val="404040"/>
                </a:solidFill>
                <a:latin typeface="Calibri"/>
                <a:cs typeface="Calibri"/>
              </a:rPr>
              <a:t>condition</a:t>
            </a:r>
            <a:endParaRPr lang="de-DE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2" name="テキスト ボックス 7"/>
          <p:cNvSpPr txBox="1"/>
          <p:nvPr/>
        </p:nvSpPr>
        <p:spPr>
          <a:xfrm>
            <a:off x="6004308" y="3212976"/>
            <a:ext cx="15121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  </a:t>
            </a:r>
            <a:endParaRPr kumimoji="1" lang="en-US" altLang="ja-JP" sz="1800" dirty="0">
              <a:solidFill>
                <a:srgbClr val="404040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23" name="Bild 22" descr="neuLAND-TESTsetup2_tanj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9200" y="4077072"/>
            <a:ext cx="9144000" cy="5993813"/>
          </a:xfrm>
          <a:prstGeom prst="rect">
            <a:avLst/>
          </a:prstGeom>
        </p:spPr>
      </p:pic>
      <p:pic>
        <p:nvPicPr>
          <p:cNvPr id="12" name="Picture 14" descr="C:\Users\quser\Desktop\slides\hPlaneVwov_run159-17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r="1028" b="5769"/>
          <a:stretch>
            <a:fillRect/>
          </a:stretch>
        </p:blipFill>
        <p:spPr bwMode="auto">
          <a:xfrm>
            <a:off x="1018154" y="1331476"/>
            <a:ext cx="3899842" cy="262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"/>
          <p:cNvSpPr txBox="1">
            <a:spLocks noChangeArrowheads="1"/>
          </p:cNvSpPr>
          <p:nvPr/>
        </p:nvSpPr>
        <p:spPr bwMode="auto">
          <a:xfrm>
            <a:off x="2530322" y="3923764"/>
            <a:ext cx="798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X [cm]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8" name="テキスト ボックス 48"/>
          <p:cNvSpPr txBox="1">
            <a:spLocks noChangeArrowheads="1"/>
          </p:cNvSpPr>
          <p:nvPr/>
        </p:nvSpPr>
        <p:spPr bwMode="auto">
          <a:xfrm rot="16200000">
            <a:off x="472709" y="2565068"/>
            <a:ext cx="791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Y [cm]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7" name="テキスト ボックス 7"/>
          <p:cNvSpPr txBox="1"/>
          <p:nvPr/>
        </p:nvSpPr>
        <p:spPr>
          <a:xfrm>
            <a:off x="2325708" y="1187460"/>
            <a:ext cx="15121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  </a:t>
            </a:r>
            <a:endParaRPr kumimoji="1" lang="en-US" altLang="ja-JP" sz="1800" dirty="0">
              <a:solidFill>
                <a:srgbClr val="40404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5" name="正方形/長方形 57"/>
          <p:cNvSpPr>
            <a:spLocks noChangeArrowheads="1"/>
          </p:cNvSpPr>
          <p:nvPr/>
        </p:nvSpPr>
        <p:spPr bwMode="auto">
          <a:xfrm>
            <a:off x="3621852" y="1403484"/>
            <a:ext cx="1368152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de-DE" altLang="ja-JP" sz="1800" dirty="0">
                <a:solidFill>
                  <a:srgbClr val="404040"/>
                </a:solidFill>
                <a:latin typeface="Calibri"/>
                <a:cs typeface="Calibri"/>
              </a:rPr>
              <a:t>2nd </a:t>
            </a:r>
            <a:r>
              <a:rPr lang="de-DE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plane</a:t>
            </a:r>
          </a:p>
          <a:p>
            <a:pPr>
              <a:defRPr/>
            </a:pPr>
            <a:r>
              <a:rPr lang="de-DE" sz="1800" dirty="0" err="1" smtClean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lang="de-DE" sz="1800" dirty="0" smtClean="0">
                <a:solidFill>
                  <a:srgbClr val="404040"/>
                </a:solidFill>
                <a:latin typeface="Calibri"/>
                <a:cs typeface="Calibri"/>
              </a:rPr>
              <a:t> CP </a:t>
            </a:r>
            <a:r>
              <a:rPr lang="de-DE" sz="1800" dirty="0">
                <a:solidFill>
                  <a:srgbClr val="404040"/>
                </a:solidFill>
                <a:latin typeface="Calibri"/>
                <a:cs typeface="Calibri"/>
              </a:rPr>
              <a:t>VETO</a:t>
            </a:r>
          </a:p>
          <a:p>
            <a:pPr>
              <a:defRPr/>
            </a:pPr>
            <a:r>
              <a:rPr lang="de-DE" sz="1800" dirty="0" err="1" smtClean="0">
                <a:solidFill>
                  <a:srgbClr val="404040"/>
                </a:solidFill>
                <a:latin typeface="Calibri"/>
                <a:cs typeface="Calibri"/>
              </a:rPr>
              <a:t>condition</a:t>
            </a:r>
            <a:endParaRPr lang="de-DE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32819" y="221159"/>
            <a:ext cx="298705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dirty="0" smtClean="0">
                <a:solidFill>
                  <a:srgbClr val="404040"/>
                </a:solidFill>
                <a:latin typeface="Calibri"/>
                <a:cs typeface="Calibri"/>
              </a:rPr>
              <a:t>s438a: </a:t>
            </a:r>
            <a:r>
              <a:rPr lang="en-US" altLang="ja-JP" sz="3400" baseline="30000" dirty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r>
              <a:rPr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Ni </a:t>
            </a:r>
            <a:r>
              <a:rPr lang="de-DE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+ </a:t>
            </a:r>
            <a:r>
              <a:rPr lang="de-DE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de-DE" altLang="ja-JP" sz="34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r>
              <a:rPr lang="de-DE" altLang="ja-JP" sz="2800" dirty="0" err="1" smtClean="0">
                <a:solidFill>
                  <a:srgbClr val="404040"/>
                </a:solidFill>
                <a:latin typeface="Calibri"/>
                <a:cs typeface="Calibri"/>
              </a:rPr>
              <a:t>background</a:t>
            </a:r>
            <a:r>
              <a:rPr lang="de-DE" altLang="ja-JP" sz="28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lang="en-US" altLang="ja-JP" sz="2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6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20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6020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0" b="49771"/>
          <a:stretch/>
        </p:blipFill>
        <p:spPr bwMode="auto">
          <a:xfrm>
            <a:off x="2123728" y="701988"/>
            <a:ext cx="6606357" cy="280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テキスト ボックス 5"/>
          <p:cNvSpPr txBox="1">
            <a:spLocks noChangeArrowheads="1"/>
          </p:cNvSpPr>
          <p:nvPr/>
        </p:nvSpPr>
        <p:spPr bwMode="auto">
          <a:xfrm>
            <a:off x="6300192" y="620688"/>
            <a:ext cx="129614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              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78" name="テキスト ボックス 9"/>
          <p:cNvSpPr txBox="1">
            <a:spLocks noChangeArrowheads="1"/>
          </p:cNvSpPr>
          <p:nvPr/>
        </p:nvSpPr>
        <p:spPr bwMode="auto">
          <a:xfrm>
            <a:off x="6528072" y="3366284"/>
            <a:ext cx="780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 [cm]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79" name="テキスト ボックス 10"/>
          <p:cNvSpPr txBox="1">
            <a:spLocks noChangeArrowheads="1"/>
          </p:cNvSpPr>
          <p:nvPr/>
        </p:nvSpPr>
        <p:spPr bwMode="auto">
          <a:xfrm rot="-5400000">
            <a:off x="1705918" y="1643037"/>
            <a:ext cx="772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Y [cm]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80" name="テキスト ボックス 11"/>
          <p:cNvSpPr txBox="1">
            <a:spLocks noChangeArrowheads="1"/>
          </p:cNvSpPr>
          <p:nvPr/>
        </p:nvSpPr>
        <p:spPr bwMode="auto">
          <a:xfrm rot="-5400000">
            <a:off x="5043716" y="1697629"/>
            <a:ext cx="772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Y [cm]</a:t>
            </a:r>
            <a:endParaRPr kumimoji="1" lang="ja-JP" altLang="en-US" sz="18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87" name="テキスト ボックス 24"/>
          <p:cNvSpPr txBox="1">
            <a:spLocks noChangeArrowheads="1"/>
          </p:cNvSpPr>
          <p:nvPr/>
        </p:nvSpPr>
        <p:spPr bwMode="auto">
          <a:xfrm>
            <a:off x="3887416" y="4437112"/>
            <a:ext cx="5256584" cy="19389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q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ualitatively 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reproduced within a factor of 2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background: target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air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detector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.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..</a:t>
            </a:r>
            <a:endParaRPr kumimoji="1"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342900" indent="-342900" eaLnBrk="1" hangingPunct="1">
              <a:buFont typeface="Symbol" charset="0"/>
              <a:buChar char=""/>
            </a:pP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Wingdings" charset="0"/>
              </a:rPr>
              <a:t>better </a:t>
            </a:r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Wingdings" charset="0"/>
              </a:rPr>
              <a:t>design of the 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  <a:sym typeface="Wingdings" charset="0"/>
              </a:rPr>
              <a:t>experiment</a:t>
            </a:r>
          </a:p>
          <a:p>
            <a:pPr marL="0" indent="0" eaLnBrk="1" hangingPunct="1"/>
            <a:endParaRPr kumimoji="1"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88" name="Foliennummernplatzhalter 2"/>
          <p:cNvSpPr>
            <a:spLocks noGrp="1"/>
          </p:cNvSpPr>
          <p:nvPr>
            <p:ph type="sldNum" sz="quarter" idx="12"/>
          </p:nvPr>
        </p:nvSpPr>
        <p:spPr bwMode="auto">
          <a:xfrm>
            <a:off x="1404120" y="600560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B8E891-3B4B-7D4E-9C39-5AF0A6E69C43}" type="slidenum"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pPr eaLnBrk="1" hangingPunct="1"/>
              <a:t>21</a:t>
            </a:fld>
            <a:endParaRPr lang="de-DE" sz="120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7" b="49771"/>
          <a:stretch/>
        </p:blipFill>
        <p:spPr bwMode="auto">
          <a:xfrm>
            <a:off x="467544" y="3726324"/>
            <a:ext cx="3419872" cy="293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テキスト ボックス 23"/>
          <p:cNvSpPr txBox="1">
            <a:spLocks noChangeArrowheads="1"/>
          </p:cNvSpPr>
          <p:nvPr/>
        </p:nvSpPr>
        <p:spPr bwMode="auto">
          <a:xfrm>
            <a:off x="1703536" y="6426145"/>
            <a:ext cx="780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 [cm]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83" name="テキスト ボックス 3"/>
          <p:cNvSpPr txBox="1">
            <a:spLocks noChangeArrowheads="1"/>
          </p:cNvSpPr>
          <p:nvPr/>
        </p:nvSpPr>
        <p:spPr bwMode="auto">
          <a:xfrm>
            <a:off x="1295128" y="4375210"/>
            <a:ext cx="823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 err="1" smtClean="0">
                <a:solidFill>
                  <a:srgbClr val="000090"/>
                </a:solidFill>
                <a:latin typeface="Calibri"/>
                <a:cs typeface="Calibri"/>
              </a:rPr>
              <a:t>Simu</a:t>
            </a:r>
            <a:r>
              <a:rPr kumimoji="1" lang="en-US" altLang="ja-JP" sz="220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  <a:endParaRPr kumimoji="1" lang="ja-JP" altLang="en-US" sz="2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4284" name="テキスト ボックス 17"/>
          <p:cNvSpPr txBox="1">
            <a:spLocks noChangeArrowheads="1"/>
          </p:cNvSpPr>
          <p:nvPr/>
        </p:nvSpPr>
        <p:spPr bwMode="auto">
          <a:xfrm>
            <a:off x="1115616" y="5445224"/>
            <a:ext cx="664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 smtClean="0">
                <a:solidFill>
                  <a:srgbClr val="D1002E"/>
                </a:solidFill>
                <a:latin typeface="Calibri"/>
                <a:cs typeface="Calibri"/>
              </a:rPr>
              <a:t>Exp.</a:t>
            </a:r>
            <a:endParaRPr kumimoji="1" lang="ja-JP" altLang="en-US" sz="2200" dirty="0">
              <a:solidFill>
                <a:srgbClr val="D1002E"/>
              </a:solidFill>
              <a:latin typeface="Calibri"/>
              <a:cs typeface="Calibri"/>
            </a:endParaRPr>
          </a:p>
        </p:txBody>
      </p:sp>
      <p:sp>
        <p:nvSpPr>
          <p:cNvPr id="26" name="テキスト ボックス 5"/>
          <p:cNvSpPr txBox="1">
            <a:spLocks noChangeArrowheads="1"/>
          </p:cNvSpPr>
          <p:nvPr/>
        </p:nvSpPr>
        <p:spPr bwMode="auto">
          <a:xfrm>
            <a:off x="7740352" y="714762"/>
            <a:ext cx="936104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kumimoji="1" lang="de-DE" altLang="ja-JP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eaLnBrk="1" hangingPunct="1"/>
            <a:endParaRPr kumimoji="1" lang="de-DE" altLang="ja-JP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eaLnBrk="1" hangingPunct="1"/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7" name="テキスト ボックス 5"/>
          <p:cNvSpPr txBox="1">
            <a:spLocks noChangeArrowheads="1"/>
          </p:cNvSpPr>
          <p:nvPr/>
        </p:nvSpPr>
        <p:spPr bwMode="auto">
          <a:xfrm>
            <a:off x="7812360" y="1063189"/>
            <a:ext cx="936104" cy="430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</a:t>
            </a:r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xp</a:t>
            </a:r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</a:t>
            </a:r>
            <a:endParaRPr kumimoji="1" lang="ja-JP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テキスト ボックス 5"/>
          <p:cNvSpPr txBox="1">
            <a:spLocks noChangeArrowheads="1"/>
          </p:cNvSpPr>
          <p:nvPr/>
        </p:nvSpPr>
        <p:spPr bwMode="auto">
          <a:xfrm>
            <a:off x="2987824" y="620688"/>
            <a:ext cx="129614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              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テキスト ボックス 5"/>
          <p:cNvSpPr txBox="1">
            <a:spLocks noChangeArrowheads="1"/>
          </p:cNvSpPr>
          <p:nvPr/>
        </p:nvSpPr>
        <p:spPr bwMode="auto">
          <a:xfrm>
            <a:off x="1943200" y="3635732"/>
            <a:ext cx="129614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              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3" name="テキスト ボックス 5"/>
          <p:cNvSpPr txBox="1">
            <a:spLocks noChangeArrowheads="1"/>
          </p:cNvSpPr>
          <p:nvPr/>
        </p:nvSpPr>
        <p:spPr bwMode="auto">
          <a:xfrm>
            <a:off x="2807296" y="3800887"/>
            <a:ext cx="12961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              </a:t>
            </a:r>
          </a:p>
          <a:p>
            <a:pPr eaLnBrk="1" hangingPunct="1"/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 rot="16200000">
            <a:off x="26026" y="4718705"/>
            <a:ext cx="83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Counts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テキスト ボックス 5"/>
          <p:cNvSpPr txBox="1">
            <a:spLocks noChangeArrowheads="1"/>
          </p:cNvSpPr>
          <p:nvPr/>
        </p:nvSpPr>
        <p:spPr bwMode="auto">
          <a:xfrm>
            <a:off x="4283968" y="701988"/>
            <a:ext cx="1080120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kumimoji="1" lang="de-DE" altLang="ja-JP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eaLnBrk="1" hangingPunct="1"/>
            <a:endParaRPr kumimoji="1" lang="de-DE" altLang="ja-JP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eaLnBrk="1" hangingPunct="1"/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テキスト ボックス 5"/>
          <p:cNvSpPr txBox="1">
            <a:spLocks noChangeArrowheads="1"/>
          </p:cNvSpPr>
          <p:nvPr/>
        </p:nvSpPr>
        <p:spPr bwMode="auto">
          <a:xfrm>
            <a:off x="4283968" y="1052736"/>
            <a:ext cx="864096" cy="430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imu</a:t>
            </a:r>
            <a:r>
              <a:rPr kumimoji="1" lang="en-US" altLang="ja-JP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</a:t>
            </a:r>
            <a:endParaRPr kumimoji="1" lang="ja-JP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77" name="テキスト ボックス 8"/>
          <p:cNvSpPr txBox="1">
            <a:spLocks noChangeArrowheads="1"/>
          </p:cNvSpPr>
          <p:nvPr/>
        </p:nvSpPr>
        <p:spPr bwMode="auto">
          <a:xfrm>
            <a:off x="3275856" y="3284984"/>
            <a:ext cx="1296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 [cm]</a:t>
            </a:r>
            <a:endParaRPr kumimoji="1" lang="ja-JP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285" name="タイトル 12"/>
          <p:cNvSpPr>
            <a:spLocks noGrp="1"/>
          </p:cNvSpPr>
          <p:nvPr>
            <p:ph type="title"/>
          </p:nvPr>
        </p:nvSpPr>
        <p:spPr>
          <a:xfrm>
            <a:off x="518864" y="53752"/>
            <a:ext cx="8229600" cy="926976"/>
          </a:xfrm>
        </p:spPr>
        <p:txBody>
          <a:bodyPr/>
          <a:lstStyle/>
          <a:p>
            <a:pPr algn="l" eaLnBrk="1" hangingPunct="1"/>
            <a:r>
              <a:rPr lang="en-US" altLang="ja-JP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b</a:t>
            </a:r>
            <a:r>
              <a:rPr lang="en-US" altLang="ja-JP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ackground </a:t>
            </a:r>
            <a:r>
              <a:rPr lang="en-US" altLang="ja-JP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study</a:t>
            </a:r>
            <a:endParaRPr lang="ja-JP" altLang="en-US" sz="3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Foliennummernplatzhalter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 smtClean="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21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80728"/>
            <a:ext cx="8640763" cy="1728192"/>
          </a:xfrm>
        </p:spPr>
        <p:txBody>
          <a:bodyPr/>
          <a:lstStyle/>
          <a:p>
            <a:pPr marL="457200" lvl="1" indent="0" algn="r">
              <a:buNone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ring </a:t>
            </a:r>
            <a:r>
              <a:rPr kumimoji="1" lang="en-US" altLang="ja-JP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into operation</a:t>
            </a:r>
          </a:p>
          <a:p>
            <a:pPr marL="457200" lvl="1" indent="0" algn="r">
              <a:buNone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check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timing resolution and efficiency</a:t>
            </a:r>
          </a:p>
          <a:p>
            <a:pPr marL="457200" lvl="1" indent="0" algn="r">
              <a:buNone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check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background condition</a:t>
            </a:r>
            <a:endParaRPr kumimoji="1" lang="en-US" altLang="ja-JP" sz="4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6" name="角丸四角形 15"/>
          <p:cNvSpPr>
            <a:spLocks noChangeArrowheads="1"/>
          </p:cNvSpPr>
          <p:nvPr/>
        </p:nvSpPr>
        <p:spPr bwMode="auto">
          <a:xfrm>
            <a:off x="51371" y="3349303"/>
            <a:ext cx="2879998" cy="2167929"/>
          </a:xfrm>
          <a:prstGeom prst="roundRect">
            <a:avLst>
              <a:gd name="adj" fmla="val 7528"/>
            </a:avLst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Apr. 15 –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500 – 800 MeV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/u 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Ni 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Target: </a:t>
            </a:r>
            <a:r>
              <a:rPr lang="en-US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en-US" altLang="ja-JP" sz="22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b="1" dirty="0">
                <a:solidFill>
                  <a:srgbClr val="404040"/>
                </a:solidFill>
                <a:latin typeface="Calibri"/>
                <a:cs typeface="Calibri"/>
              </a:rPr>
              <a:t>1 </a:t>
            </a:r>
            <a:r>
              <a:rPr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DP</a:t>
            </a:r>
            <a:endParaRPr lang="en-US" altLang="ja-JP" sz="2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7" name="タイトル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438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experiments in 2014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8" name="テキスト ボックス 2"/>
          <p:cNvSpPr txBox="1">
            <a:spLocks noChangeArrowheads="1"/>
          </p:cNvSpPr>
          <p:nvPr/>
        </p:nvSpPr>
        <p:spPr bwMode="auto">
          <a:xfrm>
            <a:off x="21176" y="2895327"/>
            <a:ext cx="859129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438a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0" name="角丸四角形 69"/>
          <p:cNvSpPr/>
          <p:nvPr/>
        </p:nvSpPr>
        <p:spPr bwMode="auto">
          <a:xfrm>
            <a:off x="3003699" y="3319687"/>
            <a:ext cx="2936726" cy="2197546"/>
          </a:xfrm>
          <a:prstGeom prst="roundRect">
            <a:avLst>
              <a:gd name="adj" fmla="val 7527"/>
            </a:avLst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Oct. 2 –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450 – 650 MeV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u 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48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Ca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Target: C, </a:t>
            </a:r>
            <a:r>
              <a:rPr lang="en-US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en-US" altLang="ja-JP" sz="22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b="1" dirty="0">
                <a:solidFill>
                  <a:srgbClr val="404040"/>
                </a:solidFill>
                <a:latin typeface="Calibri"/>
                <a:cs typeface="Calibri"/>
              </a:rPr>
              <a:t>2 SP + 4 </a:t>
            </a:r>
            <a:r>
              <a:rPr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DP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/>
            </a:r>
            <a:b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</a:p>
          <a:p>
            <a:pPr marL="285750" indent="-285750">
              <a:buFontTx/>
              <a:buChar char="•"/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0" name="テキスト ボックス 70"/>
          <p:cNvSpPr txBox="1">
            <a:spLocks noChangeArrowheads="1"/>
          </p:cNvSpPr>
          <p:nvPr/>
        </p:nvSpPr>
        <p:spPr bwMode="auto">
          <a:xfrm>
            <a:off x="2987824" y="2895327"/>
            <a:ext cx="872216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438b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3" name="正方形/長方形 6"/>
          <p:cNvSpPr>
            <a:spLocks noChangeArrowheads="1"/>
          </p:cNvSpPr>
          <p:nvPr/>
        </p:nvSpPr>
        <p:spPr bwMode="auto">
          <a:xfrm>
            <a:off x="3002153" y="3328536"/>
            <a:ext cx="2410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lang="en-US" altLang="ja-JP" sz="2200" baseline="30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B commissioning</a:t>
            </a:r>
            <a:endParaRPr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4" name="正方形/長方形 78"/>
          <p:cNvSpPr>
            <a:spLocks noChangeArrowheads="1"/>
          </p:cNvSpPr>
          <p:nvPr/>
        </p:nvSpPr>
        <p:spPr bwMode="auto">
          <a:xfrm>
            <a:off x="65105" y="3328536"/>
            <a:ext cx="2410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lang="en-US" altLang="ja-JP" sz="2200" baseline="30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B commissioning</a:t>
            </a:r>
            <a:endParaRPr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22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7470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neuLAND-TESTsetup1_tanj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93813"/>
          </a:xfrm>
          <a:prstGeom prst="rect">
            <a:avLst/>
          </a:prstGeom>
        </p:spPr>
      </p:pic>
      <p:sp>
        <p:nvSpPr>
          <p:cNvPr id="56321" name="タイトル 1"/>
          <p:cNvSpPr>
            <a:spLocks noGrp="1"/>
          </p:cNvSpPr>
          <p:nvPr>
            <p:ph type="title"/>
          </p:nvPr>
        </p:nvSpPr>
        <p:spPr>
          <a:xfrm>
            <a:off x="395536" y="202630"/>
            <a:ext cx="8229600" cy="562074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438b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: </a:t>
            </a:r>
            <a:r>
              <a:rPr kumimoji="1" lang="en-US" altLang="ja-JP" sz="3400" baseline="30000" dirty="0">
                <a:solidFill>
                  <a:srgbClr val="404040"/>
                </a:solidFill>
                <a:latin typeface="Calibri"/>
                <a:cs typeface="Calibri"/>
              </a:rPr>
              <a:t>48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Ca + 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grpSp>
        <p:nvGrpSpPr>
          <p:cNvPr id="56325" name="Gruppieren 41"/>
          <p:cNvGrpSpPr>
            <a:grpSpLocks/>
          </p:cNvGrpSpPr>
          <p:nvPr/>
        </p:nvGrpSpPr>
        <p:grpSpPr bwMode="auto">
          <a:xfrm>
            <a:off x="139853" y="3406847"/>
            <a:ext cx="4380746" cy="3183141"/>
            <a:chOff x="6378737" y="4229100"/>
            <a:chExt cx="2712074" cy="2108634"/>
          </a:xfrm>
        </p:grpSpPr>
        <p:pic>
          <p:nvPicPr>
            <p:cNvPr id="56329" name="Picture 2" descr="https://elog.gsi.de/S40x/141009_142601/r321_tdiff_neutron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2" r="9084" b="3957"/>
            <a:stretch>
              <a:fillRect/>
            </a:stretch>
          </p:blipFill>
          <p:spPr bwMode="auto">
            <a:xfrm>
              <a:off x="6430963" y="4229100"/>
              <a:ext cx="2659062" cy="2023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0" name="TextBox 11"/>
            <p:cNvSpPr txBox="1">
              <a:spLocks noChangeArrowheads="1"/>
            </p:cNvSpPr>
            <p:nvPr/>
          </p:nvSpPr>
          <p:spPr bwMode="auto">
            <a:xfrm>
              <a:off x="7478645" y="6113463"/>
              <a:ext cx="724094" cy="22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 dirty="0">
                  <a:solidFill>
                    <a:srgbClr val="404040"/>
                  </a:solidFill>
                  <a:latin typeface="Calibri"/>
                  <a:cs typeface="Calibri"/>
                </a:rPr>
                <a:t>b</a:t>
              </a:r>
              <a:r>
                <a:rPr lang="de-DE" sz="1600" dirty="0" smtClean="0">
                  <a:solidFill>
                    <a:srgbClr val="404040"/>
                  </a:solidFill>
                  <a:latin typeface="Calibri"/>
                  <a:cs typeface="Calibri"/>
                </a:rPr>
                <a:t>ar </a:t>
              </a:r>
              <a:r>
                <a:rPr lang="de-DE" sz="1600" dirty="0" err="1">
                  <a:solidFill>
                    <a:srgbClr val="404040"/>
                  </a:solidFill>
                  <a:latin typeface="Calibri"/>
                  <a:cs typeface="Calibri"/>
                </a:rPr>
                <a:t>number</a:t>
              </a:r>
              <a:endParaRPr lang="en-US" sz="1600" dirty="0">
                <a:solidFill>
                  <a:srgbClr val="404040"/>
                </a:solidFill>
                <a:latin typeface="Calibri"/>
                <a:cs typeface="Calibri"/>
              </a:endParaRPr>
            </a:p>
          </p:txBody>
        </p:sp>
        <p:sp>
          <p:nvSpPr>
            <p:cNvPr id="56331" name="TextBox 15"/>
            <p:cNvSpPr txBox="1">
              <a:spLocks noChangeArrowheads="1"/>
            </p:cNvSpPr>
            <p:nvPr/>
          </p:nvSpPr>
          <p:spPr bwMode="auto">
            <a:xfrm rot="16200000">
              <a:off x="5595655" y="5111430"/>
              <a:ext cx="1775760" cy="209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 dirty="0">
                  <a:solidFill>
                    <a:srgbClr val="404040"/>
                  </a:solidFill>
                  <a:latin typeface="Calibri"/>
                  <a:cs typeface="Calibri"/>
                </a:rPr>
                <a:t>t</a:t>
              </a:r>
              <a:r>
                <a:rPr lang="de-DE" sz="1600" dirty="0" smtClean="0">
                  <a:solidFill>
                    <a:srgbClr val="404040"/>
                  </a:solidFill>
                  <a:latin typeface="Calibri"/>
                  <a:cs typeface="Calibri"/>
                </a:rPr>
                <a:t>ime </a:t>
              </a:r>
              <a:r>
                <a:rPr lang="de-DE" sz="1600" dirty="0" err="1">
                  <a:solidFill>
                    <a:srgbClr val="404040"/>
                  </a:solidFill>
                  <a:latin typeface="Calibri"/>
                  <a:cs typeface="Calibri"/>
                </a:rPr>
                <a:t>difference</a:t>
              </a:r>
              <a:r>
                <a:rPr lang="de-DE" sz="1600" dirty="0">
                  <a:solidFill>
                    <a:srgbClr val="404040"/>
                  </a:solidFill>
                  <a:latin typeface="Calibri"/>
                  <a:cs typeface="Calibri"/>
                </a:rPr>
                <a:t> of 2PMTs </a:t>
              </a:r>
              <a:r>
                <a:rPr lang="en-US" sz="1600" dirty="0">
                  <a:solidFill>
                    <a:srgbClr val="404040"/>
                  </a:solidFill>
                  <a:latin typeface="Calibri"/>
                  <a:cs typeface="Calibri"/>
                </a:rPr>
                <a:t>[ns]</a:t>
              </a:r>
            </a:p>
          </p:txBody>
        </p:sp>
        <p:sp>
          <p:nvSpPr>
            <p:cNvPr id="41" name="Rechteck 45"/>
            <p:cNvSpPr/>
            <p:nvPr/>
          </p:nvSpPr>
          <p:spPr>
            <a:xfrm>
              <a:off x="7349322" y="4229100"/>
              <a:ext cx="758558" cy="119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altLang="ja-JP" sz="2200">
                <a:solidFill>
                  <a:srgbClr val="40404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2" name="Textfeld 46"/>
            <p:cNvSpPr txBox="1"/>
            <p:nvPr/>
          </p:nvSpPr>
          <p:spPr>
            <a:xfrm>
              <a:off x="6639397" y="4536217"/>
              <a:ext cx="2451414" cy="509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2200" dirty="0">
                  <a:solidFill>
                    <a:srgbClr val="404040"/>
                  </a:solidFill>
                  <a:latin typeface="Calibri"/>
                  <a:ea typeface="+mn-ea"/>
                  <a:cs typeface="Calibri"/>
                </a:rPr>
                <a:t>double plane</a:t>
              </a:r>
            </a:p>
            <a:p>
              <a:pPr>
                <a:defRPr/>
              </a:pPr>
              <a:r>
                <a:rPr lang="de-DE" sz="2200" b="1" dirty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  </a:t>
              </a:r>
              <a:r>
                <a:rPr lang="de-DE" sz="2200" b="1" dirty="0" smtClean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 </a:t>
              </a:r>
              <a:r>
                <a:rPr lang="de-DE" sz="2200" b="1" dirty="0" smtClean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</a:effectLst>
                  <a:latin typeface="Calibri"/>
                  <a:ea typeface="+mn-ea"/>
                  <a:cs typeface="Calibri"/>
                </a:rPr>
                <a:t>1</a:t>
              </a:r>
              <a:r>
                <a:rPr lang="de-DE" sz="2200" b="1" dirty="0" smtClean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             </a:t>
              </a:r>
              <a:r>
                <a:rPr lang="de-DE" sz="2200" b="1" dirty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2 </a:t>
              </a:r>
              <a:r>
                <a:rPr lang="de-DE" sz="2200" b="1" dirty="0" smtClean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            </a:t>
              </a:r>
              <a:r>
                <a:rPr lang="de-DE" sz="2200" b="1" dirty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3  </a:t>
              </a:r>
              <a:r>
                <a:rPr lang="de-DE" sz="2200" b="1" dirty="0" smtClean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           </a:t>
              </a:r>
              <a:r>
                <a:rPr lang="de-DE" sz="2200" b="1" dirty="0">
                  <a:solidFill>
                    <a:srgbClr val="404040"/>
                  </a:solidFill>
                  <a:effectLst>
                    <a:glow rad="127000">
                      <a:schemeClr val="bg1"/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  <a:ea typeface="+mn-ea"/>
                  <a:cs typeface="Calibri"/>
                </a:rPr>
                <a:t>4</a:t>
              </a:r>
            </a:p>
          </p:txBody>
        </p:sp>
      </p:grpSp>
      <p:sp>
        <p:nvSpPr>
          <p:cNvPr id="46" name="Rechteck 37"/>
          <p:cNvSpPr/>
          <p:nvPr/>
        </p:nvSpPr>
        <p:spPr>
          <a:xfrm>
            <a:off x="4572000" y="4221088"/>
            <a:ext cx="5049838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confirmed</a:t>
            </a:r>
            <a:r>
              <a:rPr lang="de-DE" dirty="0" smtClean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good time resolution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background in accordance to simulation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hit pattern studies</a:t>
            </a:r>
          </a:p>
        </p:txBody>
      </p:sp>
      <p:sp>
        <p:nvSpPr>
          <p:cNvPr id="14" name="Rechteck 38"/>
          <p:cNvSpPr>
            <a:spLocks noChangeArrowheads="1"/>
          </p:cNvSpPr>
          <p:nvPr/>
        </p:nvSpPr>
        <p:spPr bwMode="auto">
          <a:xfrm>
            <a:off x="5436096" y="476672"/>
            <a:ext cx="18716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lang="de-DE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</a:p>
          <a:p>
            <a:r>
              <a:rPr lang="de-DE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 DP &amp; 2 SP</a:t>
            </a:r>
            <a:endParaRPr lang="de-DE" altLang="ja-JP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23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タイトル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490066"/>
          </a:xfrm>
        </p:spPr>
        <p:txBody>
          <a:bodyPr/>
          <a:lstStyle/>
          <a:p>
            <a:pPr algn="l"/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osmic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rays</a:t>
            </a:r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57348" name="Picture 3" descr="C:\Users\quser\Desktop\3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47" y="1556792"/>
            <a:ext cx="42513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テキスト ボックス 17"/>
          <p:cNvSpPr txBox="1">
            <a:spLocks noChangeArrowheads="1"/>
          </p:cNvSpPr>
          <p:nvPr/>
        </p:nvSpPr>
        <p:spPr bwMode="auto">
          <a:xfrm>
            <a:off x="4902522" y="2342605"/>
            <a:ext cx="20637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7357" name="テキスト ボックス 18"/>
          <p:cNvSpPr txBox="1">
            <a:spLocks noChangeArrowheads="1"/>
          </p:cNvSpPr>
          <p:nvPr/>
        </p:nvSpPr>
        <p:spPr bwMode="auto">
          <a:xfrm>
            <a:off x="5327972" y="4801642"/>
            <a:ext cx="22701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X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7358" name="テキスト ボックス 19"/>
          <p:cNvSpPr txBox="1">
            <a:spLocks noChangeArrowheads="1"/>
          </p:cNvSpPr>
          <p:nvPr/>
        </p:nvSpPr>
        <p:spPr bwMode="auto">
          <a:xfrm>
            <a:off x="7310759" y="5104855"/>
            <a:ext cx="225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Z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7359" name="テキスト ボックス 8"/>
          <p:cNvSpPr txBox="1">
            <a:spLocks noChangeArrowheads="1"/>
          </p:cNvSpPr>
          <p:nvPr/>
        </p:nvSpPr>
        <p:spPr bwMode="auto">
          <a:xfrm>
            <a:off x="323528" y="2276872"/>
            <a:ext cx="44279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ates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Trig = 2 (off-spill)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# of hit bars &gt; 20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# of hit bars in Plane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1,8 = 0  (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to select vertical rays)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E in each bar &gt;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2 MeV</a:t>
            </a:r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  <a:p>
            <a:pPr eaLnBrk="1" hangingPunct="1"/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3" name="コンテンツ プレースホルダー 8"/>
          <p:cNvSpPr txBox="1">
            <a:spLocks/>
          </p:cNvSpPr>
          <p:nvPr/>
        </p:nvSpPr>
        <p:spPr bwMode="auto">
          <a:xfrm>
            <a:off x="323528" y="957858"/>
            <a:ext cx="338437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defRPr/>
            </a:pPr>
            <a:r>
              <a:rPr kumimoji="1" lang="en-US" altLang="ja-JP" sz="2200" kern="0" baseline="3000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48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Ca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beam (550MeV/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u)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+ 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</a:t>
            </a:r>
          </a:p>
        </p:txBody>
      </p:sp>
      <p:cxnSp>
        <p:nvCxnSpPr>
          <p:cNvPr id="3" name="直線矢印コネクタ 2"/>
          <p:cNvCxnSpPr/>
          <p:nvPr/>
        </p:nvCxnSpPr>
        <p:spPr bwMode="auto">
          <a:xfrm flipV="1">
            <a:off x="6632897" y="5282655"/>
            <a:ext cx="430212" cy="138112"/>
          </a:xfrm>
          <a:prstGeom prst="straightConnector1">
            <a:avLst/>
          </a:prstGeom>
          <a:noFill/>
          <a:ln w="127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線コネクタ 8"/>
          <p:cNvCxnSpPr/>
          <p:nvPr/>
        </p:nvCxnSpPr>
        <p:spPr bwMode="auto">
          <a:xfrm>
            <a:off x="6350322" y="5212805"/>
            <a:ext cx="342900" cy="257175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線コネクタ 32"/>
          <p:cNvCxnSpPr/>
          <p:nvPr/>
        </p:nvCxnSpPr>
        <p:spPr bwMode="auto">
          <a:xfrm>
            <a:off x="6783709" y="5069930"/>
            <a:ext cx="342900" cy="25876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366" name="テキスト ボックス 12"/>
          <p:cNvSpPr txBox="1">
            <a:spLocks noChangeArrowheads="1"/>
          </p:cNvSpPr>
          <p:nvPr/>
        </p:nvSpPr>
        <p:spPr bwMode="auto">
          <a:xfrm>
            <a:off x="6732240" y="5261138"/>
            <a:ext cx="662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4 DP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53273" name="直線矢印コネクタ 3"/>
          <p:cNvCxnSpPr>
            <a:cxnSpLocks noChangeShapeType="1"/>
          </p:cNvCxnSpPr>
          <p:nvPr/>
        </p:nvCxnSpPr>
        <p:spPr bwMode="auto">
          <a:xfrm flipV="1">
            <a:off x="5868144" y="1988840"/>
            <a:ext cx="936104" cy="304800"/>
          </a:xfrm>
          <a:prstGeom prst="straightConnector1">
            <a:avLst/>
          </a:prstGeom>
          <a:noFill/>
          <a:ln w="31750">
            <a:solidFill>
              <a:srgbClr val="7F7F7F"/>
            </a:solidFill>
            <a:round/>
            <a:headEnd type="none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68" name="テキスト ボックス 6"/>
          <p:cNvSpPr txBox="1">
            <a:spLocks noChangeArrowheads="1"/>
          </p:cNvSpPr>
          <p:nvPr/>
        </p:nvSpPr>
        <p:spPr bwMode="auto">
          <a:xfrm rot="-1099010">
            <a:off x="5309364" y="1751954"/>
            <a:ext cx="176475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b</a:t>
            </a:r>
            <a:r>
              <a:rPr kumimoji="1" lang="en-US" altLang="ja-JP" sz="2000" dirty="0" smtClean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eam </a:t>
            </a:r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direction</a:t>
            </a:r>
            <a:endParaRPr kumimoji="1" lang="ja-JP" altLang="en-US" sz="2000" dirty="0">
              <a:solidFill>
                <a:srgbClr val="404040"/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028384" y="5157192"/>
            <a:ext cx="52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24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2513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テキスト ボックス 8"/>
          <p:cNvSpPr txBox="1">
            <a:spLocks noChangeArrowheads="1"/>
          </p:cNvSpPr>
          <p:nvPr/>
        </p:nvSpPr>
        <p:spPr bwMode="auto">
          <a:xfrm>
            <a:off x="395536" y="2564904"/>
            <a:ext cx="39604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ates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Trig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= 1 (on-spill)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#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of cluster == 1 &amp;&amp;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  cluster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size &gt;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= 7</a:t>
            </a:r>
            <a:endParaRPr kumimoji="1" lang="en-US" altLang="ja-JP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in each bar &gt;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3 MeV</a:t>
            </a:r>
            <a:endParaRPr kumimoji="1" lang="en-US" altLang="ja-JP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b="1" dirty="0" smtClean="0">
                <a:solidFill>
                  <a:srgbClr val="404040"/>
                </a:solidFill>
                <a:latin typeface="Calibri"/>
                <a:cs typeface="Calibri"/>
              </a:rPr>
              <a:t>CP </a:t>
            </a:r>
            <a:r>
              <a:rPr kumimoji="1" lang="en-US" altLang="ja-JP" b="1" dirty="0">
                <a:solidFill>
                  <a:srgbClr val="404040"/>
                </a:solidFill>
                <a:latin typeface="Calibri"/>
                <a:cs typeface="Calibri"/>
              </a:rPr>
              <a:t>Veto</a:t>
            </a:r>
            <a:endParaRPr kumimoji="1" lang="ja-JP" altLang="en-US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8385" name="テキスト ボックス 26"/>
          <p:cNvSpPr txBox="1">
            <a:spLocks noChangeArrowheads="1"/>
          </p:cNvSpPr>
          <p:nvPr/>
        </p:nvSpPr>
        <p:spPr bwMode="auto">
          <a:xfrm>
            <a:off x="4905375" y="2318644"/>
            <a:ext cx="20637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8386" name="テキスト ボックス 27"/>
          <p:cNvSpPr txBox="1">
            <a:spLocks noChangeArrowheads="1"/>
          </p:cNvSpPr>
          <p:nvPr/>
        </p:nvSpPr>
        <p:spPr bwMode="auto">
          <a:xfrm>
            <a:off x="5330825" y="4777681"/>
            <a:ext cx="22701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X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8391" name="テキスト ボックス 19"/>
          <p:cNvSpPr txBox="1">
            <a:spLocks noChangeArrowheads="1"/>
          </p:cNvSpPr>
          <p:nvPr/>
        </p:nvSpPr>
        <p:spPr bwMode="auto">
          <a:xfrm>
            <a:off x="7313612" y="5080894"/>
            <a:ext cx="225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Z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28" name="直線矢印コネクタ 27"/>
          <p:cNvCxnSpPr/>
          <p:nvPr/>
        </p:nvCxnSpPr>
        <p:spPr bwMode="auto">
          <a:xfrm flipV="1">
            <a:off x="6635750" y="5258694"/>
            <a:ext cx="430212" cy="138112"/>
          </a:xfrm>
          <a:prstGeom prst="straightConnector1">
            <a:avLst/>
          </a:prstGeom>
          <a:noFill/>
          <a:ln w="127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直線コネクタ 28"/>
          <p:cNvCxnSpPr/>
          <p:nvPr/>
        </p:nvCxnSpPr>
        <p:spPr bwMode="auto">
          <a:xfrm>
            <a:off x="6353175" y="5188844"/>
            <a:ext cx="342900" cy="257175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線コネクタ 29"/>
          <p:cNvCxnSpPr/>
          <p:nvPr/>
        </p:nvCxnSpPr>
        <p:spPr bwMode="auto">
          <a:xfrm>
            <a:off x="6786562" y="5045969"/>
            <a:ext cx="342900" cy="25876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タイトル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490066"/>
          </a:xfrm>
        </p:spPr>
        <p:txBody>
          <a:bodyPr/>
          <a:lstStyle/>
          <a:p>
            <a:pPr algn="l"/>
            <a:r>
              <a:rPr kumimoji="1" lang="en-US" altLang="ja-JP" dirty="0">
                <a:solidFill>
                  <a:srgbClr val="404040"/>
                </a:solidFill>
                <a:cs typeface="Calibri"/>
                <a:sym typeface="Wingdings" charset="0"/>
              </a:rPr>
              <a:t>n</a:t>
            </a:r>
            <a:r>
              <a:rPr kumimoji="1" lang="en-US" altLang="ja-JP" dirty="0" smtClean="0">
                <a:solidFill>
                  <a:srgbClr val="404040"/>
                </a:solidFill>
                <a:cs typeface="Calibri"/>
              </a:rPr>
              <a:t>eutron </a:t>
            </a:r>
            <a:r>
              <a:rPr kumimoji="1" lang="en-US" altLang="ja-JP" dirty="0">
                <a:solidFill>
                  <a:srgbClr val="404040"/>
                </a:solidFill>
                <a:cs typeface="Calibri"/>
              </a:rPr>
              <a:t>hits </a:t>
            </a:r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6" name="コンテンツ プレースホルダー 8"/>
          <p:cNvSpPr txBox="1">
            <a:spLocks/>
          </p:cNvSpPr>
          <p:nvPr/>
        </p:nvSpPr>
        <p:spPr bwMode="auto">
          <a:xfrm>
            <a:off x="323528" y="957858"/>
            <a:ext cx="338437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defRPr/>
            </a:pPr>
            <a:r>
              <a:rPr kumimoji="1" lang="en-US" altLang="ja-JP" sz="2200" kern="0" baseline="3000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48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Ca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beam (550MeV/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u)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+ 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</a:t>
            </a:r>
          </a:p>
        </p:txBody>
      </p:sp>
      <p:sp>
        <p:nvSpPr>
          <p:cNvPr id="37" name="テキスト ボックス 12"/>
          <p:cNvSpPr txBox="1">
            <a:spLocks noChangeArrowheads="1"/>
          </p:cNvSpPr>
          <p:nvPr/>
        </p:nvSpPr>
        <p:spPr bwMode="auto">
          <a:xfrm>
            <a:off x="6732240" y="5261138"/>
            <a:ext cx="662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4 DP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38" name="直線矢印コネクタ 3"/>
          <p:cNvCxnSpPr>
            <a:cxnSpLocks noChangeShapeType="1"/>
          </p:cNvCxnSpPr>
          <p:nvPr/>
        </p:nvCxnSpPr>
        <p:spPr bwMode="auto">
          <a:xfrm flipV="1">
            <a:off x="5868144" y="1988840"/>
            <a:ext cx="936104" cy="304800"/>
          </a:xfrm>
          <a:prstGeom prst="straightConnector1">
            <a:avLst/>
          </a:prstGeom>
          <a:noFill/>
          <a:ln w="31750">
            <a:solidFill>
              <a:srgbClr val="7F7F7F"/>
            </a:solidFill>
            <a:round/>
            <a:headEnd type="none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テキスト ボックス 6"/>
          <p:cNvSpPr txBox="1">
            <a:spLocks noChangeArrowheads="1"/>
          </p:cNvSpPr>
          <p:nvPr/>
        </p:nvSpPr>
        <p:spPr bwMode="auto">
          <a:xfrm rot="20500990">
            <a:off x="5309364" y="1751954"/>
            <a:ext cx="176475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b</a:t>
            </a:r>
            <a:r>
              <a:rPr kumimoji="1" lang="en-US" altLang="ja-JP" sz="2000" dirty="0" smtClean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eam </a:t>
            </a:r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direction</a:t>
            </a:r>
            <a:endParaRPr kumimoji="1" lang="ja-JP" altLang="en-US" sz="2000" dirty="0">
              <a:solidFill>
                <a:srgbClr val="404040"/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8028384" y="5157192"/>
            <a:ext cx="52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25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47" y="1556792"/>
            <a:ext cx="42513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テキスト ボックス 8"/>
          <p:cNvSpPr txBox="1">
            <a:spLocks noChangeArrowheads="1"/>
          </p:cNvSpPr>
          <p:nvPr/>
        </p:nvSpPr>
        <p:spPr bwMode="auto">
          <a:xfrm>
            <a:off x="395536" y="2276872"/>
            <a:ext cx="417646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ates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Trig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= 1 (on-spill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#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of cluster == 1 &amp;&amp;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         cluster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size &gt;=</a:t>
            </a:r>
            <a:r>
              <a:rPr kumimoji="1" lang="en-US" altLang="ja-JP" b="1" dirty="0">
                <a:solidFill>
                  <a:srgbClr val="404040"/>
                </a:solidFill>
                <a:latin typeface="Calibri"/>
                <a:cs typeface="Calibri"/>
              </a:rPr>
              <a:t>15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in each bar &gt;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3 MeV</a:t>
            </a:r>
            <a:endParaRPr kumimoji="1" lang="en-US" altLang="ja-JP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b="1" dirty="0" smtClean="0">
                <a:solidFill>
                  <a:srgbClr val="404040"/>
                </a:solidFill>
                <a:latin typeface="Calibri"/>
                <a:cs typeface="Calibri"/>
              </a:rPr>
              <a:t>CP </a:t>
            </a:r>
            <a:r>
              <a:rPr kumimoji="1" lang="en-US" altLang="ja-JP" b="1" dirty="0">
                <a:solidFill>
                  <a:srgbClr val="404040"/>
                </a:solidFill>
                <a:latin typeface="Calibri"/>
                <a:cs typeface="Calibri"/>
              </a:rPr>
              <a:t>Veto</a:t>
            </a:r>
            <a:endParaRPr kumimoji="1" lang="ja-JP" altLang="en-US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5" name="タイトル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490066"/>
          </a:xfrm>
        </p:spPr>
        <p:txBody>
          <a:bodyPr/>
          <a:lstStyle/>
          <a:p>
            <a:pPr algn="l"/>
            <a:r>
              <a:rPr kumimoji="1" lang="en-US" altLang="ja-JP" dirty="0">
                <a:solidFill>
                  <a:srgbClr val="404040"/>
                </a:solidFill>
                <a:cs typeface="Calibri"/>
                <a:sym typeface="Wingdings" charset="0"/>
              </a:rPr>
              <a:t>n</a:t>
            </a:r>
            <a:r>
              <a:rPr kumimoji="1" lang="en-US" altLang="ja-JP" dirty="0" smtClean="0">
                <a:solidFill>
                  <a:srgbClr val="404040"/>
                </a:solidFill>
                <a:cs typeface="Calibri"/>
              </a:rPr>
              <a:t>eutron </a:t>
            </a:r>
            <a:r>
              <a:rPr kumimoji="1" lang="en-US" altLang="ja-JP" dirty="0" smtClean="0">
                <a:solidFill>
                  <a:srgbClr val="404040"/>
                </a:solidFill>
                <a:cs typeface="Calibri"/>
              </a:rPr>
              <a:t>hits with branch </a:t>
            </a:r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6" name="コンテンツ プレースホルダー 8"/>
          <p:cNvSpPr txBox="1">
            <a:spLocks/>
          </p:cNvSpPr>
          <p:nvPr/>
        </p:nvSpPr>
        <p:spPr bwMode="auto">
          <a:xfrm>
            <a:off x="323528" y="957858"/>
            <a:ext cx="338437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defRPr/>
            </a:pPr>
            <a:r>
              <a:rPr kumimoji="1" lang="en-US" altLang="ja-JP" sz="2200" kern="0" baseline="3000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48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Ca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beam (550MeV/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u)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+ 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</a:t>
            </a:r>
          </a:p>
        </p:txBody>
      </p:sp>
      <p:sp>
        <p:nvSpPr>
          <p:cNvPr id="37" name="テキスト ボックス 26"/>
          <p:cNvSpPr txBox="1">
            <a:spLocks noChangeArrowheads="1"/>
          </p:cNvSpPr>
          <p:nvPr/>
        </p:nvSpPr>
        <p:spPr bwMode="auto">
          <a:xfrm>
            <a:off x="4905375" y="2318644"/>
            <a:ext cx="20637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8" name="テキスト ボックス 27"/>
          <p:cNvSpPr txBox="1">
            <a:spLocks noChangeArrowheads="1"/>
          </p:cNvSpPr>
          <p:nvPr/>
        </p:nvSpPr>
        <p:spPr bwMode="auto">
          <a:xfrm>
            <a:off x="5330825" y="4777681"/>
            <a:ext cx="22701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X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9" name="テキスト ボックス 19"/>
          <p:cNvSpPr txBox="1">
            <a:spLocks noChangeArrowheads="1"/>
          </p:cNvSpPr>
          <p:nvPr/>
        </p:nvSpPr>
        <p:spPr bwMode="auto">
          <a:xfrm>
            <a:off x="7313612" y="5080894"/>
            <a:ext cx="225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Z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40" name="直線矢印コネクタ 27"/>
          <p:cNvCxnSpPr/>
          <p:nvPr/>
        </p:nvCxnSpPr>
        <p:spPr bwMode="auto">
          <a:xfrm flipV="1">
            <a:off x="6635750" y="5258694"/>
            <a:ext cx="430212" cy="138112"/>
          </a:xfrm>
          <a:prstGeom prst="straightConnector1">
            <a:avLst/>
          </a:prstGeom>
          <a:noFill/>
          <a:ln w="127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直線コネクタ 28"/>
          <p:cNvCxnSpPr/>
          <p:nvPr/>
        </p:nvCxnSpPr>
        <p:spPr bwMode="auto">
          <a:xfrm>
            <a:off x="6353175" y="5188844"/>
            <a:ext cx="342900" cy="257175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線コネクタ 29"/>
          <p:cNvCxnSpPr/>
          <p:nvPr/>
        </p:nvCxnSpPr>
        <p:spPr bwMode="auto">
          <a:xfrm>
            <a:off x="6786562" y="5045969"/>
            <a:ext cx="342900" cy="25876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テキスト ボックス 12"/>
          <p:cNvSpPr txBox="1">
            <a:spLocks noChangeArrowheads="1"/>
          </p:cNvSpPr>
          <p:nvPr/>
        </p:nvSpPr>
        <p:spPr bwMode="auto">
          <a:xfrm>
            <a:off x="6732240" y="5261138"/>
            <a:ext cx="662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4 DP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44" name="直線矢印コネクタ 3"/>
          <p:cNvCxnSpPr>
            <a:cxnSpLocks noChangeShapeType="1"/>
          </p:cNvCxnSpPr>
          <p:nvPr/>
        </p:nvCxnSpPr>
        <p:spPr bwMode="auto">
          <a:xfrm flipV="1">
            <a:off x="5868144" y="1988840"/>
            <a:ext cx="936104" cy="304800"/>
          </a:xfrm>
          <a:prstGeom prst="straightConnector1">
            <a:avLst/>
          </a:prstGeom>
          <a:noFill/>
          <a:ln w="31750">
            <a:solidFill>
              <a:srgbClr val="7F7F7F"/>
            </a:solidFill>
            <a:round/>
            <a:headEnd type="none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テキスト ボックス 6"/>
          <p:cNvSpPr txBox="1">
            <a:spLocks noChangeArrowheads="1"/>
          </p:cNvSpPr>
          <p:nvPr/>
        </p:nvSpPr>
        <p:spPr bwMode="auto">
          <a:xfrm rot="20500990">
            <a:off x="5309364" y="1751954"/>
            <a:ext cx="176475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b</a:t>
            </a:r>
            <a:r>
              <a:rPr kumimoji="1" lang="en-US" altLang="ja-JP" sz="2000" dirty="0" smtClean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eam </a:t>
            </a:r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direction</a:t>
            </a:r>
            <a:endParaRPr kumimoji="1" lang="ja-JP" altLang="en-US" sz="2000" dirty="0">
              <a:solidFill>
                <a:srgbClr val="404040"/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8028384" y="5157192"/>
            <a:ext cx="52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26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chtungspfeil 3"/>
          <p:cNvSpPr/>
          <p:nvPr/>
        </p:nvSpPr>
        <p:spPr>
          <a:xfrm rot="5400000">
            <a:off x="1367644" y="4041068"/>
            <a:ext cx="576064" cy="1368152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04040"/>
              </a:solidFill>
            </a:endParaRPr>
          </a:p>
        </p:txBody>
      </p:sp>
      <p:pic>
        <p:nvPicPr>
          <p:cNvPr id="60420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25132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テキスト ボックス 14"/>
          <p:cNvSpPr txBox="1">
            <a:spLocks noChangeArrowheads="1"/>
          </p:cNvSpPr>
          <p:nvPr/>
        </p:nvSpPr>
        <p:spPr bwMode="auto">
          <a:xfrm>
            <a:off x="467544" y="1844824"/>
            <a:ext cx="44279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ates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 Trig = 1 (on-spill)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 # of cluster == </a:t>
            </a:r>
            <a:r>
              <a:rPr kumimoji="1" lang="en-US" altLang="ja-JP" b="1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&amp;&amp; 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         cluster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size &gt;=7</a:t>
            </a:r>
            <a:endParaRPr kumimoji="1" lang="en-US" altLang="ja-JP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kumimoji="1" lang="en-US" altLang="ja-JP" dirty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E in each bar &gt; 3MeV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 CP Veto</a:t>
            </a:r>
          </a:p>
          <a:p>
            <a:pPr marL="342900" indent="-342900" eaLnBrk="1" hangingPunct="1">
              <a:buFont typeface="Arial"/>
              <a:buChar char="•"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kumimoji="1" lang="en-US" altLang="ja-JP" b="1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kumimoji="1" lang="en-US" altLang="ja-JP" b="1" dirty="0" smtClean="0">
                <a:solidFill>
                  <a:srgbClr val="404040"/>
                </a:solidFill>
                <a:latin typeface="Calibri"/>
                <a:cs typeface="Calibri"/>
              </a:rPr>
              <a:t>ausality</a:t>
            </a:r>
            <a:endParaRPr kumimoji="1" lang="ja-JP" altLang="en-US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37" name="テキスト ボックス 6"/>
          <p:cNvSpPr txBox="1">
            <a:spLocks noChangeArrowheads="1"/>
          </p:cNvSpPr>
          <p:nvPr/>
        </p:nvSpPr>
        <p:spPr bwMode="auto">
          <a:xfrm>
            <a:off x="611560" y="4933617"/>
            <a:ext cx="25289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wo </a:t>
            </a:r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hits are separated</a:t>
            </a:r>
          </a:p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beyond the causality </a:t>
            </a:r>
          </a:p>
          <a:p>
            <a:pPr eaLnBrk="1" hangingPunct="1"/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38" name="正方形/長方形 6"/>
          <p:cNvSpPr>
            <a:spLocks noChangeArrowheads="1"/>
          </p:cNvSpPr>
          <p:nvPr/>
        </p:nvSpPr>
        <p:spPr bwMode="auto">
          <a:xfrm>
            <a:off x="3703067" y="5123274"/>
            <a:ext cx="71437" cy="73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39" name="正方形/長方形 6"/>
          <p:cNvSpPr>
            <a:spLocks noChangeArrowheads="1"/>
          </p:cNvSpPr>
          <p:nvPr/>
        </p:nvSpPr>
        <p:spPr bwMode="auto">
          <a:xfrm>
            <a:off x="3777679" y="5120099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0" name="正方形/長方形 6"/>
          <p:cNvSpPr>
            <a:spLocks noChangeArrowheads="1"/>
          </p:cNvSpPr>
          <p:nvPr/>
        </p:nvSpPr>
        <p:spPr bwMode="auto">
          <a:xfrm>
            <a:off x="3855467" y="5120099"/>
            <a:ext cx="71437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1" name="正方形/長方形 6"/>
          <p:cNvSpPr>
            <a:spLocks noChangeArrowheads="1"/>
          </p:cNvSpPr>
          <p:nvPr/>
        </p:nvSpPr>
        <p:spPr bwMode="auto">
          <a:xfrm>
            <a:off x="3855467" y="5042311"/>
            <a:ext cx="71437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2" name="正方形/長方形 6"/>
          <p:cNvSpPr>
            <a:spLocks noChangeArrowheads="1"/>
          </p:cNvSpPr>
          <p:nvPr/>
        </p:nvSpPr>
        <p:spPr bwMode="auto">
          <a:xfrm>
            <a:off x="3933254" y="5039136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3" name="正方形/長方形 6"/>
          <p:cNvSpPr>
            <a:spLocks noChangeArrowheads="1"/>
          </p:cNvSpPr>
          <p:nvPr/>
        </p:nvSpPr>
        <p:spPr bwMode="auto">
          <a:xfrm>
            <a:off x="4009454" y="5042311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4" name="正方形/長方形 6"/>
          <p:cNvSpPr>
            <a:spLocks noChangeArrowheads="1"/>
          </p:cNvSpPr>
          <p:nvPr/>
        </p:nvSpPr>
        <p:spPr bwMode="auto">
          <a:xfrm>
            <a:off x="4014217" y="4964524"/>
            <a:ext cx="71437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b="1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5" name="正方形/長方形 6"/>
          <p:cNvSpPr>
            <a:spLocks noChangeArrowheads="1"/>
          </p:cNvSpPr>
          <p:nvPr/>
        </p:nvSpPr>
        <p:spPr bwMode="auto">
          <a:xfrm>
            <a:off x="4088829" y="4959761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6" name="正方形/長方形 6"/>
          <p:cNvSpPr>
            <a:spLocks noChangeArrowheads="1"/>
          </p:cNvSpPr>
          <p:nvPr/>
        </p:nvSpPr>
        <p:spPr bwMode="auto">
          <a:xfrm>
            <a:off x="3985642" y="5686836"/>
            <a:ext cx="71437" cy="73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7" name="正方形/長方形 6"/>
          <p:cNvSpPr>
            <a:spLocks noChangeArrowheads="1"/>
          </p:cNvSpPr>
          <p:nvPr/>
        </p:nvSpPr>
        <p:spPr bwMode="auto">
          <a:xfrm>
            <a:off x="4060254" y="5683661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8" name="正方形/長方形 6"/>
          <p:cNvSpPr>
            <a:spLocks noChangeArrowheads="1"/>
          </p:cNvSpPr>
          <p:nvPr/>
        </p:nvSpPr>
        <p:spPr bwMode="auto">
          <a:xfrm>
            <a:off x="4138042" y="5683661"/>
            <a:ext cx="71437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49" name="正方形/長方形 6"/>
          <p:cNvSpPr>
            <a:spLocks noChangeArrowheads="1"/>
          </p:cNvSpPr>
          <p:nvPr/>
        </p:nvSpPr>
        <p:spPr bwMode="auto">
          <a:xfrm>
            <a:off x="4211067" y="5685249"/>
            <a:ext cx="71437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0" name="正方形/長方形 6"/>
          <p:cNvSpPr>
            <a:spLocks noChangeArrowheads="1"/>
          </p:cNvSpPr>
          <p:nvPr/>
        </p:nvSpPr>
        <p:spPr bwMode="auto">
          <a:xfrm>
            <a:off x="4285679" y="5685249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1" name="正方形/長方形 6"/>
          <p:cNvSpPr>
            <a:spLocks noChangeArrowheads="1"/>
          </p:cNvSpPr>
          <p:nvPr/>
        </p:nvSpPr>
        <p:spPr bwMode="auto">
          <a:xfrm>
            <a:off x="4357117" y="5761449"/>
            <a:ext cx="71437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2" name="正方形/長方形 6"/>
          <p:cNvSpPr>
            <a:spLocks noChangeArrowheads="1"/>
          </p:cNvSpPr>
          <p:nvPr/>
        </p:nvSpPr>
        <p:spPr bwMode="auto">
          <a:xfrm>
            <a:off x="4285679" y="5761449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b="1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3" name="正方形/長方形 6"/>
          <p:cNvSpPr>
            <a:spLocks noChangeArrowheads="1"/>
          </p:cNvSpPr>
          <p:nvPr/>
        </p:nvSpPr>
        <p:spPr bwMode="auto">
          <a:xfrm>
            <a:off x="4428554" y="5761449"/>
            <a:ext cx="71438" cy="73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56360" name="直線矢印コネクタ 3"/>
          <p:cNvCxnSpPr>
            <a:cxnSpLocks noChangeShapeType="1"/>
          </p:cNvCxnSpPr>
          <p:nvPr/>
        </p:nvCxnSpPr>
        <p:spPr bwMode="auto">
          <a:xfrm>
            <a:off x="3737992" y="5235986"/>
            <a:ext cx="282575" cy="40481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455" name="テキスト ボックス 5"/>
          <p:cNvSpPr txBox="1">
            <a:spLocks noChangeArrowheads="1"/>
          </p:cNvSpPr>
          <p:nvPr/>
        </p:nvSpPr>
        <p:spPr bwMode="auto">
          <a:xfrm>
            <a:off x="3609404" y="5316949"/>
            <a:ext cx="3194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endParaRPr kumimoji="1" lang="ja-JP" altLang="en-US" sz="20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6" name="テキスト ボックス 7"/>
          <p:cNvSpPr txBox="1">
            <a:spLocks noChangeArrowheads="1"/>
          </p:cNvSpPr>
          <p:nvPr/>
        </p:nvSpPr>
        <p:spPr bwMode="auto">
          <a:xfrm>
            <a:off x="3311592" y="4789020"/>
            <a:ext cx="396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2000" baseline="-25000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kumimoji="1" lang="ja-JP" altLang="en-US" sz="2000" baseline="-25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7" name="テキスト ボックス 46"/>
          <p:cNvSpPr txBox="1">
            <a:spLocks noChangeArrowheads="1"/>
          </p:cNvSpPr>
          <p:nvPr/>
        </p:nvSpPr>
        <p:spPr bwMode="auto">
          <a:xfrm>
            <a:off x="3818954" y="5693186"/>
            <a:ext cx="396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kumimoji="1" lang="en-US" altLang="ja-JP" sz="2000" baseline="-2500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kumimoji="1" lang="ja-JP" altLang="en-US" sz="2000" baseline="-25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58" name="テキスト ボックス 9"/>
          <p:cNvSpPr txBox="1">
            <a:spLocks noChangeArrowheads="1"/>
          </p:cNvSpPr>
          <p:nvPr/>
        </p:nvSpPr>
        <p:spPr bwMode="auto">
          <a:xfrm>
            <a:off x="1331640" y="5549170"/>
            <a:ext cx="17526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d &gt; c x | T</a:t>
            </a:r>
            <a:r>
              <a:rPr kumimoji="1" lang="en-US" altLang="ja-JP" sz="2000" baseline="-25000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-T</a:t>
            </a:r>
            <a:r>
              <a:rPr kumimoji="1" lang="en-US" altLang="ja-JP" sz="2000" baseline="-2500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|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0465" name="テキスト ボックス 1"/>
          <p:cNvSpPr txBox="1">
            <a:spLocks noChangeArrowheads="1"/>
          </p:cNvSpPr>
          <p:nvPr/>
        </p:nvSpPr>
        <p:spPr bwMode="auto">
          <a:xfrm>
            <a:off x="611560" y="6093296"/>
            <a:ext cx="4248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eject </a:t>
            </a:r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the multiple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hit by </a:t>
            </a:r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one neutron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" name="テキスト ボックス 26"/>
          <p:cNvSpPr txBox="1">
            <a:spLocks noChangeArrowheads="1"/>
          </p:cNvSpPr>
          <p:nvPr/>
        </p:nvSpPr>
        <p:spPr bwMode="auto">
          <a:xfrm>
            <a:off x="4905375" y="2318644"/>
            <a:ext cx="20637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3" name="テキスト ボックス 27"/>
          <p:cNvSpPr txBox="1">
            <a:spLocks noChangeArrowheads="1"/>
          </p:cNvSpPr>
          <p:nvPr/>
        </p:nvSpPr>
        <p:spPr bwMode="auto">
          <a:xfrm>
            <a:off x="5330825" y="4777681"/>
            <a:ext cx="22701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X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4" name="テキスト ボックス 19"/>
          <p:cNvSpPr txBox="1">
            <a:spLocks noChangeArrowheads="1"/>
          </p:cNvSpPr>
          <p:nvPr/>
        </p:nvSpPr>
        <p:spPr bwMode="auto">
          <a:xfrm>
            <a:off x="7313612" y="5080894"/>
            <a:ext cx="2254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404040"/>
                </a:solidFill>
                <a:latin typeface="Calibri"/>
                <a:cs typeface="Calibri"/>
              </a:rPr>
              <a:t>Z</a:t>
            </a:r>
            <a:endParaRPr kumimoji="1" lang="ja-JP" altLang="en-US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55" name="直線矢印コネクタ 27"/>
          <p:cNvCxnSpPr/>
          <p:nvPr/>
        </p:nvCxnSpPr>
        <p:spPr bwMode="auto">
          <a:xfrm flipV="1">
            <a:off x="6635750" y="5258694"/>
            <a:ext cx="430212" cy="138112"/>
          </a:xfrm>
          <a:prstGeom prst="straightConnector1">
            <a:avLst/>
          </a:prstGeom>
          <a:noFill/>
          <a:ln w="127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直線コネクタ 28"/>
          <p:cNvCxnSpPr/>
          <p:nvPr/>
        </p:nvCxnSpPr>
        <p:spPr bwMode="auto">
          <a:xfrm>
            <a:off x="6353175" y="5188844"/>
            <a:ext cx="342900" cy="257175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直線コネクタ 29"/>
          <p:cNvCxnSpPr/>
          <p:nvPr/>
        </p:nvCxnSpPr>
        <p:spPr bwMode="auto">
          <a:xfrm>
            <a:off x="6786562" y="5045969"/>
            <a:ext cx="342900" cy="25876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テキスト ボックス 12"/>
          <p:cNvSpPr txBox="1">
            <a:spLocks noChangeArrowheads="1"/>
          </p:cNvSpPr>
          <p:nvPr/>
        </p:nvSpPr>
        <p:spPr bwMode="auto">
          <a:xfrm>
            <a:off x="6732240" y="5261138"/>
            <a:ext cx="662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4 DP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cxnSp>
        <p:nvCxnSpPr>
          <p:cNvPr id="59" name="直線矢印コネクタ 3"/>
          <p:cNvCxnSpPr>
            <a:cxnSpLocks noChangeShapeType="1"/>
          </p:cNvCxnSpPr>
          <p:nvPr/>
        </p:nvCxnSpPr>
        <p:spPr bwMode="auto">
          <a:xfrm flipV="1">
            <a:off x="5868144" y="1988840"/>
            <a:ext cx="936104" cy="304800"/>
          </a:xfrm>
          <a:prstGeom prst="straightConnector1">
            <a:avLst/>
          </a:prstGeom>
          <a:noFill/>
          <a:ln w="31750">
            <a:solidFill>
              <a:srgbClr val="7F7F7F"/>
            </a:solidFill>
            <a:round/>
            <a:headEnd type="none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テキスト ボックス 6"/>
          <p:cNvSpPr txBox="1">
            <a:spLocks noChangeArrowheads="1"/>
          </p:cNvSpPr>
          <p:nvPr/>
        </p:nvSpPr>
        <p:spPr bwMode="auto">
          <a:xfrm rot="20500990">
            <a:off x="5309364" y="1751954"/>
            <a:ext cx="176475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b</a:t>
            </a:r>
            <a:r>
              <a:rPr kumimoji="1" lang="en-US" altLang="ja-JP" sz="2000" dirty="0" smtClean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eam </a:t>
            </a:r>
            <a:r>
              <a:rPr kumimoji="1" lang="en-US" altLang="ja-JP" sz="2000" dirty="0">
                <a:solidFill>
                  <a:srgbClr val="404040"/>
                </a:solidFill>
                <a:effectLst>
                  <a:glow rad="101600">
                    <a:schemeClr val="bg1"/>
                  </a:glow>
                </a:effectLst>
                <a:latin typeface="Calibri"/>
                <a:cs typeface="Calibri"/>
              </a:rPr>
              <a:t>direction</a:t>
            </a:r>
            <a:endParaRPr kumimoji="1" lang="ja-JP" altLang="en-US" sz="2000" dirty="0">
              <a:solidFill>
                <a:srgbClr val="404040"/>
              </a:solidFill>
              <a:effectLst>
                <a:glow rad="1016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8028384" y="5157192"/>
            <a:ext cx="52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40404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2" name="タイトル 1"/>
          <p:cNvSpPr txBox="1">
            <a:spLocks/>
          </p:cNvSpPr>
          <p:nvPr/>
        </p:nvSpPr>
        <p:spPr bwMode="auto">
          <a:xfrm>
            <a:off x="457200" y="346646"/>
            <a:ext cx="8229600" cy="49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/>
            <a:r>
              <a:rPr kumimoji="1" lang="en-US" altLang="ja-JP" dirty="0" smtClean="0">
                <a:solidFill>
                  <a:srgbClr val="404040"/>
                </a:solidFill>
                <a:cs typeface="Calibri"/>
                <a:sym typeface="Wingdings" charset="0"/>
              </a:rPr>
              <a:t>2 </a:t>
            </a:r>
            <a:r>
              <a:rPr kumimoji="1" lang="en-US" altLang="ja-JP" dirty="0">
                <a:solidFill>
                  <a:srgbClr val="404040"/>
                </a:solidFill>
                <a:cs typeface="Calibri"/>
                <a:sym typeface="Wingdings" charset="0"/>
              </a:rPr>
              <a:t>n</a:t>
            </a:r>
            <a:r>
              <a:rPr kumimoji="1" lang="en-US" altLang="ja-JP" dirty="0" smtClean="0">
                <a:solidFill>
                  <a:srgbClr val="404040"/>
                </a:solidFill>
                <a:cs typeface="Calibri"/>
              </a:rPr>
              <a:t>eutron </a:t>
            </a:r>
            <a:r>
              <a:rPr kumimoji="1" lang="en-US" altLang="ja-JP" dirty="0" smtClean="0">
                <a:solidFill>
                  <a:srgbClr val="404040"/>
                </a:solidFill>
                <a:cs typeface="Calibri"/>
              </a:rPr>
              <a:t>hits</a:t>
            </a:r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3" name="コンテンツ プレースホルダー 8"/>
          <p:cNvSpPr txBox="1">
            <a:spLocks/>
          </p:cNvSpPr>
          <p:nvPr/>
        </p:nvSpPr>
        <p:spPr bwMode="auto">
          <a:xfrm>
            <a:off x="323528" y="957858"/>
            <a:ext cx="338437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defRPr/>
            </a:pPr>
            <a:r>
              <a:rPr kumimoji="1" lang="en-US" altLang="ja-JP" sz="2200" kern="0" baseline="3000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48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Ca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beam (550MeV/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u) </a:t>
            </a:r>
            <a:r>
              <a:rPr kumimoji="1" lang="en-US" altLang="ja-JP" sz="2200" kern="0" dirty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+ </a:t>
            </a:r>
            <a:r>
              <a:rPr kumimoji="1" lang="en-US" altLang="ja-JP" sz="2200" kern="0" dirty="0" smtClean="0">
                <a:solidFill>
                  <a:srgbClr val="404040"/>
                </a:solidFill>
                <a:latin typeface="Calibri"/>
                <a:ea typeface="ＭＳ Ｐゴシック" pitchFamily="50" charset="-128"/>
                <a:cs typeface="Calibri"/>
              </a:rPr>
              <a:t>C</a:t>
            </a:r>
          </a:p>
        </p:txBody>
      </p:sp>
      <p:sp>
        <p:nvSpPr>
          <p:cNvPr id="41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27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0437" grpId="0"/>
      <p:bldP spid="60438" grpId="0" animBg="1"/>
      <p:bldP spid="60439" grpId="0" animBg="1"/>
      <p:bldP spid="60440" grpId="0" animBg="1"/>
      <p:bldP spid="60441" grpId="0" animBg="1"/>
      <p:bldP spid="60442" grpId="0" animBg="1"/>
      <p:bldP spid="60443" grpId="0" animBg="1"/>
      <p:bldP spid="60444" grpId="0" animBg="1"/>
      <p:bldP spid="60445" grpId="0" animBg="1"/>
      <p:bldP spid="60446" grpId="0" animBg="1"/>
      <p:bldP spid="60447" grpId="0" animBg="1"/>
      <p:bldP spid="60448" grpId="0" animBg="1"/>
      <p:bldP spid="60449" grpId="0" animBg="1"/>
      <p:bldP spid="60450" grpId="0" animBg="1"/>
      <p:bldP spid="60451" grpId="0" animBg="1"/>
      <p:bldP spid="60452" grpId="0" animBg="1"/>
      <p:bldP spid="60453" grpId="0" animBg="1"/>
      <p:bldP spid="60455" grpId="0"/>
      <p:bldP spid="60456" grpId="0"/>
      <p:bldP spid="60457" grpId="0"/>
      <p:bldP spid="60458" grpId="0"/>
      <p:bldP spid="604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80728"/>
            <a:ext cx="8640763" cy="1728192"/>
          </a:xfrm>
        </p:spPr>
        <p:txBody>
          <a:bodyPr/>
          <a:lstStyle/>
          <a:p>
            <a:pPr marL="457200" lvl="1" indent="0" algn="r">
              <a:buNone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ring </a:t>
            </a:r>
            <a:r>
              <a:rPr kumimoji="1" lang="en-US" altLang="ja-JP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 into operation</a:t>
            </a:r>
          </a:p>
          <a:p>
            <a:pPr marL="457200" lvl="1" indent="0" algn="r">
              <a:buNone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check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timing resolution and efficiency</a:t>
            </a:r>
          </a:p>
          <a:p>
            <a:pPr marL="457200" lvl="1" indent="0" algn="r">
              <a:buNone/>
            </a:pPr>
            <a:r>
              <a:rPr kumimoji="1" lang="en-US" altLang="ja-JP" dirty="0" smtClean="0">
                <a:solidFill>
                  <a:srgbClr val="404040"/>
                </a:solidFill>
                <a:latin typeface="Calibri"/>
                <a:cs typeface="Calibri"/>
              </a:rPr>
              <a:t>check </a:t>
            </a: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background condition</a:t>
            </a:r>
            <a:endParaRPr kumimoji="1" lang="en-US" altLang="ja-JP" sz="4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6" name="角丸四角形 15"/>
          <p:cNvSpPr>
            <a:spLocks noChangeArrowheads="1"/>
          </p:cNvSpPr>
          <p:nvPr/>
        </p:nvSpPr>
        <p:spPr bwMode="auto">
          <a:xfrm>
            <a:off x="51371" y="3349303"/>
            <a:ext cx="2879998" cy="2167929"/>
          </a:xfrm>
          <a:prstGeom prst="roundRect">
            <a:avLst>
              <a:gd name="adj" fmla="val 7528"/>
            </a:avLst>
          </a:prstGeom>
          <a:noFill/>
          <a:ln w="3175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pr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. 15 –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20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500 – 800 MeV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/u 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58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Ni 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Target: </a:t>
            </a:r>
            <a:r>
              <a:rPr lang="en-US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en-US" altLang="ja-JP" sz="22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</a:pPr>
            <a:r>
              <a:rPr lang="en-US" altLang="ja-JP" sz="2200" b="1" dirty="0">
                <a:solidFill>
                  <a:srgbClr val="404040"/>
                </a:solidFill>
                <a:latin typeface="Calibri"/>
                <a:cs typeface="Calibri"/>
              </a:rPr>
              <a:t>1 </a:t>
            </a:r>
            <a:r>
              <a:rPr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DP</a:t>
            </a:r>
            <a:endParaRPr lang="en-US" altLang="ja-JP" sz="2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7" name="タイトル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438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experiments in 2014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28" name="テキスト ボックス 2"/>
          <p:cNvSpPr txBox="1">
            <a:spLocks noChangeArrowheads="1"/>
          </p:cNvSpPr>
          <p:nvPr/>
        </p:nvSpPr>
        <p:spPr bwMode="auto">
          <a:xfrm>
            <a:off x="21176" y="2895327"/>
            <a:ext cx="859129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438a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0" name="角丸四角形 69"/>
          <p:cNvSpPr/>
          <p:nvPr/>
        </p:nvSpPr>
        <p:spPr bwMode="auto">
          <a:xfrm>
            <a:off x="3003699" y="3319687"/>
            <a:ext cx="2936726" cy="2197546"/>
          </a:xfrm>
          <a:prstGeom prst="roundRect">
            <a:avLst>
              <a:gd name="adj" fmla="val 7527"/>
            </a:avLst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ct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. 2 –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450 – 650 MeV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u 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48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Ca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Target: C, </a:t>
            </a:r>
            <a:r>
              <a:rPr lang="en-US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endParaRPr lang="en-US" altLang="ja-JP" sz="22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b="1" dirty="0">
                <a:solidFill>
                  <a:srgbClr val="404040"/>
                </a:solidFill>
                <a:latin typeface="Calibri"/>
                <a:cs typeface="Calibri"/>
              </a:rPr>
              <a:t>2 SP + 4 </a:t>
            </a:r>
            <a:r>
              <a:rPr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DP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/>
            </a:r>
            <a:b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</a:p>
          <a:p>
            <a:pPr marL="285750" indent="-285750">
              <a:buFontTx/>
              <a:buChar char="•"/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0" name="テキスト ボックス 70"/>
          <p:cNvSpPr txBox="1">
            <a:spLocks noChangeArrowheads="1"/>
          </p:cNvSpPr>
          <p:nvPr/>
        </p:nvSpPr>
        <p:spPr bwMode="auto">
          <a:xfrm>
            <a:off x="2987824" y="2895327"/>
            <a:ext cx="872216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438b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2" name="角丸四角形 71"/>
          <p:cNvSpPr/>
          <p:nvPr/>
        </p:nvSpPr>
        <p:spPr bwMode="auto">
          <a:xfrm>
            <a:off x="6027167" y="3319687"/>
            <a:ext cx="3009329" cy="2197546"/>
          </a:xfrm>
          <a:prstGeom prst="roundRect">
            <a:avLst>
              <a:gd name="adj" fmla="val 7527"/>
            </a:avLst>
          </a:prstGeom>
          <a:noFill/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Oct. 17 –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25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285750" indent="-285750">
              <a:buFontTx/>
              <a:buChar char="•"/>
              <a:defRPr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700 – 1000 MeV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u</a:t>
            </a:r>
          </a:p>
          <a:p>
            <a:pPr>
              <a:defRPr/>
            </a:pP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    236,238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lang="en-US" altLang="ja-JP" sz="2200" baseline="30000" dirty="0">
                <a:solidFill>
                  <a:srgbClr val="404040"/>
                </a:solidFill>
                <a:latin typeface="Calibri"/>
                <a:cs typeface="Calibri"/>
              </a:rPr>
              <a:t>187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Tl,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194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Bi,</a:t>
            </a:r>
            <a:r>
              <a:rPr lang="en-US" altLang="ja-JP" sz="22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207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Fr</a:t>
            </a:r>
            <a:endParaRPr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Target: </a:t>
            </a:r>
            <a:r>
              <a:rPr lang="en-US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Pb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, </a:t>
            </a:r>
            <a:r>
              <a:rPr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U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altLang="ja-JP" sz="2200" b="1" dirty="0">
                <a:solidFill>
                  <a:srgbClr val="404040"/>
                </a:solidFill>
                <a:latin typeface="Calibri"/>
                <a:cs typeface="Calibri"/>
              </a:rPr>
              <a:t>2 SP + 4 </a:t>
            </a:r>
            <a:r>
              <a:rPr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DP</a:t>
            </a:r>
            <a:endParaRPr lang="en-US" altLang="ja-JP" sz="2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2" name="テキスト ボックス 72"/>
          <p:cNvSpPr txBox="1">
            <a:spLocks noChangeArrowheads="1"/>
          </p:cNvSpPr>
          <p:nvPr/>
        </p:nvSpPr>
        <p:spPr bwMode="auto">
          <a:xfrm>
            <a:off x="6012881" y="2896488"/>
            <a:ext cx="84328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438c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3" name="正方形/長方形 6"/>
          <p:cNvSpPr>
            <a:spLocks noChangeArrowheads="1"/>
          </p:cNvSpPr>
          <p:nvPr/>
        </p:nvSpPr>
        <p:spPr bwMode="auto">
          <a:xfrm>
            <a:off x="3002153" y="3328536"/>
            <a:ext cx="2410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lang="en-US" altLang="ja-JP" sz="2200" baseline="30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B commissioning</a:t>
            </a:r>
            <a:endParaRPr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4" name="正方形/長方形 78"/>
          <p:cNvSpPr>
            <a:spLocks noChangeArrowheads="1"/>
          </p:cNvSpPr>
          <p:nvPr/>
        </p:nvSpPr>
        <p:spPr bwMode="auto">
          <a:xfrm>
            <a:off x="65105" y="3328536"/>
            <a:ext cx="24106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lang="en-US" altLang="ja-JP" sz="2200" baseline="30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B commissioning</a:t>
            </a:r>
            <a:endParaRPr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52235" name="正方形/長方形 8"/>
          <p:cNvSpPr>
            <a:spLocks noChangeArrowheads="1"/>
          </p:cNvSpPr>
          <p:nvPr/>
        </p:nvSpPr>
        <p:spPr bwMode="auto">
          <a:xfrm>
            <a:off x="6012161" y="3328536"/>
            <a:ext cx="26705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Parasite of SOFIA run</a:t>
            </a:r>
            <a:endParaRPr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28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7470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NeuLAND_6Eben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3140968"/>
            <a:ext cx="3888432" cy="4614842"/>
          </a:xfrm>
          <a:prstGeom prst="rect">
            <a:avLst/>
          </a:prstGeom>
        </p:spPr>
      </p:pic>
      <p:sp>
        <p:nvSpPr>
          <p:cNvPr id="61441" name="タイトル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9073008" cy="706090"/>
          </a:xfrm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438c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: </a:t>
            </a:r>
            <a:r>
              <a:rPr kumimoji="1" lang="en-US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kumimoji="1" lang="en-US" altLang="ja-JP" sz="3400" dirty="0" err="1" smtClean="0">
                <a:solidFill>
                  <a:srgbClr val="404040"/>
                </a:solidFill>
                <a:latin typeface="Calibri"/>
                <a:cs typeface="Calibri"/>
              </a:rPr>
              <a:t>oulex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ission 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by </a:t>
            </a:r>
            <a:r>
              <a:rPr kumimoji="1" lang="en-US" altLang="ja-JP" sz="3400" baseline="30000" dirty="0">
                <a:solidFill>
                  <a:srgbClr val="404040"/>
                </a:solidFill>
                <a:latin typeface="Calibri"/>
                <a:cs typeface="Calibri"/>
              </a:rPr>
              <a:t>236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+U 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4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9279" y="728440"/>
            <a:ext cx="2648545" cy="46831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>
                <a:solidFill>
                  <a:srgbClr val="404040"/>
                </a:solidFill>
                <a:latin typeface="Calibri"/>
                <a:cs typeface="Calibri"/>
              </a:rPr>
              <a:t>SOFIA setup</a:t>
            </a:r>
            <a:endParaRPr kumimoji="1" lang="ja-JP" altLang="en-US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61466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/>
          <a:stretch/>
        </p:blipFill>
        <p:spPr bwMode="auto">
          <a:xfrm>
            <a:off x="2244907" y="1354460"/>
            <a:ext cx="6719581" cy="334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hteck 39"/>
          <p:cNvSpPr/>
          <p:nvPr/>
        </p:nvSpPr>
        <p:spPr>
          <a:xfrm>
            <a:off x="3275856" y="5157192"/>
            <a:ext cx="59046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50000"/>
              <a:buFont typeface="Wingdings" panose="05000000000000000000" pitchFamily="2" charset="2"/>
              <a:buChar char="l"/>
              <a:defRPr/>
            </a:pPr>
            <a:r>
              <a:rPr 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l</a:t>
            </a:r>
            <a:r>
              <a:rPr lang="de-DE" sz="2200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ittle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background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 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due 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  <a:sym typeface="Wingdings" panose="05000000000000000000" pitchFamily="2" charset="2"/>
              </a:rPr>
              <a:t>to fission trigger</a:t>
            </a:r>
          </a:p>
          <a:p>
            <a:pPr marL="285750" indent="-285750">
              <a:buSzPct val="50000"/>
              <a:buFont typeface="Wingdings" panose="05000000000000000000" pitchFamily="2" charset="2"/>
              <a:buChar char="l"/>
              <a:defRPr/>
            </a:pP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a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ll 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800 </a:t>
            </a:r>
            <a:r>
              <a:rPr 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modules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sz="2200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functional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and well calibrated</a:t>
            </a:r>
          </a:p>
          <a:p>
            <a:pPr marL="285750" indent="-285750">
              <a:buSzPct val="50000"/>
              <a:buFont typeface="Wingdings" panose="05000000000000000000" pitchFamily="2" charset="2"/>
              <a:buChar char="l"/>
              <a:defRPr/>
            </a:pPr>
            <a:r>
              <a:rPr 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p</a:t>
            </a:r>
            <a:r>
              <a:rPr lang="de-DE" sz="2200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attern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studies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of 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multi-neutron events</a:t>
            </a:r>
          </a:p>
        </p:txBody>
      </p:sp>
      <p:sp>
        <p:nvSpPr>
          <p:cNvPr id="61469" name="テキスト ボックス 42"/>
          <p:cNvSpPr txBox="1">
            <a:spLocks noChangeArrowheads="1"/>
          </p:cNvSpPr>
          <p:nvPr/>
        </p:nvSpPr>
        <p:spPr bwMode="auto">
          <a:xfrm rot="-5400000">
            <a:off x="1755089" y="2596582"/>
            <a:ext cx="772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Y [</a:t>
            </a:r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cm]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82" name="テキスト ボックス 58"/>
          <p:cNvSpPr txBox="1">
            <a:spLocks noChangeArrowheads="1"/>
          </p:cNvSpPr>
          <p:nvPr/>
        </p:nvSpPr>
        <p:spPr bwMode="auto">
          <a:xfrm>
            <a:off x="5269243" y="4653136"/>
            <a:ext cx="780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X [</a:t>
            </a:r>
            <a:r>
              <a:rPr kumimoji="1" lang="en-US" altLang="ja-JP" sz="1800" dirty="0">
                <a:solidFill>
                  <a:srgbClr val="404040"/>
                </a:solidFill>
                <a:latin typeface="Calibri"/>
                <a:cs typeface="Calibri"/>
              </a:rPr>
              <a:t>cm]</a:t>
            </a:r>
            <a:endParaRPr kumimoji="1" lang="ja-JP" altLang="en-US" sz="18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5" name="テキスト ボックス 67"/>
          <p:cNvSpPr txBox="1">
            <a:spLocks noChangeArrowheads="1"/>
          </p:cNvSpPr>
          <p:nvPr/>
        </p:nvSpPr>
        <p:spPr bwMode="auto">
          <a:xfrm>
            <a:off x="6853419" y="3140968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91" name="テキスト ボックス 67"/>
          <p:cNvSpPr txBox="1">
            <a:spLocks noChangeArrowheads="1"/>
          </p:cNvSpPr>
          <p:nvPr/>
        </p:nvSpPr>
        <p:spPr bwMode="auto">
          <a:xfrm>
            <a:off x="6853419" y="3068960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7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6" name="テキスト ボックス 67"/>
          <p:cNvSpPr txBox="1">
            <a:spLocks noChangeArrowheads="1"/>
          </p:cNvSpPr>
          <p:nvPr/>
        </p:nvSpPr>
        <p:spPr bwMode="auto">
          <a:xfrm>
            <a:off x="5197235" y="3140968"/>
            <a:ext cx="36004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7" name="テキスト ボックス 67"/>
          <p:cNvSpPr txBox="1">
            <a:spLocks noChangeArrowheads="1"/>
          </p:cNvSpPr>
          <p:nvPr/>
        </p:nvSpPr>
        <p:spPr bwMode="auto">
          <a:xfrm>
            <a:off x="8509603" y="3140968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90" name="テキスト ボックス 66"/>
          <p:cNvSpPr txBox="1">
            <a:spLocks noChangeArrowheads="1"/>
          </p:cNvSpPr>
          <p:nvPr/>
        </p:nvSpPr>
        <p:spPr bwMode="auto">
          <a:xfrm>
            <a:off x="5197235" y="3028890"/>
            <a:ext cx="36004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92" name="テキスト ボックス 68"/>
          <p:cNvSpPr txBox="1">
            <a:spLocks noChangeArrowheads="1"/>
          </p:cNvSpPr>
          <p:nvPr/>
        </p:nvSpPr>
        <p:spPr bwMode="auto">
          <a:xfrm>
            <a:off x="8509603" y="3068960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8" name="テキスト ボックス 67"/>
          <p:cNvSpPr txBox="1">
            <a:spLocks noChangeArrowheads="1"/>
          </p:cNvSpPr>
          <p:nvPr/>
        </p:nvSpPr>
        <p:spPr bwMode="auto">
          <a:xfrm>
            <a:off x="3469043" y="3100898"/>
            <a:ext cx="50405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89" name="テキスト ボックス 65"/>
          <p:cNvSpPr txBox="1">
            <a:spLocks noChangeArrowheads="1"/>
          </p:cNvSpPr>
          <p:nvPr/>
        </p:nvSpPr>
        <p:spPr bwMode="auto">
          <a:xfrm>
            <a:off x="3514424" y="2996952"/>
            <a:ext cx="458675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9" name="テキスト ボックス 67"/>
          <p:cNvSpPr txBox="1">
            <a:spLocks noChangeArrowheads="1"/>
          </p:cNvSpPr>
          <p:nvPr/>
        </p:nvSpPr>
        <p:spPr bwMode="auto">
          <a:xfrm>
            <a:off x="8437595" y="1412776"/>
            <a:ext cx="50405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88" name="テキスト ボックス 64"/>
          <p:cNvSpPr txBox="1">
            <a:spLocks noChangeArrowheads="1"/>
          </p:cNvSpPr>
          <p:nvPr/>
        </p:nvSpPr>
        <p:spPr bwMode="auto">
          <a:xfrm>
            <a:off x="8509603" y="1340768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4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0" name="テキスト ボックス 67"/>
          <p:cNvSpPr txBox="1">
            <a:spLocks noChangeArrowheads="1"/>
          </p:cNvSpPr>
          <p:nvPr/>
        </p:nvSpPr>
        <p:spPr bwMode="auto">
          <a:xfrm>
            <a:off x="3469043" y="1340768"/>
            <a:ext cx="50405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85" name="テキスト ボックス 4"/>
          <p:cNvSpPr txBox="1">
            <a:spLocks noChangeArrowheads="1"/>
          </p:cNvSpPr>
          <p:nvPr/>
        </p:nvSpPr>
        <p:spPr bwMode="auto">
          <a:xfrm>
            <a:off x="3469043" y="1340768"/>
            <a:ext cx="50405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1" name="テキスト ボックス 67"/>
          <p:cNvSpPr txBox="1">
            <a:spLocks noChangeArrowheads="1"/>
          </p:cNvSpPr>
          <p:nvPr/>
        </p:nvSpPr>
        <p:spPr bwMode="auto">
          <a:xfrm>
            <a:off x="5125227" y="1412776"/>
            <a:ext cx="50405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2" name="テキスト ボックス 67"/>
          <p:cNvSpPr txBox="1">
            <a:spLocks noChangeArrowheads="1"/>
          </p:cNvSpPr>
          <p:nvPr/>
        </p:nvSpPr>
        <p:spPr bwMode="auto">
          <a:xfrm>
            <a:off x="6853419" y="1412776"/>
            <a:ext cx="50405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86" name="テキスト ボックス 61"/>
          <p:cNvSpPr txBox="1">
            <a:spLocks noChangeArrowheads="1"/>
          </p:cNvSpPr>
          <p:nvPr/>
        </p:nvSpPr>
        <p:spPr bwMode="auto">
          <a:xfrm>
            <a:off x="5125227" y="1340768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1487" name="テキスト ボックス 63"/>
          <p:cNvSpPr txBox="1">
            <a:spLocks noChangeArrowheads="1"/>
          </p:cNvSpPr>
          <p:nvPr/>
        </p:nvSpPr>
        <p:spPr bwMode="auto">
          <a:xfrm>
            <a:off x="6853419" y="1340768"/>
            <a:ext cx="43204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endParaRPr kumimoji="1" lang="ja-JP" altLang="en-US" sz="20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6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29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8" name="テキスト ボックス 67"/>
          <p:cNvSpPr txBox="1">
            <a:spLocks noChangeArrowheads="1"/>
          </p:cNvSpPr>
          <p:nvPr/>
        </p:nvSpPr>
        <p:spPr bwMode="auto">
          <a:xfrm>
            <a:off x="7668344" y="2863969"/>
            <a:ext cx="1080120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9" name="テキスト ボックス 67"/>
          <p:cNvSpPr txBox="1">
            <a:spLocks noChangeArrowheads="1"/>
          </p:cNvSpPr>
          <p:nvPr/>
        </p:nvSpPr>
        <p:spPr bwMode="auto">
          <a:xfrm>
            <a:off x="5940152" y="2863969"/>
            <a:ext cx="1080120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0" name="テキスト ボックス 67"/>
          <p:cNvSpPr txBox="1">
            <a:spLocks noChangeArrowheads="1"/>
          </p:cNvSpPr>
          <p:nvPr/>
        </p:nvSpPr>
        <p:spPr bwMode="auto">
          <a:xfrm>
            <a:off x="4355976" y="2863969"/>
            <a:ext cx="1080120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1" name="テキスト ボックス 67"/>
          <p:cNvSpPr txBox="1">
            <a:spLocks noChangeArrowheads="1"/>
          </p:cNvSpPr>
          <p:nvPr/>
        </p:nvSpPr>
        <p:spPr bwMode="auto">
          <a:xfrm>
            <a:off x="2555776" y="2852936"/>
            <a:ext cx="1080120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1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endParaRPr kumimoji="1" lang="ja-JP" altLang="en-US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 2" descr="FAIR_lay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feld 1"/>
          <p:cNvSpPr txBox="1">
            <a:spLocks noChangeArrowheads="1"/>
          </p:cNvSpPr>
          <p:nvPr/>
        </p:nvSpPr>
        <p:spPr bwMode="auto">
          <a:xfrm rot="16200000">
            <a:off x="-298532" y="4404926"/>
            <a:ext cx="917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www.gsi.de</a:t>
            </a:r>
          </a:p>
        </p:txBody>
      </p:sp>
      <p:sp>
        <p:nvSpPr>
          <p:cNvPr id="21507" name="Textfeld 2"/>
          <p:cNvSpPr txBox="1">
            <a:spLocks noChangeArrowheads="1"/>
          </p:cNvSpPr>
          <p:nvPr/>
        </p:nvSpPr>
        <p:spPr bwMode="auto">
          <a:xfrm>
            <a:off x="6396006" y="3789040"/>
            <a:ext cx="6962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</a:t>
            </a:r>
            <a:r>
              <a:rPr lang="de-DE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</a:p>
        </p:txBody>
      </p:sp>
      <p:pic>
        <p:nvPicPr>
          <p:cNvPr id="21509" name="Bild 46" descr="GSI_Strahlg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981075"/>
            <a:ext cx="36893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feld 47"/>
          <p:cNvSpPr txBox="1">
            <a:spLocks noChangeArrowheads="1"/>
          </p:cNvSpPr>
          <p:nvPr/>
        </p:nvSpPr>
        <p:spPr bwMode="auto">
          <a:xfrm>
            <a:off x="1043608" y="4119463"/>
            <a:ext cx="1437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</a:t>
            </a:r>
            <a:r>
              <a:rPr lang="de-DE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B/LAND</a:t>
            </a: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4860032" y="4221088"/>
            <a:ext cx="1512168" cy="576064"/>
          </a:xfrm>
          <a:prstGeom prst="straightConnector1">
            <a:avLst/>
          </a:prstGeom>
          <a:ln w="57150" cmpd="sng">
            <a:solidFill>
              <a:schemeClr val="accent6"/>
            </a:solidFill>
            <a:headEnd type="none"/>
            <a:tailEnd type="triangle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2051720" y="3573016"/>
            <a:ext cx="1009410" cy="576064"/>
          </a:xfrm>
          <a:prstGeom prst="straightConnector1">
            <a:avLst/>
          </a:prstGeom>
          <a:ln w="57150" cmpd="sng">
            <a:solidFill>
              <a:schemeClr val="accent6"/>
            </a:solidFill>
            <a:headEnd type="none"/>
            <a:tailEnd type="triangle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3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>
          <a:xfrm>
            <a:off x="302840" y="188640"/>
            <a:ext cx="8229600" cy="580926"/>
          </a:xfrm>
        </p:spPr>
        <p:txBody>
          <a:bodyPr/>
          <a:lstStyle/>
          <a:p>
            <a:pPr algn="l"/>
            <a:r>
              <a:rPr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GSI </a:t>
            </a:r>
            <a:r>
              <a:rPr lang="en-US" altLang="ja-JP" sz="3400" dirty="0">
                <a:solidFill>
                  <a:srgbClr val="404040"/>
                </a:solidFill>
                <a:latin typeface="Calibri"/>
                <a:cs typeface="Calibri"/>
                <a:sym typeface="Wingdings" charset="0"/>
              </a:rPr>
              <a:t> RIKEN</a:t>
            </a:r>
            <a:endParaRPr lang="de-DE" altLang="ja-JP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2466" name="Inhaltsplatzhalter 2"/>
          <p:cNvSpPr>
            <a:spLocks noGrp="1"/>
          </p:cNvSpPr>
          <p:nvPr>
            <p:ph idx="1"/>
          </p:nvPr>
        </p:nvSpPr>
        <p:spPr>
          <a:xfrm>
            <a:off x="233363" y="1549400"/>
            <a:ext cx="8640762" cy="4789488"/>
          </a:xfrm>
        </p:spPr>
        <p:txBody>
          <a:bodyPr/>
          <a:lstStyle/>
          <a:p>
            <a:pPr marL="0" indent="0">
              <a:buFontTx/>
              <a:buNone/>
            </a:pPr>
            <a:endParaRPr lang="de-DE" altLang="ja-JP" sz="24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457200" lvl="1" indent="0">
              <a:buFontTx/>
              <a:buNone/>
            </a:pPr>
            <a:endParaRPr lang="de-DE" altLang="ja-JP" sz="1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0" indent="0"/>
            <a:endParaRPr lang="de-DE" altLang="ja-JP" sz="2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62467" name="Picture 3" descr="\\WinFileSvG\Land$root\boretzky\Eigene Dateien\My Pictures\2014\Versandkiste NeuLAND Ebenen\100_2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557338"/>
            <a:ext cx="2592388" cy="1727200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\\WinFileSvG\Land$root\boretzky\Eigene Dateien\My Pictures\2014\Versandkiste NeuLAND Ebenen\100_2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57338"/>
            <a:ext cx="2592387" cy="1727200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 descr="\\WinFileSvG\Land$root\Boretzky\Eigene Dateien\My Pictures\2015\IMG_20150112_1714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1549400"/>
            <a:ext cx="2324100" cy="17430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 descr="\\WinFileSvG\Land$root\Boretzky\Eigene Dateien\My Pictures\2015\NeuLANDinJP\IMG-20150131-WA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762375"/>
            <a:ext cx="1731962" cy="3078163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2" descr="\\WinFileSvG\Land$root\boretzky\Eigene Dateien\My Pictures\2015\NeuLANDinJP\IMG-20150224-WA0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762375"/>
            <a:ext cx="3667125" cy="2749550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1520" y="764704"/>
            <a:ext cx="4899160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4 double planes </a:t>
            </a:r>
            <a:r>
              <a:rPr lang="de-DE" sz="2200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sent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to RIKEN for 2 </a:t>
            </a:r>
            <a:r>
              <a:rPr 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years</a:t>
            </a:r>
            <a:r>
              <a:rPr 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6933656" y="1281113"/>
            <a:ext cx="2058489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de-DE" altLang="ja-JP" sz="1800" dirty="0" err="1" smtClean="0">
                <a:solidFill>
                  <a:srgbClr val="404040"/>
                </a:solidFill>
                <a:latin typeface="Calibri"/>
                <a:cs typeface="Calibri"/>
              </a:rPr>
              <a:t>transport</a:t>
            </a:r>
            <a:r>
              <a:rPr lang="de-DE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 box</a:t>
            </a:r>
          </a:p>
          <a:p>
            <a:pPr algn="ctr">
              <a:defRPr/>
            </a:pPr>
            <a:r>
              <a:rPr lang="de-DE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401 x 344 x 128 cm</a:t>
            </a:r>
            <a:r>
              <a:rPr lang="de-DE" altLang="ja-JP" sz="1800" baseline="30000" dirty="0" smtClean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endParaRPr lang="de-DE" altLang="ja-JP" sz="18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de-DE" altLang="ja-JP" sz="1800" b="1" dirty="0" smtClean="0">
                <a:solidFill>
                  <a:srgbClr val="404040"/>
                </a:solidFill>
                <a:latin typeface="Calibri"/>
                <a:cs typeface="Calibri"/>
              </a:rPr>
              <a:t>5.75</a:t>
            </a:r>
            <a:r>
              <a:rPr lang="de-DE" altLang="ja-JP" sz="18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altLang="ja-JP" sz="1800" dirty="0" err="1" smtClean="0">
                <a:solidFill>
                  <a:srgbClr val="404040"/>
                </a:solidFill>
                <a:latin typeface="Calibri"/>
                <a:cs typeface="Calibri"/>
              </a:rPr>
              <a:t>tons</a:t>
            </a:r>
            <a:endParaRPr lang="de-DE" altLang="ja-JP" sz="1800" dirty="0" smtClean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5004048" y="6093296"/>
            <a:ext cx="2416008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k</a:t>
            </a:r>
            <a:r>
              <a:rPr lang="de-DE" sz="1800" dirty="0" err="1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ey</a:t>
            </a:r>
            <a:r>
              <a:rPr lang="de-DE" sz="18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sz="18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roles in several</a:t>
            </a:r>
          </a:p>
          <a:p>
            <a:pPr>
              <a:defRPr/>
            </a:pPr>
            <a:r>
              <a:rPr lang="de-DE" sz="18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experiments 2015-2017</a:t>
            </a:r>
          </a:p>
        </p:txBody>
      </p:sp>
      <p:pic>
        <p:nvPicPr>
          <p:cNvPr id="62475" name="Picture 2" descr="C:\Users\quser\Desktop\IMG_07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3762375"/>
            <a:ext cx="2297113" cy="3078163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3" descr="C:\Users\quser\Desktop\Flag_of_Germany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2" y="1498600"/>
            <a:ext cx="868362" cy="519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7" name="Picture 4" descr="C:\Users\quser\Desktop\Flag_of_Japan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644900"/>
            <a:ext cx="781050" cy="52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8" name="Picture 5" descr="C:\Users\quser\Desktop\GSI_Logo_rg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39938"/>
            <a:ext cx="1000125" cy="333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6" descr="C:\Users\quser\Desktop\RNC-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579032" cy="64807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下矢印 8"/>
          <p:cNvSpPr>
            <a:spLocks noChangeArrowheads="1"/>
          </p:cNvSpPr>
          <p:nvPr/>
        </p:nvSpPr>
        <p:spPr bwMode="auto">
          <a:xfrm>
            <a:off x="3708400" y="3213100"/>
            <a:ext cx="844550" cy="8639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1" name="下矢印 10"/>
          <p:cNvSpPr>
            <a:spLocks noChangeArrowheads="1"/>
          </p:cNvSpPr>
          <p:nvPr/>
        </p:nvSpPr>
        <p:spPr bwMode="auto">
          <a:xfrm rot="232756">
            <a:off x="6365875" y="3971925"/>
            <a:ext cx="339725" cy="38735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4" name="円/楕円 3"/>
          <p:cNvSpPr/>
          <p:nvPr/>
        </p:nvSpPr>
        <p:spPr bwMode="auto">
          <a:xfrm>
            <a:off x="7164388" y="2924175"/>
            <a:ext cx="2087562" cy="1512888"/>
          </a:xfrm>
          <a:prstGeom prst="ellipse">
            <a:avLst/>
          </a:prstGeom>
          <a:ln>
            <a:solidFill>
              <a:srgbClr val="7F7F7F"/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ja-JP" altLang="en-US">
              <a:solidFill>
                <a:srgbClr val="40404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2483" name="テキスト ボックス 1"/>
          <p:cNvSpPr txBox="1">
            <a:spLocks noChangeArrowheads="1"/>
          </p:cNvSpPr>
          <p:nvPr/>
        </p:nvSpPr>
        <p:spPr bwMode="auto">
          <a:xfrm>
            <a:off x="7368942" y="3111500"/>
            <a:ext cx="1626066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1" lang="en-US" altLang="ja-JP" sz="16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kumimoji="1" lang="en-US" altLang="ja-JP" sz="1600" dirty="0" smtClean="0">
                <a:solidFill>
                  <a:srgbClr val="404040"/>
                </a:solidFill>
                <a:latin typeface="Calibri"/>
                <a:cs typeface="Calibri"/>
              </a:rPr>
              <a:t>n </a:t>
            </a:r>
            <a:r>
              <a:rPr kumimoji="1" lang="en-US" altLang="ja-JP" sz="1600" dirty="0">
                <a:solidFill>
                  <a:srgbClr val="404040"/>
                </a:solidFill>
                <a:latin typeface="Calibri"/>
                <a:cs typeface="Calibri"/>
              </a:rPr>
              <a:t>collaboration</a:t>
            </a:r>
          </a:p>
          <a:p>
            <a:pPr algn="ctr" eaLnBrk="1" hangingPunct="1"/>
            <a:r>
              <a:rPr kumimoji="1" lang="en-US" altLang="ja-JP" sz="1600" dirty="0">
                <a:solidFill>
                  <a:srgbClr val="404040"/>
                </a:solidFill>
                <a:latin typeface="Calibri"/>
                <a:cs typeface="Calibri"/>
              </a:rPr>
              <a:t> with </a:t>
            </a:r>
          </a:p>
          <a:p>
            <a:pPr algn="ctr" eaLnBrk="1" hangingPunct="1"/>
            <a:r>
              <a:rPr kumimoji="1" lang="en-US" altLang="ja-JP" sz="1600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kumimoji="1" lang="en-US" altLang="ja-JP" sz="1600" b="1" dirty="0">
                <a:solidFill>
                  <a:srgbClr val="404040"/>
                </a:solidFill>
                <a:latin typeface="Calibri"/>
                <a:cs typeface="Calibri"/>
              </a:rPr>
              <a:t>SAMURAI Team</a:t>
            </a:r>
          </a:p>
          <a:p>
            <a:pPr algn="ctr" eaLnBrk="1" hangingPunct="1"/>
            <a:r>
              <a:rPr kumimoji="1" lang="en-US" altLang="ja-JP" sz="1400" dirty="0">
                <a:solidFill>
                  <a:srgbClr val="404040"/>
                </a:solidFill>
                <a:latin typeface="Calibri"/>
                <a:cs typeface="Calibri"/>
              </a:rPr>
              <a:t>(TITECH, RIKEN,...)</a:t>
            </a:r>
            <a:endParaRPr kumimoji="1" lang="ja-JP" altLang="en-US" sz="1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2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30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1701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neuLAND-setup1_tanj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38" l="9995" r="100000">
                        <a14:foregroundMark x1="66288" y1="45106" x2="90913" y2="37509"/>
                        <a14:foregroundMark x1="65425" y1="41958" x2="73603" y2="43258"/>
                        <a14:foregroundMark x1="38891" y1="52772" x2="97001" y2="41958"/>
                        <a14:foregroundMark x1="94911" y1="10678" x2="98228" y2="39357"/>
                        <a14:foregroundMark x1="61563" y1="41342" x2="77283" y2="23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3998838"/>
            <a:ext cx="7280275" cy="4830762"/>
          </a:xfrm>
          <a:prstGeom prst="rect">
            <a:avLst/>
          </a:prstGeom>
          <a:noFill/>
          <a:ln>
            <a:noFill/>
          </a:ln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6" descr="r3b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73216"/>
            <a:ext cx="1152128" cy="8104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1052736"/>
            <a:ext cx="8641507" cy="2520280"/>
          </a:xfrm>
        </p:spPr>
        <p:txBody>
          <a:bodyPr/>
          <a:lstStyle/>
          <a:p>
            <a:r>
              <a:rPr kumimoji="1" lang="en-US" altLang="ja-JP" sz="2200" dirty="0" err="1">
                <a:solidFill>
                  <a:srgbClr val="404040"/>
                </a:solidFill>
                <a:effectLst/>
                <a:cs typeface="Calibri"/>
              </a:rPr>
              <a:t>NeuLAND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cs typeface="Calibri"/>
              </a:rPr>
              <a:t> 6 </a:t>
            </a:r>
            <a:r>
              <a:rPr kumimoji="1" lang="en-US" altLang="ja-JP" sz="2200" dirty="0" smtClean="0">
                <a:solidFill>
                  <a:srgbClr val="404040"/>
                </a:solidFill>
                <a:cs typeface="Calibri"/>
              </a:rPr>
              <a:t>DP 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cs typeface="Calibri"/>
              </a:rPr>
              <a:t>have 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cs typeface="Calibri"/>
              </a:rPr>
              <a:t>been built up (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cs typeface="Calibri"/>
              </a:rPr>
              <a:t>250 x 250 x 60 cm</a:t>
            </a:r>
            <a:r>
              <a:rPr kumimoji="1" lang="en-US" altLang="ja-JP" sz="2200" baseline="30000" dirty="0" smtClean="0">
                <a:solidFill>
                  <a:srgbClr val="404040"/>
                </a:solidFill>
                <a:effectLst/>
                <a:cs typeface="Calibri"/>
              </a:rPr>
              <a:t>3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cs typeface="Calibri"/>
              </a:rPr>
              <a:t>)</a:t>
            </a:r>
            <a:endParaRPr kumimoji="1" lang="en-US" altLang="ja-JP" sz="2200" dirty="0" smtClean="0">
              <a:solidFill>
                <a:srgbClr val="404040"/>
              </a:solidFill>
              <a:effectLst/>
              <a:latin typeface="Calibri"/>
              <a:cs typeface="Calibri"/>
            </a:endParaRPr>
          </a:p>
          <a:p>
            <a:endParaRPr kumimoji="1" lang="en-US" altLang="ja-JP" sz="2200" dirty="0" smtClean="0">
              <a:solidFill>
                <a:srgbClr val="404040"/>
              </a:solidFill>
              <a:effectLst/>
              <a:latin typeface="Calibri"/>
              <a:cs typeface="Calibri"/>
            </a:endParaRPr>
          </a:p>
          <a:p>
            <a:r>
              <a:rPr kumimoji="1" lang="en-US" altLang="ja-JP" sz="22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NeuLAND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demonstrator (1/6 of full detector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) was 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tested 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@ GSI</a:t>
            </a:r>
            <a:endParaRPr kumimoji="1" lang="en-US" altLang="ja-JP" sz="2200" dirty="0">
              <a:solidFill>
                <a:srgbClr val="404040"/>
              </a:solidFill>
              <a:effectLst/>
              <a:latin typeface="Calibri"/>
              <a:cs typeface="Calibri"/>
            </a:endParaRPr>
          </a:p>
          <a:p>
            <a:pPr lvl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ll 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channels 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were successfully working</a:t>
            </a:r>
          </a:p>
          <a:p>
            <a:pPr lvl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easonable 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neutron hit distribution</a:t>
            </a:r>
          </a:p>
          <a:p>
            <a:pPr lvl="1"/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kumimoji="1" lang="en-US" altLang="ja-JP" sz="22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ood </a:t>
            </a:r>
            <a:r>
              <a:rPr kumimoji="1" lang="en-US" altLang="ja-JP" sz="2200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timing resolution &lt;~ 150 </a:t>
            </a:r>
            <a:r>
              <a:rPr kumimoji="1" lang="en-US" altLang="ja-JP" sz="22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ps</a:t>
            </a:r>
            <a:endParaRPr kumimoji="1" lang="en-US" altLang="ja-JP" sz="2200" dirty="0">
              <a:solidFill>
                <a:srgbClr val="40404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634082"/>
          </a:xfrm>
          <a:effectLst>
            <a:glow rad="355600">
              <a:schemeClr val="bg1"/>
            </a:glow>
          </a:effectLst>
        </p:spPr>
        <p:txBody>
          <a:bodyPr/>
          <a:lstStyle/>
          <a:p>
            <a:pPr algn="l"/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ummary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62759" y="3717032"/>
            <a:ext cx="5112569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4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DP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are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now in RIKEN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hysics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run will be started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from next autumn</a:t>
            </a:r>
            <a:endParaRPr kumimoji="1"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onstruction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is continuously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performed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he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commissioning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@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GSI will be the end of 2017 again</a:t>
            </a:r>
          </a:p>
          <a:p>
            <a:pPr marL="342900" indent="-342900">
              <a:buFont typeface="Arial"/>
              <a:buChar char="•"/>
            </a:pPr>
            <a:endParaRPr lang="de-DE" sz="2200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31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7919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24DF7-BF7E-D149-A3B9-AD1FB77C7666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3523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24DF7-BF7E-D149-A3B9-AD1FB77C7666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8200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24DF7-BF7E-D149-A3B9-AD1FB77C7666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7518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タイトル 1"/>
          <p:cNvSpPr>
            <a:spLocks noGrp="1"/>
          </p:cNvSpPr>
          <p:nvPr>
            <p:ph type="title"/>
          </p:nvPr>
        </p:nvSpPr>
        <p:spPr>
          <a:xfrm>
            <a:off x="518864" y="44624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Submodule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31747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370138"/>
            <a:ext cx="4584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 descr="\\WinFileSvG\Land$root\boretzky\Eigene Dateien\My Pictures\2014\100_22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4716"/>
            <a:ext cx="3240088" cy="2160588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511B95-0CF4-6C40-B633-D6C3D9E22139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35</a:t>
            </a:fld>
            <a:endParaRPr lang="de-DE" sz="1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174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750" y="1447825"/>
            <a:ext cx="5040362" cy="478948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Scintillator</a:t>
            </a:r>
          </a:p>
          <a:p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3000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bars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needed</a:t>
            </a:r>
          </a:p>
          <a:p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Currently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b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  930 bars ordered, 610 in house</a:t>
            </a:r>
            <a:b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  (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RP/BC408 compatible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kumimoji="1"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>
              <a:buFontTx/>
              <a:buNone/>
            </a:pPr>
            <a:endParaRPr kumimoji="1" lang="en-US" altLang="ja-JP" sz="2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kumimoji="1" lang="en-US" altLang="ja-JP" sz="2200" b="1" dirty="0" smtClean="0">
                <a:solidFill>
                  <a:srgbClr val="404040"/>
                </a:solidFill>
                <a:latin typeface="Calibri"/>
                <a:cs typeface="Calibri"/>
              </a:rPr>
              <a:t>PMT</a:t>
            </a:r>
          </a:p>
          <a:p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6000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PMTs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needed</a:t>
            </a:r>
          </a:p>
          <a:p>
            <a:r>
              <a:rPr kumimoji="1" lang="pt-BR" altLang="ja-JP" sz="2200" dirty="0" err="1" smtClean="0">
                <a:solidFill>
                  <a:srgbClr val="404040"/>
                </a:solidFill>
                <a:latin typeface="Calibri"/>
                <a:cs typeface="Calibri"/>
              </a:rPr>
              <a:t>Currently</a:t>
            </a:r>
            <a:r>
              <a:rPr kumimoji="1" lang="pt-BR" altLang="ja-JP" sz="22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br>
              <a:rPr kumimoji="1" lang="pt-BR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1600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PMTs in house</a:t>
            </a:r>
            <a:r>
              <a:rPr kumimoji="1" lang="pt-BR" altLang="ja-JP" sz="2200" dirty="0">
                <a:solidFill>
                  <a:srgbClr val="404040"/>
                </a:solidFill>
                <a:latin typeface="Calibri"/>
                <a:cs typeface="Calibri"/>
              </a:rPr>
              <a:t/>
            </a:r>
            <a:br>
              <a:rPr kumimoji="1" lang="pt-BR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kumimoji="1" lang="pt-BR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kumimoji="1" lang="pt-BR" altLang="ja-JP" sz="2200" dirty="0" err="1">
                <a:solidFill>
                  <a:srgbClr val="404040"/>
                </a:solidFill>
                <a:latin typeface="Calibri"/>
                <a:cs typeface="Calibri"/>
              </a:rPr>
              <a:t>Hamamatsu</a:t>
            </a:r>
            <a:r>
              <a:rPr kumimoji="1" lang="pt-BR" altLang="ja-JP" sz="2200" dirty="0">
                <a:solidFill>
                  <a:srgbClr val="404040"/>
                </a:solidFill>
                <a:latin typeface="Calibri"/>
                <a:cs typeface="Calibri"/>
              </a:rPr>
              <a:t> R8619</a:t>
            </a:r>
            <a:r>
              <a:rPr kumimoji="1" lang="pt-BR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)</a:t>
            </a:r>
            <a:endParaRPr kumimoji="1" lang="en-US" altLang="ja-JP" sz="2200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Future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option:</a:t>
            </a:r>
            <a:b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</a:b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Development </a:t>
            </a:r>
            <a:r>
              <a:rPr kumimoji="1" lang="en-US" altLang="ja-JP" sz="2200" dirty="0">
                <a:solidFill>
                  <a:srgbClr val="404040"/>
                </a:solidFill>
                <a:latin typeface="Calibri"/>
                <a:cs typeface="Calibri"/>
              </a:rPr>
              <a:t>with Si-PM in </a:t>
            </a:r>
            <a:r>
              <a:rPr kumimoji="1" lang="en-US" altLang="ja-JP" sz="2200" dirty="0" smtClean="0">
                <a:solidFill>
                  <a:srgbClr val="404040"/>
                </a:solidFill>
                <a:latin typeface="Calibri"/>
                <a:cs typeface="Calibri"/>
              </a:rPr>
              <a:t>progress</a:t>
            </a:r>
            <a:endParaRPr kumimoji="1" lang="ja-JP" altLang="en-US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Bild 5" descr="Macintosh HD:Users:Heftrich:Desktop:neuland-opener K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-127000"/>
            <a:ext cx="940435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737592-01AA-7943-BEB8-335B4530C0D5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36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 rot="-1877754">
            <a:off x="4794250" y="1714500"/>
            <a:ext cx="1570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26A599"/>
                </a:solidFill>
              </a:rPr>
              <a:t>p-Prozess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 flipH="1">
            <a:off x="1475656" y="1124744"/>
            <a:ext cx="6048672" cy="4032448"/>
          </a:xfrm>
          <a:prstGeom prst="straightConnector1">
            <a:avLst/>
          </a:prstGeom>
          <a:ln w="127000" cmpd="sng">
            <a:solidFill>
              <a:srgbClr val="26A599">
                <a:alpha val="43000"/>
              </a:srgbClr>
            </a:solidFill>
            <a:headEnd type="none"/>
            <a:tailEnd type="triangle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 flipV="1">
            <a:off x="2483768" y="1196752"/>
            <a:ext cx="6336704" cy="3888432"/>
          </a:xfrm>
          <a:prstGeom prst="straightConnector1">
            <a:avLst/>
          </a:prstGeom>
          <a:ln w="127000" cmpd="sng">
            <a:solidFill>
              <a:srgbClr val="D1002E">
                <a:alpha val="45000"/>
              </a:srgbClr>
            </a:solidFill>
            <a:headEnd type="none"/>
            <a:tailEnd type="triangle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feld 61"/>
          <p:cNvSpPr txBox="1">
            <a:spLocks noChangeArrowheads="1"/>
          </p:cNvSpPr>
          <p:nvPr/>
        </p:nvSpPr>
        <p:spPr bwMode="auto">
          <a:xfrm rot="-1877754">
            <a:off x="5449888" y="2862263"/>
            <a:ext cx="155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D1002E"/>
                </a:solidFill>
              </a:rPr>
              <a:t>s-Prozess</a:t>
            </a:r>
          </a:p>
        </p:txBody>
      </p:sp>
      <p:cxnSp>
        <p:nvCxnSpPr>
          <p:cNvPr id="63" name="Gerade Verbindung mit Pfeil 62"/>
          <p:cNvCxnSpPr/>
          <p:nvPr/>
        </p:nvCxnSpPr>
        <p:spPr>
          <a:xfrm flipV="1">
            <a:off x="1979712" y="2348880"/>
            <a:ext cx="6840760" cy="3960440"/>
          </a:xfrm>
          <a:prstGeom prst="straightConnector1">
            <a:avLst/>
          </a:prstGeom>
          <a:ln w="127000" cmpd="sng">
            <a:solidFill>
              <a:srgbClr val="D1002E">
                <a:alpha val="45000"/>
              </a:srgbClr>
            </a:solidFill>
            <a:headEnd type="none"/>
            <a:tailEnd type="triangle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>
            <a:spLocks noChangeArrowheads="1"/>
          </p:cNvSpPr>
          <p:nvPr/>
        </p:nvSpPr>
        <p:spPr bwMode="auto">
          <a:xfrm rot="-1877754">
            <a:off x="5591175" y="3857625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D1002E"/>
                </a:solidFill>
              </a:rPr>
              <a:t>r-Prozess</a:t>
            </a:r>
          </a:p>
        </p:txBody>
      </p:sp>
      <p:sp>
        <p:nvSpPr>
          <p:cNvPr id="10" name="Textfeld 6"/>
          <p:cNvSpPr txBox="1">
            <a:spLocks noChangeArrowheads="1"/>
          </p:cNvSpPr>
          <p:nvPr/>
        </p:nvSpPr>
        <p:spPr bwMode="auto">
          <a:xfrm>
            <a:off x="2411760" y="2852936"/>
            <a:ext cx="2520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3200" b="1" dirty="0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(</a:t>
            </a:r>
            <a:r>
              <a:rPr lang="de-DE" sz="3200" b="1" dirty="0" err="1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latin typeface="Symbol" charset="0"/>
                <a:cs typeface="Symbol" charset="0"/>
              </a:rPr>
              <a:t>g,</a:t>
            </a:r>
            <a:r>
              <a:rPr lang="de-DE" sz="3200" b="1" dirty="0" err="1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latin typeface="Arial"/>
                <a:cs typeface="Arial"/>
              </a:rPr>
              <a:t>n</a:t>
            </a:r>
            <a:r>
              <a:rPr lang="de-DE" sz="3200" b="1" dirty="0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) und </a:t>
            </a:r>
            <a:r>
              <a:rPr lang="de-DE" sz="3200" b="1" dirty="0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latin typeface="Symbol" charset="2"/>
                <a:cs typeface="Symbol" charset="2"/>
              </a:rPr>
              <a:t>b</a:t>
            </a:r>
            <a:r>
              <a:rPr lang="de-DE" sz="3200" b="1" baseline="30000" dirty="0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+</a:t>
            </a:r>
            <a:r>
              <a:rPr lang="de-DE" sz="3200" b="1" dirty="0" smtClean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 </a:t>
            </a:r>
            <a:endParaRPr lang="de-DE" sz="3200" b="1" baseline="30000" dirty="0" smtClean="0">
              <a:solidFill>
                <a:srgbClr val="26A599"/>
              </a:solidFill>
              <a:effectLst>
                <a:glow rad="101600">
                  <a:schemeClr val="bg1"/>
                </a:glow>
              </a:effectLst>
              <a:cs typeface="Arial" charset="0"/>
            </a:endParaRPr>
          </a:p>
        </p:txBody>
      </p:sp>
      <p:sp>
        <p:nvSpPr>
          <p:cNvPr id="17411" name="Textfeld 6"/>
          <p:cNvSpPr txBox="1">
            <a:spLocks noChangeArrowheads="1"/>
          </p:cNvSpPr>
          <p:nvPr/>
        </p:nvSpPr>
        <p:spPr bwMode="auto">
          <a:xfrm>
            <a:off x="3131840" y="4293096"/>
            <a:ext cx="2751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3200" b="1" dirty="0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(</a:t>
            </a:r>
            <a:r>
              <a:rPr lang="de-DE" sz="3200" b="1" dirty="0" err="1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n,</a:t>
            </a:r>
            <a:r>
              <a:rPr lang="de-DE" sz="3200" b="1" dirty="0" err="1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latin typeface="Symbol" charset="0"/>
                <a:cs typeface="Symbol" charset="0"/>
              </a:rPr>
              <a:t>g</a:t>
            </a:r>
            <a:r>
              <a:rPr lang="de-DE" sz="3200" b="1" dirty="0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) und </a:t>
            </a:r>
            <a:r>
              <a:rPr lang="de-DE" sz="3200" b="1" dirty="0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latin typeface="Symbol" charset="0"/>
                <a:cs typeface="Symbol" charset="0"/>
              </a:rPr>
              <a:t>b</a:t>
            </a:r>
            <a:r>
              <a:rPr lang="de-DE" sz="3200" b="1" baseline="30000" dirty="0" smtClean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-</a:t>
            </a:r>
          </a:p>
        </p:txBody>
      </p:sp>
      <p:sp>
        <p:nvSpPr>
          <p:cNvPr id="70665" name="Textfeld 60"/>
          <p:cNvSpPr txBox="1">
            <a:spLocks noChangeArrowheads="1"/>
          </p:cNvSpPr>
          <p:nvPr/>
        </p:nvSpPr>
        <p:spPr bwMode="auto">
          <a:xfrm>
            <a:off x="876300" y="1166813"/>
            <a:ext cx="3624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Nukleosyntheseprozesse</a:t>
            </a:r>
          </a:p>
        </p:txBody>
      </p:sp>
      <p:sp>
        <p:nvSpPr>
          <p:cNvPr id="70666" name="Foliennummernplatzhalter 6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6D1129-A6B2-B74D-811C-43EF8FF40DE0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37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70667" name="Bild 4" descr="Nukl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6400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2" grpId="0"/>
      <p:bldP spid="6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259632" y="1484784"/>
            <a:ext cx="350099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400" b="1" dirty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(</a:t>
            </a:r>
            <a:r>
              <a:rPr lang="de-DE" sz="3400" b="1" dirty="0" err="1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latin typeface="Symbol" charset="0"/>
                <a:cs typeface="Symbol" charset="0"/>
              </a:rPr>
              <a:t>g,</a:t>
            </a:r>
            <a:r>
              <a:rPr lang="de-DE" sz="3400" b="1" dirty="0" err="1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latin typeface="Arial"/>
                <a:cs typeface="Arial"/>
              </a:rPr>
              <a:t>n</a:t>
            </a:r>
            <a:r>
              <a:rPr lang="de-DE" sz="3400" b="1" dirty="0">
                <a:solidFill>
                  <a:srgbClr val="26A599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) Reaktionen</a:t>
            </a:r>
            <a:endParaRPr lang="de-DE" sz="3400" dirty="0">
              <a:solidFill>
                <a:srgbClr val="26A599"/>
              </a:solidFill>
            </a:endParaRPr>
          </a:p>
        </p:txBody>
      </p:sp>
      <p:sp>
        <p:nvSpPr>
          <p:cNvPr id="72706" name="Foliennummernplatzhalt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DA6AD5-7951-9445-898A-F413CAB41713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38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72707" name="Bild 4" descr="91nbTO104r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914400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Bild 6" descr="56feTO62n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63325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feld 7"/>
          <p:cNvSpPr txBox="1">
            <a:spLocks noChangeArrowheads="1"/>
          </p:cNvSpPr>
          <p:nvPr/>
        </p:nvSpPr>
        <p:spPr bwMode="auto">
          <a:xfrm>
            <a:off x="3347864" y="3287306"/>
            <a:ext cx="467999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5000" b="1" baseline="30000" dirty="0" smtClean="0">
                <a:effectLst>
                  <a:glow rad="241300">
                    <a:schemeClr val="bg1"/>
                  </a:glow>
                </a:effectLst>
                <a:cs typeface="Arial" charset="0"/>
              </a:rPr>
              <a:t>59</a:t>
            </a:r>
            <a:r>
              <a:rPr lang="de-DE" sz="5000" b="1" dirty="0" smtClean="0">
                <a:effectLst>
                  <a:glow rad="241300">
                    <a:schemeClr val="bg1"/>
                  </a:glow>
                </a:effectLst>
                <a:cs typeface="Arial" charset="0"/>
              </a:rPr>
              <a:t>Fe(</a:t>
            </a:r>
            <a:r>
              <a:rPr lang="de-DE" sz="5000" b="1" dirty="0" err="1" smtClean="0">
                <a:effectLst>
                  <a:glow rad="241300">
                    <a:schemeClr val="bg1"/>
                  </a:glow>
                </a:effectLst>
                <a:cs typeface="Arial" charset="0"/>
              </a:rPr>
              <a:t>n,</a:t>
            </a:r>
            <a:r>
              <a:rPr lang="de-DE" sz="5000" b="1" dirty="0" err="1" smtClean="0">
                <a:effectLst>
                  <a:glow rad="241300">
                    <a:schemeClr val="bg1"/>
                  </a:glow>
                </a:effectLst>
                <a:latin typeface="Symbol" charset="0"/>
                <a:cs typeface="Symbol" charset="0"/>
              </a:rPr>
              <a:t>g</a:t>
            </a:r>
            <a:r>
              <a:rPr lang="de-DE" sz="5000" b="1" dirty="0" smtClean="0">
                <a:effectLst>
                  <a:glow rad="241300">
                    <a:schemeClr val="bg1"/>
                  </a:glow>
                </a:effectLst>
                <a:cs typeface="Arial" charset="0"/>
              </a:rPr>
              <a:t>)</a:t>
            </a:r>
            <a:r>
              <a:rPr lang="de-DE" sz="5000" b="1" baseline="30000" dirty="0" smtClean="0">
                <a:effectLst>
                  <a:glow rad="241300">
                    <a:schemeClr val="bg1"/>
                  </a:glow>
                </a:effectLst>
                <a:cs typeface="Arial" charset="0"/>
              </a:rPr>
              <a:t> 60</a:t>
            </a:r>
            <a:r>
              <a:rPr lang="de-DE" sz="5000" b="1" dirty="0" smtClean="0">
                <a:effectLst>
                  <a:glow rad="241300">
                    <a:schemeClr val="bg1"/>
                  </a:glow>
                </a:effectLst>
                <a:cs typeface="Arial" charset="0"/>
              </a:rPr>
              <a:t>Fe</a:t>
            </a:r>
            <a:endParaRPr lang="de-DE" sz="5000" b="1" baseline="30000" dirty="0" smtClean="0">
              <a:effectLst>
                <a:glow rad="241300">
                  <a:schemeClr val="bg1"/>
                </a:glow>
              </a:effectLst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259632" y="1052736"/>
            <a:ext cx="30042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400" b="1" dirty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(</a:t>
            </a:r>
            <a:r>
              <a:rPr lang="de-DE" sz="3400" b="1" dirty="0" err="1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n,</a:t>
            </a:r>
            <a:r>
              <a:rPr lang="de-DE" sz="3400" b="1" dirty="0" err="1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latin typeface="Symbol" charset="0"/>
                <a:cs typeface="Symbol" charset="0"/>
              </a:rPr>
              <a:t>g</a:t>
            </a:r>
            <a:r>
              <a:rPr lang="de-DE" sz="3400" b="1" dirty="0">
                <a:solidFill>
                  <a:srgbClr val="D1002E"/>
                </a:solidFill>
                <a:effectLst>
                  <a:glow rad="101600">
                    <a:schemeClr val="bg1"/>
                  </a:glow>
                </a:effectLst>
                <a:cs typeface="Arial" charset="0"/>
              </a:rPr>
              <a:t>) Reaktion</a:t>
            </a:r>
            <a:endParaRPr lang="de-DE" sz="3400" dirty="0">
              <a:solidFill>
                <a:srgbClr val="D1002E"/>
              </a:solidFill>
            </a:endParaRPr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5CA4CD-E4F8-A741-B022-5367CA23E3DC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39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neuLAND-setup1_tanj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28027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9" descr="land_set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39020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316" y="-9004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559" name="正方形/長方形 1"/>
          <p:cNvSpPr>
            <a:spLocks noChangeArrowheads="1"/>
          </p:cNvSpPr>
          <p:nvPr/>
        </p:nvSpPr>
        <p:spPr bwMode="auto">
          <a:xfrm>
            <a:off x="611560" y="620688"/>
            <a:ext cx="5040560" cy="1446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sz="2200" b="1" dirty="0" err="1" smtClean="0">
                <a:solidFill>
                  <a:srgbClr val="595959"/>
                </a:solidFill>
                <a:latin typeface="+mj-lt"/>
                <a:cs typeface="Calibri"/>
              </a:rPr>
              <a:t>features</a:t>
            </a:r>
            <a:endParaRPr lang="de-DE" sz="2200" b="1" dirty="0">
              <a:solidFill>
                <a:srgbClr val="595959"/>
              </a:solidFill>
              <a:latin typeface="+mj-lt"/>
              <a:cs typeface="Calibri"/>
            </a:endParaRPr>
          </a:p>
          <a:p>
            <a:pPr>
              <a:buFontTx/>
              <a:buChar char="•"/>
            </a:pP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</a:t>
            </a:r>
            <a:r>
              <a:rPr lang="de-DE" sz="2200" dirty="0" err="1">
                <a:solidFill>
                  <a:srgbClr val="595959"/>
                </a:solidFill>
                <a:latin typeface="+mj-lt"/>
                <a:cs typeface="Calibri"/>
              </a:rPr>
              <a:t>kinematically</a:t>
            </a: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</a:t>
            </a:r>
            <a:r>
              <a:rPr lang="de-DE" sz="2200" dirty="0" err="1">
                <a:solidFill>
                  <a:srgbClr val="595959"/>
                </a:solidFill>
                <a:latin typeface="+mj-lt"/>
                <a:cs typeface="Calibri"/>
              </a:rPr>
              <a:t>complete</a:t>
            </a: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</a:t>
            </a:r>
            <a:r>
              <a:rPr lang="de-DE" sz="2200" dirty="0" err="1">
                <a:solidFill>
                  <a:srgbClr val="595959"/>
                </a:solidFill>
                <a:latin typeface="+mj-lt"/>
                <a:cs typeface="Calibri"/>
              </a:rPr>
              <a:t>measurements</a:t>
            </a:r>
            <a:endParaRPr lang="de-DE" sz="2200" dirty="0">
              <a:solidFill>
                <a:srgbClr val="595959"/>
              </a:solidFill>
              <a:latin typeface="+mj-lt"/>
              <a:cs typeface="Calibri"/>
            </a:endParaRPr>
          </a:p>
          <a:p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 of </a:t>
            </a:r>
            <a:r>
              <a:rPr lang="de-DE" sz="2200" dirty="0" err="1">
                <a:solidFill>
                  <a:srgbClr val="595959"/>
                </a:solidFill>
                <a:latin typeface="+mj-lt"/>
                <a:cs typeface="Calibri"/>
              </a:rPr>
              <a:t>nuclear</a:t>
            </a: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</a:t>
            </a:r>
            <a:r>
              <a:rPr lang="de-DE" sz="2200" dirty="0" err="1">
                <a:solidFill>
                  <a:srgbClr val="595959"/>
                </a:solidFill>
                <a:latin typeface="+mj-lt"/>
                <a:cs typeface="Calibri"/>
              </a:rPr>
              <a:t>reactions</a:t>
            </a: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in </a:t>
            </a:r>
            <a:r>
              <a:rPr lang="de-DE" sz="2200" dirty="0" smtClean="0">
                <a:solidFill>
                  <a:srgbClr val="595959"/>
                </a:solidFill>
                <a:latin typeface="+mj-lt"/>
                <a:cs typeface="Calibri"/>
              </a:rPr>
              <a:t>inverse </a:t>
            </a:r>
            <a:r>
              <a:rPr lang="de-DE" sz="2200" dirty="0" err="1" smtClean="0">
                <a:solidFill>
                  <a:srgbClr val="595959"/>
                </a:solidFill>
                <a:latin typeface="+mj-lt"/>
                <a:cs typeface="Calibri"/>
              </a:rPr>
              <a:t>kinematics</a:t>
            </a:r>
            <a:endParaRPr lang="de-DE" sz="2200" dirty="0">
              <a:solidFill>
                <a:srgbClr val="595959"/>
              </a:solidFill>
              <a:latin typeface="+mj-lt"/>
              <a:cs typeface="Calibri"/>
            </a:endParaRPr>
          </a:p>
          <a:p>
            <a:pPr>
              <a:buFontTx/>
              <a:buChar char="•"/>
            </a:pP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 high beam </a:t>
            </a:r>
            <a:r>
              <a:rPr lang="de-DE" sz="2200" dirty="0" err="1" smtClean="0">
                <a:solidFill>
                  <a:srgbClr val="595959"/>
                </a:solidFill>
                <a:latin typeface="+mj-lt"/>
                <a:cs typeface="Calibri"/>
              </a:rPr>
              <a:t>energies</a:t>
            </a:r>
            <a:r>
              <a:rPr lang="de-DE" sz="2200" dirty="0" smtClean="0">
                <a:solidFill>
                  <a:srgbClr val="595959"/>
                </a:solidFill>
                <a:latin typeface="+mj-lt"/>
                <a:cs typeface="Calibri"/>
              </a:rPr>
              <a:t> 100 – 1000 </a:t>
            </a:r>
            <a:r>
              <a:rPr lang="de-DE" sz="2200" dirty="0" err="1">
                <a:solidFill>
                  <a:srgbClr val="595959"/>
                </a:solidFill>
                <a:latin typeface="+mj-lt"/>
                <a:cs typeface="Calibri"/>
              </a:rPr>
              <a:t>MeV</a:t>
            </a:r>
            <a:r>
              <a:rPr lang="de-DE" sz="2200" dirty="0">
                <a:solidFill>
                  <a:srgbClr val="595959"/>
                </a:solidFill>
                <a:latin typeface="+mj-lt"/>
                <a:cs typeface="Calibri"/>
              </a:rPr>
              <a:t>/</a:t>
            </a:r>
            <a:r>
              <a:rPr lang="de-DE" sz="2200" dirty="0" err="1" smtClean="0">
                <a:solidFill>
                  <a:srgbClr val="595959"/>
                </a:solidFill>
                <a:latin typeface="+mj-lt"/>
                <a:cs typeface="Calibri"/>
              </a:rPr>
              <a:t>u</a:t>
            </a:r>
            <a:endParaRPr lang="de-DE" sz="2200" dirty="0">
              <a:solidFill>
                <a:srgbClr val="595959"/>
              </a:solidFill>
              <a:latin typeface="+mj-lt"/>
              <a:cs typeface="Calibri"/>
            </a:endParaRPr>
          </a:p>
        </p:txBody>
      </p:sp>
      <p:sp>
        <p:nvSpPr>
          <p:cNvPr id="12" name="正方形/長方形 2"/>
          <p:cNvSpPr/>
          <p:nvPr/>
        </p:nvSpPr>
        <p:spPr>
          <a:xfrm>
            <a:off x="899592" y="4581128"/>
            <a:ext cx="3528392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2200" b="1" dirty="0" err="1" smtClean="0">
                <a:solidFill>
                  <a:srgbClr val="595959"/>
                </a:solidFill>
                <a:latin typeface="+mj-lt"/>
                <a:ea typeface="+mn-ea"/>
              </a:rPr>
              <a:t>physics</a:t>
            </a:r>
            <a:endParaRPr lang="de-DE" altLang="de-DE" sz="2200" b="1" dirty="0">
              <a:solidFill>
                <a:srgbClr val="595959"/>
              </a:solidFill>
              <a:latin typeface="+mj-lt"/>
              <a:ea typeface="+mn-ea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de-DE" altLang="de-DE" sz="2200" dirty="0" err="1" smtClean="0">
                <a:solidFill>
                  <a:srgbClr val="595959"/>
                </a:solidFill>
                <a:latin typeface="Calibri"/>
                <a:cs typeface="Calibri"/>
              </a:rPr>
              <a:t>nuclear</a:t>
            </a:r>
            <a:r>
              <a:rPr lang="de-DE" altLang="de-DE" sz="2200" dirty="0" smtClean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de-DE" altLang="de-DE" sz="2200" dirty="0" err="1" smtClean="0">
                <a:solidFill>
                  <a:srgbClr val="595959"/>
                </a:solidFill>
                <a:latin typeface="Calibri"/>
                <a:cs typeface="Calibri"/>
              </a:rPr>
              <a:t>astrophysics</a:t>
            </a:r>
            <a:r>
              <a:rPr lang="de-DE" altLang="de-DE" sz="2200" dirty="0" smtClean="0">
                <a:solidFill>
                  <a:srgbClr val="595959"/>
                </a:solidFill>
                <a:latin typeface="Calibri"/>
                <a:ea typeface="+mn-ea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altLang="de-DE" sz="2200" dirty="0" err="1" smtClean="0">
                <a:solidFill>
                  <a:srgbClr val="595959"/>
                </a:solidFill>
                <a:latin typeface="+mj-lt"/>
                <a:ea typeface="+mn-ea"/>
              </a:rPr>
              <a:t>structure</a:t>
            </a:r>
            <a:r>
              <a:rPr lang="de-DE" altLang="de-DE" sz="2200" dirty="0" smtClean="0">
                <a:solidFill>
                  <a:srgbClr val="595959"/>
                </a:solidFill>
                <a:latin typeface="+mj-lt"/>
                <a:ea typeface="+mn-ea"/>
              </a:rPr>
              <a:t> </a:t>
            </a:r>
            <a:r>
              <a:rPr lang="de-DE" altLang="de-DE" sz="2200" dirty="0">
                <a:solidFill>
                  <a:srgbClr val="595959"/>
                </a:solidFill>
                <a:latin typeface="+mj-lt"/>
                <a:ea typeface="+mn-ea"/>
              </a:rPr>
              <a:t>of (exotic) nuclei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altLang="de-DE" sz="2200" dirty="0" err="1" smtClean="0">
                <a:solidFill>
                  <a:srgbClr val="595959"/>
                </a:solidFill>
                <a:latin typeface="+mj-lt"/>
                <a:ea typeface="+mn-ea"/>
              </a:rPr>
              <a:t>neutron</a:t>
            </a:r>
            <a:r>
              <a:rPr lang="de-DE" altLang="de-DE" sz="2200" dirty="0" err="1">
                <a:solidFill>
                  <a:srgbClr val="595959"/>
                </a:solidFill>
                <a:latin typeface="+mj-lt"/>
                <a:ea typeface="+mn-ea"/>
              </a:rPr>
              <a:t>-rich</a:t>
            </a:r>
            <a:r>
              <a:rPr lang="de-DE" altLang="de-DE" sz="2200" dirty="0">
                <a:solidFill>
                  <a:srgbClr val="595959"/>
                </a:solidFill>
                <a:latin typeface="+mj-lt"/>
                <a:ea typeface="+mn-ea"/>
              </a:rPr>
              <a:t> matter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altLang="de-DE" sz="2200" dirty="0" err="1" smtClean="0">
                <a:solidFill>
                  <a:srgbClr val="595959"/>
                </a:solidFill>
                <a:latin typeface="+mj-lt"/>
                <a:ea typeface="+mn-ea"/>
              </a:rPr>
              <a:t>nuclear</a:t>
            </a:r>
            <a:r>
              <a:rPr lang="de-DE" altLang="de-DE" sz="2200" dirty="0" smtClean="0">
                <a:solidFill>
                  <a:srgbClr val="595959"/>
                </a:solidFill>
                <a:latin typeface="+mj-lt"/>
                <a:ea typeface="+mn-ea"/>
              </a:rPr>
              <a:t> </a:t>
            </a:r>
            <a:r>
              <a:rPr lang="de-DE" altLang="de-DE" sz="2200" dirty="0">
                <a:solidFill>
                  <a:srgbClr val="595959"/>
                </a:solidFill>
                <a:latin typeface="+mj-lt"/>
                <a:ea typeface="+mn-ea"/>
              </a:rPr>
              <a:t>reactions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altLang="de-DE" sz="2200" dirty="0" err="1" smtClean="0">
                <a:solidFill>
                  <a:srgbClr val="595959"/>
                </a:solidFill>
                <a:latin typeface="+mj-lt"/>
                <a:ea typeface="+mn-ea"/>
              </a:rPr>
              <a:t>nuclear</a:t>
            </a:r>
            <a:r>
              <a:rPr lang="de-DE" altLang="de-DE" sz="2200" dirty="0" smtClean="0">
                <a:solidFill>
                  <a:srgbClr val="595959"/>
                </a:solidFill>
                <a:latin typeface="+mj-lt"/>
                <a:ea typeface="+mn-ea"/>
              </a:rPr>
              <a:t> </a:t>
            </a:r>
            <a:r>
              <a:rPr lang="de-DE" altLang="de-DE" sz="2200" dirty="0">
                <a:solidFill>
                  <a:srgbClr val="595959"/>
                </a:solidFill>
                <a:latin typeface="+mj-lt"/>
                <a:ea typeface="+mn-ea"/>
              </a:rPr>
              <a:t>fission    .....</a:t>
            </a:r>
            <a:r>
              <a:rPr lang="de-DE" altLang="de-DE" sz="2200" dirty="0" smtClean="0">
                <a:solidFill>
                  <a:srgbClr val="595959"/>
                </a:solidFill>
                <a:latin typeface="+mj-lt"/>
                <a:ea typeface="+mn-ea"/>
              </a:rPr>
              <a:t>.</a:t>
            </a:r>
          </a:p>
        </p:txBody>
      </p:sp>
      <p:sp>
        <p:nvSpPr>
          <p:cNvPr id="23555" name="Rechteck 8"/>
          <p:cNvSpPr>
            <a:spLocks noChangeArrowheads="1"/>
          </p:cNvSpPr>
          <p:nvPr/>
        </p:nvSpPr>
        <p:spPr bwMode="auto">
          <a:xfrm>
            <a:off x="6012160" y="5171708"/>
            <a:ext cx="30164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595959"/>
                </a:solidFill>
                <a:latin typeface="+mj-lt"/>
                <a:cs typeface="Arial" charset="0"/>
              </a:rPr>
              <a:t>R</a:t>
            </a:r>
            <a:r>
              <a:rPr lang="en-US" dirty="0">
                <a:solidFill>
                  <a:srgbClr val="595959"/>
                </a:solidFill>
                <a:latin typeface="+mj-lt"/>
                <a:cs typeface="Arial" charset="0"/>
              </a:rPr>
              <a:t>eactions with</a:t>
            </a:r>
          </a:p>
          <a:p>
            <a:r>
              <a:rPr lang="en-US" b="1" u="sng" dirty="0">
                <a:solidFill>
                  <a:srgbClr val="595959"/>
                </a:solidFill>
                <a:latin typeface="+mj-lt"/>
                <a:cs typeface="Arial" charset="0"/>
              </a:rPr>
              <a:t>R</a:t>
            </a:r>
            <a:r>
              <a:rPr lang="en-US" dirty="0">
                <a:solidFill>
                  <a:srgbClr val="595959"/>
                </a:solidFill>
                <a:latin typeface="+mj-lt"/>
                <a:cs typeface="Arial" charset="0"/>
              </a:rPr>
              <a:t>elativistic</a:t>
            </a:r>
          </a:p>
          <a:p>
            <a:r>
              <a:rPr lang="en-US" b="1" u="sng" dirty="0">
                <a:solidFill>
                  <a:srgbClr val="595959"/>
                </a:solidFill>
                <a:latin typeface="+mj-lt"/>
                <a:cs typeface="Arial" charset="0"/>
              </a:rPr>
              <a:t>R</a:t>
            </a:r>
            <a:r>
              <a:rPr lang="en-US" dirty="0">
                <a:solidFill>
                  <a:srgbClr val="595959"/>
                </a:solidFill>
                <a:latin typeface="+mj-lt"/>
                <a:cs typeface="Arial" charset="0"/>
              </a:rPr>
              <a:t>adioactive </a:t>
            </a:r>
          </a:p>
          <a:p>
            <a:r>
              <a:rPr lang="en-US" b="1" u="sng" dirty="0">
                <a:solidFill>
                  <a:srgbClr val="595959"/>
                </a:solidFill>
                <a:latin typeface="+mj-lt"/>
                <a:cs typeface="Arial" charset="0"/>
              </a:rPr>
              <a:t>B</a:t>
            </a:r>
            <a:r>
              <a:rPr lang="en-US" dirty="0">
                <a:solidFill>
                  <a:srgbClr val="595959"/>
                </a:solidFill>
                <a:latin typeface="+mj-lt"/>
                <a:cs typeface="Arial" charset="0"/>
              </a:rPr>
              <a:t>eams</a:t>
            </a:r>
          </a:p>
        </p:txBody>
      </p:sp>
      <p:pic>
        <p:nvPicPr>
          <p:cNvPr id="4" name="Bild 3" descr="r3b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1611901" cy="1133878"/>
          </a:xfrm>
          <a:prstGeom prst="rect">
            <a:avLst/>
          </a:prstGeom>
        </p:spPr>
      </p:pic>
      <p:sp>
        <p:nvSpPr>
          <p:cNvPr id="11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4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559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Bild 10" descr="FA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37063"/>
            <a:ext cx="296386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Bild 6" descr="FAIR@GSI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2051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feld 8"/>
          <p:cNvSpPr txBox="1">
            <a:spLocks noChangeArrowheads="1"/>
          </p:cNvSpPr>
          <p:nvPr/>
        </p:nvSpPr>
        <p:spPr bwMode="auto">
          <a:xfrm>
            <a:off x="3189288" y="2708275"/>
            <a:ext cx="27511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3200" b="1" baseline="30000">
                <a:cs typeface="Arial" charset="0"/>
              </a:rPr>
              <a:t>59</a:t>
            </a:r>
            <a:r>
              <a:rPr lang="de-DE" sz="3200" b="1">
                <a:cs typeface="Arial" charset="0"/>
              </a:rPr>
              <a:t>Fe(n,</a:t>
            </a:r>
            <a:r>
              <a:rPr lang="de-DE" sz="3200" b="1">
                <a:latin typeface="Symbol" charset="0"/>
                <a:cs typeface="Symbol" charset="0"/>
              </a:rPr>
              <a:t>g</a:t>
            </a:r>
            <a:r>
              <a:rPr lang="de-DE" sz="3200" b="1">
                <a:cs typeface="Arial" charset="0"/>
              </a:rPr>
              <a:t>)</a:t>
            </a:r>
            <a:r>
              <a:rPr lang="de-DE" sz="3200" b="1" baseline="30000">
                <a:cs typeface="Arial" charset="0"/>
              </a:rPr>
              <a:t> 60</a:t>
            </a:r>
            <a:r>
              <a:rPr lang="de-DE" sz="3200" b="1">
                <a:cs typeface="Arial" charset="0"/>
              </a:rPr>
              <a:t>Fe</a:t>
            </a:r>
            <a:endParaRPr lang="de-DE" sz="3200" b="1" baseline="30000"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189288" y="2708275"/>
            <a:ext cx="27511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baseline="30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59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Fe(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n,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r>
              <a:rPr lang="de-DE" sz="3200" b="1" baseline="30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60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Fe</a:t>
            </a:r>
            <a:endParaRPr lang="de-DE" sz="3200" b="1" baseline="30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76825" y="1052513"/>
            <a:ext cx="43195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(</a:t>
            </a:r>
            <a:r>
              <a:rPr lang="de-DE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60</a:t>
            </a:r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Fe, n+</a:t>
            </a:r>
            <a:r>
              <a:rPr lang="de-DE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59</a:t>
            </a:r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Fe)</a:t>
            </a:r>
            <a:endParaRPr lang="de-DE" sz="32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6806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057284-F178-624E-97D2-0B7530737296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40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E82862-C7EF-C74D-9A28-D4204C471A1A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41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sp>
        <p:nvSpPr>
          <p:cNvPr id="78850" name="Textfeld 2"/>
          <p:cNvSpPr txBox="1">
            <a:spLocks noChangeArrowheads="1"/>
          </p:cNvSpPr>
          <p:nvPr/>
        </p:nvSpPr>
        <p:spPr bwMode="auto">
          <a:xfrm>
            <a:off x="1258888" y="981075"/>
            <a:ext cx="4262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600">
                <a:cs typeface="Arial" charset="0"/>
              </a:rPr>
              <a:t>Coulomb-Aufbruchmethode</a:t>
            </a:r>
          </a:p>
        </p:txBody>
      </p:sp>
      <p:pic>
        <p:nvPicPr>
          <p:cNvPr id="78851" name="Bild 4" descr="Coulom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59531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23850" y="5445125"/>
            <a:ext cx="6335713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de-DE" sz="2200" dirty="0"/>
              <a:t>Messung von Flugzeit, Position </a:t>
            </a:r>
            <a:r>
              <a:rPr lang="de-DE" sz="2200" dirty="0" err="1"/>
              <a:t>and</a:t>
            </a:r>
            <a:r>
              <a:rPr lang="de-DE" sz="2200" dirty="0"/>
              <a:t> </a:t>
            </a:r>
            <a:r>
              <a:rPr lang="de-DE" sz="2200" dirty="0">
                <a:latin typeface="Symbol" charset="2"/>
                <a:cs typeface="Symbol" charset="2"/>
              </a:rPr>
              <a:t>D</a:t>
            </a:r>
            <a:r>
              <a:rPr lang="de-DE" sz="2200" dirty="0"/>
              <a:t>E</a:t>
            </a:r>
          </a:p>
          <a:p>
            <a:pPr marL="800100" lvl="1" indent="-342900">
              <a:buFont typeface="Symbol" charset="0"/>
              <a:buChar char=""/>
              <a:defRPr/>
            </a:pPr>
            <a:r>
              <a:rPr lang="de-DE" sz="2200" dirty="0"/>
              <a:t>Anregungsenergie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Bild 2" descr="FAIR_lay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feld 1"/>
          <p:cNvSpPr txBox="1">
            <a:spLocks noChangeArrowheads="1"/>
          </p:cNvSpPr>
          <p:nvPr/>
        </p:nvSpPr>
        <p:spPr bwMode="auto">
          <a:xfrm rot="-5400000">
            <a:off x="-320675" y="4405313"/>
            <a:ext cx="96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cs typeface="Arial" charset="0"/>
              </a:rPr>
              <a:t>www.gsi.de</a:t>
            </a:r>
          </a:p>
        </p:txBody>
      </p:sp>
      <p:sp>
        <p:nvSpPr>
          <p:cNvPr id="80899" name="Textfeld 2"/>
          <p:cNvSpPr txBox="1">
            <a:spLocks noChangeArrowheads="1"/>
          </p:cNvSpPr>
          <p:nvPr/>
        </p:nvSpPr>
        <p:spPr bwMode="auto">
          <a:xfrm>
            <a:off x="5141913" y="4622800"/>
            <a:ext cx="725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26A599"/>
                </a:solidFill>
              </a:rPr>
              <a:t>R</a:t>
            </a:r>
            <a:r>
              <a:rPr lang="de-DE" baseline="30000">
                <a:solidFill>
                  <a:srgbClr val="26A599"/>
                </a:solidFill>
              </a:rPr>
              <a:t>3</a:t>
            </a:r>
            <a:r>
              <a:rPr lang="de-DE">
                <a:solidFill>
                  <a:srgbClr val="26A599"/>
                </a:solidFill>
              </a:rPr>
              <a:t>B</a:t>
            </a:r>
          </a:p>
        </p:txBody>
      </p:sp>
      <p:sp>
        <p:nvSpPr>
          <p:cNvPr id="4" name="Abgerundetes Rechteck 3"/>
          <p:cNvSpPr/>
          <p:nvPr/>
        </p:nvSpPr>
        <p:spPr>
          <a:xfrm rot="668409">
            <a:off x="4829175" y="4267200"/>
            <a:ext cx="361950" cy="633413"/>
          </a:xfrm>
          <a:prstGeom prst="roundRect">
            <a:avLst/>
          </a:prstGeom>
          <a:noFill/>
          <a:ln w="76200" cmpd="sng">
            <a:solidFill>
              <a:srgbClr val="26A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80901" name="Bild 46" descr="GSI_Strahlga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981075"/>
            <a:ext cx="36893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Textfeld 47"/>
          <p:cNvSpPr txBox="1">
            <a:spLocks noChangeArrowheads="1"/>
          </p:cNvSpPr>
          <p:nvPr/>
        </p:nvSpPr>
        <p:spPr bwMode="auto">
          <a:xfrm>
            <a:off x="1476375" y="3759200"/>
            <a:ext cx="1690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rgbClr val="26A599"/>
                </a:solidFill>
              </a:rPr>
              <a:t>R</a:t>
            </a:r>
            <a:r>
              <a:rPr lang="de-DE" baseline="30000">
                <a:solidFill>
                  <a:srgbClr val="26A599"/>
                </a:solidFill>
              </a:rPr>
              <a:t>3</a:t>
            </a:r>
            <a:r>
              <a:rPr lang="de-DE">
                <a:solidFill>
                  <a:srgbClr val="26A599"/>
                </a:solidFill>
              </a:rPr>
              <a:t>B/LAND</a:t>
            </a:r>
          </a:p>
        </p:txBody>
      </p:sp>
      <p:sp>
        <p:nvSpPr>
          <p:cNvPr id="49" name="Abgerundetes Rechteck 48"/>
          <p:cNvSpPr/>
          <p:nvPr/>
        </p:nvSpPr>
        <p:spPr>
          <a:xfrm rot="20823398">
            <a:off x="2955925" y="3294063"/>
            <a:ext cx="252413" cy="392112"/>
          </a:xfrm>
          <a:prstGeom prst="roundRect">
            <a:avLst/>
          </a:prstGeom>
          <a:noFill/>
          <a:ln w="76200" cmpd="sng">
            <a:solidFill>
              <a:srgbClr val="26A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0904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5415FA-81C6-4F4E-90A3-8AC56E41970E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42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neuLAND-setup1_tanj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728027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8" descr="land_set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837565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feld 4"/>
          <p:cNvSpPr txBox="1">
            <a:spLocks noChangeArrowheads="1"/>
          </p:cNvSpPr>
          <p:nvPr/>
        </p:nvSpPr>
        <p:spPr bwMode="auto">
          <a:xfrm rot="-5400000">
            <a:off x="-1547812" y="3849687"/>
            <a:ext cx="33988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cs typeface="Arial" charset="0"/>
              </a:rPr>
              <a:t>© Mario Weigand, Goethe-Universität Frankfurt</a:t>
            </a:r>
          </a:p>
        </p:txBody>
      </p:sp>
      <p:sp>
        <p:nvSpPr>
          <p:cNvPr id="82948" name="Textfeld 15"/>
          <p:cNvSpPr txBox="1">
            <a:spLocks noChangeArrowheads="1"/>
          </p:cNvSpPr>
          <p:nvPr/>
        </p:nvSpPr>
        <p:spPr bwMode="auto">
          <a:xfrm>
            <a:off x="6291263" y="4291013"/>
            <a:ext cx="8826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3000" b="1">
                <a:cs typeface="Arial" charset="0"/>
              </a:rPr>
              <a:t>R</a:t>
            </a:r>
            <a:r>
              <a:rPr lang="de-DE" sz="3000" b="1" baseline="30000">
                <a:cs typeface="Arial" charset="0"/>
              </a:rPr>
              <a:t>3</a:t>
            </a:r>
            <a:r>
              <a:rPr lang="de-DE" sz="3000" b="1">
                <a:cs typeface="Arial" charset="0"/>
              </a:rPr>
              <a:t>B</a:t>
            </a:r>
          </a:p>
        </p:txBody>
      </p:sp>
      <p:sp>
        <p:nvSpPr>
          <p:cNvPr id="82949" name="Rechteck 8"/>
          <p:cNvSpPr>
            <a:spLocks noChangeArrowheads="1"/>
          </p:cNvSpPr>
          <p:nvPr/>
        </p:nvSpPr>
        <p:spPr bwMode="auto">
          <a:xfrm>
            <a:off x="6327775" y="4794250"/>
            <a:ext cx="1836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u="sng">
                <a:cs typeface="Arial" charset="0"/>
              </a:rPr>
              <a:t>R</a:t>
            </a:r>
            <a:r>
              <a:rPr lang="en-US" i="1">
                <a:cs typeface="Arial" charset="0"/>
              </a:rPr>
              <a:t>eactions with</a:t>
            </a:r>
          </a:p>
          <a:p>
            <a:r>
              <a:rPr lang="en-US" b="1" i="1" u="sng">
                <a:cs typeface="Arial" charset="0"/>
              </a:rPr>
              <a:t>R</a:t>
            </a:r>
            <a:r>
              <a:rPr lang="en-US" i="1">
                <a:cs typeface="Arial" charset="0"/>
              </a:rPr>
              <a:t>elativistic</a:t>
            </a:r>
          </a:p>
          <a:p>
            <a:r>
              <a:rPr lang="en-US" b="1" i="1" u="sng">
                <a:cs typeface="Arial" charset="0"/>
              </a:rPr>
              <a:t>R</a:t>
            </a:r>
            <a:r>
              <a:rPr lang="en-US" i="1">
                <a:cs typeface="Arial" charset="0"/>
              </a:rPr>
              <a:t>adioactive </a:t>
            </a:r>
          </a:p>
          <a:p>
            <a:r>
              <a:rPr lang="en-US" b="1" i="1" u="sng">
                <a:cs typeface="Arial" charset="0"/>
              </a:rPr>
              <a:t>B</a:t>
            </a:r>
            <a:r>
              <a:rPr lang="en-US" i="1">
                <a:cs typeface="Arial" charset="0"/>
              </a:rPr>
              <a:t>eams</a:t>
            </a:r>
          </a:p>
        </p:txBody>
      </p:sp>
      <p:sp>
        <p:nvSpPr>
          <p:cNvPr id="82950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A40942-E6AF-CB46-862C-B843634D3A53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43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10" name="Bild 9" descr="land_set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39020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Bild 1" descr="neuland-einzel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7213" r="9776" b="10878"/>
          <a:stretch>
            <a:fillRect/>
          </a:stretch>
        </p:blipFill>
        <p:spPr bwMode="auto">
          <a:xfrm>
            <a:off x="4643438" y="530225"/>
            <a:ext cx="41116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Bild 3" descr="land-einzel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13397" r="18869" b="14369"/>
          <a:stretch>
            <a:fillRect/>
          </a:stretch>
        </p:blipFill>
        <p:spPr bwMode="auto">
          <a:xfrm>
            <a:off x="1258888" y="2708275"/>
            <a:ext cx="2881312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1692275" y="2781300"/>
            <a:ext cx="503238" cy="325438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996" name="Textfeld 12"/>
          <p:cNvSpPr txBox="1">
            <a:spLocks noChangeArrowheads="1"/>
          </p:cNvSpPr>
          <p:nvPr/>
        </p:nvSpPr>
        <p:spPr bwMode="auto">
          <a:xfrm>
            <a:off x="501650" y="2493963"/>
            <a:ext cx="1549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>
                <a:cs typeface="Arial" charset="0"/>
              </a:rPr>
              <a:t>10 Ebenen</a:t>
            </a:r>
          </a:p>
        </p:txBody>
      </p:sp>
      <p:sp>
        <p:nvSpPr>
          <p:cNvPr id="84997" name="Textfeld 5"/>
          <p:cNvSpPr txBox="1">
            <a:spLocks noChangeArrowheads="1"/>
          </p:cNvSpPr>
          <p:nvPr/>
        </p:nvSpPr>
        <p:spPr bwMode="auto">
          <a:xfrm>
            <a:off x="611188" y="5589588"/>
            <a:ext cx="24939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>
                <a:cs typeface="Arial" charset="0"/>
              </a:rPr>
              <a:t>20 Module</a:t>
            </a:r>
          </a:p>
          <a:p>
            <a:r>
              <a:rPr lang="de-DE" sz="2000"/>
              <a:t>(10 × 10 × 200) cm</a:t>
            </a:r>
            <a:r>
              <a:rPr lang="de-DE" sz="2000" baseline="30000"/>
              <a:t>3</a:t>
            </a:r>
            <a:r>
              <a:rPr lang="de-DE" sz="2000"/>
              <a:t> 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5003800" y="674688"/>
            <a:ext cx="1512888" cy="100806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999" name="Textfeld 15"/>
          <p:cNvSpPr txBox="1">
            <a:spLocks noChangeArrowheads="1"/>
          </p:cNvSpPr>
          <p:nvPr/>
        </p:nvSpPr>
        <p:spPr bwMode="auto">
          <a:xfrm>
            <a:off x="4211638" y="476250"/>
            <a:ext cx="15652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>
                <a:cs typeface="Arial" charset="0"/>
              </a:rPr>
              <a:t>30 Doppel-</a:t>
            </a:r>
          </a:p>
          <a:p>
            <a:pPr eaLnBrk="1" hangingPunct="1"/>
            <a:r>
              <a:rPr lang="de-DE" sz="2200">
                <a:cs typeface="Arial" charset="0"/>
              </a:rPr>
              <a:t>ebenen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1547813" y="5084763"/>
            <a:ext cx="431800" cy="50482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001" name="Textfeld 5"/>
          <p:cNvSpPr txBox="1">
            <a:spLocks noChangeArrowheads="1"/>
          </p:cNvSpPr>
          <p:nvPr/>
        </p:nvSpPr>
        <p:spPr bwMode="auto">
          <a:xfrm>
            <a:off x="5795963" y="4633913"/>
            <a:ext cx="2209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>
                <a:cs typeface="Arial" charset="0"/>
              </a:rPr>
              <a:t>50 Module</a:t>
            </a:r>
          </a:p>
          <a:p>
            <a:r>
              <a:rPr lang="de-DE" sz="2000"/>
              <a:t>(5 × 5 × 250) cm</a:t>
            </a:r>
            <a:r>
              <a:rPr lang="de-DE" sz="2000" baseline="30000"/>
              <a:t>3</a:t>
            </a:r>
            <a:r>
              <a:rPr lang="de-DE" sz="2000"/>
              <a:t> 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6300788" y="4346575"/>
            <a:ext cx="142875" cy="287338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231538">
            <a:off x="5136992" y="2649686"/>
            <a:ext cx="1736423" cy="830997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NeuLAND</a:t>
            </a:r>
            <a:endParaRPr lang="de-DE" dirty="0">
              <a:effectLst>
                <a:glow rad="152400">
                  <a:schemeClr val="bg1">
                    <a:alpha val="97000"/>
                  </a:schemeClr>
                </a:glow>
              </a:effectLst>
            </a:endParaRPr>
          </a:p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s</a:t>
            </a:r>
            <a:r>
              <a:rPr lang="de-DE" baseline="-25000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x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 ≈ 1,5 cm</a:t>
            </a:r>
          </a:p>
        </p:txBody>
      </p:sp>
      <p:sp>
        <p:nvSpPr>
          <p:cNvPr id="27" name="Textfeld 26"/>
          <p:cNvSpPr txBox="1"/>
          <p:nvPr/>
        </p:nvSpPr>
        <p:spPr>
          <a:xfrm rot="231538">
            <a:off x="1839241" y="3990845"/>
            <a:ext cx="1479742" cy="830997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LAND</a:t>
            </a:r>
          </a:p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s</a:t>
            </a:r>
            <a:r>
              <a:rPr lang="de-DE" baseline="-25000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x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 ≈ 3 cm</a:t>
            </a:r>
          </a:p>
        </p:txBody>
      </p:sp>
      <p:sp>
        <p:nvSpPr>
          <p:cNvPr id="85005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AD1141-3E54-F94D-9024-5941ED24CBB1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44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Bild 1" descr="neuland-einzel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7213" r="9776" b="10878"/>
          <a:stretch>
            <a:fillRect/>
          </a:stretch>
        </p:blipFill>
        <p:spPr bwMode="auto">
          <a:xfrm>
            <a:off x="4211638" y="1558925"/>
            <a:ext cx="41116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Bild 3" descr="land-einzel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13397" r="18869" b="14369"/>
          <a:stretch>
            <a:fillRect/>
          </a:stretch>
        </p:blipFill>
        <p:spPr bwMode="auto">
          <a:xfrm>
            <a:off x="827088" y="3736975"/>
            <a:ext cx="2881312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 rot="231538">
            <a:off x="4696177" y="3678459"/>
            <a:ext cx="1753956" cy="830997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NeuLAND</a:t>
            </a:r>
            <a:endParaRPr lang="de-DE" dirty="0">
              <a:effectLst>
                <a:glow rad="152400">
                  <a:schemeClr val="bg1">
                    <a:alpha val="97000"/>
                  </a:schemeClr>
                </a:glow>
              </a:effectLst>
            </a:endParaRPr>
          </a:p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s</a:t>
            </a:r>
            <a:r>
              <a:rPr lang="de-DE" baseline="-25000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t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 ≈  115 </a:t>
            </a: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ps</a:t>
            </a:r>
            <a:endParaRPr lang="de-DE" dirty="0">
              <a:effectLst>
                <a:glow rad="152400">
                  <a:schemeClr val="bg1">
                    <a:alpha val="97000"/>
                  </a:schemeClr>
                </a:glo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 rot="231538">
            <a:off x="1258666" y="5019618"/>
            <a:ext cx="1776798" cy="830997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LAND</a:t>
            </a:r>
          </a:p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s</a:t>
            </a:r>
            <a:r>
              <a:rPr lang="de-DE" baseline="-25000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t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 ≈  290 </a:t>
            </a: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ps</a:t>
            </a:r>
            <a:endParaRPr lang="de-DE" dirty="0">
              <a:effectLst>
                <a:glow rad="152400">
                  <a:schemeClr val="bg1">
                    <a:alpha val="97000"/>
                  </a:schemeClr>
                </a:glow>
              </a:effectLst>
            </a:endParaRPr>
          </a:p>
        </p:txBody>
      </p:sp>
      <p:pic>
        <p:nvPicPr>
          <p:cNvPr id="87045" name="Bild 1" descr="Macintosh HD:Users:Heftrich:Desktop:resLANDneuLA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2" t="9073" r="2" b="5942"/>
          <a:stretch>
            <a:fillRect/>
          </a:stretch>
        </p:blipFill>
        <p:spPr bwMode="auto">
          <a:xfrm>
            <a:off x="5156200" y="579438"/>
            <a:ext cx="37369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7885113" y="260350"/>
            <a:ext cx="1258887" cy="7921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651500" y="2276475"/>
            <a:ext cx="1260475" cy="215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7048" name="Textfeld 11"/>
          <p:cNvSpPr txBox="1">
            <a:spLocks noChangeArrowheads="1"/>
          </p:cNvSpPr>
          <p:nvPr/>
        </p:nvSpPr>
        <p:spPr bwMode="auto">
          <a:xfrm rot="-5400000">
            <a:off x="-203994" y="2723357"/>
            <a:ext cx="126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Ereignisse</a:t>
            </a:r>
          </a:p>
        </p:txBody>
      </p:sp>
      <p:sp>
        <p:nvSpPr>
          <p:cNvPr id="18" name="Freihandform 17"/>
          <p:cNvSpPr/>
          <p:nvPr/>
        </p:nvSpPr>
        <p:spPr>
          <a:xfrm>
            <a:off x="5519738" y="2149475"/>
            <a:ext cx="88900" cy="271463"/>
          </a:xfrm>
          <a:custGeom>
            <a:avLst/>
            <a:gdLst>
              <a:gd name="connsiteX0" fmla="*/ 0 w 88900"/>
              <a:gd name="connsiteY0" fmla="*/ 271771 h 271771"/>
              <a:gd name="connsiteX1" fmla="*/ 21166 w 88900"/>
              <a:gd name="connsiteY1" fmla="*/ 127837 h 271771"/>
              <a:gd name="connsiteX2" fmla="*/ 59266 w 88900"/>
              <a:gd name="connsiteY2" fmla="*/ 837 h 271771"/>
              <a:gd name="connsiteX3" fmla="*/ 80433 w 88900"/>
              <a:gd name="connsiteY3" fmla="*/ 77037 h 271771"/>
              <a:gd name="connsiteX4" fmla="*/ 88900 w 88900"/>
              <a:gd name="connsiteY4" fmla="*/ 161704 h 2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00" h="271771">
                <a:moveTo>
                  <a:pt x="0" y="271771"/>
                </a:moveTo>
                <a:cubicBezTo>
                  <a:pt x="5644" y="222382"/>
                  <a:pt x="11288" y="172993"/>
                  <a:pt x="21166" y="127837"/>
                </a:cubicBezTo>
                <a:cubicBezTo>
                  <a:pt x="31044" y="82681"/>
                  <a:pt x="49388" y="9303"/>
                  <a:pt x="59266" y="837"/>
                </a:cubicBezTo>
                <a:cubicBezTo>
                  <a:pt x="69144" y="-7629"/>
                  <a:pt x="75494" y="50226"/>
                  <a:pt x="80433" y="77037"/>
                </a:cubicBezTo>
                <a:cubicBezTo>
                  <a:pt x="85372" y="103848"/>
                  <a:pt x="87136" y="132776"/>
                  <a:pt x="88900" y="161704"/>
                </a:cubicBezTo>
              </a:path>
            </a:pathLst>
          </a:cu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899592" y="4365104"/>
            <a:ext cx="2880320" cy="576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932040" y="2708920"/>
            <a:ext cx="3600400" cy="3600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Rechteck 20"/>
          <p:cNvSpPr/>
          <p:nvPr/>
        </p:nvSpPr>
        <p:spPr>
          <a:xfrm rot="16200000">
            <a:off x="4423792" y="2137049"/>
            <a:ext cx="1376536" cy="3600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7452320" y="2780928"/>
            <a:ext cx="10056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 err="1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ToF</a:t>
            </a:r>
            <a:r>
              <a:rPr lang="de-DE" sz="1800" dirty="0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 [</a:t>
            </a:r>
            <a:r>
              <a:rPr lang="de-DE" sz="1800" dirty="0" err="1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ns</a:t>
            </a:r>
            <a:r>
              <a:rPr lang="de-DE" sz="1800" dirty="0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]</a:t>
            </a:r>
          </a:p>
        </p:txBody>
      </p:sp>
      <p:sp>
        <p:nvSpPr>
          <p:cNvPr id="87060" name="Textfeld 12"/>
          <p:cNvSpPr txBox="1">
            <a:spLocks noChangeArrowheads="1"/>
          </p:cNvSpPr>
          <p:nvPr/>
        </p:nvSpPr>
        <p:spPr bwMode="auto">
          <a:xfrm rot="-5400000">
            <a:off x="4341813" y="1066800"/>
            <a:ext cx="126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Ereignisse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774258" y="4581128"/>
            <a:ext cx="10056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dirty="0" err="1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ToF</a:t>
            </a:r>
            <a:r>
              <a:rPr lang="de-DE" sz="1800" dirty="0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 [</a:t>
            </a:r>
            <a:r>
              <a:rPr lang="de-DE" sz="1800" dirty="0" err="1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ns</a:t>
            </a:r>
            <a:r>
              <a:rPr lang="de-DE" sz="1800" dirty="0">
                <a:effectLst>
                  <a:glow rad="241300">
                    <a:schemeClr val="bg1">
                      <a:alpha val="96000"/>
                    </a:schemeClr>
                  </a:glow>
                </a:effectLst>
              </a:rPr>
              <a:t>]</a:t>
            </a:r>
          </a:p>
        </p:txBody>
      </p:sp>
      <p:pic>
        <p:nvPicPr>
          <p:cNvPr id="87062" name="Bild 1" descr="Macintosh HD:Users:Heftrich:Desktop:resLANDneuLA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7841" r="54041" b="5583"/>
          <a:stretch>
            <a:fillRect/>
          </a:stretch>
        </p:blipFill>
        <p:spPr bwMode="auto">
          <a:xfrm>
            <a:off x="601663" y="2230438"/>
            <a:ext cx="3279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1116013" y="4076700"/>
            <a:ext cx="1258887" cy="215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Freihandform 15"/>
          <p:cNvSpPr/>
          <p:nvPr/>
        </p:nvSpPr>
        <p:spPr>
          <a:xfrm>
            <a:off x="1046163" y="3592513"/>
            <a:ext cx="152400" cy="412750"/>
          </a:xfrm>
          <a:custGeom>
            <a:avLst/>
            <a:gdLst>
              <a:gd name="connsiteX0" fmla="*/ 0 w 152400"/>
              <a:gd name="connsiteY0" fmla="*/ 412940 h 412940"/>
              <a:gd name="connsiteX1" fmla="*/ 21167 w 152400"/>
              <a:gd name="connsiteY1" fmla="*/ 150474 h 412940"/>
              <a:gd name="connsiteX2" fmla="*/ 50800 w 152400"/>
              <a:gd name="connsiteY2" fmla="*/ 6540 h 412940"/>
              <a:gd name="connsiteX3" fmla="*/ 93134 w 152400"/>
              <a:gd name="connsiteY3" fmla="*/ 53107 h 412940"/>
              <a:gd name="connsiteX4" fmla="*/ 152400 w 152400"/>
              <a:gd name="connsiteY4" fmla="*/ 302874 h 41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412940">
                <a:moveTo>
                  <a:pt x="0" y="412940"/>
                </a:moveTo>
                <a:cubicBezTo>
                  <a:pt x="6350" y="315573"/>
                  <a:pt x="12700" y="218207"/>
                  <a:pt x="21167" y="150474"/>
                </a:cubicBezTo>
                <a:cubicBezTo>
                  <a:pt x="29634" y="82741"/>
                  <a:pt x="38806" y="22768"/>
                  <a:pt x="50800" y="6540"/>
                </a:cubicBezTo>
                <a:cubicBezTo>
                  <a:pt x="62795" y="-9688"/>
                  <a:pt x="76201" y="3718"/>
                  <a:pt x="93134" y="53107"/>
                </a:cubicBezTo>
                <a:cubicBezTo>
                  <a:pt x="110067" y="102496"/>
                  <a:pt x="152400" y="302874"/>
                  <a:pt x="152400" y="302874"/>
                </a:cubicBezTo>
              </a:path>
            </a:pathLst>
          </a:cu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7065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4C0687-EDD4-BE4E-B251-022A4E610E85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45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Bild 1" descr="neuland-einzel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7213" r="9776" b="10878"/>
          <a:stretch>
            <a:fillRect/>
          </a:stretch>
        </p:blipFill>
        <p:spPr bwMode="auto">
          <a:xfrm>
            <a:off x="4211638" y="1558925"/>
            <a:ext cx="41116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Bild 3" descr="land-einzel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t="13397" r="18869" b="14369"/>
          <a:stretch>
            <a:fillRect/>
          </a:stretch>
        </p:blipFill>
        <p:spPr bwMode="auto">
          <a:xfrm>
            <a:off x="827088" y="3736975"/>
            <a:ext cx="2881312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 rot="231538">
            <a:off x="4788024" y="3493794"/>
            <a:ext cx="1570262" cy="1200328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defRPr/>
            </a:pPr>
            <a:r>
              <a:rPr lang="de-DE" dirty="0" err="1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NeuLAND</a:t>
            </a:r>
            <a:endParaRPr lang="de-DE" dirty="0">
              <a:effectLst>
                <a:glow rad="152400">
                  <a:schemeClr val="bg1">
                    <a:alpha val="97000"/>
                  </a:schemeClr>
                </a:glow>
              </a:effectLst>
            </a:endParaRPr>
          </a:p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e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1n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≈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95%</a:t>
            </a:r>
          </a:p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e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4n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≈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60%</a:t>
            </a:r>
            <a:endParaRPr lang="de-DE" baseline="-25000" dirty="0">
              <a:effectLst>
                <a:glow rad="152400">
                  <a:schemeClr val="bg1">
                    <a:alpha val="97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 rot="231538">
            <a:off x="1423599" y="4834953"/>
            <a:ext cx="1446931" cy="1200328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none">
            <a:spAutoFit/>
            <a:scene3d>
              <a:camera prst="isometricOffAxis2Left"/>
              <a:lightRig rig="threePt" dir="t"/>
            </a:scene3d>
          </a:bodyPr>
          <a:lstStyle/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LAND</a:t>
            </a:r>
          </a:p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e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1n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≈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85%</a:t>
            </a:r>
          </a:p>
          <a:p>
            <a:pPr>
              <a:defRPr/>
            </a:pP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Symbol" charset="2"/>
                <a:cs typeface="Symbol" charset="2"/>
              </a:rPr>
              <a:t>e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2n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</a:rPr>
              <a:t>≈</a:t>
            </a:r>
            <a:r>
              <a:rPr lang="de-DE" baseline="-25000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de-DE" dirty="0">
                <a:effectLst>
                  <a:glow rad="152400">
                    <a:schemeClr val="bg1">
                      <a:alpha val="97000"/>
                    </a:schemeClr>
                  </a:glow>
                </a:effectLst>
                <a:latin typeface="Arial"/>
                <a:cs typeface="Arial"/>
              </a:rPr>
              <a:t>65%</a:t>
            </a:r>
          </a:p>
        </p:txBody>
      </p:sp>
      <p:sp>
        <p:nvSpPr>
          <p:cNvPr id="89093" name="Foliennummernplatzhalt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36C1E7-3897-F74C-9E4F-466B3526A9EF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46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äne 11"/>
          <p:cNvSpPr/>
          <p:nvPr/>
        </p:nvSpPr>
        <p:spPr>
          <a:xfrm rot="15406986">
            <a:off x="5076487" y="1154510"/>
            <a:ext cx="2998751" cy="4295332"/>
          </a:xfrm>
          <a:prstGeom prst="teardrop">
            <a:avLst>
              <a:gd name="adj" fmla="val 176400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87000"/>
                </a:schemeClr>
              </a:gs>
              <a:gs pos="5400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2240000" scaled="0"/>
            <a:tileRect/>
          </a:gradFill>
          <a:ln>
            <a:solidFill>
              <a:schemeClr val="bg1">
                <a:lumMod val="75000"/>
                <a:alpha val="87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1140" name="Textfeld 6"/>
          <p:cNvSpPr txBox="1">
            <a:spLocks noChangeArrowheads="1"/>
          </p:cNvSpPr>
          <p:nvPr/>
        </p:nvSpPr>
        <p:spPr bwMode="auto">
          <a:xfrm>
            <a:off x="5119688" y="5084763"/>
            <a:ext cx="40608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800">
                <a:cs typeface="Arial" charset="0"/>
              </a:rPr>
              <a:t>Anregungsenergie [MeV]</a:t>
            </a:r>
          </a:p>
        </p:txBody>
      </p:sp>
      <p:pic>
        <p:nvPicPr>
          <p:cNvPr id="91141" name="Bild 4" descr="Coulo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88913"/>
            <a:ext cx="4727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feld 1"/>
          <p:cNvSpPr txBox="1">
            <a:spLocks noChangeArrowheads="1"/>
          </p:cNvSpPr>
          <p:nvPr/>
        </p:nvSpPr>
        <p:spPr bwMode="auto">
          <a:xfrm>
            <a:off x="1042988" y="5084763"/>
            <a:ext cx="28019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LAND: 200 keV</a:t>
            </a:r>
          </a:p>
          <a:p>
            <a:pPr eaLnBrk="1" hangingPunct="1"/>
            <a:r>
              <a:rPr lang="de-DE"/>
              <a:t>NeuLAND: 20 keV</a:t>
            </a:r>
          </a:p>
        </p:txBody>
      </p:sp>
      <p:sp>
        <p:nvSpPr>
          <p:cNvPr id="10" name="Rechteck 9"/>
          <p:cNvSpPr/>
          <p:nvPr/>
        </p:nvSpPr>
        <p:spPr>
          <a:xfrm>
            <a:off x="4067944" y="2132856"/>
            <a:ext cx="4608512" cy="576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524328" y="2285256"/>
            <a:ext cx="1304528" cy="1647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4067944" y="2204864"/>
            <a:ext cx="1304528" cy="1647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1152" name="Bild 8" descr="Disputation_ExE60feCoulex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1726" r="6950" b="9279"/>
          <a:stretch>
            <a:fillRect/>
          </a:stretch>
        </p:blipFill>
        <p:spPr bwMode="auto">
          <a:xfrm rot="5400000">
            <a:off x="5141119" y="1750219"/>
            <a:ext cx="26971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3" name="Textfeld 7"/>
          <p:cNvSpPr txBox="1">
            <a:spLocks noChangeArrowheads="1"/>
          </p:cNvSpPr>
          <p:nvPr/>
        </p:nvSpPr>
        <p:spPr bwMode="auto">
          <a:xfrm rot="-5400000">
            <a:off x="3705225" y="2773363"/>
            <a:ext cx="13636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cs typeface="Arial" charset="0"/>
              </a:rPr>
              <a:t>d</a:t>
            </a:r>
            <a:r>
              <a:rPr lang="de-DE" sz="1800">
                <a:latin typeface="Symbol" charset="0"/>
                <a:cs typeface="Symbol" charset="0"/>
              </a:rPr>
              <a:t>s</a:t>
            </a:r>
            <a:r>
              <a:rPr lang="de-DE" sz="1800">
                <a:cs typeface="Arial" charset="0"/>
              </a:rPr>
              <a:t>/dE [mb]</a:t>
            </a:r>
          </a:p>
        </p:txBody>
      </p:sp>
      <p:sp>
        <p:nvSpPr>
          <p:cNvPr id="91154" name="Foliennummernplatzhalt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A34B3B-F2E1-284F-A9D6-396AD50FA25B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47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Bild 10" descr="neuLAND-setup1_tanj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41910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feld 15"/>
          <p:cNvSpPr txBox="1">
            <a:spLocks noChangeArrowheads="1"/>
          </p:cNvSpPr>
          <p:nvPr/>
        </p:nvSpPr>
        <p:spPr bwMode="auto">
          <a:xfrm>
            <a:off x="6443663" y="3435350"/>
            <a:ext cx="8826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3000" b="1">
                <a:cs typeface="Arial" charset="0"/>
              </a:rPr>
              <a:t>R</a:t>
            </a:r>
            <a:r>
              <a:rPr lang="de-DE" sz="3000" b="1" baseline="30000">
                <a:cs typeface="Arial" charset="0"/>
              </a:rPr>
              <a:t>3</a:t>
            </a:r>
            <a:r>
              <a:rPr lang="de-DE" sz="3000" b="1">
                <a:cs typeface="Arial" charset="0"/>
              </a:rPr>
              <a:t>B</a:t>
            </a:r>
          </a:p>
        </p:txBody>
      </p:sp>
      <p:sp>
        <p:nvSpPr>
          <p:cNvPr id="93187" name="Textfeld 1"/>
          <p:cNvSpPr txBox="1">
            <a:spLocks noChangeArrowheads="1"/>
          </p:cNvSpPr>
          <p:nvPr/>
        </p:nvSpPr>
        <p:spPr bwMode="auto">
          <a:xfrm>
            <a:off x="5076825" y="1196975"/>
            <a:ext cx="3311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/>
              <a:t>bis zu 4n detektierbar</a:t>
            </a:r>
          </a:p>
        </p:txBody>
      </p:sp>
      <p:sp>
        <p:nvSpPr>
          <p:cNvPr id="93188" name="Textfeld 2"/>
          <p:cNvSpPr txBox="1">
            <a:spLocks noChangeArrowheads="1"/>
          </p:cNvSpPr>
          <p:nvPr/>
        </p:nvSpPr>
        <p:spPr bwMode="auto">
          <a:xfrm>
            <a:off x="468313" y="333375"/>
            <a:ext cx="32369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800"/>
              <a:t>Zusammenfassung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11560" y="2607295"/>
            <a:ext cx="356770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glow rad="101600">
                    <a:schemeClr val="bg1"/>
                  </a:glow>
                </a:effectLst>
              </a:rPr>
              <a:t>(</a:t>
            </a:r>
            <a:r>
              <a:rPr lang="de-DE" dirty="0" err="1">
                <a:effectLst>
                  <a:glow rad="101600">
                    <a:schemeClr val="bg1"/>
                  </a:glow>
                </a:effectLst>
                <a:latin typeface="Symbol" charset="2"/>
                <a:cs typeface="Symbol" charset="2"/>
              </a:rPr>
              <a:t>g</a:t>
            </a:r>
            <a:r>
              <a:rPr lang="de-DE" dirty="0" err="1">
                <a:effectLst>
                  <a:glow rad="101600">
                    <a:schemeClr val="bg1"/>
                  </a:glow>
                </a:effectLst>
              </a:rPr>
              <a:t>,n</a:t>
            </a:r>
            <a:r>
              <a:rPr lang="de-DE" dirty="0">
                <a:effectLst>
                  <a:glow rad="101600">
                    <a:schemeClr val="bg1"/>
                  </a:glow>
                </a:effectLst>
              </a:rPr>
              <a:t>) Reaktionen </a:t>
            </a:r>
          </a:p>
          <a:p>
            <a:pPr>
              <a:defRPr/>
            </a:pPr>
            <a:r>
              <a:rPr lang="de-DE" dirty="0">
                <a:effectLst>
                  <a:glow rad="101600">
                    <a:schemeClr val="bg1"/>
                  </a:glow>
                </a:effectLst>
              </a:rPr>
              <a:t>weitab des Stabilitätstals </a:t>
            </a:r>
          </a:p>
        </p:txBody>
      </p:sp>
      <p:sp>
        <p:nvSpPr>
          <p:cNvPr id="93190" name="Rechteck 15"/>
          <p:cNvSpPr>
            <a:spLocks noChangeArrowheads="1"/>
          </p:cNvSpPr>
          <p:nvPr/>
        </p:nvSpPr>
        <p:spPr bwMode="auto">
          <a:xfrm>
            <a:off x="611188" y="6135688"/>
            <a:ext cx="3192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/>
              <a:t>Auflösung von 20 keV</a:t>
            </a:r>
          </a:p>
        </p:txBody>
      </p:sp>
      <p:sp>
        <p:nvSpPr>
          <p:cNvPr id="93191" name="Foliennummernplatzhalter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381ACC-4574-A54D-AD26-3F04B7346C20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48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93192" name="Bild 1" descr="X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387667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hteck 5"/>
          <p:cNvSpPr>
            <a:spLocks noChangeArrowheads="1"/>
          </p:cNvSpPr>
          <p:nvPr/>
        </p:nvSpPr>
        <p:spPr bwMode="auto">
          <a:xfrm>
            <a:off x="755650" y="3933825"/>
            <a:ext cx="6965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de-DE"/>
              <a:t>One paddle contains 11 sheets of iron, each 5 mm thick (the two outer ones have a thickness of 2.5 mm) and 10 sheets of scintillator with a thickness of 5 mm</a:t>
            </a:r>
          </a:p>
          <a:p>
            <a:pPr marL="342900" indent="-342900">
              <a:buFontTx/>
              <a:buChar char="-"/>
            </a:pPr>
            <a:r>
              <a:rPr lang="de-DE"/>
              <a:t>The scintillation light is read out at both ends od the scintillator with photomultipliers.</a:t>
            </a:r>
          </a:p>
        </p:txBody>
      </p:sp>
      <p:pic>
        <p:nvPicPr>
          <p:cNvPr id="97282" name="Bild 6" descr="LAND-Paddle-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-242888"/>
            <a:ext cx="5395912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196372-65AE-8B44-B8AA-DB90019EBB2E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49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Coulomb_all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8559"/>
            <a:ext cx="4824536" cy="2986425"/>
          </a:xfrm>
          <a:prstGeom prst="rect">
            <a:avLst/>
          </a:prstGeom>
        </p:spPr>
      </p:pic>
      <p:sp>
        <p:nvSpPr>
          <p:cNvPr id="78850" name="Textfeld 2"/>
          <p:cNvSpPr txBox="1">
            <a:spLocks noChangeArrowheads="1"/>
          </p:cNvSpPr>
          <p:nvPr/>
        </p:nvSpPr>
        <p:spPr bwMode="auto">
          <a:xfrm>
            <a:off x="395536" y="332656"/>
            <a:ext cx="35810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3400" dirty="0" err="1">
                <a:latin typeface="Calibri"/>
                <a:cs typeface="Calibri"/>
              </a:rPr>
              <a:t>c</a:t>
            </a:r>
            <a:r>
              <a:rPr lang="de-DE" sz="3400" dirty="0" err="1" smtClean="0">
                <a:latin typeface="Calibri"/>
                <a:cs typeface="Calibri"/>
              </a:rPr>
              <a:t>oulomb</a:t>
            </a:r>
            <a:r>
              <a:rPr lang="de-DE" sz="3400" dirty="0" smtClean="0">
                <a:latin typeface="Calibri"/>
                <a:cs typeface="Calibri"/>
              </a:rPr>
              <a:t> </a:t>
            </a:r>
            <a:r>
              <a:rPr lang="de-DE" sz="3400" dirty="0" err="1" smtClean="0">
                <a:latin typeface="Calibri"/>
                <a:cs typeface="Calibri"/>
              </a:rPr>
              <a:t>excitation</a:t>
            </a:r>
            <a:endParaRPr lang="de-DE" sz="3400" dirty="0">
              <a:latin typeface="Calibri"/>
              <a:cs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23528" y="4985300"/>
            <a:ext cx="4320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de-DE" sz="2200" dirty="0" err="1" smtClean="0">
                <a:latin typeface="Calibri"/>
                <a:cs typeface="Calibri"/>
              </a:rPr>
              <a:t>ToF</a:t>
            </a:r>
            <a:r>
              <a:rPr lang="de-DE" sz="2200" dirty="0" smtClean="0">
                <a:latin typeface="Calibri"/>
                <a:cs typeface="Calibri"/>
              </a:rPr>
              <a:t>, </a:t>
            </a:r>
            <a:r>
              <a:rPr lang="de-DE" sz="2200" dirty="0" err="1">
                <a:latin typeface="Calibri"/>
                <a:cs typeface="Calibri"/>
              </a:rPr>
              <a:t>p</a:t>
            </a:r>
            <a:r>
              <a:rPr lang="de-DE" sz="2200" dirty="0" err="1" smtClean="0">
                <a:latin typeface="Calibri"/>
                <a:cs typeface="Calibri"/>
              </a:rPr>
              <a:t>osition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>
                <a:latin typeface="Calibri"/>
                <a:cs typeface="Calibri"/>
              </a:rPr>
              <a:t>and</a:t>
            </a:r>
            <a:r>
              <a:rPr lang="de-DE" sz="2200" dirty="0">
                <a:latin typeface="Calibri"/>
                <a:cs typeface="Calibri"/>
              </a:rPr>
              <a:t> </a:t>
            </a:r>
            <a:r>
              <a:rPr lang="de-DE" sz="2200" dirty="0" smtClean="0">
                <a:latin typeface="Symbol" charset="2"/>
                <a:cs typeface="Symbol" charset="2"/>
              </a:rPr>
              <a:t>D</a:t>
            </a:r>
            <a:r>
              <a:rPr lang="de-DE" sz="2200" dirty="0" smtClean="0">
                <a:latin typeface="Calibri"/>
                <a:cs typeface="Calibri"/>
              </a:rPr>
              <a:t>E </a:t>
            </a:r>
            <a:r>
              <a:rPr lang="de-DE" sz="2200" dirty="0" err="1" smtClean="0">
                <a:latin typeface="Calibri"/>
                <a:cs typeface="Calibri"/>
              </a:rPr>
              <a:t>for</a:t>
            </a:r>
            <a:r>
              <a:rPr lang="de-DE" sz="2200" dirty="0" smtClean="0">
                <a:latin typeface="Calibri"/>
                <a:cs typeface="Calibri"/>
              </a:rPr>
              <a:t> all </a:t>
            </a:r>
            <a:r>
              <a:rPr lang="de-DE" sz="2200" dirty="0" err="1" smtClean="0">
                <a:latin typeface="Calibri"/>
                <a:cs typeface="Calibri"/>
              </a:rPr>
              <a:t>outgoing</a:t>
            </a:r>
            <a:r>
              <a:rPr lang="de-DE" sz="2200" dirty="0" smtClean="0">
                <a:latin typeface="Calibri"/>
                <a:cs typeface="Calibri"/>
              </a:rPr>
              <a:t> </a:t>
            </a:r>
            <a:r>
              <a:rPr lang="de-DE" sz="2200" dirty="0" err="1" smtClean="0">
                <a:latin typeface="Calibri"/>
                <a:cs typeface="Calibri"/>
              </a:rPr>
              <a:t>species</a:t>
            </a:r>
            <a:endParaRPr lang="de-DE" sz="2200" dirty="0">
              <a:latin typeface="Calibri"/>
              <a:cs typeface="Calibri"/>
            </a:endParaRPr>
          </a:p>
          <a:p>
            <a:pPr marL="800100" lvl="1" indent="-342900">
              <a:buFont typeface="Symbol" charset="0"/>
              <a:buChar char=""/>
              <a:defRPr/>
            </a:pPr>
            <a:r>
              <a:rPr lang="de-DE" sz="2200" i="1" dirty="0" smtClean="0">
                <a:latin typeface="Calibri"/>
                <a:cs typeface="Calibri"/>
              </a:rPr>
              <a:t>E</a:t>
            </a:r>
            <a:r>
              <a:rPr lang="de-DE" sz="2200" baseline="30000" dirty="0" smtClean="0">
                <a:latin typeface="Calibri"/>
                <a:cs typeface="Calibri"/>
              </a:rPr>
              <a:t>*</a:t>
            </a:r>
            <a:endParaRPr lang="de-DE" sz="2200" baseline="30000" dirty="0">
              <a:latin typeface="Calibri"/>
              <a:cs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803976" y="3149352"/>
            <a:ext cx="1304528" cy="1647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Calibri"/>
              <a:cs typeface="Calibri"/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715287"/>
              </p:ext>
            </p:extLst>
          </p:nvPr>
        </p:nvGraphicFramePr>
        <p:xfrm>
          <a:off x="5346700" y="2133600"/>
          <a:ext cx="289718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90" name="Formel" r:id="rId6" imgW="1473200" imgH="431800" progId="Equation.3">
                  <p:embed/>
                </p:oleObj>
              </mc:Choice>
              <mc:Fallback>
                <p:oleObj name="Formel" r:id="rId6" imgW="1473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6700" y="2133600"/>
                        <a:ext cx="2897188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864307"/>
              </p:ext>
            </p:extLst>
          </p:nvPr>
        </p:nvGraphicFramePr>
        <p:xfrm>
          <a:off x="5311775" y="3352800"/>
          <a:ext cx="2947988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91" name="Formel" r:id="rId8" imgW="1498600" imgH="952500" progId="Equation.3">
                  <p:embed/>
                </p:oleObj>
              </mc:Choice>
              <mc:Fallback>
                <p:oleObj name="Formel" r:id="rId8" imgW="14986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11775" y="3352800"/>
                        <a:ext cx="2947988" cy="187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feil nach unten 11"/>
          <p:cNvSpPr/>
          <p:nvPr/>
        </p:nvSpPr>
        <p:spPr>
          <a:xfrm>
            <a:off x="5724128" y="2636912"/>
            <a:ext cx="504056" cy="144016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unten 20"/>
          <p:cNvSpPr/>
          <p:nvPr/>
        </p:nvSpPr>
        <p:spPr>
          <a:xfrm>
            <a:off x="7380312" y="2636912"/>
            <a:ext cx="504056" cy="72008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009813" y="1988840"/>
            <a:ext cx="48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latin typeface="Calibri"/>
                <a:cs typeface="Calibri"/>
              </a:rPr>
              <a:t>E</a:t>
            </a:r>
            <a:r>
              <a:rPr lang="de-DE" i="1" baseline="30000" dirty="0" smtClean="0">
                <a:latin typeface="Calibri"/>
                <a:cs typeface="Calibri"/>
              </a:rPr>
              <a:t>*</a:t>
            </a:r>
            <a:endParaRPr lang="de-DE" i="1" baseline="30000" dirty="0">
              <a:latin typeface="Calibri"/>
              <a:cs typeface="Calibri"/>
            </a:endParaRPr>
          </a:p>
        </p:txBody>
      </p:sp>
      <p:sp>
        <p:nvSpPr>
          <p:cNvPr id="13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5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838371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4678095" y="3146319"/>
            <a:ext cx="61151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de-DE" sz="2200" baseline="3000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de-DE" sz="2200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de-DE" sz="2200" i="1" baseline="30000" dirty="0" smtClean="0">
                <a:solidFill>
                  <a:srgbClr val="000000"/>
                </a:solidFill>
                <a:latin typeface="Arial"/>
                <a:cs typeface="Arial"/>
              </a:rPr>
              <a:t>*</a:t>
            </a:r>
            <a:endParaRPr lang="de-DE" sz="2200" i="1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83802" y="5132128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  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07236" y="3597856"/>
            <a:ext cx="1505540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de-DE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535 </a:t>
            </a:r>
            <a:r>
              <a:rPr lang="de-DE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AMeV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V="1">
            <a:off x="464956" y="4040235"/>
            <a:ext cx="1453969" cy="7752"/>
          </a:xfrm>
          <a:prstGeom prst="line">
            <a:avLst/>
          </a:prstGeom>
          <a:ln w="3175" cmpd="sng">
            <a:solidFill>
              <a:schemeClr val="tx1">
                <a:lumMod val="65000"/>
                <a:lumOff val="3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2468740" y="3524644"/>
            <a:ext cx="51809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de-DE" sz="2200" baseline="3000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de-DE" sz="2200" dirty="0" smtClean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endParaRPr lang="de-DE" sz="22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Freihandform 27"/>
          <p:cNvSpPr/>
          <p:nvPr/>
        </p:nvSpPr>
        <p:spPr>
          <a:xfrm>
            <a:off x="1134221" y="2572240"/>
            <a:ext cx="6830342" cy="1751183"/>
          </a:xfrm>
          <a:custGeom>
            <a:avLst/>
            <a:gdLst>
              <a:gd name="connsiteX0" fmla="*/ 0 w 6830342"/>
              <a:gd name="connsiteY0" fmla="*/ 1751183 h 1751183"/>
              <a:gd name="connsiteX1" fmla="*/ 1673915 w 6830342"/>
              <a:gd name="connsiteY1" fmla="*/ 1616477 h 1751183"/>
              <a:gd name="connsiteX2" fmla="*/ 3020743 w 6830342"/>
              <a:gd name="connsiteY2" fmla="*/ 1424039 h 1751183"/>
              <a:gd name="connsiteX3" fmla="*/ 4252129 w 6830342"/>
              <a:gd name="connsiteY3" fmla="*/ 1154626 h 1751183"/>
              <a:gd name="connsiteX4" fmla="*/ 5252629 w 6830342"/>
              <a:gd name="connsiteY4" fmla="*/ 846726 h 1751183"/>
              <a:gd name="connsiteX5" fmla="*/ 6195409 w 6830342"/>
              <a:gd name="connsiteY5" fmla="*/ 404119 h 1751183"/>
              <a:gd name="connsiteX6" fmla="*/ 6830342 w 6830342"/>
              <a:gd name="connsiteY6" fmla="*/ 0 h 175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0342" h="1751183">
                <a:moveTo>
                  <a:pt x="0" y="1751183"/>
                </a:moveTo>
                <a:cubicBezTo>
                  <a:pt x="585229" y="1711092"/>
                  <a:pt x="1170458" y="1671001"/>
                  <a:pt x="1673915" y="1616477"/>
                </a:cubicBezTo>
                <a:cubicBezTo>
                  <a:pt x="2177372" y="1561953"/>
                  <a:pt x="2591041" y="1501014"/>
                  <a:pt x="3020743" y="1424039"/>
                </a:cubicBezTo>
                <a:cubicBezTo>
                  <a:pt x="3450445" y="1347064"/>
                  <a:pt x="3880148" y="1250845"/>
                  <a:pt x="4252129" y="1154626"/>
                </a:cubicBezTo>
                <a:cubicBezTo>
                  <a:pt x="4624110" y="1058407"/>
                  <a:pt x="4928749" y="971810"/>
                  <a:pt x="5252629" y="846726"/>
                </a:cubicBezTo>
                <a:cubicBezTo>
                  <a:pt x="5576509" y="721642"/>
                  <a:pt x="5932457" y="545240"/>
                  <a:pt x="6195409" y="404119"/>
                </a:cubicBezTo>
                <a:cubicBezTo>
                  <a:pt x="6458361" y="262998"/>
                  <a:pt x="6830342" y="0"/>
                  <a:pt x="6830342" y="0"/>
                </a:cubicBezTo>
              </a:path>
            </a:pathLst>
          </a:custGeom>
          <a:ln>
            <a:solidFill>
              <a:srgbClr val="595959"/>
            </a:solidFill>
            <a:headEnd type="none"/>
            <a:tailEnd type="none"/>
          </a:ln>
          <a:effectLst>
            <a:outerShdw blurRad="50800" dist="38100" dir="1980000" rotWithShape="0">
              <a:prstClr val="black">
                <a:alpha val="27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90373" y="4005552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  <a:cs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058265" y="2698244"/>
            <a:ext cx="108000" cy="10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  <a:cs typeface="Arial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061447" y="2055398"/>
            <a:ext cx="684803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de-DE" sz="2200" baseline="30000" dirty="0" smtClean="0">
                <a:solidFill>
                  <a:srgbClr val="000000"/>
                </a:solidFill>
                <a:latin typeface="Arial"/>
                <a:cs typeface="Arial"/>
              </a:rPr>
              <a:t>A-1</a:t>
            </a:r>
            <a:r>
              <a:rPr lang="de-DE" sz="2200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endParaRPr lang="de-DE" sz="22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015293" y="2738435"/>
            <a:ext cx="341572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de-DE" sz="2200" dirty="0" err="1" smtClean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de-DE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Freihandform 33"/>
          <p:cNvSpPr/>
          <p:nvPr/>
        </p:nvSpPr>
        <p:spPr>
          <a:xfrm rot="11178932">
            <a:off x="4829612" y="3925361"/>
            <a:ext cx="180000" cy="1080000"/>
          </a:xfrm>
          <a:custGeom>
            <a:avLst/>
            <a:gdLst>
              <a:gd name="connsiteX0" fmla="*/ 346328 w 365589"/>
              <a:gd name="connsiteY0" fmla="*/ 0 h 2174546"/>
              <a:gd name="connsiteX1" fmla="*/ 19241 w 365589"/>
              <a:gd name="connsiteY1" fmla="*/ 327144 h 2174546"/>
              <a:gd name="connsiteX2" fmla="*/ 365568 w 365589"/>
              <a:gd name="connsiteY2" fmla="*/ 673532 h 2174546"/>
              <a:gd name="connsiteX3" fmla="*/ 19241 w 365589"/>
              <a:gd name="connsiteY3" fmla="*/ 1077651 h 2174546"/>
              <a:gd name="connsiteX4" fmla="*/ 365568 w 365589"/>
              <a:gd name="connsiteY4" fmla="*/ 1424039 h 2174546"/>
              <a:gd name="connsiteX5" fmla="*/ 0 w 365589"/>
              <a:gd name="connsiteY5" fmla="*/ 1828158 h 2174546"/>
              <a:gd name="connsiteX6" fmla="*/ 365568 w 365589"/>
              <a:gd name="connsiteY6" fmla="*/ 2174546 h 21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589" h="2174546">
                <a:moveTo>
                  <a:pt x="346328" y="0"/>
                </a:moveTo>
                <a:cubicBezTo>
                  <a:pt x="181181" y="107444"/>
                  <a:pt x="16034" y="214889"/>
                  <a:pt x="19241" y="327144"/>
                </a:cubicBezTo>
                <a:cubicBezTo>
                  <a:pt x="22448" y="439399"/>
                  <a:pt x="365568" y="548448"/>
                  <a:pt x="365568" y="673532"/>
                </a:cubicBezTo>
                <a:cubicBezTo>
                  <a:pt x="365568" y="798616"/>
                  <a:pt x="19241" y="952567"/>
                  <a:pt x="19241" y="1077651"/>
                </a:cubicBezTo>
                <a:cubicBezTo>
                  <a:pt x="19241" y="1202735"/>
                  <a:pt x="368775" y="1298955"/>
                  <a:pt x="365568" y="1424039"/>
                </a:cubicBezTo>
                <a:cubicBezTo>
                  <a:pt x="362361" y="1549123"/>
                  <a:pt x="0" y="1703074"/>
                  <a:pt x="0" y="1828158"/>
                </a:cubicBezTo>
                <a:cubicBezTo>
                  <a:pt x="0" y="1953242"/>
                  <a:pt x="365568" y="2174546"/>
                  <a:pt x="365568" y="2174546"/>
                </a:cubicBezTo>
              </a:path>
            </a:pathLst>
          </a:custGeom>
          <a:ln>
            <a:gradFill flip="none" rotWithShape="1">
              <a:gsLst>
                <a:gs pos="31000">
                  <a:schemeClr val="tx1">
                    <a:lumMod val="65000"/>
                    <a:lumOff val="35000"/>
                    <a:alpha val="64000"/>
                  </a:schemeClr>
                </a:gs>
                <a:gs pos="57000">
                  <a:schemeClr val="bg1">
                    <a:lumMod val="85000"/>
                    <a:alpha val="68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/>
          <p:cNvSpPr/>
          <p:nvPr/>
        </p:nvSpPr>
        <p:spPr>
          <a:xfrm>
            <a:off x="4232052" y="4815100"/>
            <a:ext cx="1080000" cy="108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/>
                <a:cs typeface="Arial"/>
              </a:rPr>
              <a:t>Pb</a:t>
            </a:r>
            <a:endParaRPr lang="de-DE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721457" y="3634938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  <a:cs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C6E97-195A-5147-AD65-8CEF168B447D}" type="slidenum">
              <a:rPr lang="de-DE" smtClean="0"/>
              <a:t>50</a:t>
            </a:fld>
            <a:endParaRPr lang="de-DE"/>
          </a:p>
        </p:txBody>
      </p:sp>
      <p:sp>
        <p:nvSpPr>
          <p:cNvPr id="38" name="Freihandform 37"/>
          <p:cNvSpPr/>
          <p:nvPr/>
        </p:nvSpPr>
        <p:spPr>
          <a:xfrm rot="11178932">
            <a:off x="7978790" y="1528083"/>
            <a:ext cx="180000" cy="720000"/>
          </a:xfrm>
          <a:custGeom>
            <a:avLst/>
            <a:gdLst>
              <a:gd name="connsiteX0" fmla="*/ 346328 w 365589"/>
              <a:gd name="connsiteY0" fmla="*/ 0 h 2174546"/>
              <a:gd name="connsiteX1" fmla="*/ 19241 w 365589"/>
              <a:gd name="connsiteY1" fmla="*/ 327144 h 2174546"/>
              <a:gd name="connsiteX2" fmla="*/ 365568 w 365589"/>
              <a:gd name="connsiteY2" fmla="*/ 673532 h 2174546"/>
              <a:gd name="connsiteX3" fmla="*/ 19241 w 365589"/>
              <a:gd name="connsiteY3" fmla="*/ 1077651 h 2174546"/>
              <a:gd name="connsiteX4" fmla="*/ 365568 w 365589"/>
              <a:gd name="connsiteY4" fmla="*/ 1424039 h 2174546"/>
              <a:gd name="connsiteX5" fmla="*/ 0 w 365589"/>
              <a:gd name="connsiteY5" fmla="*/ 1828158 h 2174546"/>
              <a:gd name="connsiteX6" fmla="*/ 365568 w 365589"/>
              <a:gd name="connsiteY6" fmla="*/ 2174546 h 21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589" h="2174546">
                <a:moveTo>
                  <a:pt x="346328" y="0"/>
                </a:moveTo>
                <a:cubicBezTo>
                  <a:pt x="181181" y="107444"/>
                  <a:pt x="16034" y="214889"/>
                  <a:pt x="19241" y="327144"/>
                </a:cubicBezTo>
                <a:cubicBezTo>
                  <a:pt x="22448" y="439399"/>
                  <a:pt x="365568" y="548448"/>
                  <a:pt x="365568" y="673532"/>
                </a:cubicBezTo>
                <a:cubicBezTo>
                  <a:pt x="365568" y="798616"/>
                  <a:pt x="19241" y="952567"/>
                  <a:pt x="19241" y="1077651"/>
                </a:cubicBezTo>
                <a:cubicBezTo>
                  <a:pt x="19241" y="1202735"/>
                  <a:pt x="368775" y="1298955"/>
                  <a:pt x="365568" y="1424039"/>
                </a:cubicBezTo>
                <a:cubicBezTo>
                  <a:pt x="362361" y="1549123"/>
                  <a:pt x="0" y="1703074"/>
                  <a:pt x="0" y="1828158"/>
                </a:cubicBezTo>
                <a:cubicBezTo>
                  <a:pt x="0" y="1953242"/>
                  <a:pt x="365568" y="2174546"/>
                  <a:pt x="365568" y="2174546"/>
                </a:cubicBezTo>
              </a:path>
            </a:pathLst>
          </a:custGeom>
          <a:ln>
            <a:gradFill flip="none" rotWithShape="1">
              <a:gsLst>
                <a:gs pos="31000">
                  <a:schemeClr val="tx1">
                    <a:lumMod val="65000"/>
                    <a:lumOff val="35000"/>
                    <a:alpha val="64000"/>
                  </a:schemeClr>
                </a:gs>
                <a:gs pos="57000">
                  <a:schemeClr val="bg1">
                    <a:lumMod val="85000"/>
                    <a:alpha val="68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non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/>
          <p:cNvSpPr/>
          <p:nvPr/>
        </p:nvSpPr>
        <p:spPr>
          <a:xfrm>
            <a:off x="7784563" y="2055398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4956" y="368915"/>
            <a:ext cx="42621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 smtClean="0">
                <a:latin typeface="Arial"/>
                <a:cs typeface="Arial"/>
              </a:rPr>
              <a:t>Coulomb-</a:t>
            </a:r>
            <a:r>
              <a:rPr lang="de-DE" sz="2600" dirty="0" err="1">
                <a:latin typeface="Arial"/>
                <a:cs typeface="Arial"/>
              </a:rPr>
              <a:t>A</a:t>
            </a:r>
            <a:r>
              <a:rPr lang="de-DE" sz="2600" dirty="0" err="1" smtClean="0">
                <a:latin typeface="Arial"/>
                <a:cs typeface="Arial"/>
              </a:rPr>
              <a:t>ufbruchmethode</a:t>
            </a:r>
            <a:endParaRPr lang="de-DE" sz="2600" dirty="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91792" y="5895100"/>
            <a:ext cx="33791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dirty="0" err="1" smtClean="0">
                <a:latin typeface="Symbol" charset="2"/>
                <a:cs typeface="Symbol" charset="2"/>
              </a:rPr>
              <a:t>s</a:t>
            </a:r>
            <a:r>
              <a:rPr lang="de-DE" sz="2600" baseline="-25000" dirty="0" err="1" smtClean="0">
                <a:latin typeface="Arial"/>
                <a:cs typeface="Arial"/>
              </a:rPr>
              <a:t>COULEX</a:t>
            </a:r>
            <a:r>
              <a:rPr lang="de-DE" sz="2600" dirty="0" smtClean="0">
                <a:latin typeface="Arial"/>
                <a:cs typeface="Arial"/>
              </a:rPr>
              <a:t> = </a:t>
            </a:r>
            <a:r>
              <a:rPr lang="de-DE" sz="2600" dirty="0" err="1" smtClean="0">
                <a:latin typeface="Symbol" charset="2"/>
                <a:cs typeface="Symbol" charset="2"/>
              </a:rPr>
              <a:t>s</a:t>
            </a:r>
            <a:r>
              <a:rPr lang="de-DE" sz="2600" baseline="-25000" dirty="0" err="1" smtClean="0">
                <a:latin typeface="Arial"/>
                <a:cs typeface="Arial"/>
              </a:rPr>
              <a:t>Pb</a:t>
            </a:r>
            <a:r>
              <a:rPr lang="de-DE" sz="2600" dirty="0" smtClean="0">
                <a:latin typeface="Arial"/>
                <a:cs typeface="Arial"/>
              </a:rPr>
              <a:t> - </a:t>
            </a:r>
            <a:r>
              <a:rPr lang="de-DE" sz="2600" dirty="0" err="1">
                <a:latin typeface="Symbol" charset="2"/>
                <a:cs typeface="Symbol" charset="2"/>
              </a:rPr>
              <a:t>s</a:t>
            </a:r>
            <a:r>
              <a:rPr lang="de-DE" sz="2600" baseline="-25000" dirty="0" err="1" smtClean="0">
                <a:latin typeface="Arial"/>
                <a:cs typeface="Arial"/>
              </a:rPr>
              <a:t>nuklear</a:t>
            </a:r>
            <a:endParaRPr lang="de-DE" sz="2600" dirty="0">
              <a:latin typeface="Arial"/>
              <a:cs typeface="Arial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643466" y="1286934"/>
            <a:ext cx="7603067" cy="0"/>
          </a:xfrm>
          <a:prstGeom prst="line">
            <a:avLst/>
          </a:prstGeom>
          <a:ln w="25400" cap="rnd">
            <a:gradFill flip="none" rotWithShape="1">
              <a:gsLst>
                <a:gs pos="34000">
                  <a:schemeClr val="tx1">
                    <a:lumMod val="50000"/>
                    <a:lumOff val="50000"/>
                    <a:alpha val="68000"/>
                  </a:schemeClr>
                </a:gs>
                <a:gs pos="71000">
                  <a:srgbClr val="FFFFFF">
                    <a:alpha val="68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370406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feld 3"/>
          <p:cNvSpPr txBox="1">
            <a:spLocks noChangeArrowheads="1"/>
          </p:cNvSpPr>
          <p:nvPr/>
        </p:nvSpPr>
        <p:spPr bwMode="auto">
          <a:xfrm>
            <a:off x="2257425" y="1412875"/>
            <a:ext cx="3491837" cy="431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baseline="30000" dirty="0">
                <a:solidFill>
                  <a:srgbClr val="000000"/>
                </a:solidFill>
              </a:rPr>
              <a:t>60</a:t>
            </a:r>
            <a:r>
              <a:rPr lang="de-DE" dirty="0">
                <a:solidFill>
                  <a:srgbClr val="000000"/>
                </a:solidFill>
              </a:rPr>
              <a:t>Fe </a:t>
            </a:r>
            <a:r>
              <a:rPr lang="de-DE" dirty="0" err="1" smtClean="0">
                <a:solidFill>
                  <a:srgbClr val="000000"/>
                </a:solidFill>
              </a:rPr>
              <a:t>excitation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spectrum</a:t>
            </a:r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4489450" y="1989138"/>
            <a:ext cx="0" cy="65246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98307" name="Objekt 5"/>
          <p:cNvGraphicFramePr>
            <a:graphicFrameLocks noChangeAspect="1"/>
          </p:cNvGraphicFramePr>
          <p:nvPr/>
        </p:nvGraphicFramePr>
        <p:xfrm>
          <a:off x="2943225" y="2852738"/>
          <a:ext cx="317500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60" name="Formel" r:id="rId3" imgW="1231900" imgH="457200" progId="Equation.3">
                  <p:embed/>
                </p:oleObj>
              </mc:Choice>
              <mc:Fallback>
                <p:oleObj name="Formel" r:id="rId3" imgW="1231900" imgH="4572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2852738"/>
                        <a:ext cx="3175000" cy="11445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8" name="Textfeld 6"/>
          <p:cNvSpPr txBox="1">
            <a:spLocks noChangeArrowheads="1"/>
          </p:cNvSpPr>
          <p:nvPr/>
        </p:nvSpPr>
        <p:spPr bwMode="auto">
          <a:xfrm>
            <a:off x="2257425" y="2133600"/>
            <a:ext cx="22717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800">
                <a:solidFill>
                  <a:srgbClr val="000000"/>
                </a:solidFill>
              </a:rPr>
              <a:t>virtual photon theory</a:t>
            </a: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4489450" y="4149725"/>
            <a:ext cx="0" cy="65246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98310" name="Objekt 8"/>
          <p:cNvGraphicFramePr>
            <a:graphicFrameLocks noChangeAspect="1"/>
          </p:cNvGraphicFramePr>
          <p:nvPr/>
        </p:nvGraphicFramePr>
        <p:xfrm>
          <a:off x="1905000" y="5027613"/>
          <a:ext cx="54038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61" name="Formel" r:id="rId5" imgW="2451100" imgH="482600" progId="Equation.3">
                  <p:embed/>
                </p:oleObj>
              </mc:Choice>
              <mc:Fallback>
                <p:oleObj name="Formel" r:id="rId5" imgW="2451100" imgH="48260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027613"/>
                        <a:ext cx="5403850" cy="1031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11" name="Textfeld 9"/>
          <p:cNvSpPr txBox="1">
            <a:spLocks noChangeArrowheads="1"/>
          </p:cNvSpPr>
          <p:nvPr/>
        </p:nvSpPr>
        <p:spPr bwMode="auto">
          <a:xfrm>
            <a:off x="2328863" y="4365625"/>
            <a:ext cx="18494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800">
                <a:solidFill>
                  <a:srgbClr val="000000"/>
                </a:solidFill>
              </a:rPr>
              <a:t>detailed balance</a:t>
            </a:r>
          </a:p>
        </p:txBody>
      </p:sp>
      <p:sp>
        <p:nvSpPr>
          <p:cNvPr id="98312" name="Textfeld 5"/>
          <p:cNvSpPr txBox="1">
            <a:spLocks noChangeArrowheads="1"/>
          </p:cNvSpPr>
          <p:nvPr/>
        </p:nvSpPr>
        <p:spPr bwMode="auto">
          <a:xfrm>
            <a:off x="1908175" y="5300663"/>
            <a:ext cx="1008063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>
                <a:latin typeface="Symbol" charset="0"/>
                <a:cs typeface="Symbol" charset="0"/>
              </a:rPr>
              <a:t>s</a:t>
            </a:r>
            <a:r>
              <a:rPr lang="de-DE" sz="2200" baseline="-25000"/>
              <a:t>(n,</a:t>
            </a:r>
            <a:r>
              <a:rPr lang="de-DE" sz="2200" baseline="-25000">
                <a:latin typeface="Symbol" charset="0"/>
                <a:cs typeface="Symbol" charset="0"/>
              </a:rPr>
              <a:t>g</a:t>
            </a:r>
            <a:r>
              <a:rPr lang="de-DE" sz="2200" baseline="-25000"/>
              <a:t>)</a:t>
            </a:r>
            <a:r>
              <a:rPr lang="de-DE" sz="2200"/>
              <a:t>=</a:t>
            </a:r>
          </a:p>
        </p:txBody>
      </p:sp>
      <p:sp>
        <p:nvSpPr>
          <p:cNvPr id="98313" name="Textfeld 6"/>
          <p:cNvSpPr txBox="1">
            <a:spLocks noChangeArrowheads="1"/>
          </p:cNvSpPr>
          <p:nvPr/>
        </p:nvSpPr>
        <p:spPr bwMode="auto">
          <a:xfrm>
            <a:off x="6062663" y="5084763"/>
            <a:ext cx="4540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/>
              <a:t>E</a:t>
            </a:r>
            <a:r>
              <a:rPr lang="de-DE" sz="2200" baseline="-25000">
                <a:latin typeface="Symbol" charset="0"/>
                <a:cs typeface="Symbol" charset="0"/>
              </a:rPr>
              <a:t>g</a:t>
            </a:r>
            <a:endParaRPr lang="de-DE" sz="2200">
              <a:latin typeface="Symbol" charset="0"/>
              <a:cs typeface="Symbol" charset="0"/>
            </a:endParaRPr>
          </a:p>
        </p:txBody>
      </p:sp>
      <p:sp>
        <p:nvSpPr>
          <p:cNvPr id="98314" name="Textfeld 8"/>
          <p:cNvSpPr txBox="1">
            <a:spLocks noChangeArrowheads="1"/>
          </p:cNvSpPr>
          <p:nvPr/>
        </p:nvSpPr>
        <p:spPr bwMode="auto">
          <a:xfrm>
            <a:off x="6245225" y="5084763"/>
            <a:ext cx="2714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baseline="30000"/>
              <a:t>2</a:t>
            </a:r>
          </a:p>
        </p:txBody>
      </p:sp>
      <p:sp>
        <p:nvSpPr>
          <p:cNvPr id="98315" name="Textfeld 11"/>
          <p:cNvSpPr txBox="1">
            <a:spLocks noChangeArrowheads="1"/>
          </p:cNvSpPr>
          <p:nvPr/>
        </p:nvSpPr>
        <p:spPr bwMode="auto">
          <a:xfrm>
            <a:off x="6516688" y="5302250"/>
            <a:ext cx="714375" cy="430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>
                <a:latin typeface="Symbol" charset="0"/>
                <a:cs typeface="Symbol" charset="0"/>
              </a:rPr>
              <a:t>s</a:t>
            </a:r>
            <a:r>
              <a:rPr lang="de-DE" sz="2200" baseline="-25000"/>
              <a:t>(</a:t>
            </a:r>
            <a:r>
              <a:rPr lang="de-DE" sz="2200" baseline="-25000">
                <a:latin typeface="Symbol" charset="0"/>
                <a:cs typeface="Symbol" charset="0"/>
              </a:rPr>
              <a:t>g</a:t>
            </a:r>
            <a:r>
              <a:rPr lang="de-DE" sz="2200" baseline="-25000"/>
              <a:t>,n)</a:t>
            </a:r>
            <a:endParaRPr lang="de-DE" sz="2200"/>
          </a:p>
        </p:txBody>
      </p:sp>
      <p:sp>
        <p:nvSpPr>
          <p:cNvPr id="18" name="Rechteck 17"/>
          <p:cNvSpPr/>
          <p:nvPr/>
        </p:nvSpPr>
        <p:spPr>
          <a:xfrm>
            <a:off x="7164388" y="5373688"/>
            <a:ext cx="107950" cy="431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8317" name="Textfeld 18"/>
          <p:cNvSpPr txBox="1">
            <a:spLocks noChangeArrowheads="1"/>
          </p:cNvSpPr>
          <p:nvPr/>
        </p:nvSpPr>
        <p:spPr bwMode="auto">
          <a:xfrm>
            <a:off x="3419475" y="5086350"/>
            <a:ext cx="1728788" cy="430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/>
              <a:t>2(2</a:t>
            </a:r>
            <a:r>
              <a:rPr lang="de-DE" sz="2200" i="1"/>
              <a:t>J</a:t>
            </a:r>
            <a:r>
              <a:rPr lang="de-DE" sz="2200" baseline="-25000"/>
              <a:t>60Fe</a:t>
            </a:r>
            <a:r>
              <a:rPr lang="de-DE" sz="2200"/>
              <a:t>+1)</a:t>
            </a:r>
          </a:p>
        </p:txBody>
      </p:sp>
      <p:sp>
        <p:nvSpPr>
          <p:cNvPr id="98318" name="Textfeld 26"/>
          <p:cNvSpPr txBox="1">
            <a:spLocks noChangeArrowheads="1"/>
          </p:cNvSpPr>
          <p:nvPr/>
        </p:nvSpPr>
        <p:spPr bwMode="auto">
          <a:xfrm>
            <a:off x="2916238" y="5589588"/>
            <a:ext cx="2519362" cy="430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/>
              <a:t>(2</a:t>
            </a:r>
            <a:r>
              <a:rPr lang="de-DE" sz="2200" i="1"/>
              <a:t>J</a:t>
            </a:r>
            <a:r>
              <a:rPr lang="de-DE" sz="2200" baseline="-25000"/>
              <a:t>59Fe</a:t>
            </a:r>
            <a:r>
              <a:rPr lang="de-DE" sz="2200"/>
              <a:t>+1)  (2</a:t>
            </a:r>
            <a:r>
              <a:rPr lang="de-DE" sz="2200" i="1"/>
              <a:t>J</a:t>
            </a:r>
            <a:r>
              <a:rPr lang="de-DE" sz="2200" baseline="-25000"/>
              <a:t>n</a:t>
            </a:r>
            <a:r>
              <a:rPr lang="de-DE" sz="2200"/>
              <a:t>+1)</a:t>
            </a:r>
          </a:p>
        </p:txBody>
      </p:sp>
      <p:sp>
        <p:nvSpPr>
          <p:cNvPr id="98319" name="Textfeld 20"/>
          <p:cNvSpPr txBox="1">
            <a:spLocks noChangeArrowheads="1"/>
          </p:cNvSpPr>
          <p:nvPr/>
        </p:nvSpPr>
        <p:spPr bwMode="auto">
          <a:xfrm>
            <a:off x="5599113" y="5086350"/>
            <a:ext cx="341312" cy="430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/>
              <a:t>1</a:t>
            </a:r>
          </a:p>
        </p:txBody>
      </p:sp>
      <p:sp>
        <p:nvSpPr>
          <p:cNvPr id="98320" name="Textfeld 21"/>
          <p:cNvSpPr txBox="1">
            <a:spLocks noChangeArrowheads="1"/>
          </p:cNvSpPr>
          <p:nvPr/>
        </p:nvSpPr>
        <p:spPr bwMode="auto">
          <a:xfrm>
            <a:off x="5503863" y="5589588"/>
            <a:ext cx="652462" cy="430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 i="1">
                <a:latin typeface="Symbol" charset="0"/>
                <a:cs typeface="Symbol" charset="0"/>
              </a:rPr>
              <a:t>m</a:t>
            </a:r>
            <a:r>
              <a:rPr lang="de-DE" sz="2200" i="1"/>
              <a:t>c</a:t>
            </a:r>
            <a:r>
              <a:rPr lang="de-DE" sz="2200" i="1" baseline="30000"/>
              <a:t>2</a:t>
            </a:r>
            <a:endParaRPr lang="de-DE" sz="2200" i="1"/>
          </a:p>
        </p:txBody>
      </p:sp>
      <p:sp>
        <p:nvSpPr>
          <p:cNvPr id="98321" name="Textfeld 9"/>
          <p:cNvSpPr txBox="1">
            <a:spLocks noChangeArrowheads="1"/>
          </p:cNvSpPr>
          <p:nvPr/>
        </p:nvSpPr>
        <p:spPr bwMode="auto">
          <a:xfrm>
            <a:off x="6007100" y="5589588"/>
            <a:ext cx="581025" cy="430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/>
              <a:t>E</a:t>
            </a:r>
            <a:r>
              <a:rPr lang="de-DE" sz="2200" baseline="-25000"/>
              <a:t>rel</a:t>
            </a:r>
            <a:endParaRPr lang="de-DE" sz="2200"/>
          </a:p>
        </p:txBody>
      </p:sp>
      <p:sp>
        <p:nvSpPr>
          <p:cNvPr id="98322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92A74F-E413-9C49-B3B6-599D032F3102}" type="slidenum">
              <a:rPr lang="de-DE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51</a:t>
            </a:fld>
            <a:endParaRPr lang="de-DE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400" dirty="0">
                <a:solidFill>
                  <a:srgbClr val="595959"/>
                </a:solidFill>
                <a:latin typeface="Arial" charset="0"/>
              </a:rPr>
              <a:t>Readout Electronics (Developed in GSI)</a:t>
            </a:r>
            <a:endParaRPr kumimoji="1" lang="ja-JP" altLang="en-US" sz="34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3584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999381"/>
            <a:ext cx="5338936" cy="4525963"/>
          </a:xfrm>
        </p:spPr>
        <p:txBody>
          <a:bodyPr/>
          <a:lstStyle/>
          <a:p>
            <a:r>
              <a:rPr kumimoji="1" lang="en-US" altLang="ja-JP" sz="2000" dirty="0" err="1">
                <a:solidFill>
                  <a:srgbClr val="595959"/>
                </a:solidFill>
                <a:latin typeface="Arial" charset="0"/>
              </a:rPr>
              <a:t>TacQuila</a:t>
            </a:r>
            <a:r>
              <a:rPr kumimoji="1" lang="en-US" altLang="ja-JP" sz="2000" dirty="0">
                <a:solidFill>
                  <a:srgbClr val="595959"/>
                </a:solidFill>
                <a:latin typeface="Arial" charset="0"/>
              </a:rPr>
              <a:t> (have been used also for LAND) </a:t>
            </a:r>
          </a:p>
          <a:p>
            <a:endParaRPr kumimoji="1" lang="en-US" altLang="ja-JP" sz="2000" dirty="0">
              <a:solidFill>
                <a:srgbClr val="595959"/>
              </a:solidFill>
              <a:latin typeface="Arial" charset="0"/>
            </a:endParaRPr>
          </a:p>
          <a:p>
            <a:pPr lvl="1"/>
            <a:r>
              <a:rPr kumimoji="1" lang="en-US" altLang="ja-JP" sz="2000" dirty="0">
                <a:solidFill>
                  <a:srgbClr val="595959"/>
                </a:solidFill>
                <a:latin typeface="Arial" charset="0"/>
                <a:cs typeface="ＭＳ Ｐゴシック" charset="0"/>
              </a:rPr>
              <a:t>TAC-based TDC + QDC</a:t>
            </a:r>
          </a:p>
          <a:p>
            <a:pPr lvl="1"/>
            <a:r>
              <a:rPr kumimoji="1" lang="en-US" altLang="ja-JP" sz="2000" dirty="0">
                <a:solidFill>
                  <a:srgbClr val="595959"/>
                </a:solidFill>
                <a:latin typeface="Arial" charset="0"/>
                <a:cs typeface="ＭＳ Ｐゴシック" charset="0"/>
              </a:rPr>
              <a:t>Limitation: multi-hit incapable</a:t>
            </a:r>
          </a:p>
          <a:p>
            <a:pPr marL="457200" lvl="1" indent="0">
              <a:buNone/>
            </a:pPr>
            <a:endParaRPr kumimoji="1" lang="en-US" altLang="ja-JP" sz="2000" dirty="0">
              <a:solidFill>
                <a:srgbClr val="595959"/>
              </a:solidFill>
              <a:latin typeface="Arial" charset="0"/>
              <a:cs typeface="ＭＳ Ｐゴシック" charset="0"/>
            </a:endParaRPr>
          </a:p>
          <a:p>
            <a:r>
              <a:rPr kumimoji="1" lang="en-US" altLang="ja-JP" sz="2000" dirty="0">
                <a:solidFill>
                  <a:srgbClr val="595959"/>
                </a:solidFill>
                <a:latin typeface="Arial" charset="0"/>
              </a:rPr>
              <a:t>TAMEX (new generation, under development)</a:t>
            </a:r>
          </a:p>
          <a:p>
            <a:pPr lvl="1"/>
            <a:endParaRPr kumimoji="1" lang="en-US" altLang="ja-JP" sz="2000" dirty="0">
              <a:solidFill>
                <a:srgbClr val="595959"/>
              </a:solidFill>
              <a:latin typeface="Arial" charset="0"/>
              <a:cs typeface="ＭＳ Ｐゴシック" charset="0"/>
            </a:endParaRPr>
          </a:p>
          <a:p>
            <a:pPr lvl="1"/>
            <a:r>
              <a:rPr kumimoji="1" lang="en-US" altLang="ja-JP" sz="2000" dirty="0">
                <a:solidFill>
                  <a:srgbClr val="595959"/>
                </a:solidFill>
                <a:latin typeface="Arial" charset="0"/>
                <a:cs typeface="ＭＳ Ｐゴシック" charset="0"/>
              </a:rPr>
              <a:t>FPGA-based TDC + QTC</a:t>
            </a:r>
          </a:p>
          <a:p>
            <a:pPr lvl="1"/>
            <a:r>
              <a:rPr kumimoji="1" lang="en-US" altLang="ja-JP" sz="2000" dirty="0">
                <a:solidFill>
                  <a:srgbClr val="595959"/>
                </a:solidFill>
                <a:latin typeface="Arial" charset="0"/>
                <a:cs typeface="ＭＳ Ｐゴシック" charset="0"/>
              </a:rPr>
              <a:t>Advantage: multi-hit capable</a:t>
            </a:r>
          </a:p>
        </p:txBody>
      </p:sp>
      <p:grpSp>
        <p:nvGrpSpPr>
          <p:cNvPr id="35843" name="Gruppieren 15"/>
          <p:cNvGrpSpPr>
            <a:grpSpLocks/>
          </p:cNvGrpSpPr>
          <p:nvPr/>
        </p:nvGrpSpPr>
        <p:grpSpPr bwMode="auto">
          <a:xfrm>
            <a:off x="5446713" y="1512888"/>
            <a:ext cx="3529012" cy="2200275"/>
            <a:chOff x="131759" y="2322000"/>
            <a:chExt cx="3615840" cy="3275999"/>
          </a:xfrm>
        </p:grpSpPr>
        <p:pic>
          <p:nvPicPr>
            <p:cNvPr id="35859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59" y="3821760"/>
              <a:ext cx="3600000" cy="49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98" y="4536000"/>
              <a:ext cx="1080000" cy="106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Grafik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598" y="3006000"/>
              <a:ext cx="1080000" cy="6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2" name="Grafik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8" y="2322000"/>
              <a:ext cx="900000" cy="120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Grafik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599" y="4770000"/>
              <a:ext cx="1800000" cy="6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1"/>
            <p:cNvSpPr txBox="1"/>
            <p:nvPr/>
          </p:nvSpPr>
          <p:spPr>
            <a:xfrm>
              <a:off x="579062" y="4361817"/>
              <a:ext cx="626226" cy="411273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compatLnSpc="0">
              <a:spAutoFit/>
            </a:bodyPr>
            <a:lstStyle/>
            <a:p>
              <a:pPr hangingPunct="0">
                <a:defRPr/>
              </a:pPr>
              <a:r>
                <a:rPr lang="de-DE" sz="1200" dirty="0">
                  <a:solidFill>
                    <a:srgbClr val="595959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FEE</a:t>
              </a:r>
            </a:p>
          </p:txBody>
        </p:sp>
        <p:sp>
          <p:nvSpPr>
            <p:cNvPr id="14" name="Textfeld 12"/>
            <p:cNvSpPr txBox="1"/>
            <p:nvPr/>
          </p:nvSpPr>
          <p:spPr>
            <a:xfrm>
              <a:off x="2234899" y="4352362"/>
              <a:ext cx="1393962" cy="411273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compatLnSpc="0">
              <a:spAutoFit/>
            </a:bodyPr>
            <a:lstStyle/>
            <a:p>
              <a:pPr hangingPunct="0">
                <a:defRPr/>
              </a:pPr>
              <a:r>
                <a:rPr lang="de-DE" sz="1200" dirty="0" err="1">
                  <a:solidFill>
                    <a:srgbClr val="595959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TacQuila</a:t>
              </a:r>
              <a:endParaRPr lang="de-DE" sz="1200" dirty="0">
                <a:solidFill>
                  <a:srgbClr val="595959"/>
                </a:solidFill>
                <a:latin typeface="Arial" pitchFamily="18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15" name="Textfeld 13"/>
            <p:cNvSpPr txBox="1"/>
            <p:nvPr/>
          </p:nvSpPr>
          <p:spPr>
            <a:xfrm>
              <a:off x="2560211" y="3595999"/>
              <a:ext cx="688035" cy="411273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compatLnSpc="0">
              <a:spAutoFit/>
            </a:bodyPr>
            <a:lstStyle/>
            <a:p>
              <a:pPr hangingPunct="0">
                <a:defRPr/>
              </a:pPr>
              <a:r>
                <a:rPr lang="de-DE" sz="1200" dirty="0">
                  <a:solidFill>
                    <a:srgbClr val="595959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QDC</a:t>
              </a:r>
            </a:p>
          </p:txBody>
        </p:sp>
        <p:sp>
          <p:nvSpPr>
            <p:cNvPr id="16" name="Textfeld 14"/>
            <p:cNvSpPr txBox="1"/>
            <p:nvPr/>
          </p:nvSpPr>
          <p:spPr>
            <a:xfrm>
              <a:off x="310680" y="3510908"/>
              <a:ext cx="1133711" cy="411273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compatLnSpc="0">
              <a:spAutoFit/>
            </a:bodyPr>
            <a:lstStyle/>
            <a:p>
              <a:pPr hangingPunct="0">
                <a:defRPr/>
              </a:pPr>
              <a:r>
                <a:rPr lang="de-DE" sz="1200" dirty="0">
                  <a:solidFill>
                    <a:srgbClr val="595959"/>
                  </a:solidFill>
                  <a:latin typeface="Arial" pitchFamily="18"/>
                  <a:ea typeface="Bitstream Vera Sans" pitchFamily="2"/>
                  <a:cs typeface="Bitstream Vera Sans" pitchFamily="2"/>
                </a:rPr>
                <a:t>TRIPLEX</a:t>
              </a:r>
            </a:p>
          </p:txBody>
        </p:sp>
      </p:grpSp>
      <p:grpSp>
        <p:nvGrpSpPr>
          <p:cNvPr id="35844" name="Gruppieren 17"/>
          <p:cNvGrpSpPr>
            <a:grpSpLocks/>
          </p:cNvGrpSpPr>
          <p:nvPr/>
        </p:nvGrpSpPr>
        <p:grpSpPr bwMode="auto">
          <a:xfrm>
            <a:off x="5418138" y="4117975"/>
            <a:ext cx="3586162" cy="2351088"/>
            <a:chOff x="-1066559" y="1982922"/>
            <a:chExt cx="8151038" cy="5422778"/>
          </a:xfrm>
        </p:grpSpPr>
        <p:pic>
          <p:nvPicPr>
            <p:cNvPr id="3584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7691" y="1982922"/>
              <a:ext cx="8122170" cy="5422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Parallelogramm 19"/>
            <p:cNvSpPr>
              <a:spLocks noChangeArrowheads="1"/>
            </p:cNvSpPr>
            <p:nvPr/>
          </p:nvSpPr>
          <p:spPr bwMode="auto">
            <a:xfrm rot="9952013">
              <a:off x="2133960" y="4659527"/>
              <a:ext cx="1122167" cy="1475609"/>
            </a:xfrm>
            <a:prstGeom prst="parallelogram">
              <a:avLst>
                <a:gd name="adj" fmla="val 25000"/>
              </a:avLst>
            </a:prstGeom>
            <a:solidFill>
              <a:srgbClr val="FFFF00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en-US" altLang="ja-JP" sz="1800">
                <a:solidFill>
                  <a:srgbClr val="595959"/>
                </a:solidFill>
              </a:endParaRPr>
            </a:p>
          </p:txBody>
        </p:sp>
        <p:sp>
          <p:nvSpPr>
            <p:cNvPr id="35849" name="Textfeld 20"/>
            <p:cNvSpPr txBox="1">
              <a:spLocks noChangeArrowheads="1"/>
            </p:cNvSpPr>
            <p:nvPr/>
          </p:nvSpPr>
          <p:spPr bwMode="auto">
            <a:xfrm>
              <a:off x="2166435" y="5095252"/>
              <a:ext cx="3994332" cy="710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altLang="ja-JP" sz="1400" b="1">
                  <a:solidFill>
                    <a:srgbClr val="595959"/>
                  </a:solidFill>
                </a:rPr>
                <a:t>QTC+comparator</a:t>
              </a:r>
              <a:endParaRPr lang="en-US" altLang="ja-JP" sz="1400" b="1">
                <a:solidFill>
                  <a:srgbClr val="595959"/>
                </a:solidFill>
              </a:endParaRPr>
            </a:p>
          </p:txBody>
        </p:sp>
        <p:sp>
          <p:nvSpPr>
            <p:cNvPr id="35850" name="Textfeld 21"/>
            <p:cNvSpPr txBox="1">
              <a:spLocks noChangeArrowheads="1"/>
            </p:cNvSpPr>
            <p:nvPr/>
          </p:nvSpPr>
          <p:spPr bwMode="auto">
            <a:xfrm>
              <a:off x="-1066559" y="5549286"/>
              <a:ext cx="2114435" cy="710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altLang="ja-JP" sz="1400" b="1">
                  <a:solidFill>
                    <a:srgbClr val="595959"/>
                  </a:solidFill>
                </a:rPr>
                <a:t>new FEE</a:t>
              </a:r>
              <a:endParaRPr lang="en-US" altLang="ja-JP" sz="1400" b="1">
                <a:solidFill>
                  <a:srgbClr val="595959"/>
                </a:solidFill>
              </a:endParaRPr>
            </a:p>
          </p:txBody>
        </p:sp>
        <p:pic>
          <p:nvPicPr>
            <p:cNvPr id="3585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101"/>
            <a:stretch>
              <a:fillRect/>
            </a:stretch>
          </p:blipFill>
          <p:spPr bwMode="auto">
            <a:xfrm rot="5400000">
              <a:off x="2670281" y="5486840"/>
              <a:ext cx="479740" cy="226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Parallelogramm 23"/>
            <p:cNvSpPr>
              <a:spLocks noChangeArrowheads="1"/>
            </p:cNvSpPr>
            <p:nvPr/>
          </p:nvSpPr>
          <p:spPr bwMode="auto">
            <a:xfrm rot="10080000">
              <a:off x="1423136" y="6263292"/>
              <a:ext cx="2060310" cy="380803"/>
            </a:xfrm>
            <a:prstGeom prst="parallelogram">
              <a:avLst>
                <a:gd name="adj" fmla="val 0"/>
              </a:avLst>
            </a:prstGeom>
            <a:solidFill>
              <a:srgbClr val="C00000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en-US" altLang="ja-JP" sz="1800">
                <a:solidFill>
                  <a:srgbClr val="595959"/>
                </a:solidFill>
              </a:endParaRPr>
            </a:p>
          </p:txBody>
        </p:sp>
        <p:sp>
          <p:nvSpPr>
            <p:cNvPr id="35853" name="Parallelogramm 24"/>
            <p:cNvSpPr>
              <a:spLocks noChangeArrowheads="1"/>
            </p:cNvSpPr>
            <p:nvPr/>
          </p:nvSpPr>
          <p:spPr bwMode="auto">
            <a:xfrm rot="10080000">
              <a:off x="1286022" y="4439833"/>
              <a:ext cx="1760826" cy="377140"/>
            </a:xfrm>
            <a:prstGeom prst="parallelogram">
              <a:avLst>
                <a:gd name="adj" fmla="val 0"/>
              </a:avLst>
            </a:prstGeom>
            <a:solidFill>
              <a:srgbClr val="C00000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457200"/>
              <a:endParaRPr lang="en-US" altLang="ja-JP" sz="1800">
                <a:solidFill>
                  <a:srgbClr val="595959"/>
                </a:solidFill>
              </a:endParaRPr>
            </a:p>
          </p:txBody>
        </p:sp>
        <p:sp>
          <p:nvSpPr>
            <p:cNvPr id="35854" name="Textfeld 25"/>
            <p:cNvSpPr txBox="1">
              <a:spLocks noChangeArrowheads="1"/>
            </p:cNvSpPr>
            <p:nvPr/>
          </p:nvSpPr>
          <p:spPr bwMode="auto">
            <a:xfrm>
              <a:off x="3096747" y="6206822"/>
              <a:ext cx="2399488" cy="710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altLang="ja-JP" sz="1400" b="1">
                  <a:solidFill>
                    <a:srgbClr val="595959"/>
                  </a:solidFill>
                </a:rPr>
                <a:t>TRIPLEX</a:t>
              </a:r>
              <a:endParaRPr lang="en-US" altLang="ja-JP" sz="1400" b="1">
                <a:solidFill>
                  <a:srgbClr val="595959"/>
                </a:solidFill>
              </a:endParaRPr>
            </a:p>
          </p:txBody>
        </p:sp>
        <p:cxnSp>
          <p:nvCxnSpPr>
            <p:cNvPr id="35855" name="Gerade Verbindung 26"/>
            <p:cNvCxnSpPr>
              <a:cxnSpLocks noChangeShapeType="1"/>
            </p:cNvCxnSpPr>
            <p:nvPr/>
          </p:nvCxnSpPr>
          <p:spPr bwMode="auto">
            <a:xfrm flipH="1">
              <a:off x="1578077" y="2448232"/>
              <a:ext cx="1190608" cy="19692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6" name="Gerade Verbindung 27"/>
            <p:cNvCxnSpPr>
              <a:cxnSpLocks noChangeShapeType="1"/>
            </p:cNvCxnSpPr>
            <p:nvPr/>
          </p:nvCxnSpPr>
          <p:spPr bwMode="auto">
            <a:xfrm>
              <a:off x="1214284" y="2630129"/>
              <a:ext cx="1854476" cy="162985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7" name="Gerade Verbindung 28"/>
            <p:cNvCxnSpPr>
              <a:cxnSpLocks noChangeShapeType="1"/>
            </p:cNvCxnSpPr>
            <p:nvPr/>
          </p:nvCxnSpPr>
          <p:spPr bwMode="auto">
            <a:xfrm flipH="1">
              <a:off x="3269480" y="2295832"/>
              <a:ext cx="662892" cy="17873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8" name="Gerade Verbindung 29"/>
            <p:cNvCxnSpPr>
              <a:cxnSpLocks noChangeShapeType="1"/>
            </p:cNvCxnSpPr>
            <p:nvPr/>
          </p:nvCxnSpPr>
          <p:spPr bwMode="auto">
            <a:xfrm>
              <a:off x="2905687" y="2295832"/>
              <a:ext cx="1475494" cy="146500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5845" name="テキスト ボックス 1"/>
          <p:cNvSpPr txBox="1">
            <a:spLocks noChangeArrowheads="1"/>
          </p:cNvSpPr>
          <p:nvPr/>
        </p:nvSpPr>
        <p:spPr bwMode="auto">
          <a:xfrm>
            <a:off x="6967538" y="6237288"/>
            <a:ext cx="2092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1200">
                <a:solidFill>
                  <a:srgbClr val="595959"/>
                </a:solidFill>
              </a:rPr>
              <a:t>Rearrangement in progress.</a:t>
            </a:r>
            <a:endParaRPr kumimoji="1" lang="ja-JP" altLang="en-US" sz="1200">
              <a:solidFill>
                <a:srgbClr val="595959"/>
              </a:solidFill>
            </a:endParaRPr>
          </a:p>
        </p:txBody>
      </p:sp>
      <p:sp>
        <p:nvSpPr>
          <p:cNvPr id="35846" name="Foliennummernplatzhalt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204F4F-44C6-F64F-8CBA-8352914FAF2B}" type="slidenum">
              <a:rPr lang="de-DE" sz="1200">
                <a:solidFill>
                  <a:srgbClr val="595959"/>
                </a:solidFill>
                <a:latin typeface="Calibri" charset="0"/>
                <a:cs typeface="Arial" charset="0"/>
              </a:rPr>
              <a:pPr eaLnBrk="1" hangingPunct="1"/>
              <a:t>52</a:t>
            </a:fld>
            <a:endParaRPr lang="de-DE" sz="1200">
              <a:solidFill>
                <a:srgbClr val="595959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Bild 1" descr="neuland-einzel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7213" r="9776" b="10878"/>
          <a:stretch>
            <a:fillRect/>
          </a:stretch>
        </p:blipFill>
        <p:spPr bwMode="auto">
          <a:xfrm>
            <a:off x="4608512" y="478802"/>
            <a:ext cx="4535488" cy="460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1" name="Textfeld 5"/>
          <p:cNvSpPr txBox="1">
            <a:spLocks noChangeArrowheads="1"/>
          </p:cNvSpPr>
          <p:nvPr/>
        </p:nvSpPr>
        <p:spPr bwMode="auto">
          <a:xfrm>
            <a:off x="5508104" y="2708920"/>
            <a:ext cx="17281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 err="1" smtClean="0">
                <a:solidFill>
                  <a:srgbClr val="404040"/>
                </a:solidFill>
                <a:effectLst>
                  <a:glow rad="165100">
                    <a:schemeClr val="bg1"/>
                  </a:glow>
                </a:effectLst>
                <a:latin typeface="Calibri"/>
                <a:cs typeface="Calibri"/>
              </a:rPr>
              <a:t>NeuLAND</a:t>
            </a:r>
            <a:r>
              <a:rPr lang="en-US" sz="2200" b="1" dirty="0">
                <a:solidFill>
                  <a:srgbClr val="404040"/>
                </a:solidFill>
                <a:effectLst>
                  <a:glow rad="165100">
                    <a:schemeClr val="bg1"/>
                  </a:glow>
                </a:effectLst>
                <a:latin typeface="Calibri"/>
                <a:cs typeface="Calibri"/>
              </a:rPr>
              <a:t> </a:t>
            </a:r>
            <a:endParaRPr lang="en-US" sz="2200" b="1" dirty="0" smtClean="0">
              <a:solidFill>
                <a:srgbClr val="404040"/>
              </a:solidFill>
              <a:effectLst>
                <a:glow rad="165100">
                  <a:schemeClr val="bg1"/>
                </a:glow>
              </a:effectLst>
              <a:latin typeface="Calibri"/>
              <a:cs typeface="Calibri"/>
            </a:endParaRPr>
          </a:p>
          <a:p>
            <a:pPr eaLnBrk="1" hangingPunct="1"/>
            <a:r>
              <a:rPr lang="en-US" sz="2200" b="1" dirty="0" smtClean="0">
                <a:solidFill>
                  <a:srgbClr val="404040"/>
                </a:solidFill>
                <a:effectLst>
                  <a:glow rad="165100">
                    <a:schemeClr val="bg1"/>
                  </a:glow>
                </a:effectLst>
                <a:latin typeface="Calibri"/>
                <a:cs typeface="Calibri"/>
              </a:rPr>
              <a:t>- full </a:t>
            </a:r>
            <a:r>
              <a:rPr lang="en-US" sz="2200" b="1" dirty="0" smtClean="0">
                <a:solidFill>
                  <a:srgbClr val="404040"/>
                </a:solidFill>
                <a:effectLst>
                  <a:glow rad="165100">
                    <a:schemeClr val="bg1"/>
                  </a:glow>
                </a:effectLst>
                <a:latin typeface="Calibri"/>
                <a:cs typeface="Calibri"/>
              </a:rPr>
              <a:t>active </a:t>
            </a:r>
            <a:r>
              <a:rPr lang="en-US" sz="2200" b="1" dirty="0" smtClean="0">
                <a:solidFill>
                  <a:srgbClr val="404040"/>
                </a:solidFill>
                <a:effectLst>
                  <a:glow rad="165100">
                    <a:schemeClr val="bg1"/>
                  </a:glow>
                </a:effectLst>
                <a:latin typeface="Calibri"/>
                <a:cs typeface="Calibri"/>
              </a:rPr>
              <a:t>detector - </a:t>
            </a:r>
            <a:endParaRPr lang="en-US" sz="2200" b="1" dirty="0" smtClean="0">
              <a:solidFill>
                <a:srgbClr val="404040"/>
              </a:solidFill>
              <a:effectLst>
                <a:glow rad="165100">
                  <a:schemeClr val="bg1"/>
                </a:glow>
              </a:effectLst>
              <a:latin typeface="Calibri"/>
              <a:cs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9552" y="4293096"/>
            <a:ext cx="8604448" cy="1938992"/>
          </a:xfrm>
          <a:prstGeom prst="rect">
            <a:avLst/>
          </a:prstGeom>
          <a:noFill/>
          <a:effectLst>
            <a:glow rad="2667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 dirty="0" err="1" smtClean="0">
                <a:solidFill>
                  <a:srgbClr val="404040"/>
                </a:solidFill>
                <a:effectLst/>
                <a:latin typeface="Symbol" charset="2"/>
                <a:cs typeface="Symbol" charset="2"/>
              </a:rPr>
              <a:t>s</a:t>
            </a:r>
            <a:r>
              <a:rPr lang="de-DE" baseline="-250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x</a:t>
            </a:r>
            <a:r>
              <a:rPr lang="de-DE" baseline="-250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,y,</a:t>
            </a:r>
            <a:r>
              <a:rPr lang="de-DE" baseline="-250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z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de-DE" dirty="0">
                <a:solidFill>
                  <a:srgbClr val="404040"/>
                </a:solidFill>
                <a:effectLst/>
                <a:latin typeface="Calibri"/>
                <a:cs typeface="Calibri"/>
              </a:rPr>
              <a:t>≈ 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1.5 cm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dirty="0" err="1" smtClean="0">
                <a:solidFill>
                  <a:srgbClr val="404040"/>
                </a:solidFill>
                <a:latin typeface="Symbol" charset="2"/>
                <a:cs typeface="Symbol" charset="2"/>
                <a:sym typeface="Wingdings" charset="0"/>
              </a:rPr>
              <a:t>s</a:t>
            </a:r>
            <a:r>
              <a:rPr lang="de-DE" baseline="-25000" dirty="0" err="1">
                <a:solidFill>
                  <a:srgbClr val="404040"/>
                </a:solidFill>
                <a:latin typeface="Calibri"/>
                <a:cs typeface="Calibri"/>
                <a:sym typeface="Wingdings" charset="0"/>
              </a:rPr>
              <a:t>t</a:t>
            </a:r>
            <a:r>
              <a:rPr lang="de-DE" dirty="0" smtClean="0">
                <a:solidFill>
                  <a:srgbClr val="404040"/>
                </a:solidFill>
                <a:latin typeface="Calibri"/>
                <a:cs typeface="Calibri"/>
                <a:sym typeface="Wingdings" charset="0"/>
              </a:rPr>
              <a:t> </a:t>
            </a:r>
            <a:r>
              <a:rPr lang="de-DE" dirty="0">
                <a:solidFill>
                  <a:srgbClr val="404040"/>
                </a:solidFill>
                <a:latin typeface="Calibri"/>
                <a:cs typeface="Calibri"/>
                <a:sym typeface="Wingdings" charset="0"/>
              </a:rPr>
              <a:t>&lt; 150 </a:t>
            </a:r>
            <a:r>
              <a:rPr lang="de-DE" dirty="0" err="1" smtClean="0">
                <a:solidFill>
                  <a:srgbClr val="404040"/>
                </a:solidFill>
                <a:latin typeface="Calibri"/>
                <a:cs typeface="Calibri"/>
                <a:sym typeface="Wingdings" charset="0"/>
              </a:rPr>
              <a:t>ps</a:t>
            </a:r>
            <a:endParaRPr lang="de-DE" dirty="0" smtClean="0">
              <a:solidFill>
                <a:srgbClr val="404040"/>
              </a:solidFill>
              <a:effectLst/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404040"/>
                </a:solidFill>
                <a:effectLst/>
                <a:latin typeface="Symbol" charset="2"/>
                <a:cs typeface="Symbol" charset="2"/>
              </a:rPr>
              <a:t>e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&gt; 90% for 0.2 - 1.0 </a:t>
            </a:r>
            <a:r>
              <a:rPr lang="en-US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GeV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neutrons</a:t>
            </a:r>
          </a:p>
          <a:p>
            <a:pPr marL="800100" lvl="1" indent="-342900">
              <a:buFont typeface="Symbol" charset="0"/>
              <a:buChar char=""/>
              <a:defRPr/>
            </a:pPr>
            <a:r>
              <a:rPr lang="en-US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ulti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-hit capability for up to 5 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neutrons</a:t>
            </a:r>
          </a:p>
          <a:p>
            <a:pPr marL="800100" lvl="1" indent="-342900">
              <a:buFont typeface="Symbol" charset="0"/>
              <a:buChar char=""/>
              <a:defRPr/>
            </a:pPr>
            <a:r>
              <a:rPr lang="en-US" i="1" dirty="0" err="1" smtClean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lang="en-US" i="1" baseline="-25000" dirty="0" err="1" smtClean="0">
                <a:solidFill>
                  <a:srgbClr val="404040"/>
                </a:solidFill>
                <a:latin typeface="Calibri"/>
                <a:cs typeface="Calibri"/>
              </a:rPr>
              <a:t>inv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resolution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: ∆E &lt; 20 </a:t>
            </a:r>
            <a:r>
              <a:rPr lang="de-DE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keV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@ </a:t>
            </a:r>
            <a:r>
              <a:rPr lang="de-DE" i="1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E</a:t>
            </a:r>
            <a:r>
              <a:rPr lang="de-DE" i="1" baseline="-250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rel</a:t>
            </a:r>
            <a:r>
              <a:rPr lang="de-DE" i="1" baseline="-25000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= 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100 </a:t>
            </a:r>
            <a:r>
              <a:rPr lang="de-DE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keV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above</a:t>
            </a:r>
            <a:r>
              <a:rPr lang="de-DE" dirty="0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 </a:t>
            </a:r>
            <a:r>
              <a:rPr lang="de-DE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S</a:t>
            </a:r>
            <a:r>
              <a:rPr lang="de-DE" baseline="-25000" dirty="0" err="1" smtClean="0">
                <a:solidFill>
                  <a:srgbClr val="404040"/>
                </a:solidFill>
                <a:effectLst/>
                <a:latin typeface="Calibri"/>
                <a:cs typeface="Calibri"/>
              </a:rPr>
              <a:t>n</a:t>
            </a:r>
            <a:endParaRPr lang="de-DE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85005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625778" y="7310909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AD1141-3E54-F94D-9024-5941ED24CBB1}" type="slidenum">
              <a:rPr lang="de-DE" sz="2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6</a:t>
            </a:fld>
            <a:endParaRPr lang="de-DE" sz="220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95536" y="323944"/>
            <a:ext cx="462169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esign 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goals of </a:t>
            </a:r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lang="de-DE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9" name="Foliennummernplatzhalter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 smtClean="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6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7859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4"/>
          <a:stretch>
            <a:fillRect/>
          </a:stretch>
        </p:blipFill>
        <p:spPr bwMode="auto">
          <a:xfrm>
            <a:off x="6526213" y="2681288"/>
            <a:ext cx="20066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タイトル 1"/>
          <p:cNvSpPr>
            <a:spLocks noGrp="1"/>
          </p:cNvSpPr>
          <p:nvPr>
            <p:ph type="title"/>
          </p:nvPr>
        </p:nvSpPr>
        <p:spPr>
          <a:xfrm>
            <a:off x="302840" y="-99392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sz="34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kumimoji="1" lang="en-US" altLang="ja-JP" sz="3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kumimoji="1" lang="en-US" altLang="ja-JP" sz="3400" dirty="0" smtClean="0">
                <a:solidFill>
                  <a:srgbClr val="404040"/>
                </a:solidFill>
                <a:latin typeface="Calibri"/>
                <a:cs typeface="Calibri"/>
              </a:rPr>
              <a:t>assembly</a:t>
            </a:r>
            <a:endParaRPr kumimoji="1" lang="ja-JP" altLang="en-US" sz="34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3584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3"/>
          <a:stretch>
            <a:fillRect/>
          </a:stretch>
        </p:blipFill>
        <p:spPr bwMode="auto">
          <a:xfrm>
            <a:off x="82550" y="1484313"/>
            <a:ext cx="4084638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4194175" y="1712913"/>
            <a:ext cx="46164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sz="2200" b="1" dirty="0" err="1">
                <a:solidFill>
                  <a:srgbClr val="404040"/>
                </a:solidFill>
                <a:latin typeface="Calibri"/>
                <a:cs typeface="Calibri"/>
              </a:rPr>
              <a:t>submodule</a:t>
            </a:r>
            <a:endParaRPr lang="de-DE" sz="22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eaLnBrk="1" hangingPunct="1"/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250 (270 incl. light </a:t>
            </a:r>
            <a:r>
              <a:rPr lang="de-DE" sz="2200" dirty="0" err="1">
                <a:solidFill>
                  <a:srgbClr val="404040"/>
                </a:solidFill>
                <a:latin typeface="Calibri"/>
                <a:cs typeface="Calibri"/>
              </a:rPr>
              <a:t>guides</a:t>
            </a:r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) x 5 x 5 cm</a:t>
            </a:r>
            <a:r>
              <a:rPr lang="de-DE" sz="2200" b="1" baseline="30000" dirty="0">
                <a:solidFill>
                  <a:srgbClr val="404040"/>
                </a:solidFill>
                <a:latin typeface="Calibri"/>
                <a:cs typeface="Calibri"/>
              </a:rPr>
              <a:t>3</a:t>
            </a:r>
            <a:endParaRPr lang="de-DE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694238" y="4868863"/>
            <a:ext cx="283154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30 double planes </a:t>
            </a:r>
          </a:p>
          <a:p>
            <a:pPr eaLnBrk="1" hangingPunct="1"/>
            <a:r>
              <a:rPr lang="de-DE" sz="2200" dirty="0" err="1">
                <a:solidFill>
                  <a:srgbClr val="404040"/>
                </a:solidFill>
                <a:latin typeface="Calibri"/>
                <a:cs typeface="Calibri"/>
              </a:rPr>
              <a:t>build</a:t>
            </a:r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sz="2200" dirty="0" err="1">
                <a:solidFill>
                  <a:srgbClr val="404040"/>
                </a:solidFill>
                <a:latin typeface="Calibri"/>
                <a:cs typeface="Calibri"/>
              </a:rPr>
              <a:t>up</a:t>
            </a:r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sz="2200" b="1" dirty="0" err="1">
                <a:solidFill>
                  <a:srgbClr val="404040"/>
                </a:solidFill>
                <a:latin typeface="Calibri"/>
                <a:cs typeface="Calibri"/>
              </a:rPr>
              <a:t>NeuLAND</a:t>
            </a:r>
            <a:endParaRPr lang="de-DE" sz="22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face size </a:t>
            </a:r>
            <a:r>
              <a:rPr lang="en-US" sz="2200" dirty="0" smtClean="0">
                <a:solidFill>
                  <a:srgbClr val="404040"/>
                </a:solidFill>
                <a:latin typeface="Calibri"/>
                <a:cs typeface="Calibri"/>
              </a:rPr>
              <a:t>250 x 250 </a:t>
            </a:r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cm</a:t>
            </a:r>
            <a:r>
              <a:rPr lang="en-US" sz="2200" b="1" baseline="3000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</a:p>
          <a:p>
            <a:pPr eaLnBrk="1" hangingPunct="1"/>
            <a:r>
              <a:rPr lang="en-US" sz="2200" dirty="0">
                <a:solidFill>
                  <a:srgbClr val="404040"/>
                </a:solidFill>
                <a:latin typeface="Calibri"/>
                <a:cs typeface="Calibri"/>
              </a:rPr>
              <a:t>active depth 300 cm</a:t>
            </a:r>
            <a:endParaRPr lang="de-DE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916238" y="2998788"/>
            <a:ext cx="3743325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2200" dirty="0" smtClean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50 horiz. + 50 vert. submodules</a:t>
            </a:r>
            <a:endParaRPr lang="de-DE" altLang="de-DE" sz="2200" dirty="0">
              <a:solidFill>
                <a:srgbClr val="404040"/>
              </a:solidFill>
              <a:latin typeface="Calibri"/>
              <a:ea typeface="+mn-ea"/>
              <a:cs typeface="Calibri"/>
            </a:endParaRPr>
          </a:p>
          <a:p>
            <a:pPr eaLnBrk="1" hangingPunct="1">
              <a:defRPr/>
            </a:pPr>
            <a:r>
              <a:rPr lang="de-DE" altLang="de-DE" sz="2200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build</a:t>
            </a:r>
            <a:r>
              <a:rPr lang="de-DE" altLang="de-DE" sz="2200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altLang="de-DE" sz="2200" b="1" dirty="0" err="1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one</a:t>
            </a:r>
            <a:r>
              <a:rPr lang="de-DE" altLang="de-DE" sz="2200" b="1" dirty="0">
                <a:solidFill>
                  <a:srgbClr val="404040"/>
                </a:solidFill>
                <a:latin typeface="Calibri"/>
                <a:ea typeface="+mn-ea"/>
                <a:cs typeface="Calibri"/>
              </a:rPr>
              <a:t> double-plane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3863975"/>
            <a:ext cx="3267075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7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" y="332656"/>
            <a:ext cx="8867328" cy="936104"/>
          </a:xfrm>
        </p:spPr>
        <p:txBody>
          <a:bodyPr/>
          <a:lstStyle/>
          <a:p>
            <a:pPr algn="l"/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erformance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xamples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(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simulation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)</a:t>
            </a:r>
            <a:b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</a:b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efficiency</a:t>
            </a: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67544" y="1744975"/>
            <a:ext cx="4851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high multi-neutron </a:t>
            </a:r>
            <a:r>
              <a:rPr lang="de-DE" altLang="de-DE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detection</a:t>
            </a:r>
            <a:r>
              <a:rPr lang="de-DE" altLang="de-D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altLang="de-DE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rPr>
              <a:t>efficiencies</a:t>
            </a: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936780" y="3616424"/>
            <a:ext cx="48116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high efficiency for low </a:t>
            </a:r>
            <a:r>
              <a:rPr lang="de-DE" alt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neutron</a:t>
            </a:r>
            <a:r>
              <a:rPr lang="de-DE" alt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altLang="de-DE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energies</a:t>
            </a:r>
            <a:endParaRPr lang="de-DE" altLang="de-DE" sz="2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22505"/>
              </p:ext>
            </p:extLst>
          </p:nvPr>
        </p:nvGraphicFramePr>
        <p:xfrm>
          <a:off x="5808988" y="4192488"/>
          <a:ext cx="2736304" cy="1828800"/>
        </p:xfrm>
        <a:graphic>
          <a:graphicData uri="http://schemas.openxmlformats.org/drawingml/2006/table">
            <a:tbl>
              <a:tblPr/>
              <a:tblGrid>
                <a:gridCol w="1080120"/>
                <a:gridCol w="1656184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E</a:t>
                      </a:r>
                      <a:r>
                        <a:rPr kumimoji="0" lang="de-DE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n </a:t>
                      </a: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[MeV]</a:t>
                      </a:r>
                      <a:endParaRPr kumimoji="0" lang="de-DE" sz="1800" b="0" i="0" u="none" strike="noStrike" cap="none" normalizeH="0" baseline="-250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alibri"/>
                        <a:ea typeface="ＭＳ Ｐゴシック" charset="0"/>
                        <a:cs typeface="Calibri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efficiency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 </a:t>
                      </a: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[%]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150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200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alibri"/>
                          <a:ea typeface="ＭＳ Ｐゴシック" charset="0"/>
                          <a:cs typeface="Calibri"/>
                        </a:rPr>
                        <a:t>91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テキスト ボックス 4"/>
          <p:cNvSpPr txBox="1">
            <a:spLocks noChangeArrowheads="1"/>
          </p:cNvSpPr>
          <p:nvPr/>
        </p:nvSpPr>
        <p:spPr bwMode="auto">
          <a:xfrm>
            <a:off x="827584" y="5261138"/>
            <a:ext cx="17114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Clr>
                <a:srgbClr val="C00000"/>
              </a:buCl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(</a:t>
            </a:r>
            <a:r>
              <a:rPr kumimoji="1"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</a:t>
            </a:r>
            <a:r>
              <a:rPr kumimoji="1" lang="en-US" altLang="ja-JP" sz="20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rel</a:t>
            </a:r>
            <a:r>
              <a:rPr kumimoji="1" lang="en-US" altLang="ja-JP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kumimoji="1"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= 500 </a:t>
            </a:r>
            <a:r>
              <a:rPr kumimoji="1" lang="en-US" altLang="ja-JP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keV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)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309379"/>
              </p:ext>
            </p:extLst>
          </p:nvPr>
        </p:nvGraphicFramePr>
        <p:xfrm>
          <a:off x="899592" y="2668850"/>
          <a:ext cx="266429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432048"/>
                <a:gridCol w="432048"/>
                <a:gridCol w="432048"/>
                <a:gridCol w="4320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%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1n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2n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3n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4n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5n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F50303"/>
                          </a:solidFill>
                        </a:rPr>
                        <a:t>89</a:t>
                      </a:r>
                      <a:endParaRPr lang="de-DE" b="1" dirty="0">
                        <a:solidFill>
                          <a:srgbClr val="F503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F50303"/>
                          </a:solidFill>
                        </a:rPr>
                        <a:t>78</a:t>
                      </a:r>
                      <a:endParaRPr lang="de-DE" b="1" dirty="0">
                        <a:solidFill>
                          <a:srgbClr val="F503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23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F50303"/>
                          </a:solidFill>
                        </a:rPr>
                        <a:t>63</a:t>
                      </a:r>
                      <a:endParaRPr lang="de-DE" b="1" dirty="0">
                        <a:solidFill>
                          <a:srgbClr val="F503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26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F50303"/>
                          </a:solidFill>
                        </a:rPr>
                        <a:t>63</a:t>
                      </a:r>
                      <a:endParaRPr lang="de-DE" b="1" dirty="0">
                        <a:solidFill>
                          <a:srgbClr val="F503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F50303"/>
                          </a:solidFill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 rot="16200000">
            <a:off x="-22760" y="3798971"/>
            <a:ext cx="1303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detected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36043" y="2225769"/>
            <a:ext cx="1470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generated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8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805576" cy="345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9672" y="2348880"/>
            <a:ext cx="23899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2200" b="1" dirty="0">
                <a:solidFill>
                  <a:srgbClr val="404040"/>
                </a:solidFill>
                <a:latin typeface="Calibri"/>
                <a:cs typeface="Calibri"/>
              </a:rPr>
              <a:t>1 </a:t>
            </a:r>
            <a:r>
              <a:rPr lang="de-DE" sz="2200" b="1" dirty="0" err="1" smtClean="0">
                <a:solidFill>
                  <a:srgbClr val="404040"/>
                </a:solidFill>
                <a:latin typeface="Calibri"/>
                <a:cs typeface="Calibri"/>
              </a:rPr>
              <a:t>neutron</a:t>
            </a:r>
            <a:endParaRPr lang="de-DE" sz="2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3727326" cy="338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正方形/長方形 3"/>
          <p:cNvSpPr>
            <a:spLocks noChangeArrowheads="1"/>
          </p:cNvSpPr>
          <p:nvPr/>
        </p:nvSpPr>
        <p:spPr bwMode="auto">
          <a:xfrm>
            <a:off x="2483768" y="1844824"/>
            <a:ext cx="1512168" cy="432048"/>
          </a:xfrm>
          <a:prstGeom prst="rect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0" name="正方形/長方形 15"/>
          <p:cNvSpPr>
            <a:spLocks noChangeArrowheads="1"/>
          </p:cNvSpPr>
          <p:nvPr/>
        </p:nvSpPr>
        <p:spPr bwMode="auto">
          <a:xfrm>
            <a:off x="6660232" y="3284984"/>
            <a:ext cx="1512168" cy="432048"/>
          </a:xfrm>
          <a:prstGeom prst="rect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5796136" y="3717032"/>
            <a:ext cx="23762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2200" b="1" dirty="0">
                <a:solidFill>
                  <a:srgbClr val="404040"/>
                </a:solidFill>
                <a:latin typeface="Calibri"/>
                <a:cs typeface="Calibri"/>
              </a:rPr>
              <a:t>4 </a:t>
            </a:r>
            <a:r>
              <a:rPr lang="de-DE" sz="2200" b="1" dirty="0" err="1">
                <a:solidFill>
                  <a:srgbClr val="404040"/>
                </a:solidFill>
                <a:latin typeface="Calibri"/>
                <a:cs typeface="Calibri"/>
              </a:rPr>
              <a:t>neutrons</a:t>
            </a:r>
            <a:endParaRPr lang="de-DE" sz="2200" b="1" dirty="0">
              <a:solidFill>
                <a:srgbClr val="404040"/>
              </a:solidFill>
              <a:latin typeface="Calibri"/>
              <a:cs typeface="Calibri"/>
            </a:endParaRPr>
          </a:p>
          <a:p>
            <a:pPr algn="r" eaLnBrk="1" hangingPunct="1"/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„</a:t>
            </a:r>
            <a:r>
              <a:rPr lang="de-DE" sz="2200" dirty="0" err="1">
                <a:solidFill>
                  <a:srgbClr val="404040"/>
                </a:solidFill>
                <a:latin typeface="Calibri"/>
                <a:cs typeface="Calibri"/>
              </a:rPr>
              <a:t>tetra</a:t>
            </a:r>
            <a:r>
              <a:rPr lang="de-DE" sz="2200" dirty="0">
                <a:solidFill>
                  <a:srgbClr val="404040"/>
                </a:solidFill>
                <a:latin typeface="Calibri"/>
                <a:cs typeface="Calibri"/>
              </a:rPr>
              <a:t>-neutron</a:t>
            </a:r>
            <a:r>
              <a:rPr lang="de-DE" sz="2200" dirty="0" smtClean="0">
                <a:solidFill>
                  <a:srgbClr val="404040"/>
                </a:solidFill>
                <a:latin typeface="Calibri"/>
                <a:cs typeface="Calibri"/>
              </a:rPr>
              <a:t>“</a:t>
            </a:r>
            <a:endParaRPr lang="de-DE" sz="2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76672" y="332656"/>
            <a:ext cx="8867328" cy="936104"/>
          </a:xfrm>
        </p:spPr>
        <p:txBody>
          <a:bodyPr/>
          <a:lstStyle/>
          <a:p>
            <a:pPr algn="l"/>
            <a:r>
              <a:rPr lang="de-DE" sz="3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</a:t>
            </a:r>
            <a:r>
              <a:rPr lang="de-DE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erformance</a:t>
            </a:r>
            <a:r>
              <a:rPr lang="de-DE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</a:t>
            </a:r>
            <a:r>
              <a:rPr lang="de-DE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xamples</a:t>
            </a:r>
            <a:r>
              <a:rPr lang="de-DE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(</a:t>
            </a:r>
            <a:r>
              <a:rPr lang="de-DE" sz="3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</a:t>
            </a:r>
            <a:r>
              <a:rPr lang="de-DE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imulation</a:t>
            </a:r>
            <a:r>
              <a:rPr lang="de-DE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)</a:t>
            </a:r>
            <a:br>
              <a:rPr lang="de-DE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</a:br>
            <a:r>
              <a:rPr lang="de-DE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invariant-</a:t>
            </a:r>
            <a:r>
              <a:rPr lang="de-DE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mass</a:t>
            </a:r>
            <a:r>
              <a:rPr lang="de-DE" sz="3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resolution</a:t>
            </a:r>
            <a:endParaRPr lang="de-DE" sz="3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355976" y="1484784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35 m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distance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target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r" eaLnBrk="1" hangingPunct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E</a:t>
            </a:r>
            <a:r>
              <a:rPr lang="de-DE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rel</a:t>
            </a:r>
            <a:r>
              <a:rPr lang="de-DE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=100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keV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r"/>
            <a:r>
              <a:rPr lang="de-DE" dirty="0">
                <a:solidFill>
                  <a:srgbClr val="404040"/>
                </a:solidFill>
                <a:latin typeface="Calibri"/>
                <a:cs typeface="Calibri"/>
              </a:rPr>
              <a:t>600 </a:t>
            </a:r>
            <a:r>
              <a:rPr lang="de-DE" dirty="0" err="1" smtClean="0">
                <a:solidFill>
                  <a:srgbClr val="404040"/>
                </a:solidFill>
                <a:latin typeface="Calibri"/>
                <a:cs typeface="Calibri"/>
              </a:rPr>
              <a:t>MeV</a:t>
            </a:r>
            <a:endParaRPr lang="de-DE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13" name="Foliennummernplatzhalt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F8BC4C-E217-8248-A66F-075D1B129AF1}" type="slidenum">
              <a:rPr lang="de-DE" sz="1200">
                <a:solidFill>
                  <a:srgbClr val="404040"/>
                </a:solidFill>
                <a:latin typeface="Calibri"/>
                <a:cs typeface="Calibri"/>
              </a:rPr>
              <a:pPr eaLnBrk="1" hangingPunct="1"/>
              <a:t>9</a:t>
            </a:fld>
            <a:endParaRPr lang="de-DE" sz="1200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4368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4.8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2462</Words>
  <Application>Microsoft Macintosh PowerPoint</Application>
  <PresentationFormat>Bildschirmpräsentation (4:3)</PresentationFormat>
  <Paragraphs>826</Paragraphs>
  <Slides>52</Slides>
  <Notes>40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52</vt:i4>
      </vt:variant>
    </vt:vector>
  </HeadingPairs>
  <TitlesOfParts>
    <vt:vector size="55" baseType="lpstr">
      <vt:lpstr>Larissa-Design</vt:lpstr>
      <vt:lpstr>Microsoft Formel-Editor</vt:lpstr>
      <vt:lpstr>Formel</vt:lpstr>
      <vt:lpstr>PowerPoint-Präsentation</vt:lpstr>
      <vt:lpstr>current NeuLAND (funding) partners  for the production</vt:lpstr>
      <vt:lpstr>PowerPoint-Präsentation</vt:lpstr>
      <vt:lpstr>PowerPoint-Präsentation</vt:lpstr>
      <vt:lpstr>PowerPoint-Präsentation</vt:lpstr>
      <vt:lpstr>PowerPoint-Präsentation</vt:lpstr>
      <vt:lpstr>NeuLAND assembly</vt:lpstr>
      <vt:lpstr>performance examples (simulation) efficiency</vt:lpstr>
      <vt:lpstr>performance examples (simulation) invariant-mass resolution</vt:lpstr>
      <vt:lpstr>timeline of NeuLAND</vt:lpstr>
      <vt:lpstr>PowerPoint-Präsentation</vt:lpstr>
      <vt:lpstr>timeline of NeuLAND</vt:lpstr>
      <vt:lpstr>timeline of NeuLAND</vt:lpstr>
      <vt:lpstr>timeline of NeuLAND</vt:lpstr>
      <vt:lpstr>timeline of NeuLAND</vt:lpstr>
      <vt:lpstr>timeline of NeuLAND</vt:lpstr>
      <vt:lpstr>timeline of NeuLAND</vt:lpstr>
      <vt:lpstr>s438 experiments in 2014</vt:lpstr>
      <vt:lpstr>PowerPoint-Präsentation</vt:lpstr>
      <vt:lpstr>PowerPoint-Präsentation</vt:lpstr>
      <vt:lpstr>background study</vt:lpstr>
      <vt:lpstr>s438 experiments in 2014</vt:lpstr>
      <vt:lpstr>s438b: 48Ca + C</vt:lpstr>
      <vt:lpstr>cosmic rays</vt:lpstr>
      <vt:lpstr>neutron hits </vt:lpstr>
      <vt:lpstr>neutron hits with branch </vt:lpstr>
      <vt:lpstr>PowerPoint-Präsentation</vt:lpstr>
      <vt:lpstr>s438 experiments in 2014</vt:lpstr>
      <vt:lpstr>s438c: coulex fission by 236U+U </vt:lpstr>
      <vt:lpstr>GSI  RIKEN</vt:lpstr>
      <vt:lpstr>summary</vt:lpstr>
      <vt:lpstr>PowerPoint-Präsentation</vt:lpstr>
      <vt:lpstr>PowerPoint-Präsentation</vt:lpstr>
      <vt:lpstr>Backup</vt:lpstr>
      <vt:lpstr>NeuLAND Submodule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Readout Electronics (Developed in GSI)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Mario Weigand</dc:creator>
  <cp:lastModifiedBy>Tanja Heftrich</cp:lastModifiedBy>
  <cp:revision>2494</cp:revision>
  <dcterms:created xsi:type="dcterms:W3CDTF">2012-01-20T09:04:26Z</dcterms:created>
  <dcterms:modified xsi:type="dcterms:W3CDTF">2015-04-10T07:18:23Z</dcterms:modified>
</cp:coreProperties>
</file>