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  <p:sldMasterId id="2147483651" r:id="rId2"/>
  </p:sldMasterIdLst>
  <p:notesMasterIdLst>
    <p:notesMasterId r:id="rId30"/>
  </p:notesMasterIdLst>
  <p:sldIdLst>
    <p:sldId id="592" r:id="rId3"/>
    <p:sldId id="1018" r:id="rId4"/>
    <p:sldId id="1021" r:id="rId5"/>
    <p:sldId id="1022" r:id="rId6"/>
    <p:sldId id="1020" r:id="rId7"/>
    <p:sldId id="1019" r:id="rId8"/>
    <p:sldId id="1050" r:id="rId9"/>
    <p:sldId id="1051" r:id="rId10"/>
    <p:sldId id="1052" r:id="rId11"/>
    <p:sldId id="1023" r:id="rId12"/>
    <p:sldId id="1024" r:id="rId13"/>
    <p:sldId id="1027" r:id="rId14"/>
    <p:sldId id="1028" r:id="rId15"/>
    <p:sldId id="1029" r:id="rId16"/>
    <p:sldId id="1030" r:id="rId17"/>
    <p:sldId id="1037" r:id="rId18"/>
    <p:sldId id="1038" r:id="rId19"/>
    <p:sldId id="1039" r:id="rId20"/>
    <p:sldId id="1040" r:id="rId21"/>
    <p:sldId id="1041" r:id="rId22"/>
    <p:sldId id="1042" r:id="rId23"/>
    <p:sldId id="1043" r:id="rId24"/>
    <p:sldId id="1046" r:id="rId25"/>
    <p:sldId id="1045" r:id="rId26"/>
    <p:sldId id="1047" r:id="rId27"/>
    <p:sldId id="1048" r:id="rId28"/>
    <p:sldId id="1049" r:id="rId29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3333FF"/>
    <a:srgbClr val="7FBFFF"/>
    <a:srgbClr val="FFFFFF"/>
    <a:srgbClr val="752F43"/>
    <a:srgbClr val="FF0066"/>
    <a:srgbClr val="003300"/>
    <a:srgbClr val="FF9900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1" autoAdjust="0"/>
    <p:restoredTop sz="98993" autoAdjust="0"/>
  </p:normalViewPr>
  <p:slideViewPr>
    <p:cSldViewPr>
      <p:cViewPr varScale="1">
        <p:scale>
          <a:sx n="92" d="100"/>
          <a:sy n="92" d="100"/>
        </p:scale>
        <p:origin x="300" y="66"/>
      </p:cViewPr>
      <p:guideLst>
        <p:guide orient="horz" pos="2160"/>
        <p:guide pos="2880"/>
      </p:guideLst>
    </p:cSldViewPr>
  </p:slid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90" d="100"/>
        <a:sy n="90" d="100"/>
      </p:scale>
      <p:origin x="0" y="-1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61135117001222E-2"/>
          <c:y val="5.0420454065354239E-2"/>
          <c:w val="0.61210151337464191"/>
          <c:h val="0.66807815563528938"/>
        </c:manualLayout>
      </c:layout>
      <c:pieChart>
        <c:varyColors val="1"/>
        <c:ser>
          <c:idx val="0"/>
          <c:order val="0"/>
          <c:tx>
            <c:v>Datenreihen1</c:v>
          </c:tx>
          <c:dPt>
            <c:idx val="0"/>
            <c:bubble3D val="0"/>
            <c:spPr>
              <a:solidFill>
                <a:srgbClr val="4F81BD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C0504D"/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rgbClr val="9BBB59"/>
              </a:solidFill>
              <a:ln>
                <a:noFill/>
              </a:ln>
            </c:spPr>
          </c:dPt>
          <c:dPt>
            <c:idx val="3"/>
            <c:bubble3D val="0"/>
            <c:spPr>
              <a:solidFill>
                <a:srgbClr val="8064A2"/>
              </a:solidFill>
              <a:ln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</c:ext>
            </c:extLst>
          </c:dLbls>
          <c:cat>
            <c:strLit>
              <c:ptCount val="4"/>
              <c:pt idx="0">
                <c:v>2 x Si</c:v>
              </c:pt>
              <c:pt idx="1">
                <c:v>2 x Glue</c:v>
              </c:pt>
              <c:pt idx="2">
                <c:v>CVD diamond</c:v>
              </c:pt>
              <c:pt idx="3">
                <c:v>2 x FPC</c:v>
              </c:pt>
            </c:strLit>
          </c:cat>
          <c:val>
            <c:numLit>
              <c:formatCode>General</c:formatCode>
              <c:ptCount val="4"/>
              <c:pt idx="0">
                <c:v>30.622388675805674</c:v>
              </c:pt>
              <c:pt idx="1">
                <c:v>4.1471463520948255</c:v>
              </c:pt>
              <c:pt idx="2">
                <c:v>35.619840018142455</c:v>
              </c:pt>
              <c:pt idx="3">
                <c:v>29.61062495395705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68050605435876554"/>
          <c:y val="2.7155237837423386E-2"/>
          <c:w val="0.22957621639135559"/>
          <c:h val="0.22772978276279163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400" b="1" i="0" u="none" strike="noStrike" kern="1200" baseline="0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Tabelle1!$B$2:$B$8</c:f>
              <c:strCache>
                <c:ptCount val="1"/>
                <c:pt idx="0">
                  <c:v>12 8 4 1 1 2 1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Tabelle1!$A$2:$A$8</c:f>
              <c:strCache>
                <c:ptCount val="7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&gt;29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8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0113584"/>
        <c:axId val="1090116944"/>
      </c:barChart>
      <c:catAx>
        <c:axId val="109011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90116944"/>
        <c:crosses val="autoZero"/>
        <c:auto val="1"/>
        <c:lblAlgn val="ctr"/>
        <c:lblOffset val="100"/>
        <c:tickLblSkip val="1"/>
        <c:tickMarkSkip val="5"/>
        <c:noMultiLvlLbl val="0"/>
      </c:catAx>
      <c:valAx>
        <c:axId val="1090116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90113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3884473813481194"/>
          <c:y val="9.336167769075361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Tabelle1!$D$1</c:f>
              <c:strCache>
                <c:ptCount val="1"/>
                <c:pt idx="0">
                  <c:v>Gain with MVD [%]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val>
            <c:numRef>
              <c:f>Tabelle1!$D$2:$D$6</c:f>
              <c:numCache>
                <c:formatCode>General</c:formatCode>
                <c:ptCount val="5"/>
                <c:pt idx="0">
                  <c:v>26.067073170731717</c:v>
                </c:pt>
                <c:pt idx="1">
                  <c:v>40</c:v>
                </c:pt>
                <c:pt idx="2">
                  <c:v>40</c:v>
                </c:pt>
                <c:pt idx="3">
                  <c:v>43.283582089552226</c:v>
                </c:pt>
                <c:pt idx="4">
                  <c:v>46.153846153846132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1558304"/>
        <c:axId val="1131565584"/>
      </c:barChart>
      <c:catAx>
        <c:axId val="1131558304"/>
        <c:scaling>
          <c:orientation val="minMax"/>
        </c:scaling>
        <c:delete val="0"/>
        <c:axPos val="b"/>
        <c:majorTickMark val="out"/>
        <c:minorTickMark val="none"/>
        <c:tickLblPos val="nextTo"/>
        <c:crossAx val="1131565584"/>
        <c:crosses val="autoZero"/>
        <c:auto val="1"/>
        <c:lblAlgn val="ctr"/>
        <c:lblOffset val="100"/>
        <c:noMultiLvlLbl val="0"/>
      </c:catAx>
      <c:valAx>
        <c:axId val="113156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31558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558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829" y="0"/>
            <a:ext cx="3169558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58" y="4560220"/>
            <a:ext cx="5852886" cy="432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85"/>
            <a:ext cx="3169558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8" tIns="48329" rIns="96658" bIns="4832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829" y="9118685"/>
            <a:ext cx="3169558" cy="4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8" tIns="48329" rIns="96658" bIns="483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9EA90-3F5D-4394-9822-EECAC583B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0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66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35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1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B04AA-36A2-498F-BFA4-9FF256DE82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989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8C2E9-A4EB-4F0F-9C7B-5689119B07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13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9836-F343-4437-AAD0-5AAC0508CD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553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93B24-9DDA-4942-AC85-1CF3AD07F5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43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8EF9-9D36-4A4E-BBD6-47718D37EE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62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82423-4F90-4AE4-AFFF-BD3B2514FB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077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F2EC3-4C7E-429E-AC23-202C2BDE16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108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21A-C469-4F1C-8729-607EB778EA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16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Arbeitstreffen Kernphysik, </a:t>
            </a:r>
            <a:r>
              <a:rPr lang="de-DE" dirty="0" err="1" smtClean="0"/>
              <a:t>Schleching</a:t>
            </a:r>
            <a:r>
              <a:rPr lang="de-DE" dirty="0" smtClean="0"/>
              <a:t>, 16.-23. Feb. 2012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82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52CC-6E70-4DF3-A39C-78E664E05D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764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1A993-F079-4257-A243-9E0251A5C46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3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79020-F66B-4C74-98E9-406DAAD77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57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01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49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</a:t>
            </a:r>
            <a:r>
              <a:rPr lang="de-DE" smtClean="0"/>
              <a:t>Deveaux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8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79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1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M. </a:t>
            </a:r>
            <a:r>
              <a:rPr lang="de-DE" smtClean="0"/>
              <a:t>Deveaux</a:t>
            </a: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36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13">
            <a:lum bright="78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9144000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7CA51B9-30EF-44DA-833C-AB0D31202B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81075"/>
            <a:ext cx="86756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152526"/>
          </a:xfrm>
          <a:prstGeom prst="rect">
            <a:avLst/>
          </a:prstGeom>
          <a:solidFill>
            <a:srgbClr val="566A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566ABE"/>
              </a:solidFill>
              <a:latin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1484312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71575"/>
            <a:ext cx="1871662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93675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12725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3038"/>
            <a:ext cx="1885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-3175" y="1125538"/>
            <a:ext cx="468313" cy="5732462"/>
          </a:xfrm>
          <a:prstGeom prst="rect">
            <a:avLst/>
          </a:prstGeom>
          <a:solidFill>
            <a:srgbClr val="8BA8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5D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467979" name="Rectangle 1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80167" y="2522638"/>
            <a:ext cx="8352928" cy="10080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Status of the </a:t>
            </a:r>
            <a:r>
              <a:rPr lang="en-US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CBM – MVD…</a:t>
            </a:r>
            <a:endParaRPr lang="en-US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de-DE" sz="36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feld 1"/>
          <p:cNvSpPr txBox="1">
            <a:spLocks noChangeArrowheads="1"/>
          </p:cNvSpPr>
          <p:nvPr/>
        </p:nvSpPr>
        <p:spPr bwMode="auto">
          <a:xfrm>
            <a:off x="4607737" y="4725144"/>
            <a:ext cx="4201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M. </a:t>
            </a:r>
            <a:r>
              <a:rPr lang="en-US" dirty="0" err="1" smtClean="0"/>
              <a:t>Deveaux</a:t>
            </a:r>
            <a:r>
              <a:rPr lang="en-US" smtClean="0"/>
              <a:t>, </a:t>
            </a:r>
            <a:r>
              <a:rPr lang="en-US" smtClean="0"/>
              <a:t>GU Frankfurt </a:t>
            </a:r>
          </a:p>
          <a:p>
            <a:pPr eaLnBrk="1" hangingPunct="1"/>
            <a:r>
              <a:rPr lang="en-US" smtClean="0"/>
              <a:t>for the CBM-MVD collaboration.</a:t>
            </a:r>
            <a:endParaRPr lang="en-US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87" y="1341438"/>
            <a:ext cx="1352886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://www.puzzle-net.de/WebRoot/Store18/Shops/62014102/49BC/DC2C/2CF8/29EA/92B5/C0A8/28BD/9B5B/CA-101511-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64" y="3991769"/>
            <a:ext cx="2703691" cy="19376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5854" y="2969085"/>
            <a:ext cx="595253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accent2">
                    <a:lumMod val="75000"/>
                  </a:schemeClr>
                </a:solidFill>
              </a:rPr>
              <a:t>…and what it has to do with this picture.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>
            <a:off x="1979712" y="1628800"/>
            <a:ext cx="3935347" cy="2808312"/>
          </a:xfrm>
          <a:prstGeom prst="arc">
            <a:avLst>
              <a:gd name="adj1" fmla="val 600185"/>
              <a:gd name="adj2" fmla="val 4955676"/>
            </a:avLst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49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CBM activities: Grilling glue with X-rays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16" name="Picture 2" descr="C:\work\talks\my_talks\CBM_collab_2014_Krakow\IMG_0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13">
            <a:off x="5418092" y="2409936"/>
            <a:ext cx="4779742" cy="177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C:\work\talks\my_talks\CBM_collab_2014_Krakow\IMG_0084.JPG"/>
          <p:cNvPicPr>
            <a:picLocks noChangeAspect="1"/>
          </p:cNvPicPr>
          <p:nvPr/>
        </p:nvPicPr>
        <p:blipFill rotWithShape="1">
          <a:blip r:embed="rId3"/>
          <a:srcRect t="19841" b="20239"/>
          <a:stretch/>
        </p:blipFill>
        <p:spPr>
          <a:xfrm rot="16200004">
            <a:off x="-1130986" y="2398494"/>
            <a:ext cx="4779747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4063" y="5733334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B</a:t>
            </a:r>
            <a:r>
              <a:rPr lang="de-DE" smtClean="0"/>
              <a:t>efore grilling.</a:t>
            </a:r>
            <a:endParaRPr lang="en-US"/>
          </a:p>
        </p:txBody>
      </p:sp>
      <p:pic>
        <p:nvPicPr>
          <p:cNvPr id="19458" name="Picture 2" descr="http://upload.wikimedia.org/wikipedia/commons/thumb/b/b5/Radioactive.svg/220px-Radioacti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2095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1760" y="2451853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/>
              <a:t>+</a:t>
            </a:r>
            <a:endParaRPr lang="en-US" sz="7200"/>
          </a:p>
        </p:txBody>
      </p:sp>
      <p:sp>
        <p:nvSpPr>
          <p:cNvPr id="20" name="TextBox 19"/>
          <p:cNvSpPr txBox="1"/>
          <p:nvPr/>
        </p:nvSpPr>
        <p:spPr>
          <a:xfrm>
            <a:off x="5652120" y="2385039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smtClean="0"/>
              <a:t>=</a:t>
            </a:r>
            <a:endParaRPr lang="en-US" sz="7200"/>
          </a:p>
        </p:txBody>
      </p:sp>
      <p:sp>
        <p:nvSpPr>
          <p:cNvPr id="21" name="TextBox 20"/>
          <p:cNvSpPr txBox="1"/>
          <p:nvPr/>
        </p:nvSpPr>
        <p:spPr>
          <a:xfrm>
            <a:off x="6813139" y="5709116"/>
            <a:ext cx="17540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A</a:t>
            </a:r>
            <a:r>
              <a:rPr lang="de-DE" smtClean="0"/>
              <a:t>fter grilling.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Why grilling glue?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12" name="Picture 35" descr="F:\Commisionning_poster\CBM_MVD_S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0" y="701838"/>
            <a:ext cx="2246427" cy="247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3512" y="3540318"/>
            <a:ext cx="2098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T</a:t>
            </a:r>
            <a:r>
              <a:rPr lang="de-DE" smtClean="0"/>
              <a:t>he CBM-MVD</a:t>
            </a:r>
            <a:endParaRPr lang="en-US"/>
          </a:p>
        </p:txBody>
      </p:sp>
      <p:grpSp>
        <p:nvGrpSpPr>
          <p:cNvPr id="14" name="Gruppieren 23"/>
          <p:cNvGrpSpPr/>
          <p:nvPr/>
        </p:nvGrpSpPr>
        <p:grpSpPr>
          <a:xfrm>
            <a:off x="3082390" y="579141"/>
            <a:ext cx="3035830" cy="3037746"/>
            <a:chOff x="566739" y="13222087"/>
            <a:chExt cx="3905492" cy="4865887"/>
          </a:xfrm>
        </p:grpSpPr>
        <p:grpSp>
          <p:nvGrpSpPr>
            <p:cNvPr id="15" name="Gruppieren 27"/>
            <p:cNvGrpSpPr>
              <a:grpSpLocks/>
            </p:cNvGrpSpPr>
            <p:nvPr/>
          </p:nvGrpSpPr>
          <p:grpSpPr bwMode="auto">
            <a:xfrm>
              <a:off x="566739" y="13222087"/>
              <a:ext cx="3905492" cy="4865887"/>
              <a:chOff x="507206" y="12906564"/>
              <a:chExt cx="5076000" cy="5868000"/>
            </a:xfrm>
          </p:grpSpPr>
          <p:pic>
            <p:nvPicPr>
              <p:cNvPr id="19" name="Picture 36" descr="F:\Commisionning_poster\MVD_complete_uprightfront_closed_Q01_transparent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4" t="3165" r="3271" b="1740"/>
              <a:stretch>
                <a:fillRect/>
              </a:stretch>
            </p:blipFill>
            <p:spPr bwMode="auto">
              <a:xfrm>
                <a:off x="507206" y="12906564"/>
                <a:ext cx="5076000" cy="58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feld 31"/>
              <p:cNvSpPr txBox="1">
                <a:spLocks noChangeArrowheads="1"/>
              </p:cNvSpPr>
              <p:nvPr/>
            </p:nvSpPr>
            <p:spPr bwMode="auto">
              <a:xfrm>
                <a:off x="4768219" y="17189327"/>
                <a:ext cx="413235" cy="4980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200" b="1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23" name="Textfeld 32"/>
              <p:cNvSpPr txBox="1">
                <a:spLocks noChangeArrowheads="1"/>
              </p:cNvSpPr>
              <p:nvPr/>
            </p:nvSpPr>
            <p:spPr bwMode="auto">
              <a:xfrm>
                <a:off x="4412062" y="17407243"/>
                <a:ext cx="413235" cy="4980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200" b="1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24" name="Textfeld 33"/>
              <p:cNvSpPr txBox="1">
                <a:spLocks noChangeArrowheads="1"/>
              </p:cNvSpPr>
              <p:nvPr/>
            </p:nvSpPr>
            <p:spPr bwMode="auto">
              <a:xfrm>
                <a:off x="4057673" y="17625163"/>
                <a:ext cx="413235" cy="4980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200" b="1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5" name="Textfeld 34"/>
              <p:cNvSpPr txBox="1">
                <a:spLocks noChangeArrowheads="1"/>
              </p:cNvSpPr>
              <p:nvPr/>
            </p:nvSpPr>
            <p:spPr bwMode="auto">
              <a:xfrm>
                <a:off x="3701514" y="17864852"/>
                <a:ext cx="413235" cy="4980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200" b="1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17" name="Textfeld 36"/>
            <p:cNvSpPr txBox="1">
              <a:spLocks noChangeArrowheads="1"/>
            </p:cNvSpPr>
            <p:nvPr/>
          </p:nvSpPr>
          <p:spPr bwMode="auto">
            <a:xfrm>
              <a:off x="811213" y="17018824"/>
              <a:ext cx="1596148" cy="68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1200" b="1" i="1" dirty="0">
                  <a:solidFill>
                    <a:schemeClr val="tx1"/>
                  </a:solidFill>
                </a:rPr>
                <a:t>MVD</a:t>
              </a:r>
            </a:p>
            <a:p>
              <a:r>
                <a:rPr lang="en-US" altLang="de-DE" sz="1200" b="1" i="1" dirty="0">
                  <a:solidFill>
                    <a:schemeClr val="tx1"/>
                  </a:solidFill>
                </a:rPr>
                <a:t>CAD model</a:t>
              </a:r>
            </a:p>
          </p:txBody>
        </p:sp>
      </p:grpSp>
      <p:pic>
        <p:nvPicPr>
          <p:cNvPr id="26" name="Picture 23" descr="G:\Commisionning_poster\Station0-4front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09" y="909767"/>
            <a:ext cx="2614939" cy="254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1482264" y="1790524"/>
            <a:ext cx="1747901" cy="9441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163" y="4313299"/>
            <a:ext cx="5095637" cy="1974618"/>
          </a:xfrm>
          <a:prstGeom prst="rect">
            <a:avLst/>
          </a:prstGeom>
        </p:spPr>
      </p:pic>
      <p:pic>
        <p:nvPicPr>
          <p:cNvPr id="49" name="Picture 7" descr="C:\work\talks\my_talks\Vienna_2013\poster\pictures\Mimosa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7" y="4732308"/>
            <a:ext cx="1800200" cy="11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83568" y="1340768"/>
            <a:ext cx="798697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888453" y="1804287"/>
            <a:ext cx="575494" cy="587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548314" y="2536737"/>
            <a:ext cx="575494" cy="587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007618" y="5151832"/>
            <a:ext cx="924421" cy="587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4455458" y="2019551"/>
            <a:ext cx="1747901" cy="9441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5400000">
            <a:off x="6151150" y="3667504"/>
            <a:ext cx="1325466" cy="2296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10800000">
            <a:off x="2682152" y="5329643"/>
            <a:ext cx="1325466" cy="2296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9546" y="3547659"/>
            <a:ext cx="1063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tation</a:t>
            </a:r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700247" y="6218123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L</a:t>
            </a:r>
            <a:r>
              <a:rPr lang="de-DE" smtClean="0"/>
              <a:t>adder</a:t>
            </a:r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7568" y="5955585"/>
            <a:ext cx="394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APS</a:t>
            </a:r>
          </a:p>
          <a:p>
            <a:r>
              <a:rPr lang="de-DE" smtClean="0"/>
              <a:t>Monolithic Active Pixel Sensor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13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Progresses in Sensor R&amp;D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710452"/>
              </p:ext>
            </p:extLst>
          </p:nvPr>
        </p:nvGraphicFramePr>
        <p:xfrm>
          <a:off x="107504" y="764704"/>
          <a:ext cx="7332208" cy="514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Graph" r:id="rId3" imgW="4190760" imgH="2938320" progId="Origin50.Graph">
                  <p:embed/>
                </p:oleObj>
              </mc:Choice>
              <mc:Fallback>
                <p:oleObj name="Graph" r:id="rId3" imgW="4190760" imgH="2938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764704"/>
                        <a:ext cx="7332208" cy="514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35696" y="1916832"/>
            <a:ext cx="154897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smtClean="0"/>
              <a:t>From D. Doering, </a:t>
            </a:r>
          </a:p>
          <a:p>
            <a:r>
              <a:rPr lang="de-DE" sz="1400" smtClean="0"/>
              <a:t>PhD – defense, 31.03.2015</a:t>
            </a:r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395536" y="5805264"/>
            <a:ext cx="4752528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ensor R&amp;D is being continued… almost there. But how to glue them?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43856"/>
            <a:ext cx="1489834" cy="1083971"/>
          </a:xfrm>
          <a:prstGeom prst="rect">
            <a:avLst/>
          </a:prstGeom>
        </p:spPr>
      </p:pic>
      <p:pic>
        <p:nvPicPr>
          <p:cNvPr id="9" name="Picture 4" descr="http://ibrahim.yapici.free.fr/image/logo_iph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78" y="764704"/>
            <a:ext cx="1336034" cy="9248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5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Study on gluing sensors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aphicFrame>
        <p:nvGraphicFramePr>
          <p:cNvPr id="5" name="Tabel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281887"/>
              </p:ext>
            </p:extLst>
          </p:nvPr>
        </p:nvGraphicFramePr>
        <p:xfrm>
          <a:off x="4178213" y="764704"/>
          <a:ext cx="4488160" cy="3175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87960"/>
                <a:gridCol w="792088"/>
                <a:gridCol w="10081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Glue requirements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Epoxy based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Silicone based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Radiation tolerance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Limited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Easy to rework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No*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 material budget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Strength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Medium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 outgassing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Soft at -20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No*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 thermal conductivity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No*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10" y="5699762"/>
            <a:ext cx="819290" cy="92170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613441" y="4019811"/>
            <a:ext cx="3084472" cy="864096"/>
          </a:xfrm>
          <a:prstGeom prst="wedgeRoundRectCallout">
            <a:avLst>
              <a:gd name="adj1" fmla="val 48746"/>
              <a:gd name="adj2" fmla="val 14234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mtClean="0">
                <a:solidFill>
                  <a:srgbClr val="FF0000"/>
                </a:solidFill>
              </a:rPr>
              <a:t>N</a:t>
            </a:r>
            <a:r>
              <a:rPr lang="de-DE" smtClean="0"/>
              <a:t>ot very convincing.</a:t>
            </a:r>
          </a:p>
          <a:p>
            <a:pPr algn="ctr"/>
            <a:r>
              <a:rPr lang="de-DE" smtClean="0"/>
              <a:t>What to do?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695" y="5485720"/>
            <a:ext cx="1029289" cy="111918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329987" y="5079905"/>
            <a:ext cx="3168352" cy="448520"/>
          </a:xfrm>
          <a:prstGeom prst="wedgeRoundRectCallout">
            <a:avLst>
              <a:gd name="adj1" fmla="val 36841"/>
              <a:gd name="adj2" fmla="val 1134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evelop your own glue.</a:t>
            </a:r>
            <a:endParaRPr lang="en-US"/>
          </a:p>
        </p:txBody>
      </p:sp>
      <p:sp>
        <p:nvSpPr>
          <p:cNvPr id="10" name="Textfeld 2"/>
          <p:cNvSpPr txBox="1"/>
          <p:nvPr/>
        </p:nvSpPr>
        <p:spPr>
          <a:xfrm>
            <a:off x="132740" y="2836192"/>
            <a:ext cx="3357009" cy="415498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Development at the Rutherford Appleton Laboratory (RAL)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5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Synergy with the ATLAS expreiment</a:t>
            </a:r>
          </a:p>
        </p:txBody>
      </p:sp>
      <p:sp>
        <p:nvSpPr>
          <p:cNvPr id="11" name="Rechteck 38"/>
          <p:cNvSpPr/>
          <p:nvPr/>
        </p:nvSpPr>
        <p:spPr>
          <a:xfrm>
            <a:off x="35496" y="1098809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</a:t>
            </a:r>
            <a:r>
              <a:rPr lang="en-US" sz="1600" dirty="0" smtClean="0"/>
              <a:t>AL-247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Glass temperature (</a:t>
            </a:r>
            <a:r>
              <a:rPr lang="en-US" sz="1600" dirty="0" err="1"/>
              <a:t>Tg</a:t>
            </a:r>
            <a:r>
              <a:rPr lang="en-US" sz="1600" dirty="0"/>
              <a:t>) @ -45</a:t>
            </a:r>
            <a:r>
              <a:rPr lang="en-US" sz="1600" dirty="0">
                <a:sym typeface="Symbol"/>
              </a:rPr>
              <a:t> </a:t>
            </a:r>
            <a:r>
              <a:rPr lang="en-US" sz="1600" dirty="0"/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viscosity </a:t>
            </a:r>
            <a:r>
              <a:rPr lang="en-US" sz="1600" dirty="0"/>
              <a:t>of below 100 </a:t>
            </a:r>
            <a:r>
              <a:rPr lang="en-US" sz="1600" dirty="0" err="1" smtClean="0"/>
              <a:t>mPa.s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curing time 48h </a:t>
            </a:r>
            <a:r>
              <a:rPr lang="en-US" sz="1600" dirty="0"/>
              <a:t>@ +</a:t>
            </a:r>
            <a:r>
              <a:rPr lang="en-US" sz="1600" dirty="0" smtClean="0"/>
              <a:t>50</a:t>
            </a:r>
            <a:r>
              <a:rPr lang="en-US" sz="1600" dirty="0">
                <a:sym typeface="Symbol"/>
              </a:rPr>
              <a:t> </a:t>
            </a:r>
            <a:r>
              <a:rPr lang="en-US" sz="1600" dirty="0" smtClean="0"/>
              <a:t>C </a:t>
            </a:r>
            <a:r>
              <a:rPr lang="en-US" sz="1600" dirty="0"/>
              <a:t>and more than a week at </a:t>
            </a:r>
            <a:r>
              <a:rPr lang="en-US" sz="1600" dirty="0" smtClean="0"/>
              <a:t>20</a:t>
            </a:r>
            <a:r>
              <a:rPr lang="en-US" sz="1600" dirty="0">
                <a:sym typeface="Symbol"/>
              </a:rPr>
              <a:t> </a:t>
            </a:r>
            <a:r>
              <a:rPr lang="en-US" sz="1600" dirty="0" smtClean="0"/>
              <a:t>C.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</a:t>
            </a:r>
            <a:r>
              <a:rPr lang="en-US" sz="1600" dirty="0" smtClean="0"/>
              <a:t>olerance to radiation ?</a:t>
            </a:r>
            <a:endParaRPr lang="en-US" sz="1600" dirty="0"/>
          </a:p>
        </p:txBody>
      </p:sp>
      <p:pic>
        <p:nvPicPr>
          <p:cNvPr id="12" name="Picture 4" descr="http://www.nmi.org.uk/assets/images/RAL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5656" y="634080"/>
            <a:ext cx="2618935" cy="5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3378064"/>
            <a:ext cx="3888432" cy="2715232"/>
          </a:xfrm>
          <a:prstGeom prst="rect">
            <a:avLst/>
          </a:prstGeom>
        </p:spPr>
      </p:pic>
      <p:pic>
        <p:nvPicPr>
          <p:cNvPr id="72" name="Picture 2" descr="C:\work\talks\my_talks\CBM_collab_2014_Krakow\IMG_012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13">
            <a:off x="3189938" y="4800778"/>
            <a:ext cx="1501315" cy="55825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Box 72"/>
          <p:cNvSpPr txBox="1"/>
          <p:nvPr/>
        </p:nvSpPr>
        <p:spPr>
          <a:xfrm>
            <a:off x="137257" y="6232996"/>
            <a:ext cx="6745757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N</a:t>
            </a:r>
            <a:r>
              <a:rPr lang="de-DE" smtClean="0"/>
              <a:t>ovel glue seems to match CBM-MVD requirements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rgbClr val="FFC000"/>
                </a:solidFill>
              </a:rPr>
              <a:t>PRESTO:</a:t>
            </a:r>
            <a:r>
              <a:rPr lang="de-DE" smtClean="0"/>
              <a:t> </a:t>
            </a:r>
            <a:r>
              <a:rPr lang="de-DE" smtClean="0">
                <a:solidFill>
                  <a:srgbClr val="FFC000"/>
                </a:solidFill>
              </a:rPr>
              <a:t>PRE</a:t>
            </a:r>
            <a:r>
              <a:rPr lang="de-DE" smtClean="0"/>
              <a:t>curser of the </a:t>
            </a:r>
            <a:r>
              <a:rPr lang="de-DE" smtClean="0">
                <a:solidFill>
                  <a:srgbClr val="FFC000"/>
                </a:solidFill>
              </a:rPr>
              <a:t>S</a:t>
            </a:r>
            <a:r>
              <a:rPr lang="de-DE" smtClean="0"/>
              <a:t>econd s</a:t>
            </a:r>
            <a:r>
              <a:rPr lang="de-DE" smtClean="0">
                <a:solidFill>
                  <a:srgbClr val="FFC000"/>
                </a:solidFill>
              </a:rPr>
              <a:t>T</a:t>
            </a:r>
            <a:r>
              <a:rPr lang="de-DE" smtClean="0"/>
              <a:t>ati</a:t>
            </a:r>
            <a:r>
              <a:rPr lang="de-DE" smtClean="0">
                <a:solidFill>
                  <a:srgbClr val="FFC000"/>
                </a:solidFill>
              </a:rPr>
              <a:t>O</a:t>
            </a:r>
            <a:r>
              <a:rPr lang="de-DE" smtClean="0"/>
              <a:t>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5" name="Picture 2" descr="G:\gsi_talk\PRESTO\PRES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315136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92696"/>
            <a:ext cx="46105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>
                <a:solidFill>
                  <a:srgbClr val="FF0000"/>
                </a:solidFill>
              </a:rPr>
              <a:t>P</a:t>
            </a:r>
            <a:r>
              <a:rPr lang="de-DE" sz="2000" smtClean="0"/>
              <a:t>RESTO: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15 Sensors (MIMOSA26AHR)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800" smtClean="0"/>
              <a:t>50µm thick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800" smtClean="0"/>
              <a:t>33 MPixel of 18.4x18.4µm²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150µm thin CVD – diamond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Novel ultra-thin cables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New DAQ system</a:t>
            </a:r>
          </a:p>
        </p:txBody>
      </p:sp>
      <p:sp>
        <p:nvSpPr>
          <p:cNvPr id="9" name="Rechteck 4"/>
          <p:cNvSpPr/>
          <p:nvPr/>
        </p:nvSpPr>
        <p:spPr>
          <a:xfrm>
            <a:off x="188854" y="2909749"/>
            <a:ext cx="26258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cap="small" smtClean="0">
                <a:solidFill>
                  <a:srgbClr val="FF0000"/>
                </a:solidFill>
                <a:latin typeface="Calibri"/>
              </a:rPr>
              <a:t>N</a:t>
            </a:r>
            <a:r>
              <a:rPr lang="en-US" sz="2400" b="1" cap="small" smtClean="0">
                <a:solidFill>
                  <a:prstClr val="black"/>
                </a:solidFill>
                <a:latin typeface="Calibri"/>
              </a:rPr>
              <a:t>eeded / Study:</a:t>
            </a:r>
            <a:endParaRPr lang="en-US" sz="2400" b="1" cap="small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smtClean="0">
                <a:solidFill>
                  <a:prstClr val="black"/>
                </a:solidFill>
                <a:latin typeface="Calibri"/>
              </a:rPr>
              <a:t>Sensor commisioning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en-US" sz="1800" smtClean="0">
                <a:solidFill>
                  <a:prstClr val="black"/>
                </a:solidFill>
                <a:latin typeface="Calibri"/>
              </a:rPr>
              <a:t>FPCs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smtClean="0">
                <a:solidFill>
                  <a:prstClr val="black"/>
                </a:solidFill>
                <a:latin typeface="Calibri"/>
              </a:rPr>
              <a:t>Support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smtClean="0">
                <a:solidFill>
                  <a:prstClr val="black"/>
                </a:solidFill>
                <a:latin typeface="Calibri"/>
              </a:rPr>
              <a:t>Adhesive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smtClean="0">
                <a:solidFill>
                  <a:prstClr val="black"/>
                </a:solidFill>
                <a:latin typeface="Calibri"/>
              </a:rPr>
              <a:t>R/O </a:t>
            </a:r>
            <a:r>
              <a:rPr lang="en-US" sz="1800" smtClean="0">
                <a:solidFill>
                  <a:prstClr val="black"/>
                </a:solidFill>
                <a:latin typeface="Calibri"/>
              </a:rPr>
              <a:t>electronics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634646" y="3302605"/>
            <a:ext cx="360040" cy="133157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10" idx="1"/>
          </p:cNvCxnSpPr>
          <p:nvPr/>
        </p:nvCxnSpPr>
        <p:spPr>
          <a:xfrm rot="10800000" flipH="1">
            <a:off x="2994686" y="2582528"/>
            <a:ext cx="2880320" cy="1385863"/>
          </a:xfrm>
          <a:prstGeom prst="bentConnector3">
            <a:avLst>
              <a:gd name="adj1" fmla="val 2545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46" y="4970339"/>
            <a:ext cx="6859498" cy="1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89" y="4963452"/>
            <a:ext cx="1010799" cy="174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2"/>
          <p:cNvSpPr txBox="1"/>
          <p:nvPr/>
        </p:nvSpPr>
        <p:spPr>
          <a:xfrm>
            <a:off x="7548184" y="5544953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 smtClean="0"/>
              <a:t>Cooltec</a:t>
            </a:r>
            <a:r>
              <a:rPr lang="en-US" sz="1400" b="1" dirty="0" smtClean="0"/>
              <a:t>®</a:t>
            </a:r>
          </a:p>
          <a:p>
            <a:pPr algn="r"/>
            <a:r>
              <a:rPr lang="en-US" sz="1400" b="1" dirty="0" smtClean="0"/>
              <a:t>Heat-sinks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40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5" y="5277883"/>
            <a:ext cx="4707757" cy="129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Diagramm 7"/>
          <p:cNvGraphicFramePr/>
          <p:nvPr>
            <p:extLst>
              <p:ext uri="{D42A27DB-BD31-4B8C-83A1-F6EECF244321}">
                <p14:modId xmlns:p14="http://schemas.microsoft.com/office/powerpoint/2010/main" val="4276558062"/>
              </p:ext>
            </p:extLst>
          </p:nvPr>
        </p:nvGraphicFramePr>
        <p:xfrm>
          <a:off x="3851920" y="2276872"/>
          <a:ext cx="558011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New cables – Material budget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33" y="905485"/>
            <a:ext cx="42195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9"/>
          <p:cNvCxnSpPr/>
          <p:nvPr/>
        </p:nvCxnSpPr>
        <p:spPr>
          <a:xfrm>
            <a:off x="1835696" y="5301208"/>
            <a:ext cx="0" cy="142735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10"/>
          <p:cNvCxnSpPr/>
          <p:nvPr/>
        </p:nvCxnSpPr>
        <p:spPr>
          <a:xfrm flipH="1">
            <a:off x="1835696" y="5085184"/>
            <a:ext cx="2628486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34"/>
          <p:cNvSpPr txBox="1"/>
          <p:nvPr/>
        </p:nvSpPr>
        <p:spPr>
          <a:xfrm>
            <a:off x="5203112" y="5877272"/>
            <a:ext cx="385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Hypothetical Al-based FPC material budget (max) </a:t>
            </a:r>
            <a:r>
              <a:rPr lang="en-US" sz="1800" dirty="0"/>
              <a:t>≈</a:t>
            </a:r>
            <a:r>
              <a:rPr lang="en-US" sz="1800" b="1" dirty="0"/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0.31-0.35%  x/X</a:t>
            </a:r>
            <a:r>
              <a:rPr lang="en-US" sz="1800" baseline="-25000" dirty="0" smtClean="0">
                <a:solidFill>
                  <a:srgbClr val="000000"/>
                </a:solidFill>
              </a:rPr>
              <a:t>0</a:t>
            </a:r>
            <a:endParaRPr lang="en-US" sz="1800" baseline="-25000" dirty="0"/>
          </a:p>
        </p:txBody>
      </p:sp>
      <p:sp>
        <p:nvSpPr>
          <p:cNvPr id="11" name="Rechteck 6"/>
          <p:cNvSpPr/>
          <p:nvPr/>
        </p:nvSpPr>
        <p:spPr>
          <a:xfrm>
            <a:off x="4571780" y="3698096"/>
            <a:ext cx="274269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 lang="pl-PL" sz="1800" b="1" i="0" u="none" strike="noStrike" kern="1200" baseline="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pPr>
            <a:r>
              <a:rPr lang="en-US" sz="1600" b="1" dirty="0">
                <a:solidFill>
                  <a:srgbClr val="000000"/>
                </a:solidFill>
              </a:rPr>
              <a:t>PRESTO material budget:</a:t>
            </a:r>
          </a:p>
          <a:p>
            <a:pPr algn="ctr">
              <a:defRPr lang="pl-PL" sz="1800" b="1" i="0" u="none" strike="noStrike" kern="1200" baseline="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pPr>
            <a:r>
              <a:rPr lang="en-US" sz="1600" b="1" dirty="0">
                <a:solidFill>
                  <a:srgbClr val="000000"/>
                </a:solidFill>
              </a:rPr>
              <a:t>Maximum ≈ </a:t>
            </a:r>
            <a:r>
              <a:rPr lang="en-US" sz="1600" b="1" dirty="0">
                <a:solidFill>
                  <a:srgbClr val="FF0000"/>
                </a:solidFill>
              </a:rPr>
              <a:t>0,35</a:t>
            </a:r>
            <a:r>
              <a:rPr lang="en-US" sz="1600" b="1" dirty="0">
                <a:solidFill>
                  <a:srgbClr val="000000"/>
                </a:solidFill>
              </a:rPr>
              <a:t>-0.40%  x/X</a:t>
            </a:r>
            <a:r>
              <a:rPr lang="en-US" sz="1600" b="1" baseline="-25000" dirty="0">
                <a:solidFill>
                  <a:srgbClr val="000000"/>
                </a:solidFill>
              </a:rPr>
              <a:t>0    </a:t>
            </a:r>
            <a:endParaRPr lang="en-US" sz="1600" b="1" baseline="-25000" dirty="0" smtClean="0">
              <a:solidFill>
                <a:srgbClr val="000000"/>
              </a:solidFill>
            </a:endParaRPr>
          </a:p>
          <a:p>
            <a:pPr algn="ctr">
              <a:defRPr lang="pl-PL" sz="1800" b="1" i="0" u="none" strike="noStrike" kern="1200" baseline="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pPr>
            <a:r>
              <a:rPr lang="en-US" sz="1600" b="1" dirty="0" smtClean="0">
                <a:solidFill>
                  <a:srgbClr val="000000"/>
                </a:solidFill>
              </a:rPr>
              <a:t>Average </a:t>
            </a:r>
            <a:r>
              <a:rPr lang="en-US" sz="1600" b="1" dirty="0">
                <a:solidFill>
                  <a:srgbClr val="000000"/>
                </a:solidFill>
              </a:rPr>
              <a:t>≈ </a:t>
            </a:r>
            <a:r>
              <a:rPr lang="en-US" sz="1600" b="1" dirty="0" smtClean="0">
                <a:solidFill>
                  <a:srgbClr val="000000"/>
                </a:solidFill>
              </a:rPr>
              <a:t>0.25-0.30%  </a:t>
            </a:r>
            <a:r>
              <a:rPr lang="en-US" sz="1600" b="1" dirty="0">
                <a:solidFill>
                  <a:srgbClr val="000000"/>
                </a:solidFill>
              </a:rPr>
              <a:t>x/X</a:t>
            </a:r>
            <a:r>
              <a:rPr lang="en-US" sz="1600" b="1" baseline="-25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Textfeld 7"/>
          <p:cNvSpPr txBox="1"/>
          <p:nvPr/>
        </p:nvSpPr>
        <p:spPr>
          <a:xfrm>
            <a:off x="360274" y="3207525"/>
            <a:ext cx="2950843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tests:  it works !!!</a:t>
            </a:r>
          </a:p>
          <a:p>
            <a:r>
              <a:rPr lang="en-US" sz="1600" b="1" dirty="0" smtClean="0"/>
              <a:t>Quality:  under investigation</a:t>
            </a:r>
            <a:endParaRPr lang="pl-PL" sz="1600" b="1" dirty="0"/>
          </a:p>
        </p:txBody>
      </p:sp>
      <p:pic>
        <p:nvPicPr>
          <p:cNvPr id="13" name="Picture 3" descr="C:\Users\michal\Desktop\PRESTO\FPC_picts\IMG_01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/>
          <a:stretch/>
        </p:blipFill>
        <p:spPr bwMode="auto">
          <a:xfrm>
            <a:off x="244607" y="905485"/>
            <a:ext cx="4257905" cy="7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6"/>
          <p:cNvCxnSpPr/>
          <p:nvPr/>
        </p:nvCxnSpPr>
        <p:spPr>
          <a:xfrm>
            <a:off x="244607" y="1430706"/>
            <a:ext cx="0" cy="414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2"/>
          <p:cNvCxnSpPr/>
          <p:nvPr/>
        </p:nvCxnSpPr>
        <p:spPr>
          <a:xfrm flipH="1" flipV="1">
            <a:off x="1244338" y="1430706"/>
            <a:ext cx="2139386" cy="437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14175" y="1844824"/>
            <a:ext cx="3855161" cy="110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23"/>
          <p:cNvSpPr/>
          <p:nvPr/>
        </p:nvSpPr>
        <p:spPr>
          <a:xfrm>
            <a:off x="244607" y="1070666"/>
            <a:ext cx="999731" cy="36004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2"/>
          <p:cNvSpPr txBox="1"/>
          <p:nvPr/>
        </p:nvSpPr>
        <p:spPr>
          <a:xfrm>
            <a:off x="3023320" y="2855096"/>
            <a:ext cx="9726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x/X</a:t>
            </a:r>
            <a:r>
              <a:rPr lang="en-US" sz="1600" b="1" i="1" baseline="-25000" dirty="0" smtClean="0"/>
              <a:t>0</a:t>
            </a:r>
            <a:r>
              <a:rPr lang="en-US" sz="1600" b="1" i="1" dirty="0" smtClean="0"/>
              <a:t> [%]</a:t>
            </a:r>
            <a:endParaRPr lang="en-US" sz="1600" b="1" i="1" dirty="0"/>
          </a:p>
        </p:txBody>
      </p:sp>
      <p:sp>
        <p:nvSpPr>
          <p:cNvPr id="19" name="Textfeld 34"/>
          <p:cNvSpPr txBox="1"/>
          <p:nvPr/>
        </p:nvSpPr>
        <p:spPr>
          <a:xfrm>
            <a:off x="109810" y="4203448"/>
            <a:ext cx="3859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</a:rPr>
              <a:t>Benchmark for station &gt;0 =  0.5%  x/X</a:t>
            </a:r>
            <a:r>
              <a:rPr lang="en-US" sz="1600" baseline="-25000" dirty="0" smtClean="0">
                <a:solidFill>
                  <a:srgbClr val="000000"/>
                </a:solidFill>
              </a:rPr>
              <a:t>0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4469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PRESTO - Integration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8" y="1124744"/>
            <a:ext cx="3600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600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59" y="3933056"/>
            <a:ext cx="3600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6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PRESTO - Integration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736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8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77" y="476672"/>
            <a:ext cx="40862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3607" y="1227412"/>
            <a:ext cx="2263375" cy="16975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feil nach unten 8"/>
          <p:cNvSpPr/>
          <p:nvPr/>
        </p:nvSpPr>
        <p:spPr>
          <a:xfrm>
            <a:off x="2014404" y="3000818"/>
            <a:ext cx="504056" cy="257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 nach rechts 9"/>
          <p:cNvSpPr/>
          <p:nvPr/>
        </p:nvSpPr>
        <p:spPr>
          <a:xfrm>
            <a:off x="3779912" y="1742536"/>
            <a:ext cx="42942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feil nach rechts 10"/>
          <p:cNvSpPr/>
          <p:nvPr/>
        </p:nvSpPr>
        <p:spPr>
          <a:xfrm rot="2257800">
            <a:off x="3668701" y="2697646"/>
            <a:ext cx="42942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7" y="3277072"/>
            <a:ext cx="41719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10" y="3258570"/>
            <a:ext cx="40862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PRESTO - Integration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PRESTO – Precision of Integration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11" descr="C:\Users\michal\Desktop\Station_1_Pics\Station_1\Station_1_row_0_left_middle_sen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30531" y="960403"/>
            <a:ext cx="3028970" cy="22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30"/>
          <p:cNvGrpSpPr/>
          <p:nvPr/>
        </p:nvGrpSpPr>
        <p:grpSpPr>
          <a:xfrm>
            <a:off x="2927905" y="3356992"/>
            <a:ext cx="6253744" cy="2801019"/>
            <a:chOff x="1357219" y="3645024"/>
            <a:chExt cx="6563812" cy="3016706"/>
          </a:xfrm>
        </p:grpSpPr>
        <p:graphicFrame>
          <p:nvGraphicFramePr>
            <p:cNvPr id="7" name="Diagramm 27"/>
            <p:cNvGraphicFramePr>
              <a:graphicFrameLocks/>
            </p:cNvGraphicFramePr>
            <p:nvPr>
              <p:extLst/>
            </p:nvPr>
          </p:nvGraphicFramePr>
          <p:xfrm>
            <a:off x="1691680" y="3645024"/>
            <a:ext cx="622935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feld 28"/>
            <p:cNvSpPr txBox="1"/>
            <p:nvPr/>
          </p:nvSpPr>
          <p:spPr>
            <a:xfrm>
              <a:off x="3131840" y="6297106"/>
              <a:ext cx="3813497" cy="36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Measured  edge-to-edge  distance [µm]</a:t>
              </a:r>
              <a:endParaRPr lang="en-US" sz="1600" b="1" i="1" dirty="0"/>
            </a:p>
          </p:txBody>
        </p:sp>
        <p:sp>
          <p:nvSpPr>
            <p:cNvPr id="9" name="Textfeld 29"/>
            <p:cNvSpPr txBox="1"/>
            <p:nvPr/>
          </p:nvSpPr>
          <p:spPr>
            <a:xfrm rot="16200000">
              <a:off x="1046632" y="4612428"/>
              <a:ext cx="985797" cy="36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/>
                <a:t># entries</a:t>
              </a:r>
              <a:endParaRPr lang="en-US" sz="1600" b="1" i="1" dirty="0"/>
            </a:p>
          </p:txBody>
        </p:sp>
      </p:grpSp>
      <p:pic>
        <p:nvPicPr>
          <p:cNvPr id="10" name="Picture 8" descr="C:\Users\michal\Desktop\Station_1_Pics\Station_1\Station_1_row1_left_middle_senso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0572" y="960404"/>
            <a:ext cx="3028970" cy="22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" y="2272200"/>
            <a:ext cx="2876784" cy="373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31"/>
          <p:cNvSpPr txBox="1"/>
          <p:nvPr/>
        </p:nvSpPr>
        <p:spPr>
          <a:xfrm>
            <a:off x="146629" y="6047555"/>
            <a:ext cx="2706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Keyence microscope</a:t>
            </a:r>
          </a:p>
          <a:p>
            <a:r>
              <a:rPr lang="en-US" sz="1600" dirty="0" smtClean="0"/>
              <a:t>Effective resolution ~1 </a:t>
            </a:r>
            <a:r>
              <a:rPr lang="en-US" sz="1600" dirty="0"/>
              <a:t>µ</a:t>
            </a:r>
            <a:r>
              <a:rPr lang="en-US" sz="1600" dirty="0" smtClean="0"/>
              <a:t>m</a:t>
            </a:r>
          </a:p>
        </p:txBody>
      </p:sp>
      <p:grpSp>
        <p:nvGrpSpPr>
          <p:cNvPr id="13" name="Gruppieren 36"/>
          <p:cNvGrpSpPr/>
          <p:nvPr/>
        </p:nvGrpSpPr>
        <p:grpSpPr>
          <a:xfrm>
            <a:off x="185204" y="941130"/>
            <a:ext cx="2584968" cy="932644"/>
            <a:chOff x="0" y="224640"/>
            <a:chExt cx="5228541" cy="1935718"/>
          </a:xfrm>
        </p:grpSpPr>
        <p:grpSp>
          <p:nvGrpSpPr>
            <p:cNvPr id="14" name="Gruppieren 39"/>
            <p:cNvGrpSpPr/>
            <p:nvPr/>
          </p:nvGrpSpPr>
          <p:grpSpPr>
            <a:xfrm>
              <a:off x="2670385" y="418633"/>
              <a:ext cx="2558156" cy="1464155"/>
              <a:chOff x="2670385" y="418633"/>
              <a:chExt cx="2558156" cy="1464155"/>
            </a:xfrm>
          </p:grpSpPr>
          <p:sp>
            <p:nvSpPr>
              <p:cNvPr id="21" name="Rechteck 52"/>
              <p:cNvSpPr/>
              <p:nvPr/>
            </p:nvSpPr>
            <p:spPr>
              <a:xfrm rot="187105">
                <a:off x="2710702" y="418633"/>
                <a:ext cx="2517839" cy="1144079"/>
              </a:xfrm>
              <a:prstGeom prst="rect">
                <a:avLst/>
              </a:prstGeom>
              <a:solidFill>
                <a:srgbClr val="007DAA"/>
              </a:solidFill>
              <a:ln>
                <a:noFill/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rtl="0" hangingPunct="0">
                  <a:buNone/>
                  <a:tabLst/>
                </a:pPr>
                <a:endParaRPr lang="en-US" sz="1200" kern="1200">
                  <a:latin typeface="Times New Roman" pitchFamily="18"/>
                </a:endParaRPr>
              </a:p>
            </p:txBody>
          </p:sp>
          <p:sp>
            <p:nvSpPr>
              <p:cNvPr id="22" name="Rechteck 53"/>
              <p:cNvSpPr/>
              <p:nvPr/>
            </p:nvSpPr>
            <p:spPr>
              <a:xfrm rot="186505">
                <a:off x="2670385" y="1561668"/>
                <a:ext cx="2517839" cy="321120"/>
              </a:xfrm>
              <a:prstGeom prst="rect">
                <a:avLst/>
              </a:prstGeom>
              <a:solidFill>
                <a:srgbClr val="81A6B7"/>
              </a:solidFill>
              <a:ln>
                <a:noFill/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rtl="0" hangingPunct="0">
                  <a:buNone/>
                  <a:tabLst/>
                </a:pPr>
                <a:endParaRPr lang="en-US" sz="1200" kern="1200">
                  <a:latin typeface="Times New Roman" pitchFamily="18"/>
                </a:endParaRPr>
              </a:p>
            </p:txBody>
          </p:sp>
        </p:grpSp>
        <p:grpSp>
          <p:nvGrpSpPr>
            <p:cNvPr id="15" name="Gruppieren 43"/>
            <p:cNvGrpSpPr/>
            <p:nvPr/>
          </p:nvGrpSpPr>
          <p:grpSpPr>
            <a:xfrm>
              <a:off x="1275121" y="278640"/>
              <a:ext cx="214199" cy="1881718"/>
              <a:chOff x="1275121" y="278640"/>
              <a:chExt cx="214199" cy="1881718"/>
            </a:xfrm>
          </p:grpSpPr>
          <p:sp>
            <p:nvSpPr>
              <p:cNvPr id="17" name="Freihandform 48"/>
              <p:cNvSpPr/>
              <p:nvPr/>
            </p:nvSpPr>
            <p:spPr>
              <a:xfrm rot="5400000">
                <a:off x="1114921" y="866159"/>
                <a:ext cx="534599" cy="214199"/>
              </a:xfrm>
              <a:custGeom>
                <a:avLst>
                  <a:gd name="f0" fmla="val 11002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0 f12 1"/>
                  <a:gd name="f22" fmla="*/ f14 1 f3"/>
                  <a:gd name="f23" fmla="*/ 0 f11 1"/>
                  <a:gd name="f24" fmla="*/ 21600 f12 1"/>
                  <a:gd name="f25" fmla="*/ 10800 f11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*/ f15 f11 1"/>
                  <a:gd name="f31" fmla="+- f22 0 f2"/>
                  <a:gd name="f32" fmla="*/ f28 1 2"/>
                  <a:gd name="f33" fmla="*/ f27 f11 1"/>
                  <a:gd name="f34" fmla="+- 21600 0 f32"/>
                  <a:gd name="f35" fmla="*/ f34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1">
                    <a:pos x="f30" y="f21"/>
                  </a:cxn>
                  <a:cxn ang="f31">
                    <a:pos x="f29" y="f20"/>
                  </a:cxn>
                  <a:cxn ang="f31">
                    <a:pos x="f23" y="f24"/>
                  </a:cxn>
                  <a:cxn ang="f31">
                    <a:pos x="f25" y="f24"/>
                  </a:cxn>
                  <a:cxn ang="f31">
                    <a:pos x="f26" y="f24"/>
                  </a:cxn>
                  <a:cxn ang="f31">
                    <a:pos x="f35" y="f20"/>
                  </a:cxn>
                </a:cxnLst>
                <a:rect l="f29" t="f20" r="f33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none" lIns="117000" tIns="72000" rIns="117000" bIns="72000" anchor="ctr" anchorCtr="0" compatLnSpc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rtl="0" hangingPunct="0">
                  <a:buNone/>
                  <a:tabLst/>
                </a:pPr>
                <a:endParaRPr lang="en-US" sz="1200" kern="1200">
                  <a:latin typeface="Times New Roman" pitchFamily="18"/>
                </a:endParaRPr>
              </a:p>
            </p:txBody>
          </p:sp>
          <p:sp>
            <p:nvSpPr>
              <p:cNvPr id="18" name="Freihandform 49"/>
              <p:cNvSpPr/>
              <p:nvPr/>
            </p:nvSpPr>
            <p:spPr>
              <a:xfrm rot="5400000">
                <a:off x="1114921" y="438840"/>
                <a:ext cx="534599" cy="214199"/>
              </a:xfrm>
              <a:custGeom>
                <a:avLst>
                  <a:gd name="f0" fmla="val 11002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0 f12 1"/>
                  <a:gd name="f22" fmla="*/ f14 1 f3"/>
                  <a:gd name="f23" fmla="*/ 0 f11 1"/>
                  <a:gd name="f24" fmla="*/ 21600 f12 1"/>
                  <a:gd name="f25" fmla="*/ 10800 f11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*/ f15 f11 1"/>
                  <a:gd name="f31" fmla="+- f22 0 f2"/>
                  <a:gd name="f32" fmla="*/ f28 1 2"/>
                  <a:gd name="f33" fmla="*/ f27 f11 1"/>
                  <a:gd name="f34" fmla="+- 21600 0 f32"/>
                  <a:gd name="f35" fmla="*/ f34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1">
                    <a:pos x="f30" y="f21"/>
                  </a:cxn>
                  <a:cxn ang="f31">
                    <a:pos x="f29" y="f20"/>
                  </a:cxn>
                  <a:cxn ang="f31">
                    <a:pos x="f23" y="f24"/>
                  </a:cxn>
                  <a:cxn ang="f31">
                    <a:pos x="f25" y="f24"/>
                  </a:cxn>
                  <a:cxn ang="f31">
                    <a:pos x="f26" y="f24"/>
                  </a:cxn>
                  <a:cxn ang="f31">
                    <a:pos x="f35" y="f20"/>
                  </a:cxn>
                </a:cxnLst>
                <a:rect l="f29" t="f20" r="f33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none" lIns="117000" tIns="72000" rIns="117000" bIns="72000" anchor="ctr" anchorCtr="0" compatLnSpc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rtl="0" hangingPunct="0">
                  <a:buNone/>
                  <a:tabLst/>
                </a:pPr>
                <a:endParaRPr lang="en-US" sz="1200" kern="1200">
                  <a:latin typeface="Times New Roman" pitchFamily="18"/>
                </a:endParaRPr>
              </a:p>
            </p:txBody>
          </p:sp>
          <p:sp>
            <p:nvSpPr>
              <p:cNvPr id="19" name="Freihandform 50"/>
              <p:cNvSpPr/>
              <p:nvPr/>
            </p:nvSpPr>
            <p:spPr>
              <a:xfrm rot="5400000">
                <a:off x="1114741" y="1358099"/>
                <a:ext cx="534959" cy="214199"/>
              </a:xfrm>
              <a:custGeom>
                <a:avLst>
                  <a:gd name="f0" fmla="val 11002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0 f12 1"/>
                  <a:gd name="f22" fmla="*/ f14 1 f3"/>
                  <a:gd name="f23" fmla="*/ 0 f11 1"/>
                  <a:gd name="f24" fmla="*/ 21600 f12 1"/>
                  <a:gd name="f25" fmla="*/ 10800 f11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*/ f15 f11 1"/>
                  <a:gd name="f31" fmla="+- f22 0 f2"/>
                  <a:gd name="f32" fmla="*/ f28 1 2"/>
                  <a:gd name="f33" fmla="*/ f27 f11 1"/>
                  <a:gd name="f34" fmla="+- 21600 0 f32"/>
                  <a:gd name="f35" fmla="*/ f34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1">
                    <a:pos x="f30" y="f21"/>
                  </a:cxn>
                  <a:cxn ang="f31">
                    <a:pos x="f29" y="f20"/>
                  </a:cxn>
                  <a:cxn ang="f31">
                    <a:pos x="f23" y="f24"/>
                  </a:cxn>
                  <a:cxn ang="f31">
                    <a:pos x="f25" y="f24"/>
                  </a:cxn>
                  <a:cxn ang="f31">
                    <a:pos x="f26" y="f24"/>
                  </a:cxn>
                  <a:cxn ang="f31">
                    <a:pos x="f35" y="f20"/>
                  </a:cxn>
                </a:cxnLst>
                <a:rect l="f29" t="f20" r="f33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none" lIns="117000" tIns="72000" rIns="117000" bIns="72000" anchor="ctr" anchorCtr="0" compatLnSpc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rtl="0" hangingPunct="0">
                  <a:buNone/>
                  <a:tabLst/>
                </a:pPr>
                <a:endParaRPr lang="en-US" sz="1200" kern="1200">
                  <a:latin typeface="Times New Roman" pitchFamily="18"/>
                </a:endParaRPr>
              </a:p>
            </p:txBody>
          </p:sp>
          <p:sp>
            <p:nvSpPr>
              <p:cNvPr id="20" name="Freihandform 51"/>
              <p:cNvSpPr/>
              <p:nvPr/>
            </p:nvSpPr>
            <p:spPr>
              <a:xfrm rot="5400000">
                <a:off x="1114741" y="1785779"/>
                <a:ext cx="534959" cy="214199"/>
              </a:xfrm>
              <a:custGeom>
                <a:avLst>
                  <a:gd name="f0" fmla="val 11002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0 f12 1"/>
                  <a:gd name="f22" fmla="*/ f14 1 f3"/>
                  <a:gd name="f23" fmla="*/ 0 f11 1"/>
                  <a:gd name="f24" fmla="*/ 21600 f12 1"/>
                  <a:gd name="f25" fmla="*/ 10800 f11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*/ f15 f11 1"/>
                  <a:gd name="f31" fmla="+- f22 0 f2"/>
                  <a:gd name="f32" fmla="*/ f28 1 2"/>
                  <a:gd name="f33" fmla="*/ f27 f11 1"/>
                  <a:gd name="f34" fmla="+- 21600 0 f32"/>
                  <a:gd name="f35" fmla="*/ f34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1">
                    <a:pos x="f30" y="f21"/>
                  </a:cxn>
                  <a:cxn ang="f31">
                    <a:pos x="f29" y="f20"/>
                  </a:cxn>
                  <a:cxn ang="f31">
                    <a:pos x="f23" y="f24"/>
                  </a:cxn>
                  <a:cxn ang="f31">
                    <a:pos x="f25" y="f24"/>
                  </a:cxn>
                  <a:cxn ang="f31">
                    <a:pos x="f26" y="f24"/>
                  </a:cxn>
                  <a:cxn ang="f31">
                    <a:pos x="f35" y="f20"/>
                  </a:cxn>
                </a:cxnLst>
                <a:rect l="f29" t="f20" r="f33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vert="horz" wrap="none" lIns="117000" tIns="72000" rIns="117000" bIns="72000" anchor="ctr" anchorCtr="0" compatLnSpc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rtl="0" hangingPunct="0">
                  <a:buNone/>
                  <a:tabLst/>
                </a:pPr>
                <a:endParaRPr lang="en-US" sz="1200" kern="1200" dirty="0">
                  <a:latin typeface="Times New Roman" pitchFamily="18"/>
                </a:endParaRPr>
              </a:p>
            </p:txBody>
          </p:sp>
        </p:grpSp>
        <p:sp>
          <p:nvSpPr>
            <p:cNvPr id="16" name="Rechteck 45"/>
            <p:cNvSpPr/>
            <p:nvPr/>
          </p:nvSpPr>
          <p:spPr>
            <a:xfrm>
              <a:off x="0" y="224640"/>
              <a:ext cx="1307159" cy="1710360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117000" tIns="72000" rIns="117000" bIns="72000" anchor="ctr" anchorCtr="0" compatLnSpc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lvl="0" rtl="0" hangingPunct="0">
                <a:buNone/>
                <a:tabLst/>
              </a:pPr>
              <a:endParaRPr lang="en-US" sz="1200" kern="1200">
                <a:latin typeface="Times New Roman" pitchFamily="18"/>
              </a:endParaRPr>
            </a:p>
          </p:txBody>
        </p:sp>
      </p:grpSp>
      <p:sp>
        <p:nvSpPr>
          <p:cNvPr id="23" name="Rechteck 54"/>
          <p:cNvSpPr/>
          <p:nvPr/>
        </p:nvSpPr>
        <p:spPr>
          <a:xfrm>
            <a:off x="244612" y="1026207"/>
            <a:ext cx="1244808" cy="551226"/>
          </a:xfrm>
          <a:prstGeom prst="rect">
            <a:avLst/>
          </a:prstGeom>
          <a:solidFill>
            <a:srgbClr val="007DAA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rtl="0" hangingPunct="0">
              <a:buNone/>
              <a:tabLst/>
            </a:pPr>
            <a:endParaRPr lang="en-US" sz="1200" kern="1200">
              <a:latin typeface="Times New Roman" pitchFamily="18"/>
            </a:endParaRPr>
          </a:p>
        </p:txBody>
      </p:sp>
      <p:sp>
        <p:nvSpPr>
          <p:cNvPr id="24" name="Rechteck 55"/>
          <p:cNvSpPr/>
          <p:nvPr/>
        </p:nvSpPr>
        <p:spPr>
          <a:xfrm rot="21599400">
            <a:off x="241855" y="1574547"/>
            <a:ext cx="1244808" cy="154718"/>
          </a:xfrm>
          <a:prstGeom prst="rect">
            <a:avLst/>
          </a:prstGeom>
          <a:solidFill>
            <a:srgbClr val="81A6B7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rtl="0" hangingPunct="0">
              <a:buNone/>
              <a:tabLst/>
            </a:pPr>
            <a:endParaRPr lang="en-US" sz="1200" kern="1200">
              <a:latin typeface="Times New Roman" pitchFamily="18"/>
            </a:endParaRPr>
          </a:p>
        </p:txBody>
      </p:sp>
      <p:sp>
        <p:nvSpPr>
          <p:cNvPr id="25" name="Textfeld 32"/>
          <p:cNvSpPr txBox="1"/>
          <p:nvPr/>
        </p:nvSpPr>
        <p:spPr>
          <a:xfrm>
            <a:off x="244790" y="1716247"/>
            <a:ext cx="185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Misaligned sensors</a:t>
            </a:r>
            <a:endParaRPr lang="en-US" sz="1600" b="1" i="1" dirty="0"/>
          </a:p>
        </p:txBody>
      </p:sp>
      <p:sp>
        <p:nvSpPr>
          <p:cNvPr id="26" name="Ellipse 35"/>
          <p:cNvSpPr/>
          <p:nvPr/>
        </p:nvSpPr>
        <p:spPr>
          <a:xfrm>
            <a:off x="1344340" y="1569492"/>
            <a:ext cx="261655" cy="254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 Verbindung mit Pfeil 58"/>
          <p:cNvCxnSpPr>
            <a:stCxn id="26" idx="5"/>
          </p:cNvCxnSpPr>
          <p:nvPr/>
        </p:nvCxnSpPr>
        <p:spPr>
          <a:xfrm>
            <a:off x="1567677" y="1787142"/>
            <a:ext cx="1360227" cy="280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"/>
          <p:cNvSpPr txBox="1"/>
          <p:nvPr/>
        </p:nvSpPr>
        <p:spPr>
          <a:xfrm>
            <a:off x="2784244" y="6309320"/>
            <a:ext cx="6283556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/>
              <a:t>lignment precision </a:t>
            </a:r>
            <a:r>
              <a:rPr lang="en-US" sz="1800" b="1" smtClean="0"/>
              <a:t>much </a:t>
            </a:r>
            <a:r>
              <a:rPr lang="en-US" sz="1800" b="1" smtClean="0"/>
              <a:t>better then goal ( </a:t>
            </a:r>
            <a:r>
              <a:rPr lang="en-US" sz="1800" b="1" dirty="0" smtClean="0"/>
              <a:t>~100 </a:t>
            </a:r>
            <a:r>
              <a:rPr lang="el-GR" sz="1800" b="1" smtClean="0"/>
              <a:t>μ</a:t>
            </a:r>
            <a:r>
              <a:rPr lang="en-US" sz="1800" b="1" smtClean="0"/>
              <a:t>m)</a:t>
            </a: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20300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HIC for FAIR in climatic science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14338" name="Picture 2" descr="http://medienportal.univie.ac.at/uploads/tx_ttmedienportal/pics/JessicaCarilli_drilling_web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7" y="980728"/>
            <a:ext cx="3456383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puzzle-net.de/WebRoot/Store18/Shops/62014102/49BC/DC2C/2CF8/29EA/92B5/C0A8/28BD/9B5B/CA-101511-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" y="980728"/>
            <a:ext cx="3617146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928252" y="1916832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24" y="3643885"/>
            <a:ext cx="3972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C</a:t>
            </a:r>
            <a:r>
              <a:rPr lang="de-DE" smtClean="0"/>
              <a:t>orall reefs form annual rings.</a:t>
            </a:r>
          </a:p>
          <a:p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istance and density [g/cm³] depends on climax..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1417" y="3643885"/>
            <a:ext cx="31983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I</a:t>
            </a:r>
            <a:r>
              <a:rPr lang="de-DE" smtClean="0"/>
              <a:t>dea: </a:t>
            </a:r>
          </a:p>
          <a:p>
            <a:r>
              <a:rPr lang="de-DE" smtClean="0"/>
              <a:t>Take proves from reefs</a:t>
            </a:r>
            <a:endParaRPr lang="de-DE"/>
          </a:p>
          <a:p>
            <a:r>
              <a:rPr lang="de-DE" smtClean="0"/>
              <a:t>Reconstruct climax data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3" t="27109" r="25037" b="62200"/>
          <a:stretch/>
        </p:blipFill>
        <p:spPr>
          <a:xfrm>
            <a:off x="111829" y="5078195"/>
            <a:ext cx="3380051" cy="1361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5695" y="5040341"/>
            <a:ext cx="40479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C</a:t>
            </a:r>
            <a:r>
              <a:rPr lang="de-DE" smtClean="0"/>
              <a:t>hallenge: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Rings hard to see by eye.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Density information needed.</a:t>
            </a:r>
          </a:p>
          <a:p>
            <a:r>
              <a:rPr lang="de-DE" smtClean="0"/>
              <a:t>=&gt; Needs calibrated X-ray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2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PRESTO – Vacuum  compatible gluing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z="900" smtClean="0"/>
              <a:t>M. Deveaux</a:t>
            </a:r>
            <a:endParaRPr lang="de-DE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z="1000" smtClean="0"/>
              <a:pPr>
                <a:defRPr/>
              </a:pPr>
              <a:t>20</a:t>
            </a:fld>
            <a:endParaRPr lang="de-DE" sz="10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00" y="2573898"/>
            <a:ext cx="4210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" y="2459306"/>
            <a:ext cx="35052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4"/>
          <p:cNvSpPr txBox="1"/>
          <p:nvPr/>
        </p:nvSpPr>
        <p:spPr>
          <a:xfrm>
            <a:off x="58832" y="674915"/>
            <a:ext cx="9265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</a:t>
            </a:r>
            <a:r>
              <a:rPr lang="en-US" sz="2400" smtClean="0"/>
              <a:t>ask: Find procedure for vacuum compatible gluing (no bubbles)</a:t>
            </a:r>
            <a:endParaRPr lang="en-US" sz="2400" dirty="0"/>
          </a:p>
          <a:p>
            <a:r>
              <a:rPr lang="de-DE" sz="2400" smtClean="0">
                <a:solidFill>
                  <a:srgbClr val="FF0000"/>
                </a:solidFill>
              </a:rPr>
              <a:t>S</a:t>
            </a:r>
            <a:r>
              <a:rPr lang="de-DE" sz="2400" smtClean="0"/>
              <a:t>olution (dummy chip on glas):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smtClean="0"/>
              <a:t>Keep glue 1 hour in desiccator (remove bubbles)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smtClean="0"/>
              <a:t>Use defined amount of glue</a:t>
            </a:r>
            <a:endParaRPr lang="en-US" sz="2400" dirty="0"/>
          </a:p>
        </p:txBody>
      </p:sp>
      <p:sp>
        <p:nvSpPr>
          <p:cNvPr id="9" name="Textfeld 10"/>
          <p:cNvSpPr txBox="1"/>
          <p:nvPr/>
        </p:nvSpPr>
        <p:spPr>
          <a:xfrm>
            <a:off x="3275856" y="2521054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 µl</a:t>
            </a:r>
            <a:endParaRPr lang="en-US" dirty="0"/>
          </a:p>
        </p:txBody>
      </p:sp>
      <p:sp>
        <p:nvSpPr>
          <p:cNvPr id="10" name="Textfeld 15"/>
          <p:cNvSpPr txBox="1"/>
          <p:nvPr/>
        </p:nvSpPr>
        <p:spPr>
          <a:xfrm>
            <a:off x="3273069" y="3246884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µl</a:t>
            </a:r>
            <a:endParaRPr lang="en-US" dirty="0"/>
          </a:p>
        </p:txBody>
      </p:sp>
      <p:sp>
        <p:nvSpPr>
          <p:cNvPr id="11" name="Textfeld 16"/>
          <p:cNvSpPr txBox="1"/>
          <p:nvPr/>
        </p:nvSpPr>
        <p:spPr>
          <a:xfrm>
            <a:off x="3273069" y="3974237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µl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1070316" y="4832053"/>
            <a:ext cx="239560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smtClean="0"/>
              <a:t>Bubble (too few glue)</a:t>
            </a:r>
            <a:endParaRPr lang="en-US" sz="1800" dirty="0"/>
          </a:p>
        </p:txBody>
      </p:sp>
      <p:sp>
        <p:nvSpPr>
          <p:cNvPr id="13" name="Pfeil nach rechts 2"/>
          <p:cNvSpPr/>
          <p:nvPr/>
        </p:nvSpPr>
        <p:spPr>
          <a:xfrm>
            <a:off x="4142992" y="3497447"/>
            <a:ext cx="466782" cy="952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6"/>
          <p:cNvSpPr txBox="1"/>
          <p:nvPr/>
        </p:nvSpPr>
        <p:spPr>
          <a:xfrm>
            <a:off x="5090835" y="4491245"/>
            <a:ext cx="36070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Perfect results with 5µl/sensor</a:t>
            </a:r>
            <a:endParaRPr lang="en-US" sz="2000" dirty="0"/>
          </a:p>
        </p:txBody>
      </p:sp>
      <p:sp>
        <p:nvSpPr>
          <p:cNvPr id="15" name="Textfeld 8"/>
          <p:cNvSpPr txBox="1"/>
          <p:nvPr/>
        </p:nvSpPr>
        <p:spPr>
          <a:xfrm>
            <a:off x="194290" y="5711695"/>
            <a:ext cx="8626181" cy="83099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P</a:t>
            </a:r>
            <a:r>
              <a:rPr lang="en-US" sz="2400" smtClean="0"/>
              <a:t>rocedure </a:t>
            </a:r>
            <a:r>
              <a:rPr lang="en-US" sz="2400" smtClean="0"/>
              <a:t>for </a:t>
            </a:r>
            <a:r>
              <a:rPr lang="en-US" sz="2400" smtClean="0"/>
              <a:t>vacuum-compatible </a:t>
            </a:r>
            <a:r>
              <a:rPr lang="en-US" sz="2400" dirty="0" smtClean="0"/>
              <a:t>gluing of 50 </a:t>
            </a:r>
            <a:r>
              <a:rPr lang="el-GR" sz="2400" dirty="0" smtClean="0"/>
              <a:t>μ</a:t>
            </a:r>
            <a:r>
              <a:rPr lang="en-US" sz="2400" dirty="0" smtClean="0"/>
              <a:t>m </a:t>
            </a:r>
            <a:r>
              <a:rPr lang="en-US" sz="2400" smtClean="0"/>
              <a:t>thin </a:t>
            </a:r>
            <a:r>
              <a:rPr lang="en-US" sz="2400" smtClean="0"/>
              <a:t>sensors </a:t>
            </a:r>
            <a:r>
              <a:rPr lang="en-US" sz="2400" smtClean="0"/>
              <a:t>was established</a:t>
            </a:r>
            <a:r>
              <a:rPr lang="en-US" sz="2400" smtClean="0"/>
              <a:t>. 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99592" y="3974237"/>
            <a:ext cx="504056" cy="475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2" idx="0"/>
          </p:cNvCxnSpPr>
          <p:nvPr/>
        </p:nvCxnSpPr>
        <p:spPr>
          <a:xfrm flipH="1" flipV="1">
            <a:off x="1403648" y="4343569"/>
            <a:ext cx="864473" cy="4884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CBM MVD digitizer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grpSp>
        <p:nvGrpSpPr>
          <p:cNvPr id="6" name="Gruppieren 4"/>
          <p:cNvGrpSpPr/>
          <p:nvPr/>
        </p:nvGrpSpPr>
        <p:grpSpPr>
          <a:xfrm>
            <a:off x="5796137" y="620687"/>
            <a:ext cx="3271664" cy="3282797"/>
            <a:chOff x="566739" y="13222087"/>
            <a:chExt cx="3905492" cy="4865887"/>
          </a:xfrm>
        </p:grpSpPr>
        <p:grpSp>
          <p:nvGrpSpPr>
            <p:cNvPr id="7" name="Gruppieren 27"/>
            <p:cNvGrpSpPr>
              <a:grpSpLocks/>
            </p:cNvGrpSpPr>
            <p:nvPr/>
          </p:nvGrpSpPr>
          <p:grpSpPr bwMode="auto">
            <a:xfrm>
              <a:off x="566739" y="13222087"/>
              <a:ext cx="3905492" cy="4865887"/>
              <a:chOff x="507206" y="12906564"/>
              <a:chExt cx="5076000" cy="5868000"/>
            </a:xfrm>
          </p:grpSpPr>
          <p:pic>
            <p:nvPicPr>
              <p:cNvPr id="9" name="Picture 36" descr="F:\Commisionning_poster\MVD_complete_uprightfront_closed_Q01_transparent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4" t="3165" r="3271" b="1740"/>
              <a:stretch>
                <a:fillRect/>
              </a:stretch>
            </p:blipFill>
            <p:spPr bwMode="auto">
              <a:xfrm>
                <a:off x="507206" y="12906564"/>
                <a:ext cx="5076000" cy="58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feld 31"/>
              <p:cNvSpPr txBox="1">
                <a:spLocks noChangeArrowheads="1"/>
              </p:cNvSpPr>
              <p:nvPr/>
            </p:nvSpPr>
            <p:spPr bwMode="auto">
              <a:xfrm>
                <a:off x="4768219" y="17189328"/>
                <a:ext cx="479937" cy="4536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050" b="1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11" name="Textfeld 32"/>
              <p:cNvSpPr txBox="1">
                <a:spLocks noChangeArrowheads="1"/>
              </p:cNvSpPr>
              <p:nvPr/>
            </p:nvSpPr>
            <p:spPr bwMode="auto">
              <a:xfrm>
                <a:off x="4412061" y="17407243"/>
                <a:ext cx="479937" cy="4536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050" b="1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2" name="Textfeld 33"/>
              <p:cNvSpPr txBox="1">
                <a:spLocks noChangeArrowheads="1"/>
              </p:cNvSpPr>
              <p:nvPr/>
            </p:nvSpPr>
            <p:spPr bwMode="auto">
              <a:xfrm>
                <a:off x="4057672" y="17625161"/>
                <a:ext cx="479937" cy="4536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050" b="1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3" name="Textfeld 34"/>
              <p:cNvSpPr txBox="1">
                <a:spLocks noChangeArrowheads="1"/>
              </p:cNvSpPr>
              <p:nvPr/>
            </p:nvSpPr>
            <p:spPr bwMode="auto">
              <a:xfrm>
                <a:off x="3701515" y="17864852"/>
                <a:ext cx="479937" cy="4536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1050" b="1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8" name="Textfeld 36"/>
            <p:cNvSpPr txBox="1">
              <a:spLocks noChangeArrowheads="1"/>
            </p:cNvSpPr>
            <p:nvPr/>
          </p:nvSpPr>
          <p:spPr bwMode="auto">
            <a:xfrm>
              <a:off x="811213" y="17018825"/>
              <a:ext cx="1596147" cy="61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1050" b="1" i="1">
                  <a:solidFill>
                    <a:schemeClr val="tx1"/>
                  </a:solidFill>
                </a:rPr>
                <a:t>MVD</a:t>
              </a:r>
            </a:p>
            <a:p>
              <a:r>
                <a:rPr lang="en-US" altLang="de-DE" sz="1050" b="1" i="1">
                  <a:solidFill>
                    <a:schemeClr val="tx1"/>
                  </a:solidFill>
                </a:rPr>
                <a:t>CAD model</a:t>
              </a:r>
            </a:p>
          </p:txBody>
        </p:sp>
      </p:grpSp>
      <p:pic>
        <p:nvPicPr>
          <p:cNvPr id="14" name="Picture 7" descr="C:\work\talks\my_talks\Vienna_2013\poster\pictures\Mimosa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54" y="4415492"/>
            <a:ext cx="2648815" cy="16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9"/>
          <p:cNvSpPr txBox="1"/>
          <p:nvPr/>
        </p:nvSpPr>
        <p:spPr>
          <a:xfrm>
            <a:off x="179512" y="892981"/>
            <a:ext cx="528922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D</a:t>
            </a:r>
            <a:r>
              <a:rPr lang="en-US" smtClean="0"/>
              <a:t>igitizer - Represent: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Response of sensors.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Precise geometry of MVD.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Limitations of internal bandwith.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Misallignment.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Eventually raw data.</a:t>
            </a:r>
            <a:endParaRPr lang="de-DE" smtClean="0"/>
          </a:p>
          <a:p>
            <a:endParaRPr lang="de-DE" smtClean="0"/>
          </a:p>
          <a:p>
            <a:r>
              <a:rPr lang="de-DE" smtClean="0">
                <a:solidFill>
                  <a:srgbClr val="FF0000"/>
                </a:solidFill>
              </a:rPr>
              <a:t>U</a:t>
            </a:r>
            <a:r>
              <a:rPr lang="de-DE" smtClean="0"/>
              <a:t>se on green cube one day:</a:t>
            </a:r>
            <a:endParaRPr lang="de-DE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Should be data parallel.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Should be suited for parallel processing.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/>
          </a:p>
          <a:p>
            <a:r>
              <a:rPr lang="de-DE" smtClean="0">
                <a:solidFill>
                  <a:srgbClr val="FF0000"/>
                </a:solidFill>
              </a:rPr>
              <a:t>A</a:t>
            </a:r>
            <a:r>
              <a:rPr lang="de-DE" smtClean="0"/>
              <a:t>dapt to progress in sensor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Flexible implementation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Should be easy to exchange/extend models.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34"/>
          <p:cNvSpPr/>
          <p:nvPr/>
        </p:nvSpPr>
        <p:spPr>
          <a:xfrm>
            <a:off x="3419872" y="891830"/>
            <a:ext cx="4680519" cy="27860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Where are we parallel?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4" name="Picture 7" descr="C:\work\talks\my_talks\Vienna_2013\poster\pictures\Mimosa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12" y="925742"/>
            <a:ext cx="1800200" cy="11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21"/>
          <p:cNvSpPr/>
          <p:nvPr/>
        </p:nvSpPr>
        <p:spPr>
          <a:xfrm>
            <a:off x="1737631" y="2840353"/>
            <a:ext cx="1580351" cy="604241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MVDPlugin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6" name="Textfeld 22"/>
          <p:cNvSpPr txBox="1"/>
          <p:nvPr/>
        </p:nvSpPr>
        <p:spPr>
          <a:xfrm>
            <a:off x="3643845" y="1447903"/>
            <a:ext cx="2023311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CbmMvdSensor</a:t>
            </a:r>
          </a:p>
          <a:p>
            <a:r>
              <a:rPr lang="en-US" sz="2000" smtClean="0"/>
              <a:t>DataSheet</a:t>
            </a:r>
            <a:endParaRPr lang="pl-PL" sz="2000" dirty="0"/>
          </a:p>
        </p:txBody>
      </p:sp>
      <p:sp>
        <p:nvSpPr>
          <p:cNvPr id="17" name="Textfeld 23"/>
          <p:cNvSpPr txBox="1"/>
          <p:nvPr/>
        </p:nvSpPr>
        <p:spPr>
          <a:xfrm>
            <a:off x="3643845" y="2194474"/>
            <a:ext cx="2975495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CbmMvdGeoInformation</a:t>
            </a:r>
            <a:endParaRPr lang="pl-PL" sz="2000" dirty="0"/>
          </a:p>
        </p:txBody>
      </p:sp>
      <p:sp>
        <p:nvSpPr>
          <p:cNvPr id="18" name="Textfeld 24"/>
          <p:cNvSpPr txBox="1"/>
          <p:nvPr/>
        </p:nvSpPr>
        <p:spPr>
          <a:xfrm>
            <a:off x="1849598" y="2071363"/>
            <a:ext cx="1095172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TGeo-</a:t>
            </a:r>
          </a:p>
          <a:p>
            <a:r>
              <a:rPr lang="en-US" sz="1800" smtClean="0"/>
              <a:t>Manager</a:t>
            </a:r>
            <a:endParaRPr lang="pl-PL" sz="1800" dirty="0"/>
          </a:p>
        </p:txBody>
      </p:sp>
      <p:sp>
        <p:nvSpPr>
          <p:cNvPr id="19" name="Textfeld 27"/>
          <p:cNvSpPr txBox="1"/>
          <p:nvPr/>
        </p:nvSpPr>
        <p:spPr>
          <a:xfrm>
            <a:off x="3633802" y="2639727"/>
            <a:ext cx="4265540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mtClean="0"/>
              <a:t>Tasks (Methods like digitizer)</a:t>
            </a:r>
            <a:endParaRPr lang="pl-PL" dirty="0"/>
          </a:p>
        </p:txBody>
      </p:sp>
      <p:sp>
        <p:nvSpPr>
          <p:cNvPr id="26" name="Pfeil nach rechts 35"/>
          <p:cNvSpPr/>
          <p:nvPr/>
        </p:nvSpPr>
        <p:spPr>
          <a:xfrm rot="1571141">
            <a:off x="2602241" y="1386678"/>
            <a:ext cx="975297" cy="36307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31" name="TextBox 30"/>
          <p:cNvSpPr txBox="1"/>
          <p:nvPr/>
        </p:nvSpPr>
        <p:spPr>
          <a:xfrm>
            <a:off x="3550872" y="953651"/>
            <a:ext cx="2209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C</a:t>
            </a:r>
            <a:r>
              <a:rPr lang="de-DE" smtClean="0"/>
              <a:t>bmMvdSensor</a:t>
            </a:r>
            <a:endParaRPr lang="en-US"/>
          </a:p>
        </p:txBody>
      </p:sp>
      <p:sp>
        <p:nvSpPr>
          <p:cNvPr id="32" name="Textfeld 27"/>
          <p:cNvSpPr txBox="1"/>
          <p:nvPr/>
        </p:nvSpPr>
        <p:spPr>
          <a:xfrm>
            <a:off x="3633802" y="3109788"/>
            <a:ext cx="4265540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mtClean="0"/>
              <a:t>Buffers (Local data handling)</a:t>
            </a:r>
            <a:endParaRPr lang="pl-PL" dirty="0"/>
          </a:p>
        </p:txBody>
      </p:sp>
      <p:grpSp>
        <p:nvGrpSpPr>
          <p:cNvPr id="33" name="Gruppieren 4"/>
          <p:cNvGrpSpPr/>
          <p:nvPr/>
        </p:nvGrpSpPr>
        <p:grpSpPr>
          <a:xfrm>
            <a:off x="28721" y="1719602"/>
            <a:ext cx="1596904" cy="1556590"/>
            <a:chOff x="566739" y="13222087"/>
            <a:chExt cx="3905492" cy="4865887"/>
          </a:xfrm>
        </p:grpSpPr>
        <p:grpSp>
          <p:nvGrpSpPr>
            <p:cNvPr id="34" name="Gruppieren 27"/>
            <p:cNvGrpSpPr>
              <a:grpSpLocks/>
            </p:cNvGrpSpPr>
            <p:nvPr/>
          </p:nvGrpSpPr>
          <p:grpSpPr bwMode="auto">
            <a:xfrm>
              <a:off x="566739" y="13222087"/>
              <a:ext cx="3905492" cy="4865887"/>
              <a:chOff x="507206" y="12906564"/>
              <a:chExt cx="5076000" cy="5868000"/>
            </a:xfrm>
          </p:grpSpPr>
          <p:pic>
            <p:nvPicPr>
              <p:cNvPr id="36" name="Picture 36" descr="F:\Commisionning_poster\MVD_complete_uprightfront_closed_Q01_transparent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4" t="3165" r="3271" b="1740"/>
              <a:stretch>
                <a:fillRect/>
              </a:stretch>
            </p:blipFill>
            <p:spPr bwMode="auto">
              <a:xfrm>
                <a:off x="507206" y="12906564"/>
                <a:ext cx="5076000" cy="586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feld 31"/>
              <p:cNvSpPr txBox="1">
                <a:spLocks noChangeArrowheads="1"/>
              </p:cNvSpPr>
              <p:nvPr/>
            </p:nvSpPr>
            <p:spPr bwMode="auto">
              <a:xfrm>
                <a:off x="4768219" y="17189329"/>
                <a:ext cx="552473" cy="5221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800" b="1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38" name="Textfeld 32"/>
              <p:cNvSpPr txBox="1">
                <a:spLocks noChangeArrowheads="1"/>
              </p:cNvSpPr>
              <p:nvPr/>
            </p:nvSpPr>
            <p:spPr bwMode="auto">
              <a:xfrm>
                <a:off x="4412061" y="17407243"/>
                <a:ext cx="552473" cy="5221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800" b="1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39" name="Textfeld 33"/>
              <p:cNvSpPr txBox="1">
                <a:spLocks noChangeArrowheads="1"/>
              </p:cNvSpPr>
              <p:nvPr/>
            </p:nvSpPr>
            <p:spPr bwMode="auto">
              <a:xfrm>
                <a:off x="4057672" y="17625160"/>
                <a:ext cx="552473" cy="5221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800" b="1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0" name="Textfeld 34"/>
              <p:cNvSpPr txBox="1">
                <a:spLocks noChangeArrowheads="1"/>
              </p:cNvSpPr>
              <p:nvPr/>
            </p:nvSpPr>
            <p:spPr bwMode="auto">
              <a:xfrm>
                <a:off x="3701515" y="17864853"/>
                <a:ext cx="552473" cy="5221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de-DE" sz="800" b="1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35" name="Textfeld 36"/>
            <p:cNvSpPr txBox="1">
              <a:spLocks noChangeArrowheads="1"/>
            </p:cNvSpPr>
            <p:nvPr/>
          </p:nvSpPr>
          <p:spPr bwMode="auto">
            <a:xfrm>
              <a:off x="811213" y="17018825"/>
              <a:ext cx="1596147" cy="61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1050" b="1" i="1">
                  <a:solidFill>
                    <a:schemeClr val="tx1"/>
                  </a:solidFill>
                </a:rPr>
                <a:t>MVD</a:t>
              </a:r>
            </a:p>
            <a:p>
              <a:r>
                <a:rPr lang="en-US" altLang="de-DE" sz="1050" b="1" i="1">
                  <a:solidFill>
                    <a:schemeClr val="tx1"/>
                  </a:solidFill>
                </a:rPr>
                <a:t>CAD model</a:t>
              </a:r>
            </a:p>
          </p:txBody>
        </p:sp>
      </p:grpSp>
      <p:sp>
        <p:nvSpPr>
          <p:cNvPr id="27" name="Pfeil nach rechts 36"/>
          <p:cNvSpPr/>
          <p:nvPr/>
        </p:nvSpPr>
        <p:spPr>
          <a:xfrm rot="10800000" flipH="1">
            <a:off x="1496375" y="2242699"/>
            <a:ext cx="387290" cy="36307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feil nach rechts 36"/>
          <p:cNvSpPr/>
          <p:nvPr/>
        </p:nvSpPr>
        <p:spPr>
          <a:xfrm rot="10800000" flipH="1">
            <a:off x="2944770" y="2200932"/>
            <a:ext cx="713655" cy="36307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2" name="Picture 7" descr="C:\work\talks\my_talks\Vienna_2013\poster\pictures\Mimosa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4" r="-1"/>
          <a:stretch/>
        </p:blipFill>
        <p:spPr bwMode="auto">
          <a:xfrm rot="3864867">
            <a:off x="1447076" y="784913"/>
            <a:ext cx="763777" cy="11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ight Brace 42"/>
          <p:cNvSpPr/>
          <p:nvPr/>
        </p:nvSpPr>
        <p:spPr>
          <a:xfrm flipH="1">
            <a:off x="3337285" y="2645571"/>
            <a:ext cx="267416" cy="89510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75151" y="3909857"/>
            <a:ext cx="806887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>
                <a:solidFill>
                  <a:srgbClr val="FF0000"/>
                </a:solidFill>
              </a:rPr>
              <a:t>D</a:t>
            </a:r>
            <a:r>
              <a:rPr lang="de-DE" sz="2000" smtClean="0"/>
              <a:t>ata parallel: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All data required for computing is kept by </a:t>
            </a:r>
            <a:r>
              <a:rPr lang="de-DE" sz="2000" smtClean="0">
                <a:solidFill>
                  <a:srgbClr val="FF0000"/>
                </a:solidFill>
              </a:rPr>
              <a:t>C</a:t>
            </a:r>
            <a:r>
              <a:rPr lang="de-DE" sz="2000" smtClean="0"/>
              <a:t>bmMvdSensor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Tasks of Sensor =&gt; 1 Sensor – 1 Threat (shared memory needed).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No conflicting RAM-access during processing.</a:t>
            </a:r>
          </a:p>
          <a:p>
            <a:r>
              <a:rPr lang="de-DE" sz="2000" smtClean="0">
                <a:solidFill>
                  <a:srgbClr val="FF0000"/>
                </a:solidFill>
              </a:rPr>
              <a:t>F</a:t>
            </a:r>
            <a:r>
              <a:rPr lang="de-DE" sz="2000" smtClean="0"/>
              <a:t>lexible: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MVD-Detector = Array of </a:t>
            </a:r>
            <a:r>
              <a:rPr lang="de-DE" sz="2000" smtClean="0">
                <a:solidFill>
                  <a:srgbClr val="FF0000"/>
                </a:solidFill>
              </a:rPr>
              <a:t>C</a:t>
            </a:r>
            <a:r>
              <a:rPr lang="de-DE" sz="2000" smtClean="0"/>
              <a:t>bmMvdSensor.</a:t>
            </a:r>
            <a:endParaRPr lang="de-DE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Plugins may be exchanged - even during run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Using multiple sensor models in parallel is straight forward.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751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6108" y="544610"/>
            <a:ext cx="3249748" cy="282887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34" y="29453"/>
            <a:ext cx="8229600" cy="468312"/>
          </a:xfrm>
        </p:spPr>
        <p:txBody>
          <a:bodyPr/>
          <a:lstStyle/>
          <a:p>
            <a:r>
              <a:rPr lang="de-DE" smtClean="0"/>
              <a:t>Where is the progress?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23819" y="3373480"/>
            <a:ext cx="3451315" cy="2411210"/>
          </a:xfrm>
          <a:prstGeom prst="rect">
            <a:avLst/>
          </a:prstGeom>
        </p:spPr>
      </p:pic>
      <p:pic>
        <p:nvPicPr>
          <p:cNvPr id="6" name="Grafik 1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42066" y="1353796"/>
            <a:ext cx="2981306" cy="1170170"/>
          </a:xfrm>
          <a:prstGeom prst="rect">
            <a:avLst/>
          </a:prstGeom>
        </p:spPr>
      </p:pic>
      <p:grpSp>
        <p:nvGrpSpPr>
          <p:cNvPr id="7" name="Gruppieren 52"/>
          <p:cNvGrpSpPr/>
          <p:nvPr/>
        </p:nvGrpSpPr>
        <p:grpSpPr>
          <a:xfrm>
            <a:off x="-296648" y="1146608"/>
            <a:ext cx="3277934" cy="2039012"/>
            <a:chOff x="-286906" y="1268760"/>
            <a:chExt cx="3490754" cy="2249366"/>
          </a:xfrm>
          <a:scene3d>
            <a:camera prst="perspectiveHeroicExtremeLeftFacing"/>
            <a:lightRig rig="threePt" dir="t"/>
          </a:scene3d>
        </p:grpSpPr>
        <p:grpSp>
          <p:nvGrpSpPr>
            <p:cNvPr id="8" name="Gruppieren 18"/>
            <p:cNvGrpSpPr/>
            <p:nvPr/>
          </p:nvGrpSpPr>
          <p:grpSpPr>
            <a:xfrm>
              <a:off x="1299527" y="1490004"/>
              <a:ext cx="1456613" cy="1456613"/>
              <a:chOff x="2786696" y="2797494"/>
              <a:chExt cx="1080120" cy="1080120"/>
            </a:xfrm>
          </p:grpSpPr>
          <p:sp>
            <p:nvSpPr>
              <p:cNvPr id="24" name="Ellipse 19"/>
              <p:cNvSpPr/>
              <p:nvPr/>
            </p:nvSpPr>
            <p:spPr>
              <a:xfrm>
                <a:off x="2786696" y="2797494"/>
                <a:ext cx="1080120" cy="10801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  <p:sp>
            <p:nvSpPr>
              <p:cNvPr id="25" name="Ellipse 20"/>
              <p:cNvSpPr/>
              <p:nvPr/>
            </p:nvSpPr>
            <p:spPr>
              <a:xfrm>
                <a:off x="3201872" y="3212671"/>
                <a:ext cx="249769" cy="249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</p:grpSp>
        <p:grpSp>
          <p:nvGrpSpPr>
            <p:cNvPr id="9" name="Gruppieren 43"/>
            <p:cNvGrpSpPr/>
            <p:nvPr/>
          </p:nvGrpSpPr>
          <p:grpSpPr>
            <a:xfrm>
              <a:off x="2065058" y="1808082"/>
              <a:ext cx="432048" cy="409354"/>
              <a:chOff x="3491880" y="2554660"/>
              <a:chExt cx="432048" cy="409354"/>
            </a:xfrm>
          </p:grpSpPr>
          <p:cxnSp>
            <p:nvCxnSpPr>
              <p:cNvPr id="22" name="Gerade Verbindung mit Pfeil 40"/>
              <p:cNvCxnSpPr/>
              <p:nvPr/>
            </p:nvCxnSpPr>
            <p:spPr>
              <a:xfrm>
                <a:off x="3491880" y="2964014"/>
                <a:ext cx="43204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42"/>
              <p:cNvCxnSpPr/>
              <p:nvPr/>
            </p:nvCxnSpPr>
            <p:spPr>
              <a:xfrm flipV="1">
                <a:off x="3491880" y="2554660"/>
                <a:ext cx="0" cy="409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15"/>
            <p:cNvGrpSpPr/>
            <p:nvPr/>
          </p:nvGrpSpPr>
          <p:grpSpPr>
            <a:xfrm>
              <a:off x="1058685" y="1907473"/>
              <a:ext cx="1143744" cy="1143744"/>
              <a:chOff x="755576" y="1484784"/>
              <a:chExt cx="1080120" cy="1080120"/>
            </a:xfrm>
          </p:grpSpPr>
          <p:sp>
            <p:nvSpPr>
              <p:cNvPr id="20" name="Ellipse 16"/>
              <p:cNvSpPr/>
              <p:nvPr/>
            </p:nvSpPr>
            <p:spPr>
              <a:xfrm>
                <a:off x="755576" y="1484784"/>
                <a:ext cx="1080120" cy="10801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  <p:sp>
            <p:nvSpPr>
              <p:cNvPr id="21" name="Ellipse 17"/>
              <p:cNvSpPr/>
              <p:nvPr/>
            </p:nvSpPr>
            <p:spPr>
              <a:xfrm>
                <a:off x="1170752" y="1899960"/>
                <a:ext cx="249769" cy="249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</p:grpSp>
        <p:grpSp>
          <p:nvGrpSpPr>
            <p:cNvPr id="11" name="Gruppieren 21"/>
            <p:cNvGrpSpPr/>
            <p:nvPr/>
          </p:nvGrpSpPr>
          <p:grpSpPr>
            <a:xfrm>
              <a:off x="904431" y="2270501"/>
              <a:ext cx="844529" cy="844529"/>
              <a:chOff x="755576" y="1484784"/>
              <a:chExt cx="1080120" cy="1080120"/>
            </a:xfrm>
          </p:grpSpPr>
          <p:sp>
            <p:nvSpPr>
              <p:cNvPr id="18" name="Ellipse 22"/>
              <p:cNvSpPr/>
              <p:nvPr/>
            </p:nvSpPr>
            <p:spPr>
              <a:xfrm>
                <a:off x="755576" y="1484784"/>
                <a:ext cx="1080120" cy="10801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  <p:sp>
            <p:nvSpPr>
              <p:cNvPr id="19" name="Ellipse 23"/>
              <p:cNvSpPr/>
              <p:nvPr/>
            </p:nvSpPr>
            <p:spPr>
              <a:xfrm>
                <a:off x="1170752" y="1899960"/>
                <a:ext cx="249769" cy="249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</p:grpSp>
        <p:grpSp>
          <p:nvGrpSpPr>
            <p:cNvPr id="12" name="Gruppieren 14"/>
            <p:cNvGrpSpPr/>
            <p:nvPr/>
          </p:nvGrpSpPr>
          <p:grpSpPr>
            <a:xfrm>
              <a:off x="761916" y="2554660"/>
              <a:ext cx="664945" cy="664945"/>
              <a:chOff x="755576" y="1484784"/>
              <a:chExt cx="1080120" cy="1080120"/>
            </a:xfrm>
          </p:grpSpPr>
          <p:sp>
            <p:nvSpPr>
              <p:cNvPr id="16" name="Ellipse 2"/>
              <p:cNvSpPr/>
              <p:nvPr/>
            </p:nvSpPr>
            <p:spPr>
              <a:xfrm>
                <a:off x="755576" y="1484784"/>
                <a:ext cx="1080120" cy="10801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  <p:sp>
            <p:nvSpPr>
              <p:cNvPr id="17" name="Ellipse 8"/>
              <p:cNvSpPr/>
              <p:nvPr/>
            </p:nvSpPr>
            <p:spPr>
              <a:xfrm>
                <a:off x="1170752" y="1899960"/>
                <a:ext cx="249769" cy="249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100"/>
              </a:p>
            </p:txBody>
          </p:sp>
        </p:grpSp>
        <p:cxnSp>
          <p:nvCxnSpPr>
            <p:cNvPr id="13" name="Gerade Verbindung 27"/>
            <p:cNvCxnSpPr/>
            <p:nvPr/>
          </p:nvCxnSpPr>
          <p:spPr>
            <a:xfrm flipV="1">
              <a:off x="202961" y="2902307"/>
              <a:ext cx="863190" cy="6158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29"/>
            <p:cNvCxnSpPr/>
            <p:nvPr/>
          </p:nvCxnSpPr>
          <p:spPr>
            <a:xfrm flipV="1">
              <a:off x="2570827" y="1268760"/>
              <a:ext cx="633021" cy="4580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33"/>
            <p:cNvSpPr txBox="1"/>
            <p:nvPr/>
          </p:nvSpPr>
          <p:spPr>
            <a:xfrm>
              <a:off x="-286906" y="2974565"/>
              <a:ext cx="687423" cy="324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Beam</a:t>
              </a:r>
              <a:endParaRPr lang="pl-PL" sz="1100" dirty="0"/>
            </a:p>
          </p:txBody>
        </p:sp>
      </p:grpSp>
      <p:pic>
        <p:nvPicPr>
          <p:cNvPr id="29" name="Picture 23" descr="G:\Commisionning_poster\Station0-4frontvie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741756" y="949528"/>
            <a:ext cx="2326044" cy="22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445534" y="3708164"/>
            <a:ext cx="4050183" cy="1777875"/>
            <a:chOff x="444259" y="4009688"/>
            <a:chExt cx="4050183" cy="1777875"/>
          </a:xfrm>
        </p:grpSpPr>
        <p:pic>
          <p:nvPicPr>
            <p:cNvPr id="32" name="Grafik 5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1310270" y="4009688"/>
              <a:ext cx="3184172" cy="1777875"/>
            </a:xfrm>
            <a:prstGeom prst="rect">
              <a:avLst/>
            </a:prstGeom>
          </p:spPr>
        </p:pic>
        <p:sp>
          <p:nvSpPr>
            <p:cNvPr id="26" name="Textfeld 34"/>
            <p:cNvSpPr txBox="1"/>
            <p:nvPr/>
          </p:nvSpPr>
          <p:spPr>
            <a:xfrm>
              <a:off x="444259" y="4497316"/>
              <a:ext cx="72006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Beam</a:t>
              </a:r>
              <a:endParaRPr lang="pl-PL" sz="1600" dirty="0"/>
            </a:p>
          </p:txBody>
        </p:sp>
        <p:cxnSp>
          <p:nvCxnSpPr>
            <p:cNvPr id="27" name="Gerade Verbindung mit Pfeil 37"/>
            <p:cNvCxnSpPr/>
            <p:nvPr/>
          </p:nvCxnSpPr>
          <p:spPr>
            <a:xfrm>
              <a:off x="444259" y="4880609"/>
              <a:ext cx="163703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8"/>
          <p:cNvSpPr txBox="1"/>
          <p:nvPr/>
        </p:nvSpPr>
        <p:spPr>
          <a:xfrm>
            <a:off x="906021" y="544610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Old Geometry</a:t>
            </a:r>
            <a:endParaRPr lang="pl-PL" sz="2000" dirty="0"/>
          </a:p>
        </p:txBody>
      </p:sp>
      <p:sp>
        <p:nvSpPr>
          <p:cNvPr id="36" name="Textfeld 38"/>
          <p:cNvSpPr txBox="1"/>
          <p:nvPr/>
        </p:nvSpPr>
        <p:spPr>
          <a:xfrm>
            <a:off x="5087431" y="561226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New Geometry</a:t>
            </a:r>
            <a:endParaRPr lang="pl-PL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688231" y="5768041"/>
            <a:ext cx="31694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F</a:t>
            </a:r>
            <a:r>
              <a:rPr lang="de-DE" smtClean="0"/>
              <a:t>ront- and back-side of </a:t>
            </a:r>
          </a:p>
          <a:p>
            <a:r>
              <a:rPr lang="de-DE" smtClean="0"/>
              <a:t>station are separated.</a:t>
            </a: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034164" y="4195792"/>
            <a:ext cx="410044" cy="1033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505677" y="5756233"/>
            <a:ext cx="2162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ensor overlap</a:t>
            </a:r>
          </a:p>
          <a:p>
            <a:r>
              <a:rPr lang="de-DE" smtClean="0"/>
              <a:t>is represented.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What did we learn (so far)?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pSp>
        <p:nvGrpSpPr>
          <p:cNvPr id="6" name="Gruppieren 110"/>
          <p:cNvGrpSpPr/>
          <p:nvPr/>
        </p:nvGrpSpPr>
        <p:grpSpPr>
          <a:xfrm>
            <a:off x="488816" y="4382591"/>
            <a:ext cx="3217056" cy="1589154"/>
            <a:chOff x="598860" y="3356992"/>
            <a:chExt cx="3217056" cy="1589154"/>
          </a:xfrm>
        </p:grpSpPr>
        <p:grpSp>
          <p:nvGrpSpPr>
            <p:cNvPr id="7" name="Gruppieren 11"/>
            <p:cNvGrpSpPr/>
            <p:nvPr/>
          </p:nvGrpSpPr>
          <p:grpSpPr>
            <a:xfrm>
              <a:off x="615897" y="3866026"/>
              <a:ext cx="3200019" cy="1080120"/>
              <a:chOff x="1443989" y="2780928"/>
              <a:chExt cx="3200019" cy="1080120"/>
            </a:xfrm>
          </p:grpSpPr>
          <p:sp>
            <p:nvSpPr>
              <p:cNvPr id="12" name="Rechteck 12"/>
              <p:cNvSpPr/>
              <p:nvPr/>
            </p:nvSpPr>
            <p:spPr>
              <a:xfrm>
                <a:off x="1835696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" name="Rechteck 13"/>
              <p:cNvSpPr/>
              <p:nvPr/>
            </p:nvSpPr>
            <p:spPr>
              <a:xfrm>
                <a:off x="2051720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Rechteck 14"/>
              <p:cNvSpPr/>
              <p:nvPr/>
            </p:nvSpPr>
            <p:spPr>
              <a:xfrm>
                <a:off x="2267744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" name="Rechteck 15"/>
              <p:cNvSpPr/>
              <p:nvPr/>
            </p:nvSpPr>
            <p:spPr>
              <a:xfrm>
                <a:off x="2483768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" name="Rechteck 16"/>
              <p:cNvSpPr/>
              <p:nvPr/>
            </p:nvSpPr>
            <p:spPr>
              <a:xfrm>
                <a:off x="2699792" y="2780928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Rechteck 17"/>
              <p:cNvSpPr/>
              <p:nvPr/>
            </p:nvSpPr>
            <p:spPr>
              <a:xfrm>
                <a:off x="2915816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" name="Rechteck 18"/>
              <p:cNvSpPr/>
              <p:nvPr/>
            </p:nvSpPr>
            <p:spPr>
              <a:xfrm>
                <a:off x="3131840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" name="Rechteck 19"/>
              <p:cNvSpPr/>
              <p:nvPr/>
            </p:nvSpPr>
            <p:spPr>
              <a:xfrm>
                <a:off x="1835696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Rechteck 20"/>
              <p:cNvSpPr/>
              <p:nvPr/>
            </p:nvSpPr>
            <p:spPr>
              <a:xfrm>
                <a:off x="2051720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Rechteck 21"/>
              <p:cNvSpPr/>
              <p:nvPr/>
            </p:nvSpPr>
            <p:spPr>
              <a:xfrm>
                <a:off x="2267744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2" name="Rechteck 22"/>
              <p:cNvSpPr/>
              <p:nvPr/>
            </p:nvSpPr>
            <p:spPr>
              <a:xfrm>
                <a:off x="2483768" y="2996952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3" name="Rechteck 23"/>
              <p:cNvSpPr/>
              <p:nvPr/>
            </p:nvSpPr>
            <p:spPr>
              <a:xfrm>
                <a:off x="2699792" y="2996952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Rechteck 24"/>
              <p:cNvSpPr/>
              <p:nvPr/>
            </p:nvSpPr>
            <p:spPr>
              <a:xfrm>
                <a:off x="2915816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5" name="Rechteck 25"/>
              <p:cNvSpPr/>
              <p:nvPr/>
            </p:nvSpPr>
            <p:spPr>
              <a:xfrm>
                <a:off x="3131840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6" name="Rechteck 26"/>
              <p:cNvSpPr/>
              <p:nvPr/>
            </p:nvSpPr>
            <p:spPr>
              <a:xfrm>
                <a:off x="1835696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7" name="Rechteck 27"/>
              <p:cNvSpPr/>
              <p:nvPr/>
            </p:nvSpPr>
            <p:spPr>
              <a:xfrm>
                <a:off x="2051720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" name="Rechteck 28"/>
              <p:cNvSpPr/>
              <p:nvPr/>
            </p:nvSpPr>
            <p:spPr>
              <a:xfrm>
                <a:off x="2267744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Rechteck 29"/>
              <p:cNvSpPr/>
              <p:nvPr/>
            </p:nvSpPr>
            <p:spPr>
              <a:xfrm>
                <a:off x="2483768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Rechteck 30"/>
              <p:cNvSpPr/>
              <p:nvPr/>
            </p:nvSpPr>
            <p:spPr>
              <a:xfrm>
                <a:off x="2699792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Rechteck 31"/>
              <p:cNvSpPr/>
              <p:nvPr/>
            </p:nvSpPr>
            <p:spPr>
              <a:xfrm>
                <a:off x="2915816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Rechteck 32"/>
              <p:cNvSpPr/>
              <p:nvPr/>
            </p:nvSpPr>
            <p:spPr>
              <a:xfrm>
                <a:off x="3131840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Rechteck 33"/>
              <p:cNvSpPr/>
              <p:nvPr/>
            </p:nvSpPr>
            <p:spPr>
              <a:xfrm>
                <a:off x="1835696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Rechteck 34"/>
              <p:cNvSpPr/>
              <p:nvPr/>
            </p:nvSpPr>
            <p:spPr>
              <a:xfrm>
                <a:off x="2051720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Rechteck 35"/>
              <p:cNvSpPr/>
              <p:nvPr/>
            </p:nvSpPr>
            <p:spPr>
              <a:xfrm>
                <a:off x="2267744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" name="Rechteck 36"/>
              <p:cNvSpPr/>
              <p:nvPr/>
            </p:nvSpPr>
            <p:spPr>
              <a:xfrm>
                <a:off x="2483768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7" name="Rechteck 37"/>
              <p:cNvSpPr/>
              <p:nvPr/>
            </p:nvSpPr>
            <p:spPr>
              <a:xfrm>
                <a:off x="2699792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Rechteck 38"/>
              <p:cNvSpPr/>
              <p:nvPr/>
            </p:nvSpPr>
            <p:spPr>
              <a:xfrm>
                <a:off x="2915816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9" name="Rechteck 39"/>
              <p:cNvSpPr/>
              <p:nvPr/>
            </p:nvSpPr>
            <p:spPr>
              <a:xfrm>
                <a:off x="3131840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0" name="Rechteck 40"/>
              <p:cNvSpPr/>
              <p:nvPr/>
            </p:nvSpPr>
            <p:spPr>
              <a:xfrm>
                <a:off x="1835696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1" name="Rechteck 41"/>
              <p:cNvSpPr/>
              <p:nvPr/>
            </p:nvSpPr>
            <p:spPr>
              <a:xfrm>
                <a:off x="2051720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Rechteck 42"/>
              <p:cNvSpPr/>
              <p:nvPr/>
            </p:nvSpPr>
            <p:spPr>
              <a:xfrm>
                <a:off x="2267744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Rechteck 43"/>
              <p:cNvSpPr/>
              <p:nvPr/>
            </p:nvSpPr>
            <p:spPr>
              <a:xfrm>
                <a:off x="2483768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Rechteck 44"/>
              <p:cNvSpPr/>
              <p:nvPr/>
            </p:nvSpPr>
            <p:spPr>
              <a:xfrm>
                <a:off x="2699792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5" name="Rechteck 45"/>
              <p:cNvSpPr/>
              <p:nvPr/>
            </p:nvSpPr>
            <p:spPr>
              <a:xfrm>
                <a:off x="2915816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6" name="Rechteck 46"/>
              <p:cNvSpPr/>
              <p:nvPr/>
            </p:nvSpPr>
            <p:spPr>
              <a:xfrm>
                <a:off x="3131840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7" name="Rechteck 47"/>
              <p:cNvSpPr/>
              <p:nvPr/>
            </p:nvSpPr>
            <p:spPr>
              <a:xfrm>
                <a:off x="3347864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Rechteck 48"/>
              <p:cNvSpPr/>
              <p:nvPr/>
            </p:nvSpPr>
            <p:spPr>
              <a:xfrm>
                <a:off x="3563888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9" name="Rechteck 49"/>
              <p:cNvSpPr/>
              <p:nvPr/>
            </p:nvSpPr>
            <p:spPr>
              <a:xfrm>
                <a:off x="3779912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0" name="Rechteck 50"/>
              <p:cNvSpPr/>
              <p:nvPr/>
            </p:nvSpPr>
            <p:spPr>
              <a:xfrm>
                <a:off x="3995936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1" name="Rechteck 51"/>
              <p:cNvSpPr/>
              <p:nvPr/>
            </p:nvSpPr>
            <p:spPr>
              <a:xfrm>
                <a:off x="4211960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" name="Rechteck 52"/>
              <p:cNvSpPr/>
              <p:nvPr/>
            </p:nvSpPr>
            <p:spPr>
              <a:xfrm>
                <a:off x="3347864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" name="Rechteck 53"/>
              <p:cNvSpPr/>
              <p:nvPr/>
            </p:nvSpPr>
            <p:spPr>
              <a:xfrm>
                <a:off x="3563888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" name="Rechteck 54"/>
              <p:cNvSpPr/>
              <p:nvPr/>
            </p:nvSpPr>
            <p:spPr>
              <a:xfrm>
                <a:off x="3779912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" name="Rechteck 55"/>
              <p:cNvSpPr/>
              <p:nvPr/>
            </p:nvSpPr>
            <p:spPr>
              <a:xfrm>
                <a:off x="3995936" y="2996952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" name="Rechteck 56"/>
              <p:cNvSpPr/>
              <p:nvPr/>
            </p:nvSpPr>
            <p:spPr>
              <a:xfrm>
                <a:off x="4211960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" name="Rechteck 57"/>
              <p:cNvSpPr/>
              <p:nvPr/>
            </p:nvSpPr>
            <p:spPr>
              <a:xfrm>
                <a:off x="3347864" y="3212976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8" name="Rechteck 58"/>
              <p:cNvSpPr/>
              <p:nvPr/>
            </p:nvSpPr>
            <p:spPr>
              <a:xfrm>
                <a:off x="3563888" y="3212976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9" name="Rechteck 59"/>
              <p:cNvSpPr/>
              <p:nvPr/>
            </p:nvSpPr>
            <p:spPr>
              <a:xfrm>
                <a:off x="3779912" y="3212976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0" name="Rechteck 60"/>
              <p:cNvSpPr/>
              <p:nvPr/>
            </p:nvSpPr>
            <p:spPr>
              <a:xfrm>
                <a:off x="3995936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1" name="Rechteck 61"/>
              <p:cNvSpPr/>
              <p:nvPr/>
            </p:nvSpPr>
            <p:spPr>
              <a:xfrm>
                <a:off x="4211960" y="3212976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2" name="Rechteck 62"/>
              <p:cNvSpPr/>
              <p:nvPr/>
            </p:nvSpPr>
            <p:spPr>
              <a:xfrm>
                <a:off x="3347864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3" name="Rechteck 63"/>
              <p:cNvSpPr/>
              <p:nvPr/>
            </p:nvSpPr>
            <p:spPr>
              <a:xfrm>
                <a:off x="3563888" y="3429000"/>
                <a:ext cx="216024" cy="2160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4" name="Rechteck 64"/>
              <p:cNvSpPr/>
              <p:nvPr/>
            </p:nvSpPr>
            <p:spPr>
              <a:xfrm>
                <a:off x="3779912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Rechteck 65"/>
              <p:cNvSpPr/>
              <p:nvPr/>
            </p:nvSpPr>
            <p:spPr>
              <a:xfrm>
                <a:off x="3995936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6" name="Rechteck 66"/>
              <p:cNvSpPr/>
              <p:nvPr/>
            </p:nvSpPr>
            <p:spPr>
              <a:xfrm>
                <a:off x="4211960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7" name="Rechteck 67"/>
              <p:cNvSpPr/>
              <p:nvPr/>
            </p:nvSpPr>
            <p:spPr>
              <a:xfrm>
                <a:off x="3347864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8" name="Rechteck 68"/>
              <p:cNvSpPr/>
              <p:nvPr/>
            </p:nvSpPr>
            <p:spPr>
              <a:xfrm>
                <a:off x="3563888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9" name="Rechteck 69"/>
              <p:cNvSpPr/>
              <p:nvPr/>
            </p:nvSpPr>
            <p:spPr>
              <a:xfrm>
                <a:off x="3779912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0" name="Rechteck 70"/>
              <p:cNvSpPr/>
              <p:nvPr/>
            </p:nvSpPr>
            <p:spPr>
              <a:xfrm>
                <a:off x="3995936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1" name="Rechteck 71"/>
              <p:cNvSpPr/>
              <p:nvPr/>
            </p:nvSpPr>
            <p:spPr>
              <a:xfrm>
                <a:off x="4211960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Rechteck 72"/>
              <p:cNvSpPr/>
              <p:nvPr/>
            </p:nvSpPr>
            <p:spPr>
              <a:xfrm>
                <a:off x="4427984" y="2780928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Rechteck 73"/>
              <p:cNvSpPr/>
              <p:nvPr/>
            </p:nvSpPr>
            <p:spPr>
              <a:xfrm>
                <a:off x="4427984" y="2996952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4" name="Rechteck 74"/>
              <p:cNvSpPr/>
              <p:nvPr/>
            </p:nvSpPr>
            <p:spPr>
              <a:xfrm>
                <a:off x="4427984" y="3212976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5" name="Rechteck 75"/>
              <p:cNvSpPr/>
              <p:nvPr/>
            </p:nvSpPr>
            <p:spPr>
              <a:xfrm>
                <a:off x="4427984" y="3429000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6" name="Rechteck 76"/>
              <p:cNvSpPr/>
              <p:nvPr/>
            </p:nvSpPr>
            <p:spPr>
              <a:xfrm>
                <a:off x="4427984" y="3645024"/>
                <a:ext cx="216024" cy="216024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7" name="Rechteck 77"/>
              <p:cNvSpPr/>
              <p:nvPr/>
            </p:nvSpPr>
            <p:spPr>
              <a:xfrm>
                <a:off x="2483768" y="2780928"/>
                <a:ext cx="1080120" cy="864096"/>
              </a:xfrm>
              <a:prstGeom prst="rect">
                <a:avLst/>
              </a:prstGeom>
              <a:noFill/>
              <a:ln w="57150">
                <a:solidFill>
                  <a:schemeClr val="accent2">
                    <a:alpha val="4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8" name="Rechteck 78"/>
              <p:cNvSpPr/>
              <p:nvPr/>
            </p:nvSpPr>
            <p:spPr>
              <a:xfrm>
                <a:off x="3563888" y="2996952"/>
                <a:ext cx="1080120" cy="864096"/>
              </a:xfrm>
              <a:prstGeom prst="rect">
                <a:avLst/>
              </a:prstGeom>
              <a:noFill/>
              <a:ln w="57150">
                <a:solidFill>
                  <a:schemeClr val="accent2">
                    <a:alpha val="4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9" name="Rechteck 79"/>
              <p:cNvSpPr/>
              <p:nvPr/>
            </p:nvSpPr>
            <p:spPr>
              <a:xfrm>
                <a:off x="1443989" y="2780928"/>
                <a:ext cx="216024" cy="864096"/>
              </a:xfrm>
              <a:prstGeom prst="rect">
                <a:avLst/>
              </a:prstGeom>
              <a:noFill/>
              <a:ln w="57150">
                <a:solidFill>
                  <a:schemeClr val="accent2">
                    <a:alpha val="73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8" name="Gruppieren 80"/>
            <p:cNvGrpSpPr/>
            <p:nvPr/>
          </p:nvGrpSpPr>
          <p:grpSpPr>
            <a:xfrm>
              <a:off x="722805" y="3356992"/>
              <a:ext cx="2972568" cy="338554"/>
              <a:chOff x="722805" y="2564904"/>
              <a:chExt cx="2972568" cy="338554"/>
            </a:xfrm>
          </p:grpSpPr>
          <p:sp>
            <p:nvSpPr>
              <p:cNvPr id="10" name="Textfeld 81"/>
              <p:cNvSpPr txBox="1"/>
              <p:nvPr/>
            </p:nvSpPr>
            <p:spPr>
              <a:xfrm>
                <a:off x="722805" y="2564904"/>
                <a:ext cx="12907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smtClean="0"/>
                  <a:t>Row (30 bit)</a:t>
                </a:r>
                <a:endParaRPr lang="en-US" sz="1600"/>
              </a:p>
            </p:txBody>
          </p:sp>
          <p:sp>
            <p:nvSpPr>
              <p:cNvPr id="11" name="Textfeld 82"/>
              <p:cNvSpPr txBox="1"/>
              <p:nvPr/>
            </p:nvSpPr>
            <p:spPr>
              <a:xfrm>
                <a:off x="1907704" y="2564904"/>
                <a:ext cx="17876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+ Window (30 bit)</a:t>
                </a:r>
                <a:endParaRPr lang="en-US" sz="1600" dirty="0"/>
              </a:p>
            </p:txBody>
          </p:sp>
        </p:grpSp>
        <p:sp>
          <p:nvSpPr>
            <p:cNvPr id="9" name="Textfeld 83"/>
            <p:cNvSpPr txBox="1"/>
            <p:nvPr/>
          </p:nvSpPr>
          <p:spPr>
            <a:xfrm>
              <a:off x="598860" y="3843625"/>
              <a:ext cx="260008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smtClean="0"/>
                <a:t>0</a:t>
              </a:r>
            </a:p>
            <a:p>
              <a:r>
                <a:rPr lang="en-US" sz="1050" smtClean="0"/>
                <a:t>1</a:t>
              </a:r>
            </a:p>
            <a:p>
              <a:r>
                <a:rPr lang="en-US" sz="1050" smtClean="0"/>
                <a:t>2</a:t>
              </a:r>
            </a:p>
            <a:p>
              <a:r>
                <a:rPr lang="en-US" sz="1050" smtClean="0"/>
                <a:t>3</a:t>
              </a:r>
            </a:p>
            <a:p>
              <a:r>
                <a:rPr lang="en-US" sz="1050"/>
                <a:t>4</a:t>
              </a:r>
            </a:p>
          </p:txBody>
        </p:sp>
      </p:grpSp>
      <p:sp>
        <p:nvSpPr>
          <p:cNvPr id="80" name="Rechteck 86"/>
          <p:cNvSpPr/>
          <p:nvPr/>
        </p:nvSpPr>
        <p:spPr>
          <a:xfrm>
            <a:off x="857167" y="3183359"/>
            <a:ext cx="2143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3x454x300 pixels,</a:t>
            </a:r>
          </a:p>
          <a:p>
            <a:r>
              <a:rPr lang="en-US" sz="1600" dirty="0"/>
              <a:t>pitch 22x33 </a:t>
            </a:r>
            <a:r>
              <a:rPr lang="el-GR" sz="1600" dirty="0">
                <a:latin typeface="Times New Roman"/>
                <a:cs typeface="Times New Roman"/>
              </a:rPr>
              <a:t>μ</a:t>
            </a:r>
            <a:r>
              <a:rPr lang="en-US" sz="1600" dirty="0" smtClean="0"/>
              <a:t>m</a:t>
            </a:r>
            <a:endParaRPr lang="en-US" sz="1600" dirty="0"/>
          </a:p>
          <a:p>
            <a:r>
              <a:rPr lang="en-US" sz="1600" dirty="0" smtClean="0"/>
              <a:t>30 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/>
              <a:t>s integration time</a:t>
            </a:r>
            <a:endParaRPr lang="en-US" sz="1600" dirty="0"/>
          </a:p>
        </p:txBody>
      </p:sp>
      <p:grpSp>
        <p:nvGrpSpPr>
          <p:cNvPr id="81" name="Gruppieren 87"/>
          <p:cNvGrpSpPr/>
          <p:nvPr/>
        </p:nvGrpSpPr>
        <p:grpSpPr>
          <a:xfrm>
            <a:off x="4001673" y="3044859"/>
            <a:ext cx="3443571" cy="1355958"/>
            <a:chOff x="4528973" y="2852936"/>
            <a:chExt cx="3443571" cy="1355958"/>
          </a:xfrm>
        </p:grpSpPr>
        <p:sp>
          <p:nvSpPr>
            <p:cNvPr id="82" name="Textfeld 88"/>
            <p:cNvSpPr txBox="1"/>
            <p:nvPr/>
          </p:nvSpPr>
          <p:spPr>
            <a:xfrm>
              <a:off x="4528973" y="2852936"/>
              <a:ext cx="2271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Limitations per FSBB</a:t>
              </a:r>
              <a:endParaRPr lang="en-US" sz="1600" b="1" dirty="0"/>
            </a:p>
          </p:txBody>
        </p:sp>
        <p:sp>
          <p:nvSpPr>
            <p:cNvPr id="83" name="Textfeld 89"/>
            <p:cNvSpPr txBox="1"/>
            <p:nvPr/>
          </p:nvSpPr>
          <p:spPr>
            <a:xfrm>
              <a:off x="4528973" y="3131676"/>
              <a:ext cx="344357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 windows per 32 columns</a:t>
              </a:r>
            </a:p>
            <a:p>
              <a:r>
                <a:rPr lang="en-US" sz="1600" dirty="0" smtClean="0"/>
                <a:t>9 windows per 256 columns</a:t>
              </a:r>
              <a:br>
                <a:rPr lang="en-US" sz="1600" dirty="0" smtClean="0"/>
              </a:br>
              <a:r>
                <a:rPr lang="en-US" sz="1600" dirty="0" smtClean="0"/>
                <a:t>18 windows per </a:t>
              </a:r>
              <a:r>
                <a:rPr lang="en-US" sz="1600" dirty="0" err="1" smtClean="0"/>
                <a:t>sline</a:t>
              </a:r>
              <a:r>
                <a:rPr lang="en-US" sz="1600" dirty="0" smtClean="0"/>
                <a:t> (454 columns)</a:t>
              </a:r>
            </a:p>
            <a:p>
              <a:r>
                <a:rPr lang="en-US" sz="1600" dirty="0" smtClean="0"/>
                <a:t>640 data packets per frame</a:t>
              </a:r>
            </a:p>
          </p:txBody>
        </p:sp>
      </p:grpSp>
      <p:grpSp>
        <p:nvGrpSpPr>
          <p:cNvPr id="84" name="Gruppieren 107"/>
          <p:cNvGrpSpPr/>
          <p:nvPr/>
        </p:nvGrpSpPr>
        <p:grpSpPr>
          <a:xfrm>
            <a:off x="3707904" y="1250758"/>
            <a:ext cx="5315540" cy="1386154"/>
            <a:chOff x="107504" y="749264"/>
            <a:chExt cx="6289407" cy="1557225"/>
          </a:xfrm>
        </p:grpSpPr>
        <p:sp>
          <p:nvSpPr>
            <p:cNvPr id="85" name="Rechteck 11288"/>
            <p:cNvSpPr/>
            <p:nvPr/>
          </p:nvSpPr>
          <p:spPr>
            <a:xfrm>
              <a:off x="107504" y="836712"/>
              <a:ext cx="2988332" cy="1469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sp>
          <p:nvSpPr>
            <p:cNvPr id="86" name="Gleichschenkliges Dreieck 4"/>
            <p:cNvSpPr/>
            <p:nvPr/>
          </p:nvSpPr>
          <p:spPr>
            <a:xfrm>
              <a:off x="611560" y="1556792"/>
              <a:ext cx="400381" cy="36004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cxnSp>
          <p:nvCxnSpPr>
            <p:cNvPr id="87" name="Gerade Verbindung 11263"/>
            <p:cNvCxnSpPr/>
            <p:nvPr/>
          </p:nvCxnSpPr>
          <p:spPr>
            <a:xfrm>
              <a:off x="611560" y="1556792"/>
              <a:ext cx="40038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11266"/>
            <p:cNvCxnSpPr>
              <a:stCxn id="86" idx="0"/>
            </p:cNvCxnSpPr>
            <p:nvPr/>
          </p:nvCxnSpPr>
          <p:spPr>
            <a:xfrm flipV="1">
              <a:off x="811751" y="1421779"/>
              <a:ext cx="0" cy="135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11269"/>
            <p:cNvCxnSpPr/>
            <p:nvPr/>
          </p:nvCxnSpPr>
          <p:spPr>
            <a:xfrm>
              <a:off x="811750" y="1412776"/>
              <a:ext cx="8079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Gleichschenkliges Dreieck 11270"/>
            <p:cNvSpPr/>
            <p:nvPr/>
          </p:nvSpPr>
          <p:spPr>
            <a:xfrm rot="5400000">
              <a:off x="1484657" y="1142940"/>
              <a:ext cx="774085" cy="55767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cxnSp>
          <p:nvCxnSpPr>
            <p:cNvPr id="91" name="Gerade Verbindung 11272"/>
            <p:cNvCxnSpPr>
              <a:stCxn id="86" idx="3"/>
            </p:cNvCxnSpPr>
            <p:nvPr/>
          </p:nvCxnSpPr>
          <p:spPr>
            <a:xfrm>
              <a:off x="811751" y="1916832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hteck 11273"/>
            <p:cNvSpPr/>
            <p:nvPr/>
          </p:nvSpPr>
          <p:spPr>
            <a:xfrm>
              <a:off x="2303748" y="1104378"/>
              <a:ext cx="648072" cy="6345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CDS</a:t>
              </a:r>
              <a:endParaRPr lang="pl-PL" sz="1100" dirty="0"/>
            </a:p>
          </p:txBody>
        </p:sp>
        <p:sp>
          <p:nvSpPr>
            <p:cNvPr id="93" name="Textfeld 11274"/>
            <p:cNvSpPr txBox="1"/>
            <p:nvPr/>
          </p:nvSpPr>
          <p:spPr>
            <a:xfrm>
              <a:off x="1617530" y="1212859"/>
              <a:ext cx="330405" cy="293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A</a:t>
              </a:r>
              <a:endParaRPr lang="pl-PL" sz="1100" dirty="0">
                <a:solidFill>
                  <a:schemeClr val="bg1"/>
                </a:solidFill>
              </a:endParaRPr>
            </a:p>
          </p:txBody>
        </p:sp>
        <p:sp>
          <p:nvSpPr>
            <p:cNvPr id="94" name="Rechteck 117"/>
            <p:cNvSpPr/>
            <p:nvPr/>
          </p:nvSpPr>
          <p:spPr>
            <a:xfrm>
              <a:off x="3347864" y="1104378"/>
              <a:ext cx="648072" cy="634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ADC</a:t>
              </a:r>
              <a:endParaRPr lang="pl-PL" sz="1100" dirty="0"/>
            </a:p>
          </p:txBody>
        </p:sp>
        <p:sp>
          <p:nvSpPr>
            <p:cNvPr id="95" name="Rechteck 118"/>
            <p:cNvSpPr/>
            <p:nvPr/>
          </p:nvSpPr>
          <p:spPr>
            <a:xfrm>
              <a:off x="4427984" y="1104378"/>
              <a:ext cx="792088" cy="63453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SUZE</a:t>
              </a:r>
              <a:endParaRPr lang="pl-PL" sz="1100" dirty="0"/>
            </a:p>
          </p:txBody>
        </p:sp>
        <p:sp>
          <p:nvSpPr>
            <p:cNvPr id="96" name="Rechteck 119"/>
            <p:cNvSpPr/>
            <p:nvPr/>
          </p:nvSpPr>
          <p:spPr>
            <a:xfrm>
              <a:off x="5398244" y="1104378"/>
              <a:ext cx="792088" cy="6345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DATA OUT</a:t>
              </a:r>
              <a:endParaRPr lang="pl-PL" sz="1100" dirty="0"/>
            </a:p>
          </p:txBody>
        </p:sp>
        <p:cxnSp>
          <p:nvCxnSpPr>
            <p:cNvPr id="97" name="Gerade Verbindung 11276"/>
            <p:cNvCxnSpPr>
              <a:stCxn id="90" idx="0"/>
              <a:endCxn id="92" idx="1"/>
            </p:cNvCxnSpPr>
            <p:nvPr/>
          </p:nvCxnSpPr>
          <p:spPr>
            <a:xfrm flipV="1">
              <a:off x="2150538" y="1421643"/>
              <a:ext cx="153210" cy="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11278"/>
            <p:cNvCxnSpPr>
              <a:stCxn id="92" idx="3"/>
              <a:endCxn id="94" idx="1"/>
            </p:cNvCxnSpPr>
            <p:nvPr/>
          </p:nvCxnSpPr>
          <p:spPr>
            <a:xfrm>
              <a:off x="2951820" y="1421643"/>
              <a:ext cx="3960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11280"/>
            <p:cNvCxnSpPr>
              <a:stCxn id="94" idx="3"/>
              <a:endCxn id="95" idx="1"/>
            </p:cNvCxnSpPr>
            <p:nvPr/>
          </p:nvCxnSpPr>
          <p:spPr>
            <a:xfrm>
              <a:off x="3995936" y="1421643"/>
              <a:ext cx="4320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11282"/>
            <p:cNvCxnSpPr>
              <a:stCxn id="95" idx="3"/>
              <a:endCxn id="96" idx="1"/>
            </p:cNvCxnSpPr>
            <p:nvPr/>
          </p:nvCxnSpPr>
          <p:spPr>
            <a:xfrm>
              <a:off x="5220072" y="1421643"/>
              <a:ext cx="1781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Pfeil nach rechts 11283"/>
            <p:cNvSpPr/>
            <p:nvPr/>
          </p:nvSpPr>
          <p:spPr>
            <a:xfrm>
              <a:off x="6155503" y="1180128"/>
              <a:ext cx="241408" cy="4833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cxnSp>
          <p:nvCxnSpPr>
            <p:cNvPr id="102" name="Gerade Verbindung mit Pfeil 11285"/>
            <p:cNvCxnSpPr/>
            <p:nvPr/>
          </p:nvCxnSpPr>
          <p:spPr>
            <a:xfrm>
              <a:off x="323528" y="1450773"/>
              <a:ext cx="216024" cy="2416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mit Pfeil 131"/>
            <p:cNvCxnSpPr/>
            <p:nvPr/>
          </p:nvCxnSpPr>
          <p:spPr>
            <a:xfrm>
              <a:off x="323528" y="1603173"/>
              <a:ext cx="216024" cy="2416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feld 11289"/>
            <p:cNvSpPr txBox="1"/>
            <p:nvPr/>
          </p:nvSpPr>
          <p:spPr>
            <a:xfrm>
              <a:off x="193954" y="861396"/>
              <a:ext cx="582664" cy="293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Pixel</a:t>
              </a:r>
              <a:endParaRPr lang="pl-PL" sz="1100" dirty="0"/>
            </a:p>
          </p:txBody>
        </p:sp>
        <p:sp>
          <p:nvSpPr>
            <p:cNvPr id="105" name="Textfeld 11290"/>
            <p:cNvSpPr txBox="1"/>
            <p:nvPr/>
          </p:nvSpPr>
          <p:spPr>
            <a:xfrm>
              <a:off x="3227091" y="749264"/>
              <a:ext cx="795093" cy="293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Column</a:t>
              </a:r>
              <a:endParaRPr lang="pl-PL" sz="1100" dirty="0"/>
            </a:p>
          </p:txBody>
        </p:sp>
        <p:cxnSp>
          <p:nvCxnSpPr>
            <p:cNvPr id="106" name="Gerade Verbindung 11292"/>
            <p:cNvCxnSpPr/>
            <p:nvPr/>
          </p:nvCxnSpPr>
          <p:spPr>
            <a:xfrm>
              <a:off x="3203848" y="821273"/>
              <a:ext cx="0" cy="1383591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pieren 106"/>
          <p:cNvGrpSpPr/>
          <p:nvPr/>
        </p:nvGrpSpPr>
        <p:grpSpPr>
          <a:xfrm>
            <a:off x="-36512" y="692696"/>
            <a:ext cx="3389250" cy="1800200"/>
            <a:chOff x="7100254" y="369549"/>
            <a:chExt cx="3389250" cy="1800200"/>
          </a:xfrm>
        </p:grpSpPr>
        <p:grpSp>
          <p:nvGrpSpPr>
            <p:cNvPr id="108" name="Gruppieren 2"/>
            <p:cNvGrpSpPr/>
            <p:nvPr/>
          </p:nvGrpSpPr>
          <p:grpSpPr>
            <a:xfrm>
              <a:off x="7100254" y="369549"/>
              <a:ext cx="3384376" cy="1800200"/>
              <a:chOff x="5292080" y="1124744"/>
              <a:chExt cx="3384376" cy="1800200"/>
            </a:xfrm>
          </p:grpSpPr>
          <p:sp>
            <p:nvSpPr>
              <p:cNvPr id="110" name="Rechteck 91"/>
              <p:cNvSpPr/>
              <p:nvPr/>
            </p:nvSpPr>
            <p:spPr>
              <a:xfrm>
                <a:off x="6084168" y="1800254"/>
                <a:ext cx="864096" cy="8452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Pixels</a:t>
                </a:r>
              </a:p>
            </p:txBody>
          </p:sp>
          <p:sp>
            <p:nvSpPr>
              <p:cNvPr id="111" name="Rechteck 92"/>
              <p:cNvSpPr/>
              <p:nvPr/>
            </p:nvSpPr>
            <p:spPr>
              <a:xfrm>
                <a:off x="6948264" y="1800254"/>
                <a:ext cx="864096" cy="8452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Pixels</a:t>
                </a:r>
                <a:endParaRPr lang="en-US" sz="1600" dirty="0"/>
              </a:p>
            </p:txBody>
          </p:sp>
          <p:sp>
            <p:nvSpPr>
              <p:cNvPr id="112" name="Rechteck 93"/>
              <p:cNvSpPr/>
              <p:nvPr/>
            </p:nvSpPr>
            <p:spPr>
              <a:xfrm>
                <a:off x="7812360" y="1800254"/>
                <a:ext cx="864096" cy="8452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Pixels</a:t>
                </a:r>
                <a:endParaRPr lang="en-US" sz="1600" dirty="0"/>
              </a:p>
            </p:txBody>
          </p:sp>
          <p:sp>
            <p:nvSpPr>
              <p:cNvPr id="113" name="Rechteck 94"/>
              <p:cNvSpPr/>
              <p:nvPr/>
            </p:nvSpPr>
            <p:spPr>
              <a:xfrm>
                <a:off x="6084168" y="2645477"/>
                <a:ext cx="864096" cy="2794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SUZE-02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Textfeld 95"/>
              <p:cNvSpPr txBox="1"/>
              <p:nvPr/>
            </p:nvSpPr>
            <p:spPr>
              <a:xfrm>
                <a:off x="6920897" y="1124744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smtClean="0"/>
                  <a:t>Sensor</a:t>
                </a:r>
                <a:endParaRPr lang="en-US" sz="1600" b="1"/>
              </a:p>
            </p:txBody>
          </p:sp>
          <p:cxnSp>
            <p:nvCxnSpPr>
              <p:cNvPr id="115" name="Gerade Verbindung mit Pfeil 96"/>
              <p:cNvCxnSpPr/>
              <p:nvPr/>
            </p:nvCxnSpPr>
            <p:spPr>
              <a:xfrm>
                <a:off x="6084168" y="1682806"/>
                <a:ext cx="259228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Gerade Verbindung mit Pfeil 97"/>
              <p:cNvCxnSpPr/>
              <p:nvPr/>
            </p:nvCxnSpPr>
            <p:spPr>
              <a:xfrm>
                <a:off x="5940152" y="1762327"/>
                <a:ext cx="0" cy="83771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" name="Textfeld 98"/>
              <p:cNvSpPr txBox="1"/>
              <p:nvPr/>
            </p:nvSpPr>
            <p:spPr>
              <a:xfrm>
                <a:off x="7092280" y="1437160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smtClean="0"/>
                  <a:t>3 cm</a:t>
                </a:r>
                <a:endParaRPr lang="en-US" sz="1050"/>
              </a:p>
            </p:txBody>
          </p:sp>
          <p:sp>
            <p:nvSpPr>
              <p:cNvPr id="118" name="Textfeld 99"/>
              <p:cNvSpPr txBox="1"/>
              <p:nvPr/>
            </p:nvSpPr>
            <p:spPr>
              <a:xfrm>
                <a:off x="5436096" y="2113111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/>
                  <a:t>1</a:t>
                </a:r>
                <a:r>
                  <a:rPr lang="en-US" sz="1050" smtClean="0"/>
                  <a:t> cm</a:t>
                </a:r>
                <a:endParaRPr lang="en-US" sz="1050"/>
              </a:p>
            </p:txBody>
          </p:sp>
          <p:cxnSp>
            <p:nvCxnSpPr>
              <p:cNvPr id="119" name="Gerade Verbindung mit Pfeil 100"/>
              <p:cNvCxnSpPr/>
              <p:nvPr/>
            </p:nvCxnSpPr>
            <p:spPr>
              <a:xfrm>
                <a:off x="5940152" y="2600037"/>
                <a:ext cx="0" cy="32490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Textfeld 101"/>
              <p:cNvSpPr txBox="1"/>
              <p:nvPr/>
            </p:nvSpPr>
            <p:spPr>
              <a:xfrm>
                <a:off x="5292080" y="2564904"/>
                <a:ext cx="6062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smtClean="0"/>
                  <a:t>0.3 cm</a:t>
                </a:r>
                <a:endParaRPr lang="en-US" sz="1050"/>
              </a:p>
            </p:txBody>
          </p:sp>
          <p:sp>
            <p:nvSpPr>
              <p:cNvPr id="121" name="Rechteck 103"/>
              <p:cNvSpPr/>
              <p:nvPr/>
            </p:nvSpPr>
            <p:spPr>
              <a:xfrm>
                <a:off x="6958012" y="2645477"/>
                <a:ext cx="864096" cy="2794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SUZE-02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hteck 104"/>
              <p:cNvSpPr/>
              <p:nvPr/>
            </p:nvSpPr>
            <p:spPr>
              <a:xfrm>
                <a:off x="7812360" y="2636185"/>
                <a:ext cx="864096" cy="2794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SUZE-02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9" name="Rechteck 105"/>
            <p:cNvSpPr/>
            <p:nvPr/>
          </p:nvSpPr>
          <p:spPr>
            <a:xfrm>
              <a:off x="9615660" y="1035767"/>
              <a:ext cx="873844" cy="11246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</p:grpSp>
      <p:sp>
        <p:nvSpPr>
          <p:cNvPr id="123" name="Rechteck 108"/>
          <p:cNvSpPr/>
          <p:nvPr/>
        </p:nvSpPr>
        <p:spPr>
          <a:xfrm>
            <a:off x="3599892" y="1159000"/>
            <a:ext cx="5423552" cy="16939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124" name="Textfeld 109"/>
          <p:cNvSpPr txBox="1"/>
          <p:nvPr/>
        </p:nvSpPr>
        <p:spPr>
          <a:xfrm>
            <a:off x="8311309" y="2466777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FSBB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125" name="Textfeld 146"/>
          <p:cNvSpPr txBox="1"/>
          <p:nvPr/>
        </p:nvSpPr>
        <p:spPr>
          <a:xfrm>
            <a:off x="2587745" y="2508573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FSBB</a:t>
            </a:r>
            <a:endParaRPr lang="pl-PL" sz="1600" b="1" dirty="0">
              <a:solidFill>
                <a:srgbClr val="FF0000"/>
              </a:solidFill>
            </a:endParaRPr>
          </a:p>
        </p:txBody>
      </p:sp>
      <p:grpSp>
        <p:nvGrpSpPr>
          <p:cNvPr id="126" name="Gruppieren 124"/>
          <p:cNvGrpSpPr/>
          <p:nvPr/>
        </p:nvGrpSpPr>
        <p:grpSpPr>
          <a:xfrm>
            <a:off x="6618077" y="4567257"/>
            <a:ext cx="1582310" cy="2201474"/>
            <a:chOff x="-1836712" y="4238575"/>
            <a:chExt cx="1656184" cy="2304256"/>
          </a:xfrm>
        </p:grpSpPr>
        <p:sp>
          <p:nvSpPr>
            <p:cNvPr id="127" name="Pfeil nach unten 125"/>
            <p:cNvSpPr/>
            <p:nvPr/>
          </p:nvSpPr>
          <p:spPr>
            <a:xfrm>
              <a:off x="-1260648" y="4238575"/>
              <a:ext cx="504056" cy="2304256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8" name="Abgerundetes Rechteck 126"/>
            <p:cNvSpPr/>
            <p:nvPr/>
          </p:nvSpPr>
          <p:spPr>
            <a:xfrm>
              <a:off x="-1836712" y="4454599"/>
              <a:ext cx="1656184" cy="396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chemeClr val="tx1"/>
                  </a:solidFill>
                </a:rPr>
                <a:t>UrQMD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9" name="Abgerundetes Rechteck 127"/>
            <p:cNvSpPr/>
            <p:nvPr/>
          </p:nvSpPr>
          <p:spPr>
            <a:xfrm>
              <a:off x="-1836712" y="4850643"/>
              <a:ext cx="1656184" cy="396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tx1"/>
                  </a:solidFill>
                </a:rPr>
                <a:t>GEANT3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30" name="Abgerundetes Rechteck 128"/>
            <p:cNvSpPr/>
            <p:nvPr/>
          </p:nvSpPr>
          <p:spPr>
            <a:xfrm>
              <a:off x="-1836712" y="5246687"/>
              <a:ext cx="1656184" cy="39604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tx1"/>
                  </a:solidFill>
                </a:rPr>
                <a:t>MVD Digitizer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31" name="Abgerundetes Rechteck 129"/>
            <p:cNvSpPr/>
            <p:nvPr/>
          </p:nvSpPr>
          <p:spPr>
            <a:xfrm>
              <a:off x="-1836712" y="5642731"/>
              <a:ext cx="1656184" cy="39604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tx1"/>
                  </a:solidFill>
                </a:rPr>
                <a:t>SUZE-2</a:t>
              </a:r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8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What did we learn so far?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13" name="Picture 4" descr="E:\x-files\LateX\Thesis\chapter4\newer_wordnum2_smal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5312"/>
          <a:stretch/>
        </p:blipFill>
        <p:spPr bwMode="auto">
          <a:xfrm>
            <a:off x="0" y="764704"/>
            <a:ext cx="9186836" cy="32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7"/>
          <p:cNvSpPr txBox="1"/>
          <p:nvPr/>
        </p:nvSpPr>
        <p:spPr>
          <a:xfrm>
            <a:off x="4039669" y="429309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Generated data words per frame which produce the bandwidth limit</a:t>
            </a:r>
            <a:r>
              <a:rPr lang="en-US" sz="1800" smtClean="0">
                <a:solidFill>
                  <a:prstClr val="black"/>
                </a:solidFill>
                <a:latin typeface="Calibri"/>
              </a:rPr>
              <a:t>.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21" descr="G:\Commisionning_poster\Neq_pictures\FLUKA_combin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7288" r="7000" b="7115"/>
          <a:stretch/>
        </p:blipFill>
        <p:spPr bwMode="auto">
          <a:xfrm>
            <a:off x="12439" y="3789040"/>
            <a:ext cx="3623457" cy="300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mit Pfeil 9"/>
          <p:cNvCxnSpPr>
            <a:stCxn id="14" idx="0"/>
          </p:cNvCxnSpPr>
          <p:nvPr/>
        </p:nvCxnSpPr>
        <p:spPr>
          <a:xfrm flipH="1" flipV="1">
            <a:off x="4039669" y="3991230"/>
            <a:ext cx="1800200" cy="30186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7" name="Textfeld 10"/>
          <p:cNvSpPr txBox="1"/>
          <p:nvPr/>
        </p:nvSpPr>
        <p:spPr>
          <a:xfrm>
            <a:off x="4048603" y="5099771"/>
            <a:ext cx="4320480" cy="1015663"/>
          </a:xfrm>
          <a:prstGeom prst="rect">
            <a:avLst/>
          </a:prstGeom>
          <a:solidFill>
            <a:schemeClr val="accent1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smtClean="0">
                <a:solidFill>
                  <a:srgbClr val="FF0000"/>
                </a:solidFill>
                <a:latin typeface="Calibri"/>
              </a:rPr>
              <a:t>C</a:t>
            </a:r>
            <a:r>
              <a:rPr lang="de-DE" sz="2000" kern="0" smtClean="0">
                <a:solidFill>
                  <a:prstClr val="black"/>
                </a:solidFill>
                <a:latin typeface="Calibri"/>
              </a:rPr>
              <a:t>urrent bandwidth (FSBB) is suited for: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10</a:t>
            </a:r>
            <a:r>
              <a:rPr kumimoji="0" lang="de-DE" sz="20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MHz p-A (first station at 5 cm)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kern="0" baseline="0" smtClean="0">
                <a:solidFill>
                  <a:prstClr val="black"/>
                </a:solidFill>
                <a:latin typeface="Calibri"/>
              </a:rPr>
              <a:t>100kHz</a:t>
            </a:r>
            <a:r>
              <a:rPr lang="de-DE" sz="2000" kern="0" smtClean="0">
                <a:solidFill>
                  <a:prstClr val="black"/>
                </a:solidFill>
                <a:latin typeface="Calibri"/>
              </a:rPr>
              <a:t> A-A (first station at 10 cm)</a:t>
            </a: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Textfeld 2"/>
          <p:cNvSpPr txBox="1"/>
          <p:nvPr/>
        </p:nvSpPr>
        <p:spPr>
          <a:xfrm>
            <a:off x="311624" y="3821953"/>
            <a:ext cx="1614929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eq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[1/Ai Ion/cm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84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Background rejection with the MVD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5" name="Rechteck 61"/>
          <p:cNvSpPr/>
          <p:nvPr/>
        </p:nvSpPr>
        <p:spPr>
          <a:xfrm>
            <a:off x="181117" y="774539"/>
            <a:ext cx="39341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smtClean="0">
                <a:solidFill>
                  <a:srgbClr val="FF0000"/>
                </a:solidFill>
              </a:rPr>
              <a:t>G</a:t>
            </a:r>
            <a:r>
              <a:rPr lang="de-DE" sz="2000" smtClean="0"/>
              <a:t>oal:</a:t>
            </a:r>
          </a:p>
          <a:p>
            <a:endParaRPr lang="de-DE" sz="800"/>
          </a:p>
          <a:p>
            <a:r>
              <a:rPr lang="de-DE" sz="2000" smtClean="0"/>
              <a:t>Probe fireball with light vector mesons (</a:t>
            </a:r>
            <a:r>
              <a:rPr lang="en-US" sz="2000" i="1" smtClean="0"/>
              <a:t>ρ</a:t>
            </a:r>
            <a:r>
              <a:rPr lang="en-US" sz="2000" dirty="0"/>
              <a:t>, </a:t>
            </a:r>
            <a:r>
              <a:rPr lang="en-US" sz="2000" i="1" dirty="0"/>
              <a:t>ω </a:t>
            </a:r>
            <a:r>
              <a:rPr lang="en-US" sz="2000"/>
              <a:t>and </a:t>
            </a:r>
            <a:r>
              <a:rPr lang="en-US" sz="2000" i="1" smtClean="0"/>
              <a:t>ϕ) decaying to e+/e- - pairs. </a:t>
            </a:r>
          </a:p>
          <a:p>
            <a:endParaRPr lang="en-US" sz="1200" smtClean="0"/>
          </a:p>
          <a:p>
            <a:r>
              <a:rPr lang="en-US" sz="2000" smtClean="0">
                <a:solidFill>
                  <a:srgbClr val="FF0000"/>
                </a:solidFill>
              </a:rPr>
              <a:t>C</a:t>
            </a:r>
            <a:r>
              <a:rPr lang="en-US" sz="2000" smtClean="0"/>
              <a:t>hallenge:</a:t>
            </a:r>
          </a:p>
          <a:p>
            <a:endParaRPr lang="en-US" sz="800"/>
          </a:p>
          <a:p>
            <a:r>
              <a:rPr lang="en-US" sz="2000" smtClean="0"/>
              <a:t>Need to reduce background.</a:t>
            </a:r>
          </a:p>
          <a:p>
            <a:endParaRPr lang="de-DE" sz="2000"/>
          </a:p>
        </p:txBody>
      </p:sp>
      <p:grpSp>
        <p:nvGrpSpPr>
          <p:cNvPr id="7" name="Gruppieren 65"/>
          <p:cNvGrpSpPr/>
          <p:nvPr/>
        </p:nvGrpSpPr>
        <p:grpSpPr>
          <a:xfrm>
            <a:off x="4048778" y="910537"/>
            <a:ext cx="4793271" cy="3310552"/>
            <a:chOff x="3138291" y="1011505"/>
            <a:chExt cx="5518803" cy="3791163"/>
          </a:xfrm>
        </p:grpSpPr>
        <p:grpSp>
          <p:nvGrpSpPr>
            <p:cNvPr id="8" name="Gruppieren 71"/>
            <p:cNvGrpSpPr/>
            <p:nvPr/>
          </p:nvGrpSpPr>
          <p:grpSpPr>
            <a:xfrm>
              <a:off x="4533024" y="1490235"/>
              <a:ext cx="3587238" cy="2532866"/>
              <a:chOff x="710202" y="871240"/>
              <a:chExt cx="3316546" cy="2341736"/>
            </a:xfrm>
          </p:grpSpPr>
          <p:grpSp>
            <p:nvGrpSpPr>
              <p:cNvPr id="20" name="Gruppieren 83"/>
              <p:cNvGrpSpPr/>
              <p:nvPr/>
            </p:nvGrpSpPr>
            <p:grpSpPr>
              <a:xfrm>
                <a:off x="1481022" y="1124122"/>
                <a:ext cx="1633481" cy="925719"/>
                <a:chOff x="1979712" y="1628800"/>
                <a:chExt cx="1016496" cy="576064"/>
              </a:xfrm>
            </p:grpSpPr>
            <p:cxnSp>
              <p:nvCxnSpPr>
                <p:cNvPr id="36" name="Gerade Verbindung 99"/>
                <p:cNvCxnSpPr/>
                <p:nvPr/>
              </p:nvCxnSpPr>
              <p:spPr>
                <a:xfrm>
                  <a:off x="2123728" y="1894843"/>
                  <a:ext cx="0" cy="31002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100"/>
                <p:cNvCxnSpPr/>
                <p:nvPr/>
              </p:nvCxnSpPr>
              <p:spPr>
                <a:xfrm>
                  <a:off x="1979712" y="1952836"/>
                  <a:ext cx="0" cy="25202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 Verbindung 101"/>
                <p:cNvCxnSpPr/>
                <p:nvPr/>
              </p:nvCxnSpPr>
              <p:spPr>
                <a:xfrm flipV="1">
                  <a:off x="2267744" y="1844824"/>
                  <a:ext cx="0" cy="36004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 Verbindung 102"/>
                <p:cNvCxnSpPr/>
                <p:nvPr/>
              </p:nvCxnSpPr>
              <p:spPr>
                <a:xfrm flipV="1">
                  <a:off x="2411760" y="1772816"/>
                  <a:ext cx="0" cy="43204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103"/>
                <p:cNvCxnSpPr/>
                <p:nvPr/>
              </p:nvCxnSpPr>
              <p:spPr>
                <a:xfrm flipV="1">
                  <a:off x="2555776" y="1700808"/>
                  <a:ext cx="0" cy="50405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104"/>
                <p:cNvCxnSpPr/>
                <p:nvPr/>
              </p:nvCxnSpPr>
              <p:spPr>
                <a:xfrm flipV="1">
                  <a:off x="2699792" y="1628800"/>
                  <a:ext cx="0" cy="57606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105"/>
                <p:cNvCxnSpPr/>
                <p:nvPr/>
              </p:nvCxnSpPr>
              <p:spPr>
                <a:xfrm flipV="1">
                  <a:off x="2843808" y="1628800"/>
                  <a:ext cx="0" cy="57606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106"/>
                <p:cNvCxnSpPr/>
                <p:nvPr/>
              </p:nvCxnSpPr>
              <p:spPr>
                <a:xfrm flipV="1">
                  <a:off x="2996208" y="1628800"/>
                  <a:ext cx="0" cy="57606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uppieren 84"/>
              <p:cNvGrpSpPr/>
              <p:nvPr/>
            </p:nvGrpSpPr>
            <p:grpSpPr>
              <a:xfrm flipV="1">
                <a:off x="1481022" y="2175082"/>
                <a:ext cx="1633481" cy="957289"/>
                <a:chOff x="1979712" y="1628800"/>
                <a:chExt cx="1016496" cy="576064"/>
              </a:xfrm>
            </p:grpSpPr>
            <p:cxnSp>
              <p:nvCxnSpPr>
                <p:cNvPr id="28" name="Gerade Verbindung 91"/>
                <p:cNvCxnSpPr/>
                <p:nvPr/>
              </p:nvCxnSpPr>
              <p:spPr>
                <a:xfrm>
                  <a:off x="2123728" y="1894843"/>
                  <a:ext cx="0" cy="31002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 Verbindung 92"/>
                <p:cNvCxnSpPr/>
                <p:nvPr/>
              </p:nvCxnSpPr>
              <p:spPr>
                <a:xfrm>
                  <a:off x="1979712" y="1952836"/>
                  <a:ext cx="0" cy="25202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rade Verbindung 93"/>
                <p:cNvCxnSpPr/>
                <p:nvPr/>
              </p:nvCxnSpPr>
              <p:spPr>
                <a:xfrm flipV="1">
                  <a:off x="2267744" y="1844824"/>
                  <a:ext cx="0" cy="36004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94"/>
                <p:cNvCxnSpPr/>
                <p:nvPr/>
              </p:nvCxnSpPr>
              <p:spPr>
                <a:xfrm flipV="1">
                  <a:off x="2411760" y="1772816"/>
                  <a:ext cx="0" cy="43204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95"/>
                <p:cNvCxnSpPr/>
                <p:nvPr/>
              </p:nvCxnSpPr>
              <p:spPr>
                <a:xfrm flipV="1">
                  <a:off x="2555776" y="1700808"/>
                  <a:ext cx="0" cy="50405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Gerade Verbindung 96"/>
                <p:cNvCxnSpPr/>
                <p:nvPr/>
              </p:nvCxnSpPr>
              <p:spPr>
                <a:xfrm flipV="1">
                  <a:off x="2699792" y="1628800"/>
                  <a:ext cx="0" cy="57606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 Verbindung 97"/>
                <p:cNvCxnSpPr/>
                <p:nvPr/>
              </p:nvCxnSpPr>
              <p:spPr>
                <a:xfrm flipV="1">
                  <a:off x="2843808" y="1628800"/>
                  <a:ext cx="0" cy="57606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98"/>
                <p:cNvCxnSpPr/>
                <p:nvPr/>
              </p:nvCxnSpPr>
              <p:spPr>
                <a:xfrm flipV="1">
                  <a:off x="2996208" y="1628800"/>
                  <a:ext cx="0" cy="57606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Bogen 85"/>
              <p:cNvSpPr/>
              <p:nvPr/>
            </p:nvSpPr>
            <p:spPr>
              <a:xfrm>
                <a:off x="3679603" y="2084360"/>
                <a:ext cx="347145" cy="1122629"/>
              </a:xfrm>
              <a:prstGeom prst="arc">
                <a:avLst>
                  <a:gd name="adj1" fmla="val 16659573"/>
                  <a:gd name="adj2" fmla="val 4893681"/>
                </a:avLst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Bogen 86"/>
              <p:cNvSpPr/>
              <p:nvPr/>
            </p:nvSpPr>
            <p:spPr>
              <a:xfrm>
                <a:off x="3679603" y="1008407"/>
                <a:ext cx="347145" cy="1122629"/>
              </a:xfrm>
              <a:prstGeom prst="arc">
                <a:avLst>
                  <a:gd name="adj1" fmla="val 16659573"/>
                  <a:gd name="adj2" fmla="val 4893681"/>
                </a:avLst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reihandform 87"/>
              <p:cNvSpPr/>
              <p:nvPr/>
            </p:nvSpPr>
            <p:spPr>
              <a:xfrm>
                <a:off x="727969" y="1820421"/>
                <a:ext cx="3258105" cy="240427"/>
              </a:xfrm>
              <a:custGeom>
                <a:avLst/>
                <a:gdLst>
                  <a:gd name="connsiteX0" fmla="*/ 0 w 3258105"/>
                  <a:gd name="connsiteY0" fmla="*/ 240427 h 240427"/>
                  <a:gd name="connsiteX1" fmla="*/ 1713390 w 3258105"/>
                  <a:gd name="connsiteY1" fmla="*/ 730 h 240427"/>
                  <a:gd name="connsiteX2" fmla="*/ 3258105 w 3258105"/>
                  <a:gd name="connsiteY2" fmla="*/ 160528 h 240427"/>
                  <a:gd name="connsiteX3" fmla="*/ 3258105 w 3258105"/>
                  <a:gd name="connsiteY3" fmla="*/ 160528 h 240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105" h="240427">
                    <a:moveTo>
                      <a:pt x="0" y="240427"/>
                    </a:moveTo>
                    <a:cubicBezTo>
                      <a:pt x="585186" y="127236"/>
                      <a:pt x="1170373" y="14046"/>
                      <a:pt x="1713390" y="730"/>
                    </a:cubicBezTo>
                    <a:cubicBezTo>
                      <a:pt x="2256407" y="-12586"/>
                      <a:pt x="3258105" y="160528"/>
                      <a:pt x="3258105" y="160528"/>
                    </a:cubicBezTo>
                    <a:lnTo>
                      <a:pt x="3258105" y="16052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Freihandform 88"/>
              <p:cNvSpPr/>
              <p:nvPr/>
            </p:nvSpPr>
            <p:spPr>
              <a:xfrm>
                <a:off x="727969" y="871240"/>
                <a:ext cx="1828800" cy="1180730"/>
              </a:xfrm>
              <a:custGeom>
                <a:avLst/>
                <a:gdLst>
                  <a:gd name="connsiteX0" fmla="*/ 0 w 1828800"/>
                  <a:gd name="connsiteY0" fmla="*/ 1180730 h 1180730"/>
                  <a:gd name="connsiteX1" fmla="*/ 656948 w 1828800"/>
                  <a:gd name="connsiteY1" fmla="*/ 1012055 h 1180730"/>
                  <a:gd name="connsiteX2" fmla="*/ 1313895 w 1828800"/>
                  <a:gd name="connsiteY2" fmla="*/ 639193 h 1180730"/>
                  <a:gd name="connsiteX3" fmla="*/ 1828800 w 1828800"/>
                  <a:gd name="connsiteY3" fmla="*/ 0 h 1180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0" h="1180730">
                    <a:moveTo>
                      <a:pt x="0" y="1180730"/>
                    </a:moveTo>
                    <a:cubicBezTo>
                      <a:pt x="218983" y="1141520"/>
                      <a:pt x="437966" y="1102311"/>
                      <a:pt x="656948" y="1012055"/>
                    </a:cubicBezTo>
                    <a:cubicBezTo>
                      <a:pt x="875930" y="921799"/>
                      <a:pt x="1118586" y="807869"/>
                      <a:pt x="1313895" y="639193"/>
                    </a:cubicBezTo>
                    <a:cubicBezTo>
                      <a:pt x="1509204" y="470517"/>
                      <a:pt x="1669002" y="235258"/>
                      <a:pt x="1828800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6" name="Freihandform 89"/>
              <p:cNvSpPr/>
              <p:nvPr/>
            </p:nvSpPr>
            <p:spPr>
              <a:xfrm flipV="1">
                <a:off x="710202" y="2211281"/>
                <a:ext cx="3258105" cy="222111"/>
              </a:xfrm>
              <a:custGeom>
                <a:avLst/>
                <a:gdLst>
                  <a:gd name="connsiteX0" fmla="*/ 0 w 3258105"/>
                  <a:gd name="connsiteY0" fmla="*/ 240427 h 240427"/>
                  <a:gd name="connsiteX1" fmla="*/ 1713390 w 3258105"/>
                  <a:gd name="connsiteY1" fmla="*/ 730 h 240427"/>
                  <a:gd name="connsiteX2" fmla="*/ 3258105 w 3258105"/>
                  <a:gd name="connsiteY2" fmla="*/ 160528 h 240427"/>
                  <a:gd name="connsiteX3" fmla="*/ 3258105 w 3258105"/>
                  <a:gd name="connsiteY3" fmla="*/ 160528 h 240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105" h="240427">
                    <a:moveTo>
                      <a:pt x="0" y="240427"/>
                    </a:moveTo>
                    <a:cubicBezTo>
                      <a:pt x="585186" y="127236"/>
                      <a:pt x="1170373" y="14046"/>
                      <a:pt x="1713390" y="730"/>
                    </a:cubicBezTo>
                    <a:cubicBezTo>
                      <a:pt x="2256407" y="-12586"/>
                      <a:pt x="3258105" y="160528"/>
                      <a:pt x="3258105" y="160528"/>
                    </a:cubicBezTo>
                    <a:lnTo>
                      <a:pt x="3258105" y="16052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Freihandform 90"/>
              <p:cNvSpPr/>
              <p:nvPr/>
            </p:nvSpPr>
            <p:spPr>
              <a:xfrm>
                <a:off x="736847" y="2209799"/>
                <a:ext cx="1026841" cy="1003177"/>
              </a:xfrm>
              <a:custGeom>
                <a:avLst/>
                <a:gdLst>
                  <a:gd name="connsiteX0" fmla="*/ 0 w 932155"/>
                  <a:gd name="connsiteY0" fmla="*/ 0 h 1003177"/>
                  <a:gd name="connsiteX1" fmla="*/ 461638 w 932155"/>
                  <a:gd name="connsiteY1" fmla="*/ 142043 h 1003177"/>
                  <a:gd name="connsiteX2" fmla="*/ 772357 w 932155"/>
                  <a:gd name="connsiteY2" fmla="*/ 461639 h 1003177"/>
                  <a:gd name="connsiteX3" fmla="*/ 932155 w 932155"/>
                  <a:gd name="connsiteY3" fmla="*/ 1003177 h 100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2155" h="1003177">
                    <a:moveTo>
                      <a:pt x="0" y="0"/>
                    </a:moveTo>
                    <a:cubicBezTo>
                      <a:pt x="166456" y="32551"/>
                      <a:pt x="332912" y="65103"/>
                      <a:pt x="461638" y="142043"/>
                    </a:cubicBezTo>
                    <a:cubicBezTo>
                      <a:pt x="590364" y="218983"/>
                      <a:pt x="693938" y="318117"/>
                      <a:pt x="772357" y="461639"/>
                    </a:cubicBezTo>
                    <a:cubicBezTo>
                      <a:pt x="850776" y="605161"/>
                      <a:pt x="891465" y="804169"/>
                      <a:pt x="932155" y="1003177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9" name="Textfeld 72"/>
            <p:cNvSpPr txBox="1"/>
            <p:nvPr/>
          </p:nvSpPr>
          <p:spPr>
            <a:xfrm>
              <a:off x="3727007" y="1918114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B050"/>
                  </a:solidFill>
                  <a:sym typeface="Symbol"/>
                </a:rPr>
                <a:t></a:t>
              </a:r>
              <a:r>
                <a:rPr lang="en-US" sz="1800" baseline="30000" dirty="0" smtClean="0">
                  <a:solidFill>
                    <a:srgbClr val="00B050"/>
                  </a:solidFill>
                  <a:sym typeface="Symbol"/>
                </a:rPr>
                <a:t>0</a:t>
              </a:r>
              <a:r>
                <a:rPr lang="en-US" sz="1800" dirty="0" smtClean="0">
                  <a:solidFill>
                    <a:srgbClr val="00B050"/>
                  </a:solidFill>
                  <a:sym typeface="Symbol"/>
                </a:rPr>
                <a:t>   -&gt;     </a:t>
              </a:r>
              <a:r>
                <a:rPr lang="en-US" sz="1800" i="1" dirty="0" smtClean="0">
                  <a:solidFill>
                    <a:srgbClr val="00B050"/>
                  </a:solidFill>
                  <a:sym typeface="Symbol"/>
                </a:rPr>
                <a:t>e</a:t>
              </a:r>
              <a:r>
                <a:rPr lang="en-US" sz="1800" baseline="30000" dirty="0" smtClean="0">
                  <a:solidFill>
                    <a:srgbClr val="00B050"/>
                  </a:solidFill>
                  <a:sym typeface="Symbol"/>
                </a:rPr>
                <a:t>+</a:t>
              </a:r>
              <a:r>
                <a:rPr lang="en-US" sz="1800" dirty="0" smtClean="0">
                  <a:solidFill>
                    <a:srgbClr val="00B050"/>
                  </a:solidFill>
                  <a:sym typeface="Symbol"/>
                </a:rPr>
                <a:t> </a:t>
              </a:r>
              <a:r>
                <a:rPr lang="en-US" sz="1800" i="1" dirty="0" smtClean="0">
                  <a:solidFill>
                    <a:srgbClr val="00B050"/>
                  </a:solidFill>
                  <a:sym typeface="Symbol"/>
                </a:rPr>
                <a:t>e</a:t>
              </a:r>
              <a:r>
                <a:rPr lang="en-US" sz="1800" baseline="30000" dirty="0" smtClean="0">
                  <a:solidFill>
                    <a:srgbClr val="00B050"/>
                  </a:solidFill>
                  <a:sym typeface="Symbol"/>
                </a:rPr>
                <a:t>-</a:t>
              </a:r>
              <a:endParaRPr lang="en-US" sz="1800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feld 73"/>
            <p:cNvSpPr txBox="1"/>
            <p:nvPr/>
          </p:nvSpPr>
          <p:spPr>
            <a:xfrm>
              <a:off x="3138291" y="2225871"/>
              <a:ext cx="1946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sym typeface="Symbol"/>
                </a:rPr>
                <a:t></a:t>
              </a:r>
              <a:r>
                <a:rPr lang="en-US" sz="1800" baseline="-25000" dirty="0" smtClean="0">
                  <a:solidFill>
                    <a:srgbClr val="FF0000"/>
                  </a:solidFill>
                  <a:sym typeface="Symbol"/>
                </a:rPr>
                <a:t>medium</a:t>
              </a:r>
              <a:r>
                <a:rPr lang="en-US" sz="1800" dirty="0" smtClean="0">
                  <a:solidFill>
                    <a:srgbClr val="FF0000"/>
                  </a:solidFill>
                  <a:sym typeface="Symbol"/>
                </a:rPr>
                <a:t>   -&gt;    </a:t>
              </a:r>
              <a:r>
                <a:rPr lang="en-US" sz="1800" i="1" dirty="0" smtClean="0">
                  <a:solidFill>
                    <a:srgbClr val="FF0000"/>
                  </a:solidFill>
                  <a:sym typeface="Symbol"/>
                </a:rPr>
                <a:t>e</a:t>
              </a:r>
              <a:r>
                <a:rPr lang="en-US" sz="1800" baseline="30000" dirty="0" smtClean="0">
                  <a:solidFill>
                    <a:srgbClr val="FF0000"/>
                  </a:solidFill>
                  <a:sym typeface="Symbol"/>
                </a:rPr>
                <a:t>+</a:t>
              </a:r>
              <a:r>
                <a:rPr lang="en-US" sz="1800" dirty="0" smtClean="0">
                  <a:solidFill>
                    <a:srgbClr val="FF0000"/>
                  </a:solidFill>
                  <a:sym typeface="Symbol"/>
                </a:rPr>
                <a:t> </a:t>
              </a:r>
              <a:r>
                <a:rPr lang="en-US" sz="1800" i="1" dirty="0" smtClean="0">
                  <a:solidFill>
                    <a:srgbClr val="FF0000"/>
                  </a:solidFill>
                  <a:sym typeface="Symbol"/>
                </a:rPr>
                <a:t>e</a:t>
              </a:r>
              <a:r>
                <a:rPr lang="en-US" sz="1800" baseline="30000" dirty="0" smtClean="0">
                  <a:solidFill>
                    <a:srgbClr val="FF0000"/>
                  </a:solidFill>
                  <a:sym typeface="Symbol"/>
                </a:rPr>
                <a:t>-</a:t>
              </a:r>
              <a:endParaRPr lang="en-US" sz="18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feld 74"/>
            <p:cNvSpPr txBox="1"/>
            <p:nvPr/>
          </p:nvSpPr>
          <p:spPr>
            <a:xfrm>
              <a:off x="3176409" y="3187373"/>
              <a:ext cx="1730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/>
                <a:t>No MVD</a:t>
              </a:r>
              <a:endParaRPr lang="en-US" sz="1800" b="1" dirty="0"/>
            </a:p>
          </p:txBody>
        </p:sp>
        <p:sp>
          <p:nvSpPr>
            <p:cNvPr id="12" name="Textfeld 75"/>
            <p:cNvSpPr txBox="1"/>
            <p:nvPr/>
          </p:nvSpPr>
          <p:spPr>
            <a:xfrm>
              <a:off x="7730237" y="4202504"/>
              <a:ext cx="92685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0070C0"/>
                  </a:solidFill>
                </a:rPr>
                <a:t>Charge, </a:t>
              </a:r>
            </a:p>
            <a:p>
              <a:r>
                <a:rPr lang="en-US" sz="1100" i="1" dirty="0" smtClean="0">
                  <a:solidFill>
                    <a:srgbClr val="0070C0"/>
                  </a:solidFill>
                </a:rPr>
                <a:t>Momentum,</a:t>
              </a:r>
            </a:p>
            <a:p>
              <a:r>
                <a:rPr lang="en-US" sz="1100" i="1" dirty="0" smtClean="0">
                  <a:solidFill>
                    <a:srgbClr val="0070C0"/>
                  </a:solidFill>
                </a:rPr>
                <a:t>ID</a:t>
              </a:r>
              <a:endParaRPr lang="en-US" sz="1100" i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feld 76"/>
            <p:cNvSpPr txBox="1"/>
            <p:nvPr/>
          </p:nvSpPr>
          <p:spPr>
            <a:xfrm>
              <a:off x="7739496" y="393591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RICH</a:t>
              </a:r>
              <a:endParaRPr lang="en-US" sz="1800" dirty="0"/>
            </a:p>
          </p:txBody>
        </p:sp>
        <p:sp>
          <p:nvSpPr>
            <p:cNvPr id="14" name="Textfeld 77"/>
            <p:cNvSpPr txBox="1"/>
            <p:nvPr/>
          </p:nvSpPr>
          <p:spPr>
            <a:xfrm>
              <a:off x="6277447" y="4016626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STS</a:t>
              </a:r>
              <a:endParaRPr lang="en-US" sz="1800" dirty="0"/>
            </a:p>
          </p:txBody>
        </p:sp>
        <p:sp>
          <p:nvSpPr>
            <p:cNvPr id="15" name="Textfeld 78"/>
            <p:cNvSpPr txBox="1"/>
            <p:nvPr/>
          </p:nvSpPr>
          <p:spPr>
            <a:xfrm>
              <a:off x="4499992" y="3933056"/>
              <a:ext cx="1719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/>
                <a:t>Track fragment</a:t>
              </a:r>
              <a:endParaRPr lang="en-US" sz="1800" i="1" dirty="0"/>
            </a:p>
          </p:txBody>
        </p:sp>
        <p:sp>
          <p:nvSpPr>
            <p:cNvPr id="16" name="Textfeld 79"/>
            <p:cNvSpPr txBox="1"/>
            <p:nvPr/>
          </p:nvSpPr>
          <p:spPr>
            <a:xfrm>
              <a:off x="5890015" y="1196752"/>
              <a:ext cx="1693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/>
                <a:t>Track segment</a:t>
              </a:r>
              <a:endParaRPr lang="en-US" sz="1800" i="1" dirty="0"/>
            </a:p>
          </p:txBody>
        </p:sp>
        <p:sp>
          <p:nvSpPr>
            <p:cNvPr id="17" name="Textfeld 80"/>
            <p:cNvSpPr txBox="1"/>
            <p:nvPr/>
          </p:nvSpPr>
          <p:spPr>
            <a:xfrm>
              <a:off x="7067065" y="2233084"/>
              <a:ext cx="9364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Global track</a:t>
              </a:r>
              <a:endParaRPr lang="en-US" sz="1100" i="1" dirty="0"/>
            </a:p>
          </p:txBody>
        </p:sp>
        <p:sp>
          <p:nvSpPr>
            <p:cNvPr id="18" name="Textfeld 81"/>
            <p:cNvSpPr txBox="1"/>
            <p:nvPr/>
          </p:nvSpPr>
          <p:spPr>
            <a:xfrm>
              <a:off x="5056660" y="4216681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</a:rPr>
                <a:t>…</a:t>
              </a:r>
              <a:endParaRPr lang="en-US" sz="1200" i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feld 82"/>
            <p:cNvSpPr txBox="1"/>
            <p:nvPr/>
          </p:nvSpPr>
          <p:spPr>
            <a:xfrm>
              <a:off x="5959650" y="1011505"/>
              <a:ext cx="14285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0070C0"/>
                  </a:solidFill>
                </a:rPr>
                <a:t>Charge, Momentum</a:t>
              </a:r>
              <a:endParaRPr lang="en-US" sz="1100" i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 flipV="1">
            <a:off x="3563888" y="2441768"/>
            <a:ext cx="936104" cy="513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51326" y="3105866"/>
            <a:ext cx="787666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>
                <a:solidFill>
                  <a:srgbClr val="FF0000"/>
                </a:solidFill>
              </a:rPr>
              <a:t>I</a:t>
            </a:r>
            <a:r>
              <a:rPr lang="de-DE" sz="2000"/>
              <a:t>dea:</a:t>
            </a:r>
          </a:p>
          <a:p>
            <a:endParaRPr lang="de-DE" sz="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/>
              <a:t>Use MVD to find second </a:t>
            </a:r>
            <a:r>
              <a:rPr lang="de-DE" sz="2000"/>
              <a:t>decay </a:t>
            </a:r>
            <a:r>
              <a:rPr lang="de-DE" sz="2000" smtClean="0"/>
              <a:t>partner.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Eliminate identified background pairs. </a:t>
            </a:r>
            <a:endParaRPr lang="en-US" sz="2000" dirty="0"/>
          </a:p>
        </p:txBody>
      </p:sp>
      <p:grpSp>
        <p:nvGrpSpPr>
          <p:cNvPr id="48" name="Gruppieren 6"/>
          <p:cNvGrpSpPr/>
          <p:nvPr/>
        </p:nvGrpSpPr>
        <p:grpSpPr>
          <a:xfrm>
            <a:off x="189962" y="4068250"/>
            <a:ext cx="4078888" cy="2567410"/>
            <a:chOff x="5412996" y="1730250"/>
            <a:chExt cx="3649411" cy="2297080"/>
          </a:xfrm>
        </p:grpSpPr>
        <p:graphicFrame>
          <p:nvGraphicFramePr>
            <p:cNvPr id="49" name="Diagramm 5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887041"/>
                </p:ext>
              </p:extLst>
            </p:nvPr>
          </p:nvGraphicFramePr>
          <p:xfrm>
            <a:off x="5412996" y="1730250"/>
            <a:ext cx="3456954" cy="20690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0" name="Textfeld 2"/>
            <p:cNvSpPr txBox="1"/>
            <p:nvPr/>
          </p:nvSpPr>
          <p:spPr>
            <a:xfrm rot="18900000">
              <a:off x="5691519" y="3718455"/>
              <a:ext cx="522343" cy="234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0-0.15</a:t>
              </a:r>
              <a:endParaRPr lang="pl-PL" sz="1100" i="1" dirty="0"/>
            </a:p>
          </p:txBody>
        </p:sp>
        <p:sp>
          <p:nvSpPr>
            <p:cNvPr id="51" name="Textfeld 57"/>
            <p:cNvSpPr txBox="1"/>
            <p:nvPr/>
          </p:nvSpPr>
          <p:spPr>
            <a:xfrm rot="18900000">
              <a:off x="6198202" y="3773429"/>
              <a:ext cx="627040" cy="234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0.15-0.6</a:t>
              </a:r>
              <a:endParaRPr lang="pl-PL" sz="1100" i="1" dirty="0"/>
            </a:p>
          </p:txBody>
        </p:sp>
        <p:sp>
          <p:nvSpPr>
            <p:cNvPr id="52" name="Textfeld 58"/>
            <p:cNvSpPr txBox="1"/>
            <p:nvPr/>
          </p:nvSpPr>
          <p:spPr>
            <a:xfrm rot="18900000">
              <a:off x="6836179" y="3736591"/>
              <a:ext cx="556764" cy="234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0.6-1.2</a:t>
              </a:r>
              <a:endParaRPr lang="pl-PL" sz="1100" i="1" dirty="0"/>
            </a:p>
          </p:txBody>
        </p:sp>
        <p:sp>
          <p:nvSpPr>
            <p:cNvPr id="53" name="Textfeld 59"/>
            <p:cNvSpPr txBox="1"/>
            <p:nvPr/>
          </p:nvSpPr>
          <p:spPr>
            <a:xfrm rot="18900000">
              <a:off x="7306765" y="3793266"/>
              <a:ext cx="658593" cy="234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100" i="1" dirty="0" smtClean="0">
                  <a:latin typeface="Calibri"/>
                  <a:sym typeface="Symbol"/>
                </a:rPr>
                <a:t>ω</a:t>
              </a:r>
              <a:r>
                <a:rPr lang="en-US" sz="1100" i="1" dirty="0" smtClean="0">
                  <a:latin typeface="Calibri"/>
                  <a:sym typeface="Symbol"/>
                </a:rPr>
                <a:t> </a:t>
              </a:r>
              <a:r>
                <a:rPr lang="en-US" sz="1100" i="1" dirty="0" smtClean="0">
                  <a:sym typeface="Symbol"/>
                </a:rPr>
                <a:t>e</a:t>
              </a:r>
              <a:r>
                <a:rPr lang="en-US" sz="1100" baseline="30000" dirty="0">
                  <a:sym typeface="Symbol"/>
                </a:rPr>
                <a:t>+</a:t>
              </a:r>
              <a:r>
                <a:rPr lang="en-US" sz="1100" dirty="0">
                  <a:sym typeface="Symbol"/>
                </a:rPr>
                <a:t> </a:t>
              </a:r>
              <a:r>
                <a:rPr lang="en-US" sz="1100" i="1" dirty="0" smtClean="0">
                  <a:sym typeface="Symbol"/>
                </a:rPr>
                <a:t>e</a:t>
              </a:r>
              <a:r>
                <a:rPr lang="en-US" sz="1100" baseline="30000" dirty="0" smtClean="0">
                  <a:sym typeface="Symbol"/>
                </a:rPr>
                <a:t>-</a:t>
              </a:r>
              <a:endParaRPr lang="en-US" sz="1100" baseline="30000" dirty="0"/>
            </a:p>
          </p:txBody>
        </p:sp>
        <p:sp>
          <p:nvSpPr>
            <p:cNvPr id="54" name="Textfeld 60"/>
            <p:cNvSpPr txBox="1"/>
            <p:nvPr/>
          </p:nvSpPr>
          <p:spPr>
            <a:xfrm rot="18900000">
              <a:off x="7931933" y="3780797"/>
              <a:ext cx="637080" cy="234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100" i="1" dirty="0">
                  <a:latin typeface="Calibri"/>
                  <a:sym typeface="Symbol"/>
                </a:rPr>
                <a:t></a:t>
              </a:r>
              <a:r>
                <a:rPr lang="el-GR" sz="1100" i="1" dirty="0" smtClean="0">
                  <a:latin typeface="Calibri"/>
                  <a:sym typeface="Symbol"/>
                </a:rPr>
                <a:t></a:t>
              </a:r>
              <a:r>
                <a:rPr lang="en-US" sz="1100" i="1" dirty="0" smtClean="0">
                  <a:latin typeface="Calibri"/>
                  <a:sym typeface="Symbol"/>
                </a:rPr>
                <a:t> </a:t>
              </a:r>
              <a:r>
                <a:rPr lang="en-US" sz="1100" i="1" dirty="0" smtClean="0">
                  <a:sym typeface="Symbol"/>
                </a:rPr>
                <a:t>e</a:t>
              </a:r>
              <a:r>
                <a:rPr lang="en-US" sz="1100" baseline="30000" dirty="0">
                  <a:sym typeface="Symbol"/>
                </a:rPr>
                <a:t>+</a:t>
              </a:r>
              <a:r>
                <a:rPr lang="en-US" sz="1100" dirty="0">
                  <a:sym typeface="Symbol"/>
                </a:rPr>
                <a:t> </a:t>
              </a:r>
              <a:r>
                <a:rPr lang="en-US" sz="1100" i="1" dirty="0" smtClean="0">
                  <a:sym typeface="Symbol"/>
                </a:rPr>
                <a:t>e</a:t>
              </a:r>
              <a:r>
                <a:rPr lang="en-US" sz="1100" baseline="30000" dirty="0" smtClean="0">
                  <a:sym typeface="Symbol"/>
                </a:rPr>
                <a:t>-</a:t>
              </a:r>
              <a:endParaRPr lang="en-US" sz="1100" baseline="30000" dirty="0"/>
            </a:p>
          </p:txBody>
        </p:sp>
        <p:sp>
          <p:nvSpPr>
            <p:cNvPr id="55" name="Textfeld 5"/>
            <p:cNvSpPr txBox="1"/>
            <p:nvPr/>
          </p:nvSpPr>
          <p:spPr>
            <a:xfrm>
              <a:off x="8462617" y="3525650"/>
              <a:ext cx="599790" cy="247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GeV/c</a:t>
              </a:r>
              <a:r>
                <a:rPr lang="en-US" sz="1200" baseline="30000" dirty="0" smtClean="0"/>
                <a:t>2</a:t>
              </a:r>
              <a:endParaRPr lang="pl-PL" sz="1200" baseline="30000" dirty="0"/>
            </a:p>
          </p:txBody>
        </p:sp>
      </p:grpSp>
      <p:sp>
        <p:nvSpPr>
          <p:cNvPr id="56" name="Rechteck 2077"/>
          <p:cNvSpPr/>
          <p:nvPr/>
        </p:nvSpPr>
        <p:spPr>
          <a:xfrm>
            <a:off x="4644008" y="4941168"/>
            <a:ext cx="4195507" cy="163121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/>
              <a:t>racking </a:t>
            </a:r>
            <a:r>
              <a:rPr lang="en-US" sz="2000" dirty="0"/>
              <a:t>of low momentum tracks, helps to suppress </a:t>
            </a:r>
            <a:r>
              <a:rPr lang="en-US" sz="2000" dirty="0" smtClean="0"/>
              <a:t>background (mainly </a:t>
            </a:r>
            <a:r>
              <a:rPr lang="en-US" sz="2000" dirty="0"/>
              <a:t>from </a:t>
            </a:r>
            <a:r>
              <a:rPr lang="en-US" sz="2000" dirty="0" smtClean="0"/>
              <a:t>conversion) </a:t>
            </a:r>
            <a:r>
              <a:rPr lang="en-US" sz="2000" dirty="0"/>
              <a:t>as being e.g. well established by </a:t>
            </a:r>
            <a:r>
              <a:rPr lang="en-US" sz="2000" dirty="0" smtClean="0"/>
              <a:t>HADES collaboration.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2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Summary and Conclusion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6" name="Textfeld 7"/>
          <p:cNvSpPr txBox="1"/>
          <p:nvPr/>
        </p:nvSpPr>
        <p:spPr>
          <a:xfrm>
            <a:off x="611560" y="664815"/>
            <a:ext cx="8086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Wide </a:t>
            </a:r>
            <a:r>
              <a:rPr lang="en-US" sz="2400" dirty="0" smtClean="0"/>
              <a:t>range of activities towards the CBM-MVD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Precursor of station 2 in 2015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Flexibility </a:t>
            </a:r>
            <a:r>
              <a:rPr lang="en-US" sz="2400" dirty="0"/>
              <a:t>to adopt to physics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CBM sensors is almost defined, tuning w.r.t. </a:t>
            </a:r>
            <a:r>
              <a:rPr lang="en-US" sz="2400" dirty="0" smtClean="0"/>
              <a:t>R/O </a:t>
            </a:r>
            <a:r>
              <a:rPr lang="en-US" sz="2400" dirty="0"/>
              <a:t>stage, synergy with other experiments, </a:t>
            </a:r>
            <a:r>
              <a:rPr lang="en-US" sz="2400" dirty="0" smtClean="0"/>
              <a:t>mainly </a:t>
            </a:r>
            <a:r>
              <a:rPr lang="en-US" sz="2400" dirty="0"/>
              <a:t>STAR (running!) and </a:t>
            </a:r>
            <a:r>
              <a:rPr lang="en-US" sz="2400" dirty="0" smtClean="0"/>
              <a:t>ALICE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TDR </a:t>
            </a:r>
            <a:r>
              <a:rPr lang="en-US" sz="2400" dirty="0" smtClean="0"/>
              <a:t>expected in 2015</a:t>
            </a:r>
            <a:endParaRPr lang="en-US" sz="2400" dirty="0"/>
          </a:p>
        </p:txBody>
      </p:sp>
      <p:pic>
        <p:nvPicPr>
          <p:cNvPr id="7" name="Picture 4" descr="http://www.puzzle-net.de/WebRoot/Store18/Shops/62014102/49BC/DC2C/2CF8/29EA/92B5/C0A8/28BD/9B5B/CA-101511-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7" y="4289008"/>
            <a:ext cx="2703691" cy="19376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016" y="4289008"/>
            <a:ext cx="4290972" cy="8386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7016" y="5589240"/>
            <a:ext cx="37481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Sometimes, research works </a:t>
            </a:r>
          </a:p>
          <a:p>
            <a:r>
              <a:rPr lang="en-US" smtClean="0"/>
              <a:t>in </a:t>
            </a:r>
            <a:r>
              <a:rPr lang="en-US"/>
              <a:t>mysterious ways.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9512" y="371703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Standard X-ray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3" t="27109" r="25037" b="62200"/>
          <a:stretch/>
        </p:blipFill>
        <p:spPr>
          <a:xfrm>
            <a:off x="611560" y="687177"/>
            <a:ext cx="4290972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725"/>
          <a:stretch/>
        </p:blipFill>
        <p:spPr>
          <a:xfrm rot="5400000">
            <a:off x="1998204" y="1028728"/>
            <a:ext cx="1517683" cy="429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9303" y="1263241"/>
            <a:ext cx="947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V</a:t>
            </a:r>
            <a:r>
              <a:rPr lang="de-DE" smtClean="0"/>
              <a:t>isual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19303" y="3004068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tandard X-ray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4579" y="4015908"/>
            <a:ext cx="7837402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>
                <a:solidFill>
                  <a:srgbClr val="FF0000"/>
                </a:solidFill>
              </a:rPr>
              <a:t>R</a:t>
            </a:r>
            <a:r>
              <a:rPr lang="de-DE" sz="2000" smtClean="0"/>
              <a:t>ings easy to see, but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Uses standard X-ray tube =&gt; Contineous spectrum.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mtClean="0"/>
              <a:t>Uses standard X-ray film =&gt; Non-linear and non-trivial response.</a:t>
            </a:r>
          </a:p>
          <a:p>
            <a:endParaRPr lang="de-DE" sz="90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sz="2000" smtClean="0"/>
              <a:t>Use monochromatic source (e.g. Am-241 =&gt; 59.9 keV)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sz="2000" smtClean="0"/>
              <a:t>Use single particle counting (e.g. scintillator detector)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sz="2000" smtClean="0">
                <a:solidFill>
                  <a:srgbClr val="3333FF"/>
                </a:solidFill>
              </a:rPr>
              <a:t>Raster scan probe with high resolution</a:t>
            </a:r>
          </a:p>
          <a:p>
            <a:endParaRPr lang="de-DE" sz="1600" smtClean="0"/>
          </a:p>
          <a:p>
            <a:r>
              <a:rPr lang="de-DE" sz="1600" smtClean="0"/>
              <a:t>Together with Prof. E. Gischler (Geology GU Frankfurt), supported by DFG</a:t>
            </a:r>
            <a:endParaRPr lang="en-US" sz="1600"/>
          </a:p>
        </p:txBody>
      </p:sp>
      <p:sp>
        <p:nvSpPr>
          <p:cNvPr id="9" name="Right Brace 8"/>
          <p:cNvSpPr/>
          <p:nvPr/>
        </p:nvSpPr>
        <p:spPr>
          <a:xfrm>
            <a:off x="6804248" y="5157192"/>
            <a:ext cx="216024" cy="57606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90260" y="5041496"/>
            <a:ext cx="1863441" cy="90024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50" smtClean="0"/>
              <a:t>B.E. Chalker, D.J. Barnes,</a:t>
            </a:r>
          </a:p>
          <a:p>
            <a:r>
              <a:rPr lang="de-DE" sz="1050" smtClean="0"/>
              <a:t>„Gamme sensitometriy for the measurement of skeletal density“,</a:t>
            </a:r>
          </a:p>
          <a:p>
            <a:r>
              <a:rPr lang="de-DE" sz="1050" smtClean="0"/>
              <a:t>Coral Reefs (1990) 9:11-23</a:t>
            </a:r>
            <a:endParaRPr lang="en-US" sz="105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4579" y="4015908"/>
            <a:ext cx="8707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8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r="28968"/>
          <a:stretch/>
        </p:blipFill>
        <p:spPr>
          <a:xfrm rot="5400000">
            <a:off x="-80354" y="2964679"/>
            <a:ext cx="4215290" cy="333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 dedicated X-ray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2" name="Flowchart: Magnetic Disk 11"/>
          <p:cNvSpPr/>
          <p:nvPr/>
        </p:nvSpPr>
        <p:spPr>
          <a:xfrm>
            <a:off x="2195736" y="836712"/>
            <a:ext cx="612068" cy="36004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gnetic Disk 12"/>
          <p:cNvSpPr/>
          <p:nvPr/>
        </p:nvSpPr>
        <p:spPr>
          <a:xfrm>
            <a:off x="2195736" y="2056090"/>
            <a:ext cx="612068" cy="36004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2627784" y="2056090"/>
            <a:ext cx="864096" cy="360040"/>
          </a:xfrm>
          <a:prstGeom prst="cube">
            <a:avLst/>
          </a:prstGeom>
          <a:solidFill>
            <a:schemeClr val="tx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43808" y="765865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smtClean="0"/>
              <a:t>241</a:t>
            </a:r>
            <a:r>
              <a:rPr lang="de-DE" smtClean="0"/>
              <a:t>Am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54593" y="1142352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Probe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45036" y="2002218"/>
            <a:ext cx="780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PMT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4274" y="1994229"/>
            <a:ext cx="1486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Scintillator</a:t>
            </a: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466407" y="2219498"/>
            <a:ext cx="1504604" cy="606829"/>
          </a:xfrm>
          <a:custGeom>
            <a:avLst/>
            <a:gdLst>
              <a:gd name="connsiteX0" fmla="*/ 0 w 1504604"/>
              <a:gd name="connsiteY0" fmla="*/ 0 h 606829"/>
              <a:gd name="connsiteX1" fmla="*/ 74815 w 1504604"/>
              <a:gd name="connsiteY1" fmla="*/ 16626 h 606829"/>
              <a:gd name="connsiteX2" fmla="*/ 99753 w 1504604"/>
              <a:gd name="connsiteY2" fmla="*/ 33251 h 606829"/>
              <a:gd name="connsiteX3" fmla="*/ 149629 w 1504604"/>
              <a:gd name="connsiteY3" fmla="*/ 58189 h 606829"/>
              <a:gd name="connsiteX4" fmla="*/ 182880 w 1504604"/>
              <a:gd name="connsiteY4" fmla="*/ 91440 h 606829"/>
              <a:gd name="connsiteX5" fmla="*/ 191193 w 1504604"/>
              <a:gd name="connsiteY5" fmla="*/ 116378 h 606829"/>
              <a:gd name="connsiteX6" fmla="*/ 207818 w 1504604"/>
              <a:gd name="connsiteY6" fmla="*/ 133004 h 606829"/>
              <a:gd name="connsiteX7" fmla="*/ 216131 w 1504604"/>
              <a:gd name="connsiteY7" fmla="*/ 332509 h 606829"/>
              <a:gd name="connsiteX8" fmla="*/ 207818 w 1504604"/>
              <a:gd name="connsiteY8" fmla="*/ 365760 h 606829"/>
              <a:gd name="connsiteX9" fmla="*/ 157942 w 1504604"/>
              <a:gd name="connsiteY9" fmla="*/ 432262 h 606829"/>
              <a:gd name="connsiteX10" fmla="*/ 133004 w 1504604"/>
              <a:gd name="connsiteY10" fmla="*/ 440575 h 606829"/>
              <a:gd name="connsiteX11" fmla="*/ 91440 w 1504604"/>
              <a:gd name="connsiteY11" fmla="*/ 423949 h 606829"/>
              <a:gd name="connsiteX12" fmla="*/ 74815 w 1504604"/>
              <a:gd name="connsiteY12" fmla="*/ 374073 h 606829"/>
              <a:gd name="connsiteX13" fmla="*/ 83128 w 1504604"/>
              <a:gd name="connsiteY13" fmla="*/ 349135 h 606829"/>
              <a:gd name="connsiteX14" fmla="*/ 108066 w 1504604"/>
              <a:gd name="connsiteY14" fmla="*/ 340822 h 606829"/>
              <a:gd name="connsiteX15" fmla="*/ 149629 w 1504604"/>
              <a:gd name="connsiteY15" fmla="*/ 332509 h 606829"/>
              <a:gd name="connsiteX16" fmla="*/ 182880 w 1504604"/>
              <a:gd name="connsiteY16" fmla="*/ 315884 h 606829"/>
              <a:gd name="connsiteX17" fmla="*/ 257695 w 1504604"/>
              <a:gd name="connsiteY17" fmla="*/ 349135 h 606829"/>
              <a:gd name="connsiteX18" fmla="*/ 290946 w 1504604"/>
              <a:gd name="connsiteY18" fmla="*/ 357447 h 606829"/>
              <a:gd name="connsiteX19" fmla="*/ 315884 w 1504604"/>
              <a:gd name="connsiteY19" fmla="*/ 374073 h 606829"/>
              <a:gd name="connsiteX20" fmla="*/ 365760 w 1504604"/>
              <a:gd name="connsiteY20" fmla="*/ 390698 h 606829"/>
              <a:gd name="connsiteX21" fmla="*/ 399011 w 1504604"/>
              <a:gd name="connsiteY21" fmla="*/ 415637 h 606829"/>
              <a:gd name="connsiteX22" fmla="*/ 440575 w 1504604"/>
              <a:gd name="connsiteY22" fmla="*/ 490451 h 606829"/>
              <a:gd name="connsiteX23" fmla="*/ 432262 w 1504604"/>
              <a:gd name="connsiteY23" fmla="*/ 532015 h 606829"/>
              <a:gd name="connsiteX24" fmla="*/ 382386 w 1504604"/>
              <a:gd name="connsiteY24" fmla="*/ 548640 h 606829"/>
              <a:gd name="connsiteX25" fmla="*/ 340822 w 1504604"/>
              <a:gd name="connsiteY25" fmla="*/ 540327 h 606829"/>
              <a:gd name="connsiteX26" fmla="*/ 332509 w 1504604"/>
              <a:gd name="connsiteY26" fmla="*/ 490451 h 606829"/>
              <a:gd name="connsiteX27" fmla="*/ 390698 w 1504604"/>
              <a:gd name="connsiteY27" fmla="*/ 457200 h 606829"/>
              <a:gd name="connsiteX28" fmla="*/ 415637 w 1504604"/>
              <a:gd name="connsiteY28" fmla="*/ 440575 h 606829"/>
              <a:gd name="connsiteX29" fmla="*/ 432262 w 1504604"/>
              <a:gd name="connsiteY29" fmla="*/ 423949 h 606829"/>
              <a:gd name="connsiteX30" fmla="*/ 465513 w 1504604"/>
              <a:gd name="connsiteY30" fmla="*/ 415637 h 606829"/>
              <a:gd name="connsiteX31" fmla="*/ 490451 w 1504604"/>
              <a:gd name="connsiteY31" fmla="*/ 399011 h 606829"/>
              <a:gd name="connsiteX32" fmla="*/ 623455 w 1504604"/>
              <a:gd name="connsiteY32" fmla="*/ 399011 h 606829"/>
              <a:gd name="connsiteX33" fmla="*/ 656706 w 1504604"/>
              <a:gd name="connsiteY33" fmla="*/ 407324 h 606829"/>
              <a:gd name="connsiteX34" fmla="*/ 698269 w 1504604"/>
              <a:gd name="connsiteY34" fmla="*/ 448887 h 606829"/>
              <a:gd name="connsiteX35" fmla="*/ 714895 w 1504604"/>
              <a:gd name="connsiteY35" fmla="*/ 465513 h 606829"/>
              <a:gd name="connsiteX36" fmla="*/ 714895 w 1504604"/>
              <a:gd name="connsiteY36" fmla="*/ 573578 h 606829"/>
              <a:gd name="connsiteX37" fmla="*/ 689957 w 1504604"/>
              <a:gd name="connsiteY37" fmla="*/ 581891 h 606829"/>
              <a:gd name="connsiteX38" fmla="*/ 656706 w 1504604"/>
              <a:gd name="connsiteY38" fmla="*/ 590204 h 606829"/>
              <a:gd name="connsiteX39" fmla="*/ 606829 w 1504604"/>
              <a:gd name="connsiteY39" fmla="*/ 573578 h 606829"/>
              <a:gd name="connsiteX40" fmla="*/ 615142 w 1504604"/>
              <a:gd name="connsiteY40" fmla="*/ 498764 h 606829"/>
              <a:gd name="connsiteX41" fmla="*/ 665018 w 1504604"/>
              <a:gd name="connsiteY41" fmla="*/ 465513 h 606829"/>
              <a:gd name="connsiteX42" fmla="*/ 689957 w 1504604"/>
              <a:gd name="connsiteY42" fmla="*/ 432262 h 606829"/>
              <a:gd name="connsiteX43" fmla="*/ 723208 w 1504604"/>
              <a:gd name="connsiteY43" fmla="*/ 415637 h 606829"/>
              <a:gd name="connsiteX44" fmla="*/ 781397 w 1504604"/>
              <a:gd name="connsiteY44" fmla="*/ 390698 h 606829"/>
              <a:gd name="connsiteX45" fmla="*/ 839586 w 1504604"/>
              <a:gd name="connsiteY45" fmla="*/ 399011 h 606829"/>
              <a:gd name="connsiteX46" fmla="*/ 864524 w 1504604"/>
              <a:gd name="connsiteY46" fmla="*/ 407324 h 606829"/>
              <a:gd name="connsiteX47" fmla="*/ 922713 w 1504604"/>
              <a:gd name="connsiteY47" fmla="*/ 440575 h 606829"/>
              <a:gd name="connsiteX48" fmla="*/ 939338 w 1504604"/>
              <a:gd name="connsiteY48" fmla="*/ 465513 h 606829"/>
              <a:gd name="connsiteX49" fmla="*/ 964277 w 1504604"/>
              <a:gd name="connsiteY49" fmla="*/ 473826 h 606829"/>
              <a:gd name="connsiteX50" fmla="*/ 1005840 w 1504604"/>
              <a:gd name="connsiteY50" fmla="*/ 507077 h 606829"/>
              <a:gd name="connsiteX51" fmla="*/ 997528 w 1504604"/>
              <a:gd name="connsiteY51" fmla="*/ 590204 h 606829"/>
              <a:gd name="connsiteX52" fmla="*/ 947651 w 1504604"/>
              <a:gd name="connsiteY52" fmla="*/ 606829 h 606829"/>
              <a:gd name="connsiteX53" fmla="*/ 897775 w 1504604"/>
              <a:gd name="connsiteY53" fmla="*/ 598517 h 606829"/>
              <a:gd name="connsiteX54" fmla="*/ 889462 w 1504604"/>
              <a:gd name="connsiteY54" fmla="*/ 515389 h 606829"/>
              <a:gd name="connsiteX55" fmla="*/ 906088 w 1504604"/>
              <a:gd name="connsiteY55" fmla="*/ 498764 h 606829"/>
              <a:gd name="connsiteX56" fmla="*/ 914400 w 1504604"/>
              <a:gd name="connsiteY56" fmla="*/ 473826 h 606829"/>
              <a:gd name="connsiteX57" fmla="*/ 955964 w 1504604"/>
              <a:gd name="connsiteY57" fmla="*/ 440575 h 606829"/>
              <a:gd name="connsiteX58" fmla="*/ 1005840 w 1504604"/>
              <a:gd name="connsiteY58" fmla="*/ 423949 h 606829"/>
              <a:gd name="connsiteX59" fmla="*/ 1138844 w 1504604"/>
              <a:gd name="connsiteY59" fmla="*/ 432262 h 606829"/>
              <a:gd name="connsiteX60" fmla="*/ 1221971 w 1504604"/>
              <a:gd name="connsiteY60" fmla="*/ 448887 h 606829"/>
              <a:gd name="connsiteX61" fmla="*/ 1305098 w 1504604"/>
              <a:gd name="connsiteY61" fmla="*/ 465513 h 606829"/>
              <a:gd name="connsiteX62" fmla="*/ 1504604 w 1504604"/>
              <a:gd name="connsiteY62" fmla="*/ 465513 h 60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04604" h="606829">
                <a:moveTo>
                  <a:pt x="0" y="0"/>
                </a:moveTo>
                <a:cubicBezTo>
                  <a:pt x="19159" y="3193"/>
                  <a:pt x="54350" y="6393"/>
                  <a:pt x="74815" y="16626"/>
                </a:cubicBezTo>
                <a:cubicBezTo>
                  <a:pt x="83751" y="21094"/>
                  <a:pt x="90817" y="28783"/>
                  <a:pt x="99753" y="33251"/>
                </a:cubicBezTo>
                <a:cubicBezTo>
                  <a:pt x="168585" y="67667"/>
                  <a:pt x="78161" y="10544"/>
                  <a:pt x="149629" y="58189"/>
                </a:cubicBezTo>
                <a:cubicBezTo>
                  <a:pt x="171797" y="124690"/>
                  <a:pt x="138545" y="47105"/>
                  <a:pt x="182880" y="91440"/>
                </a:cubicBezTo>
                <a:cubicBezTo>
                  <a:pt x="189076" y="97636"/>
                  <a:pt x="186685" y="108864"/>
                  <a:pt x="191193" y="116378"/>
                </a:cubicBezTo>
                <a:cubicBezTo>
                  <a:pt x="195225" y="123098"/>
                  <a:pt x="202276" y="127462"/>
                  <a:pt x="207818" y="133004"/>
                </a:cubicBezTo>
                <a:cubicBezTo>
                  <a:pt x="233071" y="234013"/>
                  <a:pt x="230043" y="193395"/>
                  <a:pt x="216131" y="332509"/>
                </a:cubicBezTo>
                <a:cubicBezTo>
                  <a:pt x="214994" y="343877"/>
                  <a:pt x="210957" y="354775"/>
                  <a:pt x="207818" y="365760"/>
                </a:cubicBezTo>
                <a:cubicBezTo>
                  <a:pt x="200097" y="392785"/>
                  <a:pt x="190527" y="421400"/>
                  <a:pt x="157942" y="432262"/>
                </a:cubicBezTo>
                <a:lnTo>
                  <a:pt x="133004" y="440575"/>
                </a:lnTo>
                <a:cubicBezTo>
                  <a:pt x="119149" y="435033"/>
                  <a:pt x="101266" y="435179"/>
                  <a:pt x="91440" y="423949"/>
                </a:cubicBezTo>
                <a:cubicBezTo>
                  <a:pt x="79900" y="410760"/>
                  <a:pt x="74815" y="374073"/>
                  <a:pt x="74815" y="374073"/>
                </a:cubicBezTo>
                <a:cubicBezTo>
                  <a:pt x="77586" y="365760"/>
                  <a:pt x="76932" y="355331"/>
                  <a:pt x="83128" y="349135"/>
                </a:cubicBezTo>
                <a:cubicBezTo>
                  <a:pt x="89324" y="342939"/>
                  <a:pt x="99565" y="342947"/>
                  <a:pt x="108066" y="340822"/>
                </a:cubicBezTo>
                <a:cubicBezTo>
                  <a:pt x="121773" y="337395"/>
                  <a:pt x="135775" y="335280"/>
                  <a:pt x="149629" y="332509"/>
                </a:cubicBezTo>
                <a:cubicBezTo>
                  <a:pt x="160713" y="326967"/>
                  <a:pt x="170550" y="317117"/>
                  <a:pt x="182880" y="315884"/>
                </a:cubicBezTo>
                <a:cubicBezTo>
                  <a:pt x="253670" y="308806"/>
                  <a:pt x="214341" y="324362"/>
                  <a:pt x="257695" y="349135"/>
                </a:cubicBezTo>
                <a:cubicBezTo>
                  <a:pt x="267614" y="354803"/>
                  <a:pt x="279862" y="354676"/>
                  <a:pt x="290946" y="357447"/>
                </a:cubicBezTo>
                <a:cubicBezTo>
                  <a:pt x="299259" y="362989"/>
                  <a:pt x="306754" y="370015"/>
                  <a:pt x="315884" y="374073"/>
                </a:cubicBezTo>
                <a:cubicBezTo>
                  <a:pt x="331898" y="381190"/>
                  <a:pt x="365760" y="390698"/>
                  <a:pt x="365760" y="390698"/>
                </a:cubicBezTo>
                <a:cubicBezTo>
                  <a:pt x="376844" y="399011"/>
                  <a:pt x="389806" y="405282"/>
                  <a:pt x="399011" y="415637"/>
                </a:cubicBezTo>
                <a:cubicBezTo>
                  <a:pt x="429500" y="449937"/>
                  <a:pt x="429286" y="456585"/>
                  <a:pt x="440575" y="490451"/>
                </a:cubicBezTo>
                <a:cubicBezTo>
                  <a:pt x="437804" y="504306"/>
                  <a:pt x="442253" y="522024"/>
                  <a:pt x="432262" y="532015"/>
                </a:cubicBezTo>
                <a:cubicBezTo>
                  <a:pt x="419870" y="544407"/>
                  <a:pt x="382386" y="548640"/>
                  <a:pt x="382386" y="548640"/>
                </a:cubicBezTo>
                <a:cubicBezTo>
                  <a:pt x="368531" y="545869"/>
                  <a:pt x="353089" y="547337"/>
                  <a:pt x="340822" y="540327"/>
                </a:cubicBezTo>
                <a:cubicBezTo>
                  <a:pt x="320951" y="528972"/>
                  <a:pt x="319622" y="506559"/>
                  <a:pt x="332509" y="490451"/>
                </a:cubicBezTo>
                <a:cubicBezTo>
                  <a:pt x="341033" y="479796"/>
                  <a:pt x="381660" y="462365"/>
                  <a:pt x="390698" y="457200"/>
                </a:cubicBezTo>
                <a:cubicBezTo>
                  <a:pt x="399372" y="452243"/>
                  <a:pt x="407835" y="446816"/>
                  <a:pt x="415637" y="440575"/>
                </a:cubicBezTo>
                <a:cubicBezTo>
                  <a:pt x="421757" y="435679"/>
                  <a:pt x="425252" y="427454"/>
                  <a:pt x="432262" y="423949"/>
                </a:cubicBezTo>
                <a:cubicBezTo>
                  <a:pt x="442481" y="418840"/>
                  <a:pt x="454429" y="418408"/>
                  <a:pt x="465513" y="415637"/>
                </a:cubicBezTo>
                <a:cubicBezTo>
                  <a:pt x="473826" y="410095"/>
                  <a:pt x="481515" y="403479"/>
                  <a:pt x="490451" y="399011"/>
                </a:cubicBezTo>
                <a:cubicBezTo>
                  <a:pt x="532557" y="377957"/>
                  <a:pt x="577182" y="395451"/>
                  <a:pt x="623455" y="399011"/>
                </a:cubicBezTo>
                <a:cubicBezTo>
                  <a:pt x="634539" y="401782"/>
                  <a:pt x="646205" y="402824"/>
                  <a:pt x="656706" y="407324"/>
                </a:cubicBezTo>
                <a:cubicBezTo>
                  <a:pt x="687066" y="420335"/>
                  <a:pt x="678993" y="424792"/>
                  <a:pt x="698269" y="448887"/>
                </a:cubicBezTo>
                <a:cubicBezTo>
                  <a:pt x="703165" y="455007"/>
                  <a:pt x="709353" y="459971"/>
                  <a:pt x="714895" y="465513"/>
                </a:cubicBezTo>
                <a:cubicBezTo>
                  <a:pt x="720678" y="500212"/>
                  <a:pt x="732277" y="538814"/>
                  <a:pt x="714895" y="573578"/>
                </a:cubicBezTo>
                <a:cubicBezTo>
                  <a:pt x="710976" y="581415"/>
                  <a:pt x="698382" y="579484"/>
                  <a:pt x="689957" y="581891"/>
                </a:cubicBezTo>
                <a:cubicBezTo>
                  <a:pt x="678972" y="585030"/>
                  <a:pt x="667790" y="587433"/>
                  <a:pt x="656706" y="590204"/>
                </a:cubicBezTo>
                <a:cubicBezTo>
                  <a:pt x="640080" y="584662"/>
                  <a:pt x="614081" y="589532"/>
                  <a:pt x="606829" y="573578"/>
                </a:cubicBezTo>
                <a:cubicBezTo>
                  <a:pt x="596446" y="550736"/>
                  <a:pt x="603246" y="520856"/>
                  <a:pt x="615142" y="498764"/>
                </a:cubicBezTo>
                <a:cubicBezTo>
                  <a:pt x="624615" y="481171"/>
                  <a:pt x="653029" y="481498"/>
                  <a:pt x="665018" y="465513"/>
                </a:cubicBezTo>
                <a:cubicBezTo>
                  <a:pt x="673331" y="454429"/>
                  <a:pt x="679438" y="441278"/>
                  <a:pt x="689957" y="432262"/>
                </a:cubicBezTo>
                <a:cubicBezTo>
                  <a:pt x="699366" y="424198"/>
                  <a:pt x="712449" y="421785"/>
                  <a:pt x="723208" y="415637"/>
                </a:cubicBezTo>
                <a:cubicBezTo>
                  <a:pt x="767860" y="390121"/>
                  <a:pt x="726780" y="404353"/>
                  <a:pt x="781397" y="390698"/>
                </a:cubicBezTo>
                <a:cubicBezTo>
                  <a:pt x="800793" y="393469"/>
                  <a:pt x="820373" y="395168"/>
                  <a:pt x="839586" y="399011"/>
                </a:cubicBezTo>
                <a:cubicBezTo>
                  <a:pt x="848178" y="400729"/>
                  <a:pt x="856470" y="403872"/>
                  <a:pt x="864524" y="407324"/>
                </a:cubicBezTo>
                <a:cubicBezTo>
                  <a:pt x="894059" y="419982"/>
                  <a:pt x="897665" y="423876"/>
                  <a:pt x="922713" y="440575"/>
                </a:cubicBezTo>
                <a:cubicBezTo>
                  <a:pt x="928255" y="448888"/>
                  <a:pt x="931537" y="459272"/>
                  <a:pt x="939338" y="465513"/>
                </a:cubicBezTo>
                <a:cubicBezTo>
                  <a:pt x="946181" y="470987"/>
                  <a:pt x="956439" y="469907"/>
                  <a:pt x="964277" y="473826"/>
                </a:cubicBezTo>
                <a:cubicBezTo>
                  <a:pt x="985251" y="484313"/>
                  <a:pt x="990376" y="491612"/>
                  <a:pt x="1005840" y="507077"/>
                </a:cubicBezTo>
                <a:cubicBezTo>
                  <a:pt x="1003069" y="534786"/>
                  <a:pt x="1011559" y="566150"/>
                  <a:pt x="997528" y="590204"/>
                </a:cubicBezTo>
                <a:cubicBezTo>
                  <a:pt x="988698" y="605342"/>
                  <a:pt x="947651" y="606829"/>
                  <a:pt x="947651" y="606829"/>
                </a:cubicBezTo>
                <a:cubicBezTo>
                  <a:pt x="931026" y="604058"/>
                  <a:pt x="912068" y="607450"/>
                  <a:pt x="897775" y="598517"/>
                </a:cubicBezTo>
                <a:cubicBezTo>
                  <a:pt x="871223" y="581923"/>
                  <a:pt x="882359" y="534329"/>
                  <a:pt x="889462" y="515389"/>
                </a:cubicBezTo>
                <a:cubicBezTo>
                  <a:pt x="892214" y="508051"/>
                  <a:pt x="900546" y="504306"/>
                  <a:pt x="906088" y="498764"/>
                </a:cubicBezTo>
                <a:cubicBezTo>
                  <a:pt x="908859" y="490451"/>
                  <a:pt x="909892" y="481340"/>
                  <a:pt x="914400" y="473826"/>
                </a:cubicBezTo>
                <a:cubicBezTo>
                  <a:pt x="920681" y="463357"/>
                  <a:pt x="946696" y="444694"/>
                  <a:pt x="955964" y="440575"/>
                </a:cubicBezTo>
                <a:cubicBezTo>
                  <a:pt x="971978" y="433457"/>
                  <a:pt x="1005840" y="423949"/>
                  <a:pt x="1005840" y="423949"/>
                </a:cubicBezTo>
                <a:cubicBezTo>
                  <a:pt x="1050175" y="426720"/>
                  <a:pt x="1094716" y="427170"/>
                  <a:pt x="1138844" y="432262"/>
                </a:cubicBezTo>
                <a:cubicBezTo>
                  <a:pt x="1166915" y="435501"/>
                  <a:pt x="1195163" y="439951"/>
                  <a:pt x="1221971" y="448887"/>
                </a:cubicBezTo>
                <a:cubicBezTo>
                  <a:pt x="1254512" y="459735"/>
                  <a:pt x="1262797" y="464148"/>
                  <a:pt x="1305098" y="465513"/>
                </a:cubicBezTo>
                <a:cubicBezTo>
                  <a:pt x="1371565" y="467657"/>
                  <a:pt x="1438102" y="465513"/>
                  <a:pt x="1504604" y="46551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71011" y="2433105"/>
            <a:ext cx="1761229" cy="69347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528215">
            <a:off x="4702708" y="3032441"/>
            <a:ext cx="2506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FAIR – Electronics</a:t>
            </a:r>
          </a:p>
          <a:p>
            <a:endParaRPr lang="de-DE"/>
          </a:p>
        </p:txBody>
      </p:sp>
      <p:sp>
        <p:nvSpPr>
          <p:cNvPr id="31" name="Cube 30"/>
          <p:cNvSpPr/>
          <p:nvPr/>
        </p:nvSpPr>
        <p:spPr>
          <a:xfrm>
            <a:off x="1374679" y="1552485"/>
            <a:ext cx="2664296" cy="360040"/>
          </a:xfrm>
          <a:prstGeom prst="cube">
            <a:avLst>
              <a:gd name="adj" fmla="val 66559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1115616" y="1266381"/>
            <a:ext cx="3384376" cy="360040"/>
          </a:xfrm>
          <a:prstGeom prst="cube">
            <a:avLst>
              <a:gd name="adj" fmla="val 66559"/>
            </a:avLst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99992" y="1556585"/>
            <a:ext cx="1455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Collimator</a:t>
            </a:r>
            <a:endParaRPr lang="en-US"/>
          </a:p>
        </p:txBody>
      </p:sp>
      <p:cxnSp>
        <p:nvCxnSpPr>
          <p:cNvPr id="34" name="Straight Arrow Connector 33"/>
          <p:cNvCxnSpPr>
            <a:stCxn id="32" idx="1"/>
          </p:cNvCxnSpPr>
          <p:nvPr/>
        </p:nvCxnSpPr>
        <p:spPr>
          <a:xfrm flipH="1" flipV="1">
            <a:off x="4035527" y="1772028"/>
            <a:ext cx="46446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658590" y="388717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/>
              <a:t>PADIWA Board</a:t>
            </a:r>
          </a:p>
          <a:p>
            <a:r>
              <a:rPr lang="de-DE"/>
              <a:t>known from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CBM – RICH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PANDA – DIRC</a:t>
            </a:r>
          </a:p>
        </p:txBody>
      </p:sp>
    </p:spTree>
    <p:extLst>
      <p:ext uri="{BB962C8B-B14F-4D97-AF65-F5344CB8AC3E}">
        <p14:creationId xmlns:p14="http://schemas.microsoft.com/office/powerpoint/2010/main" val="3007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First results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contrast="-20000"/>
          </a:blip>
          <a:stretch>
            <a:fillRect/>
          </a:stretch>
        </p:blipFill>
        <p:spPr>
          <a:xfrm>
            <a:off x="4583113" y="692696"/>
            <a:ext cx="4099562" cy="2745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92696"/>
            <a:ext cx="4080673" cy="2745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3581589"/>
            <a:ext cx="12522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L</a:t>
            </a:r>
            <a:r>
              <a:rPr lang="de-DE" smtClean="0"/>
              <a:t>inearity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39" y="4293095"/>
            <a:ext cx="4076098" cy="1754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72139" y="6112329"/>
            <a:ext cx="23503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patial resolution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91680" y="4383485"/>
            <a:ext cx="208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„Pixel“: 500x500 µm²</a:t>
            </a:r>
            <a:endParaRPr lang="en-US" sz="1600"/>
          </a:p>
        </p:txBody>
      </p:sp>
      <p:pic>
        <p:nvPicPr>
          <p:cNvPr id="16388" name="Picture 4" descr="http://cdns2.freepik.com/fotos-kostenlos/_2205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7630">
            <a:off x="5220258" y="4580452"/>
            <a:ext cx="2350881" cy="17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First results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3" t="27109" r="25037" b="62200"/>
          <a:stretch/>
        </p:blipFill>
        <p:spPr>
          <a:xfrm>
            <a:off x="468313" y="2132856"/>
            <a:ext cx="4290972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725"/>
          <a:stretch/>
        </p:blipFill>
        <p:spPr>
          <a:xfrm rot="5400000">
            <a:off x="1854957" y="2474407"/>
            <a:ext cx="1517683" cy="429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1196752"/>
            <a:ext cx="4290972" cy="8386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2708920"/>
            <a:ext cx="947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V</a:t>
            </a:r>
            <a:r>
              <a:rPr lang="de-DE" smtClean="0"/>
              <a:t>isual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76056" y="4449747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tandard X-ray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76056" y="1441226"/>
            <a:ext cx="3228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ensity Scan (this work)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312" y="5517232"/>
            <a:ext cx="5914248" cy="89255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L</a:t>
            </a:r>
            <a:r>
              <a:rPr lang="de-DE" smtClean="0"/>
              <a:t>ooks promising. More to come, stay tuned.</a:t>
            </a:r>
          </a:p>
          <a:p>
            <a:endParaRPr lang="de-DE" sz="800"/>
          </a:p>
          <a:p>
            <a:r>
              <a:rPr lang="de-DE" smtClean="0">
                <a:solidFill>
                  <a:srgbClr val="FF0000"/>
                </a:solidFill>
              </a:rPr>
              <a:t>N</a:t>
            </a:r>
            <a:r>
              <a:rPr lang="de-DE" smtClean="0"/>
              <a:t>ote: HIC for FAIR is doing climate science </a:t>
            </a:r>
            <a:r>
              <a:rPr lang="de-DE" smtClean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4" name="Oval 13"/>
          <p:cNvSpPr/>
          <p:nvPr/>
        </p:nvSpPr>
        <p:spPr>
          <a:xfrm>
            <a:off x="2051720" y="1441226"/>
            <a:ext cx="360040" cy="331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23728" y="2831666"/>
            <a:ext cx="360040" cy="331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4" idx="4"/>
            <a:endCxn id="15" idx="0"/>
          </p:cNvCxnSpPr>
          <p:nvPr/>
        </p:nvCxnSpPr>
        <p:spPr>
          <a:xfrm>
            <a:off x="2231740" y="1772816"/>
            <a:ext cx="72008" cy="105885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4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Back to CBM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5" name="Picture 3" descr="C:\Users\mkoziel_not\Desktop\GSI_IKF_talk\cbm_ex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6712"/>
            <a:ext cx="6696744" cy="42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507404" y="2709648"/>
            <a:ext cx="359271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>
          <a:xfrm flipH="1">
            <a:off x="1687039" y="3069688"/>
            <a:ext cx="1" cy="259156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31640" y="5655769"/>
            <a:ext cx="1734514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We are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M. </a:t>
            </a:r>
            <a:r>
              <a:rPr lang="de-DE" dirty="0" err="1"/>
              <a:t>Deveaux</a:t>
            </a:r>
            <a:r>
              <a:rPr lang="de-DE" dirty="0"/>
              <a:t>, </a:t>
            </a:r>
          </a:p>
        </p:txBody>
      </p:sp>
      <p:sp>
        <p:nvSpPr>
          <p:cNvPr id="59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776F58-D439-4CAA-B5AE-B7B963CE98AA}" type="slidenum">
              <a:rPr lang="de-DE"/>
              <a:pPr/>
              <a:t>8</a:t>
            </a:fld>
            <a:endParaRPr lang="de-DE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charm reconstruction: Concept</a:t>
            </a:r>
            <a:endParaRPr lang="en-US" dirty="0"/>
          </a:p>
        </p:txBody>
      </p:sp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468313" y="908050"/>
            <a:ext cx="5473700" cy="4160838"/>
            <a:chOff x="295" y="618"/>
            <a:chExt cx="3448" cy="2621"/>
          </a:xfrm>
        </p:grpSpPr>
        <p:grpSp>
          <p:nvGrpSpPr>
            <p:cNvPr id="32779" name="Group 11"/>
            <p:cNvGrpSpPr>
              <a:grpSpLocks/>
            </p:cNvGrpSpPr>
            <p:nvPr/>
          </p:nvGrpSpPr>
          <p:grpSpPr bwMode="auto">
            <a:xfrm>
              <a:off x="295" y="618"/>
              <a:ext cx="3448" cy="2621"/>
              <a:chOff x="295" y="718"/>
              <a:chExt cx="3448" cy="2621"/>
            </a:xfrm>
          </p:grpSpPr>
          <p:sp>
            <p:nvSpPr>
              <p:cNvPr id="32780" name="Rectangle 12"/>
              <p:cNvSpPr>
                <a:spLocks noChangeArrowheads="1"/>
              </p:cNvSpPr>
              <p:nvPr/>
            </p:nvSpPr>
            <p:spPr bwMode="auto">
              <a:xfrm>
                <a:off x="295" y="754"/>
                <a:ext cx="3448" cy="258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781" name="AutoShape 13"/>
              <p:cNvSpPr>
                <a:spLocks noChangeArrowheads="1"/>
              </p:cNvSpPr>
              <p:nvPr/>
            </p:nvSpPr>
            <p:spPr bwMode="auto">
              <a:xfrm>
                <a:off x="482" y="1724"/>
                <a:ext cx="3106" cy="185"/>
              </a:xfrm>
              <a:prstGeom prst="rightArrow">
                <a:avLst>
                  <a:gd name="adj1" fmla="val 69167"/>
                  <a:gd name="adj2" fmla="val 14713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de-DE" sz="1200"/>
                  <a:t>Primary Beam: </a:t>
                </a:r>
                <a:r>
                  <a:rPr lang="de-DE" sz="1200" smtClean="0"/>
                  <a:t>25 AGeV </a:t>
                </a:r>
                <a:r>
                  <a:rPr lang="de-DE" sz="1200"/>
                  <a:t>Au Ions (up to 10</a:t>
                </a:r>
                <a:r>
                  <a:rPr lang="de-DE" sz="1200" baseline="30000"/>
                  <a:t>9</a:t>
                </a:r>
                <a:r>
                  <a:rPr lang="de-DE" sz="1200"/>
                  <a:t>/s) </a:t>
                </a:r>
              </a:p>
            </p:txBody>
          </p:sp>
          <p:sp>
            <p:nvSpPr>
              <p:cNvPr id="32782" name="Rectangle 14"/>
              <p:cNvSpPr>
                <a:spLocks noChangeArrowheads="1"/>
              </p:cNvSpPr>
              <p:nvPr/>
            </p:nvSpPr>
            <p:spPr bwMode="auto">
              <a:xfrm>
                <a:off x="910" y="1465"/>
                <a:ext cx="107" cy="70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3" name="Line 15"/>
              <p:cNvSpPr>
                <a:spLocks noChangeShapeType="1"/>
              </p:cNvSpPr>
              <p:nvPr/>
            </p:nvSpPr>
            <p:spPr bwMode="auto">
              <a:xfrm flipV="1">
                <a:off x="945" y="1614"/>
                <a:ext cx="1644" cy="22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Line 16"/>
              <p:cNvSpPr>
                <a:spLocks noChangeShapeType="1"/>
              </p:cNvSpPr>
              <p:nvPr/>
            </p:nvSpPr>
            <p:spPr bwMode="auto">
              <a:xfrm flipV="1">
                <a:off x="945" y="1355"/>
                <a:ext cx="1644" cy="48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Line 17"/>
              <p:cNvSpPr>
                <a:spLocks noChangeShapeType="1"/>
              </p:cNvSpPr>
              <p:nvPr/>
            </p:nvSpPr>
            <p:spPr bwMode="auto">
              <a:xfrm>
                <a:off x="945" y="1835"/>
                <a:ext cx="358" cy="11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Line 18"/>
              <p:cNvSpPr>
                <a:spLocks noChangeShapeType="1"/>
              </p:cNvSpPr>
              <p:nvPr/>
            </p:nvSpPr>
            <p:spPr bwMode="auto">
              <a:xfrm>
                <a:off x="1303" y="1946"/>
                <a:ext cx="1286" cy="36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Line 19"/>
              <p:cNvSpPr>
                <a:spLocks noChangeShapeType="1"/>
              </p:cNvSpPr>
              <p:nvPr/>
            </p:nvSpPr>
            <p:spPr bwMode="auto">
              <a:xfrm>
                <a:off x="1303" y="1946"/>
                <a:ext cx="128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Oval 20"/>
              <p:cNvSpPr>
                <a:spLocks noChangeArrowheads="1"/>
              </p:cNvSpPr>
              <p:nvPr/>
            </p:nvSpPr>
            <p:spPr bwMode="auto">
              <a:xfrm>
                <a:off x="921" y="1797"/>
                <a:ext cx="49" cy="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9" name="Oval 21"/>
              <p:cNvSpPr>
                <a:spLocks noChangeArrowheads="1"/>
              </p:cNvSpPr>
              <p:nvPr/>
            </p:nvSpPr>
            <p:spPr bwMode="auto">
              <a:xfrm>
                <a:off x="1275" y="1916"/>
                <a:ext cx="59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0" name="Line 22"/>
              <p:cNvSpPr>
                <a:spLocks noChangeShapeType="1"/>
              </p:cNvSpPr>
              <p:nvPr/>
            </p:nvSpPr>
            <p:spPr bwMode="auto">
              <a:xfrm flipV="1">
                <a:off x="731" y="1909"/>
                <a:ext cx="214" cy="3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Line 23"/>
              <p:cNvSpPr>
                <a:spLocks noChangeShapeType="1"/>
              </p:cNvSpPr>
              <p:nvPr/>
            </p:nvSpPr>
            <p:spPr bwMode="auto">
              <a:xfrm flipH="1" flipV="1">
                <a:off x="1339" y="1982"/>
                <a:ext cx="158" cy="3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Text Box 24"/>
              <p:cNvSpPr txBox="1">
                <a:spLocks noChangeArrowheads="1"/>
              </p:cNvSpPr>
              <p:nvPr/>
            </p:nvSpPr>
            <p:spPr bwMode="auto">
              <a:xfrm>
                <a:off x="346" y="2232"/>
                <a:ext cx="53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600"/>
                  <a:t>Primary</a:t>
                </a:r>
              </a:p>
              <a:p>
                <a:pPr algn="ctr" eaLnBrk="0" hangingPunct="0"/>
                <a:r>
                  <a:rPr lang="de-DE" sz="1600"/>
                  <a:t>vertex</a:t>
                </a:r>
                <a:endParaRPr lang="en-BZ" sz="1600"/>
              </a:p>
            </p:txBody>
          </p:sp>
          <p:sp>
            <p:nvSpPr>
              <p:cNvPr id="32793" name="Text Box 25"/>
              <p:cNvSpPr txBox="1">
                <a:spLocks noChangeArrowheads="1"/>
              </p:cNvSpPr>
              <p:nvPr/>
            </p:nvSpPr>
            <p:spPr bwMode="auto">
              <a:xfrm>
                <a:off x="1321" y="2318"/>
                <a:ext cx="65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600"/>
                  <a:t>Secondary</a:t>
                </a:r>
              </a:p>
              <a:p>
                <a:pPr algn="ctr" eaLnBrk="0" hangingPunct="0"/>
                <a:r>
                  <a:rPr lang="de-DE" sz="1600"/>
                  <a:t>vertex</a:t>
                </a:r>
                <a:endParaRPr lang="en-BZ" sz="1600"/>
              </a:p>
            </p:txBody>
          </p:sp>
          <p:sp>
            <p:nvSpPr>
              <p:cNvPr id="32794" name="Line 26"/>
              <p:cNvSpPr>
                <a:spLocks noChangeShapeType="1"/>
              </p:cNvSpPr>
              <p:nvPr/>
            </p:nvSpPr>
            <p:spPr bwMode="auto">
              <a:xfrm flipV="1">
                <a:off x="1161" y="1909"/>
                <a:ext cx="0" cy="70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Text Box 27"/>
              <p:cNvSpPr txBox="1">
                <a:spLocks noChangeArrowheads="1"/>
              </p:cNvSpPr>
              <p:nvPr/>
            </p:nvSpPr>
            <p:spPr bwMode="auto">
              <a:xfrm>
                <a:off x="446" y="2648"/>
                <a:ext cx="1973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de-DE" sz="1600"/>
                  <a:t>Short lived particle</a:t>
                </a:r>
                <a:r>
                  <a:rPr lang="de-DE" sz="1800"/>
                  <a:t> </a:t>
                </a:r>
              </a:p>
              <a:p>
                <a:pPr eaLnBrk="0" hangingPunct="0"/>
                <a:r>
                  <a:rPr lang="en-BZ" sz="1600"/>
                  <a:t>D</a:t>
                </a:r>
                <a:r>
                  <a:rPr lang="en-BZ" sz="1600" baseline="30000"/>
                  <a:t>0  </a:t>
                </a:r>
                <a:r>
                  <a:rPr lang="en-BZ" sz="1400"/>
                  <a:t>(c</a:t>
                </a:r>
                <a:r>
                  <a:rPr lang="en-BZ" sz="1800">
                    <a:latin typeface="Symbol" pitchFamily="18" charset="2"/>
                  </a:rPr>
                  <a:t>t</a:t>
                </a:r>
                <a:r>
                  <a:rPr lang="en-BZ" sz="1400"/>
                  <a:t> = ~ 120 µm)</a:t>
                </a:r>
              </a:p>
            </p:txBody>
          </p:sp>
          <p:sp>
            <p:nvSpPr>
              <p:cNvPr id="32796" name="Text Box 28"/>
              <p:cNvSpPr txBox="1">
                <a:spLocks noChangeArrowheads="1"/>
              </p:cNvSpPr>
              <p:nvPr/>
            </p:nvSpPr>
            <p:spPr bwMode="auto">
              <a:xfrm>
                <a:off x="1518" y="1087"/>
                <a:ext cx="65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/>
                  <a:t>Detector 1</a:t>
                </a:r>
                <a:endParaRPr lang="en-BZ" sz="1600"/>
              </a:p>
            </p:txBody>
          </p:sp>
          <p:sp>
            <p:nvSpPr>
              <p:cNvPr id="32797" name="Text Box 29"/>
              <p:cNvSpPr txBox="1">
                <a:spLocks noChangeArrowheads="1"/>
              </p:cNvSpPr>
              <p:nvPr/>
            </p:nvSpPr>
            <p:spPr bwMode="auto">
              <a:xfrm>
                <a:off x="2124" y="939"/>
                <a:ext cx="62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/>
                  <a:t>Detector2</a:t>
                </a:r>
                <a:endParaRPr lang="en-BZ" sz="1600"/>
              </a:p>
            </p:txBody>
          </p:sp>
          <p:sp>
            <p:nvSpPr>
              <p:cNvPr id="32798" name="Rectangle 30"/>
              <p:cNvSpPr>
                <a:spLocks noChangeArrowheads="1"/>
              </p:cNvSpPr>
              <p:nvPr/>
            </p:nvSpPr>
            <p:spPr bwMode="auto">
              <a:xfrm>
                <a:off x="1981" y="1909"/>
                <a:ext cx="72" cy="4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9" name="Rectangle 31"/>
              <p:cNvSpPr>
                <a:spLocks noChangeArrowheads="1"/>
              </p:cNvSpPr>
              <p:nvPr/>
            </p:nvSpPr>
            <p:spPr bwMode="auto">
              <a:xfrm>
                <a:off x="1981" y="1281"/>
                <a:ext cx="72" cy="44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0" name="Rectangle 32"/>
              <p:cNvSpPr>
                <a:spLocks noChangeArrowheads="1"/>
              </p:cNvSpPr>
              <p:nvPr/>
            </p:nvSpPr>
            <p:spPr bwMode="auto">
              <a:xfrm>
                <a:off x="2374" y="1133"/>
                <a:ext cx="71" cy="591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1" name="Rectangle 33"/>
              <p:cNvSpPr>
                <a:spLocks noChangeArrowheads="1"/>
              </p:cNvSpPr>
              <p:nvPr/>
            </p:nvSpPr>
            <p:spPr bwMode="auto">
              <a:xfrm>
                <a:off x="2374" y="1909"/>
                <a:ext cx="71" cy="59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2" name="Line 34"/>
              <p:cNvSpPr>
                <a:spLocks noChangeShapeType="1"/>
              </p:cNvSpPr>
              <p:nvPr/>
            </p:nvSpPr>
            <p:spPr bwMode="auto">
              <a:xfrm>
                <a:off x="661" y="1244"/>
                <a:ext cx="321" cy="3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Text Box 35"/>
              <p:cNvSpPr txBox="1">
                <a:spLocks noChangeArrowheads="1"/>
              </p:cNvSpPr>
              <p:nvPr/>
            </p:nvSpPr>
            <p:spPr bwMode="auto">
              <a:xfrm>
                <a:off x="374" y="931"/>
                <a:ext cx="45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600"/>
                  <a:t>Target</a:t>
                </a:r>
              </a:p>
              <a:p>
                <a:r>
                  <a:rPr lang="de-DE" sz="1600"/>
                  <a:t>(Gold)</a:t>
                </a:r>
              </a:p>
            </p:txBody>
          </p:sp>
          <p:sp>
            <p:nvSpPr>
              <p:cNvPr id="32804" name="Line 36"/>
              <p:cNvSpPr>
                <a:spLocks noChangeShapeType="1"/>
              </p:cNvSpPr>
              <p:nvPr/>
            </p:nvSpPr>
            <p:spPr bwMode="auto">
              <a:xfrm flipV="1">
                <a:off x="2053" y="874"/>
                <a:ext cx="0" cy="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Line 37"/>
              <p:cNvSpPr>
                <a:spLocks noChangeShapeType="1"/>
              </p:cNvSpPr>
              <p:nvPr/>
            </p:nvSpPr>
            <p:spPr bwMode="auto">
              <a:xfrm flipV="1">
                <a:off x="1017" y="874"/>
                <a:ext cx="2" cy="5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Line 38"/>
              <p:cNvSpPr>
                <a:spLocks noChangeShapeType="1"/>
              </p:cNvSpPr>
              <p:nvPr/>
            </p:nvSpPr>
            <p:spPr bwMode="auto">
              <a:xfrm>
                <a:off x="1017" y="949"/>
                <a:ext cx="10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Text Box 39"/>
              <p:cNvSpPr txBox="1">
                <a:spLocks noChangeArrowheads="1"/>
              </p:cNvSpPr>
              <p:nvPr/>
            </p:nvSpPr>
            <p:spPr bwMode="auto">
              <a:xfrm>
                <a:off x="1682" y="718"/>
                <a:ext cx="1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800"/>
                  <a:t>z</a:t>
                </a:r>
              </a:p>
            </p:txBody>
          </p:sp>
        </p:grpSp>
        <p:sp>
          <p:nvSpPr>
            <p:cNvPr id="32808" name="Text Box 40"/>
            <p:cNvSpPr txBox="1">
              <a:spLocks noChangeArrowheads="1"/>
            </p:cNvSpPr>
            <p:nvPr/>
          </p:nvSpPr>
          <p:spPr bwMode="auto">
            <a:xfrm>
              <a:off x="418" y="2959"/>
              <a:ext cx="28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Reconstruction concept for open charm</a:t>
              </a:r>
            </a:p>
          </p:txBody>
        </p:sp>
      </p:grpSp>
      <p:grpSp>
        <p:nvGrpSpPr>
          <p:cNvPr id="32849" name="Group 81"/>
          <p:cNvGrpSpPr>
            <a:grpSpLocks/>
          </p:cNvGrpSpPr>
          <p:nvPr/>
        </p:nvGrpSpPr>
        <p:grpSpPr bwMode="auto">
          <a:xfrm>
            <a:off x="179388" y="3284538"/>
            <a:ext cx="4608512" cy="3414712"/>
            <a:chOff x="113" y="2068"/>
            <a:chExt cx="2903" cy="2151"/>
          </a:xfrm>
        </p:grpSpPr>
        <p:graphicFrame>
          <p:nvGraphicFramePr>
            <p:cNvPr id="32810" name="Object 42"/>
            <p:cNvGraphicFramePr>
              <a:graphicFrameLocks noChangeAspect="1"/>
            </p:cNvGraphicFramePr>
            <p:nvPr/>
          </p:nvGraphicFramePr>
          <p:xfrm>
            <a:off x="113" y="2068"/>
            <a:ext cx="2903" cy="2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6" name="Bitmap Image" r:id="rId4" imgW="3343742" imgH="2704762" progId="Paint.Picture">
                    <p:embed/>
                  </p:oleObj>
                </mc:Choice>
                <mc:Fallback>
                  <p:oleObj name="Bitmap Image" r:id="rId4" imgW="3343742" imgH="27047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2068"/>
                          <a:ext cx="2903" cy="2133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48" name="Text Box 80"/>
            <p:cNvSpPr txBox="1">
              <a:spLocks noChangeArrowheads="1"/>
            </p:cNvSpPr>
            <p:nvPr/>
          </p:nvSpPr>
          <p:spPr bwMode="auto">
            <a:xfrm>
              <a:off x="463" y="3988"/>
              <a:ext cx="23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Central Au + Au collision (25 AGeV)</a:t>
              </a:r>
            </a:p>
          </p:txBody>
        </p:sp>
      </p:grpSp>
      <p:sp>
        <p:nvSpPr>
          <p:cNvPr id="32845" name="Text Box 77"/>
          <p:cNvSpPr txBox="1">
            <a:spLocks noChangeArrowheads="1"/>
          </p:cNvSpPr>
          <p:nvPr/>
        </p:nvSpPr>
        <p:spPr bwMode="auto">
          <a:xfrm>
            <a:off x="4110038" y="3368380"/>
            <a:ext cx="4946482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A good time resolution to distinguish </a:t>
            </a:r>
          </a:p>
          <a:p>
            <a:r>
              <a:rPr lang="en-US" dirty="0"/>
              <a:t>the individual </a:t>
            </a:r>
            <a:r>
              <a:rPr lang="en-US" dirty="0" smtClean="0"/>
              <a:t>collisions (few 10 µs)</a:t>
            </a:r>
            <a:endParaRPr lang="en-US" dirty="0"/>
          </a:p>
        </p:txBody>
      </p:sp>
      <p:sp>
        <p:nvSpPr>
          <p:cNvPr id="32846" name="Text Box 78"/>
          <p:cNvSpPr txBox="1">
            <a:spLocks noChangeArrowheads="1"/>
          </p:cNvSpPr>
          <p:nvPr/>
        </p:nvSpPr>
        <p:spPr bwMode="auto">
          <a:xfrm>
            <a:off x="4119563" y="4552950"/>
            <a:ext cx="4037131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Very good radiation </a:t>
            </a:r>
            <a:r>
              <a:rPr lang="en-US" dirty="0" smtClean="0"/>
              <a:t>tolerance</a:t>
            </a:r>
          </a:p>
          <a:p>
            <a:r>
              <a:rPr lang="en-US" dirty="0"/>
              <a:t> </a:t>
            </a:r>
            <a:r>
              <a:rPr lang="en-US" dirty="0" smtClean="0"/>
              <a:t> (&gt;10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/cm²)</a:t>
            </a:r>
          </a:p>
        </p:txBody>
      </p:sp>
      <p:sp>
        <p:nvSpPr>
          <p:cNvPr id="61" name="Text Box 41"/>
          <p:cNvSpPr txBox="1">
            <a:spLocks noChangeArrowheads="1"/>
          </p:cNvSpPr>
          <p:nvPr/>
        </p:nvSpPr>
        <p:spPr bwMode="auto">
          <a:xfrm>
            <a:off x="4211638" y="981075"/>
            <a:ext cx="506125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econstructing open charm requires: </a:t>
            </a:r>
          </a:p>
          <a:p>
            <a:pPr>
              <a:buFontTx/>
              <a:buChar char="•"/>
            </a:pPr>
            <a:r>
              <a:rPr lang="en-US" dirty="0"/>
              <a:t> Excellent secondary vertex </a:t>
            </a:r>
          </a:p>
          <a:p>
            <a:r>
              <a:rPr lang="en-US" dirty="0"/>
              <a:t>   resolution (~ 50 µm)</a:t>
            </a:r>
          </a:p>
          <a:p>
            <a:r>
              <a:rPr lang="en-US" sz="2000" dirty="0"/>
              <a:t>=&gt; Excellent spatial resolution (~5 µm)</a:t>
            </a:r>
          </a:p>
          <a:p>
            <a:r>
              <a:rPr lang="en-US" sz="2000" dirty="0"/>
              <a:t>=&gt; Very low material budget (few 0.1 % X</a:t>
            </a:r>
            <a:r>
              <a:rPr lang="en-US" sz="2000" baseline="-25000" dirty="0"/>
              <a:t>0</a:t>
            </a:r>
            <a:r>
              <a:rPr lang="en-US" sz="2000" dirty="0"/>
              <a:t>)</a:t>
            </a:r>
          </a:p>
          <a:p>
            <a:r>
              <a:rPr lang="en-US" sz="2000"/>
              <a:t>=&gt; </a:t>
            </a:r>
            <a:r>
              <a:rPr lang="en-US" sz="2000" smtClean="0"/>
              <a:t>Detectors </a:t>
            </a:r>
            <a:r>
              <a:rPr lang="en-US" sz="2000" dirty="0"/>
              <a:t>in vacuum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6156367"/>
      </p:ext>
    </p:extLst>
  </p:cSld>
  <p:clrMapOvr>
    <a:masterClrMapping/>
  </p:clrMapOvr>
  <p:transition spd="slow" advTm="86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32778"/>
                                        </p:tgtEl>
                                      </p:cBhvr>
                                      <p:by x="62000" y="62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71676E-6 L -0.12604 -0.1454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7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45" grpId="0" animBg="1"/>
      <p:bldP spid="32846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388424" y="6592888"/>
            <a:ext cx="608012" cy="219075"/>
          </a:xfrm>
        </p:spPr>
        <p:txBody>
          <a:bodyPr/>
          <a:lstStyle/>
          <a:p>
            <a:fld id="{4B4627A0-3C07-4283-AC35-51EF16487467}" type="slidenum">
              <a:rPr lang="de-DE"/>
              <a:pPr/>
              <a:t>9</a:t>
            </a:fld>
            <a:endParaRPr lang="de-DE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 of MAPS </a:t>
            </a:r>
            <a:r>
              <a:rPr lang="en-US" smtClean="0"/>
              <a:t>(2003)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323528" y="4293096"/>
          <a:ext cx="5112816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2536"/>
                <a:gridCol w="1224136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Required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Hybrid pixels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point res. [µm]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~ 30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 budget  [ X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 ]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0.3%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resolution  [µs]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few 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Rad. hardness   [n/cm²]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10</a:t>
                      </a:r>
                      <a:r>
                        <a:rPr lang="en-US" baseline="30000" dirty="0" smtClean="0"/>
                        <a:t>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&gt;&gt; 10</a:t>
                      </a:r>
                      <a:r>
                        <a:rPr lang="en-US" baseline="30000" dirty="0" smtClean="0"/>
                        <a:t>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>
            <p:extLst/>
          </p:nvPr>
        </p:nvGraphicFramePr>
        <p:xfrm>
          <a:off x="5436344" y="4293096"/>
          <a:ext cx="1368152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CCD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~0.1%*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~100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&lt;&lt; 10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>
            <p:extLst/>
          </p:nvPr>
        </p:nvGraphicFramePr>
        <p:xfrm>
          <a:off x="6804248" y="4293096"/>
          <a:ext cx="1368152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MIMOSA-5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~0.1%*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~25000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~ 10</a:t>
                      </a:r>
                      <a:r>
                        <a:rPr lang="en-US" baseline="30000" smtClean="0"/>
                        <a:t>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4" descr="C:\Bilder Diplomarbeit\Bild02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151" y="691537"/>
            <a:ext cx="4536504" cy="328299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75856" y="6427113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*Sensor only</a:t>
            </a:r>
            <a:endParaRPr lang="en-US" sz="20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739" y="721430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98109" y="977533"/>
            <a:ext cx="3456384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APS provide an unique</a:t>
            </a:r>
            <a:r>
              <a:rPr lang="en-US" dirty="0" smtClean="0">
                <a:solidFill>
                  <a:srgbClr val="FF0000"/>
                </a:solidFill>
              </a:rPr>
              <a:t> compromise</a:t>
            </a:r>
            <a:r>
              <a:rPr lang="en-US" dirty="0" smtClean="0"/>
              <a:t> between: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sensitivity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high rate capability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98109" y="2577468"/>
            <a:ext cx="3456384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R&amp;D</a:t>
            </a:r>
            <a:r>
              <a:rPr lang="en-US"/>
              <a:t> </a:t>
            </a:r>
            <a:r>
              <a:rPr lang="en-US" smtClean="0"/>
              <a:t>is needed on  radiation tolerance and read-out speed.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889188"/>
      </p:ext>
    </p:extLst>
  </p:cSld>
  <p:clrMapOvr>
    <a:masterClrMapping/>
  </p:clrMapOvr>
  <p:transition advTm="59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16.2|5.9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5.5"/>
</p:tagLst>
</file>

<file path=ppt/theme/theme1.xml><?xml version="1.0" encoding="utf-8"?>
<a:theme xmlns:a="http://schemas.openxmlformats.org/drawingml/2006/main" name="Deveaux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Deveaux</Template>
  <TotalTime>0</TotalTime>
  <Words>1445</Words>
  <Application>Microsoft Office PowerPoint</Application>
  <PresentationFormat>On-screen Show (4:3)</PresentationFormat>
  <Paragraphs>402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Times New Roman</vt:lpstr>
      <vt:lpstr>Wingdings</vt:lpstr>
      <vt:lpstr>Arial</vt:lpstr>
      <vt:lpstr>Symbol</vt:lpstr>
      <vt:lpstr>Deveaux</vt:lpstr>
      <vt:lpstr>2_Standarddesign</vt:lpstr>
      <vt:lpstr>Graph</vt:lpstr>
      <vt:lpstr>Bitmap Image</vt:lpstr>
      <vt:lpstr>PowerPoint Presentation</vt:lpstr>
      <vt:lpstr>HIC for FAIR in climatic science</vt:lpstr>
      <vt:lpstr>Standard X-ray</vt:lpstr>
      <vt:lpstr>A dedicated X-ray </vt:lpstr>
      <vt:lpstr>First results</vt:lpstr>
      <vt:lpstr>First results</vt:lpstr>
      <vt:lpstr>Back to CBM</vt:lpstr>
      <vt:lpstr>Open charm reconstruction: Concept</vt:lpstr>
      <vt:lpstr>Performances of MAPS (2003)</vt:lpstr>
      <vt:lpstr>CBM activities: Grilling glue with X-rays</vt:lpstr>
      <vt:lpstr>Why grilling glue?</vt:lpstr>
      <vt:lpstr>Progresses in Sensor R&amp;D</vt:lpstr>
      <vt:lpstr>Study on gluing sensors</vt:lpstr>
      <vt:lpstr>PRESTO: PREcurser of the Second sTatiOn</vt:lpstr>
      <vt:lpstr>New cables – Material budget</vt:lpstr>
      <vt:lpstr>PRESTO - Integration</vt:lpstr>
      <vt:lpstr>PRESTO - Integration</vt:lpstr>
      <vt:lpstr>PRESTO - Integration</vt:lpstr>
      <vt:lpstr>PRESTO – Precision of Integration</vt:lpstr>
      <vt:lpstr>PRESTO – Vacuum  compatible gluing</vt:lpstr>
      <vt:lpstr>The CBM MVD digitizer</vt:lpstr>
      <vt:lpstr>Where are we parallel?</vt:lpstr>
      <vt:lpstr>Where is the progress?</vt:lpstr>
      <vt:lpstr>What did we learn (so far)?</vt:lpstr>
      <vt:lpstr>What did we learn so far?</vt:lpstr>
      <vt:lpstr>Background rejection with the MVD</vt:lpstr>
      <vt:lpstr>Summary and 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deveaux</dc:creator>
  <cp:lastModifiedBy>deveaux</cp:lastModifiedBy>
  <cp:revision>152</cp:revision>
  <cp:lastPrinted>2014-09-10T11:47:29Z</cp:lastPrinted>
  <dcterms:created xsi:type="dcterms:W3CDTF">2013-09-02T17:49:10Z</dcterms:created>
  <dcterms:modified xsi:type="dcterms:W3CDTF">2015-04-10T08:50:59Z</dcterms:modified>
</cp:coreProperties>
</file>