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56" r:id="rId2"/>
    <p:sldId id="295" r:id="rId3"/>
    <p:sldId id="262" r:id="rId4"/>
    <p:sldId id="276" r:id="rId5"/>
    <p:sldId id="278" r:id="rId6"/>
    <p:sldId id="265" r:id="rId7"/>
    <p:sldId id="286" r:id="rId8"/>
    <p:sldId id="302" r:id="rId9"/>
    <p:sldId id="264" r:id="rId10"/>
    <p:sldId id="282" r:id="rId11"/>
    <p:sldId id="287" r:id="rId12"/>
    <p:sldId id="281" r:id="rId13"/>
    <p:sldId id="289" r:id="rId14"/>
    <p:sldId id="291" r:id="rId15"/>
    <p:sldId id="308" r:id="rId16"/>
    <p:sldId id="283" r:id="rId17"/>
    <p:sldId id="293" r:id="rId18"/>
    <p:sldId id="288" r:id="rId19"/>
    <p:sldId id="306" r:id="rId20"/>
    <p:sldId id="284" r:id="rId21"/>
    <p:sldId id="300" r:id="rId22"/>
    <p:sldId id="303" r:id="rId23"/>
    <p:sldId id="304" r:id="rId24"/>
    <p:sldId id="298" r:id="rId25"/>
    <p:sldId id="307" r:id="rId26"/>
    <p:sldId id="285" r:id="rId27"/>
    <p:sldId id="299" r:id="rId28"/>
    <p:sldId id="301" r:id="rId29"/>
    <p:sldId id="258" r:id="rId30"/>
    <p:sldId id="272" r:id="rId31"/>
    <p:sldId id="294" r:id="rId32"/>
    <p:sldId id="279" r:id="rId33"/>
    <p:sldId id="297" r:id="rId34"/>
    <p:sldId id="305" r:id="rId35"/>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A300"/>
    <a:srgbClr val="FDCA00"/>
    <a:srgbClr val="9C1C26"/>
    <a:srgbClr val="312C8C"/>
    <a:srgbClr val="000000"/>
    <a:srgbClr val="B5B5B5"/>
    <a:srgbClr val="E950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13" autoAdjust="0"/>
    <p:restoredTop sz="98795" autoAdjust="0"/>
  </p:normalViewPr>
  <p:slideViewPr>
    <p:cSldViewPr snapToObjects="1">
      <p:cViewPr>
        <p:scale>
          <a:sx n="150" d="100"/>
          <a:sy n="150" d="100"/>
        </p:scale>
        <p:origin x="-240"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2.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190500" y="387350"/>
            <a:ext cx="5403850" cy="390525"/>
          </a:xfrm>
          <a:prstGeom prst="rect">
            <a:avLst/>
          </a:prstGeom>
          <a:noFill/>
          <a:ln w="9525">
            <a:noFill/>
            <a:miter lim="800000"/>
            <a:headEnd/>
            <a:tailEnd/>
          </a:ln>
          <a:effectLst/>
        </p:spPr>
        <p:txBody>
          <a:bodyPr vert="horz" wrap="square" lIns="108000" tIns="0" rIns="0" bIns="0" numCol="1" anchor="ctr" anchorCtr="0" compatLnSpc="1">
            <a:prstTxWarp prst="textNoShape">
              <a:avLst/>
            </a:prstTxWarp>
          </a:bodyPr>
          <a:lstStyle>
            <a:lvl1pPr>
              <a:lnSpc>
                <a:spcPts val="1300"/>
              </a:lnSpc>
              <a:defRPr sz="1000" b="1">
                <a:latin typeface="Stafford" pitchFamily="2" charset="0"/>
              </a:defRPr>
            </a:lvl1pPr>
          </a:lstStyle>
          <a:p>
            <a:endParaRPr lang="de-DE"/>
          </a:p>
        </p:txBody>
      </p:sp>
      <p:sp>
        <p:nvSpPr>
          <p:cNvPr id="50179" name="Rectangle 3"/>
          <p:cNvSpPr>
            <a:spLocks noGrp="1" noChangeArrowheads="1"/>
          </p:cNvSpPr>
          <p:nvPr>
            <p:ph type="dt" sz="quarter" idx="1"/>
          </p:nvPr>
        </p:nvSpPr>
        <p:spPr bwMode="auto">
          <a:xfrm>
            <a:off x="190500" y="8567738"/>
            <a:ext cx="1330325" cy="2603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b="1">
                <a:latin typeface="Stafford" pitchFamily="2" charset="0"/>
              </a:defRPr>
            </a:lvl1pPr>
          </a:lstStyle>
          <a:p>
            <a:fld id="{A32DC80D-291A-4ABB-A78B-0417274A267C}" type="datetime4">
              <a:rPr lang="de-DE"/>
              <a:pPr/>
              <a:t>April 9, 2015</a:t>
            </a:fld>
            <a:endParaRPr lang="de-DE"/>
          </a:p>
        </p:txBody>
      </p:sp>
      <p:sp>
        <p:nvSpPr>
          <p:cNvPr id="50180" name="Rectangle 4"/>
          <p:cNvSpPr>
            <a:spLocks noGrp="1" noChangeArrowheads="1"/>
          </p:cNvSpPr>
          <p:nvPr>
            <p:ph type="ftr" sz="quarter" idx="2"/>
          </p:nvPr>
        </p:nvSpPr>
        <p:spPr bwMode="auto">
          <a:xfrm>
            <a:off x="1520825" y="8567738"/>
            <a:ext cx="4464050" cy="2603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b="1">
                <a:latin typeface="Stafford" pitchFamily="2" charset="0"/>
              </a:defRPr>
            </a:lvl1pPr>
          </a:lstStyle>
          <a:p>
            <a:r>
              <a:rPr lang="de-DE"/>
              <a:t>|  </a:t>
            </a:r>
          </a:p>
        </p:txBody>
      </p:sp>
      <p:sp>
        <p:nvSpPr>
          <p:cNvPr id="50181" name="Rectangle 5"/>
          <p:cNvSpPr>
            <a:spLocks noGrp="1" noChangeArrowheads="1"/>
          </p:cNvSpPr>
          <p:nvPr>
            <p:ph type="sldNum" sz="quarter" idx="3"/>
          </p:nvPr>
        </p:nvSpPr>
        <p:spPr bwMode="auto">
          <a:xfrm>
            <a:off x="5999163" y="8567738"/>
            <a:ext cx="669925" cy="2603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b="1">
                <a:latin typeface="Stafford" pitchFamily="2" charset="0"/>
              </a:defRPr>
            </a:lvl1pPr>
          </a:lstStyle>
          <a:p>
            <a:r>
              <a:rPr lang="de-DE"/>
              <a:t>|  </a:t>
            </a:r>
            <a:fld id="{C7CC2173-B0D1-45F1-9D54-E33B7353DA19}" type="slidenum">
              <a:rPr lang="de-DE"/>
              <a:pPr/>
              <a:t>‹#›</a:t>
            </a:fld>
            <a:endParaRPr lang="de-DE"/>
          </a:p>
        </p:txBody>
      </p:sp>
      <p:pic>
        <p:nvPicPr>
          <p:cNvPr id="50182" name="Picture 6" descr="tud_logo"/>
          <p:cNvPicPr>
            <a:picLocks noChangeAspect="1" noChangeArrowheads="1"/>
          </p:cNvPicPr>
          <p:nvPr/>
        </p:nvPicPr>
        <p:blipFill>
          <a:blip r:embed="rId2" cstate="print"/>
          <a:srcRect/>
          <a:stretch>
            <a:fillRect/>
          </a:stretch>
        </p:blipFill>
        <p:spPr bwMode="auto">
          <a:xfrm>
            <a:off x="5740400" y="360363"/>
            <a:ext cx="928688" cy="417512"/>
          </a:xfrm>
          <a:prstGeom prst="rect">
            <a:avLst/>
          </a:prstGeom>
          <a:noFill/>
        </p:spPr>
      </p:pic>
      <p:sp>
        <p:nvSpPr>
          <p:cNvPr id="50183" name="Rectangle 7"/>
          <p:cNvSpPr>
            <a:spLocks noChangeArrowheads="1"/>
          </p:cNvSpPr>
          <p:nvPr/>
        </p:nvSpPr>
        <p:spPr bwMode="auto">
          <a:xfrm>
            <a:off x="190500" y="179388"/>
            <a:ext cx="6478588" cy="144462"/>
          </a:xfrm>
          <a:prstGeom prst="rect">
            <a:avLst/>
          </a:prstGeom>
          <a:solidFill>
            <a:srgbClr val="B5B5B5"/>
          </a:solidFill>
          <a:ln w="9525">
            <a:noFill/>
            <a:miter lim="800000"/>
            <a:headEnd/>
            <a:tailEnd/>
          </a:ln>
          <a:effectLst/>
        </p:spPr>
        <p:txBody>
          <a:bodyPr wrap="none" anchor="ctr"/>
          <a:lstStyle/>
          <a:p>
            <a:endParaRPr lang="de-DE"/>
          </a:p>
        </p:txBody>
      </p:sp>
      <p:sp>
        <p:nvSpPr>
          <p:cNvPr id="50184" name="Line 8"/>
          <p:cNvSpPr>
            <a:spLocks noChangeShapeType="1"/>
          </p:cNvSpPr>
          <p:nvPr/>
        </p:nvSpPr>
        <p:spPr bwMode="auto">
          <a:xfrm>
            <a:off x="190500" y="360363"/>
            <a:ext cx="6478588" cy="0"/>
          </a:xfrm>
          <a:prstGeom prst="line">
            <a:avLst/>
          </a:prstGeom>
          <a:noFill/>
          <a:ln w="15240">
            <a:solidFill>
              <a:schemeClr val="tx1"/>
            </a:solidFill>
            <a:round/>
            <a:headEnd/>
            <a:tailEnd/>
          </a:ln>
          <a:effectLst/>
        </p:spPr>
        <p:txBody>
          <a:bodyPr/>
          <a:lstStyle/>
          <a:p>
            <a:endParaRPr lang="de-DE"/>
          </a:p>
        </p:txBody>
      </p:sp>
      <p:sp>
        <p:nvSpPr>
          <p:cNvPr id="50185" name="Line 9"/>
          <p:cNvSpPr>
            <a:spLocks noChangeShapeType="1"/>
          </p:cNvSpPr>
          <p:nvPr/>
        </p:nvSpPr>
        <p:spPr bwMode="auto">
          <a:xfrm>
            <a:off x="190500" y="8496300"/>
            <a:ext cx="6478588" cy="0"/>
          </a:xfrm>
          <a:prstGeom prst="line">
            <a:avLst/>
          </a:prstGeom>
          <a:noFill/>
          <a:ln w="7620">
            <a:solidFill>
              <a:schemeClr val="tx1"/>
            </a:solidFill>
            <a:round/>
            <a:headEnd/>
            <a:tailEnd/>
          </a:ln>
          <a:effectLst/>
        </p:spPr>
        <p:txBody>
          <a:bodyPr/>
          <a:lstStyle/>
          <a:p>
            <a:endParaRPr lang="de-DE"/>
          </a:p>
        </p:txBody>
      </p:sp>
      <p:sp>
        <p:nvSpPr>
          <p:cNvPr id="50186" name="Line 10"/>
          <p:cNvSpPr>
            <a:spLocks noChangeShapeType="1"/>
          </p:cNvSpPr>
          <p:nvPr/>
        </p:nvSpPr>
        <p:spPr bwMode="auto">
          <a:xfrm>
            <a:off x="188913" y="777875"/>
            <a:ext cx="6478587" cy="0"/>
          </a:xfrm>
          <a:prstGeom prst="line">
            <a:avLst/>
          </a:prstGeom>
          <a:noFill/>
          <a:ln w="7620">
            <a:solidFill>
              <a:schemeClr val="tx1"/>
            </a:solidFill>
            <a:round/>
            <a:headEnd/>
            <a:tailEnd/>
          </a:ln>
          <a:effectLst/>
        </p:spPr>
        <p:txBody>
          <a:bodyPr/>
          <a:lstStyle/>
          <a:p>
            <a:endParaRPr lang="de-DE"/>
          </a:p>
        </p:txBody>
      </p:sp>
    </p:spTree>
    <p:extLst>
      <p:ext uri="{BB962C8B-B14F-4D97-AF65-F5344CB8AC3E}">
        <p14:creationId xmlns:p14="http://schemas.microsoft.com/office/powerpoint/2010/main" val="3345007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5" name="Picture 13" descr="tud_logo"/>
          <p:cNvPicPr>
            <a:picLocks noChangeAspect="1" noChangeArrowheads="1"/>
          </p:cNvPicPr>
          <p:nvPr/>
        </p:nvPicPr>
        <p:blipFill>
          <a:blip r:embed="rId2"/>
          <a:srcRect/>
          <a:stretch>
            <a:fillRect/>
          </a:stretch>
        </p:blipFill>
        <p:spPr bwMode="auto">
          <a:xfrm>
            <a:off x="5732463" y="360363"/>
            <a:ext cx="935037" cy="420687"/>
          </a:xfrm>
          <a:prstGeom prst="rect">
            <a:avLst/>
          </a:prstGeom>
          <a:noFill/>
        </p:spPr>
      </p:pic>
      <p:sp>
        <p:nvSpPr>
          <p:cNvPr id="3075" name="Rectangle 3"/>
          <p:cNvSpPr>
            <a:spLocks noGrp="1" noChangeArrowheads="1"/>
          </p:cNvSpPr>
          <p:nvPr>
            <p:ph type="dt" idx="1"/>
          </p:nvPr>
        </p:nvSpPr>
        <p:spPr bwMode="auto">
          <a:xfrm>
            <a:off x="188913" y="8685213"/>
            <a:ext cx="161925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nSpc>
                <a:spcPts val="1300"/>
              </a:lnSpc>
              <a:defRPr sz="1000">
                <a:latin typeface="Stafford" pitchFamily="2" charset="0"/>
              </a:defRPr>
            </a:lvl1pPr>
          </a:lstStyle>
          <a:p>
            <a:fld id="{065B079B-E513-489A-8A1B-D7C78493EA86}" type="datetime4">
              <a:rPr lang="de-DE"/>
              <a:pPr/>
              <a:t>April 9, 2015</a:t>
            </a:fld>
            <a:endParaRPr lang="de-DE"/>
          </a:p>
        </p:txBody>
      </p:sp>
      <p:sp>
        <p:nvSpPr>
          <p:cNvPr id="3076" name="Rectangle 4"/>
          <p:cNvSpPr>
            <a:spLocks noGrp="1" noRot="1" noChangeAspect="1" noChangeArrowheads="1" noTextEdit="1"/>
          </p:cNvSpPr>
          <p:nvPr>
            <p:ph type="sldImg" idx="2"/>
          </p:nvPr>
        </p:nvSpPr>
        <p:spPr bwMode="auto">
          <a:xfrm>
            <a:off x="1322388" y="923925"/>
            <a:ext cx="4194175" cy="3071813"/>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190500" y="4284663"/>
            <a:ext cx="6477000" cy="4283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3078" name="Rectangle 6"/>
          <p:cNvSpPr>
            <a:spLocks noGrp="1" noChangeArrowheads="1"/>
          </p:cNvSpPr>
          <p:nvPr>
            <p:ph type="ftr" sz="quarter" idx="4"/>
          </p:nvPr>
        </p:nvSpPr>
        <p:spPr bwMode="auto">
          <a:xfrm>
            <a:off x="1808163" y="8685213"/>
            <a:ext cx="4105275"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nSpc>
                <a:spcPts val="1300"/>
              </a:lnSpc>
              <a:defRPr sz="1000">
                <a:latin typeface="Stafford" pitchFamily="2" charset="0"/>
              </a:defRPr>
            </a:lvl1pPr>
          </a:lstStyle>
          <a:p>
            <a:r>
              <a:rPr lang="de-DE"/>
              <a:t>|  </a:t>
            </a:r>
          </a:p>
        </p:txBody>
      </p:sp>
      <p:sp>
        <p:nvSpPr>
          <p:cNvPr id="3079" name="Rectangle 7"/>
          <p:cNvSpPr>
            <a:spLocks noGrp="1" noChangeArrowheads="1"/>
          </p:cNvSpPr>
          <p:nvPr>
            <p:ph type="sldNum" sz="quarter" idx="5"/>
          </p:nvPr>
        </p:nvSpPr>
        <p:spPr bwMode="auto">
          <a:xfrm>
            <a:off x="5913438" y="8685213"/>
            <a:ext cx="942975"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lnSpc>
                <a:spcPts val="1300"/>
              </a:lnSpc>
              <a:defRPr sz="1000">
                <a:latin typeface="Stafford" pitchFamily="2" charset="0"/>
              </a:defRPr>
            </a:lvl1pPr>
          </a:lstStyle>
          <a:p>
            <a:r>
              <a:rPr lang="de-DE"/>
              <a:t>|  </a:t>
            </a:r>
            <a:fld id="{C36AA9A4-5D0B-4134-89A6-D8B9DAA4F25C}" type="slidenum">
              <a:rPr lang="de-DE"/>
              <a:pPr/>
              <a:t>‹#›</a:t>
            </a:fld>
            <a:endParaRPr lang="de-DE"/>
          </a:p>
        </p:txBody>
      </p:sp>
      <p:sp>
        <p:nvSpPr>
          <p:cNvPr id="3080" name="Rectangle 8"/>
          <p:cNvSpPr>
            <a:spLocks noChangeArrowheads="1"/>
          </p:cNvSpPr>
          <p:nvPr/>
        </p:nvSpPr>
        <p:spPr bwMode="auto">
          <a:xfrm>
            <a:off x="190500" y="387350"/>
            <a:ext cx="5403850" cy="393700"/>
          </a:xfrm>
          <a:prstGeom prst="rect">
            <a:avLst/>
          </a:prstGeom>
          <a:noFill/>
          <a:ln w="9525">
            <a:noFill/>
            <a:miter lim="800000"/>
            <a:headEnd/>
            <a:tailEnd/>
          </a:ln>
          <a:effectLst/>
        </p:spPr>
        <p:txBody>
          <a:bodyPr lIns="108000" tIns="0" rIns="0" bIns="0" anchor="ctr"/>
          <a:lstStyle/>
          <a:p>
            <a:pPr>
              <a:lnSpc>
                <a:spcPts val="1300"/>
              </a:lnSpc>
            </a:pPr>
            <a:endParaRPr lang="de-DE" sz="1000" b="1">
              <a:latin typeface="Stafford" pitchFamily="2" charset="0"/>
            </a:endParaRPr>
          </a:p>
        </p:txBody>
      </p:sp>
      <p:sp>
        <p:nvSpPr>
          <p:cNvPr id="3081" name="Rectangle 9"/>
          <p:cNvSpPr>
            <a:spLocks noChangeArrowheads="1"/>
          </p:cNvSpPr>
          <p:nvPr/>
        </p:nvSpPr>
        <p:spPr bwMode="auto">
          <a:xfrm>
            <a:off x="190500" y="179388"/>
            <a:ext cx="6478588" cy="144462"/>
          </a:xfrm>
          <a:prstGeom prst="rect">
            <a:avLst/>
          </a:prstGeom>
          <a:solidFill>
            <a:srgbClr val="B5B5B5"/>
          </a:solidFill>
          <a:ln w="9525">
            <a:noFill/>
            <a:miter lim="800000"/>
            <a:headEnd/>
            <a:tailEnd/>
          </a:ln>
          <a:effectLst/>
        </p:spPr>
        <p:txBody>
          <a:bodyPr wrap="none" anchor="ctr"/>
          <a:lstStyle/>
          <a:p>
            <a:endParaRPr lang="de-DE"/>
          </a:p>
        </p:txBody>
      </p:sp>
      <p:sp>
        <p:nvSpPr>
          <p:cNvPr id="3082" name="Line 10"/>
          <p:cNvSpPr>
            <a:spLocks noChangeShapeType="1"/>
          </p:cNvSpPr>
          <p:nvPr/>
        </p:nvSpPr>
        <p:spPr bwMode="auto">
          <a:xfrm>
            <a:off x="190500" y="360363"/>
            <a:ext cx="6478588" cy="0"/>
          </a:xfrm>
          <a:prstGeom prst="line">
            <a:avLst/>
          </a:prstGeom>
          <a:noFill/>
          <a:ln w="15240">
            <a:solidFill>
              <a:schemeClr val="tx1"/>
            </a:solidFill>
            <a:round/>
            <a:headEnd/>
            <a:tailEnd/>
          </a:ln>
          <a:effectLst/>
        </p:spPr>
        <p:txBody>
          <a:bodyPr/>
          <a:lstStyle/>
          <a:p>
            <a:endParaRPr lang="de-DE"/>
          </a:p>
        </p:txBody>
      </p:sp>
      <p:sp>
        <p:nvSpPr>
          <p:cNvPr id="3083" name="Line 11"/>
          <p:cNvSpPr>
            <a:spLocks noChangeShapeType="1"/>
          </p:cNvSpPr>
          <p:nvPr/>
        </p:nvSpPr>
        <p:spPr bwMode="auto">
          <a:xfrm>
            <a:off x="190500" y="781050"/>
            <a:ext cx="6478588" cy="0"/>
          </a:xfrm>
          <a:prstGeom prst="line">
            <a:avLst/>
          </a:prstGeom>
          <a:noFill/>
          <a:ln w="7620">
            <a:solidFill>
              <a:schemeClr val="tx1"/>
            </a:solidFill>
            <a:round/>
            <a:headEnd/>
            <a:tailEnd/>
          </a:ln>
          <a:effectLst/>
        </p:spPr>
        <p:txBody>
          <a:bodyPr/>
          <a:lstStyle/>
          <a:p>
            <a:endParaRPr lang="de-DE"/>
          </a:p>
        </p:txBody>
      </p:sp>
      <p:sp>
        <p:nvSpPr>
          <p:cNvPr id="3084" name="Line 12"/>
          <p:cNvSpPr>
            <a:spLocks noChangeShapeType="1"/>
          </p:cNvSpPr>
          <p:nvPr/>
        </p:nvSpPr>
        <p:spPr bwMode="auto">
          <a:xfrm>
            <a:off x="190500" y="8685213"/>
            <a:ext cx="6478588" cy="0"/>
          </a:xfrm>
          <a:prstGeom prst="line">
            <a:avLst/>
          </a:prstGeom>
          <a:noFill/>
          <a:ln w="7620">
            <a:solidFill>
              <a:schemeClr val="tx1"/>
            </a:solidFill>
            <a:round/>
            <a:headEnd/>
            <a:tailEnd/>
          </a:ln>
          <a:effectLst/>
        </p:spPr>
        <p:txBody>
          <a:bodyPr/>
          <a:lstStyle/>
          <a:p>
            <a:endParaRPr lang="de-DE"/>
          </a:p>
        </p:txBody>
      </p:sp>
      <p:sp>
        <p:nvSpPr>
          <p:cNvPr id="3086" name="Line 14"/>
          <p:cNvSpPr>
            <a:spLocks noChangeShapeType="1"/>
          </p:cNvSpPr>
          <p:nvPr/>
        </p:nvSpPr>
        <p:spPr bwMode="auto">
          <a:xfrm>
            <a:off x="188913" y="4103688"/>
            <a:ext cx="6478587" cy="0"/>
          </a:xfrm>
          <a:prstGeom prst="line">
            <a:avLst/>
          </a:prstGeom>
          <a:noFill/>
          <a:ln w="7620">
            <a:solidFill>
              <a:schemeClr val="tx1"/>
            </a:solidFill>
            <a:round/>
            <a:headEnd/>
            <a:tailEnd/>
          </a:ln>
          <a:effectLst/>
        </p:spPr>
        <p:txBody>
          <a:bodyPr/>
          <a:lstStyle/>
          <a:p>
            <a:endParaRPr lang="de-DE"/>
          </a:p>
        </p:txBody>
      </p:sp>
    </p:spTree>
    <p:extLst>
      <p:ext uri="{BB962C8B-B14F-4D97-AF65-F5344CB8AC3E}">
        <p14:creationId xmlns:p14="http://schemas.microsoft.com/office/powerpoint/2010/main" val="516787406"/>
      </p:ext>
    </p:extLst>
  </p:cSld>
  <p:clrMap bg1="lt1" tx1="dk1" bg2="lt2" tx2="dk2" accent1="accent1" accent2="accent2" accent3="accent3" accent4="accent4" accent5="accent5" accent6="accent6" hlink="hlink" folHlink="folHlink"/>
  <p:hf hdr="0"/>
  <p:notesStyle>
    <a:lvl1pPr algn="l" rtl="0" fontAlgn="base">
      <a:spcBef>
        <a:spcPct val="10000"/>
      </a:spcBef>
      <a:spcAft>
        <a:spcPct val="0"/>
      </a:spcAft>
      <a:defRPr sz="1200" kern="1200">
        <a:solidFill>
          <a:schemeClr val="tx1"/>
        </a:solidFill>
        <a:latin typeface="Bitstream Charter" pitchFamily="2" charset="0"/>
        <a:ea typeface="+mn-ea"/>
        <a:cs typeface="+mn-cs"/>
      </a:defRPr>
    </a:lvl1pPr>
    <a:lvl2pPr marL="457200" algn="l" rtl="0" fontAlgn="base">
      <a:spcBef>
        <a:spcPct val="10000"/>
      </a:spcBef>
      <a:spcAft>
        <a:spcPct val="0"/>
      </a:spcAft>
      <a:defRPr sz="1200" kern="1200">
        <a:solidFill>
          <a:schemeClr val="tx1"/>
        </a:solidFill>
        <a:latin typeface="Bitstream Charter" pitchFamily="2" charset="0"/>
        <a:ea typeface="+mn-ea"/>
        <a:cs typeface="+mn-cs"/>
      </a:defRPr>
    </a:lvl2pPr>
    <a:lvl3pPr marL="914400" algn="l" rtl="0" fontAlgn="base">
      <a:spcBef>
        <a:spcPct val="10000"/>
      </a:spcBef>
      <a:spcAft>
        <a:spcPct val="0"/>
      </a:spcAft>
      <a:defRPr sz="1200" kern="1200">
        <a:solidFill>
          <a:schemeClr val="tx1"/>
        </a:solidFill>
        <a:latin typeface="Bitstream Charter" pitchFamily="2" charset="0"/>
        <a:ea typeface="+mn-ea"/>
        <a:cs typeface="+mn-cs"/>
      </a:defRPr>
    </a:lvl3pPr>
    <a:lvl4pPr marL="1371600" algn="l" rtl="0" fontAlgn="base">
      <a:spcBef>
        <a:spcPct val="10000"/>
      </a:spcBef>
      <a:spcAft>
        <a:spcPct val="0"/>
      </a:spcAft>
      <a:defRPr sz="1200" kern="1200">
        <a:solidFill>
          <a:schemeClr val="tx1"/>
        </a:solidFill>
        <a:latin typeface="Bitstream Charter" pitchFamily="2" charset="0"/>
        <a:ea typeface="+mn-ea"/>
        <a:cs typeface="+mn-cs"/>
      </a:defRPr>
    </a:lvl4pPr>
    <a:lvl5pPr marL="1828800" algn="l" rtl="0" fontAlgn="base">
      <a:spcBef>
        <a:spcPct val="10000"/>
      </a:spcBef>
      <a:spcAft>
        <a:spcPct val="0"/>
      </a:spcAft>
      <a:defRPr sz="1200" kern="1200">
        <a:solidFill>
          <a:schemeClr val="tx1"/>
        </a:solidFill>
        <a:latin typeface="Bitstream Charter"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065B079B-E513-489A-8A1B-D7C78493EA86}" type="datetime4">
              <a:rPr lang="de-DE" smtClean="0"/>
              <a:pPr/>
              <a:t>April 10,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1</a:t>
            </a:fld>
            <a:endParaRPr lang="de-DE"/>
          </a:p>
        </p:txBody>
      </p:sp>
    </p:spTree>
    <p:extLst>
      <p:ext uri="{BB962C8B-B14F-4D97-AF65-F5344CB8AC3E}">
        <p14:creationId xmlns:p14="http://schemas.microsoft.com/office/powerpoint/2010/main" val="1015848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r>
              <a:rPr lang="en-US" dirty="0" smtClean="0"/>
              <a:t>More specifically the so</a:t>
            </a:r>
            <a:r>
              <a:rPr lang="en-US" baseline="0" dirty="0" smtClean="0"/>
              <a:t> called start timing detector is the simplest of the detectors and constitutes only by a thin file with sizes that match perfectly the diameter of the PM tubes in order to optimize the light collection and thus time of flight. </a:t>
            </a:r>
          </a:p>
          <a:p>
            <a:r>
              <a:rPr lang="en-US" baseline="0" dirty="0" smtClean="0"/>
              <a:t>Its position being close to the target means that the beam is rather focused in the target region and thus 5x5 cm suffice. </a:t>
            </a:r>
          </a:p>
          <a:p>
            <a:r>
              <a:rPr lang="en-US" baseline="0" dirty="0" smtClean="0"/>
              <a:t>The thickness of the foil is chosen in order to have adequate light output with the minimum material. For the heavier beams thicknesses of just about 50 um are enough.</a:t>
            </a:r>
            <a:endParaRPr lang="en-US" dirty="0"/>
          </a:p>
        </p:txBody>
      </p:sp>
      <p:sp>
        <p:nvSpPr>
          <p:cNvPr id="4" name="Date Placeholder 3"/>
          <p:cNvSpPr>
            <a:spLocks noGrp="1"/>
          </p:cNvSpPr>
          <p:nvPr>
            <p:ph type="dt" idx="10"/>
          </p:nvPr>
        </p:nvSpPr>
        <p:spPr/>
        <p:txBody>
          <a:bodyPr/>
          <a:lstStyle/>
          <a:p>
            <a:fld id="{065B079B-E513-489A-8A1B-D7C78493EA86}" type="datetime4">
              <a:rPr lang="de-DE" smtClean="0"/>
              <a:pPr/>
              <a:t>April 9,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10</a:t>
            </a:fld>
            <a:endParaRPr lang="de-DE"/>
          </a:p>
        </p:txBody>
      </p:sp>
    </p:spTree>
    <p:extLst>
      <p:ext uri="{BB962C8B-B14F-4D97-AF65-F5344CB8AC3E}">
        <p14:creationId xmlns:p14="http://schemas.microsoft.com/office/powerpoint/2010/main" val="969319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r>
              <a:rPr lang="en-US" dirty="0" smtClean="0"/>
              <a:t>Also around</a:t>
            </a:r>
            <a:r>
              <a:rPr lang="en-US" baseline="0" dirty="0" smtClean="0"/>
              <a:t> the target area we foresee a series of Si detectors for charge identification and position measurement. For example for the detector after the target where the fragment distribution can</a:t>
            </a:r>
          </a:p>
          <a:p>
            <a:r>
              <a:rPr lang="en-US" baseline="0" dirty="0" smtClean="0"/>
              <a:t>be rather broad we foresee a fairly large-area Si detector of 10x10 cm and thickness ranging from 100-300 um to optimize charge measurement and minimum material in the beam line.</a:t>
            </a:r>
          </a:p>
          <a:p>
            <a:r>
              <a:rPr lang="en-US" baseline="0" dirty="0" smtClean="0"/>
              <a:t>The detectors that we foresee are of position sensitive type and micro strip type with a pitch of about 700um.  </a:t>
            </a:r>
            <a:endParaRPr lang="en-US" dirty="0"/>
          </a:p>
        </p:txBody>
      </p:sp>
      <p:sp>
        <p:nvSpPr>
          <p:cNvPr id="4" name="Date Placeholder 3"/>
          <p:cNvSpPr>
            <a:spLocks noGrp="1"/>
          </p:cNvSpPr>
          <p:nvPr>
            <p:ph type="dt" idx="10"/>
          </p:nvPr>
        </p:nvSpPr>
        <p:spPr/>
        <p:txBody>
          <a:bodyPr/>
          <a:lstStyle/>
          <a:p>
            <a:fld id="{065B079B-E513-489A-8A1B-D7C78493EA86}" type="datetime4">
              <a:rPr lang="de-DE" smtClean="0"/>
              <a:pPr/>
              <a:t>April 9,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12</a:t>
            </a:fld>
            <a:endParaRPr lang="de-DE"/>
          </a:p>
        </p:txBody>
      </p:sp>
    </p:spTree>
    <p:extLst>
      <p:ext uri="{BB962C8B-B14F-4D97-AF65-F5344CB8AC3E}">
        <p14:creationId xmlns:p14="http://schemas.microsoft.com/office/powerpoint/2010/main" val="3059151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r>
              <a:rPr lang="en-US" dirty="0" smtClean="0"/>
              <a:t>At the end of the flight path a large area time of flight wall made out of plastic scintillator paddles is</a:t>
            </a:r>
            <a:r>
              <a:rPr lang="en-US" baseline="0" dirty="0" smtClean="0"/>
              <a:t> foreseen. Each paddle has a thickness in the range of 3-5mm and they are placed vertically to cover a total area of  … … four layers of paddles is foreseen to guarantee an excellent timing and energy loss measurement.</a:t>
            </a:r>
          </a:p>
          <a:p>
            <a:endParaRPr lang="en-US" dirty="0"/>
          </a:p>
        </p:txBody>
      </p:sp>
      <p:sp>
        <p:nvSpPr>
          <p:cNvPr id="4" name="Date Placeholder 3"/>
          <p:cNvSpPr>
            <a:spLocks noGrp="1"/>
          </p:cNvSpPr>
          <p:nvPr>
            <p:ph type="dt" idx="10"/>
          </p:nvPr>
        </p:nvSpPr>
        <p:spPr/>
        <p:txBody>
          <a:bodyPr/>
          <a:lstStyle/>
          <a:p>
            <a:fld id="{065B079B-E513-489A-8A1B-D7C78493EA86}" type="datetime4">
              <a:rPr lang="de-DE" smtClean="0"/>
              <a:pPr/>
              <a:t>April 9,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16</a:t>
            </a:fld>
            <a:endParaRPr lang="de-DE"/>
          </a:p>
        </p:txBody>
      </p:sp>
    </p:spTree>
    <p:extLst>
      <p:ext uri="{BB962C8B-B14F-4D97-AF65-F5344CB8AC3E}">
        <p14:creationId xmlns:p14="http://schemas.microsoft.com/office/powerpoint/2010/main" val="3683300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r>
              <a:rPr lang="en-US" dirty="0" smtClean="0"/>
              <a:t>For the position measurements after</a:t>
            </a:r>
            <a:r>
              <a:rPr lang="en-US" baseline="0" dirty="0" smtClean="0"/>
              <a:t> the target where the beam distribution is large, we foresee large area fiber detectors ranging from 40 cm up to 120 cm wide. Before the target smaller fiber detectors are foreseen to replace the position measurement of the Si detectors in the case of experiments where the beam rate is very high as I will discuss in more detail later. </a:t>
            </a:r>
          </a:p>
          <a:p>
            <a:r>
              <a:rPr lang="en-US" baseline="0" dirty="0" smtClean="0"/>
              <a:t>Fiber detectors are made of a sequence of square fibers with 200um cross section placed next to each other.</a:t>
            </a:r>
          </a:p>
        </p:txBody>
      </p:sp>
      <p:sp>
        <p:nvSpPr>
          <p:cNvPr id="4" name="Date Placeholder 3"/>
          <p:cNvSpPr>
            <a:spLocks noGrp="1"/>
          </p:cNvSpPr>
          <p:nvPr>
            <p:ph type="dt" idx="10"/>
          </p:nvPr>
        </p:nvSpPr>
        <p:spPr/>
        <p:txBody>
          <a:bodyPr/>
          <a:lstStyle/>
          <a:p>
            <a:fld id="{065B079B-E513-489A-8A1B-D7C78493EA86}" type="datetime4">
              <a:rPr lang="de-DE" smtClean="0"/>
              <a:pPr/>
              <a:t>April 9,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20</a:t>
            </a:fld>
            <a:endParaRPr lang="de-DE"/>
          </a:p>
        </p:txBody>
      </p:sp>
    </p:spTree>
    <p:extLst>
      <p:ext uri="{BB962C8B-B14F-4D97-AF65-F5344CB8AC3E}">
        <p14:creationId xmlns:p14="http://schemas.microsoft.com/office/powerpoint/2010/main" val="2997667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r>
              <a:rPr lang="en-US" dirty="0" smtClean="0"/>
              <a:t>For the position measurements after</a:t>
            </a:r>
            <a:r>
              <a:rPr lang="en-US" baseline="0" dirty="0" smtClean="0"/>
              <a:t> the target where the beam distribution is large, we foresee large area fiber detectors ranging from 40 cm up to 120 cm wide. Before the target smaller fiber detectors are foreseen to replace the position measurement of the Si detectors in the case of experiments where the beam rate is very high as I will discuss in more detail later. </a:t>
            </a:r>
          </a:p>
          <a:p>
            <a:r>
              <a:rPr lang="en-US" baseline="0" dirty="0" smtClean="0"/>
              <a:t>Fiber detectors are made of a sequence of square fibers with 200um cross section placed next to each other.</a:t>
            </a:r>
          </a:p>
        </p:txBody>
      </p:sp>
      <p:sp>
        <p:nvSpPr>
          <p:cNvPr id="4" name="Date Placeholder 3"/>
          <p:cNvSpPr>
            <a:spLocks noGrp="1"/>
          </p:cNvSpPr>
          <p:nvPr>
            <p:ph type="dt" idx="10"/>
          </p:nvPr>
        </p:nvSpPr>
        <p:spPr/>
        <p:txBody>
          <a:bodyPr/>
          <a:lstStyle/>
          <a:p>
            <a:fld id="{065B079B-E513-489A-8A1B-D7C78493EA86}" type="datetime4">
              <a:rPr lang="de-DE" smtClean="0"/>
              <a:pPr/>
              <a:t>April 10,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21</a:t>
            </a:fld>
            <a:endParaRPr lang="de-DE"/>
          </a:p>
        </p:txBody>
      </p:sp>
    </p:spTree>
    <p:extLst>
      <p:ext uri="{BB962C8B-B14F-4D97-AF65-F5344CB8AC3E}">
        <p14:creationId xmlns:p14="http://schemas.microsoft.com/office/powerpoint/2010/main" val="2997667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r>
              <a:rPr lang="en-US" dirty="0" smtClean="0"/>
              <a:t>Finally the evaporated</a:t>
            </a:r>
            <a:r>
              <a:rPr lang="en-US" baseline="0" dirty="0" smtClean="0"/>
              <a:t> protons can have a very large angular and momentum distribution and detectors with a few square meters of active area are required for effective detection. For this purpose we are building 4 stations of gas detectors based on the straw tube technology. The size of the detectors in the dispersion plane are planned to be up to 2.5 m. Each detection station is responsible for x or y measurement. All detector stations will be placed in the vacuum. The first detection station will be of thin </a:t>
            </a:r>
            <a:r>
              <a:rPr lang="en-US" baseline="0" dirty="0" err="1" smtClean="0"/>
              <a:t>Kapton</a:t>
            </a:r>
            <a:r>
              <a:rPr lang="en-US" baseline="0" dirty="0" smtClean="0"/>
              <a:t> wall and the rest of the detectors out of thin Al walls.</a:t>
            </a:r>
            <a:endParaRPr lang="en-US" dirty="0"/>
          </a:p>
        </p:txBody>
      </p:sp>
      <p:sp>
        <p:nvSpPr>
          <p:cNvPr id="4" name="Date Placeholder 3"/>
          <p:cNvSpPr>
            <a:spLocks noGrp="1"/>
          </p:cNvSpPr>
          <p:nvPr>
            <p:ph type="dt" idx="10"/>
          </p:nvPr>
        </p:nvSpPr>
        <p:spPr/>
        <p:txBody>
          <a:bodyPr/>
          <a:lstStyle/>
          <a:p>
            <a:fld id="{065B079B-E513-489A-8A1B-D7C78493EA86}" type="datetime4">
              <a:rPr lang="de-DE" smtClean="0"/>
              <a:pPr/>
              <a:t>April 9,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26</a:t>
            </a:fld>
            <a:endParaRPr lang="de-DE"/>
          </a:p>
        </p:txBody>
      </p:sp>
    </p:spTree>
    <p:extLst>
      <p:ext uri="{BB962C8B-B14F-4D97-AF65-F5344CB8AC3E}">
        <p14:creationId xmlns:p14="http://schemas.microsoft.com/office/powerpoint/2010/main" val="1730601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r>
              <a:rPr lang="en-US" dirty="0" smtClean="0"/>
              <a:t>In order to meet</a:t>
            </a:r>
            <a:r>
              <a:rPr lang="en-US" baseline="0" dirty="0" smtClean="0"/>
              <a:t> the demanding specifications we have designed a versatile system that can be optimized in three main modes to obtain high resolution… high acceptance … high rate….</a:t>
            </a:r>
            <a:endParaRPr lang="en-US" dirty="0"/>
          </a:p>
        </p:txBody>
      </p:sp>
      <p:sp>
        <p:nvSpPr>
          <p:cNvPr id="4" name="Date Placeholder 3"/>
          <p:cNvSpPr>
            <a:spLocks noGrp="1"/>
          </p:cNvSpPr>
          <p:nvPr>
            <p:ph type="dt" idx="10"/>
          </p:nvPr>
        </p:nvSpPr>
        <p:spPr/>
        <p:txBody>
          <a:bodyPr/>
          <a:lstStyle/>
          <a:p>
            <a:fld id="{065B079B-E513-489A-8A1B-D7C78493EA86}" type="datetime4">
              <a:rPr lang="de-DE" smtClean="0"/>
              <a:pPr/>
              <a:t>April 10,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29</a:t>
            </a:fld>
            <a:endParaRPr lang="de-DE"/>
          </a:p>
        </p:txBody>
      </p:sp>
    </p:spTree>
    <p:extLst>
      <p:ext uri="{BB962C8B-B14F-4D97-AF65-F5344CB8AC3E}">
        <p14:creationId xmlns:p14="http://schemas.microsoft.com/office/powerpoint/2010/main" val="3603330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r>
              <a:rPr lang="en-US" dirty="0" smtClean="0"/>
              <a:t>We have performed</a:t>
            </a:r>
            <a:r>
              <a:rPr lang="en-US" baseline="0" dirty="0" smtClean="0"/>
              <a:t> a complete </a:t>
            </a:r>
            <a:r>
              <a:rPr lang="en-US" baseline="0" dirty="0" err="1" smtClean="0"/>
              <a:t>Geant</a:t>
            </a:r>
            <a:r>
              <a:rPr lang="en-US" baseline="0" dirty="0" smtClean="0"/>
              <a:t> simulation of the designed system to demonstrate the expected performance of the system. For example this table shows the fragment mass resolution obtained for a </a:t>
            </a:r>
            <a:r>
              <a:rPr lang="en-US" baseline="0" dirty="0" err="1" smtClean="0"/>
              <a:t>Sn</a:t>
            </a:r>
            <a:r>
              <a:rPr lang="en-US" baseline="0" dirty="0" smtClean="0"/>
              <a:t> ion and the relative energy reconstructed for a proton + </a:t>
            </a:r>
            <a:r>
              <a:rPr lang="en-US" baseline="0" dirty="0" err="1" smtClean="0"/>
              <a:t>Sn</a:t>
            </a:r>
            <a:r>
              <a:rPr lang="en-US" baseline="0" dirty="0" smtClean="0"/>
              <a:t> system.</a:t>
            </a:r>
          </a:p>
          <a:p>
            <a:r>
              <a:rPr lang="en-US" baseline="0" dirty="0" smtClean="0"/>
              <a:t>The first column states with or </a:t>
            </a:r>
            <a:r>
              <a:rPr lang="en-US" baseline="0" dirty="0" err="1" smtClean="0"/>
              <a:t>wout</a:t>
            </a:r>
            <a:r>
              <a:rPr lang="en-US" baseline="0" dirty="0" smtClean="0"/>
              <a:t> material the second includes the target material and the third column sates if the resolutions are turned on and off. </a:t>
            </a:r>
          </a:p>
          <a:p>
            <a:r>
              <a:rPr lang="en-US" baseline="0" dirty="0" smtClean="0"/>
              <a:t>What is of interest from this table is that the most important factor in the time-of-flight resolution. The next dominant factor is the material budget of the detectors and last is the position resolution of the detectors. In the case of the relative energy reconstruction the thickness of the target can be the dominant factor in the resolution.</a:t>
            </a:r>
          </a:p>
          <a:p>
            <a:r>
              <a:rPr lang="en-US" baseline="0" dirty="0" smtClean="0"/>
              <a:t>A second example has been </a:t>
            </a:r>
            <a:r>
              <a:rPr lang="en-US" baseline="0" dirty="0" err="1" smtClean="0"/>
              <a:t>examiined</a:t>
            </a:r>
            <a:r>
              <a:rPr lang="en-US" baseline="0" dirty="0" smtClean="0"/>
              <a:t> and compared to existing data from our existing setup. In particular the </a:t>
            </a:r>
            <a:r>
              <a:rPr lang="en-US" baseline="30000" dirty="0" smtClean="0"/>
              <a:t>15</a:t>
            </a:r>
            <a:r>
              <a:rPr lang="en-US" baseline="0" dirty="0" smtClean="0"/>
              <a:t>O + proton system has been simulated with the proposed setup. The improvement in the mass resolution is a factor of three and in the reconstructed relative energy a factor of two.</a:t>
            </a:r>
            <a:endParaRPr lang="en-US" dirty="0"/>
          </a:p>
        </p:txBody>
      </p:sp>
      <p:sp>
        <p:nvSpPr>
          <p:cNvPr id="4" name="Date Placeholder 3"/>
          <p:cNvSpPr>
            <a:spLocks noGrp="1"/>
          </p:cNvSpPr>
          <p:nvPr>
            <p:ph type="dt" idx="10"/>
          </p:nvPr>
        </p:nvSpPr>
        <p:spPr/>
        <p:txBody>
          <a:bodyPr/>
          <a:lstStyle/>
          <a:p>
            <a:fld id="{065B079B-E513-489A-8A1B-D7C78493EA86}" type="datetime4">
              <a:rPr lang="de-DE" smtClean="0"/>
              <a:pPr/>
              <a:t>April 9,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30</a:t>
            </a:fld>
            <a:endParaRPr lang="de-DE"/>
          </a:p>
        </p:txBody>
      </p:sp>
    </p:spTree>
    <p:extLst>
      <p:ext uri="{BB962C8B-B14F-4D97-AF65-F5344CB8AC3E}">
        <p14:creationId xmlns:p14="http://schemas.microsoft.com/office/powerpoint/2010/main" val="434004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r>
              <a:rPr lang="en-US" dirty="0" smtClean="0"/>
              <a:t>The R3B experiment is</a:t>
            </a:r>
            <a:r>
              <a:rPr lang="en-US" baseline="0" dirty="0" smtClean="0"/>
              <a:t> located at the FAIR facility.  Current GSI facility in Darmstadt and the planned/under construction FAIR facility. The FAIR facility offers higher beam energies and much higher intensities. State of the art experiments are prepared for proton-antiproton, heavy-ion collision, applied research and nuclear physics. Besides the low energy stable-beam nuclear physics experiments at UNILAC, most of the action for nuclear physics takes place after the accelerated high energy beam impinges on the production target. The reaction products are selected and identified by the fragment separator and then sent to the experimental apparatuses. With the new fragment separator a gain of 100 to 100000 in beam intensity will become possible.</a:t>
            </a:r>
          </a:p>
        </p:txBody>
      </p:sp>
      <p:sp>
        <p:nvSpPr>
          <p:cNvPr id="4" name="Date Placeholder 3"/>
          <p:cNvSpPr>
            <a:spLocks noGrp="1"/>
          </p:cNvSpPr>
          <p:nvPr>
            <p:ph type="dt" idx="10"/>
          </p:nvPr>
        </p:nvSpPr>
        <p:spPr/>
        <p:txBody>
          <a:bodyPr/>
          <a:lstStyle/>
          <a:p>
            <a:fld id="{065B079B-E513-489A-8A1B-D7C78493EA86}" type="datetime4">
              <a:rPr lang="de-DE" smtClean="0"/>
              <a:pPr/>
              <a:t>April 9,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2</a:t>
            </a:fld>
            <a:endParaRPr lang="de-DE"/>
          </a:p>
        </p:txBody>
      </p:sp>
    </p:spTree>
    <p:extLst>
      <p:ext uri="{BB962C8B-B14F-4D97-AF65-F5344CB8AC3E}">
        <p14:creationId xmlns:p14="http://schemas.microsoft.com/office/powerpoint/2010/main" val="2382614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10000"/>
              </a:spcBef>
              <a:spcAft>
                <a:spcPct val="0"/>
              </a:spcAft>
              <a:buClrTx/>
              <a:buSzTx/>
              <a:buFontTx/>
              <a:buNone/>
              <a:tabLst/>
              <a:defRPr/>
            </a:pPr>
            <a:r>
              <a:rPr lang="en-US" dirty="0" smtClean="0"/>
              <a:t>The secondary beam from</a:t>
            </a:r>
            <a:r>
              <a:rPr lang="en-US" baseline="0" dirty="0" smtClean="0"/>
              <a:t> the FRS reacts with the secondary target at the entrance of the experimental hall. The beam-like fragments fly through the large superconducting dipole magnet and are bended to the fragment arm. Target recoil detectors (Si tracker and CALIFA calorimeter) around the target register the prompt gamma rays and light particles scattered at large angles. </a:t>
            </a:r>
            <a:endParaRPr lang="en-US" dirty="0" smtClean="0"/>
          </a:p>
          <a:p>
            <a:r>
              <a:rPr lang="en-US" baseline="0" dirty="0" smtClean="0"/>
              <a:t>The daughter nuclei after reaction can also be in an unbound states and decay via particle evaporation which then flies with beam velocity through the magnet. Most commonly neutrons and protons are evaporated and detected in the Large area time-of-flight neutron spectrometer and at the proton arm respectively. This talk is about the fragment and proton arm detection systems.</a:t>
            </a:r>
            <a:endParaRPr lang="en-US" dirty="0"/>
          </a:p>
        </p:txBody>
      </p:sp>
      <p:sp>
        <p:nvSpPr>
          <p:cNvPr id="4" name="Date Placeholder 3"/>
          <p:cNvSpPr>
            <a:spLocks noGrp="1"/>
          </p:cNvSpPr>
          <p:nvPr>
            <p:ph type="dt" idx="10"/>
          </p:nvPr>
        </p:nvSpPr>
        <p:spPr/>
        <p:txBody>
          <a:bodyPr/>
          <a:lstStyle/>
          <a:p>
            <a:fld id="{065B079B-E513-489A-8A1B-D7C78493EA86}" type="datetime4">
              <a:rPr lang="de-DE" smtClean="0"/>
              <a:pPr/>
              <a:t>April 9,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3</a:t>
            </a:fld>
            <a:endParaRPr lang="de-DE"/>
          </a:p>
        </p:txBody>
      </p:sp>
    </p:spTree>
    <p:extLst>
      <p:ext uri="{BB962C8B-B14F-4D97-AF65-F5344CB8AC3E}">
        <p14:creationId xmlns:p14="http://schemas.microsoft.com/office/powerpoint/2010/main" val="1190630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r>
              <a:rPr lang="en-US" dirty="0" smtClean="0"/>
              <a:t>Coming back to the specific</a:t>
            </a:r>
            <a:r>
              <a:rPr lang="en-US" baseline="0" dirty="0" smtClean="0"/>
              <a:t> subject of the this talk. The future in-beam tracking detectors of R3B. The same setup from a top view. The incoming angle, time and energy loss of the secondary beam from the fragment separator is measured before the target. After the target the beam-like charged fragments are tracked through the dipole magnet with a series of position, time-of-flight and energy loss measurements. Again evaporated protons are bended into the proton arm.</a:t>
            </a:r>
            <a:endParaRPr lang="en-US" dirty="0"/>
          </a:p>
        </p:txBody>
      </p:sp>
      <p:sp>
        <p:nvSpPr>
          <p:cNvPr id="4" name="Date Placeholder 3"/>
          <p:cNvSpPr>
            <a:spLocks noGrp="1"/>
          </p:cNvSpPr>
          <p:nvPr>
            <p:ph type="dt" idx="10"/>
          </p:nvPr>
        </p:nvSpPr>
        <p:spPr/>
        <p:txBody>
          <a:bodyPr/>
          <a:lstStyle/>
          <a:p>
            <a:fld id="{065B079B-E513-489A-8A1B-D7C78493EA86}" type="datetime4">
              <a:rPr lang="de-DE" smtClean="0"/>
              <a:pPr/>
              <a:t>April 10,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4</a:t>
            </a:fld>
            <a:endParaRPr lang="de-DE"/>
          </a:p>
        </p:txBody>
      </p:sp>
    </p:spTree>
    <p:extLst>
      <p:ext uri="{BB962C8B-B14F-4D97-AF65-F5344CB8AC3E}">
        <p14:creationId xmlns:p14="http://schemas.microsoft.com/office/powerpoint/2010/main" val="1280723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r>
              <a:rPr lang="en-US" dirty="0" smtClean="0"/>
              <a:t>From the energy loss measurements we obtain the charge of the ions and from</a:t>
            </a:r>
            <a:r>
              <a:rPr lang="en-US" baseline="0" dirty="0" smtClean="0"/>
              <a:t> the time of flight and positions one determines the trajectories and thus mass identification and momentum.</a:t>
            </a:r>
            <a:endParaRPr lang="en-US" dirty="0"/>
          </a:p>
        </p:txBody>
      </p:sp>
      <p:sp>
        <p:nvSpPr>
          <p:cNvPr id="4" name="Date Placeholder 3"/>
          <p:cNvSpPr>
            <a:spLocks noGrp="1"/>
          </p:cNvSpPr>
          <p:nvPr>
            <p:ph type="dt" idx="10"/>
          </p:nvPr>
        </p:nvSpPr>
        <p:spPr/>
        <p:txBody>
          <a:bodyPr/>
          <a:lstStyle/>
          <a:p>
            <a:fld id="{065B079B-E513-489A-8A1B-D7C78493EA86}" type="datetime4">
              <a:rPr lang="de-DE" smtClean="0"/>
              <a:pPr/>
              <a:t>April 9,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5</a:t>
            </a:fld>
            <a:endParaRPr lang="de-DE"/>
          </a:p>
        </p:txBody>
      </p:sp>
    </p:spTree>
    <p:extLst>
      <p:ext uri="{BB962C8B-B14F-4D97-AF65-F5344CB8AC3E}">
        <p14:creationId xmlns:p14="http://schemas.microsoft.com/office/powerpoint/2010/main" val="4072567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r>
              <a:rPr lang="en-US" dirty="0" smtClean="0"/>
              <a:t>The specifications</a:t>
            </a:r>
            <a:r>
              <a:rPr lang="en-US" baseline="0" dirty="0" smtClean="0"/>
              <a:t> for the complete tracking system is to achieve an charge resolution of …. mass resolution of … high rate ……</a:t>
            </a:r>
            <a:endParaRPr lang="en-US" dirty="0"/>
          </a:p>
        </p:txBody>
      </p:sp>
      <p:sp>
        <p:nvSpPr>
          <p:cNvPr id="4" name="Date Placeholder 3"/>
          <p:cNvSpPr>
            <a:spLocks noGrp="1"/>
          </p:cNvSpPr>
          <p:nvPr>
            <p:ph type="dt" idx="10"/>
          </p:nvPr>
        </p:nvSpPr>
        <p:spPr/>
        <p:txBody>
          <a:bodyPr/>
          <a:lstStyle/>
          <a:p>
            <a:fld id="{065B079B-E513-489A-8A1B-D7C78493EA86}" type="datetime4">
              <a:rPr lang="de-DE" smtClean="0"/>
              <a:pPr/>
              <a:t>April 9,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6</a:t>
            </a:fld>
            <a:endParaRPr lang="de-DE"/>
          </a:p>
        </p:txBody>
      </p:sp>
    </p:spTree>
    <p:extLst>
      <p:ext uri="{BB962C8B-B14F-4D97-AF65-F5344CB8AC3E}">
        <p14:creationId xmlns:p14="http://schemas.microsoft.com/office/powerpoint/2010/main" val="2356954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r>
              <a:rPr lang="en-US" dirty="0" smtClean="0"/>
              <a:t>These</a:t>
            </a:r>
            <a:r>
              <a:rPr lang="en-US" baseline="0" dirty="0" smtClean="0"/>
              <a:t> specifications set the requirements for the tracking detectors to have an energy resolution of 1%, a timing resolution of …and position resolution of ….</a:t>
            </a:r>
          </a:p>
          <a:p>
            <a:r>
              <a:rPr lang="en-US" baseline="0" dirty="0" smtClean="0"/>
              <a:t>To be able to perform at high beam rates we need fast detectors, to enable </a:t>
            </a:r>
            <a:r>
              <a:rPr lang="en-US" baseline="0" dirty="0" err="1" smtClean="0"/>
              <a:t>mulit</a:t>
            </a:r>
            <a:r>
              <a:rPr lang="en-US" baseline="0" dirty="0" smtClean="0"/>
              <a:t>-hit detection high granularity is required …..</a:t>
            </a:r>
          </a:p>
        </p:txBody>
      </p:sp>
      <p:sp>
        <p:nvSpPr>
          <p:cNvPr id="4" name="Date Placeholder 3"/>
          <p:cNvSpPr>
            <a:spLocks noGrp="1"/>
          </p:cNvSpPr>
          <p:nvPr>
            <p:ph type="dt" idx="10"/>
          </p:nvPr>
        </p:nvSpPr>
        <p:spPr/>
        <p:txBody>
          <a:bodyPr/>
          <a:lstStyle/>
          <a:p>
            <a:fld id="{065B079B-E513-489A-8A1B-D7C78493EA86}" type="datetime4">
              <a:rPr lang="de-DE" smtClean="0"/>
              <a:pPr/>
              <a:t>April 9,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7</a:t>
            </a:fld>
            <a:endParaRPr lang="de-DE"/>
          </a:p>
        </p:txBody>
      </p:sp>
    </p:spTree>
    <p:extLst>
      <p:ext uri="{BB962C8B-B14F-4D97-AF65-F5344CB8AC3E}">
        <p14:creationId xmlns:p14="http://schemas.microsoft.com/office/powerpoint/2010/main" val="3496912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r>
              <a:rPr lang="en-US" dirty="0" smtClean="0"/>
              <a:t>These</a:t>
            </a:r>
            <a:r>
              <a:rPr lang="en-US" baseline="0" dirty="0" smtClean="0"/>
              <a:t> specifications set the requirements for the tracking detectors to have an energy resolution of 1%, a timing resolution of …and position resolution of ….</a:t>
            </a:r>
          </a:p>
          <a:p>
            <a:r>
              <a:rPr lang="en-US" baseline="0" dirty="0" smtClean="0"/>
              <a:t>To be able to perform at high beam rates we need fast detectors, to enable </a:t>
            </a:r>
            <a:r>
              <a:rPr lang="en-US" baseline="0" dirty="0" err="1" smtClean="0"/>
              <a:t>mulit</a:t>
            </a:r>
            <a:r>
              <a:rPr lang="en-US" baseline="0" dirty="0" smtClean="0"/>
              <a:t>-hit detection high granularity is required …..</a:t>
            </a:r>
          </a:p>
        </p:txBody>
      </p:sp>
      <p:sp>
        <p:nvSpPr>
          <p:cNvPr id="4" name="Date Placeholder 3"/>
          <p:cNvSpPr>
            <a:spLocks noGrp="1"/>
          </p:cNvSpPr>
          <p:nvPr>
            <p:ph type="dt" idx="10"/>
          </p:nvPr>
        </p:nvSpPr>
        <p:spPr/>
        <p:txBody>
          <a:bodyPr/>
          <a:lstStyle/>
          <a:p>
            <a:fld id="{065B079B-E513-489A-8A1B-D7C78493EA86}" type="datetime4">
              <a:rPr lang="de-DE" smtClean="0"/>
              <a:pPr/>
              <a:t>April 10,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8</a:t>
            </a:fld>
            <a:endParaRPr lang="de-DE"/>
          </a:p>
        </p:txBody>
      </p:sp>
    </p:spTree>
    <p:extLst>
      <p:ext uri="{BB962C8B-B14F-4D97-AF65-F5344CB8AC3E}">
        <p14:creationId xmlns:p14="http://schemas.microsoft.com/office/powerpoint/2010/main" val="3496912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r>
              <a:rPr lang="en-US" dirty="0" smtClean="0"/>
              <a:t>In order to meet</a:t>
            </a:r>
            <a:r>
              <a:rPr lang="en-US" baseline="0" dirty="0" smtClean="0"/>
              <a:t> </a:t>
            </a:r>
            <a:r>
              <a:rPr lang="en-US" dirty="0" smtClean="0"/>
              <a:t>these specifications</a:t>
            </a:r>
            <a:r>
              <a:rPr lang="en-US" baseline="0" dirty="0" smtClean="0"/>
              <a:t> and also based on the existing know how within the collaboration we work on the construction and optimization of a combination of detectors ranging from Si to plastic scintillator material and gas detectors.</a:t>
            </a:r>
            <a:endParaRPr lang="en-US" dirty="0"/>
          </a:p>
        </p:txBody>
      </p:sp>
      <p:sp>
        <p:nvSpPr>
          <p:cNvPr id="4" name="Date Placeholder 3"/>
          <p:cNvSpPr>
            <a:spLocks noGrp="1"/>
          </p:cNvSpPr>
          <p:nvPr>
            <p:ph type="dt" idx="10"/>
          </p:nvPr>
        </p:nvSpPr>
        <p:spPr/>
        <p:txBody>
          <a:bodyPr/>
          <a:lstStyle/>
          <a:p>
            <a:fld id="{065B079B-E513-489A-8A1B-D7C78493EA86}" type="datetime4">
              <a:rPr lang="de-DE" smtClean="0"/>
              <a:pPr/>
              <a:t>April 9, 2015</a:t>
            </a:fld>
            <a:endParaRPr lang="de-DE"/>
          </a:p>
        </p:txBody>
      </p:sp>
      <p:sp>
        <p:nvSpPr>
          <p:cNvPr id="5" name="Footer Placeholder 4"/>
          <p:cNvSpPr>
            <a:spLocks noGrp="1"/>
          </p:cNvSpPr>
          <p:nvPr>
            <p:ph type="ftr" sz="quarter" idx="11"/>
          </p:nvPr>
        </p:nvSpPr>
        <p:spPr/>
        <p:txBody>
          <a:bodyPr/>
          <a:lstStyle/>
          <a:p>
            <a:r>
              <a:rPr lang="de-DE" smtClean="0"/>
              <a:t>|  </a:t>
            </a:r>
            <a:endParaRPr lang="de-DE"/>
          </a:p>
        </p:txBody>
      </p:sp>
      <p:sp>
        <p:nvSpPr>
          <p:cNvPr id="6" name="Slide Number Placeholder 5"/>
          <p:cNvSpPr>
            <a:spLocks noGrp="1"/>
          </p:cNvSpPr>
          <p:nvPr>
            <p:ph type="sldNum" sz="quarter" idx="12"/>
          </p:nvPr>
        </p:nvSpPr>
        <p:spPr/>
        <p:txBody>
          <a:bodyPr/>
          <a:lstStyle/>
          <a:p>
            <a:r>
              <a:rPr lang="de-DE" smtClean="0"/>
              <a:t>|  </a:t>
            </a:r>
            <a:fld id="{C36AA9A4-5D0B-4134-89A6-D8B9DAA4F25C}" type="slidenum">
              <a:rPr lang="de-DE" smtClean="0"/>
              <a:pPr/>
              <a:t>9</a:t>
            </a:fld>
            <a:endParaRPr lang="de-DE"/>
          </a:p>
        </p:txBody>
      </p:sp>
    </p:spTree>
    <p:extLst>
      <p:ext uri="{BB962C8B-B14F-4D97-AF65-F5344CB8AC3E}">
        <p14:creationId xmlns:p14="http://schemas.microsoft.com/office/powerpoint/2010/main" val="214918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250825" y="368300"/>
            <a:ext cx="8642350" cy="2089150"/>
          </a:xfrm>
          <a:prstGeom prst="rect">
            <a:avLst/>
          </a:prstGeom>
          <a:solidFill>
            <a:srgbClr val="9C1C26"/>
          </a:solidFill>
          <a:ln w="9525">
            <a:noFill/>
            <a:miter lim="800000"/>
            <a:headEnd/>
            <a:tailEnd/>
          </a:ln>
          <a:effectLst/>
        </p:spPr>
        <p:txBody>
          <a:bodyPr wrap="none" anchor="ctr"/>
          <a:lstStyle/>
          <a:p>
            <a:pPr algn="ctr"/>
            <a:endParaRPr lang="de-DE"/>
          </a:p>
        </p:txBody>
      </p:sp>
      <p:sp>
        <p:nvSpPr>
          <p:cNvPr id="87044" name="Rectangle 4"/>
          <p:cNvSpPr>
            <a:spLocks noGrp="1" noChangeArrowheads="1"/>
          </p:cNvSpPr>
          <p:nvPr>
            <p:ph type="subTitle" idx="1"/>
          </p:nvPr>
        </p:nvSpPr>
        <p:spPr>
          <a:xfrm>
            <a:off x="358775" y="1449388"/>
            <a:ext cx="6642117" cy="944562"/>
          </a:xfrm>
        </p:spPr>
        <p:txBody>
          <a:bodyPr lIns="0" tIns="0" rIns="0" bIns="0"/>
          <a:lstStyle>
            <a:lvl1pPr marL="0" indent="0">
              <a:spcBef>
                <a:spcPct val="0"/>
              </a:spcBef>
              <a:buFont typeface="Wingdings" pitchFamily="2" charset="2"/>
              <a:buNone/>
              <a:defRPr b="1">
                <a:solidFill>
                  <a:schemeClr val="bg1"/>
                </a:solidFill>
              </a:defRPr>
            </a:lvl1pPr>
          </a:lstStyle>
          <a:p>
            <a:r>
              <a:rPr lang="de-DE" dirty="0" smtClean="0"/>
              <a:t>Formatvorlage des Untertitelmasters durch Klicken bearbeiten</a:t>
            </a:r>
            <a:endParaRPr lang="de-DE" dirty="0"/>
          </a:p>
        </p:txBody>
      </p:sp>
      <p:sp>
        <p:nvSpPr>
          <p:cNvPr id="87048" name="Rectangle 8"/>
          <p:cNvSpPr>
            <a:spLocks noChangeArrowheads="1"/>
          </p:cNvSpPr>
          <p:nvPr/>
        </p:nvSpPr>
        <p:spPr bwMode="auto">
          <a:xfrm>
            <a:off x="250825" y="196850"/>
            <a:ext cx="8642350" cy="144463"/>
          </a:xfrm>
          <a:prstGeom prst="rect">
            <a:avLst/>
          </a:prstGeom>
          <a:solidFill>
            <a:srgbClr val="9C1C26"/>
          </a:solidFill>
          <a:ln w="3175">
            <a:noFill/>
            <a:miter lim="800000"/>
            <a:headEnd/>
            <a:tailEnd/>
          </a:ln>
        </p:spPr>
        <p:txBody>
          <a:bodyPr/>
          <a:lstStyle/>
          <a:p>
            <a:endParaRPr lang="de-DE"/>
          </a:p>
        </p:txBody>
      </p:sp>
      <p:pic>
        <p:nvPicPr>
          <p:cNvPr id="87049" name="Picture 9" descr="tud_logo"/>
          <p:cNvPicPr>
            <a:picLocks noChangeAspect="1" noChangeArrowheads="1"/>
          </p:cNvPicPr>
          <p:nvPr/>
        </p:nvPicPr>
        <p:blipFill>
          <a:blip r:embed="rId2" cstate="print"/>
          <a:srcRect r="5453"/>
          <a:stretch>
            <a:fillRect/>
          </a:stretch>
        </p:blipFill>
        <p:spPr bwMode="auto">
          <a:xfrm>
            <a:off x="7172325" y="657225"/>
            <a:ext cx="1873250" cy="792163"/>
          </a:xfrm>
          <a:prstGeom prst="rect">
            <a:avLst/>
          </a:prstGeom>
          <a:noFill/>
          <a:ln w="9525">
            <a:noFill/>
            <a:miter lim="800000"/>
            <a:headEnd/>
            <a:tailEnd/>
          </a:ln>
        </p:spPr>
      </p:pic>
      <p:sp>
        <p:nvSpPr>
          <p:cNvPr id="87055" name="Line 15"/>
          <p:cNvSpPr>
            <a:spLocks noChangeShapeType="1"/>
          </p:cNvSpPr>
          <p:nvPr/>
        </p:nvSpPr>
        <p:spPr bwMode="auto">
          <a:xfrm>
            <a:off x="252413" y="6357958"/>
            <a:ext cx="8640762" cy="0"/>
          </a:xfrm>
          <a:prstGeom prst="line">
            <a:avLst/>
          </a:prstGeom>
          <a:noFill/>
          <a:ln w="7620">
            <a:solidFill>
              <a:srgbClr val="000000"/>
            </a:solidFill>
            <a:round/>
            <a:headEnd/>
            <a:tailEnd/>
          </a:ln>
        </p:spPr>
        <p:txBody>
          <a:bodyPr/>
          <a:lstStyle/>
          <a:p>
            <a:endParaRPr lang="de-DE"/>
          </a:p>
        </p:txBody>
      </p:sp>
      <p:sp>
        <p:nvSpPr>
          <p:cNvPr id="87058" name="Rectangle 18"/>
          <p:cNvSpPr>
            <a:spLocks noChangeArrowheads="1"/>
          </p:cNvSpPr>
          <p:nvPr/>
        </p:nvSpPr>
        <p:spPr bwMode="auto">
          <a:xfrm>
            <a:off x="250825" y="360363"/>
            <a:ext cx="8640763" cy="14287"/>
          </a:xfrm>
          <a:prstGeom prst="rect">
            <a:avLst/>
          </a:prstGeom>
          <a:solidFill>
            <a:srgbClr val="000000"/>
          </a:solidFill>
          <a:ln w="9525">
            <a:noFill/>
            <a:miter lim="800000"/>
            <a:headEnd/>
            <a:tailEnd/>
          </a:ln>
          <a:effectLst/>
        </p:spPr>
        <p:txBody>
          <a:bodyPr wrap="none" anchor="ctr"/>
          <a:lstStyle/>
          <a:p>
            <a:endParaRPr lang="de-DE"/>
          </a:p>
        </p:txBody>
      </p:sp>
      <p:sp>
        <p:nvSpPr>
          <p:cNvPr id="87059" name="Rectangle 19"/>
          <p:cNvSpPr>
            <a:spLocks noChangeArrowheads="1"/>
          </p:cNvSpPr>
          <p:nvPr/>
        </p:nvSpPr>
        <p:spPr bwMode="auto">
          <a:xfrm>
            <a:off x="250825" y="2457450"/>
            <a:ext cx="8640763" cy="7938"/>
          </a:xfrm>
          <a:prstGeom prst="rect">
            <a:avLst/>
          </a:prstGeom>
          <a:solidFill>
            <a:srgbClr val="000000"/>
          </a:solidFill>
          <a:ln w="9525">
            <a:noFill/>
            <a:miter lim="800000"/>
            <a:headEnd/>
            <a:tailEnd/>
          </a:ln>
          <a:effectLst/>
        </p:spPr>
        <p:txBody>
          <a:bodyPr wrap="none" anchor="ctr"/>
          <a:lstStyle/>
          <a:p>
            <a:endParaRPr lang="de-DE"/>
          </a:p>
        </p:txBody>
      </p:sp>
      <p:sp>
        <p:nvSpPr>
          <p:cNvPr id="12" name="Titel 11"/>
          <p:cNvSpPr>
            <a:spLocks noGrp="1"/>
          </p:cNvSpPr>
          <p:nvPr>
            <p:ph type="title"/>
          </p:nvPr>
        </p:nvSpPr>
        <p:spPr/>
        <p:txBody>
          <a:bodyPr/>
          <a:lstStyle>
            <a:lvl1pPr>
              <a:defRPr>
                <a:solidFill>
                  <a:schemeClr val="bg1"/>
                </a:solidFill>
              </a:defRPr>
            </a:lvl1pPr>
          </a:lstStyle>
          <a:p>
            <a:r>
              <a:rPr lang="de-DE" dirty="0" smtClean="0"/>
              <a:t>Titelmasterformat durch Klicken bearbeiten</a:t>
            </a:r>
            <a:endParaRPr lang="de-DE" dirty="0"/>
          </a:p>
        </p:txBody>
      </p:sp>
      <p:sp>
        <p:nvSpPr>
          <p:cNvPr id="15" name="Fußzeilenplatzhalter 3"/>
          <p:cNvSpPr txBox="1">
            <a:spLocks/>
          </p:cNvSpPr>
          <p:nvPr userDrawn="1"/>
        </p:nvSpPr>
        <p:spPr>
          <a:xfrm>
            <a:off x="252413" y="6489700"/>
            <a:ext cx="7200900" cy="23177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1E482C5-58E3-4583-8C64-AB4EA00E1990}" type="datetime1">
              <a:rPr kumimoji="0" lang="de-DE" sz="1000" b="0" i="0" u="none" strike="noStrike" kern="1200" cap="none" spc="0" normalizeH="0" baseline="0" noProof="0" smtClean="0">
                <a:ln>
                  <a:noFill/>
                </a:ln>
                <a:solidFill>
                  <a:schemeClr val="tx1"/>
                </a:solidFill>
                <a:effectLst/>
                <a:uLnTx/>
                <a:uFillTx/>
                <a:latin typeface="+mn-lt"/>
                <a:ea typeface="+mn-ea"/>
                <a:cs typeface="Tahoma"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09/04/15</a:t>
            </a:fld>
            <a:r>
              <a:rPr kumimoji="0" lang="de-DE" sz="1000" b="0" i="0" u="none" strike="noStrike" kern="1200" cap="none" spc="0" normalizeH="0" baseline="0" noProof="0" dirty="0" smtClean="0">
                <a:ln>
                  <a:noFill/>
                </a:ln>
                <a:solidFill>
                  <a:schemeClr val="tx1"/>
                </a:solidFill>
                <a:effectLst/>
                <a:uLnTx/>
                <a:uFillTx/>
                <a:latin typeface="+mn-lt"/>
                <a:ea typeface="+mn-ea"/>
                <a:cs typeface="Tahoma" pitchFamily="34" charset="0"/>
              </a:rPr>
              <a:t>  |  </a:t>
            </a:r>
            <a:r>
              <a:rPr lang="en-US" sz="1000" kern="1200" dirty="0" smtClean="0">
                <a:solidFill>
                  <a:schemeClr val="tx1"/>
                </a:solidFill>
                <a:latin typeface="Arial" charset="0"/>
                <a:ea typeface="+mn-ea"/>
                <a:cs typeface="+mn-cs"/>
              </a:rPr>
              <a:t>5th HIC for FAIR Physics Day Expert Group 3  </a:t>
            </a:r>
            <a:r>
              <a:rPr kumimoji="0" lang="de-DE" sz="1000" b="0" i="0" u="none" strike="noStrike" kern="1200" cap="none" spc="0" normalizeH="0" baseline="0" noProof="0" dirty="0" smtClean="0">
                <a:ln>
                  <a:noFill/>
                </a:ln>
                <a:solidFill>
                  <a:schemeClr val="tx1"/>
                </a:solidFill>
                <a:effectLst/>
                <a:uLnTx/>
                <a:uFillTx/>
                <a:latin typeface="+mn-lt"/>
                <a:ea typeface="+mn-ea"/>
                <a:cs typeface="Tahoma" pitchFamily="34" charset="0"/>
              </a:rPr>
              <a:t>|  Stefanos Paschalis  </a:t>
            </a:r>
            <a:r>
              <a:rPr kumimoji="0" lang="de-DE" sz="1000" b="0" i="0" u="none" strike="noStrike" kern="1200" cap="none" spc="0" normalizeH="0" baseline="0" noProof="0" dirty="0" smtClean="0">
                <a:ln>
                  <a:noFill/>
                </a:ln>
                <a:solidFill>
                  <a:schemeClr val="tx1"/>
                </a:solidFill>
                <a:effectLst/>
                <a:uLnTx/>
                <a:uFillTx/>
                <a:latin typeface="+mn-lt"/>
                <a:ea typeface="+mn-ea"/>
                <a:cs typeface="Tahoma" pitchFamily="34" charset="0"/>
              </a:rPr>
              <a:t>|  </a:t>
            </a:r>
            <a:fld id="{8E9B2640-8CD7-45FF-9440-54608BC46479}" type="slidenum">
              <a:rPr kumimoji="0" lang="de-DE" sz="1000" b="0" i="0" u="none" strike="noStrike" kern="1200" cap="none" spc="0" normalizeH="0" baseline="0" noProof="0" smtClean="0">
                <a:ln>
                  <a:noFill/>
                </a:ln>
                <a:solidFill>
                  <a:schemeClr val="tx1"/>
                </a:solidFill>
                <a:effectLst/>
                <a:uLnTx/>
                <a:uFillTx/>
                <a:latin typeface="+mn-lt"/>
                <a:ea typeface="+mn-ea"/>
                <a:cs typeface="Tahoma"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de-DE" sz="1000" b="0" i="0" u="none" strike="noStrike" kern="1200" cap="none" spc="0" normalizeH="0" baseline="0" noProof="0" dirty="0" smtClean="0">
              <a:ln>
                <a:noFill/>
              </a:ln>
              <a:solidFill>
                <a:schemeClr val="tx1"/>
              </a:solidFill>
              <a:effectLst/>
              <a:uLnTx/>
              <a:uFillTx/>
              <a:latin typeface="+mn-lt"/>
              <a:ea typeface="+mn-ea"/>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chemeClr val="tx1"/>
              </a:solidFill>
              <a:effectLst/>
              <a:uLnTx/>
              <a:uFillTx/>
              <a:latin typeface="+mn-lt"/>
              <a:ea typeface="+mn-ea"/>
              <a:cs typeface="Tahoma"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360000" y="1620000"/>
            <a:ext cx="6823569" cy="4479943"/>
          </a:xfrm>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6421455" cy="1362075"/>
          </a:xfrm>
        </p:spPr>
        <p:txBody>
          <a:bodyPr anchor="t"/>
          <a:lstStyle>
            <a:lvl1pPr algn="l">
              <a:defRPr sz="3200" b="1" cap="all"/>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722313" y="2906713"/>
            <a:ext cx="642145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58775" y="1592263"/>
            <a:ext cx="4135438" cy="4551381"/>
          </a:xfrm>
        </p:spPr>
        <p:txBody>
          <a:bodyPr/>
          <a:lstStyle>
            <a:lvl1pPr marL="0" indent="0">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786314" y="1592263"/>
            <a:ext cx="4105274" cy="4551381"/>
          </a:xfrm>
        </p:spPr>
        <p:txBody>
          <a:bodyPr/>
          <a:lstStyle>
            <a:lvl1pPr marL="0" indent="0">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3857620" y="1620000"/>
            <a:ext cx="5000660" cy="4506163"/>
          </a:xfrm>
        </p:spPr>
        <p:txBody>
          <a:bodyPr/>
          <a:lstStyle>
            <a:lvl1pPr>
              <a:defRPr sz="2000"/>
            </a:lvl1pPr>
            <a:lvl2pPr>
              <a:defRPr sz="2000"/>
            </a:lvl2pPr>
            <a:lvl3pPr>
              <a:defRPr sz="1600"/>
            </a:lvl3pPr>
            <a:lvl4pPr>
              <a:defRPr sz="1600"/>
            </a:lvl4pPr>
            <a:lvl5pPr>
              <a:defRPr sz="1600"/>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Textplatzhalter 3"/>
          <p:cNvSpPr>
            <a:spLocks noGrp="1"/>
          </p:cNvSpPr>
          <p:nvPr>
            <p:ph type="body" sz="half" idx="2"/>
          </p:nvPr>
        </p:nvSpPr>
        <p:spPr>
          <a:xfrm>
            <a:off x="358776" y="1620000"/>
            <a:ext cx="3106738" cy="4506163"/>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smtClean="0"/>
              <a:t>Textmasterformate durch Klicken bearbeiten</a:t>
            </a:r>
          </a:p>
        </p:txBody>
      </p:sp>
      <p:sp>
        <p:nvSpPr>
          <p:cNvPr id="5" name="Titel 1"/>
          <p:cNvSpPr>
            <a:spLocks noGrp="1"/>
          </p:cNvSpPr>
          <p:nvPr>
            <p:ph type="title"/>
          </p:nvPr>
        </p:nvSpPr>
        <p:spPr>
          <a:xfrm>
            <a:off x="358775" y="488950"/>
            <a:ext cx="6840000" cy="838200"/>
          </a:xfrm>
        </p:spPr>
        <p:txBody>
          <a:bodyPr/>
          <a:lstStyle/>
          <a:p>
            <a:r>
              <a:rPr lang="de-DE" smtClean="0"/>
              <a:t>Titelmasterformat durch Klicken bearbeiten</a:t>
            </a:r>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1928801"/>
            <a:ext cx="5486400" cy="279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ChangeArrowheads="1"/>
          </p:cNvSpPr>
          <p:nvPr/>
        </p:nvSpPr>
        <p:spPr bwMode="auto">
          <a:xfrm>
            <a:off x="250825" y="368300"/>
            <a:ext cx="8642350" cy="1081088"/>
          </a:xfrm>
          <a:prstGeom prst="rect">
            <a:avLst/>
          </a:prstGeom>
          <a:noFill/>
          <a:ln w="9525">
            <a:noFill/>
            <a:miter lim="800000"/>
            <a:headEnd/>
            <a:tailEnd/>
          </a:ln>
          <a:effectLst/>
        </p:spPr>
        <p:txBody>
          <a:bodyPr wrap="none" anchor="ctr"/>
          <a:lstStyle/>
          <a:p>
            <a:endParaRPr lang="de-DE">
              <a:latin typeface="+mn-lt"/>
              <a:cs typeface="Tahoma" pitchFamily="34" charset="0"/>
            </a:endParaRPr>
          </a:p>
        </p:txBody>
      </p:sp>
      <p:sp>
        <p:nvSpPr>
          <p:cNvPr id="1026" name="Rectangle 2"/>
          <p:cNvSpPr>
            <a:spLocks noGrp="1" noChangeArrowheads="1"/>
          </p:cNvSpPr>
          <p:nvPr>
            <p:ph type="title"/>
          </p:nvPr>
        </p:nvSpPr>
        <p:spPr bwMode="auto">
          <a:xfrm>
            <a:off x="358775" y="488950"/>
            <a:ext cx="6642117" cy="838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de-DE" dirty="0" smtClean="0"/>
              <a:t>Titelmasterformat durch Klicken bearbeiten</a:t>
            </a:r>
          </a:p>
        </p:txBody>
      </p:sp>
      <p:sp>
        <p:nvSpPr>
          <p:cNvPr id="1027" name="Rectangle 3"/>
          <p:cNvSpPr>
            <a:spLocks noGrp="1" noChangeArrowheads="1"/>
          </p:cNvSpPr>
          <p:nvPr>
            <p:ph type="body" idx="1"/>
          </p:nvPr>
        </p:nvSpPr>
        <p:spPr bwMode="auto">
          <a:xfrm>
            <a:off x="360000" y="1620000"/>
            <a:ext cx="6640892" cy="45720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1032" name="Rectangle 8"/>
          <p:cNvSpPr>
            <a:spLocks noChangeArrowheads="1"/>
          </p:cNvSpPr>
          <p:nvPr/>
        </p:nvSpPr>
        <p:spPr bwMode="auto">
          <a:xfrm>
            <a:off x="250825" y="196850"/>
            <a:ext cx="8642350" cy="144463"/>
          </a:xfrm>
          <a:prstGeom prst="rect">
            <a:avLst/>
          </a:prstGeom>
          <a:solidFill>
            <a:srgbClr val="9C1C26"/>
          </a:solidFill>
          <a:ln w="3175">
            <a:noFill/>
            <a:miter lim="800000"/>
            <a:headEnd/>
            <a:tailEnd/>
          </a:ln>
        </p:spPr>
        <p:txBody>
          <a:bodyPr/>
          <a:lstStyle/>
          <a:p>
            <a:endParaRPr lang="de-DE">
              <a:latin typeface="+mn-lt"/>
              <a:cs typeface="Tahoma" pitchFamily="34" charset="0"/>
            </a:endParaRPr>
          </a:p>
        </p:txBody>
      </p:sp>
      <p:pic>
        <p:nvPicPr>
          <p:cNvPr id="1033" name="Picture 9" descr="tud_logo"/>
          <p:cNvPicPr>
            <a:picLocks noChangeAspect="1" noChangeArrowheads="1"/>
          </p:cNvPicPr>
          <p:nvPr/>
        </p:nvPicPr>
        <p:blipFill>
          <a:blip r:embed="rId10" cstate="print"/>
          <a:srcRect r="5453"/>
          <a:stretch>
            <a:fillRect/>
          </a:stretch>
        </p:blipFill>
        <p:spPr bwMode="auto">
          <a:xfrm>
            <a:off x="7167563" y="512763"/>
            <a:ext cx="1873250" cy="792162"/>
          </a:xfrm>
          <a:prstGeom prst="rect">
            <a:avLst/>
          </a:prstGeom>
          <a:noFill/>
          <a:ln w="9525">
            <a:noFill/>
            <a:miter lim="800000"/>
            <a:headEnd/>
            <a:tailEnd/>
          </a:ln>
        </p:spPr>
      </p:pic>
      <p:sp>
        <p:nvSpPr>
          <p:cNvPr id="1038" name="Line 14"/>
          <p:cNvSpPr>
            <a:spLocks noChangeShapeType="1"/>
          </p:cNvSpPr>
          <p:nvPr/>
        </p:nvSpPr>
        <p:spPr bwMode="auto">
          <a:xfrm>
            <a:off x="250825" y="1449388"/>
            <a:ext cx="8640763" cy="0"/>
          </a:xfrm>
          <a:prstGeom prst="line">
            <a:avLst/>
          </a:prstGeom>
          <a:noFill/>
          <a:ln w="7620">
            <a:solidFill>
              <a:srgbClr val="000000"/>
            </a:solidFill>
            <a:round/>
            <a:headEnd/>
            <a:tailEnd/>
          </a:ln>
        </p:spPr>
        <p:txBody>
          <a:bodyPr/>
          <a:lstStyle/>
          <a:p>
            <a:endParaRPr lang="de-DE">
              <a:latin typeface="+mn-lt"/>
              <a:cs typeface="Tahoma" pitchFamily="34" charset="0"/>
            </a:endParaRPr>
          </a:p>
        </p:txBody>
      </p:sp>
      <p:sp>
        <p:nvSpPr>
          <p:cNvPr id="1040" name="Rectangle 16"/>
          <p:cNvSpPr>
            <a:spLocks noChangeArrowheads="1"/>
          </p:cNvSpPr>
          <p:nvPr/>
        </p:nvSpPr>
        <p:spPr bwMode="auto">
          <a:xfrm>
            <a:off x="250825" y="366713"/>
            <a:ext cx="8640763" cy="14287"/>
          </a:xfrm>
          <a:prstGeom prst="rect">
            <a:avLst/>
          </a:prstGeom>
          <a:solidFill>
            <a:srgbClr val="000000"/>
          </a:solidFill>
          <a:ln w="9525">
            <a:noFill/>
            <a:miter lim="800000"/>
            <a:headEnd/>
            <a:tailEnd/>
          </a:ln>
          <a:effectLst/>
        </p:spPr>
        <p:txBody>
          <a:bodyPr wrap="none" anchor="ctr"/>
          <a:lstStyle/>
          <a:p>
            <a:endParaRPr lang="de-DE">
              <a:latin typeface="+mn-lt"/>
              <a:cs typeface="Tahoma" pitchFamily="34" charset="0"/>
            </a:endParaRPr>
          </a:p>
        </p:txBody>
      </p:sp>
      <p:sp>
        <p:nvSpPr>
          <p:cNvPr id="11" name="Line 15"/>
          <p:cNvSpPr>
            <a:spLocks noChangeShapeType="1"/>
          </p:cNvSpPr>
          <p:nvPr userDrawn="1"/>
        </p:nvSpPr>
        <p:spPr bwMode="auto">
          <a:xfrm>
            <a:off x="252413" y="6357958"/>
            <a:ext cx="8640762" cy="0"/>
          </a:xfrm>
          <a:prstGeom prst="line">
            <a:avLst/>
          </a:prstGeom>
          <a:noFill/>
          <a:ln w="7620">
            <a:solidFill>
              <a:srgbClr val="000000"/>
            </a:solidFill>
            <a:round/>
            <a:headEnd/>
            <a:tailEnd/>
          </a:ln>
        </p:spPr>
        <p:txBody>
          <a:bodyPr/>
          <a:lstStyle/>
          <a:p>
            <a:endParaRPr lang="de-DE">
              <a:latin typeface="+mn-lt"/>
              <a:cs typeface="Tahoma" pitchFamily="34" charset="0"/>
            </a:endParaRPr>
          </a:p>
        </p:txBody>
      </p:sp>
      <p:sp>
        <p:nvSpPr>
          <p:cNvPr id="13" name="Fußzeilenplatzhalter 3"/>
          <p:cNvSpPr txBox="1">
            <a:spLocks/>
          </p:cNvSpPr>
          <p:nvPr userDrawn="1"/>
        </p:nvSpPr>
        <p:spPr>
          <a:xfrm>
            <a:off x="252413" y="6489700"/>
            <a:ext cx="7200900" cy="23177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1E482C5-58E3-4583-8C64-AB4EA00E1990}" type="datetime1">
              <a:rPr kumimoji="0" lang="de-DE" sz="1000" b="0" i="0" u="none" strike="noStrike" kern="1200" cap="none" spc="0" normalizeH="0" baseline="0" noProof="0" smtClean="0">
                <a:ln>
                  <a:noFill/>
                </a:ln>
                <a:solidFill>
                  <a:schemeClr val="tx1"/>
                </a:solidFill>
                <a:effectLst/>
                <a:uLnTx/>
                <a:uFillTx/>
                <a:latin typeface="+mn-lt"/>
                <a:ea typeface="+mn-ea"/>
                <a:cs typeface="Tahoma"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09/04/15</a:t>
            </a:fld>
            <a:r>
              <a:rPr kumimoji="0" lang="de-DE" sz="1000" b="0" i="0" u="none" strike="noStrike" kern="1200" cap="none" spc="0" normalizeH="0" baseline="0" noProof="0" dirty="0" smtClean="0">
                <a:ln>
                  <a:noFill/>
                </a:ln>
                <a:solidFill>
                  <a:schemeClr val="tx1"/>
                </a:solidFill>
                <a:effectLst/>
                <a:uLnTx/>
                <a:uFillTx/>
                <a:latin typeface="+mn-lt"/>
                <a:ea typeface="+mn-ea"/>
                <a:cs typeface="Tahoma" pitchFamily="34" charset="0"/>
              </a:rPr>
              <a:t>  |  </a:t>
            </a:r>
            <a:r>
              <a:rPr lang="en-US" sz="1000" kern="1200" dirty="0" smtClean="0">
                <a:solidFill>
                  <a:schemeClr val="tx1"/>
                </a:solidFill>
                <a:latin typeface="Arial" charset="0"/>
                <a:ea typeface="+mn-ea"/>
                <a:cs typeface="+mn-cs"/>
              </a:rPr>
              <a:t>5th HIC for FAIR Physics Day Expert Group 3  </a:t>
            </a:r>
            <a:r>
              <a:rPr kumimoji="0" lang="de-DE" sz="1000" b="0" i="0" u="none" strike="noStrike" kern="1200" cap="none" spc="0" normalizeH="0" baseline="0" noProof="0" dirty="0" smtClean="0">
                <a:ln>
                  <a:noFill/>
                </a:ln>
                <a:solidFill>
                  <a:schemeClr val="tx1"/>
                </a:solidFill>
                <a:effectLst/>
                <a:uLnTx/>
                <a:uFillTx/>
                <a:latin typeface="+mn-lt"/>
                <a:ea typeface="+mn-ea"/>
                <a:cs typeface="Tahoma" pitchFamily="34" charset="0"/>
              </a:rPr>
              <a:t>|  </a:t>
            </a:r>
            <a:r>
              <a:rPr kumimoji="0" lang="de-DE" sz="1000" b="0" i="0" u="none" strike="noStrike" kern="1200" cap="none" spc="0" normalizeH="0" baseline="0" noProof="0" dirty="0" smtClean="0">
                <a:ln>
                  <a:noFill/>
                </a:ln>
                <a:solidFill>
                  <a:schemeClr val="tx1"/>
                </a:solidFill>
                <a:effectLst/>
                <a:uLnTx/>
                <a:uFillTx/>
                <a:latin typeface="+mn-lt"/>
                <a:ea typeface="+mn-ea"/>
                <a:cs typeface="Tahoma" pitchFamily="34" charset="0"/>
              </a:rPr>
              <a:t>Stefanos Paschalis </a:t>
            </a:r>
            <a:r>
              <a:rPr kumimoji="0" lang="de-DE" sz="1000" b="0" i="0" u="none" strike="noStrike" kern="1200" cap="none" spc="0" normalizeH="0" baseline="0" noProof="0" dirty="0" smtClean="0">
                <a:ln>
                  <a:noFill/>
                </a:ln>
                <a:solidFill>
                  <a:schemeClr val="tx1"/>
                </a:solidFill>
                <a:effectLst/>
                <a:uLnTx/>
                <a:uFillTx/>
                <a:latin typeface="+mn-lt"/>
                <a:ea typeface="+mn-ea"/>
                <a:cs typeface="Tahoma" pitchFamily="34" charset="0"/>
              </a:rPr>
              <a:t> |  </a:t>
            </a:r>
            <a:fld id="{8E9B2640-8CD7-45FF-9440-54608BC46479}" type="slidenum">
              <a:rPr kumimoji="0" lang="de-DE" sz="1000" b="0" i="0" u="none" strike="noStrike" kern="1200" cap="none" spc="0" normalizeH="0" baseline="0" noProof="0" smtClean="0">
                <a:ln>
                  <a:noFill/>
                </a:ln>
                <a:solidFill>
                  <a:schemeClr val="tx1"/>
                </a:solidFill>
                <a:effectLst/>
                <a:uLnTx/>
                <a:uFillTx/>
                <a:latin typeface="+mn-lt"/>
                <a:ea typeface="+mn-ea"/>
                <a:cs typeface="Tahoma"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de-DE" sz="1000" b="0" i="0" u="none" strike="noStrike" kern="1200" cap="none" spc="0" normalizeH="0" baseline="0" noProof="0" dirty="0" smtClean="0">
              <a:ln>
                <a:noFill/>
              </a:ln>
              <a:solidFill>
                <a:schemeClr val="tx1"/>
              </a:solidFill>
              <a:effectLst/>
              <a:uLnTx/>
              <a:uFillTx/>
              <a:latin typeface="+mn-lt"/>
              <a:ea typeface="+mn-ea"/>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chemeClr val="tx1"/>
              </a:solidFill>
              <a:effectLst/>
              <a:uLnTx/>
              <a:uFillTx/>
              <a:latin typeface="+mn-lt"/>
              <a:ea typeface="+mn-ea"/>
              <a:cs typeface="Tahoma"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Lst>
  <p:hf hdr="0"/>
  <p:txStyles>
    <p:titleStyle>
      <a:lvl1pPr algn="l" rtl="0" eaLnBrk="1" fontAlgn="base" hangingPunct="1">
        <a:spcBef>
          <a:spcPct val="0"/>
        </a:spcBef>
        <a:spcAft>
          <a:spcPct val="0"/>
        </a:spcAft>
        <a:defRPr sz="2400" b="1">
          <a:solidFill>
            <a:schemeClr val="tx1"/>
          </a:solidFill>
          <a:latin typeface="+mn-lt"/>
          <a:ea typeface="+mj-ea"/>
          <a:cs typeface="Tahoma" pitchFamily="34"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179388" indent="-179388" algn="l" rtl="0" eaLnBrk="1" fontAlgn="base" hangingPunct="1">
        <a:lnSpc>
          <a:spcPct val="130000"/>
        </a:lnSpc>
        <a:spcBef>
          <a:spcPts val="200"/>
        </a:spcBef>
        <a:spcAft>
          <a:spcPts val="230"/>
        </a:spcAft>
        <a:buFont typeface="Wingdings" pitchFamily="2" charset="2"/>
        <a:buNone/>
        <a:defRPr sz="2000">
          <a:solidFill>
            <a:schemeClr val="tx1"/>
          </a:solidFill>
          <a:latin typeface="+mn-lt"/>
          <a:ea typeface="+mn-ea"/>
          <a:cs typeface="Tahoma" pitchFamily="34" charset="0"/>
        </a:defRPr>
      </a:lvl1pPr>
      <a:lvl2pPr marL="179388" indent="-177800" algn="l" rtl="0" eaLnBrk="1" fontAlgn="base" hangingPunct="1">
        <a:lnSpc>
          <a:spcPct val="130000"/>
        </a:lnSpc>
        <a:spcBef>
          <a:spcPts val="200"/>
        </a:spcBef>
        <a:spcAft>
          <a:spcPts val="230"/>
        </a:spcAft>
        <a:buFont typeface="Wingdings" pitchFamily="2" charset="2"/>
        <a:buChar char="§"/>
        <a:defRPr sz="2000">
          <a:solidFill>
            <a:schemeClr val="tx1"/>
          </a:solidFill>
          <a:latin typeface="+mn-lt"/>
          <a:cs typeface="Tahoma" pitchFamily="34" charset="0"/>
        </a:defRPr>
      </a:lvl2pPr>
      <a:lvl3pPr marL="538163" indent="-187325" algn="l" rtl="0" eaLnBrk="1" fontAlgn="base" hangingPunct="1">
        <a:lnSpc>
          <a:spcPct val="130000"/>
        </a:lnSpc>
        <a:spcBef>
          <a:spcPts val="200"/>
        </a:spcBef>
        <a:spcAft>
          <a:spcPts val="230"/>
        </a:spcAft>
        <a:buFont typeface="Wingdings" pitchFamily="2" charset="2"/>
        <a:buChar char="§"/>
        <a:defRPr>
          <a:solidFill>
            <a:schemeClr val="tx1"/>
          </a:solidFill>
          <a:latin typeface="+mn-lt"/>
          <a:cs typeface="Tahoma" pitchFamily="34" charset="0"/>
        </a:defRPr>
      </a:lvl3pPr>
      <a:lvl4pPr marL="717550" indent="-173038"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4pPr>
      <a:lvl5pPr marL="908050" indent="-188913"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58775" y="620688"/>
            <a:ext cx="6642117" cy="1368152"/>
          </a:xfrm>
        </p:spPr>
        <p:txBody>
          <a:bodyPr/>
          <a:lstStyle/>
          <a:p>
            <a:r>
              <a:rPr lang="en-US" sz="3000" b="0" dirty="0"/>
              <a:t>The in-beam tracking detectors for R</a:t>
            </a:r>
            <a:r>
              <a:rPr lang="en-US" sz="3000" b="0" baseline="30000" dirty="0"/>
              <a:t>3</a:t>
            </a:r>
            <a:r>
              <a:rPr lang="en-US" sz="3000" b="0" dirty="0"/>
              <a:t>B </a:t>
            </a:r>
          </a:p>
        </p:txBody>
      </p:sp>
      <p:pic>
        <p:nvPicPr>
          <p:cNvPr id="4" name="Picture 3"/>
          <p:cNvPicPr>
            <a:picLocks noChangeAspect="1"/>
          </p:cNvPicPr>
          <p:nvPr/>
        </p:nvPicPr>
        <p:blipFill rotWithShape="1">
          <a:blip r:embed="rId3"/>
          <a:srcRect t="10085"/>
          <a:stretch/>
        </p:blipFill>
        <p:spPr>
          <a:xfrm>
            <a:off x="5004048" y="4813064"/>
            <a:ext cx="3951230" cy="1496256"/>
          </a:xfrm>
          <a:prstGeom prst="rect">
            <a:avLst/>
          </a:prstGeom>
        </p:spPr>
      </p:pic>
      <p:sp>
        <p:nvSpPr>
          <p:cNvPr id="2" name="Rectangle 1"/>
          <p:cNvSpPr/>
          <p:nvPr/>
        </p:nvSpPr>
        <p:spPr>
          <a:xfrm>
            <a:off x="0" y="3356992"/>
            <a:ext cx="9144000" cy="1043875"/>
          </a:xfrm>
          <a:prstGeom prst="rect">
            <a:avLst/>
          </a:prstGeom>
        </p:spPr>
        <p:txBody>
          <a:bodyPr wrap="square">
            <a:spAutoFit/>
          </a:bodyPr>
          <a:lstStyle/>
          <a:p>
            <a:pPr algn="ctr">
              <a:lnSpc>
                <a:spcPct val="150000"/>
              </a:lnSpc>
            </a:pPr>
            <a:r>
              <a:rPr lang="en-US" sz="1400" dirty="0"/>
              <a:t>Michael </a:t>
            </a:r>
            <a:r>
              <a:rPr lang="en-US" sz="1400" dirty="0" err="1" smtClean="0"/>
              <a:t>Heil</a:t>
            </a:r>
            <a:r>
              <a:rPr lang="en-US" sz="1400" dirty="0" smtClean="0"/>
              <a:t>, </a:t>
            </a:r>
            <a:r>
              <a:rPr lang="en-US" sz="1400" dirty="0"/>
              <a:t>Jacob </a:t>
            </a:r>
            <a:r>
              <a:rPr lang="en-US" sz="1400" dirty="0"/>
              <a:t>Johansen, Anatoly </a:t>
            </a:r>
            <a:r>
              <a:rPr lang="en-US" sz="1400" dirty="0" err="1"/>
              <a:t>Krivshich</a:t>
            </a:r>
            <a:r>
              <a:rPr lang="en-US" sz="1400" dirty="0"/>
              <a:t>, </a:t>
            </a:r>
            <a:r>
              <a:rPr lang="en-US" sz="1400" dirty="0" smtClean="0"/>
              <a:t>Thomas </a:t>
            </a:r>
            <a:r>
              <a:rPr lang="en-US" sz="1400" dirty="0" err="1" smtClean="0"/>
              <a:t>Aumann</a:t>
            </a:r>
            <a:r>
              <a:rPr lang="en-US" sz="1400" dirty="0" smtClean="0"/>
              <a:t>, </a:t>
            </a:r>
            <a:r>
              <a:rPr lang="en-US" sz="1400" dirty="0" err="1"/>
              <a:t>Heiko</a:t>
            </a:r>
            <a:r>
              <a:rPr lang="en-US" sz="1400" dirty="0"/>
              <a:t> </a:t>
            </a:r>
            <a:r>
              <a:rPr lang="en-US" sz="1400" dirty="0" err="1" smtClean="0"/>
              <a:t>Scheit</a:t>
            </a:r>
            <a:r>
              <a:rPr lang="en-US" sz="1400" dirty="0" smtClean="0"/>
              <a:t>, </a:t>
            </a:r>
            <a:endParaRPr lang="en-US" sz="1400" dirty="0" smtClean="0"/>
          </a:p>
          <a:p>
            <a:pPr algn="ctr">
              <a:lnSpc>
                <a:spcPct val="150000"/>
              </a:lnSpc>
            </a:pPr>
            <a:r>
              <a:rPr lang="en-US" sz="1400" dirty="0" smtClean="0"/>
              <a:t>the R</a:t>
            </a:r>
            <a:r>
              <a:rPr lang="en-US" sz="1400" baseline="30000" dirty="0" smtClean="0"/>
              <a:t>3</a:t>
            </a:r>
            <a:r>
              <a:rPr lang="en-US" sz="1400" dirty="0" smtClean="0"/>
              <a:t>B in-beam tracking working group and </a:t>
            </a:r>
          </a:p>
          <a:p>
            <a:pPr algn="ctr">
              <a:lnSpc>
                <a:spcPct val="150000"/>
              </a:lnSpc>
            </a:pPr>
            <a:r>
              <a:rPr lang="en-US" sz="1400" dirty="0" smtClean="0"/>
              <a:t>the R</a:t>
            </a:r>
            <a:r>
              <a:rPr lang="en-US" sz="1400" baseline="30000" dirty="0" smtClean="0"/>
              <a:t>3</a:t>
            </a:r>
            <a:r>
              <a:rPr lang="en-US" sz="1400" dirty="0" smtClean="0"/>
              <a:t>B collaboration</a:t>
            </a:r>
          </a:p>
        </p:txBody>
      </p:sp>
      <p:grpSp>
        <p:nvGrpSpPr>
          <p:cNvPr id="7" name="Group 9"/>
          <p:cNvGrpSpPr>
            <a:grpSpLocks/>
          </p:cNvGrpSpPr>
          <p:nvPr/>
        </p:nvGrpSpPr>
        <p:grpSpPr bwMode="auto">
          <a:xfrm>
            <a:off x="42332" y="5524500"/>
            <a:ext cx="1525588" cy="611188"/>
            <a:chOff x="4120" y="60"/>
            <a:chExt cx="961" cy="385"/>
          </a:xfrm>
        </p:grpSpPr>
        <p:sp>
          <p:nvSpPr>
            <p:cNvPr id="8" name="Rectangle 10"/>
            <p:cNvSpPr>
              <a:spLocks noChangeArrowheads="1"/>
            </p:cNvSpPr>
            <p:nvPr/>
          </p:nvSpPr>
          <p:spPr bwMode="auto">
            <a:xfrm>
              <a:off x="4120" y="60"/>
              <a:ext cx="961" cy="385"/>
            </a:xfrm>
            <a:prstGeom prst="rect">
              <a:avLst/>
            </a:prstGeom>
            <a:solidFill>
              <a:srgbClr val="FFFFFF">
                <a:alpha val="9999"/>
              </a:srgbClr>
            </a:solidFill>
            <a:ln w="3168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WenQuanYi Micro Hei" charset="0"/>
              </a:endParaRPr>
            </a:p>
          </p:txBody>
        </p:sp>
        <p:pic>
          <p:nvPicPr>
            <p:cNvPr id="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 y="94"/>
              <a:ext cx="756" cy="2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1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3680" y="4508764"/>
            <a:ext cx="1165225" cy="815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463" y="5486326"/>
            <a:ext cx="1646237" cy="70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7026"/>
            <a:ext cx="1489075" cy="747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Rectangle 12"/>
          <p:cNvSpPr/>
          <p:nvPr/>
        </p:nvSpPr>
        <p:spPr>
          <a:xfrm>
            <a:off x="42333" y="2780928"/>
            <a:ext cx="9101668" cy="571951"/>
          </a:xfrm>
          <a:prstGeom prst="rect">
            <a:avLst/>
          </a:prstGeom>
        </p:spPr>
        <p:txBody>
          <a:bodyPr wrap="square">
            <a:spAutoFit/>
          </a:bodyPr>
          <a:lstStyle/>
          <a:p>
            <a:pPr algn="ctr">
              <a:lnSpc>
                <a:spcPct val="150000"/>
              </a:lnSpc>
            </a:pPr>
            <a:r>
              <a:rPr lang="en-US" sz="2200" dirty="0" smtClean="0"/>
              <a:t>Stefanos Paschalis</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Start-timing detector (plastic scintillator foil)</a:t>
            </a:r>
            <a:endParaRPr lang="en-US" dirty="0"/>
          </a:p>
        </p:txBody>
      </p:sp>
      <p:cxnSp>
        <p:nvCxnSpPr>
          <p:cNvPr id="6" name="Straight Connector 5"/>
          <p:cNvCxnSpPr/>
          <p:nvPr/>
        </p:nvCxnSpPr>
        <p:spPr>
          <a:xfrm>
            <a:off x="1060252" y="2515136"/>
            <a:ext cx="3096344" cy="0"/>
          </a:xfrm>
          <a:prstGeom prst="line">
            <a:avLst/>
          </a:prstGeom>
          <a:ln w="28575" cap="flat" cmpd="sng">
            <a:solidFill>
              <a:schemeClr val="tx1"/>
            </a:solidFill>
            <a:prstDash val="dashDot"/>
            <a:headEnd type="diamond"/>
            <a:tailEnd type="diamond"/>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84388" y="2145804"/>
            <a:ext cx="583801" cy="307777"/>
          </a:xfrm>
          <a:prstGeom prst="rect">
            <a:avLst/>
          </a:prstGeom>
          <a:noFill/>
          <a:ln>
            <a:solidFill>
              <a:schemeClr val="tx1"/>
            </a:solidFill>
          </a:ln>
        </p:spPr>
        <p:txBody>
          <a:bodyPr wrap="none" rtlCol="0">
            <a:spAutoFit/>
          </a:bodyPr>
          <a:lstStyle/>
          <a:p>
            <a:r>
              <a:rPr lang="en-US" sz="1400" dirty="0" smtClean="0"/>
              <a:t>10 m</a:t>
            </a:r>
            <a:endParaRPr lang="en-US" sz="1400" dirty="0"/>
          </a:p>
        </p:txBody>
      </p:sp>
      <p:cxnSp>
        <p:nvCxnSpPr>
          <p:cNvPr id="13" name="Straight Arrow Connector 12"/>
          <p:cNvCxnSpPr/>
          <p:nvPr/>
        </p:nvCxnSpPr>
        <p:spPr>
          <a:xfrm flipV="1">
            <a:off x="1132700" y="3513956"/>
            <a:ext cx="6768752" cy="864096"/>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608700" y="4199700"/>
            <a:ext cx="5292752" cy="93956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608700" y="4199700"/>
            <a:ext cx="2339984" cy="1258472"/>
          </a:xfrm>
          <a:prstGeom prst="straightConnector1">
            <a:avLst/>
          </a:prstGeom>
          <a:ln w="12700" cmpd="sng">
            <a:solidFill>
              <a:schemeClr val="tx1"/>
            </a:solidFill>
            <a:bevel/>
            <a:tailEnd type="arrow"/>
          </a:ln>
          <a:effectLst/>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a:off x="2212380" y="3441948"/>
            <a:ext cx="1143000" cy="730250"/>
          </a:xfrm>
          <a:custGeom>
            <a:avLst/>
            <a:gdLst>
              <a:gd name="connsiteX0" fmla="*/ 0 w 1143000"/>
              <a:gd name="connsiteY0" fmla="*/ 685800 h 730250"/>
              <a:gd name="connsiteX1" fmla="*/ 76200 w 1143000"/>
              <a:gd name="connsiteY1" fmla="*/ 95250 h 730250"/>
              <a:gd name="connsiteX2" fmla="*/ 152400 w 1143000"/>
              <a:gd name="connsiteY2" fmla="*/ 44450 h 730250"/>
              <a:gd name="connsiteX3" fmla="*/ 222250 w 1143000"/>
              <a:gd name="connsiteY3" fmla="*/ 0 h 730250"/>
              <a:gd name="connsiteX4" fmla="*/ 1066800 w 1143000"/>
              <a:gd name="connsiteY4" fmla="*/ 88900 h 730250"/>
              <a:gd name="connsiteX5" fmla="*/ 1143000 w 1143000"/>
              <a:gd name="connsiteY5" fmla="*/ 260350 h 730250"/>
              <a:gd name="connsiteX6" fmla="*/ 1104900 w 1143000"/>
              <a:gd name="connsiteY6" fmla="*/ 419100 h 730250"/>
              <a:gd name="connsiteX7" fmla="*/ 819150 w 1143000"/>
              <a:gd name="connsiteY7" fmla="*/ 571500 h 730250"/>
              <a:gd name="connsiteX8" fmla="*/ 203200 w 1143000"/>
              <a:gd name="connsiteY8" fmla="*/ 730250 h 730250"/>
              <a:gd name="connsiteX9" fmla="*/ 0 w 1143000"/>
              <a:gd name="connsiteY9" fmla="*/ 6858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730250">
                <a:moveTo>
                  <a:pt x="0" y="685800"/>
                </a:moveTo>
                <a:lnTo>
                  <a:pt x="76200" y="95250"/>
                </a:lnTo>
                <a:lnTo>
                  <a:pt x="152400" y="44450"/>
                </a:lnTo>
                <a:lnTo>
                  <a:pt x="222250" y="0"/>
                </a:lnTo>
                <a:lnTo>
                  <a:pt x="1066800" y="88900"/>
                </a:lnTo>
                <a:lnTo>
                  <a:pt x="1143000" y="260350"/>
                </a:lnTo>
                <a:lnTo>
                  <a:pt x="1104900" y="419100"/>
                </a:lnTo>
                <a:lnTo>
                  <a:pt x="819150" y="571500"/>
                </a:lnTo>
                <a:lnTo>
                  <a:pt x="203200" y="730250"/>
                </a:lnTo>
                <a:lnTo>
                  <a:pt x="0" y="68580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rot="21540000">
            <a:off x="4167201" y="4356408"/>
            <a:ext cx="1601522" cy="508822"/>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129367" y="4296833"/>
            <a:ext cx="1066800" cy="842434"/>
          </a:xfrm>
          <a:custGeom>
            <a:avLst/>
            <a:gdLst>
              <a:gd name="connsiteX0" fmla="*/ 67733 w 1066800"/>
              <a:gd name="connsiteY0" fmla="*/ 0 h 842434"/>
              <a:gd name="connsiteX1" fmla="*/ 228600 w 1066800"/>
              <a:gd name="connsiteY1" fmla="*/ 16934 h 842434"/>
              <a:gd name="connsiteX2" fmla="*/ 787400 w 1066800"/>
              <a:gd name="connsiteY2" fmla="*/ 275167 h 842434"/>
              <a:gd name="connsiteX3" fmla="*/ 1066800 w 1066800"/>
              <a:gd name="connsiteY3" fmla="*/ 550334 h 842434"/>
              <a:gd name="connsiteX4" fmla="*/ 1054100 w 1066800"/>
              <a:gd name="connsiteY4" fmla="*/ 745067 h 842434"/>
              <a:gd name="connsiteX5" fmla="*/ 1020233 w 1066800"/>
              <a:gd name="connsiteY5" fmla="*/ 804334 h 842434"/>
              <a:gd name="connsiteX6" fmla="*/ 960966 w 1066800"/>
              <a:gd name="connsiteY6" fmla="*/ 842434 h 842434"/>
              <a:gd name="connsiteX7" fmla="*/ 186266 w 1066800"/>
              <a:gd name="connsiteY7" fmla="*/ 762000 h 842434"/>
              <a:gd name="connsiteX8" fmla="*/ 71966 w 1066800"/>
              <a:gd name="connsiteY8" fmla="*/ 706967 h 842434"/>
              <a:gd name="connsiteX9" fmla="*/ 8466 w 1066800"/>
              <a:gd name="connsiteY9" fmla="*/ 605367 h 842434"/>
              <a:gd name="connsiteX10" fmla="*/ 0 w 1066800"/>
              <a:gd name="connsiteY10" fmla="*/ 550334 h 842434"/>
              <a:gd name="connsiteX11" fmla="*/ 67733 w 1066800"/>
              <a:gd name="connsiteY11" fmla="*/ 0 h 84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6800" h="842434">
                <a:moveTo>
                  <a:pt x="67733" y="0"/>
                </a:moveTo>
                <a:lnTo>
                  <a:pt x="228600" y="16934"/>
                </a:lnTo>
                <a:lnTo>
                  <a:pt x="787400" y="275167"/>
                </a:lnTo>
                <a:lnTo>
                  <a:pt x="1066800" y="550334"/>
                </a:lnTo>
                <a:lnTo>
                  <a:pt x="1054100" y="745067"/>
                </a:lnTo>
                <a:lnTo>
                  <a:pt x="1020233" y="804334"/>
                </a:lnTo>
                <a:lnTo>
                  <a:pt x="960966" y="842434"/>
                </a:lnTo>
                <a:lnTo>
                  <a:pt x="186266" y="762000"/>
                </a:lnTo>
                <a:lnTo>
                  <a:pt x="71966" y="706967"/>
                </a:lnTo>
                <a:lnTo>
                  <a:pt x="8466" y="605367"/>
                </a:lnTo>
                <a:lnTo>
                  <a:pt x="0" y="550334"/>
                </a:lnTo>
                <a:lnTo>
                  <a:pt x="67733" y="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3446161" y="4240138"/>
            <a:ext cx="45719" cy="216024"/>
          </a:xfrm>
          <a:prstGeom prst="roundRect">
            <a:avLst/>
          </a:prstGeom>
          <a:ln>
            <a:solidFill>
              <a:schemeClr val="tx1"/>
            </a:solidFill>
          </a:ln>
          <a:scene3d>
            <a:camera prst="orthographicFront">
              <a:rot lat="0" lon="0" rev="209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32260" y="43437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447693" y="4306044"/>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094652" y="42249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757292" y="4248444"/>
            <a:ext cx="10800" cy="95256"/>
          </a:xfrm>
          <a:prstGeom prst="rect">
            <a:avLst/>
          </a:prstGeom>
          <a:ln>
            <a:solidFill>
              <a:schemeClr val="tx1"/>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rot="21540000">
            <a:off x="8576353" y="4941901"/>
            <a:ext cx="89313" cy="619889"/>
          </a:xfrm>
          <a:prstGeom prst="roundRect">
            <a:avLst/>
          </a:prstGeom>
          <a:ln>
            <a:solidFill>
              <a:schemeClr val="tx1"/>
            </a:solidFill>
          </a:ln>
          <a:scene3d>
            <a:camera prst="orthographicFront">
              <a:rot lat="0" lon="0" rev="212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549297" y="4293357"/>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5750725" y="4555975"/>
            <a:ext cx="2732003" cy="867600"/>
            <a:chOff x="5750725" y="4555975"/>
            <a:chExt cx="2732003" cy="867600"/>
          </a:xfrm>
        </p:grpSpPr>
        <p:sp>
          <p:nvSpPr>
            <p:cNvPr id="37" name="Freeform 36"/>
            <p:cNvSpPr>
              <a:spLocks noChangeAspect="1"/>
            </p:cNvSpPr>
            <p:nvPr/>
          </p:nvSpPr>
          <p:spPr>
            <a:xfrm rot="21540000">
              <a:off x="5751949" y="4555975"/>
              <a:ext cx="2730779" cy="867600"/>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Connector 8"/>
            <p:cNvCxnSpPr>
              <a:stCxn id="37" idx="3"/>
              <a:endCxn id="37" idx="0"/>
            </p:cNvCxnSpPr>
            <p:nvPr/>
          </p:nvCxnSpPr>
          <p:spPr>
            <a:xfrm flipV="1">
              <a:off x="5750725" y="4579078"/>
              <a:ext cx="39241" cy="3524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4" name="Rounded Rectangle 43"/>
          <p:cNvSpPr>
            <a:spLocks/>
          </p:cNvSpPr>
          <p:nvPr/>
        </p:nvSpPr>
        <p:spPr>
          <a:xfrm>
            <a:off x="4094233" y="4649624"/>
            <a:ext cx="45719" cy="795600"/>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971600" y="3729980"/>
            <a:ext cx="546771" cy="5184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358775" y="3140968"/>
            <a:ext cx="838691" cy="523220"/>
          </a:xfrm>
          <a:prstGeom prst="rect">
            <a:avLst/>
          </a:prstGeom>
          <a:noFill/>
          <a:ln>
            <a:solidFill>
              <a:schemeClr val="tx1"/>
            </a:solidFill>
          </a:ln>
        </p:spPr>
        <p:txBody>
          <a:bodyPr wrap="none" rtlCol="0">
            <a:spAutoFit/>
          </a:bodyPr>
          <a:lstStyle/>
          <a:p>
            <a:r>
              <a:rPr lang="en-US" sz="1400" dirty="0" smtClean="0"/>
              <a:t>plastic</a:t>
            </a:r>
          </a:p>
          <a:p>
            <a:r>
              <a:rPr lang="en-US" sz="1400" dirty="0" smtClean="0"/>
              <a:t>detector</a:t>
            </a:r>
            <a:endParaRPr lang="en-US" sz="1400" dirty="0"/>
          </a:p>
        </p:txBody>
      </p:sp>
      <p:grpSp>
        <p:nvGrpSpPr>
          <p:cNvPr id="63" name="Group 62"/>
          <p:cNvGrpSpPr/>
          <p:nvPr/>
        </p:nvGrpSpPr>
        <p:grpSpPr>
          <a:xfrm>
            <a:off x="3171056" y="3695700"/>
            <a:ext cx="1112912" cy="1727200"/>
            <a:chOff x="3171056" y="3695700"/>
            <a:chExt cx="1112912" cy="1727200"/>
          </a:xfrm>
        </p:grpSpPr>
        <p:cxnSp>
          <p:nvCxnSpPr>
            <p:cNvPr id="64" name="Straight Connector 63"/>
            <p:cNvCxnSpPr/>
            <p:nvPr/>
          </p:nvCxnSpPr>
          <p:spPr>
            <a:xfrm flipV="1">
              <a:off x="3348856" y="3695700"/>
              <a:ext cx="800100" cy="317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4148956" y="3695700"/>
              <a:ext cx="135012" cy="5976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3729856" y="4293357"/>
              <a:ext cx="554112" cy="11295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171056" y="4978400"/>
              <a:ext cx="127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298056" y="4978400"/>
              <a:ext cx="431800"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rot="20820000">
              <a:off x="4178821" y="3729980"/>
              <a:ext cx="72008" cy="49492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0" name="Rounded Rectangle 69"/>
          <p:cNvSpPr/>
          <p:nvPr/>
        </p:nvSpPr>
        <p:spPr>
          <a:xfrm rot="21480000">
            <a:off x="3822845" y="4522068"/>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ounded Rectangle 70"/>
          <p:cNvSpPr/>
          <p:nvPr/>
        </p:nvSpPr>
        <p:spPr>
          <a:xfrm rot="21480000">
            <a:off x="3886700" y="4552500"/>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ounded Rectangle 71"/>
          <p:cNvSpPr/>
          <p:nvPr/>
        </p:nvSpPr>
        <p:spPr>
          <a:xfrm rot="21480000" flipH="1">
            <a:off x="3508524" y="4470708"/>
            <a:ext cx="45719" cy="489648"/>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ounded Rectangle 54"/>
          <p:cNvSpPr/>
          <p:nvPr/>
        </p:nvSpPr>
        <p:spPr>
          <a:xfrm>
            <a:off x="891163" y="1844824"/>
            <a:ext cx="6828820" cy="8872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1600" dirty="0" smtClean="0"/>
              <a:t>Timing</a:t>
            </a:r>
            <a:endParaRPr lang="en-US" sz="1600" dirty="0"/>
          </a:p>
        </p:txBody>
      </p:sp>
      <p:pic>
        <p:nvPicPr>
          <p:cNvPr id="50" name="Picture 2" descr="D:\Bilder\20140402_0832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4959" y="2780928"/>
            <a:ext cx="4501377" cy="33749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512" y="5661248"/>
            <a:ext cx="2930422" cy="646331"/>
          </a:xfrm>
          <a:prstGeom prst="rect">
            <a:avLst/>
          </a:prstGeom>
          <a:noFill/>
        </p:spPr>
        <p:txBody>
          <a:bodyPr wrap="none" rtlCol="0">
            <a:spAutoFit/>
          </a:bodyPr>
          <a:lstStyle/>
          <a:p>
            <a:r>
              <a:rPr lang="en-US" dirty="0" smtClean="0"/>
              <a:t>Thickness 50 – 500 um foil</a:t>
            </a:r>
          </a:p>
          <a:p>
            <a:r>
              <a:rPr lang="en-US" dirty="0" smtClean="0"/>
              <a:t>Size 5x5 cm</a:t>
            </a:r>
            <a:r>
              <a:rPr lang="en-US" baseline="30000" dirty="0" smtClean="0"/>
              <a:t>2</a:t>
            </a:r>
            <a:endParaRPr lang="en-US" baseline="30000" dirty="0"/>
          </a:p>
        </p:txBody>
      </p:sp>
      <p:cxnSp>
        <p:nvCxnSpPr>
          <p:cNvPr id="51" name="Straight Arrow Connector 50"/>
          <p:cNvCxnSpPr/>
          <p:nvPr/>
        </p:nvCxnSpPr>
        <p:spPr>
          <a:xfrm>
            <a:off x="4376434" y="5495336"/>
            <a:ext cx="1995766" cy="0"/>
          </a:xfrm>
          <a:prstGeom prst="straightConnector1">
            <a:avLst/>
          </a:prstGeom>
          <a:ln w="5715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982880" y="5013176"/>
            <a:ext cx="684878" cy="369332"/>
          </a:xfrm>
          <a:prstGeom prst="rect">
            <a:avLst/>
          </a:prstGeom>
          <a:noFill/>
        </p:spPr>
        <p:txBody>
          <a:bodyPr wrap="none" rtlCol="0">
            <a:spAutoFit/>
          </a:bodyPr>
          <a:lstStyle/>
          <a:p>
            <a:r>
              <a:rPr lang="en-US" dirty="0">
                <a:solidFill>
                  <a:schemeClr val="tx2">
                    <a:lumMod val="60000"/>
                    <a:lumOff val="40000"/>
                  </a:schemeClr>
                </a:solidFill>
              </a:rPr>
              <a:t>5</a:t>
            </a:r>
            <a:r>
              <a:rPr lang="en-US" dirty="0" smtClean="0">
                <a:solidFill>
                  <a:schemeClr val="tx2">
                    <a:lumMod val="60000"/>
                    <a:lumOff val="40000"/>
                  </a:schemeClr>
                </a:solidFill>
              </a:rPr>
              <a:t> cm</a:t>
            </a:r>
            <a:endParaRPr lang="en-US" dirty="0">
              <a:solidFill>
                <a:schemeClr val="tx2">
                  <a:lumMod val="60000"/>
                  <a:lumOff val="40000"/>
                </a:schemeClr>
              </a:solidFill>
            </a:endParaRPr>
          </a:p>
        </p:txBody>
      </p:sp>
    </p:spTree>
    <p:extLst>
      <p:ext uri="{BB962C8B-B14F-4D97-AF65-F5344CB8AC3E}">
        <p14:creationId xmlns:p14="http://schemas.microsoft.com/office/powerpoint/2010/main" val="21448514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nhaltsplatzhalter 2"/>
          <p:cNvSpPr txBox="1">
            <a:spLocks/>
          </p:cNvSpPr>
          <p:nvPr/>
        </p:nvSpPr>
        <p:spPr>
          <a:xfrm>
            <a:off x="179512" y="4653136"/>
            <a:ext cx="4559871" cy="724451"/>
          </a:xfrm>
          <a:prstGeom prst="rect">
            <a:avLst/>
          </a:prstGeom>
          <a:ln w="19050" cmpd="sng">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Measured </a:t>
            </a:r>
            <a:r>
              <a:rPr lang="en-US" sz="1600" dirty="0" smtClean="0">
                <a:solidFill>
                  <a:schemeClr val="tx1"/>
                </a:solidFill>
              </a:rPr>
              <a:t>∆</a:t>
            </a:r>
            <a:r>
              <a:rPr lang="en-US" sz="1600" dirty="0">
                <a:solidFill>
                  <a:schemeClr val="tx1"/>
                </a:solidFill>
              </a:rPr>
              <a:t>t</a:t>
            </a:r>
            <a:r>
              <a:rPr lang="en-US" sz="1600" b="1" dirty="0" smtClean="0">
                <a:solidFill>
                  <a:srgbClr val="0000FF"/>
                </a:solidFill>
              </a:rPr>
              <a:t> </a:t>
            </a:r>
            <a:r>
              <a:rPr lang="en-US" sz="1600" dirty="0" smtClean="0"/>
              <a:t>between PM pairs: </a:t>
            </a:r>
            <a:r>
              <a:rPr lang="el-GR" sz="1600" dirty="0"/>
              <a:t>σ</a:t>
            </a:r>
            <a:r>
              <a:rPr lang="de-DE" sz="1600" baseline="-25000" dirty="0"/>
              <a:t>t </a:t>
            </a:r>
            <a:r>
              <a:rPr lang="en-US" sz="1600" dirty="0" smtClean="0"/>
              <a:t>= 14 </a:t>
            </a:r>
            <a:r>
              <a:rPr lang="en-US" sz="1600" dirty="0" err="1" smtClean="0"/>
              <a:t>ps</a:t>
            </a:r>
            <a:endParaRPr lang="en-US" sz="1600" dirty="0" smtClean="0"/>
          </a:p>
          <a:p>
            <a:pPr marL="0" indent="0">
              <a:buNone/>
            </a:pPr>
            <a:r>
              <a:rPr lang="en-US" sz="1600" dirty="0" smtClean="0">
                <a:sym typeface="Wingdings"/>
              </a:rPr>
              <a:t></a:t>
            </a:r>
            <a:r>
              <a:rPr lang="en-US" sz="1600" dirty="0" smtClean="0"/>
              <a:t> time resolution for the full detector: </a:t>
            </a:r>
            <a:r>
              <a:rPr lang="el-GR" sz="1600" dirty="0">
                <a:solidFill>
                  <a:srgbClr val="C00000"/>
                </a:solidFill>
              </a:rPr>
              <a:t>σ</a:t>
            </a:r>
            <a:r>
              <a:rPr lang="de-DE" sz="1600" baseline="-25000" dirty="0">
                <a:solidFill>
                  <a:srgbClr val="C00000"/>
                </a:solidFill>
              </a:rPr>
              <a:t>t </a:t>
            </a:r>
            <a:r>
              <a:rPr lang="en-US" sz="1600" dirty="0">
                <a:solidFill>
                  <a:srgbClr val="C00000"/>
                </a:solidFill>
              </a:rPr>
              <a:t>= 7</a:t>
            </a:r>
            <a:r>
              <a:rPr lang="en-US" sz="1600" dirty="0" smtClean="0">
                <a:solidFill>
                  <a:srgbClr val="C00000"/>
                </a:solidFill>
              </a:rPr>
              <a:t> </a:t>
            </a:r>
            <a:r>
              <a:rPr lang="en-US" sz="1600" dirty="0" err="1" smtClean="0">
                <a:solidFill>
                  <a:srgbClr val="C00000"/>
                </a:solidFill>
              </a:rPr>
              <a:t>ps</a:t>
            </a:r>
            <a:endParaRPr lang="en-US" sz="1600" dirty="0"/>
          </a:p>
        </p:txBody>
      </p:sp>
      <p:sp>
        <p:nvSpPr>
          <p:cNvPr id="12" name="Title 1"/>
          <p:cNvSpPr txBox="1">
            <a:spLocks/>
          </p:cNvSpPr>
          <p:nvPr/>
        </p:nvSpPr>
        <p:spPr bwMode="auto">
          <a:xfrm>
            <a:off x="358775" y="488950"/>
            <a:ext cx="6642117" cy="838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400" b="1">
                <a:solidFill>
                  <a:schemeClr val="tx1"/>
                </a:solidFill>
                <a:latin typeface="+mn-lt"/>
                <a:ea typeface="+mj-ea"/>
                <a:cs typeface="Tahoma" pitchFamily="34"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en-US" dirty="0" smtClean="0"/>
              <a:t>Start-timing </a:t>
            </a:r>
            <a:r>
              <a:rPr lang="en-US" dirty="0" smtClean="0"/>
              <a:t>detector: </a:t>
            </a:r>
            <a:r>
              <a:rPr lang="en-US" dirty="0" smtClean="0"/>
              <a:t>in-beam time </a:t>
            </a:r>
            <a:r>
              <a:rPr lang="en-US" dirty="0" smtClean="0"/>
              <a:t>resolution</a:t>
            </a:r>
            <a:endParaRPr lang="en-US" dirty="0"/>
          </a:p>
        </p:txBody>
      </p:sp>
      <p:sp>
        <p:nvSpPr>
          <p:cNvPr id="14" name="Inhaltsplatzhalter 2"/>
          <p:cNvSpPr txBox="1">
            <a:spLocks/>
          </p:cNvSpPr>
          <p:nvPr/>
        </p:nvSpPr>
        <p:spPr>
          <a:xfrm>
            <a:off x="257243" y="6021288"/>
            <a:ext cx="1002390" cy="32765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t>M. </a:t>
            </a:r>
            <a:r>
              <a:rPr lang="en-US" sz="2000" dirty="0" err="1" smtClean="0"/>
              <a:t>Heil</a:t>
            </a:r>
            <a:r>
              <a:rPr lang="en-US" sz="2000" dirty="0" smtClean="0">
                <a:solidFill>
                  <a:srgbClr val="C00000"/>
                </a:solidFill>
              </a:rPr>
              <a:t> </a:t>
            </a:r>
            <a:endParaRPr lang="en-US" sz="2000" dirty="0"/>
          </a:p>
        </p:txBody>
      </p:sp>
      <p:pic>
        <p:nvPicPr>
          <p:cNvPr id="16" name="Picture 2" descr="D:\Bilder\20140402_0832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9961" y="1772816"/>
            <a:ext cx="3361408" cy="252028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5580112" y="3573016"/>
            <a:ext cx="1224136" cy="1080120"/>
          </a:xfrm>
          <a:prstGeom prst="straightConnector1">
            <a:avLst/>
          </a:prstGeom>
          <a:ln w="57150"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19" name="Inhaltsplatzhalter 2"/>
          <p:cNvSpPr txBox="1">
            <a:spLocks/>
          </p:cNvSpPr>
          <p:nvPr/>
        </p:nvSpPr>
        <p:spPr>
          <a:xfrm>
            <a:off x="4860032" y="4581128"/>
            <a:ext cx="3061818" cy="86409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5x5 cm</a:t>
            </a:r>
            <a:r>
              <a:rPr lang="en-US" sz="1600" baseline="30000" dirty="0" smtClean="0"/>
              <a:t>2</a:t>
            </a:r>
          </a:p>
          <a:p>
            <a:pPr marL="0" indent="0">
              <a:buNone/>
            </a:pPr>
            <a:r>
              <a:rPr lang="en-US" sz="1600" dirty="0" smtClean="0"/>
              <a:t>0.5 mm thick </a:t>
            </a:r>
          </a:p>
          <a:p>
            <a:pPr marL="0" indent="0">
              <a:buNone/>
            </a:pPr>
            <a:r>
              <a:rPr lang="en-US" sz="1600" dirty="0" smtClean="0"/>
              <a:t>EJ230 plastic scintillator foil</a:t>
            </a:r>
            <a:endParaRPr lang="en-US" sz="1600" dirty="0"/>
          </a:p>
        </p:txBody>
      </p:sp>
      <p:cxnSp>
        <p:nvCxnSpPr>
          <p:cNvPr id="21" name="Straight Arrow Connector 20"/>
          <p:cNvCxnSpPr/>
          <p:nvPr/>
        </p:nvCxnSpPr>
        <p:spPr>
          <a:xfrm flipV="1">
            <a:off x="7884368" y="3825045"/>
            <a:ext cx="576064" cy="828092"/>
          </a:xfrm>
          <a:prstGeom prst="straightConnector1">
            <a:avLst/>
          </a:prstGeom>
          <a:ln w="57150"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3" name="Inhaltsplatzhalter 2"/>
          <p:cNvSpPr txBox="1">
            <a:spLocks/>
          </p:cNvSpPr>
          <p:nvPr/>
        </p:nvSpPr>
        <p:spPr>
          <a:xfrm>
            <a:off x="6660232" y="4648639"/>
            <a:ext cx="2520279" cy="3645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Ham. R9779</a:t>
            </a:r>
            <a:r>
              <a:rPr lang="en-US" sz="1600" dirty="0"/>
              <a:t>-20 </a:t>
            </a:r>
            <a:r>
              <a:rPr lang="en-US" sz="1600" dirty="0" smtClean="0"/>
              <a:t>PM tube</a:t>
            </a:r>
            <a:endParaRPr lang="en-US" sz="1600" dirty="0"/>
          </a:p>
        </p:txBody>
      </p:sp>
      <p:sp>
        <p:nvSpPr>
          <p:cNvPr id="27" name="Rectangle 26"/>
          <p:cNvSpPr/>
          <p:nvPr/>
        </p:nvSpPr>
        <p:spPr>
          <a:xfrm>
            <a:off x="4860031" y="5445224"/>
            <a:ext cx="4141337" cy="830997"/>
          </a:xfrm>
          <a:prstGeom prst="rect">
            <a:avLst/>
          </a:prstGeom>
        </p:spPr>
        <p:txBody>
          <a:bodyPr wrap="square">
            <a:spAutoFit/>
          </a:bodyPr>
          <a:lstStyle/>
          <a:p>
            <a:r>
              <a:rPr lang="en-US" sz="1600" dirty="0" smtClean="0"/>
              <a:t>Tested with </a:t>
            </a:r>
            <a:r>
              <a:rPr lang="en-US" sz="1600" dirty="0" err="1" smtClean="0"/>
              <a:t>Mesytec</a:t>
            </a:r>
            <a:r>
              <a:rPr lang="en-US" sz="1600" dirty="0" smtClean="0"/>
              <a:t> </a:t>
            </a:r>
            <a:r>
              <a:rPr lang="en-US" sz="1600" dirty="0" smtClean="0"/>
              <a:t>MCFD16-PMT </a:t>
            </a:r>
            <a:r>
              <a:rPr lang="en-US" sz="1600" dirty="0" smtClean="0"/>
              <a:t>CFD</a:t>
            </a:r>
          </a:p>
          <a:p>
            <a:endParaRPr lang="en-US" sz="1600" dirty="0"/>
          </a:p>
          <a:p>
            <a:r>
              <a:rPr lang="en-US" sz="1600" dirty="0"/>
              <a:t>a</a:t>
            </a:r>
            <a:r>
              <a:rPr lang="en-US" sz="1600" dirty="0" smtClean="0"/>
              <a:t>nd PADI + VFTX readout</a:t>
            </a:r>
            <a:endParaRPr lang="en-US" sz="1600" dirty="0"/>
          </a:p>
        </p:txBody>
      </p:sp>
      <p:pic>
        <p:nvPicPr>
          <p:cNvPr id="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556792"/>
            <a:ext cx="3170631" cy="306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75856" y="2852936"/>
            <a:ext cx="1988683" cy="369332"/>
          </a:xfrm>
          <a:prstGeom prst="rect">
            <a:avLst/>
          </a:prstGeom>
          <a:noFill/>
        </p:spPr>
        <p:txBody>
          <a:bodyPr wrap="none" rtlCol="0">
            <a:spAutoFit/>
          </a:bodyPr>
          <a:lstStyle/>
          <a:p>
            <a:r>
              <a:rPr lang="en-US" baseline="30000" dirty="0" smtClean="0"/>
              <a:t>58</a:t>
            </a:r>
            <a:r>
              <a:rPr lang="en-US" dirty="0" smtClean="0"/>
              <a:t>Ni @ 500MeV/u</a:t>
            </a:r>
            <a:endParaRPr lang="en-US" dirty="0"/>
          </a:p>
        </p:txBody>
      </p:sp>
    </p:spTree>
    <p:extLst>
      <p:ext uri="{BB962C8B-B14F-4D97-AF65-F5344CB8AC3E}">
        <p14:creationId xmlns:p14="http://schemas.microsoft.com/office/powerpoint/2010/main" val="37760851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 detectors</a:t>
            </a:r>
            <a:endParaRPr lang="en-US" dirty="0"/>
          </a:p>
        </p:txBody>
      </p:sp>
      <p:cxnSp>
        <p:nvCxnSpPr>
          <p:cNvPr id="6" name="Straight Connector 5"/>
          <p:cNvCxnSpPr/>
          <p:nvPr/>
        </p:nvCxnSpPr>
        <p:spPr>
          <a:xfrm>
            <a:off x="1060252" y="2371120"/>
            <a:ext cx="3096344" cy="0"/>
          </a:xfrm>
          <a:prstGeom prst="line">
            <a:avLst/>
          </a:prstGeom>
          <a:ln w="28575" cap="flat" cmpd="sng">
            <a:solidFill>
              <a:schemeClr val="tx1"/>
            </a:solidFill>
            <a:prstDash val="dashDot"/>
            <a:headEnd type="diamond"/>
            <a:tailEnd type="diamond"/>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84388" y="2001788"/>
            <a:ext cx="583801" cy="307777"/>
          </a:xfrm>
          <a:prstGeom prst="rect">
            <a:avLst/>
          </a:prstGeom>
          <a:noFill/>
          <a:ln>
            <a:solidFill>
              <a:schemeClr val="tx1"/>
            </a:solidFill>
          </a:ln>
        </p:spPr>
        <p:txBody>
          <a:bodyPr wrap="none" rtlCol="0">
            <a:spAutoFit/>
          </a:bodyPr>
          <a:lstStyle/>
          <a:p>
            <a:r>
              <a:rPr lang="en-US" sz="1400" dirty="0" smtClean="0"/>
              <a:t>10 m</a:t>
            </a:r>
            <a:endParaRPr lang="en-US" sz="1400" dirty="0"/>
          </a:p>
        </p:txBody>
      </p:sp>
      <p:cxnSp>
        <p:nvCxnSpPr>
          <p:cNvPr id="13" name="Straight Arrow Connector 12"/>
          <p:cNvCxnSpPr/>
          <p:nvPr/>
        </p:nvCxnSpPr>
        <p:spPr>
          <a:xfrm flipV="1">
            <a:off x="1132700" y="3369940"/>
            <a:ext cx="6768752" cy="864096"/>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608700" y="4055684"/>
            <a:ext cx="5292752" cy="93956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608700" y="4055684"/>
            <a:ext cx="2339984" cy="1258472"/>
          </a:xfrm>
          <a:prstGeom prst="straightConnector1">
            <a:avLst/>
          </a:prstGeom>
          <a:ln w="12700" cmpd="sng">
            <a:solidFill>
              <a:schemeClr val="tx1"/>
            </a:solidFill>
            <a:bevel/>
            <a:tailEnd type="arrow"/>
          </a:ln>
          <a:effectLst/>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a:off x="2212380" y="3297932"/>
            <a:ext cx="1143000" cy="730250"/>
          </a:xfrm>
          <a:custGeom>
            <a:avLst/>
            <a:gdLst>
              <a:gd name="connsiteX0" fmla="*/ 0 w 1143000"/>
              <a:gd name="connsiteY0" fmla="*/ 685800 h 730250"/>
              <a:gd name="connsiteX1" fmla="*/ 76200 w 1143000"/>
              <a:gd name="connsiteY1" fmla="*/ 95250 h 730250"/>
              <a:gd name="connsiteX2" fmla="*/ 152400 w 1143000"/>
              <a:gd name="connsiteY2" fmla="*/ 44450 h 730250"/>
              <a:gd name="connsiteX3" fmla="*/ 222250 w 1143000"/>
              <a:gd name="connsiteY3" fmla="*/ 0 h 730250"/>
              <a:gd name="connsiteX4" fmla="*/ 1066800 w 1143000"/>
              <a:gd name="connsiteY4" fmla="*/ 88900 h 730250"/>
              <a:gd name="connsiteX5" fmla="*/ 1143000 w 1143000"/>
              <a:gd name="connsiteY5" fmla="*/ 260350 h 730250"/>
              <a:gd name="connsiteX6" fmla="*/ 1104900 w 1143000"/>
              <a:gd name="connsiteY6" fmla="*/ 419100 h 730250"/>
              <a:gd name="connsiteX7" fmla="*/ 819150 w 1143000"/>
              <a:gd name="connsiteY7" fmla="*/ 571500 h 730250"/>
              <a:gd name="connsiteX8" fmla="*/ 203200 w 1143000"/>
              <a:gd name="connsiteY8" fmla="*/ 730250 h 730250"/>
              <a:gd name="connsiteX9" fmla="*/ 0 w 1143000"/>
              <a:gd name="connsiteY9" fmla="*/ 6858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730250">
                <a:moveTo>
                  <a:pt x="0" y="685800"/>
                </a:moveTo>
                <a:lnTo>
                  <a:pt x="76200" y="95250"/>
                </a:lnTo>
                <a:lnTo>
                  <a:pt x="152400" y="44450"/>
                </a:lnTo>
                <a:lnTo>
                  <a:pt x="222250" y="0"/>
                </a:lnTo>
                <a:lnTo>
                  <a:pt x="1066800" y="88900"/>
                </a:lnTo>
                <a:lnTo>
                  <a:pt x="1143000" y="260350"/>
                </a:lnTo>
                <a:lnTo>
                  <a:pt x="1104900" y="419100"/>
                </a:lnTo>
                <a:lnTo>
                  <a:pt x="819150" y="571500"/>
                </a:lnTo>
                <a:lnTo>
                  <a:pt x="203200" y="730250"/>
                </a:lnTo>
                <a:lnTo>
                  <a:pt x="0" y="68580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rot="21540000">
            <a:off x="4167201" y="4212392"/>
            <a:ext cx="1601522" cy="508822"/>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129367" y="4152817"/>
            <a:ext cx="1066800" cy="842434"/>
          </a:xfrm>
          <a:custGeom>
            <a:avLst/>
            <a:gdLst>
              <a:gd name="connsiteX0" fmla="*/ 67733 w 1066800"/>
              <a:gd name="connsiteY0" fmla="*/ 0 h 842434"/>
              <a:gd name="connsiteX1" fmla="*/ 228600 w 1066800"/>
              <a:gd name="connsiteY1" fmla="*/ 16934 h 842434"/>
              <a:gd name="connsiteX2" fmla="*/ 787400 w 1066800"/>
              <a:gd name="connsiteY2" fmla="*/ 275167 h 842434"/>
              <a:gd name="connsiteX3" fmla="*/ 1066800 w 1066800"/>
              <a:gd name="connsiteY3" fmla="*/ 550334 h 842434"/>
              <a:gd name="connsiteX4" fmla="*/ 1054100 w 1066800"/>
              <a:gd name="connsiteY4" fmla="*/ 745067 h 842434"/>
              <a:gd name="connsiteX5" fmla="*/ 1020233 w 1066800"/>
              <a:gd name="connsiteY5" fmla="*/ 804334 h 842434"/>
              <a:gd name="connsiteX6" fmla="*/ 960966 w 1066800"/>
              <a:gd name="connsiteY6" fmla="*/ 842434 h 842434"/>
              <a:gd name="connsiteX7" fmla="*/ 186266 w 1066800"/>
              <a:gd name="connsiteY7" fmla="*/ 762000 h 842434"/>
              <a:gd name="connsiteX8" fmla="*/ 71966 w 1066800"/>
              <a:gd name="connsiteY8" fmla="*/ 706967 h 842434"/>
              <a:gd name="connsiteX9" fmla="*/ 8466 w 1066800"/>
              <a:gd name="connsiteY9" fmla="*/ 605367 h 842434"/>
              <a:gd name="connsiteX10" fmla="*/ 0 w 1066800"/>
              <a:gd name="connsiteY10" fmla="*/ 550334 h 842434"/>
              <a:gd name="connsiteX11" fmla="*/ 67733 w 1066800"/>
              <a:gd name="connsiteY11" fmla="*/ 0 h 84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6800" h="842434">
                <a:moveTo>
                  <a:pt x="67733" y="0"/>
                </a:moveTo>
                <a:lnTo>
                  <a:pt x="228600" y="16934"/>
                </a:lnTo>
                <a:lnTo>
                  <a:pt x="787400" y="275167"/>
                </a:lnTo>
                <a:lnTo>
                  <a:pt x="1066800" y="550334"/>
                </a:lnTo>
                <a:lnTo>
                  <a:pt x="1054100" y="745067"/>
                </a:lnTo>
                <a:lnTo>
                  <a:pt x="1020233" y="804334"/>
                </a:lnTo>
                <a:lnTo>
                  <a:pt x="960966" y="842434"/>
                </a:lnTo>
                <a:lnTo>
                  <a:pt x="186266" y="762000"/>
                </a:lnTo>
                <a:lnTo>
                  <a:pt x="71966" y="706967"/>
                </a:lnTo>
                <a:lnTo>
                  <a:pt x="8466" y="605367"/>
                </a:lnTo>
                <a:lnTo>
                  <a:pt x="0" y="550334"/>
                </a:lnTo>
                <a:lnTo>
                  <a:pt x="67733" y="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3446161" y="4096122"/>
            <a:ext cx="45719" cy="216024"/>
          </a:xfrm>
          <a:prstGeom prst="roundRect">
            <a:avLst/>
          </a:prstGeom>
          <a:ln>
            <a:solidFill>
              <a:schemeClr val="tx1"/>
            </a:solidFill>
          </a:ln>
          <a:scene3d>
            <a:camera prst="orthographicFront">
              <a:rot lat="0" lon="0" rev="209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32260" y="4199684"/>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447693" y="4162028"/>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094652" y="4080884"/>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757292" y="4104428"/>
            <a:ext cx="10800" cy="95256"/>
          </a:xfrm>
          <a:prstGeom prst="rect">
            <a:avLst/>
          </a:prstGeom>
          <a:ln>
            <a:solidFill>
              <a:schemeClr val="tx1"/>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rot="21540000">
            <a:off x="8576353" y="4797885"/>
            <a:ext cx="89313" cy="619889"/>
          </a:xfrm>
          <a:prstGeom prst="roundRect">
            <a:avLst/>
          </a:prstGeom>
          <a:ln>
            <a:solidFill>
              <a:schemeClr val="tx1"/>
            </a:solidFill>
          </a:ln>
          <a:scene3d>
            <a:camera prst="orthographicFront">
              <a:rot lat="0" lon="0" rev="212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549297" y="4149341"/>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5750725" y="4411959"/>
            <a:ext cx="2732003" cy="867600"/>
            <a:chOff x="5750725" y="4555975"/>
            <a:chExt cx="2732003" cy="867600"/>
          </a:xfrm>
        </p:grpSpPr>
        <p:sp>
          <p:nvSpPr>
            <p:cNvPr id="37" name="Freeform 36"/>
            <p:cNvSpPr>
              <a:spLocks noChangeAspect="1"/>
            </p:cNvSpPr>
            <p:nvPr/>
          </p:nvSpPr>
          <p:spPr>
            <a:xfrm rot="21540000">
              <a:off x="5751949" y="4555975"/>
              <a:ext cx="2730779" cy="867600"/>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Connector 8"/>
            <p:cNvCxnSpPr>
              <a:stCxn id="37" idx="3"/>
              <a:endCxn id="37" idx="0"/>
            </p:cNvCxnSpPr>
            <p:nvPr/>
          </p:nvCxnSpPr>
          <p:spPr>
            <a:xfrm flipV="1">
              <a:off x="5750725" y="4579078"/>
              <a:ext cx="39241" cy="3524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4" name="Rounded Rectangle 43"/>
          <p:cNvSpPr>
            <a:spLocks/>
          </p:cNvSpPr>
          <p:nvPr/>
        </p:nvSpPr>
        <p:spPr>
          <a:xfrm>
            <a:off x="4094233" y="4505608"/>
            <a:ext cx="45719" cy="795600"/>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3554244" y="3068960"/>
            <a:ext cx="1665828" cy="10271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644008" y="2689175"/>
            <a:ext cx="1322285" cy="307777"/>
          </a:xfrm>
          <a:prstGeom prst="rect">
            <a:avLst/>
          </a:prstGeom>
          <a:noFill/>
          <a:ln>
            <a:solidFill>
              <a:schemeClr val="tx1"/>
            </a:solidFill>
          </a:ln>
        </p:spPr>
        <p:txBody>
          <a:bodyPr wrap="none" rtlCol="0">
            <a:spAutoFit/>
          </a:bodyPr>
          <a:lstStyle/>
          <a:p>
            <a:r>
              <a:rPr lang="en-US" sz="1400" dirty="0"/>
              <a:t>f</a:t>
            </a:r>
            <a:r>
              <a:rPr lang="en-US" sz="1400" dirty="0" smtClean="0"/>
              <a:t>iber detectors</a:t>
            </a:r>
            <a:endParaRPr lang="en-US" sz="1400" dirty="0"/>
          </a:p>
        </p:txBody>
      </p:sp>
      <p:cxnSp>
        <p:nvCxnSpPr>
          <p:cNvPr id="56" name="Straight Arrow Connector 55"/>
          <p:cNvCxnSpPr/>
          <p:nvPr/>
        </p:nvCxnSpPr>
        <p:spPr>
          <a:xfrm flipV="1">
            <a:off x="3554244" y="5071465"/>
            <a:ext cx="83468" cy="4203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flipV="1">
            <a:off x="3499993" y="4834385"/>
            <a:ext cx="54251" cy="6574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a:off x="3171056" y="3551684"/>
            <a:ext cx="1112912" cy="1727200"/>
            <a:chOff x="3171056" y="3695700"/>
            <a:chExt cx="1112912" cy="1727200"/>
          </a:xfrm>
        </p:grpSpPr>
        <p:cxnSp>
          <p:nvCxnSpPr>
            <p:cNvPr id="64" name="Straight Connector 63"/>
            <p:cNvCxnSpPr/>
            <p:nvPr/>
          </p:nvCxnSpPr>
          <p:spPr>
            <a:xfrm flipV="1">
              <a:off x="3348856" y="3695700"/>
              <a:ext cx="800100" cy="317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4148956" y="3695700"/>
              <a:ext cx="135012" cy="5976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3729856" y="4293357"/>
              <a:ext cx="554112" cy="11295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171056" y="4978400"/>
              <a:ext cx="127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298056" y="4978400"/>
              <a:ext cx="431800"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rot="20820000">
              <a:off x="4178821" y="3729980"/>
              <a:ext cx="72008" cy="49492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0" name="Rounded Rectangle 69"/>
          <p:cNvSpPr/>
          <p:nvPr/>
        </p:nvSpPr>
        <p:spPr>
          <a:xfrm rot="21480000">
            <a:off x="3822845" y="4378052"/>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ounded Rectangle 70"/>
          <p:cNvSpPr/>
          <p:nvPr/>
        </p:nvSpPr>
        <p:spPr>
          <a:xfrm rot="21480000">
            <a:off x="3886700" y="4408484"/>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ounded Rectangle 71"/>
          <p:cNvSpPr/>
          <p:nvPr/>
        </p:nvSpPr>
        <p:spPr>
          <a:xfrm rot="21480000" flipH="1">
            <a:off x="3508524" y="4326692"/>
            <a:ext cx="45719" cy="489648"/>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ounded Rectangle 54"/>
          <p:cNvSpPr/>
          <p:nvPr/>
        </p:nvSpPr>
        <p:spPr>
          <a:xfrm>
            <a:off x="891163" y="1700808"/>
            <a:ext cx="6828820" cy="8872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1600" dirty="0" smtClean="0"/>
              <a:t>Energy loss </a:t>
            </a:r>
            <a:r>
              <a:rPr lang="en-US" sz="1600" dirty="0" smtClean="0">
                <a:sym typeface="Wingdings"/>
              </a:rPr>
              <a:t> Nuclear charge Z</a:t>
            </a:r>
          </a:p>
          <a:p>
            <a:pPr marL="285750" indent="-285750">
              <a:buFont typeface="Arial"/>
              <a:buChar char="•"/>
            </a:pPr>
            <a:r>
              <a:rPr lang="en-US" sz="1600" dirty="0" smtClean="0">
                <a:sym typeface="Wingdings"/>
              </a:rPr>
              <a:t>2D position   Trajectory</a:t>
            </a:r>
            <a:endParaRPr lang="en-US" sz="1600" dirty="0"/>
          </a:p>
        </p:txBody>
      </p:sp>
      <p:grpSp>
        <p:nvGrpSpPr>
          <p:cNvPr id="18" name="Group 17"/>
          <p:cNvGrpSpPr/>
          <p:nvPr/>
        </p:nvGrpSpPr>
        <p:grpSpPr>
          <a:xfrm>
            <a:off x="2339752" y="2689175"/>
            <a:ext cx="4661140" cy="2972073"/>
            <a:chOff x="2555776" y="2481362"/>
            <a:chExt cx="4888124" cy="3251895"/>
          </a:xfrm>
        </p:grpSpPr>
        <p:grpSp>
          <p:nvGrpSpPr>
            <p:cNvPr id="11" name="Group 10"/>
            <p:cNvGrpSpPr/>
            <p:nvPr/>
          </p:nvGrpSpPr>
          <p:grpSpPr>
            <a:xfrm>
              <a:off x="2619364" y="2481362"/>
              <a:ext cx="4824536" cy="3154443"/>
              <a:chOff x="323528" y="3161163"/>
              <a:chExt cx="3744417" cy="2284061"/>
            </a:xfrm>
          </p:grpSpPr>
          <p:pic>
            <p:nvPicPr>
              <p:cNvPr id="3" name="Picture 2"/>
              <p:cNvPicPr>
                <a:picLocks noChangeAspect="1"/>
              </p:cNvPicPr>
              <p:nvPr/>
            </p:nvPicPr>
            <p:blipFill>
              <a:blip r:embed="rId3"/>
              <a:stretch>
                <a:fillRect/>
              </a:stretch>
            </p:blipFill>
            <p:spPr>
              <a:xfrm>
                <a:off x="323528" y="3161163"/>
                <a:ext cx="3734011" cy="2284061"/>
              </a:xfrm>
              <a:prstGeom prst="rect">
                <a:avLst/>
              </a:prstGeom>
              <a:solidFill>
                <a:schemeClr val="bg1"/>
              </a:solidFill>
            </p:spPr>
          </p:pic>
          <p:sp>
            <p:nvSpPr>
              <p:cNvPr id="5" name="Right Triangle 4"/>
              <p:cNvSpPr/>
              <p:nvPr/>
            </p:nvSpPr>
            <p:spPr>
              <a:xfrm rot="10800000">
                <a:off x="2129367" y="3161163"/>
                <a:ext cx="1938578" cy="993487"/>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grpSp>
        <p:sp>
          <p:nvSpPr>
            <p:cNvPr id="15" name="Rectangle 14"/>
            <p:cNvSpPr/>
            <p:nvPr/>
          </p:nvSpPr>
          <p:spPr>
            <a:xfrm>
              <a:off x="2555776" y="5539321"/>
              <a:ext cx="2232248" cy="1939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3" name="Straight Arrow Connector 22"/>
          <p:cNvCxnSpPr/>
          <p:nvPr/>
        </p:nvCxnSpPr>
        <p:spPr>
          <a:xfrm flipV="1">
            <a:off x="3347864" y="3392136"/>
            <a:ext cx="1368152" cy="828952"/>
          </a:xfrm>
          <a:prstGeom prst="straightConnector1">
            <a:avLst/>
          </a:prstGeom>
          <a:ln w="5715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rot="19546100">
            <a:off x="4101386" y="3655001"/>
            <a:ext cx="813256" cy="369332"/>
          </a:xfrm>
          <a:prstGeom prst="rect">
            <a:avLst/>
          </a:prstGeom>
          <a:noFill/>
        </p:spPr>
        <p:txBody>
          <a:bodyPr wrap="none" rtlCol="0">
            <a:spAutoFit/>
          </a:bodyPr>
          <a:lstStyle/>
          <a:p>
            <a:r>
              <a:rPr lang="en-US" dirty="0" smtClean="0">
                <a:solidFill>
                  <a:schemeClr val="tx2">
                    <a:lumMod val="60000"/>
                    <a:lumOff val="40000"/>
                  </a:schemeClr>
                </a:solidFill>
              </a:rPr>
              <a:t>10 cm</a:t>
            </a:r>
            <a:endParaRPr lang="en-US" dirty="0">
              <a:solidFill>
                <a:schemeClr val="tx2">
                  <a:lumMod val="60000"/>
                  <a:lumOff val="40000"/>
                </a:schemeClr>
              </a:solidFill>
            </a:endParaRPr>
          </a:p>
        </p:txBody>
      </p:sp>
      <p:cxnSp>
        <p:nvCxnSpPr>
          <p:cNvPr id="17" name="Straight Arrow Connector 16"/>
          <p:cNvCxnSpPr/>
          <p:nvPr/>
        </p:nvCxnSpPr>
        <p:spPr>
          <a:xfrm>
            <a:off x="2100052" y="4147037"/>
            <a:ext cx="782287" cy="299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1143060" y="4326692"/>
            <a:ext cx="304633" cy="4896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1143060" y="4234036"/>
            <a:ext cx="951592" cy="5823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762748" y="4872085"/>
            <a:ext cx="1132667" cy="307777"/>
          </a:xfrm>
          <a:prstGeom prst="rect">
            <a:avLst/>
          </a:prstGeom>
          <a:noFill/>
          <a:ln>
            <a:solidFill>
              <a:schemeClr val="tx1"/>
            </a:solidFill>
          </a:ln>
        </p:spPr>
        <p:txBody>
          <a:bodyPr wrap="none" rtlCol="0">
            <a:spAutoFit/>
          </a:bodyPr>
          <a:lstStyle/>
          <a:p>
            <a:r>
              <a:rPr lang="en-US" sz="1400" dirty="0" smtClean="0"/>
              <a:t>Si</a:t>
            </a:r>
            <a:r>
              <a:rPr lang="en-US" sz="1400" dirty="0"/>
              <a:t> </a:t>
            </a:r>
            <a:r>
              <a:rPr lang="en-US" sz="1400" dirty="0" smtClean="0"/>
              <a:t>detectors</a:t>
            </a:r>
            <a:endParaRPr lang="en-US" sz="1400" dirty="0"/>
          </a:p>
        </p:txBody>
      </p:sp>
      <p:sp>
        <p:nvSpPr>
          <p:cNvPr id="76" name="TextBox 75"/>
          <p:cNvSpPr txBox="1"/>
          <p:nvPr/>
        </p:nvSpPr>
        <p:spPr>
          <a:xfrm>
            <a:off x="179512" y="5242555"/>
            <a:ext cx="8073951" cy="1138773"/>
          </a:xfrm>
          <a:prstGeom prst="rect">
            <a:avLst/>
          </a:prstGeom>
          <a:noFill/>
        </p:spPr>
        <p:txBody>
          <a:bodyPr wrap="none" rtlCol="0">
            <a:spAutoFit/>
          </a:bodyPr>
          <a:lstStyle/>
          <a:p>
            <a:r>
              <a:rPr lang="en-US" sz="1700" dirty="0" smtClean="0"/>
              <a:t>Thickness 100 – 300 um</a:t>
            </a:r>
          </a:p>
          <a:p>
            <a:r>
              <a:rPr lang="en-US" sz="1700" dirty="0" smtClean="0"/>
              <a:t>Double sided – position sensitive 32 </a:t>
            </a:r>
            <a:r>
              <a:rPr lang="en-US" sz="1700" dirty="0" smtClean="0"/>
              <a:t>strips/</a:t>
            </a:r>
            <a:r>
              <a:rPr lang="en-US" sz="1700" dirty="0" smtClean="0"/>
              <a:t>side and non pos. </a:t>
            </a:r>
            <a:r>
              <a:rPr lang="en-US" sz="1700" dirty="0" err="1" smtClean="0"/>
              <a:t>sens.</a:t>
            </a:r>
            <a:r>
              <a:rPr lang="en-US" sz="1700" dirty="0" smtClean="0"/>
              <a:t> 128 strips/side </a:t>
            </a:r>
          </a:p>
          <a:p>
            <a:r>
              <a:rPr lang="en-US" sz="1700" dirty="0" smtClean="0"/>
              <a:t>Size 5x5 cm</a:t>
            </a:r>
            <a:r>
              <a:rPr lang="en-US" sz="1700" baseline="30000" dirty="0" smtClean="0"/>
              <a:t>2 </a:t>
            </a:r>
            <a:r>
              <a:rPr lang="en-US" sz="1700" dirty="0" smtClean="0"/>
              <a:t>– 10x10 </a:t>
            </a:r>
            <a:r>
              <a:rPr lang="en-US" sz="1700" dirty="0" smtClean="0"/>
              <a:t>cm</a:t>
            </a:r>
            <a:r>
              <a:rPr lang="en-US" sz="1700" baseline="30000" dirty="0" smtClean="0"/>
              <a:t>2</a:t>
            </a:r>
          </a:p>
          <a:p>
            <a:r>
              <a:rPr lang="en-US" sz="1700" dirty="0" smtClean="0"/>
              <a:t>~ 450 channels</a:t>
            </a:r>
            <a:endParaRPr lang="en-US" sz="1700" dirty="0"/>
          </a:p>
        </p:txBody>
      </p:sp>
    </p:spTree>
    <p:extLst>
      <p:ext uri="{BB962C8B-B14F-4D97-AF65-F5344CB8AC3E}">
        <p14:creationId xmlns:p14="http://schemas.microsoft.com/office/powerpoint/2010/main" val="24994986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4716016" y="5157192"/>
            <a:ext cx="3923928" cy="584776"/>
          </a:xfrm>
          <a:prstGeom prst="rect">
            <a:avLst/>
          </a:prstGeom>
          <a:ln w="19050" cmpd="sng">
            <a:solidFill>
              <a:schemeClr val="tx1"/>
            </a:solidFill>
          </a:ln>
        </p:spPr>
        <p:txBody>
          <a:bodyPr wrap="square">
            <a:spAutoFit/>
          </a:bodyPr>
          <a:lstStyle/>
          <a:p>
            <a:r>
              <a:rPr lang="en-US" sz="1600" dirty="0" err="1" smtClean="0"/>
              <a:t>Ca</a:t>
            </a:r>
            <a:r>
              <a:rPr lang="en-US" sz="1600" dirty="0" smtClean="0"/>
              <a:t> (Z=20) fragmented beam</a:t>
            </a:r>
          </a:p>
          <a:p>
            <a:r>
              <a:rPr lang="en-US" sz="1600" dirty="0" smtClean="0"/>
              <a:t>Z-resolution of </a:t>
            </a:r>
            <a:r>
              <a:rPr lang="el-GR" sz="1600" dirty="0" smtClean="0">
                <a:solidFill>
                  <a:srgbClr val="C00000"/>
                </a:solidFill>
              </a:rPr>
              <a:t>σ</a:t>
            </a:r>
            <a:r>
              <a:rPr lang="de-DE" sz="1600" baseline="-25000" dirty="0" smtClean="0">
                <a:solidFill>
                  <a:srgbClr val="C00000"/>
                </a:solidFill>
              </a:rPr>
              <a:t>Z </a:t>
            </a:r>
            <a:r>
              <a:rPr lang="en-US" sz="1600" dirty="0">
                <a:solidFill>
                  <a:srgbClr val="C00000"/>
                </a:solidFill>
              </a:rPr>
              <a:t>= </a:t>
            </a:r>
            <a:r>
              <a:rPr lang="en-US" sz="1600" dirty="0" smtClean="0">
                <a:solidFill>
                  <a:srgbClr val="C00000"/>
                </a:solidFill>
              </a:rPr>
              <a:t>0.18 z-units (0.9%) </a:t>
            </a:r>
          </a:p>
        </p:txBody>
      </p:sp>
      <p:sp>
        <p:nvSpPr>
          <p:cNvPr id="10" name="Title 1"/>
          <p:cNvSpPr txBox="1">
            <a:spLocks/>
          </p:cNvSpPr>
          <p:nvPr/>
        </p:nvSpPr>
        <p:spPr bwMode="auto">
          <a:xfrm>
            <a:off x="358775" y="488950"/>
            <a:ext cx="6642117" cy="838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400" b="1">
                <a:solidFill>
                  <a:schemeClr val="tx1"/>
                </a:solidFill>
                <a:latin typeface="+mn-lt"/>
                <a:ea typeface="+mj-ea"/>
                <a:cs typeface="Tahoma" pitchFamily="34"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en-US" dirty="0" smtClean="0"/>
              <a:t>Si detector: </a:t>
            </a:r>
            <a:r>
              <a:rPr lang="en-US" dirty="0" smtClean="0"/>
              <a:t>in-beam charge </a:t>
            </a:r>
            <a:r>
              <a:rPr lang="en-US" dirty="0" smtClean="0"/>
              <a:t>resolution</a:t>
            </a:r>
            <a:endParaRPr lang="en-US" dirty="0"/>
          </a:p>
        </p:txBody>
      </p:sp>
      <p:pic>
        <p:nvPicPr>
          <p:cNvPr id="2" name="Picture 1" descr="psp3-4_charge_id.pdf"/>
          <p:cNvPicPr>
            <a:picLocks noChangeAspect="1"/>
          </p:cNvPicPr>
          <p:nvPr/>
        </p:nvPicPr>
        <p:blipFill rotWithShape="1">
          <a:blip r:embed="rId2">
            <a:extLst>
              <a:ext uri="{28A0092B-C50C-407E-A947-70E740481C1C}">
                <a14:useLocalDpi xmlns:a14="http://schemas.microsoft.com/office/drawing/2010/main" val="0"/>
              </a:ext>
            </a:extLst>
          </a:blip>
          <a:srcRect l="42349" t="37468" r="6778" b="7278"/>
          <a:stretch/>
        </p:blipFill>
        <p:spPr>
          <a:xfrm rot="5400000">
            <a:off x="4924403" y="988365"/>
            <a:ext cx="3125548" cy="4550434"/>
          </a:xfrm>
          <a:prstGeom prst="rect">
            <a:avLst/>
          </a:prstGeom>
        </p:spPr>
      </p:pic>
      <p:sp>
        <p:nvSpPr>
          <p:cNvPr id="3" name="TextBox 2"/>
          <p:cNvSpPr txBox="1"/>
          <p:nvPr/>
        </p:nvSpPr>
        <p:spPr>
          <a:xfrm>
            <a:off x="7308304" y="2276872"/>
            <a:ext cx="717226" cy="369332"/>
          </a:xfrm>
          <a:prstGeom prst="rect">
            <a:avLst/>
          </a:prstGeom>
          <a:noFill/>
        </p:spPr>
        <p:txBody>
          <a:bodyPr wrap="none" rtlCol="0">
            <a:spAutoFit/>
          </a:bodyPr>
          <a:lstStyle/>
          <a:p>
            <a:r>
              <a:rPr lang="en-US" dirty="0" smtClean="0"/>
              <a:t>Z=20</a:t>
            </a:r>
            <a:endParaRPr lang="en-US" dirty="0"/>
          </a:p>
        </p:txBody>
      </p:sp>
      <p:grpSp>
        <p:nvGrpSpPr>
          <p:cNvPr id="2063" name="Group 2062"/>
          <p:cNvGrpSpPr/>
          <p:nvPr/>
        </p:nvGrpSpPr>
        <p:grpSpPr>
          <a:xfrm>
            <a:off x="358775" y="1772816"/>
            <a:ext cx="3408400" cy="2880321"/>
            <a:chOff x="358775" y="1772816"/>
            <a:chExt cx="3408400" cy="2880321"/>
          </a:xfrm>
        </p:grpSpPr>
        <p:grpSp>
          <p:nvGrpSpPr>
            <p:cNvPr id="30" name="Group 29"/>
            <p:cNvGrpSpPr/>
            <p:nvPr/>
          </p:nvGrpSpPr>
          <p:grpSpPr>
            <a:xfrm rot="5400000">
              <a:off x="861640" y="2022896"/>
              <a:ext cx="1860789" cy="1815514"/>
              <a:chOff x="473412" y="2276872"/>
              <a:chExt cx="1860789" cy="1815514"/>
            </a:xfrm>
          </p:grpSpPr>
          <p:sp>
            <p:nvSpPr>
              <p:cNvPr id="31" name="Rectangle 30"/>
              <p:cNvSpPr/>
              <p:nvPr/>
            </p:nvSpPr>
            <p:spPr>
              <a:xfrm>
                <a:off x="473412" y="2276872"/>
                <a:ext cx="1860789" cy="180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590394"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36483"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89009"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054191"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206591"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348408"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486240"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628056"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780456"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918288"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2060104"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2212504" y="2276872"/>
                <a:ext cx="0" cy="1815514"/>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467544" y="2276872"/>
              <a:ext cx="1860789" cy="1815514"/>
              <a:chOff x="467544" y="2276872"/>
              <a:chExt cx="1860789" cy="1815514"/>
            </a:xfrm>
            <a:solidFill>
              <a:schemeClr val="bg2"/>
            </a:solidFill>
          </p:grpSpPr>
          <p:sp>
            <p:nvSpPr>
              <p:cNvPr id="4" name="Rectangle 3"/>
              <p:cNvSpPr/>
              <p:nvPr/>
            </p:nvSpPr>
            <p:spPr>
              <a:xfrm>
                <a:off x="467544" y="2276872"/>
                <a:ext cx="1860789" cy="18000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90394"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36483"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89009"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54191"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206591"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348408"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486239"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628056"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769873"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907704"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060104"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212504"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grpSp>
        <p:cxnSp>
          <p:nvCxnSpPr>
            <p:cNvPr id="2057" name="Straight Arrow Connector 2056"/>
            <p:cNvCxnSpPr/>
            <p:nvPr/>
          </p:nvCxnSpPr>
          <p:spPr>
            <a:xfrm flipV="1">
              <a:off x="2699792" y="1772816"/>
              <a:ext cx="504056" cy="490514"/>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059" name="TextBox 2058"/>
            <p:cNvSpPr txBox="1"/>
            <p:nvPr/>
          </p:nvSpPr>
          <p:spPr>
            <a:xfrm rot="18912562">
              <a:off x="2883950" y="1809838"/>
              <a:ext cx="883225" cy="400110"/>
            </a:xfrm>
            <a:prstGeom prst="rect">
              <a:avLst/>
            </a:prstGeom>
            <a:noFill/>
          </p:spPr>
          <p:txBody>
            <a:bodyPr wrap="none" rtlCol="0">
              <a:spAutoFit/>
            </a:bodyPr>
            <a:lstStyle/>
            <a:p>
              <a:r>
                <a:rPr lang="en-US" sz="2000" b="1" dirty="0" smtClean="0">
                  <a:solidFill>
                    <a:schemeClr val="accent2"/>
                  </a:solidFill>
                </a:rPr>
                <a:t>Beam</a:t>
              </a:r>
            </a:p>
          </p:txBody>
        </p:sp>
        <p:cxnSp>
          <p:nvCxnSpPr>
            <p:cNvPr id="2049" name="Straight Connector 2048"/>
            <p:cNvCxnSpPr/>
            <p:nvPr/>
          </p:nvCxnSpPr>
          <p:spPr>
            <a:xfrm flipV="1">
              <a:off x="358775" y="3386667"/>
              <a:ext cx="1269281" cy="126647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2064" name="TextBox 2063"/>
          <p:cNvSpPr txBox="1"/>
          <p:nvPr/>
        </p:nvSpPr>
        <p:spPr>
          <a:xfrm>
            <a:off x="6763598" y="4725144"/>
            <a:ext cx="1027107" cy="369332"/>
          </a:xfrm>
          <a:prstGeom prst="rect">
            <a:avLst/>
          </a:prstGeom>
          <a:noFill/>
        </p:spPr>
        <p:txBody>
          <a:bodyPr wrap="none" rtlCol="0">
            <a:spAutoFit/>
          </a:bodyPr>
          <a:lstStyle/>
          <a:p>
            <a:r>
              <a:rPr lang="en-US" dirty="0" smtClean="0"/>
              <a:t>E</a:t>
            </a:r>
            <a:r>
              <a:rPr lang="en-US" baseline="-25000" dirty="0" smtClean="0"/>
              <a:t>1</a:t>
            </a:r>
            <a:r>
              <a:rPr lang="en-US" dirty="0" smtClean="0"/>
              <a:t> (</a:t>
            </a:r>
            <a:r>
              <a:rPr lang="en-US" dirty="0" err="1" smtClean="0"/>
              <a:t>a.u</a:t>
            </a:r>
            <a:r>
              <a:rPr lang="en-US" dirty="0" smtClean="0"/>
              <a:t>.)</a:t>
            </a:r>
            <a:endParaRPr lang="en-US" baseline="-25000" dirty="0"/>
          </a:p>
        </p:txBody>
      </p:sp>
      <p:sp>
        <p:nvSpPr>
          <p:cNvPr id="61" name="TextBox 60"/>
          <p:cNvSpPr txBox="1"/>
          <p:nvPr/>
        </p:nvSpPr>
        <p:spPr>
          <a:xfrm rot="16200000">
            <a:off x="3595041" y="2884466"/>
            <a:ext cx="1027107" cy="369332"/>
          </a:xfrm>
          <a:prstGeom prst="rect">
            <a:avLst/>
          </a:prstGeom>
          <a:noFill/>
        </p:spPr>
        <p:txBody>
          <a:bodyPr wrap="none" rtlCol="0">
            <a:spAutoFit/>
          </a:bodyPr>
          <a:lstStyle/>
          <a:p>
            <a:r>
              <a:rPr lang="en-US" dirty="0" smtClean="0"/>
              <a:t>E</a:t>
            </a:r>
            <a:r>
              <a:rPr lang="en-US" baseline="-25000" dirty="0"/>
              <a:t>2</a:t>
            </a:r>
            <a:r>
              <a:rPr lang="en-US" dirty="0" smtClean="0"/>
              <a:t> (</a:t>
            </a:r>
            <a:r>
              <a:rPr lang="en-US" dirty="0" err="1" smtClean="0"/>
              <a:t>a.u</a:t>
            </a:r>
            <a:r>
              <a:rPr lang="en-US" dirty="0" smtClean="0"/>
              <a:t>.)</a:t>
            </a:r>
            <a:endParaRPr lang="en-US" baseline="-25000" dirty="0"/>
          </a:p>
        </p:txBody>
      </p:sp>
      <p:sp>
        <p:nvSpPr>
          <p:cNvPr id="2065" name="TextBox 2064"/>
          <p:cNvSpPr txBox="1"/>
          <p:nvPr/>
        </p:nvSpPr>
        <p:spPr>
          <a:xfrm rot="16200000">
            <a:off x="-122277" y="3154903"/>
            <a:ext cx="684878" cy="369332"/>
          </a:xfrm>
          <a:prstGeom prst="rect">
            <a:avLst/>
          </a:prstGeom>
          <a:noFill/>
        </p:spPr>
        <p:txBody>
          <a:bodyPr wrap="none" rtlCol="0">
            <a:spAutoFit/>
          </a:bodyPr>
          <a:lstStyle/>
          <a:p>
            <a:r>
              <a:rPr lang="en-US" dirty="0" smtClean="0"/>
              <a:t>5 cm</a:t>
            </a:r>
            <a:endParaRPr lang="en-US" dirty="0"/>
          </a:p>
        </p:txBody>
      </p:sp>
      <p:sp>
        <p:nvSpPr>
          <p:cNvPr id="64" name="TextBox 63"/>
          <p:cNvSpPr txBox="1"/>
          <p:nvPr/>
        </p:nvSpPr>
        <p:spPr>
          <a:xfrm>
            <a:off x="537419" y="4365104"/>
            <a:ext cx="3674541" cy="1477328"/>
          </a:xfrm>
          <a:prstGeom prst="rect">
            <a:avLst/>
          </a:prstGeom>
          <a:noFill/>
        </p:spPr>
        <p:txBody>
          <a:bodyPr wrap="none" rtlCol="0">
            <a:spAutoFit/>
          </a:bodyPr>
          <a:lstStyle/>
          <a:p>
            <a:r>
              <a:rPr lang="en-US" dirty="0" smtClean="0"/>
              <a:t>Single sided</a:t>
            </a:r>
          </a:p>
          <a:p>
            <a:r>
              <a:rPr lang="en-US" dirty="0" smtClean="0"/>
              <a:t>position sensitive 16-strip detector </a:t>
            </a:r>
          </a:p>
          <a:p>
            <a:r>
              <a:rPr lang="en-US" dirty="0" smtClean="0"/>
              <a:t>300 um thick</a:t>
            </a:r>
          </a:p>
          <a:p>
            <a:r>
              <a:rPr lang="en-US" dirty="0" smtClean="0"/>
              <a:t>MPR-16 </a:t>
            </a:r>
            <a:r>
              <a:rPr lang="en-US" dirty="0" err="1" smtClean="0"/>
              <a:t>Mesytec</a:t>
            </a:r>
            <a:r>
              <a:rPr lang="en-US" dirty="0" smtClean="0"/>
              <a:t> preamp</a:t>
            </a:r>
          </a:p>
          <a:p>
            <a:r>
              <a:rPr lang="en-US" dirty="0" smtClean="0"/>
              <a:t>FEBEX digitizer</a:t>
            </a:r>
            <a:endParaRPr lang="en-US" dirty="0"/>
          </a:p>
        </p:txBody>
      </p:sp>
      <p:sp>
        <p:nvSpPr>
          <p:cNvPr id="44" name="TextBox 43"/>
          <p:cNvSpPr txBox="1"/>
          <p:nvPr/>
        </p:nvSpPr>
        <p:spPr>
          <a:xfrm>
            <a:off x="7155317" y="3764420"/>
            <a:ext cx="2065777" cy="369332"/>
          </a:xfrm>
          <a:prstGeom prst="rect">
            <a:avLst/>
          </a:prstGeom>
          <a:noFill/>
        </p:spPr>
        <p:txBody>
          <a:bodyPr wrap="none" rtlCol="0">
            <a:spAutoFit/>
          </a:bodyPr>
          <a:lstStyle/>
          <a:p>
            <a:r>
              <a:rPr lang="en-US" baseline="30000" dirty="0" smtClean="0"/>
              <a:t>48</a:t>
            </a:r>
            <a:r>
              <a:rPr lang="en-US" dirty="0" smtClean="0"/>
              <a:t>Ca @ 500MeV/u</a:t>
            </a:r>
            <a:endParaRPr lang="en-US" dirty="0"/>
          </a:p>
        </p:txBody>
      </p:sp>
    </p:spTree>
    <p:extLst>
      <p:ext uri="{BB962C8B-B14F-4D97-AF65-F5344CB8AC3E}">
        <p14:creationId xmlns:p14="http://schemas.microsoft.com/office/powerpoint/2010/main" val="15281581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40152" y="1460617"/>
            <a:ext cx="2880320" cy="2472439"/>
          </a:xfrm>
          <a:prstGeom prst="rect">
            <a:avLst/>
          </a:prstGeom>
        </p:spPr>
      </p:pic>
      <p:sp>
        <p:nvSpPr>
          <p:cNvPr id="10" name="Title 1"/>
          <p:cNvSpPr txBox="1">
            <a:spLocks/>
          </p:cNvSpPr>
          <p:nvPr/>
        </p:nvSpPr>
        <p:spPr bwMode="auto">
          <a:xfrm>
            <a:off x="378155" y="476672"/>
            <a:ext cx="6642117" cy="838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400" b="1">
                <a:solidFill>
                  <a:schemeClr val="tx1"/>
                </a:solidFill>
                <a:latin typeface="+mn-lt"/>
                <a:ea typeface="+mj-ea"/>
                <a:cs typeface="Tahoma" pitchFamily="34"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en-US" dirty="0" smtClean="0"/>
              <a:t>Si detector: </a:t>
            </a:r>
            <a:r>
              <a:rPr lang="en-US" dirty="0" smtClean="0"/>
              <a:t>in-beam position </a:t>
            </a:r>
            <a:r>
              <a:rPr lang="en-US" dirty="0" smtClean="0"/>
              <a:t>calibration</a:t>
            </a:r>
            <a:endParaRPr lang="en-US" dirty="0"/>
          </a:p>
        </p:txBody>
      </p:sp>
      <p:grpSp>
        <p:nvGrpSpPr>
          <p:cNvPr id="112" name="Group 111"/>
          <p:cNvGrpSpPr/>
          <p:nvPr/>
        </p:nvGrpSpPr>
        <p:grpSpPr>
          <a:xfrm>
            <a:off x="358775" y="1772816"/>
            <a:ext cx="3408400" cy="2880321"/>
            <a:chOff x="358775" y="1772816"/>
            <a:chExt cx="3408400" cy="2880321"/>
          </a:xfrm>
        </p:grpSpPr>
        <p:grpSp>
          <p:nvGrpSpPr>
            <p:cNvPr id="113" name="Group 112"/>
            <p:cNvGrpSpPr/>
            <p:nvPr/>
          </p:nvGrpSpPr>
          <p:grpSpPr>
            <a:xfrm rot="5400000">
              <a:off x="861640" y="2022896"/>
              <a:ext cx="1860789" cy="1815514"/>
              <a:chOff x="473412" y="2276872"/>
              <a:chExt cx="1860789" cy="1815514"/>
            </a:xfrm>
          </p:grpSpPr>
          <p:sp>
            <p:nvSpPr>
              <p:cNvPr id="131" name="Rectangle 130"/>
              <p:cNvSpPr/>
              <p:nvPr/>
            </p:nvSpPr>
            <p:spPr>
              <a:xfrm>
                <a:off x="473412" y="2276872"/>
                <a:ext cx="1860789" cy="180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2" name="Straight Connector 131"/>
              <p:cNvCxnSpPr/>
              <p:nvPr/>
            </p:nvCxnSpPr>
            <p:spPr>
              <a:xfrm>
                <a:off x="590394"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736483"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889009"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1054191"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1206591"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1348408"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1486240"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1628056"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1780456"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918288"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2060104" y="2276872"/>
                <a:ext cx="0" cy="1815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2212504" y="2276872"/>
                <a:ext cx="0" cy="1815514"/>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4" name="Group 113"/>
            <p:cNvGrpSpPr/>
            <p:nvPr/>
          </p:nvGrpSpPr>
          <p:grpSpPr>
            <a:xfrm>
              <a:off x="467544" y="2276872"/>
              <a:ext cx="1860789" cy="1815514"/>
              <a:chOff x="467544" y="2276872"/>
              <a:chExt cx="1860789" cy="1815514"/>
            </a:xfrm>
            <a:solidFill>
              <a:schemeClr val="bg2"/>
            </a:solidFill>
          </p:grpSpPr>
          <p:sp>
            <p:nvSpPr>
              <p:cNvPr id="118" name="Rectangle 117"/>
              <p:cNvSpPr/>
              <p:nvPr/>
            </p:nvSpPr>
            <p:spPr>
              <a:xfrm>
                <a:off x="467544" y="2276872"/>
                <a:ext cx="1860789" cy="18000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9" name="Straight Connector 118"/>
              <p:cNvCxnSpPr/>
              <p:nvPr/>
            </p:nvCxnSpPr>
            <p:spPr>
              <a:xfrm>
                <a:off x="590394"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736483"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889009"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1054191"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1206591"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1348408"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1486239"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1628056"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1769873"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1907704"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2060104"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2212504" y="2276872"/>
                <a:ext cx="0" cy="1815514"/>
              </a:xfrm>
              <a:prstGeom prst="line">
                <a:avLst/>
              </a:prstGeom>
              <a:grpFill/>
            </p:spPr>
            <p:style>
              <a:lnRef idx="2">
                <a:schemeClr val="accent1"/>
              </a:lnRef>
              <a:fillRef idx="0">
                <a:schemeClr val="accent1"/>
              </a:fillRef>
              <a:effectRef idx="1">
                <a:schemeClr val="accent1"/>
              </a:effectRef>
              <a:fontRef idx="minor">
                <a:schemeClr val="tx1"/>
              </a:fontRef>
            </p:style>
          </p:cxnSp>
        </p:grpSp>
        <p:cxnSp>
          <p:nvCxnSpPr>
            <p:cNvPr id="115" name="Straight Arrow Connector 114"/>
            <p:cNvCxnSpPr/>
            <p:nvPr/>
          </p:nvCxnSpPr>
          <p:spPr>
            <a:xfrm flipV="1">
              <a:off x="2699792" y="1772816"/>
              <a:ext cx="504056" cy="490514"/>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rot="18912562">
              <a:off x="2883950" y="1809838"/>
              <a:ext cx="883225" cy="400110"/>
            </a:xfrm>
            <a:prstGeom prst="rect">
              <a:avLst/>
            </a:prstGeom>
            <a:noFill/>
          </p:spPr>
          <p:txBody>
            <a:bodyPr wrap="none" rtlCol="0">
              <a:spAutoFit/>
            </a:bodyPr>
            <a:lstStyle/>
            <a:p>
              <a:r>
                <a:rPr lang="en-US" sz="2000" b="1" dirty="0" smtClean="0">
                  <a:solidFill>
                    <a:schemeClr val="accent2"/>
                  </a:solidFill>
                </a:rPr>
                <a:t>Beam</a:t>
              </a:r>
            </a:p>
          </p:txBody>
        </p:sp>
        <p:cxnSp>
          <p:nvCxnSpPr>
            <p:cNvPr id="117" name="Straight Connector 116"/>
            <p:cNvCxnSpPr/>
            <p:nvPr/>
          </p:nvCxnSpPr>
          <p:spPr>
            <a:xfrm flipV="1">
              <a:off x="358775" y="3386667"/>
              <a:ext cx="1269281" cy="126647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13" name="Left Arrow Callout 12"/>
          <p:cNvSpPr/>
          <p:nvPr/>
        </p:nvSpPr>
        <p:spPr>
          <a:xfrm rot="10800000">
            <a:off x="3419872" y="2803247"/>
            <a:ext cx="1800200" cy="1057801"/>
          </a:xfrm>
          <a:prstGeom prst="leftArrow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476290" y="2865710"/>
            <a:ext cx="1095710" cy="923330"/>
          </a:xfrm>
          <a:prstGeom prst="rect">
            <a:avLst/>
          </a:prstGeom>
          <a:noFill/>
        </p:spPr>
        <p:txBody>
          <a:bodyPr wrap="none" rtlCol="0">
            <a:spAutoFit/>
          </a:bodyPr>
          <a:lstStyle/>
          <a:p>
            <a:r>
              <a:rPr lang="en-US" dirty="0"/>
              <a:t>s</a:t>
            </a:r>
            <a:r>
              <a:rPr lang="en-US" dirty="0" smtClean="0"/>
              <a:t>electing</a:t>
            </a:r>
          </a:p>
          <a:p>
            <a:r>
              <a:rPr lang="en-US" dirty="0" err="1"/>
              <a:t>i</a:t>
            </a:r>
            <a:r>
              <a:rPr lang="en-US" dirty="0" err="1" smtClean="0"/>
              <a:t>nterstrip</a:t>
            </a:r>
            <a:endParaRPr lang="en-US" dirty="0" smtClean="0"/>
          </a:p>
          <a:p>
            <a:r>
              <a:rPr lang="en-US" dirty="0" smtClean="0"/>
              <a:t>events</a:t>
            </a:r>
            <a:endParaRPr lang="en-US" dirty="0"/>
          </a:p>
        </p:txBody>
      </p:sp>
      <p:sp>
        <p:nvSpPr>
          <p:cNvPr id="20" name="TextBox 19"/>
          <p:cNvSpPr txBox="1"/>
          <p:nvPr/>
        </p:nvSpPr>
        <p:spPr>
          <a:xfrm>
            <a:off x="7247931" y="3078890"/>
            <a:ext cx="783237" cy="307777"/>
          </a:xfrm>
          <a:prstGeom prst="rect">
            <a:avLst/>
          </a:prstGeom>
          <a:noFill/>
        </p:spPr>
        <p:txBody>
          <a:bodyPr wrap="none" rtlCol="0">
            <a:spAutoFit/>
          </a:bodyPr>
          <a:lstStyle/>
          <a:p>
            <a:r>
              <a:rPr lang="en-US" sz="1400" dirty="0" smtClean="0"/>
              <a:t>3.1 mm</a:t>
            </a:r>
            <a:endParaRPr lang="en-US" sz="1400" dirty="0"/>
          </a:p>
        </p:txBody>
      </p:sp>
      <p:cxnSp>
        <p:nvCxnSpPr>
          <p:cNvPr id="24" name="Straight Connector 23"/>
          <p:cNvCxnSpPr/>
          <p:nvPr/>
        </p:nvCxnSpPr>
        <p:spPr>
          <a:xfrm>
            <a:off x="7345175" y="2967360"/>
            <a:ext cx="72008" cy="0"/>
          </a:xfrm>
          <a:prstGeom prst="line">
            <a:avLst/>
          </a:prstGeom>
          <a:ln>
            <a:headEnd type="diamond"/>
            <a:tailEnd type="diamond"/>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rot="16200000">
            <a:off x="-122277" y="3154903"/>
            <a:ext cx="684878" cy="369332"/>
          </a:xfrm>
          <a:prstGeom prst="rect">
            <a:avLst/>
          </a:prstGeom>
          <a:noFill/>
        </p:spPr>
        <p:txBody>
          <a:bodyPr wrap="none" rtlCol="0">
            <a:spAutoFit/>
          </a:bodyPr>
          <a:lstStyle/>
          <a:p>
            <a:r>
              <a:rPr lang="en-US" dirty="0" smtClean="0"/>
              <a:t>5 cm</a:t>
            </a:r>
            <a:endParaRPr lang="en-US" dirty="0"/>
          </a:p>
        </p:txBody>
      </p:sp>
      <p:sp>
        <p:nvSpPr>
          <p:cNvPr id="64" name="TextBox 63"/>
          <p:cNvSpPr txBox="1"/>
          <p:nvPr/>
        </p:nvSpPr>
        <p:spPr>
          <a:xfrm>
            <a:off x="537419" y="4365104"/>
            <a:ext cx="3674541" cy="1477328"/>
          </a:xfrm>
          <a:prstGeom prst="rect">
            <a:avLst/>
          </a:prstGeom>
          <a:noFill/>
        </p:spPr>
        <p:txBody>
          <a:bodyPr wrap="none" rtlCol="0">
            <a:spAutoFit/>
          </a:bodyPr>
          <a:lstStyle/>
          <a:p>
            <a:r>
              <a:rPr lang="en-US" dirty="0" smtClean="0"/>
              <a:t>Single sided</a:t>
            </a:r>
          </a:p>
          <a:p>
            <a:r>
              <a:rPr lang="en-US" dirty="0" smtClean="0"/>
              <a:t>position sensitive 16-strip detector </a:t>
            </a:r>
          </a:p>
          <a:p>
            <a:r>
              <a:rPr lang="en-US" dirty="0" smtClean="0"/>
              <a:t>300 um thick</a:t>
            </a:r>
          </a:p>
          <a:p>
            <a:r>
              <a:rPr lang="en-US" dirty="0" smtClean="0"/>
              <a:t>MPR-16 </a:t>
            </a:r>
            <a:r>
              <a:rPr lang="en-US" dirty="0" err="1" smtClean="0"/>
              <a:t>Mesytec</a:t>
            </a:r>
            <a:r>
              <a:rPr lang="en-US" dirty="0" smtClean="0"/>
              <a:t> preamp</a:t>
            </a:r>
          </a:p>
          <a:p>
            <a:r>
              <a:rPr lang="en-US" dirty="0" smtClean="0"/>
              <a:t>FEBEX digitizer</a:t>
            </a:r>
            <a:endParaRPr lang="en-US" dirty="0"/>
          </a:p>
        </p:txBody>
      </p:sp>
      <p:pic>
        <p:nvPicPr>
          <p:cNvPr id="2" name="Picture 1"/>
          <p:cNvPicPr>
            <a:picLocks noChangeAspect="1"/>
          </p:cNvPicPr>
          <p:nvPr/>
        </p:nvPicPr>
        <p:blipFill>
          <a:blip r:embed="rId3"/>
          <a:stretch>
            <a:fillRect/>
          </a:stretch>
        </p:blipFill>
        <p:spPr>
          <a:xfrm>
            <a:off x="5868144" y="3861048"/>
            <a:ext cx="2947642" cy="1981384"/>
          </a:xfrm>
          <a:prstGeom prst="rect">
            <a:avLst/>
          </a:prstGeom>
        </p:spPr>
      </p:pic>
      <p:sp>
        <p:nvSpPr>
          <p:cNvPr id="62" name="Rechteck 8"/>
          <p:cNvSpPr/>
          <p:nvPr/>
        </p:nvSpPr>
        <p:spPr>
          <a:xfrm>
            <a:off x="2339752" y="5733256"/>
            <a:ext cx="3600400" cy="584776"/>
          </a:xfrm>
          <a:prstGeom prst="rect">
            <a:avLst/>
          </a:prstGeom>
          <a:ln w="19050" cmpd="sng">
            <a:solidFill>
              <a:schemeClr val="tx1"/>
            </a:solidFill>
          </a:ln>
        </p:spPr>
        <p:txBody>
          <a:bodyPr wrap="square">
            <a:spAutoFit/>
          </a:bodyPr>
          <a:lstStyle/>
          <a:p>
            <a:r>
              <a:rPr lang="en-US" sz="1600" dirty="0">
                <a:solidFill>
                  <a:srgbClr val="C00000"/>
                </a:solidFill>
              </a:rPr>
              <a:t>d</a:t>
            </a:r>
            <a:r>
              <a:rPr lang="en-US" sz="1600" dirty="0" smtClean="0">
                <a:solidFill>
                  <a:srgbClr val="C00000"/>
                </a:solidFill>
              </a:rPr>
              <a:t>emonstrates &lt;100 um resolution and enables </a:t>
            </a:r>
            <a:r>
              <a:rPr lang="en-US" sz="1600" dirty="0" smtClean="0">
                <a:solidFill>
                  <a:srgbClr val="C00000"/>
                </a:solidFill>
              </a:rPr>
              <a:t>online position calibration !!</a:t>
            </a:r>
          </a:p>
        </p:txBody>
      </p:sp>
      <p:sp>
        <p:nvSpPr>
          <p:cNvPr id="48" name="TextBox 47"/>
          <p:cNvSpPr txBox="1"/>
          <p:nvPr/>
        </p:nvSpPr>
        <p:spPr>
          <a:xfrm>
            <a:off x="6876256" y="5948700"/>
            <a:ext cx="2065777" cy="369332"/>
          </a:xfrm>
          <a:prstGeom prst="rect">
            <a:avLst/>
          </a:prstGeom>
          <a:noFill/>
        </p:spPr>
        <p:txBody>
          <a:bodyPr wrap="none" rtlCol="0">
            <a:spAutoFit/>
          </a:bodyPr>
          <a:lstStyle/>
          <a:p>
            <a:r>
              <a:rPr lang="en-US" baseline="30000" dirty="0" smtClean="0"/>
              <a:t>48</a:t>
            </a:r>
            <a:r>
              <a:rPr lang="en-US" dirty="0" smtClean="0"/>
              <a:t>Ca @ 500MeV/u</a:t>
            </a:r>
            <a:endParaRPr lang="en-US" dirty="0"/>
          </a:p>
        </p:txBody>
      </p:sp>
    </p:spTree>
    <p:extLst>
      <p:ext uri="{BB962C8B-B14F-4D97-AF65-F5344CB8AC3E}">
        <p14:creationId xmlns:p14="http://schemas.microsoft.com/office/powerpoint/2010/main" val="18202680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Flash ADC readout allows for detailed </a:t>
            </a:r>
            <a:br>
              <a:rPr lang="en-US" dirty="0" smtClean="0"/>
            </a:br>
            <a:r>
              <a:rPr lang="en-US" dirty="0" smtClean="0"/>
              <a:t>pulse-shape analysis</a:t>
            </a:r>
            <a:endParaRPr lang="en-US" dirty="0"/>
          </a:p>
        </p:txBody>
      </p:sp>
      <p:pic>
        <p:nvPicPr>
          <p:cNvPr id="4" name="Picture 3"/>
          <p:cNvPicPr>
            <a:picLocks noChangeAspect="1"/>
          </p:cNvPicPr>
          <p:nvPr/>
        </p:nvPicPr>
        <p:blipFill>
          <a:blip r:embed="rId2"/>
          <a:stretch>
            <a:fillRect/>
          </a:stretch>
        </p:blipFill>
        <p:spPr>
          <a:xfrm>
            <a:off x="1763688" y="1844824"/>
            <a:ext cx="5296087" cy="2050722"/>
          </a:xfrm>
          <a:prstGeom prst="rect">
            <a:avLst/>
          </a:prstGeom>
        </p:spPr>
      </p:pic>
      <p:pic>
        <p:nvPicPr>
          <p:cNvPr id="6" name="Picture 5"/>
          <p:cNvPicPr>
            <a:picLocks noChangeAspect="1"/>
          </p:cNvPicPr>
          <p:nvPr/>
        </p:nvPicPr>
        <p:blipFill>
          <a:blip r:embed="rId3"/>
          <a:stretch>
            <a:fillRect/>
          </a:stretch>
        </p:blipFill>
        <p:spPr>
          <a:xfrm>
            <a:off x="1800200" y="3855190"/>
            <a:ext cx="5259576" cy="2094090"/>
          </a:xfrm>
          <a:prstGeom prst="rect">
            <a:avLst/>
          </a:prstGeom>
        </p:spPr>
      </p:pic>
      <p:sp>
        <p:nvSpPr>
          <p:cNvPr id="7" name="TextBox 6"/>
          <p:cNvSpPr txBox="1"/>
          <p:nvPr/>
        </p:nvSpPr>
        <p:spPr>
          <a:xfrm>
            <a:off x="338722" y="2276872"/>
            <a:ext cx="1031465" cy="646331"/>
          </a:xfrm>
          <a:prstGeom prst="rect">
            <a:avLst/>
          </a:prstGeom>
          <a:noFill/>
        </p:spPr>
        <p:txBody>
          <a:bodyPr wrap="none" rtlCol="0">
            <a:spAutoFit/>
          </a:bodyPr>
          <a:lstStyle/>
          <a:p>
            <a:r>
              <a:rPr lang="en-US" dirty="0" smtClean="0"/>
              <a:t>preamp.</a:t>
            </a:r>
          </a:p>
          <a:p>
            <a:r>
              <a:rPr lang="en-US" dirty="0" smtClean="0"/>
              <a:t>signal</a:t>
            </a:r>
            <a:endParaRPr lang="en-US" dirty="0"/>
          </a:p>
        </p:txBody>
      </p:sp>
      <p:sp>
        <p:nvSpPr>
          <p:cNvPr id="8" name="TextBox 7"/>
          <p:cNvSpPr txBox="1"/>
          <p:nvPr/>
        </p:nvSpPr>
        <p:spPr>
          <a:xfrm>
            <a:off x="372183" y="4365104"/>
            <a:ext cx="1211352" cy="646331"/>
          </a:xfrm>
          <a:prstGeom prst="rect">
            <a:avLst/>
          </a:prstGeom>
          <a:noFill/>
        </p:spPr>
        <p:txBody>
          <a:bodyPr wrap="none" rtlCol="0">
            <a:spAutoFit/>
          </a:bodyPr>
          <a:lstStyle/>
          <a:p>
            <a:r>
              <a:rPr lang="en-US" dirty="0" smtClean="0"/>
              <a:t>integrated</a:t>
            </a:r>
          </a:p>
          <a:p>
            <a:r>
              <a:rPr lang="en-US" dirty="0" smtClean="0"/>
              <a:t>signal</a:t>
            </a:r>
            <a:endParaRPr lang="en-US" dirty="0"/>
          </a:p>
        </p:txBody>
      </p:sp>
    </p:spTree>
    <p:extLst>
      <p:ext uri="{BB962C8B-B14F-4D97-AF65-F5344CB8AC3E}">
        <p14:creationId xmlns:p14="http://schemas.microsoft.com/office/powerpoint/2010/main" val="35680334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775" y="488950"/>
            <a:ext cx="6805513" cy="838200"/>
          </a:xfrm>
        </p:spPr>
        <p:txBody>
          <a:bodyPr/>
          <a:lstStyle/>
          <a:p>
            <a:r>
              <a:rPr lang="en-US" dirty="0" smtClean="0"/>
              <a:t>Time-of-flight wall (plastic scintillator paddles)</a:t>
            </a:r>
            <a:endParaRPr lang="en-US" dirty="0"/>
          </a:p>
        </p:txBody>
      </p:sp>
      <p:cxnSp>
        <p:nvCxnSpPr>
          <p:cNvPr id="6" name="Straight Connector 5"/>
          <p:cNvCxnSpPr/>
          <p:nvPr/>
        </p:nvCxnSpPr>
        <p:spPr>
          <a:xfrm>
            <a:off x="1060252" y="2515136"/>
            <a:ext cx="3096344" cy="0"/>
          </a:xfrm>
          <a:prstGeom prst="line">
            <a:avLst/>
          </a:prstGeom>
          <a:ln w="28575" cap="flat" cmpd="sng">
            <a:solidFill>
              <a:schemeClr val="tx1"/>
            </a:solidFill>
            <a:prstDash val="dashDot"/>
            <a:headEnd type="diamond"/>
            <a:tailEnd type="diamond"/>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84388" y="2145804"/>
            <a:ext cx="583801" cy="307777"/>
          </a:xfrm>
          <a:prstGeom prst="rect">
            <a:avLst/>
          </a:prstGeom>
          <a:noFill/>
          <a:ln>
            <a:solidFill>
              <a:schemeClr val="tx1"/>
            </a:solidFill>
          </a:ln>
        </p:spPr>
        <p:txBody>
          <a:bodyPr wrap="none" rtlCol="0">
            <a:spAutoFit/>
          </a:bodyPr>
          <a:lstStyle/>
          <a:p>
            <a:r>
              <a:rPr lang="en-US" sz="1400" dirty="0" smtClean="0"/>
              <a:t>10 m</a:t>
            </a:r>
            <a:endParaRPr lang="en-US" sz="1400" dirty="0"/>
          </a:p>
        </p:txBody>
      </p:sp>
      <p:cxnSp>
        <p:nvCxnSpPr>
          <p:cNvPr id="13" name="Straight Arrow Connector 12"/>
          <p:cNvCxnSpPr/>
          <p:nvPr/>
        </p:nvCxnSpPr>
        <p:spPr>
          <a:xfrm flipV="1">
            <a:off x="1132700" y="3513956"/>
            <a:ext cx="6768752" cy="864096"/>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608700" y="4199700"/>
            <a:ext cx="5292752" cy="93956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608700" y="4199700"/>
            <a:ext cx="2339984" cy="1258472"/>
          </a:xfrm>
          <a:prstGeom prst="straightConnector1">
            <a:avLst/>
          </a:prstGeom>
          <a:ln w="12700" cmpd="sng">
            <a:solidFill>
              <a:schemeClr val="tx1"/>
            </a:solidFill>
            <a:bevel/>
            <a:tailEnd type="arrow"/>
          </a:ln>
          <a:effectLst/>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a:off x="2212380" y="3441948"/>
            <a:ext cx="1143000" cy="730250"/>
          </a:xfrm>
          <a:custGeom>
            <a:avLst/>
            <a:gdLst>
              <a:gd name="connsiteX0" fmla="*/ 0 w 1143000"/>
              <a:gd name="connsiteY0" fmla="*/ 685800 h 730250"/>
              <a:gd name="connsiteX1" fmla="*/ 76200 w 1143000"/>
              <a:gd name="connsiteY1" fmla="*/ 95250 h 730250"/>
              <a:gd name="connsiteX2" fmla="*/ 152400 w 1143000"/>
              <a:gd name="connsiteY2" fmla="*/ 44450 h 730250"/>
              <a:gd name="connsiteX3" fmla="*/ 222250 w 1143000"/>
              <a:gd name="connsiteY3" fmla="*/ 0 h 730250"/>
              <a:gd name="connsiteX4" fmla="*/ 1066800 w 1143000"/>
              <a:gd name="connsiteY4" fmla="*/ 88900 h 730250"/>
              <a:gd name="connsiteX5" fmla="*/ 1143000 w 1143000"/>
              <a:gd name="connsiteY5" fmla="*/ 260350 h 730250"/>
              <a:gd name="connsiteX6" fmla="*/ 1104900 w 1143000"/>
              <a:gd name="connsiteY6" fmla="*/ 419100 h 730250"/>
              <a:gd name="connsiteX7" fmla="*/ 819150 w 1143000"/>
              <a:gd name="connsiteY7" fmla="*/ 571500 h 730250"/>
              <a:gd name="connsiteX8" fmla="*/ 203200 w 1143000"/>
              <a:gd name="connsiteY8" fmla="*/ 730250 h 730250"/>
              <a:gd name="connsiteX9" fmla="*/ 0 w 1143000"/>
              <a:gd name="connsiteY9" fmla="*/ 6858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730250">
                <a:moveTo>
                  <a:pt x="0" y="685800"/>
                </a:moveTo>
                <a:lnTo>
                  <a:pt x="76200" y="95250"/>
                </a:lnTo>
                <a:lnTo>
                  <a:pt x="152400" y="44450"/>
                </a:lnTo>
                <a:lnTo>
                  <a:pt x="222250" y="0"/>
                </a:lnTo>
                <a:lnTo>
                  <a:pt x="1066800" y="88900"/>
                </a:lnTo>
                <a:lnTo>
                  <a:pt x="1143000" y="260350"/>
                </a:lnTo>
                <a:lnTo>
                  <a:pt x="1104900" y="419100"/>
                </a:lnTo>
                <a:lnTo>
                  <a:pt x="819150" y="571500"/>
                </a:lnTo>
                <a:lnTo>
                  <a:pt x="203200" y="730250"/>
                </a:lnTo>
                <a:lnTo>
                  <a:pt x="0" y="68580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rot="21540000">
            <a:off x="4167201" y="4356408"/>
            <a:ext cx="1601522" cy="508822"/>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129367" y="4296833"/>
            <a:ext cx="1066800" cy="842434"/>
          </a:xfrm>
          <a:custGeom>
            <a:avLst/>
            <a:gdLst>
              <a:gd name="connsiteX0" fmla="*/ 67733 w 1066800"/>
              <a:gd name="connsiteY0" fmla="*/ 0 h 842434"/>
              <a:gd name="connsiteX1" fmla="*/ 228600 w 1066800"/>
              <a:gd name="connsiteY1" fmla="*/ 16934 h 842434"/>
              <a:gd name="connsiteX2" fmla="*/ 787400 w 1066800"/>
              <a:gd name="connsiteY2" fmla="*/ 275167 h 842434"/>
              <a:gd name="connsiteX3" fmla="*/ 1066800 w 1066800"/>
              <a:gd name="connsiteY3" fmla="*/ 550334 h 842434"/>
              <a:gd name="connsiteX4" fmla="*/ 1054100 w 1066800"/>
              <a:gd name="connsiteY4" fmla="*/ 745067 h 842434"/>
              <a:gd name="connsiteX5" fmla="*/ 1020233 w 1066800"/>
              <a:gd name="connsiteY5" fmla="*/ 804334 h 842434"/>
              <a:gd name="connsiteX6" fmla="*/ 960966 w 1066800"/>
              <a:gd name="connsiteY6" fmla="*/ 842434 h 842434"/>
              <a:gd name="connsiteX7" fmla="*/ 186266 w 1066800"/>
              <a:gd name="connsiteY7" fmla="*/ 762000 h 842434"/>
              <a:gd name="connsiteX8" fmla="*/ 71966 w 1066800"/>
              <a:gd name="connsiteY8" fmla="*/ 706967 h 842434"/>
              <a:gd name="connsiteX9" fmla="*/ 8466 w 1066800"/>
              <a:gd name="connsiteY9" fmla="*/ 605367 h 842434"/>
              <a:gd name="connsiteX10" fmla="*/ 0 w 1066800"/>
              <a:gd name="connsiteY10" fmla="*/ 550334 h 842434"/>
              <a:gd name="connsiteX11" fmla="*/ 67733 w 1066800"/>
              <a:gd name="connsiteY11" fmla="*/ 0 h 84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6800" h="842434">
                <a:moveTo>
                  <a:pt x="67733" y="0"/>
                </a:moveTo>
                <a:lnTo>
                  <a:pt x="228600" y="16934"/>
                </a:lnTo>
                <a:lnTo>
                  <a:pt x="787400" y="275167"/>
                </a:lnTo>
                <a:lnTo>
                  <a:pt x="1066800" y="550334"/>
                </a:lnTo>
                <a:lnTo>
                  <a:pt x="1054100" y="745067"/>
                </a:lnTo>
                <a:lnTo>
                  <a:pt x="1020233" y="804334"/>
                </a:lnTo>
                <a:lnTo>
                  <a:pt x="960966" y="842434"/>
                </a:lnTo>
                <a:lnTo>
                  <a:pt x="186266" y="762000"/>
                </a:lnTo>
                <a:lnTo>
                  <a:pt x="71966" y="706967"/>
                </a:lnTo>
                <a:lnTo>
                  <a:pt x="8466" y="605367"/>
                </a:lnTo>
                <a:lnTo>
                  <a:pt x="0" y="550334"/>
                </a:lnTo>
                <a:lnTo>
                  <a:pt x="67733" y="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3446161" y="4240138"/>
            <a:ext cx="45719" cy="216024"/>
          </a:xfrm>
          <a:prstGeom prst="roundRect">
            <a:avLst/>
          </a:prstGeom>
          <a:ln>
            <a:solidFill>
              <a:schemeClr val="tx1"/>
            </a:solidFill>
          </a:ln>
          <a:scene3d>
            <a:camera prst="orthographicFront">
              <a:rot lat="0" lon="0" rev="209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32260" y="43437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447693" y="4306044"/>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094652" y="42249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757292" y="4248444"/>
            <a:ext cx="10800" cy="95256"/>
          </a:xfrm>
          <a:prstGeom prst="rect">
            <a:avLst/>
          </a:prstGeom>
          <a:ln>
            <a:solidFill>
              <a:schemeClr val="tx1"/>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rot="21540000">
            <a:off x="8576353" y="4941901"/>
            <a:ext cx="89313" cy="619889"/>
          </a:xfrm>
          <a:prstGeom prst="roundRect">
            <a:avLst/>
          </a:prstGeom>
          <a:ln>
            <a:solidFill>
              <a:schemeClr val="tx1"/>
            </a:solidFill>
          </a:ln>
          <a:scene3d>
            <a:camera prst="orthographicFront">
              <a:rot lat="0" lon="0" rev="212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3103802" y="5635805"/>
            <a:ext cx="1751401" cy="307777"/>
          </a:xfrm>
          <a:prstGeom prst="rect">
            <a:avLst/>
          </a:prstGeom>
          <a:noFill/>
          <a:ln>
            <a:solidFill>
              <a:schemeClr val="tx1"/>
            </a:solidFill>
          </a:ln>
        </p:spPr>
        <p:txBody>
          <a:bodyPr wrap="none" rtlCol="0">
            <a:spAutoFit/>
          </a:bodyPr>
          <a:lstStyle/>
          <a:p>
            <a:r>
              <a:rPr lang="en-US" sz="1400" dirty="0" err="1"/>
              <a:t>s</a:t>
            </a:r>
            <a:r>
              <a:rPr lang="en-US" sz="1400" dirty="0" err="1" smtClean="0"/>
              <a:t>trawtube</a:t>
            </a:r>
            <a:r>
              <a:rPr lang="en-US" sz="1400" dirty="0" smtClean="0"/>
              <a:t> detectors</a:t>
            </a:r>
            <a:endParaRPr lang="en-US" sz="1400" dirty="0"/>
          </a:p>
        </p:txBody>
      </p:sp>
      <p:sp>
        <p:nvSpPr>
          <p:cNvPr id="31" name="Rectangle 30"/>
          <p:cNvSpPr/>
          <p:nvPr/>
        </p:nvSpPr>
        <p:spPr>
          <a:xfrm>
            <a:off x="1549297" y="4293357"/>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5750725" y="4555975"/>
            <a:ext cx="2732003" cy="867600"/>
            <a:chOff x="5750725" y="4555975"/>
            <a:chExt cx="2732003" cy="867600"/>
          </a:xfrm>
        </p:grpSpPr>
        <p:sp>
          <p:nvSpPr>
            <p:cNvPr id="37" name="Freeform 36"/>
            <p:cNvSpPr>
              <a:spLocks noChangeAspect="1"/>
            </p:cNvSpPr>
            <p:nvPr/>
          </p:nvSpPr>
          <p:spPr>
            <a:xfrm rot="21540000">
              <a:off x="5751949" y="4555975"/>
              <a:ext cx="2730779" cy="867600"/>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Connector 8"/>
            <p:cNvCxnSpPr>
              <a:stCxn id="37" idx="3"/>
              <a:endCxn id="37" idx="0"/>
            </p:cNvCxnSpPr>
            <p:nvPr/>
          </p:nvCxnSpPr>
          <p:spPr>
            <a:xfrm flipV="1">
              <a:off x="5750725" y="4579078"/>
              <a:ext cx="39241" cy="3524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4" name="Rounded Rectangle 43"/>
          <p:cNvSpPr>
            <a:spLocks/>
          </p:cNvSpPr>
          <p:nvPr/>
        </p:nvSpPr>
        <p:spPr>
          <a:xfrm>
            <a:off x="4094233" y="4649624"/>
            <a:ext cx="45719" cy="795600"/>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3554244" y="3212976"/>
            <a:ext cx="1665828" cy="10271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7901452" y="5635805"/>
            <a:ext cx="664111" cy="974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6468770" y="5785519"/>
            <a:ext cx="1731501" cy="307777"/>
          </a:xfrm>
          <a:prstGeom prst="rect">
            <a:avLst/>
          </a:prstGeom>
          <a:noFill/>
          <a:ln>
            <a:solidFill>
              <a:schemeClr val="tx1"/>
            </a:solidFill>
          </a:ln>
        </p:spPr>
        <p:txBody>
          <a:bodyPr wrap="none" rtlCol="0">
            <a:spAutoFit/>
          </a:bodyPr>
          <a:lstStyle/>
          <a:p>
            <a:r>
              <a:rPr lang="en-US" sz="1400" dirty="0"/>
              <a:t>p</a:t>
            </a:r>
            <a:r>
              <a:rPr lang="en-US" sz="1400" dirty="0" smtClean="0"/>
              <a:t>lastic paddles wall</a:t>
            </a:r>
            <a:endParaRPr lang="en-US" sz="1400" dirty="0"/>
          </a:p>
        </p:txBody>
      </p:sp>
      <p:cxnSp>
        <p:nvCxnSpPr>
          <p:cNvPr id="56" name="Straight Arrow Connector 55"/>
          <p:cNvCxnSpPr/>
          <p:nvPr/>
        </p:nvCxnSpPr>
        <p:spPr>
          <a:xfrm flipV="1">
            <a:off x="3554244" y="5215481"/>
            <a:ext cx="83468" cy="4203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flipV="1">
            <a:off x="3499993" y="4978401"/>
            <a:ext cx="54251" cy="6574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a:off x="3171056" y="3695700"/>
            <a:ext cx="1112912" cy="1727200"/>
            <a:chOff x="3171056" y="3695700"/>
            <a:chExt cx="1112912" cy="1727200"/>
          </a:xfrm>
        </p:grpSpPr>
        <p:cxnSp>
          <p:nvCxnSpPr>
            <p:cNvPr id="64" name="Straight Connector 63"/>
            <p:cNvCxnSpPr/>
            <p:nvPr/>
          </p:nvCxnSpPr>
          <p:spPr>
            <a:xfrm flipV="1">
              <a:off x="3348856" y="3695700"/>
              <a:ext cx="800100" cy="317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4148956" y="3695700"/>
              <a:ext cx="135012" cy="5976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3729856" y="4293357"/>
              <a:ext cx="554112" cy="11295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171056" y="4978400"/>
              <a:ext cx="127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298056" y="4978400"/>
              <a:ext cx="431800"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rot="20820000">
              <a:off x="4178821" y="3729980"/>
              <a:ext cx="72008" cy="49492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0" name="Rounded Rectangle 69"/>
          <p:cNvSpPr/>
          <p:nvPr/>
        </p:nvSpPr>
        <p:spPr>
          <a:xfrm rot="21480000">
            <a:off x="3822845" y="4522068"/>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ounded Rectangle 70"/>
          <p:cNvSpPr/>
          <p:nvPr/>
        </p:nvSpPr>
        <p:spPr>
          <a:xfrm rot="21480000">
            <a:off x="3886700" y="4552500"/>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ounded Rectangle 71"/>
          <p:cNvSpPr/>
          <p:nvPr/>
        </p:nvSpPr>
        <p:spPr>
          <a:xfrm rot="21480000" flipH="1">
            <a:off x="3508524" y="4470708"/>
            <a:ext cx="45719" cy="489648"/>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ounded Rectangle 54"/>
          <p:cNvSpPr/>
          <p:nvPr/>
        </p:nvSpPr>
        <p:spPr>
          <a:xfrm>
            <a:off x="891163" y="1844824"/>
            <a:ext cx="6828820" cy="8872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1600" dirty="0" smtClean="0"/>
              <a:t>Energy loss </a:t>
            </a:r>
            <a:r>
              <a:rPr lang="en-US" sz="1600" dirty="0" smtClean="0">
                <a:sym typeface="Wingdings"/>
              </a:rPr>
              <a:t> Nuclear charge Z</a:t>
            </a:r>
          </a:p>
          <a:p>
            <a:pPr marL="285750" indent="-285750">
              <a:buFont typeface="Arial"/>
              <a:buChar char="•"/>
            </a:pPr>
            <a:r>
              <a:rPr lang="en-US" sz="1600" dirty="0" smtClean="0">
                <a:sym typeface="Wingdings"/>
              </a:rPr>
              <a:t>Timing</a:t>
            </a:r>
            <a:endParaRPr lang="en-US" sz="1600" dirty="0"/>
          </a:p>
        </p:txBody>
      </p:sp>
      <p:grpSp>
        <p:nvGrpSpPr>
          <p:cNvPr id="50" name="Gruppieren 15"/>
          <p:cNvGrpSpPr/>
          <p:nvPr/>
        </p:nvGrpSpPr>
        <p:grpSpPr>
          <a:xfrm>
            <a:off x="2608701" y="2732038"/>
            <a:ext cx="3475468" cy="3577281"/>
            <a:chOff x="5753911" y="1995574"/>
            <a:chExt cx="3125169" cy="3581029"/>
          </a:xfrm>
        </p:grpSpPr>
        <p:pic>
          <p:nvPicPr>
            <p:cNvPr id="5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448" t="7089" r="20471" b="5279"/>
            <a:stretch/>
          </p:blipFill>
          <p:spPr bwMode="auto">
            <a:xfrm>
              <a:off x="5753911" y="1995574"/>
              <a:ext cx="3125169" cy="3581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Parallelogramm 6"/>
            <p:cNvSpPr/>
            <p:nvPr/>
          </p:nvSpPr>
          <p:spPr>
            <a:xfrm>
              <a:off x="7109408" y="3117143"/>
              <a:ext cx="64294" cy="1269206"/>
            </a:xfrm>
            <a:prstGeom prst="parallelogram">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53" name="Straight Arrow Connector 52"/>
          <p:cNvCxnSpPr/>
          <p:nvPr/>
        </p:nvCxnSpPr>
        <p:spPr>
          <a:xfrm>
            <a:off x="3419872" y="4513436"/>
            <a:ext cx="1999460" cy="18775"/>
          </a:xfrm>
          <a:prstGeom prst="straightConnector1">
            <a:avLst/>
          </a:prstGeom>
          <a:ln w="5715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rot="21544683">
            <a:off x="4214871" y="4518368"/>
            <a:ext cx="941634" cy="369332"/>
          </a:xfrm>
          <a:prstGeom prst="rect">
            <a:avLst/>
          </a:prstGeom>
          <a:noFill/>
        </p:spPr>
        <p:txBody>
          <a:bodyPr wrap="none" rtlCol="0">
            <a:spAutoFit/>
          </a:bodyPr>
          <a:lstStyle/>
          <a:p>
            <a:r>
              <a:rPr lang="en-US" dirty="0" smtClean="0">
                <a:solidFill>
                  <a:schemeClr val="tx2">
                    <a:lumMod val="60000"/>
                    <a:lumOff val="40000"/>
                  </a:schemeClr>
                </a:solidFill>
              </a:rPr>
              <a:t>120 cm</a:t>
            </a:r>
            <a:endParaRPr lang="en-US" dirty="0">
              <a:solidFill>
                <a:schemeClr val="tx2">
                  <a:lumMod val="60000"/>
                  <a:lumOff val="40000"/>
                </a:schemeClr>
              </a:solidFill>
            </a:endParaRPr>
          </a:p>
        </p:txBody>
      </p:sp>
      <p:sp>
        <p:nvSpPr>
          <p:cNvPr id="58" name="TextBox 57"/>
          <p:cNvSpPr txBox="1"/>
          <p:nvPr/>
        </p:nvSpPr>
        <p:spPr>
          <a:xfrm>
            <a:off x="179512" y="4869160"/>
            <a:ext cx="2249985" cy="1477328"/>
          </a:xfrm>
          <a:prstGeom prst="rect">
            <a:avLst/>
          </a:prstGeom>
          <a:noFill/>
        </p:spPr>
        <p:txBody>
          <a:bodyPr wrap="none" rtlCol="0">
            <a:spAutoFit/>
          </a:bodyPr>
          <a:lstStyle/>
          <a:p>
            <a:r>
              <a:rPr lang="en-US" dirty="0" smtClean="0"/>
              <a:t>4 layers</a:t>
            </a:r>
          </a:p>
          <a:p>
            <a:r>
              <a:rPr lang="en-US" dirty="0" smtClean="0"/>
              <a:t>44 paddles/layer</a:t>
            </a:r>
          </a:p>
          <a:p>
            <a:r>
              <a:rPr lang="en-US" dirty="0" smtClean="0"/>
              <a:t>Thickness 3 – 5 mm</a:t>
            </a:r>
            <a:endParaRPr lang="en-US" dirty="0"/>
          </a:p>
          <a:p>
            <a:r>
              <a:rPr lang="en-US" dirty="0" smtClean="0"/>
              <a:t>Size 120x80 </a:t>
            </a:r>
            <a:r>
              <a:rPr lang="en-US" dirty="0" smtClean="0"/>
              <a:t>cm</a:t>
            </a:r>
            <a:r>
              <a:rPr lang="en-US" baseline="30000" dirty="0" smtClean="0"/>
              <a:t>2</a:t>
            </a:r>
          </a:p>
          <a:p>
            <a:r>
              <a:rPr lang="en-US" dirty="0" smtClean="0"/>
              <a:t>~ 350 channels</a:t>
            </a:r>
            <a:endParaRPr lang="en-US" dirty="0" smtClean="0"/>
          </a:p>
        </p:txBody>
      </p:sp>
    </p:spTree>
    <p:extLst>
      <p:ext uri="{BB962C8B-B14F-4D97-AF65-F5344CB8AC3E}">
        <p14:creationId xmlns:p14="http://schemas.microsoft.com/office/powerpoint/2010/main" val="42634370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D:\GSI\detectors\ToF\Bilder\20140326_142603.jpg"/>
          <p:cNvPicPr>
            <a:picLocks noChangeAspect="1" noChangeArrowheads="1"/>
          </p:cNvPicPr>
          <p:nvPr/>
        </p:nvPicPr>
        <p:blipFill rotWithShape="1">
          <a:blip r:embed="rId2">
            <a:extLst>
              <a:ext uri="{28A0092B-C50C-407E-A947-70E740481C1C}">
                <a14:useLocalDpi xmlns:a14="http://schemas.microsoft.com/office/drawing/2010/main" val="0"/>
              </a:ext>
            </a:extLst>
          </a:blip>
          <a:srcRect t="20237" b="26971"/>
          <a:stretch/>
        </p:blipFill>
        <p:spPr bwMode="auto">
          <a:xfrm>
            <a:off x="5724128" y="2914361"/>
            <a:ext cx="4704526" cy="2016224"/>
          </a:xfrm>
          <a:prstGeom prst="rect">
            <a:avLst/>
          </a:prstGeom>
          <a:noFill/>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383" y="1458451"/>
            <a:ext cx="2310638" cy="2260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2" y="1458452"/>
            <a:ext cx="2293874" cy="2263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4911" y="3767874"/>
            <a:ext cx="2277110" cy="2282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3111" y="1482382"/>
            <a:ext cx="2302256" cy="228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Inhaltsplatzhalter 2"/>
          <p:cNvSpPr txBox="1">
            <a:spLocks/>
          </p:cNvSpPr>
          <p:nvPr/>
        </p:nvSpPr>
        <p:spPr>
          <a:xfrm>
            <a:off x="179512" y="3933056"/>
            <a:ext cx="4559871" cy="724451"/>
          </a:xfrm>
          <a:prstGeom prst="rect">
            <a:avLst/>
          </a:prstGeom>
          <a:ln w="19050" cmpd="sng">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Measured </a:t>
            </a:r>
            <a:r>
              <a:rPr lang="en-US" sz="1600" dirty="0" smtClean="0">
                <a:solidFill>
                  <a:schemeClr val="tx1"/>
                </a:solidFill>
              </a:rPr>
              <a:t>∆</a:t>
            </a:r>
            <a:r>
              <a:rPr lang="en-US" sz="1600" dirty="0">
                <a:solidFill>
                  <a:schemeClr val="tx1"/>
                </a:solidFill>
              </a:rPr>
              <a:t>t</a:t>
            </a:r>
            <a:r>
              <a:rPr lang="en-US" sz="1600" b="1" dirty="0" smtClean="0">
                <a:solidFill>
                  <a:srgbClr val="0000FF"/>
                </a:solidFill>
              </a:rPr>
              <a:t> </a:t>
            </a:r>
            <a:r>
              <a:rPr lang="en-US" sz="1600" dirty="0" smtClean="0"/>
              <a:t>between 2 paddles: </a:t>
            </a:r>
            <a:r>
              <a:rPr lang="el-GR" sz="1600" dirty="0"/>
              <a:t>σ</a:t>
            </a:r>
            <a:r>
              <a:rPr lang="de-DE" sz="1600" baseline="-25000" dirty="0"/>
              <a:t>t </a:t>
            </a:r>
            <a:r>
              <a:rPr lang="en-US" sz="1600" dirty="0" smtClean="0"/>
              <a:t>= 38 </a:t>
            </a:r>
            <a:r>
              <a:rPr lang="en-US" sz="1600" dirty="0" err="1" smtClean="0"/>
              <a:t>ps</a:t>
            </a:r>
            <a:endParaRPr lang="en-US" sz="1600" dirty="0" smtClean="0"/>
          </a:p>
          <a:p>
            <a:pPr marL="0" indent="0">
              <a:buNone/>
            </a:pPr>
            <a:r>
              <a:rPr lang="en-US" sz="1600" dirty="0" smtClean="0">
                <a:sym typeface="Wingdings"/>
              </a:rPr>
              <a:t></a:t>
            </a:r>
            <a:r>
              <a:rPr lang="en-US" sz="1600" dirty="0" smtClean="0"/>
              <a:t> time resolution for the full detector </a:t>
            </a:r>
            <a:r>
              <a:rPr lang="el-GR" sz="1600" dirty="0">
                <a:solidFill>
                  <a:srgbClr val="C00000"/>
                </a:solidFill>
              </a:rPr>
              <a:t>σ</a:t>
            </a:r>
            <a:r>
              <a:rPr lang="de-DE" sz="1600" baseline="-25000" dirty="0">
                <a:solidFill>
                  <a:srgbClr val="C00000"/>
                </a:solidFill>
              </a:rPr>
              <a:t>t </a:t>
            </a:r>
            <a:r>
              <a:rPr lang="en-US" sz="1600" dirty="0">
                <a:solidFill>
                  <a:srgbClr val="C00000"/>
                </a:solidFill>
              </a:rPr>
              <a:t>= </a:t>
            </a:r>
            <a:r>
              <a:rPr lang="en-US" sz="1600" dirty="0" smtClean="0">
                <a:solidFill>
                  <a:srgbClr val="C00000"/>
                </a:solidFill>
              </a:rPr>
              <a:t>14 ps</a:t>
            </a:r>
            <a:r>
              <a:rPr lang="en-US" sz="1600" dirty="0" smtClean="0"/>
              <a:t>.</a:t>
            </a:r>
            <a:r>
              <a:rPr lang="en-US" sz="1600" dirty="0" smtClean="0">
                <a:solidFill>
                  <a:srgbClr val="C00000"/>
                </a:solidFill>
              </a:rPr>
              <a:t> </a:t>
            </a:r>
            <a:endParaRPr lang="en-US" sz="1600" dirty="0"/>
          </a:p>
        </p:txBody>
      </p:sp>
      <p:sp>
        <p:nvSpPr>
          <p:cNvPr id="3" name="Rechteck 2"/>
          <p:cNvSpPr/>
          <p:nvPr/>
        </p:nvSpPr>
        <p:spPr>
          <a:xfrm>
            <a:off x="1331640" y="1773362"/>
            <a:ext cx="845103" cy="276999"/>
          </a:xfrm>
          <a:prstGeom prst="rect">
            <a:avLst/>
          </a:prstGeom>
        </p:spPr>
        <p:txBody>
          <a:bodyPr wrap="none">
            <a:spAutoFit/>
          </a:bodyPr>
          <a:lstStyle/>
          <a:p>
            <a:r>
              <a:rPr lang="el-GR" sz="1200" dirty="0"/>
              <a:t>σ</a:t>
            </a:r>
            <a:r>
              <a:rPr lang="de-DE" sz="1200" baseline="-25000" dirty="0"/>
              <a:t>t </a:t>
            </a:r>
            <a:r>
              <a:rPr lang="en-US" sz="1200" dirty="0"/>
              <a:t>= </a:t>
            </a:r>
            <a:r>
              <a:rPr lang="en-US" sz="1200" dirty="0" smtClean="0"/>
              <a:t>41 </a:t>
            </a:r>
            <a:r>
              <a:rPr lang="en-US" sz="1200" dirty="0" err="1"/>
              <a:t>ps</a:t>
            </a:r>
            <a:endParaRPr lang="en-US" sz="1200" dirty="0"/>
          </a:p>
        </p:txBody>
      </p:sp>
      <p:sp>
        <p:nvSpPr>
          <p:cNvPr id="9" name="Rechteck 8"/>
          <p:cNvSpPr/>
          <p:nvPr/>
        </p:nvSpPr>
        <p:spPr>
          <a:xfrm>
            <a:off x="3628684" y="1814028"/>
            <a:ext cx="845103" cy="276999"/>
          </a:xfrm>
          <a:prstGeom prst="rect">
            <a:avLst/>
          </a:prstGeom>
        </p:spPr>
        <p:txBody>
          <a:bodyPr wrap="none">
            <a:spAutoFit/>
          </a:bodyPr>
          <a:lstStyle/>
          <a:p>
            <a:r>
              <a:rPr lang="el-GR" sz="1200" dirty="0"/>
              <a:t>σ</a:t>
            </a:r>
            <a:r>
              <a:rPr lang="de-DE" sz="1200" baseline="-25000" dirty="0"/>
              <a:t>t </a:t>
            </a:r>
            <a:r>
              <a:rPr lang="en-US" sz="1200" dirty="0"/>
              <a:t>= </a:t>
            </a:r>
            <a:r>
              <a:rPr lang="en-US" sz="1200" dirty="0" smtClean="0"/>
              <a:t>41 </a:t>
            </a:r>
            <a:r>
              <a:rPr lang="en-US" sz="1200" dirty="0" err="1"/>
              <a:t>ps</a:t>
            </a:r>
            <a:endParaRPr lang="en-US" sz="1200" dirty="0"/>
          </a:p>
        </p:txBody>
      </p:sp>
      <p:sp>
        <p:nvSpPr>
          <p:cNvPr id="10" name="Rechteck 9"/>
          <p:cNvSpPr/>
          <p:nvPr/>
        </p:nvSpPr>
        <p:spPr>
          <a:xfrm>
            <a:off x="6067242" y="1787262"/>
            <a:ext cx="845103" cy="276999"/>
          </a:xfrm>
          <a:prstGeom prst="rect">
            <a:avLst/>
          </a:prstGeom>
        </p:spPr>
        <p:txBody>
          <a:bodyPr wrap="none">
            <a:spAutoFit/>
          </a:bodyPr>
          <a:lstStyle/>
          <a:p>
            <a:r>
              <a:rPr lang="el-GR" sz="1200" dirty="0"/>
              <a:t>σ</a:t>
            </a:r>
            <a:r>
              <a:rPr lang="de-DE" sz="1200" baseline="-25000" dirty="0"/>
              <a:t>t </a:t>
            </a:r>
            <a:r>
              <a:rPr lang="en-US" sz="1200" dirty="0"/>
              <a:t>= </a:t>
            </a:r>
            <a:r>
              <a:rPr lang="en-US" sz="1200" dirty="0" smtClean="0"/>
              <a:t>45 </a:t>
            </a:r>
            <a:r>
              <a:rPr lang="en-US" sz="1200" dirty="0" err="1"/>
              <a:t>ps</a:t>
            </a:r>
            <a:endParaRPr lang="en-US" sz="1200" dirty="0"/>
          </a:p>
        </p:txBody>
      </p:sp>
      <p:sp>
        <p:nvSpPr>
          <p:cNvPr id="11" name="Rechteck 10"/>
          <p:cNvSpPr/>
          <p:nvPr/>
        </p:nvSpPr>
        <p:spPr>
          <a:xfrm>
            <a:off x="6034085" y="4174195"/>
            <a:ext cx="845103" cy="276999"/>
          </a:xfrm>
          <a:prstGeom prst="rect">
            <a:avLst/>
          </a:prstGeom>
        </p:spPr>
        <p:txBody>
          <a:bodyPr wrap="none">
            <a:spAutoFit/>
          </a:bodyPr>
          <a:lstStyle/>
          <a:p>
            <a:r>
              <a:rPr lang="el-GR" sz="1200" dirty="0"/>
              <a:t>σ</a:t>
            </a:r>
            <a:r>
              <a:rPr lang="de-DE" sz="1200" baseline="-25000" dirty="0"/>
              <a:t>t </a:t>
            </a:r>
            <a:r>
              <a:rPr lang="en-US" sz="1200" dirty="0"/>
              <a:t>= </a:t>
            </a:r>
            <a:r>
              <a:rPr lang="en-US" sz="1200" dirty="0" smtClean="0"/>
              <a:t>64 </a:t>
            </a:r>
            <a:r>
              <a:rPr lang="en-US" sz="1200" dirty="0" err="1"/>
              <a:t>ps</a:t>
            </a:r>
            <a:endParaRPr lang="en-US" sz="1200" dirty="0"/>
          </a:p>
        </p:txBody>
      </p:sp>
      <p:sp>
        <p:nvSpPr>
          <p:cNvPr id="12" name="Title 1"/>
          <p:cNvSpPr txBox="1">
            <a:spLocks/>
          </p:cNvSpPr>
          <p:nvPr/>
        </p:nvSpPr>
        <p:spPr bwMode="auto">
          <a:xfrm>
            <a:off x="358775" y="488950"/>
            <a:ext cx="6642117" cy="838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400" b="1">
                <a:solidFill>
                  <a:schemeClr val="tx1"/>
                </a:solidFill>
                <a:latin typeface="+mn-lt"/>
                <a:ea typeface="+mj-ea"/>
                <a:cs typeface="Tahoma" pitchFamily="34"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en-US" dirty="0" smtClean="0"/>
              <a:t>Time-of-flight wall: </a:t>
            </a:r>
            <a:endParaRPr lang="en-US" dirty="0" smtClean="0"/>
          </a:p>
          <a:p>
            <a:r>
              <a:rPr lang="en-US" dirty="0" smtClean="0"/>
              <a:t>in-beam time resolution and </a:t>
            </a:r>
            <a:r>
              <a:rPr lang="en-US" dirty="0" smtClean="0"/>
              <a:t>high rate</a:t>
            </a:r>
            <a:endParaRPr lang="en-US" dirty="0"/>
          </a:p>
        </p:txBody>
      </p:sp>
      <p:sp>
        <p:nvSpPr>
          <p:cNvPr id="14" name="Inhaltsplatzhalter 2"/>
          <p:cNvSpPr txBox="1">
            <a:spLocks/>
          </p:cNvSpPr>
          <p:nvPr/>
        </p:nvSpPr>
        <p:spPr>
          <a:xfrm>
            <a:off x="257243" y="6021288"/>
            <a:ext cx="1002390" cy="32765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t>M. </a:t>
            </a:r>
            <a:r>
              <a:rPr lang="en-US" sz="2000" dirty="0" err="1" smtClean="0"/>
              <a:t>Heil</a:t>
            </a:r>
            <a:r>
              <a:rPr lang="en-US" sz="2000" dirty="0" smtClean="0">
                <a:solidFill>
                  <a:srgbClr val="C00000"/>
                </a:solidFill>
              </a:rPr>
              <a:t> </a:t>
            </a:r>
            <a:endParaRPr lang="en-US" sz="2000" dirty="0"/>
          </a:p>
        </p:txBody>
      </p:sp>
      <p:sp>
        <p:nvSpPr>
          <p:cNvPr id="17" name="Inhaltsplatzhalter 2"/>
          <p:cNvSpPr txBox="1">
            <a:spLocks/>
          </p:cNvSpPr>
          <p:nvPr/>
        </p:nvSpPr>
        <p:spPr>
          <a:xfrm>
            <a:off x="2014238" y="5013176"/>
            <a:ext cx="4069930" cy="105694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2.7x80 cm</a:t>
            </a:r>
            <a:r>
              <a:rPr lang="en-US" sz="1600" baseline="30000" dirty="0" smtClean="0"/>
              <a:t>2</a:t>
            </a:r>
            <a:r>
              <a:rPr lang="en-US" sz="1600" dirty="0" smtClean="0"/>
              <a:t>/paddle</a:t>
            </a:r>
            <a:endParaRPr lang="en-US" sz="1600" baseline="30000" dirty="0" smtClean="0"/>
          </a:p>
          <a:p>
            <a:pPr marL="0" indent="0">
              <a:buNone/>
            </a:pPr>
            <a:r>
              <a:rPr lang="en-US" sz="1600" dirty="0" smtClean="0"/>
              <a:t>3 – 5  mm thick </a:t>
            </a:r>
          </a:p>
          <a:p>
            <a:pPr marL="0" indent="0">
              <a:buNone/>
            </a:pPr>
            <a:r>
              <a:rPr lang="en-US" sz="1600" dirty="0" smtClean="0"/>
              <a:t>EJ204 plastic paddles</a:t>
            </a:r>
          </a:p>
          <a:p>
            <a:pPr marL="0" indent="0">
              <a:buNone/>
            </a:pPr>
            <a:r>
              <a:rPr lang="en-US" sz="1600" dirty="0"/>
              <a:t>PM R8619 (with fully active base)</a:t>
            </a:r>
          </a:p>
          <a:p>
            <a:pPr marL="0" indent="0">
              <a:buNone/>
            </a:pPr>
            <a:endParaRPr lang="en-US" sz="1600" dirty="0"/>
          </a:p>
        </p:txBody>
      </p:sp>
    </p:spTree>
    <p:extLst>
      <p:ext uri="{BB962C8B-B14F-4D97-AF65-F5344CB8AC3E}">
        <p14:creationId xmlns:p14="http://schemas.microsoft.com/office/powerpoint/2010/main" val="34305000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D:\GSI\detectors\ToF\Bilder\20140326_142603.jpg"/>
          <p:cNvPicPr>
            <a:picLocks noChangeAspect="1" noChangeArrowheads="1"/>
          </p:cNvPicPr>
          <p:nvPr/>
        </p:nvPicPr>
        <p:blipFill rotWithShape="1">
          <a:blip r:embed="rId2">
            <a:extLst>
              <a:ext uri="{28A0092B-C50C-407E-A947-70E740481C1C}">
                <a14:useLocalDpi xmlns:a14="http://schemas.microsoft.com/office/drawing/2010/main" val="0"/>
              </a:ext>
            </a:extLst>
          </a:blip>
          <a:srcRect t="20237" b="26971"/>
          <a:stretch/>
        </p:blipFill>
        <p:spPr bwMode="auto">
          <a:xfrm>
            <a:off x="5724128" y="2914361"/>
            <a:ext cx="4704526" cy="2016224"/>
          </a:xfrm>
          <a:prstGeom prst="rect">
            <a:avLst/>
          </a:prstGeom>
          <a:noFill/>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464666"/>
            <a:ext cx="2557272" cy="2548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5712" y="1489025"/>
            <a:ext cx="2514600" cy="2505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3465" y="3913718"/>
            <a:ext cx="2392299" cy="2427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08" y="1463617"/>
            <a:ext cx="2487168" cy="250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Inhaltsplatzhalter 2"/>
          <p:cNvSpPr txBox="1">
            <a:spLocks/>
          </p:cNvSpPr>
          <p:nvPr/>
        </p:nvSpPr>
        <p:spPr>
          <a:xfrm>
            <a:off x="2683557" y="4092386"/>
            <a:ext cx="3836884" cy="223988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800" dirty="0" smtClean="0">
              <a:solidFill>
                <a:srgbClr val="C00000"/>
              </a:solidFill>
            </a:endParaRPr>
          </a:p>
          <a:p>
            <a:pPr marL="0" indent="0" algn="ctr">
              <a:buNone/>
            </a:pPr>
            <a:endParaRPr lang="de-DE" sz="1800" dirty="0"/>
          </a:p>
        </p:txBody>
      </p:sp>
      <p:sp>
        <p:nvSpPr>
          <p:cNvPr id="9" name="Rechteck 8"/>
          <p:cNvSpPr/>
          <p:nvPr/>
        </p:nvSpPr>
        <p:spPr>
          <a:xfrm>
            <a:off x="251520" y="4077072"/>
            <a:ext cx="4043602" cy="830997"/>
          </a:xfrm>
          <a:prstGeom prst="rect">
            <a:avLst/>
          </a:prstGeom>
          <a:ln w="19050" cmpd="sng">
            <a:solidFill>
              <a:schemeClr val="tx1"/>
            </a:solidFill>
          </a:ln>
        </p:spPr>
        <p:txBody>
          <a:bodyPr wrap="square">
            <a:spAutoFit/>
          </a:bodyPr>
          <a:lstStyle/>
          <a:p>
            <a:r>
              <a:rPr lang="en-US" sz="1600" dirty="0" smtClean="0"/>
              <a:t>Ni (Z=28) fragmented beam</a:t>
            </a:r>
          </a:p>
          <a:p>
            <a:r>
              <a:rPr lang="en-US" sz="1600" dirty="0" smtClean="0"/>
              <a:t>Z-resolution of </a:t>
            </a:r>
            <a:r>
              <a:rPr lang="el-GR" sz="1600" dirty="0" smtClean="0">
                <a:solidFill>
                  <a:srgbClr val="C00000"/>
                </a:solidFill>
              </a:rPr>
              <a:t>σ</a:t>
            </a:r>
            <a:r>
              <a:rPr lang="de-DE" sz="1600" baseline="-25000" dirty="0" smtClean="0">
                <a:solidFill>
                  <a:srgbClr val="C00000"/>
                </a:solidFill>
              </a:rPr>
              <a:t>Z </a:t>
            </a:r>
            <a:r>
              <a:rPr lang="en-US" sz="1600" dirty="0">
                <a:solidFill>
                  <a:srgbClr val="C00000"/>
                </a:solidFill>
              </a:rPr>
              <a:t>= 0.20 </a:t>
            </a:r>
            <a:r>
              <a:rPr lang="en-US" sz="1600" dirty="0" smtClean="0">
                <a:solidFill>
                  <a:srgbClr val="C00000"/>
                </a:solidFill>
              </a:rPr>
              <a:t>z-units (0.7</a:t>
            </a:r>
            <a:r>
              <a:rPr lang="en-US" sz="1600" dirty="0">
                <a:solidFill>
                  <a:srgbClr val="C00000"/>
                </a:solidFill>
              </a:rPr>
              <a:t>%</a:t>
            </a:r>
            <a:r>
              <a:rPr lang="en-US" sz="1600" dirty="0" smtClean="0">
                <a:solidFill>
                  <a:srgbClr val="C00000"/>
                </a:solidFill>
              </a:rPr>
              <a:t>)  </a:t>
            </a:r>
            <a:endParaRPr lang="en-US" sz="1600" dirty="0">
              <a:solidFill>
                <a:srgbClr val="C00000"/>
              </a:solidFill>
            </a:endParaRPr>
          </a:p>
          <a:p>
            <a:r>
              <a:rPr lang="en-US" sz="1600" dirty="0"/>
              <a:t>u</a:t>
            </a:r>
            <a:r>
              <a:rPr lang="en-US" sz="1600" dirty="0" smtClean="0"/>
              <a:t>p to1 MHz beam rate </a:t>
            </a:r>
            <a:endParaRPr lang="en-US" sz="1600" dirty="0">
              <a:solidFill>
                <a:prstClr val="black"/>
              </a:solidFill>
            </a:endParaRPr>
          </a:p>
        </p:txBody>
      </p:sp>
      <p:sp>
        <p:nvSpPr>
          <p:cNvPr id="10" name="Title 1"/>
          <p:cNvSpPr txBox="1">
            <a:spLocks/>
          </p:cNvSpPr>
          <p:nvPr/>
        </p:nvSpPr>
        <p:spPr bwMode="auto">
          <a:xfrm>
            <a:off x="358775" y="488950"/>
            <a:ext cx="6642117" cy="838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400" b="1">
                <a:solidFill>
                  <a:schemeClr val="tx1"/>
                </a:solidFill>
                <a:latin typeface="+mn-lt"/>
                <a:ea typeface="+mj-ea"/>
                <a:cs typeface="Tahoma" pitchFamily="34"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en-US" dirty="0" smtClean="0"/>
              <a:t>Time-of-flight wall: </a:t>
            </a:r>
            <a:endParaRPr lang="en-US" dirty="0" smtClean="0"/>
          </a:p>
          <a:p>
            <a:r>
              <a:rPr lang="en-US" dirty="0"/>
              <a:t>i</a:t>
            </a:r>
            <a:r>
              <a:rPr lang="en-US" smtClean="0"/>
              <a:t>n</a:t>
            </a:r>
            <a:r>
              <a:rPr lang="en-US" dirty="0" smtClean="0"/>
              <a:t>-beam </a:t>
            </a:r>
            <a:r>
              <a:rPr lang="en-US" dirty="0" smtClean="0"/>
              <a:t>charge resolution</a:t>
            </a:r>
            <a:r>
              <a:rPr lang="en-US" dirty="0" smtClean="0"/>
              <a:t> and</a:t>
            </a:r>
            <a:r>
              <a:rPr lang="en-US" dirty="0" smtClean="0"/>
              <a:t> </a:t>
            </a:r>
            <a:r>
              <a:rPr lang="en-US" dirty="0" smtClean="0"/>
              <a:t>high rate</a:t>
            </a:r>
            <a:endParaRPr lang="en-US" dirty="0"/>
          </a:p>
        </p:txBody>
      </p:sp>
      <p:sp>
        <p:nvSpPr>
          <p:cNvPr id="11" name="Inhaltsplatzhalter 2"/>
          <p:cNvSpPr txBox="1">
            <a:spLocks/>
          </p:cNvSpPr>
          <p:nvPr/>
        </p:nvSpPr>
        <p:spPr>
          <a:xfrm>
            <a:off x="257243" y="6021288"/>
            <a:ext cx="1002390" cy="32765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t>M. </a:t>
            </a:r>
            <a:r>
              <a:rPr lang="en-US" sz="2000" dirty="0" err="1" smtClean="0"/>
              <a:t>Heil</a:t>
            </a:r>
            <a:r>
              <a:rPr lang="en-US" sz="2000" dirty="0" smtClean="0">
                <a:solidFill>
                  <a:srgbClr val="C00000"/>
                </a:solidFill>
              </a:rPr>
              <a:t> </a:t>
            </a:r>
            <a:endParaRPr lang="en-US" sz="2000" dirty="0"/>
          </a:p>
        </p:txBody>
      </p:sp>
      <p:sp>
        <p:nvSpPr>
          <p:cNvPr id="13" name="Inhaltsplatzhalter 2"/>
          <p:cNvSpPr txBox="1">
            <a:spLocks/>
          </p:cNvSpPr>
          <p:nvPr/>
        </p:nvSpPr>
        <p:spPr>
          <a:xfrm>
            <a:off x="2014238" y="5013176"/>
            <a:ext cx="4069930" cy="105694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2.7x80 cm</a:t>
            </a:r>
            <a:r>
              <a:rPr lang="en-US" sz="1600" baseline="30000" dirty="0" smtClean="0"/>
              <a:t>2</a:t>
            </a:r>
            <a:r>
              <a:rPr lang="en-US" sz="1600" dirty="0" smtClean="0"/>
              <a:t>/paddle</a:t>
            </a:r>
            <a:endParaRPr lang="en-US" sz="1600" baseline="30000" dirty="0" smtClean="0"/>
          </a:p>
          <a:p>
            <a:pPr marL="0" indent="0">
              <a:buNone/>
            </a:pPr>
            <a:r>
              <a:rPr lang="en-US" sz="1600" dirty="0" smtClean="0"/>
              <a:t>3 – 5  mm thick </a:t>
            </a:r>
          </a:p>
          <a:p>
            <a:pPr marL="0" indent="0">
              <a:buNone/>
            </a:pPr>
            <a:r>
              <a:rPr lang="en-US" sz="1600" dirty="0" smtClean="0"/>
              <a:t>EJ204 plastic paddles</a:t>
            </a:r>
          </a:p>
          <a:p>
            <a:pPr marL="0" indent="0">
              <a:buNone/>
            </a:pPr>
            <a:r>
              <a:rPr lang="en-US" sz="1600" dirty="0"/>
              <a:t>PM R8619 (with fully active base)</a:t>
            </a:r>
          </a:p>
          <a:p>
            <a:pPr marL="0" indent="0">
              <a:buNone/>
            </a:pPr>
            <a:endParaRPr lang="en-US" sz="1600" dirty="0"/>
          </a:p>
        </p:txBody>
      </p:sp>
    </p:spTree>
    <p:extLst>
      <p:ext uri="{BB962C8B-B14F-4D97-AF65-F5344CB8AC3E}">
        <p14:creationId xmlns:p14="http://schemas.microsoft.com/office/powerpoint/2010/main" val="5899778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2565" y="536595"/>
            <a:ext cx="6242342" cy="660157"/>
          </a:xfrm>
        </p:spPr>
        <p:txBody>
          <a:bodyPr/>
          <a:lstStyle/>
          <a:p>
            <a:r>
              <a:rPr lang="de-DE" dirty="0" smtClean="0"/>
              <a:t>New </a:t>
            </a:r>
            <a:r>
              <a:rPr lang="de-DE" dirty="0"/>
              <a:t>E</a:t>
            </a:r>
            <a:r>
              <a:rPr lang="de-DE" dirty="0" smtClean="0"/>
              <a:t>lectronics</a:t>
            </a:r>
            <a:endParaRPr lang="en-US" dirty="0"/>
          </a:p>
        </p:txBody>
      </p:sp>
      <p:sp>
        <p:nvSpPr>
          <p:cNvPr id="3" name="Inhaltsplatzhalter 2"/>
          <p:cNvSpPr>
            <a:spLocks noGrp="1"/>
          </p:cNvSpPr>
          <p:nvPr>
            <p:ph idx="1"/>
          </p:nvPr>
        </p:nvSpPr>
        <p:spPr>
          <a:xfrm>
            <a:off x="422564" y="1738561"/>
            <a:ext cx="8721435" cy="863599"/>
          </a:xfrm>
        </p:spPr>
        <p:txBody>
          <a:bodyPr>
            <a:normAutofit fontScale="92500" lnSpcReduction="10000"/>
          </a:bodyPr>
          <a:lstStyle/>
          <a:p>
            <a:r>
              <a:rPr lang="en-US" sz="2000" dirty="0" smtClean="0"/>
              <a:t>New electronics will be a combination of PADI and TAMEX</a:t>
            </a:r>
          </a:p>
          <a:p>
            <a:r>
              <a:rPr lang="en-US" sz="2000" dirty="0" smtClean="0"/>
              <a:t>less cards, lower costs (</a:t>
            </a:r>
            <a:r>
              <a:rPr lang="en-US" sz="2000" dirty="0" smtClean="0"/>
              <a:t>PADI)</a:t>
            </a:r>
            <a:endParaRPr lang="en-US" sz="2000" dirty="0"/>
          </a:p>
        </p:txBody>
      </p:sp>
      <p:grpSp>
        <p:nvGrpSpPr>
          <p:cNvPr id="6" name="Group 5"/>
          <p:cNvGrpSpPr/>
          <p:nvPr/>
        </p:nvGrpSpPr>
        <p:grpSpPr>
          <a:xfrm>
            <a:off x="1440069" y="2818681"/>
            <a:ext cx="6243872" cy="2842567"/>
            <a:chOff x="1440069" y="2314625"/>
            <a:chExt cx="6243872" cy="2842567"/>
          </a:xfrm>
        </p:grpSpPr>
        <p:grpSp>
          <p:nvGrpSpPr>
            <p:cNvPr id="28" name="Gruppieren 27"/>
            <p:cNvGrpSpPr/>
            <p:nvPr/>
          </p:nvGrpSpPr>
          <p:grpSpPr>
            <a:xfrm>
              <a:off x="1440069" y="2314625"/>
              <a:ext cx="6243872" cy="2842567"/>
              <a:chOff x="-1037691" y="3958378"/>
              <a:chExt cx="8122170" cy="3447322"/>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8730"/>
              <a:stretch/>
            </p:blipFill>
            <p:spPr bwMode="auto">
              <a:xfrm>
                <a:off x="-1037691" y="4083181"/>
                <a:ext cx="8122170" cy="332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993" t="22337" r="50377" b="24275"/>
              <a:stretch/>
            </p:blipFill>
            <p:spPr bwMode="auto">
              <a:xfrm rot="20820000">
                <a:off x="3764025" y="4435329"/>
                <a:ext cx="336694" cy="156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3269480" y="3958378"/>
                <a:ext cx="897618" cy="461665"/>
              </a:xfrm>
              <a:prstGeom prst="rect">
                <a:avLst/>
              </a:prstGeom>
            </p:spPr>
            <p:txBody>
              <a:bodyPr vert="horz" wrap="none" lIns="91440" tIns="45720" rIns="91440" bIns="45720" rtlCol="0" anchor="t">
                <a:spAutoFit/>
              </a:bodyPr>
              <a:lstStyle/>
              <a:p>
                <a:pPr algn="l"/>
                <a:r>
                  <a:rPr lang="de-DE" sz="2400" b="1" dirty="0" smtClean="0">
                    <a:solidFill>
                      <a:srgbClr val="FF0000"/>
                    </a:solidFill>
                  </a:rPr>
                  <a:t>PADI</a:t>
                </a:r>
                <a:endParaRPr lang="en-US" sz="2400" b="1" dirty="0" smtClean="0">
                  <a:solidFill>
                    <a:srgbClr val="FF0000"/>
                  </a:solidFill>
                </a:endParaRPr>
              </a:p>
            </p:txBody>
          </p:sp>
          <p:sp>
            <p:nvSpPr>
              <p:cNvPr id="5" name="Parallelogramm 4"/>
              <p:cNvSpPr/>
              <p:nvPr/>
            </p:nvSpPr>
            <p:spPr>
              <a:xfrm rot="9862067">
                <a:off x="2137151" y="4690593"/>
                <a:ext cx="889483" cy="1475238"/>
              </a:xfrm>
              <a:prstGeom prst="parallelogram">
                <a:avLst/>
              </a:prstGeom>
              <a:solidFill>
                <a:schemeClr val="bg2">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feld 10"/>
              <p:cNvSpPr txBox="1"/>
              <p:nvPr/>
            </p:nvSpPr>
            <p:spPr>
              <a:xfrm>
                <a:off x="2164950" y="5096057"/>
                <a:ext cx="833883" cy="461665"/>
              </a:xfrm>
              <a:prstGeom prst="rect">
                <a:avLst/>
              </a:prstGeom>
            </p:spPr>
            <p:txBody>
              <a:bodyPr vert="horz" wrap="none" lIns="91440" tIns="45720" rIns="91440" bIns="45720" rtlCol="0" anchor="t">
                <a:spAutoFit/>
              </a:bodyPr>
              <a:lstStyle/>
              <a:p>
                <a:pPr algn="l"/>
                <a:r>
                  <a:rPr lang="de-DE" sz="2400" b="1" dirty="0" smtClean="0">
                    <a:solidFill>
                      <a:srgbClr val="FF0000"/>
                    </a:solidFill>
                  </a:rPr>
                  <a:t>QTC</a:t>
                </a:r>
                <a:endParaRPr lang="en-US" sz="2400" b="1" dirty="0" smtClean="0">
                  <a:solidFill>
                    <a:srgbClr val="FF0000"/>
                  </a:solidFill>
                </a:endParaRPr>
              </a:p>
            </p:txBody>
          </p:sp>
          <p:sp>
            <p:nvSpPr>
              <p:cNvPr id="12" name="Textfeld 11"/>
              <p:cNvSpPr txBox="1"/>
              <p:nvPr/>
            </p:nvSpPr>
            <p:spPr>
              <a:xfrm>
                <a:off x="-732733" y="5549225"/>
                <a:ext cx="1465466" cy="461665"/>
              </a:xfrm>
              <a:prstGeom prst="rect">
                <a:avLst/>
              </a:prstGeom>
            </p:spPr>
            <p:txBody>
              <a:bodyPr vert="horz" wrap="none" lIns="91440" tIns="45720" rIns="91440" bIns="45720" rtlCol="0" anchor="t">
                <a:spAutoFit/>
              </a:bodyPr>
              <a:lstStyle/>
              <a:p>
                <a:pPr algn="l"/>
                <a:r>
                  <a:rPr lang="de-DE" sz="2400" b="1" dirty="0" err="1" smtClean="0">
                    <a:solidFill>
                      <a:srgbClr val="FF0000"/>
                    </a:solidFill>
                  </a:rPr>
                  <a:t>new</a:t>
                </a:r>
                <a:r>
                  <a:rPr lang="de-DE" sz="2400" b="1" dirty="0" smtClean="0">
                    <a:solidFill>
                      <a:srgbClr val="FF0000"/>
                    </a:solidFill>
                  </a:rPr>
                  <a:t> FEE</a:t>
                </a:r>
                <a:endParaRPr lang="en-US" sz="2400" b="1" dirty="0" smtClean="0">
                  <a:solidFill>
                    <a:srgbClr val="FF0000"/>
                  </a:solidFill>
                </a:endParaRPr>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9100"/>
              <a:stretch/>
            </p:blipFill>
            <p:spPr bwMode="auto">
              <a:xfrm rot="5400000">
                <a:off x="2695602" y="5486840"/>
                <a:ext cx="479739" cy="2262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Parallelogramm 12"/>
              <p:cNvSpPr/>
              <p:nvPr/>
            </p:nvSpPr>
            <p:spPr>
              <a:xfrm rot="10080000">
                <a:off x="1423581" y="6264793"/>
                <a:ext cx="2060932" cy="379206"/>
              </a:xfrm>
              <a:prstGeom prst="parallelogram">
                <a:avLst>
                  <a:gd name="adj" fmla="val 0"/>
                </a:avLst>
              </a:prstGeom>
              <a:solidFill>
                <a:srgbClr val="C00000">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Parallelogramm 14"/>
              <p:cNvSpPr/>
              <p:nvPr/>
            </p:nvSpPr>
            <p:spPr>
              <a:xfrm rot="10080000">
                <a:off x="1284252" y="4439261"/>
                <a:ext cx="1764365" cy="379206"/>
              </a:xfrm>
              <a:prstGeom prst="parallelogram">
                <a:avLst>
                  <a:gd name="adj" fmla="val 0"/>
                </a:avLst>
              </a:prstGeom>
              <a:solidFill>
                <a:srgbClr val="C00000">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feld 15"/>
              <p:cNvSpPr txBox="1"/>
              <p:nvPr/>
            </p:nvSpPr>
            <p:spPr>
              <a:xfrm>
                <a:off x="1818690" y="6327888"/>
                <a:ext cx="2401185" cy="559884"/>
              </a:xfrm>
              <a:prstGeom prst="rect">
                <a:avLst/>
              </a:prstGeom>
            </p:spPr>
            <p:txBody>
              <a:bodyPr vert="horz" wrap="square" lIns="91440" tIns="45720" rIns="91440" bIns="45720" rtlCol="0" anchor="t">
                <a:spAutoFit/>
              </a:bodyPr>
              <a:lstStyle/>
              <a:p>
                <a:pPr algn="l"/>
                <a:r>
                  <a:rPr lang="de-DE" sz="2400" b="1" dirty="0" smtClean="0">
                    <a:solidFill>
                      <a:srgbClr val="FF0000"/>
                    </a:solidFill>
                  </a:rPr>
                  <a:t>TRIPLEX</a:t>
                </a:r>
                <a:endParaRPr lang="en-US" sz="2400" b="1" dirty="0" smtClean="0">
                  <a:solidFill>
                    <a:srgbClr val="FF0000"/>
                  </a:solidFill>
                </a:endParaRPr>
              </a:p>
            </p:txBody>
          </p:sp>
        </p:grpSp>
        <p:pic>
          <p:nvPicPr>
            <p:cNvPr id="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9100"/>
            <a:stretch/>
          </p:blipFill>
          <p:spPr bwMode="auto">
            <a:xfrm rot="5400000">
              <a:off x="6458191" y="3257436"/>
              <a:ext cx="395580" cy="1739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feld 32"/>
            <p:cNvSpPr txBox="1"/>
            <p:nvPr/>
          </p:nvSpPr>
          <p:spPr>
            <a:xfrm>
              <a:off x="5733034" y="3876885"/>
              <a:ext cx="1845897" cy="461665"/>
            </a:xfrm>
            <a:prstGeom prst="rect">
              <a:avLst/>
            </a:prstGeom>
          </p:spPr>
          <p:txBody>
            <a:bodyPr vert="horz" wrap="square" lIns="91440" tIns="45720" rIns="91440" bIns="45720" rtlCol="0" anchor="t">
              <a:spAutoFit/>
            </a:bodyPr>
            <a:lstStyle/>
            <a:p>
              <a:pPr algn="l"/>
              <a:r>
                <a:rPr lang="de-DE" sz="2400" b="1" dirty="0" smtClean="0">
                  <a:solidFill>
                    <a:srgbClr val="FF0000"/>
                  </a:solidFill>
                </a:rPr>
                <a:t>TAMEX2</a:t>
              </a:r>
              <a:endParaRPr lang="en-US" sz="2400" b="1" dirty="0" smtClean="0">
                <a:solidFill>
                  <a:srgbClr val="FF0000"/>
                </a:solidFill>
              </a:endParaRPr>
            </a:p>
          </p:txBody>
        </p:sp>
      </p:grpSp>
    </p:spTree>
    <p:extLst>
      <p:ext uri="{BB962C8B-B14F-4D97-AF65-F5344CB8AC3E}">
        <p14:creationId xmlns:p14="http://schemas.microsoft.com/office/powerpoint/2010/main" val="9162058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FAIR facility</a:t>
            </a:r>
            <a:endParaRPr lang="en-US" dirty="0"/>
          </a:p>
        </p:txBody>
      </p:sp>
      <p:sp>
        <p:nvSpPr>
          <p:cNvPr id="4" name="Rectangle 4"/>
          <p:cNvSpPr>
            <a:spLocks noChangeArrowheads="1"/>
          </p:cNvSpPr>
          <p:nvPr/>
        </p:nvSpPr>
        <p:spPr bwMode="auto">
          <a:xfrm>
            <a:off x="3402766" y="5522335"/>
            <a:ext cx="936625" cy="79216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spAutoFit/>
          </a:bodyPr>
          <a:lstStyle/>
          <a:p>
            <a:endParaRPr lang="de-DE"/>
          </a:p>
        </p:txBody>
      </p:sp>
      <p:sp>
        <p:nvSpPr>
          <p:cNvPr id="5" name="Text Box 13"/>
          <p:cNvSpPr txBox="1">
            <a:spLocks noChangeArrowheads="1"/>
          </p:cNvSpPr>
          <p:nvPr/>
        </p:nvSpPr>
        <p:spPr bwMode="auto">
          <a:xfrm>
            <a:off x="602416" y="1974272"/>
            <a:ext cx="487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sz="3200">
              <a:latin typeface="Arial Black" pitchFamily="34" charset="0"/>
            </a:endParaRPr>
          </a:p>
        </p:txBody>
      </p:sp>
      <p:pic>
        <p:nvPicPr>
          <p:cNvPr id="6" name="Picture 18" descr="FAIR_neueslayout_MH_e"/>
          <p:cNvPicPr>
            <a:picLocks noChangeAspect="1" noChangeArrowheads="1"/>
          </p:cNvPicPr>
          <p:nvPr/>
        </p:nvPicPr>
        <p:blipFill>
          <a:blip r:embed="rId3">
            <a:extLst>
              <a:ext uri="{28A0092B-C50C-407E-A947-70E740481C1C}">
                <a14:useLocalDpi xmlns:a14="http://schemas.microsoft.com/office/drawing/2010/main" val="0"/>
              </a:ext>
            </a:extLst>
          </a:blip>
          <a:srcRect r="7951"/>
          <a:stretch>
            <a:fillRect/>
          </a:stretch>
        </p:blipFill>
        <p:spPr bwMode="auto">
          <a:xfrm>
            <a:off x="27740" y="1877435"/>
            <a:ext cx="5365751"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2421691" y="5911272"/>
            <a:ext cx="1852613" cy="369332"/>
          </a:xfrm>
          <a:prstGeom prst="rect">
            <a:avLst/>
          </a:prstGeom>
          <a:solidFill>
            <a:srgbClr val="FF9999"/>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marL="177800" indent="-31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indent="-177800" algn="ctr" eaLnBrk="1" hangingPunct="1">
              <a:spcBef>
                <a:spcPct val="50000"/>
              </a:spcBef>
            </a:pPr>
            <a:r>
              <a:rPr lang="de-DE" b="1" i="0" dirty="0" err="1">
                <a:solidFill>
                  <a:srgbClr val="FF0000"/>
                </a:solidFill>
              </a:rPr>
              <a:t>To</a:t>
            </a:r>
            <a:r>
              <a:rPr lang="de-DE" b="1" i="0" dirty="0">
                <a:solidFill>
                  <a:srgbClr val="FF0000"/>
                </a:solidFill>
              </a:rPr>
              <a:t> </a:t>
            </a:r>
            <a:r>
              <a:rPr lang="de-DE" b="1" i="0" dirty="0" err="1">
                <a:solidFill>
                  <a:srgbClr val="FF0000"/>
                </a:solidFill>
              </a:rPr>
              <a:t>be</a:t>
            </a:r>
            <a:r>
              <a:rPr lang="de-DE" b="1" i="0" dirty="0">
                <a:solidFill>
                  <a:srgbClr val="FF0000"/>
                </a:solidFill>
              </a:rPr>
              <a:t> </a:t>
            </a:r>
            <a:r>
              <a:rPr lang="de-DE" b="1" i="0" dirty="0" err="1">
                <a:solidFill>
                  <a:srgbClr val="FF0000"/>
                </a:solidFill>
              </a:rPr>
              <a:t>built</a:t>
            </a:r>
            <a:endParaRPr lang="de-DE" b="1" i="0" dirty="0">
              <a:solidFill>
                <a:srgbClr val="FF0000"/>
              </a:solidFill>
            </a:endParaRPr>
          </a:p>
        </p:txBody>
      </p:sp>
      <p:sp>
        <p:nvSpPr>
          <p:cNvPr id="8" name="Text Box 20"/>
          <p:cNvSpPr txBox="1">
            <a:spLocks noChangeArrowheads="1"/>
          </p:cNvSpPr>
          <p:nvPr/>
        </p:nvSpPr>
        <p:spPr bwMode="auto">
          <a:xfrm>
            <a:off x="211891" y="1796472"/>
            <a:ext cx="1566863" cy="369332"/>
          </a:xfrm>
          <a:prstGeom prst="rect">
            <a:avLst/>
          </a:prstGeom>
          <a:solidFill>
            <a:srgbClr val="99CCFF"/>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marL="177800" indent="-31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indent="-177800" algn="ctr" eaLnBrk="1" hangingPunct="1">
              <a:spcBef>
                <a:spcPct val="50000"/>
              </a:spcBef>
            </a:pPr>
            <a:r>
              <a:rPr lang="de-DE" b="1" i="0" dirty="0" err="1">
                <a:solidFill>
                  <a:schemeClr val="accent2"/>
                </a:solidFill>
              </a:rPr>
              <a:t>Existing</a:t>
            </a:r>
            <a:endParaRPr lang="de-DE" b="1" i="0" dirty="0">
              <a:solidFill>
                <a:schemeClr val="accent2"/>
              </a:solidFill>
            </a:endParaRPr>
          </a:p>
        </p:txBody>
      </p:sp>
      <p:sp>
        <p:nvSpPr>
          <p:cNvPr id="9" name="TextBox 8"/>
          <p:cNvSpPr txBox="1"/>
          <p:nvPr/>
        </p:nvSpPr>
        <p:spPr>
          <a:xfrm>
            <a:off x="5545891" y="1801235"/>
            <a:ext cx="3505200" cy="4708981"/>
          </a:xfrm>
          <a:prstGeom prst="rect">
            <a:avLst/>
          </a:prstGeom>
          <a:noFill/>
        </p:spPr>
        <p:txBody>
          <a:bodyPr wrap="square" rtlCol="0">
            <a:spAutoFit/>
          </a:bodyPr>
          <a:lstStyle/>
          <a:p>
            <a:pPr algn="l"/>
            <a:r>
              <a:rPr lang="en-US" sz="2000" i="0" dirty="0" smtClean="0">
                <a:solidFill>
                  <a:srgbClr val="00599D"/>
                </a:solidFill>
                <a:latin typeface="+mj-lt"/>
              </a:rPr>
              <a:t>Primary beams</a:t>
            </a:r>
          </a:p>
          <a:p>
            <a:pPr marL="342900" indent="-342900" algn="l">
              <a:buFont typeface="Arial"/>
              <a:buChar char="•"/>
            </a:pPr>
            <a:r>
              <a:rPr lang="en-US" sz="2000" i="0" dirty="0" smtClean="0">
                <a:solidFill>
                  <a:srgbClr val="FF0000"/>
                </a:solidFill>
                <a:latin typeface="+mj-lt"/>
              </a:rPr>
              <a:t>Faster cycling (3Hz instead of 0.3Hz)</a:t>
            </a:r>
          </a:p>
          <a:p>
            <a:pPr marL="342900" indent="-342900" algn="l">
              <a:buFont typeface="Arial"/>
              <a:buChar char="•"/>
            </a:pPr>
            <a:r>
              <a:rPr lang="en-US" sz="2000" i="0" dirty="0" smtClean="0">
                <a:solidFill>
                  <a:srgbClr val="FF0000"/>
                </a:solidFill>
                <a:latin typeface="+mj-lt"/>
              </a:rPr>
              <a:t>10</a:t>
            </a:r>
            <a:r>
              <a:rPr lang="en-US" sz="2000" i="0" baseline="30000" dirty="0" smtClean="0">
                <a:solidFill>
                  <a:srgbClr val="FF0000"/>
                </a:solidFill>
                <a:latin typeface="+mj-lt"/>
              </a:rPr>
              <a:t>12</a:t>
            </a:r>
            <a:r>
              <a:rPr lang="en-US" sz="2000" i="0" dirty="0" smtClean="0">
                <a:solidFill>
                  <a:srgbClr val="FF0000"/>
                </a:solidFill>
                <a:latin typeface="+mj-lt"/>
              </a:rPr>
              <a:t>/s 1.5-2 </a:t>
            </a:r>
            <a:r>
              <a:rPr lang="en-US" sz="2000" i="0" dirty="0" err="1" smtClean="0">
                <a:solidFill>
                  <a:srgbClr val="FF0000"/>
                </a:solidFill>
                <a:latin typeface="+mj-lt"/>
              </a:rPr>
              <a:t>GeV</a:t>
            </a:r>
            <a:r>
              <a:rPr lang="en-US" sz="2000" i="0" dirty="0" smtClean="0">
                <a:solidFill>
                  <a:srgbClr val="FF0000"/>
                </a:solidFill>
                <a:latin typeface="+mj-lt"/>
              </a:rPr>
              <a:t>/u </a:t>
            </a:r>
            <a:r>
              <a:rPr lang="en-US" sz="2000" i="0" baseline="30000" dirty="0" smtClean="0">
                <a:solidFill>
                  <a:srgbClr val="FF0000"/>
                </a:solidFill>
                <a:latin typeface="+mj-lt"/>
              </a:rPr>
              <a:t>238</a:t>
            </a:r>
            <a:r>
              <a:rPr lang="en-US" sz="2000" i="0" dirty="0" smtClean="0">
                <a:solidFill>
                  <a:srgbClr val="FF0000"/>
                </a:solidFill>
                <a:latin typeface="+mj-lt"/>
              </a:rPr>
              <a:t>U</a:t>
            </a:r>
            <a:r>
              <a:rPr lang="en-US" sz="2000" i="0" baseline="30000" dirty="0" smtClean="0">
                <a:solidFill>
                  <a:srgbClr val="FF0000"/>
                </a:solidFill>
                <a:latin typeface="+mj-lt"/>
              </a:rPr>
              <a:t>28+</a:t>
            </a:r>
          </a:p>
          <a:p>
            <a:pPr marL="342900" indent="-342900" algn="l">
              <a:buFont typeface="Arial"/>
              <a:buChar char="•"/>
            </a:pPr>
            <a:r>
              <a:rPr lang="en-US" sz="2000" i="0" dirty="0" smtClean="0">
                <a:solidFill>
                  <a:srgbClr val="00599D"/>
                </a:solidFill>
                <a:latin typeface="+mj-lt"/>
              </a:rPr>
              <a:t>10</a:t>
            </a:r>
            <a:r>
              <a:rPr lang="en-US" sz="2000" i="0" baseline="30000" dirty="0" smtClean="0">
                <a:solidFill>
                  <a:srgbClr val="00599D"/>
                </a:solidFill>
                <a:latin typeface="+mj-lt"/>
              </a:rPr>
              <a:t>10</a:t>
            </a:r>
            <a:r>
              <a:rPr lang="en-US" sz="2000" i="0" dirty="0" smtClean="0">
                <a:solidFill>
                  <a:srgbClr val="00599D"/>
                </a:solidFill>
                <a:latin typeface="+mj-lt"/>
              </a:rPr>
              <a:t>/s 35 </a:t>
            </a:r>
            <a:r>
              <a:rPr lang="en-US" sz="2000" i="0" dirty="0" err="1" smtClean="0">
                <a:solidFill>
                  <a:srgbClr val="00599D"/>
                </a:solidFill>
                <a:latin typeface="+mj-lt"/>
              </a:rPr>
              <a:t>GeV</a:t>
            </a:r>
            <a:r>
              <a:rPr lang="en-US" sz="2000" i="0" dirty="0" smtClean="0">
                <a:solidFill>
                  <a:srgbClr val="00599D"/>
                </a:solidFill>
                <a:latin typeface="+mj-lt"/>
              </a:rPr>
              <a:t>/u </a:t>
            </a:r>
            <a:r>
              <a:rPr lang="en-US" sz="2000" i="0" baseline="30000" dirty="0" smtClean="0">
                <a:solidFill>
                  <a:srgbClr val="00599D"/>
                </a:solidFill>
                <a:latin typeface="+mj-lt"/>
              </a:rPr>
              <a:t>238</a:t>
            </a:r>
            <a:r>
              <a:rPr lang="en-US" sz="2000" i="0" dirty="0" smtClean="0">
                <a:solidFill>
                  <a:srgbClr val="00599D"/>
                </a:solidFill>
                <a:latin typeface="+mj-lt"/>
              </a:rPr>
              <a:t>U</a:t>
            </a:r>
            <a:r>
              <a:rPr lang="en-US" sz="2000" i="0" baseline="30000" dirty="0" smtClean="0">
                <a:solidFill>
                  <a:srgbClr val="00599D"/>
                </a:solidFill>
                <a:latin typeface="+mj-lt"/>
              </a:rPr>
              <a:t>73+</a:t>
            </a:r>
          </a:p>
          <a:p>
            <a:pPr marL="342900" indent="-342900" algn="l">
              <a:buFont typeface="Arial"/>
              <a:buChar char="•"/>
            </a:pPr>
            <a:endParaRPr lang="en-US" sz="2000" i="0" dirty="0">
              <a:solidFill>
                <a:srgbClr val="00599D"/>
              </a:solidFill>
              <a:latin typeface="+mj-lt"/>
            </a:endParaRPr>
          </a:p>
          <a:p>
            <a:pPr algn="l"/>
            <a:endParaRPr lang="en-US" sz="2000" i="0" dirty="0" smtClean="0">
              <a:solidFill>
                <a:srgbClr val="00599D"/>
              </a:solidFill>
              <a:latin typeface="+mj-lt"/>
            </a:endParaRPr>
          </a:p>
          <a:p>
            <a:pPr algn="l"/>
            <a:r>
              <a:rPr lang="en-US" sz="2000" i="0" dirty="0" smtClean="0">
                <a:solidFill>
                  <a:srgbClr val="00599D"/>
                </a:solidFill>
                <a:latin typeface="+mj-lt"/>
              </a:rPr>
              <a:t>Secondary beams</a:t>
            </a:r>
          </a:p>
          <a:p>
            <a:pPr marL="342900" indent="-342900" algn="l">
              <a:buFont typeface="Arial"/>
              <a:buChar char="•"/>
            </a:pPr>
            <a:r>
              <a:rPr lang="en-US" sz="2000" i="0" dirty="0" smtClean="0">
                <a:solidFill>
                  <a:srgbClr val="FF0000"/>
                </a:solidFill>
                <a:latin typeface="+mj-lt"/>
              </a:rPr>
              <a:t>1.5-2 </a:t>
            </a:r>
            <a:r>
              <a:rPr lang="en-US" sz="2000" i="0" dirty="0" err="1" smtClean="0">
                <a:solidFill>
                  <a:srgbClr val="FF0000"/>
                </a:solidFill>
                <a:latin typeface="+mj-lt"/>
              </a:rPr>
              <a:t>GeV</a:t>
            </a:r>
            <a:r>
              <a:rPr lang="en-US" sz="2000" i="0" dirty="0" smtClean="0">
                <a:solidFill>
                  <a:srgbClr val="FF0000"/>
                </a:solidFill>
                <a:latin typeface="+mj-lt"/>
              </a:rPr>
              <a:t>/u</a:t>
            </a:r>
          </a:p>
          <a:p>
            <a:pPr marL="342900" indent="-342900" algn="l">
              <a:buFont typeface="Arial"/>
              <a:buChar char="•"/>
            </a:pPr>
            <a:r>
              <a:rPr lang="en-US" sz="2000" i="0" dirty="0">
                <a:solidFill>
                  <a:srgbClr val="00599D"/>
                </a:solidFill>
                <a:latin typeface="+mj-lt"/>
              </a:rPr>
              <a:t>Beam </a:t>
            </a:r>
            <a:r>
              <a:rPr lang="en-US" sz="2000" i="0" dirty="0" smtClean="0">
                <a:solidFill>
                  <a:srgbClr val="00599D"/>
                </a:solidFill>
                <a:latin typeface="+mj-lt"/>
              </a:rPr>
              <a:t>intensity improvement FRS </a:t>
            </a:r>
            <a:r>
              <a:rPr lang="en-US" sz="2000" i="0" dirty="0">
                <a:solidFill>
                  <a:srgbClr val="00599D"/>
                </a:solidFill>
                <a:latin typeface="+mj-lt"/>
              </a:rPr>
              <a:t>– Super-FRS: </a:t>
            </a:r>
            <a:r>
              <a:rPr lang="en-US" sz="2000" i="0" dirty="0" smtClean="0">
                <a:solidFill>
                  <a:srgbClr val="FF0000"/>
                </a:solidFill>
                <a:latin typeface="+mj-lt"/>
              </a:rPr>
              <a:t>10</a:t>
            </a:r>
            <a:r>
              <a:rPr lang="en-US" sz="2000" i="0" baseline="30000" dirty="0" smtClean="0">
                <a:solidFill>
                  <a:srgbClr val="FF0000"/>
                </a:solidFill>
                <a:latin typeface="+mj-lt"/>
              </a:rPr>
              <a:t>2</a:t>
            </a:r>
            <a:r>
              <a:rPr lang="en-US" sz="2000" i="0" dirty="0" smtClean="0">
                <a:solidFill>
                  <a:srgbClr val="FF0000"/>
                </a:solidFill>
                <a:latin typeface="+mj-lt"/>
              </a:rPr>
              <a:t> </a:t>
            </a:r>
            <a:r>
              <a:rPr lang="en-US" sz="2000" i="0" dirty="0">
                <a:solidFill>
                  <a:srgbClr val="FF0000"/>
                </a:solidFill>
                <a:latin typeface="+mj-lt"/>
              </a:rPr>
              <a:t>to </a:t>
            </a:r>
            <a:r>
              <a:rPr lang="en-US" sz="2000" i="0" dirty="0" smtClean="0">
                <a:solidFill>
                  <a:srgbClr val="FF0000"/>
                </a:solidFill>
                <a:latin typeface="+mj-lt"/>
              </a:rPr>
              <a:t>10</a:t>
            </a:r>
            <a:r>
              <a:rPr lang="en-US" sz="2000" i="0" baseline="30000" dirty="0" smtClean="0">
                <a:solidFill>
                  <a:srgbClr val="FF0000"/>
                </a:solidFill>
                <a:latin typeface="+mj-lt"/>
              </a:rPr>
              <a:t>5</a:t>
            </a:r>
            <a:endParaRPr lang="en-US" sz="2000" i="0" dirty="0">
              <a:solidFill>
                <a:srgbClr val="FF0000"/>
              </a:solidFill>
              <a:latin typeface="+mj-lt"/>
            </a:endParaRPr>
          </a:p>
          <a:p>
            <a:pPr marL="342900" indent="-342900" algn="l">
              <a:buFont typeface="Arial"/>
              <a:buChar char="•"/>
            </a:pPr>
            <a:endParaRPr lang="en-US" sz="2000" i="0" dirty="0" smtClean="0">
              <a:solidFill>
                <a:srgbClr val="00599D"/>
              </a:solidFill>
              <a:latin typeface="+mj-lt"/>
            </a:endParaRPr>
          </a:p>
          <a:p>
            <a:pPr marL="342900" indent="-342900" algn="l">
              <a:buFont typeface="Arial"/>
              <a:buChar char="•"/>
            </a:pPr>
            <a:endParaRPr lang="en-US" sz="2000" i="0" dirty="0">
              <a:solidFill>
                <a:srgbClr val="00599D"/>
              </a:solidFill>
              <a:latin typeface="+mj-lt"/>
            </a:endParaRPr>
          </a:p>
          <a:p>
            <a:pPr algn="l"/>
            <a:endParaRPr lang="en-US" sz="2000" i="0" dirty="0">
              <a:solidFill>
                <a:srgbClr val="00599D"/>
              </a:solidFill>
              <a:latin typeface="+mj-lt"/>
            </a:endParaRPr>
          </a:p>
        </p:txBody>
      </p:sp>
    </p:spTree>
    <p:extLst>
      <p:ext uri="{BB962C8B-B14F-4D97-AF65-F5344CB8AC3E}">
        <p14:creationId xmlns:p14="http://schemas.microsoft.com/office/powerpoint/2010/main" val="220410749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775" y="488950"/>
            <a:ext cx="6877521" cy="838200"/>
          </a:xfrm>
        </p:spPr>
        <p:txBody>
          <a:bodyPr/>
          <a:lstStyle/>
          <a:p>
            <a:r>
              <a:rPr lang="en-US" dirty="0" smtClean="0"/>
              <a:t>Tracking detectors (plastic scintillating fibers)</a:t>
            </a:r>
            <a:endParaRPr lang="en-US" dirty="0"/>
          </a:p>
        </p:txBody>
      </p:sp>
      <p:cxnSp>
        <p:nvCxnSpPr>
          <p:cNvPr id="6" name="Straight Connector 5"/>
          <p:cNvCxnSpPr/>
          <p:nvPr/>
        </p:nvCxnSpPr>
        <p:spPr>
          <a:xfrm>
            <a:off x="1060252" y="2515136"/>
            <a:ext cx="3096344" cy="0"/>
          </a:xfrm>
          <a:prstGeom prst="line">
            <a:avLst/>
          </a:prstGeom>
          <a:ln w="28575" cap="flat" cmpd="sng">
            <a:solidFill>
              <a:schemeClr val="tx1"/>
            </a:solidFill>
            <a:prstDash val="dashDot"/>
            <a:headEnd type="diamond"/>
            <a:tailEnd type="diamond"/>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84388" y="2145804"/>
            <a:ext cx="583801" cy="307777"/>
          </a:xfrm>
          <a:prstGeom prst="rect">
            <a:avLst/>
          </a:prstGeom>
          <a:noFill/>
          <a:ln>
            <a:solidFill>
              <a:schemeClr val="tx1"/>
            </a:solidFill>
          </a:ln>
        </p:spPr>
        <p:txBody>
          <a:bodyPr wrap="none" rtlCol="0">
            <a:spAutoFit/>
          </a:bodyPr>
          <a:lstStyle/>
          <a:p>
            <a:r>
              <a:rPr lang="en-US" sz="1400" dirty="0" smtClean="0"/>
              <a:t>10 m</a:t>
            </a:r>
            <a:endParaRPr lang="en-US" sz="1400" dirty="0"/>
          </a:p>
        </p:txBody>
      </p:sp>
      <p:cxnSp>
        <p:nvCxnSpPr>
          <p:cNvPr id="13" name="Straight Arrow Connector 12"/>
          <p:cNvCxnSpPr/>
          <p:nvPr/>
        </p:nvCxnSpPr>
        <p:spPr>
          <a:xfrm flipV="1">
            <a:off x="1132700" y="3513956"/>
            <a:ext cx="6768752" cy="864096"/>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608700" y="4199700"/>
            <a:ext cx="5292752" cy="93956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608700" y="4199700"/>
            <a:ext cx="2339984" cy="1258472"/>
          </a:xfrm>
          <a:prstGeom prst="straightConnector1">
            <a:avLst/>
          </a:prstGeom>
          <a:ln w="12700" cmpd="sng">
            <a:solidFill>
              <a:schemeClr val="tx1"/>
            </a:solidFill>
            <a:bevel/>
            <a:tailEnd type="arrow"/>
          </a:ln>
          <a:effectLst/>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a:off x="2212380" y="3441948"/>
            <a:ext cx="1143000" cy="730250"/>
          </a:xfrm>
          <a:custGeom>
            <a:avLst/>
            <a:gdLst>
              <a:gd name="connsiteX0" fmla="*/ 0 w 1143000"/>
              <a:gd name="connsiteY0" fmla="*/ 685800 h 730250"/>
              <a:gd name="connsiteX1" fmla="*/ 76200 w 1143000"/>
              <a:gd name="connsiteY1" fmla="*/ 95250 h 730250"/>
              <a:gd name="connsiteX2" fmla="*/ 152400 w 1143000"/>
              <a:gd name="connsiteY2" fmla="*/ 44450 h 730250"/>
              <a:gd name="connsiteX3" fmla="*/ 222250 w 1143000"/>
              <a:gd name="connsiteY3" fmla="*/ 0 h 730250"/>
              <a:gd name="connsiteX4" fmla="*/ 1066800 w 1143000"/>
              <a:gd name="connsiteY4" fmla="*/ 88900 h 730250"/>
              <a:gd name="connsiteX5" fmla="*/ 1143000 w 1143000"/>
              <a:gd name="connsiteY5" fmla="*/ 260350 h 730250"/>
              <a:gd name="connsiteX6" fmla="*/ 1104900 w 1143000"/>
              <a:gd name="connsiteY6" fmla="*/ 419100 h 730250"/>
              <a:gd name="connsiteX7" fmla="*/ 819150 w 1143000"/>
              <a:gd name="connsiteY7" fmla="*/ 571500 h 730250"/>
              <a:gd name="connsiteX8" fmla="*/ 203200 w 1143000"/>
              <a:gd name="connsiteY8" fmla="*/ 730250 h 730250"/>
              <a:gd name="connsiteX9" fmla="*/ 0 w 1143000"/>
              <a:gd name="connsiteY9" fmla="*/ 6858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730250">
                <a:moveTo>
                  <a:pt x="0" y="685800"/>
                </a:moveTo>
                <a:lnTo>
                  <a:pt x="76200" y="95250"/>
                </a:lnTo>
                <a:lnTo>
                  <a:pt x="152400" y="44450"/>
                </a:lnTo>
                <a:lnTo>
                  <a:pt x="222250" y="0"/>
                </a:lnTo>
                <a:lnTo>
                  <a:pt x="1066800" y="88900"/>
                </a:lnTo>
                <a:lnTo>
                  <a:pt x="1143000" y="260350"/>
                </a:lnTo>
                <a:lnTo>
                  <a:pt x="1104900" y="419100"/>
                </a:lnTo>
                <a:lnTo>
                  <a:pt x="819150" y="571500"/>
                </a:lnTo>
                <a:lnTo>
                  <a:pt x="203200" y="730250"/>
                </a:lnTo>
                <a:lnTo>
                  <a:pt x="0" y="68580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rot="21540000">
            <a:off x="4167201" y="4356408"/>
            <a:ext cx="1601522" cy="508822"/>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129367" y="4296833"/>
            <a:ext cx="1066800" cy="842434"/>
          </a:xfrm>
          <a:custGeom>
            <a:avLst/>
            <a:gdLst>
              <a:gd name="connsiteX0" fmla="*/ 67733 w 1066800"/>
              <a:gd name="connsiteY0" fmla="*/ 0 h 842434"/>
              <a:gd name="connsiteX1" fmla="*/ 228600 w 1066800"/>
              <a:gd name="connsiteY1" fmla="*/ 16934 h 842434"/>
              <a:gd name="connsiteX2" fmla="*/ 787400 w 1066800"/>
              <a:gd name="connsiteY2" fmla="*/ 275167 h 842434"/>
              <a:gd name="connsiteX3" fmla="*/ 1066800 w 1066800"/>
              <a:gd name="connsiteY3" fmla="*/ 550334 h 842434"/>
              <a:gd name="connsiteX4" fmla="*/ 1054100 w 1066800"/>
              <a:gd name="connsiteY4" fmla="*/ 745067 h 842434"/>
              <a:gd name="connsiteX5" fmla="*/ 1020233 w 1066800"/>
              <a:gd name="connsiteY5" fmla="*/ 804334 h 842434"/>
              <a:gd name="connsiteX6" fmla="*/ 960966 w 1066800"/>
              <a:gd name="connsiteY6" fmla="*/ 842434 h 842434"/>
              <a:gd name="connsiteX7" fmla="*/ 186266 w 1066800"/>
              <a:gd name="connsiteY7" fmla="*/ 762000 h 842434"/>
              <a:gd name="connsiteX8" fmla="*/ 71966 w 1066800"/>
              <a:gd name="connsiteY8" fmla="*/ 706967 h 842434"/>
              <a:gd name="connsiteX9" fmla="*/ 8466 w 1066800"/>
              <a:gd name="connsiteY9" fmla="*/ 605367 h 842434"/>
              <a:gd name="connsiteX10" fmla="*/ 0 w 1066800"/>
              <a:gd name="connsiteY10" fmla="*/ 550334 h 842434"/>
              <a:gd name="connsiteX11" fmla="*/ 67733 w 1066800"/>
              <a:gd name="connsiteY11" fmla="*/ 0 h 84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6800" h="842434">
                <a:moveTo>
                  <a:pt x="67733" y="0"/>
                </a:moveTo>
                <a:lnTo>
                  <a:pt x="228600" y="16934"/>
                </a:lnTo>
                <a:lnTo>
                  <a:pt x="787400" y="275167"/>
                </a:lnTo>
                <a:lnTo>
                  <a:pt x="1066800" y="550334"/>
                </a:lnTo>
                <a:lnTo>
                  <a:pt x="1054100" y="745067"/>
                </a:lnTo>
                <a:lnTo>
                  <a:pt x="1020233" y="804334"/>
                </a:lnTo>
                <a:lnTo>
                  <a:pt x="960966" y="842434"/>
                </a:lnTo>
                <a:lnTo>
                  <a:pt x="186266" y="762000"/>
                </a:lnTo>
                <a:lnTo>
                  <a:pt x="71966" y="706967"/>
                </a:lnTo>
                <a:lnTo>
                  <a:pt x="8466" y="605367"/>
                </a:lnTo>
                <a:lnTo>
                  <a:pt x="0" y="550334"/>
                </a:lnTo>
                <a:lnTo>
                  <a:pt x="67733" y="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3446161" y="4240138"/>
            <a:ext cx="45719" cy="216024"/>
          </a:xfrm>
          <a:prstGeom prst="roundRect">
            <a:avLst/>
          </a:prstGeom>
          <a:ln>
            <a:solidFill>
              <a:schemeClr val="tx1"/>
            </a:solidFill>
          </a:ln>
          <a:scene3d>
            <a:camera prst="orthographicFront">
              <a:rot lat="0" lon="0" rev="209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32260" y="43437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447693" y="4306044"/>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094652" y="42249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757292" y="4248444"/>
            <a:ext cx="10800" cy="95256"/>
          </a:xfrm>
          <a:prstGeom prst="rect">
            <a:avLst/>
          </a:prstGeom>
          <a:ln>
            <a:solidFill>
              <a:schemeClr val="tx1"/>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rot="21540000">
            <a:off x="8576353" y="4941901"/>
            <a:ext cx="89313" cy="619889"/>
          </a:xfrm>
          <a:prstGeom prst="roundRect">
            <a:avLst/>
          </a:prstGeom>
          <a:ln>
            <a:solidFill>
              <a:schemeClr val="tx1"/>
            </a:solidFill>
          </a:ln>
          <a:scene3d>
            <a:camera prst="orthographicFront">
              <a:rot lat="0" lon="0" rev="212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549297" y="4293357"/>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5750725" y="4555975"/>
            <a:ext cx="2732003" cy="867600"/>
            <a:chOff x="5750725" y="4555975"/>
            <a:chExt cx="2732003" cy="867600"/>
          </a:xfrm>
        </p:grpSpPr>
        <p:sp>
          <p:nvSpPr>
            <p:cNvPr id="37" name="Freeform 36"/>
            <p:cNvSpPr>
              <a:spLocks noChangeAspect="1"/>
            </p:cNvSpPr>
            <p:nvPr/>
          </p:nvSpPr>
          <p:spPr>
            <a:xfrm rot="21540000">
              <a:off x="5751949" y="4555975"/>
              <a:ext cx="2730779" cy="867600"/>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Connector 8"/>
            <p:cNvCxnSpPr>
              <a:stCxn id="37" idx="3"/>
              <a:endCxn id="37" idx="0"/>
            </p:cNvCxnSpPr>
            <p:nvPr/>
          </p:nvCxnSpPr>
          <p:spPr>
            <a:xfrm flipV="1">
              <a:off x="5750725" y="4579078"/>
              <a:ext cx="39241" cy="3524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4" name="Rounded Rectangle 43"/>
          <p:cNvSpPr>
            <a:spLocks/>
          </p:cNvSpPr>
          <p:nvPr/>
        </p:nvSpPr>
        <p:spPr>
          <a:xfrm>
            <a:off x="4094233" y="4649624"/>
            <a:ext cx="45719" cy="795600"/>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3562774" y="3233336"/>
            <a:ext cx="1665828" cy="10271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292080" y="3212976"/>
            <a:ext cx="3273483" cy="17473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644008" y="2833191"/>
            <a:ext cx="1322285" cy="307777"/>
          </a:xfrm>
          <a:prstGeom prst="rect">
            <a:avLst/>
          </a:prstGeom>
          <a:noFill/>
          <a:ln>
            <a:solidFill>
              <a:schemeClr val="tx1"/>
            </a:solidFill>
          </a:ln>
        </p:spPr>
        <p:txBody>
          <a:bodyPr wrap="none" rtlCol="0">
            <a:spAutoFit/>
          </a:bodyPr>
          <a:lstStyle/>
          <a:p>
            <a:r>
              <a:rPr lang="en-US" sz="1400" dirty="0"/>
              <a:t>f</a:t>
            </a:r>
            <a:r>
              <a:rPr lang="en-US" sz="1400" dirty="0" smtClean="0"/>
              <a:t>iber detectors</a:t>
            </a:r>
            <a:endParaRPr lang="en-US" sz="1400" dirty="0"/>
          </a:p>
        </p:txBody>
      </p:sp>
      <p:grpSp>
        <p:nvGrpSpPr>
          <p:cNvPr id="63" name="Group 62"/>
          <p:cNvGrpSpPr/>
          <p:nvPr/>
        </p:nvGrpSpPr>
        <p:grpSpPr>
          <a:xfrm>
            <a:off x="3171056" y="3695700"/>
            <a:ext cx="1112912" cy="1727200"/>
            <a:chOff x="3171056" y="3695700"/>
            <a:chExt cx="1112912" cy="1727200"/>
          </a:xfrm>
        </p:grpSpPr>
        <p:cxnSp>
          <p:nvCxnSpPr>
            <p:cNvPr id="64" name="Straight Connector 63"/>
            <p:cNvCxnSpPr/>
            <p:nvPr/>
          </p:nvCxnSpPr>
          <p:spPr>
            <a:xfrm flipV="1">
              <a:off x="3348856" y="3695700"/>
              <a:ext cx="800100" cy="317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4148956" y="3695700"/>
              <a:ext cx="135012" cy="5976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3729856" y="4293357"/>
              <a:ext cx="554112" cy="11295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171056" y="4978400"/>
              <a:ext cx="127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298056" y="4978400"/>
              <a:ext cx="431800"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rot="20820000">
              <a:off x="4178821" y="3729980"/>
              <a:ext cx="72008" cy="49492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0" name="Rounded Rectangle 69"/>
          <p:cNvSpPr/>
          <p:nvPr/>
        </p:nvSpPr>
        <p:spPr>
          <a:xfrm rot="21480000">
            <a:off x="3822845" y="4522068"/>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ounded Rectangle 70"/>
          <p:cNvSpPr/>
          <p:nvPr/>
        </p:nvSpPr>
        <p:spPr>
          <a:xfrm rot="21480000">
            <a:off x="3886700" y="4552500"/>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ounded Rectangle 71"/>
          <p:cNvSpPr/>
          <p:nvPr/>
        </p:nvSpPr>
        <p:spPr>
          <a:xfrm rot="21480000" flipH="1">
            <a:off x="3508524" y="4470708"/>
            <a:ext cx="45719" cy="489648"/>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ounded Rectangle 54"/>
          <p:cNvSpPr/>
          <p:nvPr/>
        </p:nvSpPr>
        <p:spPr>
          <a:xfrm>
            <a:off x="891163" y="1844824"/>
            <a:ext cx="6828820" cy="8872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1600" dirty="0" smtClean="0"/>
              <a:t>Position </a:t>
            </a:r>
            <a:r>
              <a:rPr lang="en-US" sz="1600" dirty="0" smtClean="0">
                <a:sym typeface="Wingdings"/>
              </a:rPr>
              <a:t>Trajectory</a:t>
            </a:r>
          </a:p>
        </p:txBody>
      </p:sp>
      <p:cxnSp>
        <p:nvCxnSpPr>
          <p:cNvPr id="50" name="Straight Arrow Connector 49"/>
          <p:cNvCxnSpPr/>
          <p:nvPr/>
        </p:nvCxnSpPr>
        <p:spPr>
          <a:xfrm flipV="1">
            <a:off x="3059832" y="4499918"/>
            <a:ext cx="368465" cy="9229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183164" y="5445224"/>
            <a:ext cx="1092692" cy="307777"/>
          </a:xfrm>
          <a:prstGeom prst="rect">
            <a:avLst/>
          </a:prstGeom>
          <a:noFill/>
          <a:ln>
            <a:solidFill>
              <a:schemeClr val="tx1"/>
            </a:solidFill>
          </a:ln>
        </p:spPr>
        <p:txBody>
          <a:bodyPr wrap="none" rtlCol="0">
            <a:spAutoFit/>
          </a:bodyPr>
          <a:lstStyle/>
          <a:p>
            <a:r>
              <a:rPr lang="en-US" sz="1400" dirty="0" smtClean="0"/>
              <a:t>40 cm wide</a:t>
            </a:r>
            <a:endParaRPr lang="en-US" sz="1400" dirty="0"/>
          </a:p>
        </p:txBody>
      </p:sp>
      <p:sp>
        <p:nvSpPr>
          <p:cNvPr id="52" name="TextBox 51"/>
          <p:cNvSpPr txBox="1"/>
          <p:nvPr/>
        </p:nvSpPr>
        <p:spPr>
          <a:xfrm>
            <a:off x="7378408" y="5722187"/>
            <a:ext cx="1192542" cy="307777"/>
          </a:xfrm>
          <a:prstGeom prst="rect">
            <a:avLst/>
          </a:prstGeom>
          <a:noFill/>
          <a:ln>
            <a:solidFill>
              <a:schemeClr val="tx1"/>
            </a:solidFill>
          </a:ln>
        </p:spPr>
        <p:txBody>
          <a:bodyPr wrap="none" rtlCol="0">
            <a:spAutoFit/>
          </a:bodyPr>
          <a:lstStyle/>
          <a:p>
            <a:r>
              <a:rPr lang="en-US" sz="1400" dirty="0" smtClean="0"/>
              <a:t>120 cm wide</a:t>
            </a:r>
            <a:endParaRPr lang="en-US" sz="1400" dirty="0"/>
          </a:p>
        </p:txBody>
      </p:sp>
      <p:sp>
        <p:nvSpPr>
          <p:cNvPr id="53" name="TextBox 52"/>
          <p:cNvSpPr txBox="1"/>
          <p:nvPr/>
        </p:nvSpPr>
        <p:spPr>
          <a:xfrm>
            <a:off x="683568" y="4581128"/>
            <a:ext cx="1092692" cy="307777"/>
          </a:xfrm>
          <a:prstGeom prst="rect">
            <a:avLst/>
          </a:prstGeom>
          <a:noFill/>
          <a:ln>
            <a:solidFill>
              <a:schemeClr val="tx1"/>
            </a:solidFill>
          </a:ln>
        </p:spPr>
        <p:txBody>
          <a:bodyPr wrap="none" rtlCol="0">
            <a:spAutoFit/>
          </a:bodyPr>
          <a:lstStyle/>
          <a:p>
            <a:r>
              <a:rPr lang="en-US" sz="1400" dirty="0" smtClean="0"/>
              <a:t>10 cm wide</a:t>
            </a:r>
            <a:endParaRPr lang="en-US" sz="1400" dirty="0"/>
          </a:p>
        </p:txBody>
      </p:sp>
      <p:cxnSp>
        <p:nvCxnSpPr>
          <p:cNvPr id="54" name="Straight Arrow Connector 53"/>
          <p:cNvCxnSpPr/>
          <p:nvPr/>
        </p:nvCxnSpPr>
        <p:spPr>
          <a:xfrm flipV="1">
            <a:off x="1691680" y="4306045"/>
            <a:ext cx="402972" cy="2653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2129368" y="3233336"/>
            <a:ext cx="2946688" cy="9388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8429066" y="5517232"/>
            <a:ext cx="103374" cy="2396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76535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775" y="488950"/>
            <a:ext cx="6877521" cy="838200"/>
          </a:xfrm>
        </p:spPr>
        <p:txBody>
          <a:bodyPr/>
          <a:lstStyle/>
          <a:p>
            <a:r>
              <a:rPr lang="en-US" dirty="0" smtClean="0"/>
              <a:t>Tracking detectors (plastic scintillating fibers)</a:t>
            </a:r>
            <a:endParaRPr lang="en-US" dirty="0"/>
          </a:p>
        </p:txBody>
      </p:sp>
      <p:cxnSp>
        <p:nvCxnSpPr>
          <p:cNvPr id="6" name="Straight Connector 5"/>
          <p:cNvCxnSpPr/>
          <p:nvPr/>
        </p:nvCxnSpPr>
        <p:spPr>
          <a:xfrm>
            <a:off x="1060252" y="2515136"/>
            <a:ext cx="3096344" cy="0"/>
          </a:xfrm>
          <a:prstGeom prst="line">
            <a:avLst/>
          </a:prstGeom>
          <a:ln w="28575" cap="flat" cmpd="sng">
            <a:solidFill>
              <a:schemeClr val="tx1"/>
            </a:solidFill>
            <a:prstDash val="dashDot"/>
            <a:headEnd type="diamond"/>
            <a:tailEnd type="diamond"/>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84388" y="2145804"/>
            <a:ext cx="583801" cy="307777"/>
          </a:xfrm>
          <a:prstGeom prst="rect">
            <a:avLst/>
          </a:prstGeom>
          <a:noFill/>
          <a:ln>
            <a:solidFill>
              <a:schemeClr val="tx1"/>
            </a:solidFill>
          </a:ln>
        </p:spPr>
        <p:txBody>
          <a:bodyPr wrap="none" rtlCol="0">
            <a:spAutoFit/>
          </a:bodyPr>
          <a:lstStyle/>
          <a:p>
            <a:r>
              <a:rPr lang="en-US" sz="1400" dirty="0" smtClean="0"/>
              <a:t>10 m</a:t>
            </a:r>
            <a:endParaRPr lang="en-US" sz="1400" dirty="0"/>
          </a:p>
        </p:txBody>
      </p:sp>
      <p:cxnSp>
        <p:nvCxnSpPr>
          <p:cNvPr id="13" name="Straight Arrow Connector 12"/>
          <p:cNvCxnSpPr/>
          <p:nvPr/>
        </p:nvCxnSpPr>
        <p:spPr>
          <a:xfrm flipV="1">
            <a:off x="1132700" y="3513956"/>
            <a:ext cx="6768752" cy="864096"/>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608700" y="4199700"/>
            <a:ext cx="5292752" cy="93956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608700" y="4199700"/>
            <a:ext cx="2339984" cy="1258472"/>
          </a:xfrm>
          <a:prstGeom prst="straightConnector1">
            <a:avLst/>
          </a:prstGeom>
          <a:ln w="12700" cmpd="sng">
            <a:solidFill>
              <a:schemeClr val="tx1"/>
            </a:solidFill>
            <a:bevel/>
            <a:tailEnd type="arrow"/>
          </a:ln>
          <a:effectLst/>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a:off x="2212380" y="3441948"/>
            <a:ext cx="1143000" cy="730250"/>
          </a:xfrm>
          <a:custGeom>
            <a:avLst/>
            <a:gdLst>
              <a:gd name="connsiteX0" fmla="*/ 0 w 1143000"/>
              <a:gd name="connsiteY0" fmla="*/ 685800 h 730250"/>
              <a:gd name="connsiteX1" fmla="*/ 76200 w 1143000"/>
              <a:gd name="connsiteY1" fmla="*/ 95250 h 730250"/>
              <a:gd name="connsiteX2" fmla="*/ 152400 w 1143000"/>
              <a:gd name="connsiteY2" fmla="*/ 44450 h 730250"/>
              <a:gd name="connsiteX3" fmla="*/ 222250 w 1143000"/>
              <a:gd name="connsiteY3" fmla="*/ 0 h 730250"/>
              <a:gd name="connsiteX4" fmla="*/ 1066800 w 1143000"/>
              <a:gd name="connsiteY4" fmla="*/ 88900 h 730250"/>
              <a:gd name="connsiteX5" fmla="*/ 1143000 w 1143000"/>
              <a:gd name="connsiteY5" fmla="*/ 260350 h 730250"/>
              <a:gd name="connsiteX6" fmla="*/ 1104900 w 1143000"/>
              <a:gd name="connsiteY6" fmla="*/ 419100 h 730250"/>
              <a:gd name="connsiteX7" fmla="*/ 819150 w 1143000"/>
              <a:gd name="connsiteY7" fmla="*/ 571500 h 730250"/>
              <a:gd name="connsiteX8" fmla="*/ 203200 w 1143000"/>
              <a:gd name="connsiteY8" fmla="*/ 730250 h 730250"/>
              <a:gd name="connsiteX9" fmla="*/ 0 w 1143000"/>
              <a:gd name="connsiteY9" fmla="*/ 6858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730250">
                <a:moveTo>
                  <a:pt x="0" y="685800"/>
                </a:moveTo>
                <a:lnTo>
                  <a:pt x="76200" y="95250"/>
                </a:lnTo>
                <a:lnTo>
                  <a:pt x="152400" y="44450"/>
                </a:lnTo>
                <a:lnTo>
                  <a:pt x="222250" y="0"/>
                </a:lnTo>
                <a:lnTo>
                  <a:pt x="1066800" y="88900"/>
                </a:lnTo>
                <a:lnTo>
                  <a:pt x="1143000" y="260350"/>
                </a:lnTo>
                <a:lnTo>
                  <a:pt x="1104900" y="419100"/>
                </a:lnTo>
                <a:lnTo>
                  <a:pt x="819150" y="571500"/>
                </a:lnTo>
                <a:lnTo>
                  <a:pt x="203200" y="730250"/>
                </a:lnTo>
                <a:lnTo>
                  <a:pt x="0" y="68580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rot="21540000">
            <a:off x="4167201" y="4356408"/>
            <a:ext cx="1601522" cy="508822"/>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129367" y="4296833"/>
            <a:ext cx="1066800" cy="842434"/>
          </a:xfrm>
          <a:custGeom>
            <a:avLst/>
            <a:gdLst>
              <a:gd name="connsiteX0" fmla="*/ 67733 w 1066800"/>
              <a:gd name="connsiteY0" fmla="*/ 0 h 842434"/>
              <a:gd name="connsiteX1" fmla="*/ 228600 w 1066800"/>
              <a:gd name="connsiteY1" fmla="*/ 16934 h 842434"/>
              <a:gd name="connsiteX2" fmla="*/ 787400 w 1066800"/>
              <a:gd name="connsiteY2" fmla="*/ 275167 h 842434"/>
              <a:gd name="connsiteX3" fmla="*/ 1066800 w 1066800"/>
              <a:gd name="connsiteY3" fmla="*/ 550334 h 842434"/>
              <a:gd name="connsiteX4" fmla="*/ 1054100 w 1066800"/>
              <a:gd name="connsiteY4" fmla="*/ 745067 h 842434"/>
              <a:gd name="connsiteX5" fmla="*/ 1020233 w 1066800"/>
              <a:gd name="connsiteY5" fmla="*/ 804334 h 842434"/>
              <a:gd name="connsiteX6" fmla="*/ 960966 w 1066800"/>
              <a:gd name="connsiteY6" fmla="*/ 842434 h 842434"/>
              <a:gd name="connsiteX7" fmla="*/ 186266 w 1066800"/>
              <a:gd name="connsiteY7" fmla="*/ 762000 h 842434"/>
              <a:gd name="connsiteX8" fmla="*/ 71966 w 1066800"/>
              <a:gd name="connsiteY8" fmla="*/ 706967 h 842434"/>
              <a:gd name="connsiteX9" fmla="*/ 8466 w 1066800"/>
              <a:gd name="connsiteY9" fmla="*/ 605367 h 842434"/>
              <a:gd name="connsiteX10" fmla="*/ 0 w 1066800"/>
              <a:gd name="connsiteY10" fmla="*/ 550334 h 842434"/>
              <a:gd name="connsiteX11" fmla="*/ 67733 w 1066800"/>
              <a:gd name="connsiteY11" fmla="*/ 0 h 84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6800" h="842434">
                <a:moveTo>
                  <a:pt x="67733" y="0"/>
                </a:moveTo>
                <a:lnTo>
                  <a:pt x="228600" y="16934"/>
                </a:lnTo>
                <a:lnTo>
                  <a:pt x="787400" y="275167"/>
                </a:lnTo>
                <a:lnTo>
                  <a:pt x="1066800" y="550334"/>
                </a:lnTo>
                <a:lnTo>
                  <a:pt x="1054100" y="745067"/>
                </a:lnTo>
                <a:lnTo>
                  <a:pt x="1020233" y="804334"/>
                </a:lnTo>
                <a:lnTo>
                  <a:pt x="960966" y="842434"/>
                </a:lnTo>
                <a:lnTo>
                  <a:pt x="186266" y="762000"/>
                </a:lnTo>
                <a:lnTo>
                  <a:pt x="71966" y="706967"/>
                </a:lnTo>
                <a:lnTo>
                  <a:pt x="8466" y="605367"/>
                </a:lnTo>
                <a:lnTo>
                  <a:pt x="0" y="550334"/>
                </a:lnTo>
                <a:lnTo>
                  <a:pt x="67733" y="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3446161" y="4240138"/>
            <a:ext cx="45719" cy="216024"/>
          </a:xfrm>
          <a:prstGeom prst="roundRect">
            <a:avLst/>
          </a:prstGeom>
          <a:ln>
            <a:solidFill>
              <a:schemeClr val="tx1"/>
            </a:solidFill>
          </a:ln>
          <a:scene3d>
            <a:camera prst="orthographicFront">
              <a:rot lat="0" lon="0" rev="209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32260" y="43437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447693" y="4306044"/>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094652" y="42249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757292" y="4248444"/>
            <a:ext cx="10800" cy="95256"/>
          </a:xfrm>
          <a:prstGeom prst="rect">
            <a:avLst/>
          </a:prstGeom>
          <a:ln>
            <a:solidFill>
              <a:schemeClr val="tx1"/>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rot="21540000">
            <a:off x="8576353" y="4941901"/>
            <a:ext cx="89313" cy="619889"/>
          </a:xfrm>
          <a:prstGeom prst="roundRect">
            <a:avLst/>
          </a:prstGeom>
          <a:ln>
            <a:solidFill>
              <a:schemeClr val="tx1"/>
            </a:solidFill>
          </a:ln>
          <a:scene3d>
            <a:camera prst="orthographicFront">
              <a:rot lat="0" lon="0" rev="212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549297" y="4293357"/>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5750725" y="4555975"/>
            <a:ext cx="2732003" cy="867600"/>
            <a:chOff x="5750725" y="4555975"/>
            <a:chExt cx="2732003" cy="867600"/>
          </a:xfrm>
        </p:grpSpPr>
        <p:sp>
          <p:nvSpPr>
            <p:cNvPr id="37" name="Freeform 36"/>
            <p:cNvSpPr>
              <a:spLocks noChangeAspect="1"/>
            </p:cNvSpPr>
            <p:nvPr/>
          </p:nvSpPr>
          <p:spPr>
            <a:xfrm rot="21540000">
              <a:off x="5751949" y="4555975"/>
              <a:ext cx="2730779" cy="867600"/>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Connector 8"/>
            <p:cNvCxnSpPr>
              <a:stCxn id="37" idx="3"/>
              <a:endCxn id="37" idx="0"/>
            </p:cNvCxnSpPr>
            <p:nvPr/>
          </p:nvCxnSpPr>
          <p:spPr>
            <a:xfrm flipV="1">
              <a:off x="5750725" y="4579078"/>
              <a:ext cx="39241" cy="3524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4" name="Rounded Rectangle 43"/>
          <p:cNvSpPr>
            <a:spLocks/>
          </p:cNvSpPr>
          <p:nvPr/>
        </p:nvSpPr>
        <p:spPr>
          <a:xfrm>
            <a:off x="4094233" y="4649624"/>
            <a:ext cx="45719" cy="795600"/>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3562774" y="3233336"/>
            <a:ext cx="1665828" cy="10271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292080" y="3212976"/>
            <a:ext cx="3273483" cy="17473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644008" y="2833191"/>
            <a:ext cx="1322285" cy="307777"/>
          </a:xfrm>
          <a:prstGeom prst="rect">
            <a:avLst/>
          </a:prstGeom>
          <a:noFill/>
          <a:ln>
            <a:solidFill>
              <a:schemeClr val="tx1"/>
            </a:solidFill>
          </a:ln>
        </p:spPr>
        <p:txBody>
          <a:bodyPr wrap="none" rtlCol="0">
            <a:spAutoFit/>
          </a:bodyPr>
          <a:lstStyle/>
          <a:p>
            <a:r>
              <a:rPr lang="en-US" sz="1400" dirty="0"/>
              <a:t>f</a:t>
            </a:r>
            <a:r>
              <a:rPr lang="en-US" sz="1400" dirty="0" smtClean="0"/>
              <a:t>iber detectors</a:t>
            </a:r>
            <a:endParaRPr lang="en-US" sz="1400" dirty="0"/>
          </a:p>
        </p:txBody>
      </p:sp>
      <p:grpSp>
        <p:nvGrpSpPr>
          <p:cNvPr id="63" name="Group 62"/>
          <p:cNvGrpSpPr/>
          <p:nvPr/>
        </p:nvGrpSpPr>
        <p:grpSpPr>
          <a:xfrm>
            <a:off x="3171056" y="3695700"/>
            <a:ext cx="1112912" cy="1727200"/>
            <a:chOff x="3171056" y="3695700"/>
            <a:chExt cx="1112912" cy="1727200"/>
          </a:xfrm>
        </p:grpSpPr>
        <p:cxnSp>
          <p:nvCxnSpPr>
            <p:cNvPr id="64" name="Straight Connector 63"/>
            <p:cNvCxnSpPr/>
            <p:nvPr/>
          </p:nvCxnSpPr>
          <p:spPr>
            <a:xfrm flipV="1">
              <a:off x="3348856" y="3695700"/>
              <a:ext cx="800100" cy="317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4148956" y="3695700"/>
              <a:ext cx="135012" cy="5976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3729856" y="4293357"/>
              <a:ext cx="554112" cy="11295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171056" y="4978400"/>
              <a:ext cx="127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298056" y="4978400"/>
              <a:ext cx="431800"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rot="20820000">
              <a:off x="4178821" y="3729980"/>
              <a:ext cx="72008" cy="49492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0" name="Rounded Rectangle 69"/>
          <p:cNvSpPr/>
          <p:nvPr/>
        </p:nvSpPr>
        <p:spPr>
          <a:xfrm rot="21480000">
            <a:off x="3822845" y="4522068"/>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ounded Rectangle 70"/>
          <p:cNvSpPr/>
          <p:nvPr/>
        </p:nvSpPr>
        <p:spPr>
          <a:xfrm rot="21480000">
            <a:off x="3886700" y="4552500"/>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ounded Rectangle 71"/>
          <p:cNvSpPr/>
          <p:nvPr/>
        </p:nvSpPr>
        <p:spPr>
          <a:xfrm rot="21480000" flipH="1">
            <a:off x="3508524" y="4470708"/>
            <a:ext cx="45719" cy="489648"/>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ounded Rectangle 54"/>
          <p:cNvSpPr/>
          <p:nvPr/>
        </p:nvSpPr>
        <p:spPr>
          <a:xfrm>
            <a:off x="891163" y="1844824"/>
            <a:ext cx="6828820" cy="8872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1600" dirty="0" smtClean="0"/>
              <a:t>Position </a:t>
            </a:r>
            <a:r>
              <a:rPr lang="en-US" sz="1600" dirty="0" smtClean="0">
                <a:sym typeface="Wingdings"/>
              </a:rPr>
              <a:t>Trajectory</a:t>
            </a:r>
          </a:p>
        </p:txBody>
      </p:sp>
      <p:cxnSp>
        <p:nvCxnSpPr>
          <p:cNvPr id="50" name="Straight Arrow Connector 49"/>
          <p:cNvCxnSpPr/>
          <p:nvPr/>
        </p:nvCxnSpPr>
        <p:spPr>
          <a:xfrm flipV="1">
            <a:off x="3059832" y="4499918"/>
            <a:ext cx="368465" cy="9229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183164" y="5445224"/>
            <a:ext cx="1092692" cy="307777"/>
          </a:xfrm>
          <a:prstGeom prst="rect">
            <a:avLst/>
          </a:prstGeom>
          <a:noFill/>
          <a:ln>
            <a:solidFill>
              <a:schemeClr val="tx1"/>
            </a:solidFill>
          </a:ln>
        </p:spPr>
        <p:txBody>
          <a:bodyPr wrap="none" rtlCol="0">
            <a:spAutoFit/>
          </a:bodyPr>
          <a:lstStyle/>
          <a:p>
            <a:r>
              <a:rPr lang="en-US" sz="1400" dirty="0" smtClean="0"/>
              <a:t>40 cm wide</a:t>
            </a:r>
            <a:endParaRPr lang="en-US" sz="1400" dirty="0"/>
          </a:p>
        </p:txBody>
      </p:sp>
      <p:sp>
        <p:nvSpPr>
          <p:cNvPr id="52" name="TextBox 51"/>
          <p:cNvSpPr txBox="1"/>
          <p:nvPr/>
        </p:nvSpPr>
        <p:spPr>
          <a:xfrm>
            <a:off x="7378408" y="5722187"/>
            <a:ext cx="1192542" cy="307777"/>
          </a:xfrm>
          <a:prstGeom prst="rect">
            <a:avLst/>
          </a:prstGeom>
          <a:noFill/>
          <a:ln>
            <a:solidFill>
              <a:schemeClr val="tx1"/>
            </a:solidFill>
          </a:ln>
        </p:spPr>
        <p:txBody>
          <a:bodyPr wrap="none" rtlCol="0">
            <a:spAutoFit/>
          </a:bodyPr>
          <a:lstStyle/>
          <a:p>
            <a:r>
              <a:rPr lang="en-US" sz="1400" dirty="0" smtClean="0"/>
              <a:t>120 cm wide</a:t>
            </a:r>
            <a:endParaRPr lang="en-US" sz="1400" dirty="0"/>
          </a:p>
        </p:txBody>
      </p:sp>
      <p:sp>
        <p:nvSpPr>
          <p:cNvPr id="53" name="TextBox 52"/>
          <p:cNvSpPr txBox="1"/>
          <p:nvPr/>
        </p:nvSpPr>
        <p:spPr>
          <a:xfrm>
            <a:off x="683568" y="4581128"/>
            <a:ext cx="1092692" cy="307777"/>
          </a:xfrm>
          <a:prstGeom prst="rect">
            <a:avLst/>
          </a:prstGeom>
          <a:noFill/>
          <a:ln>
            <a:solidFill>
              <a:schemeClr val="tx1"/>
            </a:solidFill>
          </a:ln>
        </p:spPr>
        <p:txBody>
          <a:bodyPr wrap="none" rtlCol="0">
            <a:spAutoFit/>
          </a:bodyPr>
          <a:lstStyle/>
          <a:p>
            <a:r>
              <a:rPr lang="en-US" sz="1400" dirty="0" smtClean="0"/>
              <a:t>10 cm wide</a:t>
            </a:r>
            <a:endParaRPr lang="en-US" sz="1400" dirty="0"/>
          </a:p>
        </p:txBody>
      </p:sp>
      <p:cxnSp>
        <p:nvCxnSpPr>
          <p:cNvPr id="54" name="Straight Arrow Connector 53"/>
          <p:cNvCxnSpPr/>
          <p:nvPr/>
        </p:nvCxnSpPr>
        <p:spPr>
          <a:xfrm flipV="1">
            <a:off x="1691680" y="4306045"/>
            <a:ext cx="402972" cy="2653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2129368" y="3233336"/>
            <a:ext cx="2946688" cy="9388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8429066" y="5517232"/>
            <a:ext cx="103374" cy="2396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755576" y="1412776"/>
            <a:ext cx="6656288" cy="4992216"/>
            <a:chOff x="755576" y="1412776"/>
            <a:chExt cx="6656288" cy="4992216"/>
          </a:xfrm>
        </p:grpSpPr>
        <p:pic>
          <p:nvPicPr>
            <p:cNvPr id="5" name="Picture 4" descr="IMG_44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412776"/>
              <a:ext cx="6656288" cy="4992216"/>
            </a:xfrm>
            <a:prstGeom prst="rect">
              <a:avLst/>
            </a:prstGeom>
          </p:spPr>
        </p:pic>
        <p:grpSp>
          <p:nvGrpSpPr>
            <p:cNvPr id="17" name="Group 16"/>
            <p:cNvGrpSpPr/>
            <p:nvPr/>
          </p:nvGrpSpPr>
          <p:grpSpPr>
            <a:xfrm>
              <a:off x="1691680" y="3976440"/>
              <a:ext cx="3971639" cy="555772"/>
              <a:chOff x="1691680" y="3976440"/>
              <a:chExt cx="3971639" cy="555772"/>
            </a:xfrm>
          </p:grpSpPr>
          <p:cxnSp>
            <p:nvCxnSpPr>
              <p:cNvPr id="46" name="Straight Arrow Connector 45"/>
              <p:cNvCxnSpPr/>
              <p:nvPr/>
            </p:nvCxnSpPr>
            <p:spPr>
              <a:xfrm>
                <a:off x="1691680" y="4363644"/>
                <a:ext cx="3971639" cy="168568"/>
              </a:xfrm>
              <a:prstGeom prst="straightConnector1">
                <a:avLst/>
              </a:prstGeom>
              <a:ln w="5715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rot="21544683">
                <a:off x="3457865" y="3976440"/>
                <a:ext cx="813256" cy="369332"/>
              </a:xfrm>
              <a:prstGeom prst="rect">
                <a:avLst/>
              </a:prstGeom>
              <a:noFill/>
            </p:spPr>
            <p:txBody>
              <a:bodyPr wrap="none" rtlCol="0">
                <a:spAutoFit/>
              </a:bodyPr>
              <a:lstStyle/>
              <a:p>
                <a:r>
                  <a:rPr lang="en-US" dirty="0" smtClean="0">
                    <a:solidFill>
                      <a:schemeClr val="tx2">
                        <a:lumMod val="60000"/>
                        <a:lumOff val="40000"/>
                      </a:schemeClr>
                    </a:solidFill>
                  </a:rPr>
                  <a:t>20 </a:t>
                </a:r>
                <a:r>
                  <a:rPr lang="en-US" dirty="0" smtClean="0">
                    <a:solidFill>
                      <a:schemeClr val="tx2">
                        <a:lumMod val="60000"/>
                        <a:lumOff val="40000"/>
                      </a:schemeClr>
                    </a:solidFill>
                  </a:rPr>
                  <a:t>cm</a:t>
                </a:r>
                <a:endParaRPr lang="en-US" dirty="0">
                  <a:solidFill>
                    <a:schemeClr val="tx2">
                      <a:lumMod val="60000"/>
                      <a:lumOff val="40000"/>
                    </a:schemeClr>
                  </a:solidFill>
                </a:endParaRPr>
              </a:p>
            </p:txBody>
          </p:sp>
        </p:grpSp>
      </p:grpSp>
      <p:sp>
        <p:nvSpPr>
          <p:cNvPr id="59" name="TextBox 58"/>
          <p:cNvSpPr txBox="1"/>
          <p:nvPr/>
        </p:nvSpPr>
        <p:spPr>
          <a:xfrm>
            <a:off x="1298745" y="5589240"/>
            <a:ext cx="4974138" cy="646331"/>
          </a:xfrm>
          <a:prstGeom prst="rect">
            <a:avLst/>
          </a:prstGeom>
          <a:noFill/>
        </p:spPr>
        <p:txBody>
          <a:bodyPr wrap="none" rtlCol="0">
            <a:spAutoFit/>
          </a:bodyPr>
          <a:lstStyle/>
          <a:p>
            <a:r>
              <a:rPr lang="en-US" dirty="0" smtClean="0"/>
              <a:t>Square fibers 0.2x0.2 </a:t>
            </a:r>
            <a:r>
              <a:rPr lang="en-US" dirty="0" smtClean="0"/>
              <a:t>mm</a:t>
            </a:r>
            <a:r>
              <a:rPr lang="en-US" baseline="30000" dirty="0" smtClean="0"/>
              <a:t>2</a:t>
            </a:r>
            <a:r>
              <a:rPr lang="en-US" dirty="0" smtClean="0"/>
              <a:t> </a:t>
            </a:r>
            <a:r>
              <a:rPr lang="en-US" dirty="0" smtClean="0">
                <a:sym typeface="Wingdings"/>
              </a:rPr>
              <a:t> 60 um resolution</a:t>
            </a:r>
            <a:endParaRPr lang="en-US" dirty="0" smtClean="0"/>
          </a:p>
          <a:p>
            <a:r>
              <a:rPr lang="en-US" dirty="0" smtClean="0">
                <a:sym typeface="Wingdings"/>
              </a:rPr>
              <a:t>Number of fibers ~ </a:t>
            </a:r>
            <a:r>
              <a:rPr lang="en-US" dirty="0">
                <a:sym typeface="Wingdings"/>
              </a:rPr>
              <a:t>10</a:t>
            </a:r>
            <a:r>
              <a:rPr lang="en-US" baseline="30000" dirty="0">
                <a:sym typeface="Wingdings"/>
              </a:rPr>
              <a:t>4</a:t>
            </a:r>
            <a:r>
              <a:rPr lang="en-US" dirty="0">
                <a:sym typeface="Wingdings"/>
              </a:rPr>
              <a:t> </a:t>
            </a:r>
            <a:r>
              <a:rPr lang="en-US" dirty="0" smtClean="0">
                <a:sym typeface="Wingdings"/>
              </a:rPr>
              <a:t>fibers</a:t>
            </a:r>
            <a:endParaRPr lang="en-US" baseline="30000" dirty="0" smtClean="0"/>
          </a:p>
        </p:txBody>
      </p:sp>
      <p:pic>
        <p:nvPicPr>
          <p:cNvPr id="18" name="Picture 17"/>
          <p:cNvPicPr>
            <a:picLocks noChangeAspect="1"/>
          </p:cNvPicPr>
          <p:nvPr/>
        </p:nvPicPr>
        <p:blipFill>
          <a:blip r:embed="rId4"/>
          <a:stretch>
            <a:fillRect/>
          </a:stretch>
        </p:blipFill>
        <p:spPr>
          <a:xfrm>
            <a:off x="35496" y="4797152"/>
            <a:ext cx="1264536" cy="1163620"/>
          </a:xfrm>
          <a:prstGeom prst="rect">
            <a:avLst/>
          </a:prstGeom>
        </p:spPr>
      </p:pic>
    </p:spTree>
    <p:extLst>
      <p:ext uri="{BB962C8B-B14F-4D97-AF65-F5344CB8AC3E}">
        <p14:creationId xmlns:p14="http://schemas.microsoft.com/office/powerpoint/2010/main" val="396339044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057599" y="1984068"/>
            <a:ext cx="1476921" cy="1017116"/>
            <a:chOff x="806328" y="1768045"/>
            <a:chExt cx="1476921" cy="1017116"/>
          </a:xfrm>
        </p:grpSpPr>
        <p:sp>
          <p:nvSpPr>
            <p:cNvPr id="108" name="Rectangle 107"/>
            <p:cNvSpPr/>
            <p:nvPr/>
          </p:nvSpPr>
          <p:spPr>
            <a:xfrm>
              <a:off x="806328" y="1772816"/>
              <a:ext cx="1476921" cy="1008112"/>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9" name="Group 108"/>
            <p:cNvGrpSpPr/>
            <p:nvPr/>
          </p:nvGrpSpPr>
          <p:grpSpPr>
            <a:xfrm>
              <a:off x="1141692" y="1772816"/>
              <a:ext cx="184241" cy="1012345"/>
              <a:chOff x="694139" y="2060848"/>
              <a:chExt cx="184241" cy="1012345"/>
            </a:xfrm>
          </p:grpSpPr>
          <p:cxnSp>
            <p:nvCxnSpPr>
              <p:cNvPr id="110" name="Straight Connector 109"/>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49" name="Group 148"/>
            <p:cNvGrpSpPr/>
            <p:nvPr/>
          </p:nvGrpSpPr>
          <p:grpSpPr>
            <a:xfrm>
              <a:off x="1364077" y="1772816"/>
              <a:ext cx="184241" cy="1012345"/>
              <a:chOff x="694139" y="2060848"/>
              <a:chExt cx="184241" cy="1012345"/>
            </a:xfrm>
          </p:grpSpPr>
          <p:cxnSp>
            <p:nvCxnSpPr>
              <p:cNvPr id="150" name="Straight Connector 149"/>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56" name="Group 155"/>
            <p:cNvGrpSpPr/>
            <p:nvPr/>
          </p:nvGrpSpPr>
          <p:grpSpPr>
            <a:xfrm>
              <a:off x="1584334" y="1772816"/>
              <a:ext cx="184241" cy="1012345"/>
              <a:chOff x="694139" y="2060848"/>
              <a:chExt cx="184241" cy="1012345"/>
            </a:xfrm>
          </p:grpSpPr>
          <p:cxnSp>
            <p:nvCxnSpPr>
              <p:cNvPr id="157" name="Straight Connector 156"/>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63" name="Group 162"/>
            <p:cNvGrpSpPr/>
            <p:nvPr/>
          </p:nvGrpSpPr>
          <p:grpSpPr>
            <a:xfrm>
              <a:off x="1804462" y="1772816"/>
              <a:ext cx="184241" cy="1012345"/>
              <a:chOff x="694139" y="2060848"/>
              <a:chExt cx="184241" cy="1012345"/>
            </a:xfrm>
          </p:grpSpPr>
          <p:cxnSp>
            <p:nvCxnSpPr>
              <p:cNvPr id="164" name="Straight Connector 163"/>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70" name="Group 169"/>
            <p:cNvGrpSpPr/>
            <p:nvPr/>
          </p:nvGrpSpPr>
          <p:grpSpPr>
            <a:xfrm>
              <a:off x="2024590" y="1772816"/>
              <a:ext cx="184241" cy="1012345"/>
              <a:chOff x="694139" y="2060848"/>
              <a:chExt cx="184241" cy="1012345"/>
            </a:xfrm>
          </p:grpSpPr>
          <p:cxnSp>
            <p:nvCxnSpPr>
              <p:cNvPr id="171" name="Straight Connector 170"/>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77" name="Group 176"/>
            <p:cNvGrpSpPr/>
            <p:nvPr/>
          </p:nvGrpSpPr>
          <p:grpSpPr>
            <a:xfrm>
              <a:off x="919330" y="1768045"/>
              <a:ext cx="184241" cy="1012345"/>
              <a:chOff x="694139" y="2060848"/>
              <a:chExt cx="184241" cy="1012345"/>
            </a:xfrm>
          </p:grpSpPr>
          <p:cxnSp>
            <p:nvCxnSpPr>
              <p:cNvPr id="178" name="Straight Connector 177"/>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10" name="Title 1"/>
          <p:cNvSpPr txBox="1">
            <a:spLocks/>
          </p:cNvSpPr>
          <p:nvPr/>
        </p:nvSpPr>
        <p:spPr bwMode="auto">
          <a:xfrm>
            <a:off x="358775" y="488950"/>
            <a:ext cx="6642117" cy="838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400" b="1">
                <a:solidFill>
                  <a:schemeClr val="tx1"/>
                </a:solidFill>
                <a:latin typeface="+mn-lt"/>
                <a:ea typeface="+mj-ea"/>
                <a:cs typeface="Tahoma" pitchFamily="34"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en-US" dirty="0" smtClean="0"/>
              <a:t>Two Fiber detectors tested in beam</a:t>
            </a:r>
            <a:endParaRPr lang="en-US" dirty="0"/>
          </a:p>
        </p:txBody>
      </p:sp>
      <p:grpSp>
        <p:nvGrpSpPr>
          <p:cNvPr id="23" name="Group 22"/>
          <p:cNvGrpSpPr/>
          <p:nvPr/>
        </p:nvGrpSpPr>
        <p:grpSpPr>
          <a:xfrm>
            <a:off x="610046" y="2272100"/>
            <a:ext cx="1476921" cy="1017116"/>
            <a:chOff x="358775" y="2056077"/>
            <a:chExt cx="1476921" cy="1017116"/>
          </a:xfrm>
        </p:grpSpPr>
        <p:sp>
          <p:nvSpPr>
            <p:cNvPr id="12" name="Rectangle 11"/>
            <p:cNvSpPr/>
            <p:nvPr/>
          </p:nvSpPr>
          <p:spPr>
            <a:xfrm>
              <a:off x="358775" y="2060848"/>
              <a:ext cx="1476921" cy="1008112"/>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694139" y="2060848"/>
              <a:ext cx="184241" cy="1012345"/>
              <a:chOff x="694139" y="2060848"/>
              <a:chExt cx="184241" cy="1012345"/>
            </a:xfrm>
          </p:grpSpPr>
          <p:cxnSp>
            <p:nvCxnSpPr>
              <p:cNvPr id="65" name="Straight Connector 64"/>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3" name="Group 72"/>
            <p:cNvGrpSpPr/>
            <p:nvPr/>
          </p:nvGrpSpPr>
          <p:grpSpPr>
            <a:xfrm>
              <a:off x="916524" y="2060848"/>
              <a:ext cx="184241" cy="1012345"/>
              <a:chOff x="694139" y="2060848"/>
              <a:chExt cx="184241" cy="1012345"/>
            </a:xfrm>
          </p:grpSpPr>
          <p:cxnSp>
            <p:nvCxnSpPr>
              <p:cNvPr id="74" name="Straight Connector 73"/>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1136781" y="2060848"/>
              <a:ext cx="184241" cy="1012345"/>
              <a:chOff x="694139" y="2060848"/>
              <a:chExt cx="184241" cy="1012345"/>
            </a:xfrm>
          </p:grpSpPr>
          <p:cxnSp>
            <p:nvCxnSpPr>
              <p:cNvPr id="81" name="Straight Connector 80"/>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7" name="Group 86"/>
            <p:cNvGrpSpPr/>
            <p:nvPr/>
          </p:nvGrpSpPr>
          <p:grpSpPr>
            <a:xfrm>
              <a:off x="1356909" y="2060848"/>
              <a:ext cx="184241" cy="1012345"/>
              <a:chOff x="694139" y="2060848"/>
              <a:chExt cx="184241" cy="1012345"/>
            </a:xfrm>
          </p:grpSpPr>
          <p:cxnSp>
            <p:nvCxnSpPr>
              <p:cNvPr id="88" name="Straight Connector 87"/>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94" name="Group 93"/>
            <p:cNvGrpSpPr/>
            <p:nvPr/>
          </p:nvGrpSpPr>
          <p:grpSpPr>
            <a:xfrm>
              <a:off x="1577037" y="2060848"/>
              <a:ext cx="184241" cy="1012345"/>
              <a:chOff x="694139" y="2060848"/>
              <a:chExt cx="184241" cy="1012345"/>
            </a:xfrm>
          </p:grpSpPr>
          <p:cxnSp>
            <p:nvCxnSpPr>
              <p:cNvPr id="95" name="Straight Connector 94"/>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01" name="Group 100"/>
            <p:cNvGrpSpPr/>
            <p:nvPr/>
          </p:nvGrpSpPr>
          <p:grpSpPr>
            <a:xfrm>
              <a:off x="471777" y="2056077"/>
              <a:ext cx="184241" cy="1012345"/>
              <a:chOff x="694139" y="2060848"/>
              <a:chExt cx="184241" cy="1012345"/>
            </a:xfrm>
          </p:grpSpPr>
          <p:cxnSp>
            <p:nvCxnSpPr>
              <p:cNvPr id="102" name="Straight Connector 101"/>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cxnSp>
        <p:nvCxnSpPr>
          <p:cNvPr id="26" name="Straight Arrow Connector 25"/>
          <p:cNvCxnSpPr/>
          <p:nvPr/>
        </p:nvCxnSpPr>
        <p:spPr>
          <a:xfrm>
            <a:off x="589376" y="3428999"/>
            <a:ext cx="151559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026536" y="3428999"/>
            <a:ext cx="673569" cy="307777"/>
          </a:xfrm>
          <a:prstGeom prst="rect">
            <a:avLst/>
          </a:prstGeom>
          <a:noFill/>
        </p:spPr>
        <p:txBody>
          <a:bodyPr wrap="none" rtlCol="0">
            <a:spAutoFit/>
          </a:bodyPr>
          <a:lstStyle/>
          <a:p>
            <a:r>
              <a:rPr lang="en-US" sz="1400" dirty="0" smtClean="0"/>
              <a:t>20 cm</a:t>
            </a:r>
            <a:endParaRPr lang="en-US" sz="1400" dirty="0"/>
          </a:p>
        </p:txBody>
      </p:sp>
      <p:cxnSp>
        <p:nvCxnSpPr>
          <p:cNvPr id="184" name="Straight Arrow Connector 183"/>
          <p:cNvCxnSpPr/>
          <p:nvPr/>
        </p:nvCxnSpPr>
        <p:spPr>
          <a:xfrm flipV="1">
            <a:off x="2411760" y="1484783"/>
            <a:ext cx="504056" cy="490514"/>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85" name="TextBox 184"/>
          <p:cNvSpPr txBox="1"/>
          <p:nvPr/>
        </p:nvSpPr>
        <p:spPr>
          <a:xfrm rot="18912562">
            <a:off x="147647" y="3997337"/>
            <a:ext cx="883225" cy="400110"/>
          </a:xfrm>
          <a:prstGeom prst="rect">
            <a:avLst/>
          </a:prstGeom>
          <a:noFill/>
        </p:spPr>
        <p:txBody>
          <a:bodyPr wrap="none" rtlCol="0">
            <a:spAutoFit/>
          </a:bodyPr>
          <a:lstStyle/>
          <a:p>
            <a:r>
              <a:rPr lang="en-US" sz="2000" b="1" dirty="0" smtClean="0">
                <a:solidFill>
                  <a:schemeClr val="accent2"/>
                </a:solidFill>
              </a:rPr>
              <a:t>Beam</a:t>
            </a:r>
          </a:p>
        </p:txBody>
      </p:sp>
      <p:cxnSp>
        <p:nvCxnSpPr>
          <p:cNvPr id="186" name="Straight Connector 185"/>
          <p:cNvCxnSpPr/>
          <p:nvPr/>
        </p:nvCxnSpPr>
        <p:spPr>
          <a:xfrm flipV="1">
            <a:off x="70743" y="3098634"/>
            <a:ext cx="1269281" cy="126647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stretch>
            <a:fillRect/>
          </a:stretch>
        </p:blipFill>
        <p:spPr>
          <a:xfrm>
            <a:off x="3851920" y="3369337"/>
            <a:ext cx="2016224" cy="2841916"/>
          </a:xfrm>
          <a:prstGeom prst="rect">
            <a:avLst/>
          </a:prstGeom>
        </p:spPr>
      </p:pic>
      <p:sp>
        <p:nvSpPr>
          <p:cNvPr id="5" name="TextBox 4"/>
          <p:cNvSpPr txBox="1"/>
          <p:nvPr/>
        </p:nvSpPr>
        <p:spPr>
          <a:xfrm>
            <a:off x="3807768" y="1547500"/>
            <a:ext cx="1916360" cy="369332"/>
          </a:xfrm>
          <a:prstGeom prst="rect">
            <a:avLst/>
          </a:prstGeom>
          <a:noFill/>
        </p:spPr>
        <p:txBody>
          <a:bodyPr wrap="none" rtlCol="0">
            <a:spAutoFit/>
          </a:bodyPr>
          <a:lstStyle/>
          <a:p>
            <a:r>
              <a:rPr lang="en-US" b="1" dirty="0" smtClean="0"/>
              <a:t>Fiber detector </a:t>
            </a:r>
            <a:r>
              <a:rPr lang="en-US" b="1" dirty="0"/>
              <a:t>1</a:t>
            </a:r>
            <a:endParaRPr lang="en-US" b="1" dirty="0"/>
          </a:p>
        </p:txBody>
      </p:sp>
      <p:sp>
        <p:nvSpPr>
          <p:cNvPr id="111" name="TextBox 110"/>
          <p:cNvSpPr txBox="1"/>
          <p:nvPr/>
        </p:nvSpPr>
        <p:spPr>
          <a:xfrm>
            <a:off x="6899572" y="1522100"/>
            <a:ext cx="1916360" cy="369332"/>
          </a:xfrm>
          <a:prstGeom prst="rect">
            <a:avLst/>
          </a:prstGeom>
          <a:noFill/>
        </p:spPr>
        <p:txBody>
          <a:bodyPr wrap="none" rtlCol="0">
            <a:spAutoFit/>
          </a:bodyPr>
          <a:lstStyle/>
          <a:p>
            <a:r>
              <a:rPr lang="en-US" b="1" dirty="0" smtClean="0"/>
              <a:t>Fiber detector </a:t>
            </a:r>
            <a:r>
              <a:rPr lang="en-US" b="1" dirty="0"/>
              <a:t>2</a:t>
            </a:r>
            <a:endParaRPr lang="en-US" b="1" dirty="0"/>
          </a:p>
        </p:txBody>
      </p:sp>
      <p:sp>
        <p:nvSpPr>
          <p:cNvPr id="112" name="TextBox 111"/>
          <p:cNvSpPr txBox="1"/>
          <p:nvPr/>
        </p:nvSpPr>
        <p:spPr>
          <a:xfrm>
            <a:off x="6605773" y="1991742"/>
            <a:ext cx="2487279" cy="1323439"/>
          </a:xfrm>
          <a:prstGeom prst="rect">
            <a:avLst/>
          </a:prstGeom>
          <a:noFill/>
        </p:spPr>
        <p:txBody>
          <a:bodyPr wrap="none" rtlCol="0">
            <a:spAutoFit/>
          </a:bodyPr>
          <a:lstStyle/>
          <a:p>
            <a:pPr algn="ctr"/>
            <a:r>
              <a:rPr lang="en-US" sz="1600" b="1" dirty="0" smtClean="0"/>
              <a:t>Individual fiber readout</a:t>
            </a:r>
          </a:p>
          <a:p>
            <a:pPr algn="ctr"/>
            <a:r>
              <a:rPr lang="en-US" sz="1600" b="1" dirty="0" smtClean="0"/>
              <a:t>With MAPMT</a:t>
            </a:r>
          </a:p>
          <a:p>
            <a:pPr algn="ctr"/>
            <a:r>
              <a:rPr lang="en-US" sz="1600" b="1" dirty="0" smtClean="0"/>
              <a:t>+</a:t>
            </a:r>
          </a:p>
          <a:p>
            <a:pPr algn="ctr"/>
            <a:r>
              <a:rPr lang="en-US" sz="1600" b="1" dirty="0"/>
              <a:t>r</a:t>
            </a:r>
            <a:r>
              <a:rPr lang="en-US" sz="1600" b="1" dirty="0" smtClean="0"/>
              <a:t>eadout chip (n-XYTER)</a:t>
            </a:r>
          </a:p>
          <a:p>
            <a:pPr algn="ctr"/>
            <a:r>
              <a:rPr lang="en-US" sz="1600" b="1" dirty="0"/>
              <a:t>o</a:t>
            </a:r>
            <a:r>
              <a:rPr lang="en-US" sz="1600" b="1" dirty="0" smtClean="0"/>
              <a:t>n GSI GEMEX board</a:t>
            </a:r>
            <a:endParaRPr lang="en-US" sz="1600" b="1" dirty="0"/>
          </a:p>
        </p:txBody>
      </p:sp>
      <p:sp>
        <p:nvSpPr>
          <p:cNvPr id="114" name="TextBox 113"/>
          <p:cNvSpPr txBox="1"/>
          <p:nvPr/>
        </p:nvSpPr>
        <p:spPr>
          <a:xfrm>
            <a:off x="3414533" y="2033553"/>
            <a:ext cx="2612915" cy="1323439"/>
          </a:xfrm>
          <a:prstGeom prst="rect">
            <a:avLst/>
          </a:prstGeom>
          <a:noFill/>
        </p:spPr>
        <p:txBody>
          <a:bodyPr wrap="none" rtlCol="0">
            <a:spAutoFit/>
          </a:bodyPr>
          <a:lstStyle/>
          <a:p>
            <a:pPr algn="ctr"/>
            <a:r>
              <a:rPr lang="en-US" sz="1600" b="1" dirty="0" smtClean="0"/>
              <a:t>MPPC </a:t>
            </a:r>
          </a:p>
          <a:p>
            <a:pPr algn="ctr"/>
            <a:r>
              <a:rPr lang="en-US" sz="1600" b="1" dirty="0" smtClean="0"/>
              <a:t>+ </a:t>
            </a:r>
          </a:p>
          <a:p>
            <a:pPr algn="ctr"/>
            <a:r>
              <a:rPr lang="en-US" sz="1600" b="1" dirty="0" err="1" smtClean="0"/>
              <a:t>TUDa</a:t>
            </a:r>
            <a:r>
              <a:rPr lang="en-US" sz="1600" b="1" dirty="0" smtClean="0"/>
              <a:t> in-house preamp </a:t>
            </a:r>
          </a:p>
          <a:p>
            <a:pPr algn="ctr"/>
            <a:r>
              <a:rPr lang="en-US" sz="1600" b="1" dirty="0" smtClean="0"/>
              <a:t>+ </a:t>
            </a:r>
          </a:p>
          <a:p>
            <a:pPr algn="ctr"/>
            <a:r>
              <a:rPr lang="en-US" sz="1600" b="1" dirty="0" smtClean="0"/>
              <a:t>FEBEX (50 MHz digitizer)</a:t>
            </a:r>
            <a:endParaRPr lang="en-US" sz="1600" b="1" dirty="0"/>
          </a:p>
        </p:txBody>
      </p:sp>
      <p:sp>
        <p:nvSpPr>
          <p:cNvPr id="113" name="TextBox 112"/>
          <p:cNvSpPr txBox="1"/>
          <p:nvPr/>
        </p:nvSpPr>
        <p:spPr>
          <a:xfrm>
            <a:off x="1981749" y="4399384"/>
            <a:ext cx="1998080" cy="738664"/>
          </a:xfrm>
          <a:prstGeom prst="rect">
            <a:avLst/>
          </a:prstGeom>
          <a:noFill/>
        </p:spPr>
        <p:txBody>
          <a:bodyPr wrap="square" rtlCol="0">
            <a:spAutoFit/>
          </a:bodyPr>
          <a:lstStyle/>
          <a:p>
            <a:r>
              <a:rPr lang="en-US" sz="1400" b="1" dirty="0" smtClean="0"/>
              <a:t>Bundling to </a:t>
            </a:r>
            <a:r>
              <a:rPr lang="en-US" sz="1400" b="1" dirty="0" smtClean="0"/>
              <a:t>reduce the number o</a:t>
            </a:r>
            <a:r>
              <a:rPr lang="en-US" sz="1400" b="1" dirty="0" smtClean="0"/>
              <a:t>f channels ( 32 </a:t>
            </a:r>
            <a:r>
              <a:rPr lang="en-US" sz="1400" b="1" dirty="0" smtClean="0">
                <a:sym typeface="Wingdings"/>
              </a:rPr>
              <a:t> 1 </a:t>
            </a:r>
            <a:r>
              <a:rPr lang="en-US" sz="1400" b="1" dirty="0" smtClean="0"/>
              <a:t>)</a:t>
            </a:r>
            <a:endParaRPr lang="en-US" sz="1400" b="1" dirty="0"/>
          </a:p>
        </p:txBody>
      </p:sp>
      <p:sp>
        <p:nvSpPr>
          <p:cNvPr id="115" name="TextBox 114"/>
          <p:cNvSpPr txBox="1"/>
          <p:nvPr/>
        </p:nvSpPr>
        <p:spPr>
          <a:xfrm>
            <a:off x="214860" y="5445224"/>
            <a:ext cx="3709068" cy="923330"/>
          </a:xfrm>
          <a:prstGeom prst="rect">
            <a:avLst/>
          </a:prstGeom>
          <a:noFill/>
        </p:spPr>
        <p:txBody>
          <a:bodyPr wrap="none" rtlCol="0">
            <a:spAutoFit/>
          </a:bodyPr>
          <a:lstStyle/>
          <a:p>
            <a:r>
              <a:rPr lang="en-US" dirty="0"/>
              <a:t>t</a:t>
            </a:r>
            <a:r>
              <a:rPr lang="en-US" dirty="0" smtClean="0"/>
              <a:t>est-detector widths 20-25 </a:t>
            </a:r>
            <a:r>
              <a:rPr lang="en-US" dirty="0" smtClean="0"/>
              <a:t>cm </a:t>
            </a:r>
          </a:p>
          <a:p>
            <a:r>
              <a:rPr lang="en-US" dirty="0" smtClean="0"/>
              <a:t>1000 square fibers </a:t>
            </a:r>
            <a:r>
              <a:rPr lang="en-US" dirty="0"/>
              <a:t>0.2x0.2 </a:t>
            </a:r>
            <a:r>
              <a:rPr lang="en-US" dirty="0" smtClean="0"/>
              <a:t>mm</a:t>
            </a:r>
            <a:r>
              <a:rPr lang="en-US" baseline="30000" dirty="0" smtClean="0"/>
              <a:t>2</a:t>
            </a:r>
          </a:p>
          <a:p>
            <a:r>
              <a:rPr lang="en-US" dirty="0"/>
              <a:t>1000 square fibers </a:t>
            </a:r>
            <a:r>
              <a:rPr lang="en-US" dirty="0" smtClean="0"/>
              <a:t>0.25x0.25 mm</a:t>
            </a:r>
            <a:r>
              <a:rPr lang="en-US" baseline="30000" dirty="0" smtClean="0"/>
              <a:t>2</a:t>
            </a:r>
            <a:endParaRPr lang="en-US" baseline="30000" dirty="0"/>
          </a:p>
        </p:txBody>
      </p:sp>
    </p:spTree>
    <p:extLst>
      <p:ext uri="{BB962C8B-B14F-4D97-AF65-F5344CB8AC3E}">
        <p14:creationId xmlns:p14="http://schemas.microsoft.com/office/powerpoint/2010/main" val="208128191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057599" y="1984068"/>
            <a:ext cx="1476921" cy="1017116"/>
            <a:chOff x="806328" y="1768045"/>
            <a:chExt cx="1476921" cy="1017116"/>
          </a:xfrm>
        </p:grpSpPr>
        <p:sp>
          <p:nvSpPr>
            <p:cNvPr id="108" name="Rectangle 107"/>
            <p:cNvSpPr/>
            <p:nvPr/>
          </p:nvSpPr>
          <p:spPr>
            <a:xfrm>
              <a:off x="806328" y="1772816"/>
              <a:ext cx="1476921" cy="1008112"/>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9" name="Group 108"/>
            <p:cNvGrpSpPr/>
            <p:nvPr/>
          </p:nvGrpSpPr>
          <p:grpSpPr>
            <a:xfrm>
              <a:off x="1141692" y="1772816"/>
              <a:ext cx="184241" cy="1012345"/>
              <a:chOff x="694139" y="2060848"/>
              <a:chExt cx="184241" cy="1012345"/>
            </a:xfrm>
          </p:grpSpPr>
          <p:cxnSp>
            <p:nvCxnSpPr>
              <p:cNvPr id="110" name="Straight Connector 109"/>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49" name="Group 148"/>
            <p:cNvGrpSpPr/>
            <p:nvPr/>
          </p:nvGrpSpPr>
          <p:grpSpPr>
            <a:xfrm>
              <a:off x="1364077" y="1772816"/>
              <a:ext cx="184241" cy="1012345"/>
              <a:chOff x="694139" y="2060848"/>
              <a:chExt cx="184241" cy="1012345"/>
            </a:xfrm>
          </p:grpSpPr>
          <p:cxnSp>
            <p:nvCxnSpPr>
              <p:cNvPr id="150" name="Straight Connector 149"/>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56" name="Group 155"/>
            <p:cNvGrpSpPr/>
            <p:nvPr/>
          </p:nvGrpSpPr>
          <p:grpSpPr>
            <a:xfrm>
              <a:off x="1584334" y="1772816"/>
              <a:ext cx="184241" cy="1012345"/>
              <a:chOff x="694139" y="2060848"/>
              <a:chExt cx="184241" cy="1012345"/>
            </a:xfrm>
          </p:grpSpPr>
          <p:cxnSp>
            <p:nvCxnSpPr>
              <p:cNvPr id="157" name="Straight Connector 156"/>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63" name="Group 162"/>
            <p:cNvGrpSpPr/>
            <p:nvPr/>
          </p:nvGrpSpPr>
          <p:grpSpPr>
            <a:xfrm>
              <a:off x="1804462" y="1772816"/>
              <a:ext cx="184241" cy="1012345"/>
              <a:chOff x="694139" y="2060848"/>
              <a:chExt cx="184241" cy="1012345"/>
            </a:xfrm>
          </p:grpSpPr>
          <p:cxnSp>
            <p:nvCxnSpPr>
              <p:cNvPr id="164" name="Straight Connector 163"/>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70" name="Group 169"/>
            <p:cNvGrpSpPr/>
            <p:nvPr/>
          </p:nvGrpSpPr>
          <p:grpSpPr>
            <a:xfrm>
              <a:off x="2024590" y="1772816"/>
              <a:ext cx="184241" cy="1012345"/>
              <a:chOff x="694139" y="2060848"/>
              <a:chExt cx="184241" cy="1012345"/>
            </a:xfrm>
          </p:grpSpPr>
          <p:cxnSp>
            <p:nvCxnSpPr>
              <p:cNvPr id="171" name="Straight Connector 170"/>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77" name="Group 176"/>
            <p:cNvGrpSpPr/>
            <p:nvPr/>
          </p:nvGrpSpPr>
          <p:grpSpPr>
            <a:xfrm>
              <a:off x="919330" y="1768045"/>
              <a:ext cx="184241" cy="1012345"/>
              <a:chOff x="694139" y="2060848"/>
              <a:chExt cx="184241" cy="1012345"/>
            </a:xfrm>
          </p:grpSpPr>
          <p:cxnSp>
            <p:nvCxnSpPr>
              <p:cNvPr id="178" name="Straight Connector 177"/>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10" name="Title 1"/>
          <p:cNvSpPr txBox="1">
            <a:spLocks/>
          </p:cNvSpPr>
          <p:nvPr/>
        </p:nvSpPr>
        <p:spPr bwMode="auto">
          <a:xfrm>
            <a:off x="358775" y="488950"/>
            <a:ext cx="6642117" cy="838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400" b="1">
                <a:solidFill>
                  <a:schemeClr val="tx1"/>
                </a:solidFill>
                <a:latin typeface="+mn-lt"/>
                <a:ea typeface="+mj-ea"/>
                <a:cs typeface="Tahoma" pitchFamily="34"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en-US" dirty="0" smtClean="0"/>
              <a:t>Two Fiber detectors tested in beam</a:t>
            </a:r>
            <a:endParaRPr lang="en-US" dirty="0"/>
          </a:p>
        </p:txBody>
      </p:sp>
      <p:grpSp>
        <p:nvGrpSpPr>
          <p:cNvPr id="23" name="Group 22"/>
          <p:cNvGrpSpPr/>
          <p:nvPr/>
        </p:nvGrpSpPr>
        <p:grpSpPr>
          <a:xfrm>
            <a:off x="610046" y="2272100"/>
            <a:ext cx="1476921" cy="1017116"/>
            <a:chOff x="358775" y="2056077"/>
            <a:chExt cx="1476921" cy="1017116"/>
          </a:xfrm>
        </p:grpSpPr>
        <p:sp>
          <p:nvSpPr>
            <p:cNvPr id="12" name="Rectangle 11"/>
            <p:cNvSpPr/>
            <p:nvPr/>
          </p:nvSpPr>
          <p:spPr>
            <a:xfrm>
              <a:off x="358775" y="2060848"/>
              <a:ext cx="1476921" cy="1008112"/>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694139" y="2060848"/>
              <a:ext cx="184241" cy="1012345"/>
              <a:chOff x="694139" y="2060848"/>
              <a:chExt cx="184241" cy="1012345"/>
            </a:xfrm>
          </p:grpSpPr>
          <p:cxnSp>
            <p:nvCxnSpPr>
              <p:cNvPr id="65" name="Straight Connector 64"/>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3" name="Group 72"/>
            <p:cNvGrpSpPr/>
            <p:nvPr/>
          </p:nvGrpSpPr>
          <p:grpSpPr>
            <a:xfrm>
              <a:off x="916524" y="2060848"/>
              <a:ext cx="184241" cy="1012345"/>
              <a:chOff x="694139" y="2060848"/>
              <a:chExt cx="184241" cy="1012345"/>
            </a:xfrm>
          </p:grpSpPr>
          <p:cxnSp>
            <p:nvCxnSpPr>
              <p:cNvPr id="74" name="Straight Connector 73"/>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1136781" y="2060848"/>
              <a:ext cx="184241" cy="1012345"/>
              <a:chOff x="694139" y="2060848"/>
              <a:chExt cx="184241" cy="1012345"/>
            </a:xfrm>
          </p:grpSpPr>
          <p:cxnSp>
            <p:nvCxnSpPr>
              <p:cNvPr id="81" name="Straight Connector 80"/>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7" name="Group 86"/>
            <p:cNvGrpSpPr/>
            <p:nvPr/>
          </p:nvGrpSpPr>
          <p:grpSpPr>
            <a:xfrm>
              <a:off x="1356909" y="2060848"/>
              <a:ext cx="184241" cy="1012345"/>
              <a:chOff x="694139" y="2060848"/>
              <a:chExt cx="184241" cy="1012345"/>
            </a:xfrm>
          </p:grpSpPr>
          <p:cxnSp>
            <p:nvCxnSpPr>
              <p:cNvPr id="88" name="Straight Connector 87"/>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94" name="Group 93"/>
            <p:cNvGrpSpPr/>
            <p:nvPr/>
          </p:nvGrpSpPr>
          <p:grpSpPr>
            <a:xfrm>
              <a:off x="1577037" y="2060848"/>
              <a:ext cx="184241" cy="1012345"/>
              <a:chOff x="694139" y="2060848"/>
              <a:chExt cx="184241" cy="1012345"/>
            </a:xfrm>
          </p:grpSpPr>
          <p:cxnSp>
            <p:nvCxnSpPr>
              <p:cNvPr id="95" name="Straight Connector 94"/>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01" name="Group 100"/>
            <p:cNvGrpSpPr/>
            <p:nvPr/>
          </p:nvGrpSpPr>
          <p:grpSpPr>
            <a:xfrm>
              <a:off x="471777" y="2056077"/>
              <a:ext cx="184241" cy="1012345"/>
              <a:chOff x="694139" y="2060848"/>
              <a:chExt cx="184241" cy="1012345"/>
            </a:xfrm>
          </p:grpSpPr>
          <p:cxnSp>
            <p:nvCxnSpPr>
              <p:cNvPr id="102" name="Straight Connector 101"/>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cxnSp>
        <p:nvCxnSpPr>
          <p:cNvPr id="26" name="Straight Arrow Connector 25"/>
          <p:cNvCxnSpPr/>
          <p:nvPr/>
        </p:nvCxnSpPr>
        <p:spPr>
          <a:xfrm>
            <a:off x="589376" y="3428999"/>
            <a:ext cx="151559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026536" y="3428999"/>
            <a:ext cx="673569" cy="307777"/>
          </a:xfrm>
          <a:prstGeom prst="rect">
            <a:avLst/>
          </a:prstGeom>
          <a:noFill/>
        </p:spPr>
        <p:txBody>
          <a:bodyPr wrap="none" rtlCol="0">
            <a:spAutoFit/>
          </a:bodyPr>
          <a:lstStyle/>
          <a:p>
            <a:r>
              <a:rPr lang="en-US" sz="1400" dirty="0" smtClean="0"/>
              <a:t>20 cm</a:t>
            </a:r>
            <a:endParaRPr lang="en-US" sz="1400" dirty="0"/>
          </a:p>
        </p:txBody>
      </p:sp>
      <p:cxnSp>
        <p:nvCxnSpPr>
          <p:cNvPr id="184" name="Straight Arrow Connector 183"/>
          <p:cNvCxnSpPr/>
          <p:nvPr/>
        </p:nvCxnSpPr>
        <p:spPr>
          <a:xfrm flipV="1">
            <a:off x="2411760" y="1484783"/>
            <a:ext cx="504056" cy="490514"/>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85" name="TextBox 184"/>
          <p:cNvSpPr txBox="1"/>
          <p:nvPr/>
        </p:nvSpPr>
        <p:spPr>
          <a:xfrm rot="18912562">
            <a:off x="147647" y="3997337"/>
            <a:ext cx="883225" cy="400110"/>
          </a:xfrm>
          <a:prstGeom prst="rect">
            <a:avLst/>
          </a:prstGeom>
          <a:noFill/>
        </p:spPr>
        <p:txBody>
          <a:bodyPr wrap="none" rtlCol="0">
            <a:spAutoFit/>
          </a:bodyPr>
          <a:lstStyle/>
          <a:p>
            <a:r>
              <a:rPr lang="en-US" sz="2000" b="1" dirty="0" smtClean="0">
                <a:solidFill>
                  <a:schemeClr val="accent2"/>
                </a:solidFill>
              </a:rPr>
              <a:t>Beam</a:t>
            </a:r>
          </a:p>
        </p:txBody>
      </p:sp>
      <p:cxnSp>
        <p:nvCxnSpPr>
          <p:cNvPr id="186" name="Straight Connector 185"/>
          <p:cNvCxnSpPr/>
          <p:nvPr/>
        </p:nvCxnSpPr>
        <p:spPr>
          <a:xfrm flipV="1">
            <a:off x="70743" y="3098634"/>
            <a:ext cx="1269281" cy="126647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807768" y="1547500"/>
            <a:ext cx="1916360" cy="369332"/>
          </a:xfrm>
          <a:prstGeom prst="rect">
            <a:avLst/>
          </a:prstGeom>
          <a:noFill/>
        </p:spPr>
        <p:txBody>
          <a:bodyPr wrap="none" rtlCol="0">
            <a:spAutoFit/>
          </a:bodyPr>
          <a:lstStyle/>
          <a:p>
            <a:r>
              <a:rPr lang="en-US" b="1" dirty="0" smtClean="0"/>
              <a:t>Fiber detector </a:t>
            </a:r>
            <a:r>
              <a:rPr lang="en-US" b="1" dirty="0"/>
              <a:t>1</a:t>
            </a:r>
            <a:endParaRPr lang="en-US" b="1" dirty="0"/>
          </a:p>
        </p:txBody>
      </p:sp>
      <p:sp>
        <p:nvSpPr>
          <p:cNvPr id="111" name="TextBox 110"/>
          <p:cNvSpPr txBox="1"/>
          <p:nvPr/>
        </p:nvSpPr>
        <p:spPr>
          <a:xfrm>
            <a:off x="6899572" y="1522100"/>
            <a:ext cx="1916360" cy="369332"/>
          </a:xfrm>
          <a:prstGeom prst="rect">
            <a:avLst/>
          </a:prstGeom>
          <a:noFill/>
        </p:spPr>
        <p:txBody>
          <a:bodyPr wrap="none" rtlCol="0">
            <a:spAutoFit/>
          </a:bodyPr>
          <a:lstStyle/>
          <a:p>
            <a:r>
              <a:rPr lang="en-US" b="1" dirty="0" smtClean="0"/>
              <a:t>Fiber detector </a:t>
            </a:r>
            <a:r>
              <a:rPr lang="en-US" b="1" dirty="0"/>
              <a:t>2</a:t>
            </a:r>
            <a:endParaRPr lang="en-US" b="1" dirty="0"/>
          </a:p>
        </p:txBody>
      </p:sp>
      <p:sp>
        <p:nvSpPr>
          <p:cNvPr id="112" name="TextBox 111"/>
          <p:cNvSpPr txBox="1"/>
          <p:nvPr/>
        </p:nvSpPr>
        <p:spPr>
          <a:xfrm>
            <a:off x="6605773" y="1991742"/>
            <a:ext cx="2487279" cy="1323439"/>
          </a:xfrm>
          <a:prstGeom prst="rect">
            <a:avLst/>
          </a:prstGeom>
          <a:noFill/>
        </p:spPr>
        <p:txBody>
          <a:bodyPr wrap="none" rtlCol="0">
            <a:spAutoFit/>
          </a:bodyPr>
          <a:lstStyle/>
          <a:p>
            <a:pPr algn="ctr"/>
            <a:r>
              <a:rPr lang="en-US" sz="1600" b="1" dirty="0" smtClean="0"/>
              <a:t>Individual fiber readout</a:t>
            </a:r>
          </a:p>
          <a:p>
            <a:pPr algn="ctr"/>
            <a:r>
              <a:rPr lang="en-US" sz="1600" b="1" dirty="0" smtClean="0"/>
              <a:t>With </a:t>
            </a:r>
            <a:r>
              <a:rPr lang="en-US" sz="1600" b="1" dirty="0" smtClean="0"/>
              <a:t>H9500 MAPMT</a:t>
            </a:r>
            <a:endParaRPr lang="en-US" sz="1600" b="1" dirty="0" smtClean="0"/>
          </a:p>
          <a:p>
            <a:pPr algn="ctr"/>
            <a:r>
              <a:rPr lang="en-US" sz="1600" b="1" dirty="0" smtClean="0"/>
              <a:t>+</a:t>
            </a:r>
          </a:p>
          <a:p>
            <a:pPr algn="ctr"/>
            <a:r>
              <a:rPr lang="en-US" sz="1600" b="1" dirty="0"/>
              <a:t>r</a:t>
            </a:r>
            <a:r>
              <a:rPr lang="en-US" sz="1600" b="1" dirty="0" smtClean="0"/>
              <a:t>eadout chip (n-XYTER)</a:t>
            </a:r>
          </a:p>
          <a:p>
            <a:pPr algn="ctr"/>
            <a:r>
              <a:rPr lang="en-US" sz="1600" b="1" dirty="0"/>
              <a:t>o</a:t>
            </a:r>
            <a:r>
              <a:rPr lang="en-US" sz="1600" b="1" dirty="0" smtClean="0"/>
              <a:t>n GSI GEMEX board</a:t>
            </a:r>
            <a:endParaRPr lang="en-US" sz="1600" b="1" dirty="0"/>
          </a:p>
        </p:txBody>
      </p:sp>
      <p:sp>
        <p:nvSpPr>
          <p:cNvPr id="114" name="TextBox 113"/>
          <p:cNvSpPr txBox="1"/>
          <p:nvPr/>
        </p:nvSpPr>
        <p:spPr>
          <a:xfrm>
            <a:off x="3414533" y="2033553"/>
            <a:ext cx="2612915" cy="1323439"/>
          </a:xfrm>
          <a:prstGeom prst="rect">
            <a:avLst/>
          </a:prstGeom>
          <a:noFill/>
        </p:spPr>
        <p:txBody>
          <a:bodyPr wrap="none" rtlCol="0">
            <a:spAutoFit/>
          </a:bodyPr>
          <a:lstStyle/>
          <a:p>
            <a:pPr algn="ctr"/>
            <a:r>
              <a:rPr lang="en-US" sz="1600" b="1" dirty="0" smtClean="0"/>
              <a:t>MPPC </a:t>
            </a:r>
          </a:p>
          <a:p>
            <a:pPr algn="ctr"/>
            <a:r>
              <a:rPr lang="en-US" sz="1600" b="1" dirty="0" smtClean="0"/>
              <a:t>+ </a:t>
            </a:r>
          </a:p>
          <a:p>
            <a:pPr algn="ctr"/>
            <a:r>
              <a:rPr lang="en-US" sz="1600" b="1" dirty="0" err="1" smtClean="0"/>
              <a:t>TUDa</a:t>
            </a:r>
            <a:r>
              <a:rPr lang="en-US" sz="1600" b="1" dirty="0" smtClean="0"/>
              <a:t> in-house preamp </a:t>
            </a:r>
          </a:p>
          <a:p>
            <a:pPr algn="ctr"/>
            <a:r>
              <a:rPr lang="en-US" sz="1600" b="1" dirty="0" smtClean="0"/>
              <a:t>+ </a:t>
            </a:r>
          </a:p>
          <a:p>
            <a:pPr algn="ctr"/>
            <a:r>
              <a:rPr lang="en-US" sz="1600" b="1" dirty="0" smtClean="0"/>
              <a:t>FEBEX (50 MHz digitizer)</a:t>
            </a:r>
            <a:endParaRPr lang="en-US" sz="1600" b="1" dirty="0"/>
          </a:p>
        </p:txBody>
      </p:sp>
      <p:pic>
        <p:nvPicPr>
          <p:cNvPr id="118" name="Picture 117" descr="MPPC.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86302" y="4121506"/>
            <a:ext cx="2178204" cy="1225240"/>
          </a:xfrm>
          <a:prstGeom prst="rect">
            <a:avLst/>
          </a:prstGeom>
        </p:spPr>
      </p:pic>
      <p:pic>
        <p:nvPicPr>
          <p:cNvPr id="2" name="Picture 1"/>
          <p:cNvPicPr>
            <a:picLocks noChangeAspect="1"/>
          </p:cNvPicPr>
          <p:nvPr/>
        </p:nvPicPr>
        <p:blipFill>
          <a:blip r:embed="rId3"/>
          <a:stretch>
            <a:fillRect/>
          </a:stretch>
        </p:blipFill>
        <p:spPr>
          <a:xfrm>
            <a:off x="4788024" y="4077072"/>
            <a:ext cx="1429916" cy="1176886"/>
          </a:xfrm>
          <a:prstGeom prst="rect">
            <a:avLst/>
          </a:prstGeom>
        </p:spPr>
      </p:pic>
      <p:pic>
        <p:nvPicPr>
          <p:cNvPr id="4" name="Picture 3"/>
          <p:cNvPicPr>
            <a:picLocks noChangeAspect="1"/>
          </p:cNvPicPr>
          <p:nvPr/>
        </p:nvPicPr>
        <p:blipFill>
          <a:blip r:embed="rId4"/>
          <a:stretch>
            <a:fillRect/>
          </a:stretch>
        </p:blipFill>
        <p:spPr>
          <a:xfrm>
            <a:off x="7452320" y="3335543"/>
            <a:ext cx="1008112" cy="1173577"/>
          </a:xfrm>
          <a:prstGeom prst="rect">
            <a:avLst/>
          </a:prstGeom>
        </p:spPr>
      </p:pic>
      <p:pic>
        <p:nvPicPr>
          <p:cNvPr id="115" name="Picture 114"/>
          <p:cNvPicPr>
            <a:picLocks noChangeAspect="1"/>
          </p:cNvPicPr>
          <p:nvPr/>
        </p:nvPicPr>
        <p:blipFill rotWithShape="1">
          <a:blip r:embed="rId5"/>
          <a:srcRect b="14143"/>
          <a:stretch/>
        </p:blipFill>
        <p:spPr>
          <a:xfrm>
            <a:off x="6936045" y="4722501"/>
            <a:ext cx="2028443" cy="1298787"/>
          </a:xfrm>
          <a:prstGeom prst="rect">
            <a:avLst/>
          </a:prstGeom>
        </p:spPr>
      </p:pic>
      <p:sp>
        <p:nvSpPr>
          <p:cNvPr id="116" name="TextBox 115"/>
          <p:cNvSpPr txBox="1"/>
          <p:nvPr/>
        </p:nvSpPr>
        <p:spPr>
          <a:xfrm>
            <a:off x="214860" y="5445224"/>
            <a:ext cx="3709068" cy="923330"/>
          </a:xfrm>
          <a:prstGeom prst="rect">
            <a:avLst/>
          </a:prstGeom>
          <a:noFill/>
        </p:spPr>
        <p:txBody>
          <a:bodyPr wrap="none" rtlCol="0">
            <a:spAutoFit/>
          </a:bodyPr>
          <a:lstStyle/>
          <a:p>
            <a:r>
              <a:rPr lang="en-US" dirty="0"/>
              <a:t>t</a:t>
            </a:r>
            <a:r>
              <a:rPr lang="en-US" dirty="0" smtClean="0"/>
              <a:t>est-detector widths 20-25 </a:t>
            </a:r>
            <a:r>
              <a:rPr lang="en-US" dirty="0" smtClean="0"/>
              <a:t>cm </a:t>
            </a:r>
          </a:p>
          <a:p>
            <a:r>
              <a:rPr lang="en-US" dirty="0" smtClean="0"/>
              <a:t>1000 square fibers </a:t>
            </a:r>
            <a:r>
              <a:rPr lang="en-US" dirty="0"/>
              <a:t>0.2x0.2 </a:t>
            </a:r>
            <a:r>
              <a:rPr lang="en-US" dirty="0" smtClean="0"/>
              <a:t>mm</a:t>
            </a:r>
            <a:r>
              <a:rPr lang="en-US" baseline="30000" dirty="0" smtClean="0"/>
              <a:t>2</a:t>
            </a:r>
          </a:p>
          <a:p>
            <a:r>
              <a:rPr lang="en-US" dirty="0"/>
              <a:t>1000 square fibers </a:t>
            </a:r>
            <a:r>
              <a:rPr lang="en-US" dirty="0" smtClean="0"/>
              <a:t>0.25x0.25 mm</a:t>
            </a:r>
            <a:r>
              <a:rPr lang="en-US" baseline="30000" dirty="0" smtClean="0"/>
              <a:t>2</a:t>
            </a:r>
            <a:endParaRPr lang="en-US" baseline="30000" dirty="0"/>
          </a:p>
        </p:txBody>
      </p:sp>
    </p:spTree>
    <p:extLst>
      <p:ext uri="{BB962C8B-B14F-4D97-AF65-F5344CB8AC3E}">
        <p14:creationId xmlns:p14="http://schemas.microsoft.com/office/powerpoint/2010/main" val="31639357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843808" y="1547500"/>
            <a:ext cx="6137657" cy="4166012"/>
            <a:chOff x="2610807" y="1547500"/>
            <a:chExt cx="6137657" cy="4166012"/>
          </a:xfrm>
        </p:grpSpPr>
        <p:pic>
          <p:nvPicPr>
            <p:cNvPr id="2" name="Picture 1" descr="MFIFI4_FiberFibe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807" y="1556792"/>
              <a:ext cx="6137657" cy="4156720"/>
            </a:xfrm>
            <a:prstGeom prst="rect">
              <a:avLst/>
            </a:prstGeom>
          </p:spPr>
        </p:pic>
        <p:sp>
          <p:nvSpPr>
            <p:cNvPr id="4" name="TextBox 3"/>
            <p:cNvSpPr txBox="1"/>
            <p:nvPr/>
          </p:nvSpPr>
          <p:spPr>
            <a:xfrm>
              <a:off x="7164288" y="5301208"/>
              <a:ext cx="1275372" cy="369332"/>
            </a:xfrm>
            <a:prstGeom prst="rect">
              <a:avLst/>
            </a:prstGeom>
            <a:solidFill>
              <a:schemeClr val="bg1"/>
            </a:solidFill>
          </p:spPr>
          <p:txBody>
            <a:bodyPr wrap="none" rtlCol="0">
              <a:spAutoFit/>
            </a:bodyPr>
            <a:lstStyle/>
            <a:p>
              <a:r>
                <a:rPr lang="en-US" dirty="0"/>
                <a:t>f</a:t>
              </a:r>
              <a:r>
                <a:rPr lang="en-US" dirty="0" smtClean="0"/>
                <a:t>iber det. </a:t>
              </a:r>
              <a:r>
                <a:rPr lang="en-US" dirty="0" smtClean="0"/>
                <a:t>1</a:t>
              </a:r>
              <a:endParaRPr lang="en-US" dirty="0"/>
            </a:p>
          </p:txBody>
        </p:sp>
        <p:sp>
          <p:nvSpPr>
            <p:cNvPr id="48" name="TextBox 47"/>
            <p:cNvSpPr txBox="1"/>
            <p:nvPr/>
          </p:nvSpPr>
          <p:spPr>
            <a:xfrm rot="16200000">
              <a:off x="2309488" y="2352189"/>
              <a:ext cx="1275372" cy="369332"/>
            </a:xfrm>
            <a:prstGeom prst="rect">
              <a:avLst/>
            </a:prstGeom>
            <a:solidFill>
              <a:schemeClr val="bg1"/>
            </a:solidFill>
          </p:spPr>
          <p:txBody>
            <a:bodyPr wrap="none" rtlCol="0">
              <a:spAutoFit/>
            </a:bodyPr>
            <a:lstStyle/>
            <a:p>
              <a:r>
                <a:rPr lang="en-US" dirty="0"/>
                <a:t>f</a:t>
              </a:r>
              <a:r>
                <a:rPr lang="en-US" dirty="0" smtClean="0"/>
                <a:t>iber det. </a:t>
              </a:r>
              <a:r>
                <a:rPr lang="en-US" dirty="0"/>
                <a:t>2</a:t>
              </a:r>
              <a:endParaRPr lang="en-US" dirty="0"/>
            </a:p>
          </p:txBody>
        </p:sp>
        <p:sp>
          <p:nvSpPr>
            <p:cNvPr id="57" name="TextBox 56"/>
            <p:cNvSpPr txBox="1"/>
            <p:nvPr/>
          </p:nvSpPr>
          <p:spPr>
            <a:xfrm>
              <a:off x="3275856" y="1547500"/>
              <a:ext cx="5419422" cy="369332"/>
            </a:xfrm>
            <a:prstGeom prst="rect">
              <a:avLst/>
            </a:prstGeom>
            <a:noFill/>
          </p:spPr>
          <p:txBody>
            <a:bodyPr wrap="none" rtlCol="0">
              <a:spAutoFit/>
            </a:bodyPr>
            <a:lstStyle/>
            <a:p>
              <a:r>
                <a:rPr lang="en-US" dirty="0" smtClean="0"/>
                <a:t>Fiber det. 1 with </a:t>
              </a:r>
              <a:r>
                <a:rPr lang="en-US" dirty="0" smtClean="0"/>
                <a:t>200 </a:t>
              </a:r>
              <a:r>
                <a:rPr lang="en-US" dirty="0" smtClean="0"/>
                <a:t>um </a:t>
              </a:r>
              <a:r>
                <a:rPr lang="en-US" dirty="0" err="1" smtClean="0"/>
                <a:t>vs</a:t>
              </a:r>
              <a:r>
                <a:rPr lang="en-US" dirty="0" smtClean="0"/>
                <a:t> fiber det. 2 with </a:t>
              </a:r>
              <a:r>
                <a:rPr lang="en-US" dirty="0" smtClean="0"/>
                <a:t>250 </a:t>
              </a:r>
              <a:r>
                <a:rPr lang="en-US" dirty="0" smtClean="0"/>
                <a:t>um</a:t>
              </a:r>
              <a:endParaRPr lang="en-US" dirty="0"/>
            </a:p>
          </p:txBody>
        </p:sp>
      </p:grpSp>
      <p:grpSp>
        <p:nvGrpSpPr>
          <p:cNvPr id="22" name="Group 21"/>
          <p:cNvGrpSpPr/>
          <p:nvPr/>
        </p:nvGrpSpPr>
        <p:grpSpPr>
          <a:xfrm>
            <a:off x="1057599" y="1984068"/>
            <a:ext cx="1476921" cy="1017116"/>
            <a:chOff x="806328" y="1768045"/>
            <a:chExt cx="1476921" cy="1017116"/>
          </a:xfrm>
        </p:grpSpPr>
        <p:sp>
          <p:nvSpPr>
            <p:cNvPr id="108" name="Rectangle 107"/>
            <p:cNvSpPr/>
            <p:nvPr/>
          </p:nvSpPr>
          <p:spPr>
            <a:xfrm>
              <a:off x="806328" y="1772816"/>
              <a:ext cx="1476921" cy="1008112"/>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9" name="Group 108"/>
            <p:cNvGrpSpPr/>
            <p:nvPr/>
          </p:nvGrpSpPr>
          <p:grpSpPr>
            <a:xfrm>
              <a:off x="1141692" y="1772816"/>
              <a:ext cx="184241" cy="1012345"/>
              <a:chOff x="694139" y="2060848"/>
              <a:chExt cx="184241" cy="1012345"/>
            </a:xfrm>
          </p:grpSpPr>
          <p:cxnSp>
            <p:nvCxnSpPr>
              <p:cNvPr id="110" name="Straight Connector 109"/>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49" name="Group 148"/>
            <p:cNvGrpSpPr/>
            <p:nvPr/>
          </p:nvGrpSpPr>
          <p:grpSpPr>
            <a:xfrm>
              <a:off x="1364077" y="1772816"/>
              <a:ext cx="184241" cy="1012345"/>
              <a:chOff x="694139" y="2060848"/>
              <a:chExt cx="184241" cy="1012345"/>
            </a:xfrm>
          </p:grpSpPr>
          <p:cxnSp>
            <p:nvCxnSpPr>
              <p:cNvPr id="150" name="Straight Connector 149"/>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56" name="Group 155"/>
            <p:cNvGrpSpPr/>
            <p:nvPr/>
          </p:nvGrpSpPr>
          <p:grpSpPr>
            <a:xfrm>
              <a:off x="1584334" y="1772816"/>
              <a:ext cx="184241" cy="1012345"/>
              <a:chOff x="694139" y="2060848"/>
              <a:chExt cx="184241" cy="1012345"/>
            </a:xfrm>
          </p:grpSpPr>
          <p:cxnSp>
            <p:nvCxnSpPr>
              <p:cNvPr id="157" name="Straight Connector 156"/>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63" name="Group 162"/>
            <p:cNvGrpSpPr/>
            <p:nvPr/>
          </p:nvGrpSpPr>
          <p:grpSpPr>
            <a:xfrm>
              <a:off x="1804462" y="1772816"/>
              <a:ext cx="184241" cy="1012345"/>
              <a:chOff x="694139" y="2060848"/>
              <a:chExt cx="184241" cy="1012345"/>
            </a:xfrm>
          </p:grpSpPr>
          <p:cxnSp>
            <p:nvCxnSpPr>
              <p:cNvPr id="164" name="Straight Connector 163"/>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70" name="Group 169"/>
            <p:cNvGrpSpPr/>
            <p:nvPr/>
          </p:nvGrpSpPr>
          <p:grpSpPr>
            <a:xfrm>
              <a:off x="2024590" y="1772816"/>
              <a:ext cx="184241" cy="1012345"/>
              <a:chOff x="694139" y="2060848"/>
              <a:chExt cx="184241" cy="1012345"/>
            </a:xfrm>
          </p:grpSpPr>
          <p:cxnSp>
            <p:nvCxnSpPr>
              <p:cNvPr id="171" name="Straight Connector 170"/>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77" name="Group 176"/>
            <p:cNvGrpSpPr/>
            <p:nvPr/>
          </p:nvGrpSpPr>
          <p:grpSpPr>
            <a:xfrm>
              <a:off x="919330" y="1768045"/>
              <a:ext cx="184241" cy="1012345"/>
              <a:chOff x="694139" y="2060848"/>
              <a:chExt cx="184241" cy="1012345"/>
            </a:xfrm>
          </p:grpSpPr>
          <p:cxnSp>
            <p:nvCxnSpPr>
              <p:cNvPr id="178" name="Straight Connector 177"/>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10" name="Title 1"/>
          <p:cNvSpPr txBox="1">
            <a:spLocks/>
          </p:cNvSpPr>
          <p:nvPr/>
        </p:nvSpPr>
        <p:spPr bwMode="auto">
          <a:xfrm>
            <a:off x="358775" y="488950"/>
            <a:ext cx="6642117" cy="838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400" b="1">
                <a:solidFill>
                  <a:schemeClr val="tx1"/>
                </a:solidFill>
                <a:latin typeface="+mn-lt"/>
                <a:ea typeface="+mj-ea"/>
                <a:cs typeface="Tahoma" pitchFamily="34"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en-US" dirty="0" smtClean="0"/>
              <a:t>Fiber detectors: </a:t>
            </a:r>
            <a:endParaRPr lang="en-US" dirty="0" smtClean="0"/>
          </a:p>
          <a:p>
            <a:r>
              <a:rPr lang="en-US" dirty="0" smtClean="0"/>
              <a:t>in-beam position </a:t>
            </a:r>
            <a:r>
              <a:rPr lang="en-US" dirty="0" smtClean="0"/>
              <a:t>correlations</a:t>
            </a:r>
            <a:endParaRPr lang="en-US" dirty="0"/>
          </a:p>
        </p:txBody>
      </p:sp>
      <p:cxnSp>
        <p:nvCxnSpPr>
          <p:cNvPr id="6" name="Straight Arrow Connector 5"/>
          <p:cNvCxnSpPr/>
          <p:nvPr/>
        </p:nvCxnSpPr>
        <p:spPr>
          <a:xfrm flipV="1">
            <a:off x="2339752" y="3899636"/>
            <a:ext cx="1440160" cy="5040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43608" y="4365104"/>
            <a:ext cx="1840054" cy="369332"/>
          </a:xfrm>
          <a:prstGeom prst="rect">
            <a:avLst/>
          </a:prstGeom>
          <a:noFill/>
        </p:spPr>
        <p:txBody>
          <a:bodyPr wrap="none" rtlCol="0">
            <a:spAutoFit/>
          </a:bodyPr>
          <a:lstStyle/>
          <a:p>
            <a:r>
              <a:rPr lang="en-US" dirty="0"/>
              <a:t>g</a:t>
            </a:r>
            <a:r>
              <a:rPr lang="en-US" dirty="0" smtClean="0"/>
              <a:t>ood correlation</a:t>
            </a:r>
            <a:endParaRPr lang="en-US" dirty="0"/>
          </a:p>
        </p:txBody>
      </p:sp>
      <p:sp>
        <p:nvSpPr>
          <p:cNvPr id="53" name="TextBox 52"/>
          <p:cNvSpPr txBox="1"/>
          <p:nvPr/>
        </p:nvSpPr>
        <p:spPr>
          <a:xfrm>
            <a:off x="576154" y="4931876"/>
            <a:ext cx="2699702" cy="369332"/>
          </a:xfrm>
          <a:prstGeom prst="rect">
            <a:avLst/>
          </a:prstGeom>
          <a:noFill/>
        </p:spPr>
        <p:txBody>
          <a:bodyPr wrap="none" rtlCol="0">
            <a:spAutoFit/>
          </a:bodyPr>
          <a:lstStyle/>
          <a:p>
            <a:r>
              <a:rPr lang="en-US" dirty="0"/>
              <a:t>n</a:t>
            </a:r>
            <a:r>
              <a:rPr lang="en-US" dirty="0" smtClean="0"/>
              <a:t>oise/bad reconstruction</a:t>
            </a:r>
            <a:endParaRPr lang="en-US" dirty="0"/>
          </a:p>
        </p:txBody>
      </p:sp>
      <p:cxnSp>
        <p:nvCxnSpPr>
          <p:cNvPr id="56" name="Straight Arrow Connector 55"/>
          <p:cNvCxnSpPr/>
          <p:nvPr/>
        </p:nvCxnSpPr>
        <p:spPr>
          <a:xfrm flipV="1">
            <a:off x="3275856" y="3861048"/>
            <a:ext cx="1529145" cy="11521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610046" y="2272100"/>
            <a:ext cx="1476921" cy="1017116"/>
            <a:chOff x="358775" y="2056077"/>
            <a:chExt cx="1476921" cy="1017116"/>
          </a:xfrm>
        </p:grpSpPr>
        <p:sp>
          <p:nvSpPr>
            <p:cNvPr id="12" name="Rectangle 11"/>
            <p:cNvSpPr/>
            <p:nvPr/>
          </p:nvSpPr>
          <p:spPr>
            <a:xfrm>
              <a:off x="358775" y="2060848"/>
              <a:ext cx="1476921" cy="1008112"/>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694139" y="2060848"/>
              <a:ext cx="184241" cy="1012345"/>
              <a:chOff x="694139" y="2060848"/>
              <a:chExt cx="184241" cy="1012345"/>
            </a:xfrm>
          </p:grpSpPr>
          <p:cxnSp>
            <p:nvCxnSpPr>
              <p:cNvPr id="65" name="Straight Connector 64"/>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3" name="Group 72"/>
            <p:cNvGrpSpPr/>
            <p:nvPr/>
          </p:nvGrpSpPr>
          <p:grpSpPr>
            <a:xfrm>
              <a:off x="916524" y="2060848"/>
              <a:ext cx="184241" cy="1012345"/>
              <a:chOff x="694139" y="2060848"/>
              <a:chExt cx="184241" cy="1012345"/>
            </a:xfrm>
          </p:grpSpPr>
          <p:cxnSp>
            <p:nvCxnSpPr>
              <p:cNvPr id="74" name="Straight Connector 73"/>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1136781" y="2060848"/>
              <a:ext cx="184241" cy="1012345"/>
              <a:chOff x="694139" y="2060848"/>
              <a:chExt cx="184241" cy="1012345"/>
            </a:xfrm>
          </p:grpSpPr>
          <p:cxnSp>
            <p:nvCxnSpPr>
              <p:cNvPr id="81" name="Straight Connector 80"/>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7" name="Group 86"/>
            <p:cNvGrpSpPr/>
            <p:nvPr/>
          </p:nvGrpSpPr>
          <p:grpSpPr>
            <a:xfrm>
              <a:off x="1356909" y="2060848"/>
              <a:ext cx="184241" cy="1012345"/>
              <a:chOff x="694139" y="2060848"/>
              <a:chExt cx="184241" cy="1012345"/>
            </a:xfrm>
          </p:grpSpPr>
          <p:cxnSp>
            <p:nvCxnSpPr>
              <p:cNvPr id="88" name="Straight Connector 87"/>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94" name="Group 93"/>
            <p:cNvGrpSpPr/>
            <p:nvPr/>
          </p:nvGrpSpPr>
          <p:grpSpPr>
            <a:xfrm>
              <a:off x="1577037" y="2060848"/>
              <a:ext cx="184241" cy="1012345"/>
              <a:chOff x="694139" y="2060848"/>
              <a:chExt cx="184241" cy="1012345"/>
            </a:xfrm>
          </p:grpSpPr>
          <p:cxnSp>
            <p:nvCxnSpPr>
              <p:cNvPr id="95" name="Straight Connector 94"/>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01" name="Group 100"/>
            <p:cNvGrpSpPr/>
            <p:nvPr/>
          </p:nvGrpSpPr>
          <p:grpSpPr>
            <a:xfrm>
              <a:off x="471777" y="2056077"/>
              <a:ext cx="184241" cy="1012345"/>
              <a:chOff x="694139" y="2060848"/>
              <a:chExt cx="184241" cy="1012345"/>
            </a:xfrm>
          </p:grpSpPr>
          <p:cxnSp>
            <p:nvCxnSpPr>
              <p:cNvPr id="102" name="Straight Connector 101"/>
              <p:cNvCxnSpPr/>
              <p:nvPr/>
            </p:nvCxnSpPr>
            <p:spPr>
              <a:xfrm>
                <a:off x="76404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802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694139"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28132" y="2060848"/>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840283" y="2065081"/>
                <a:ext cx="0"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878380" y="2065081"/>
                <a:ext cx="0" cy="1008112"/>
              </a:xfrm>
              <a:prstGeom prst="line">
                <a:avLst/>
              </a:prstGeom>
            </p:spPr>
            <p:style>
              <a:lnRef idx="2">
                <a:schemeClr val="accent1"/>
              </a:lnRef>
              <a:fillRef idx="0">
                <a:schemeClr val="accent1"/>
              </a:fillRef>
              <a:effectRef idx="1">
                <a:schemeClr val="accent1"/>
              </a:effectRef>
              <a:fontRef idx="minor">
                <a:schemeClr val="tx1"/>
              </a:fontRef>
            </p:style>
          </p:cxnSp>
        </p:grpSp>
      </p:grpSp>
      <p:cxnSp>
        <p:nvCxnSpPr>
          <p:cNvPr id="26" name="Straight Arrow Connector 25"/>
          <p:cNvCxnSpPr/>
          <p:nvPr/>
        </p:nvCxnSpPr>
        <p:spPr>
          <a:xfrm>
            <a:off x="589376" y="3428999"/>
            <a:ext cx="151559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026536" y="3428999"/>
            <a:ext cx="673569" cy="307777"/>
          </a:xfrm>
          <a:prstGeom prst="rect">
            <a:avLst/>
          </a:prstGeom>
          <a:noFill/>
        </p:spPr>
        <p:txBody>
          <a:bodyPr wrap="none" rtlCol="0">
            <a:spAutoFit/>
          </a:bodyPr>
          <a:lstStyle/>
          <a:p>
            <a:r>
              <a:rPr lang="en-US" sz="1400" dirty="0" smtClean="0"/>
              <a:t>20 cm</a:t>
            </a:r>
            <a:endParaRPr lang="en-US" sz="1400" dirty="0"/>
          </a:p>
        </p:txBody>
      </p:sp>
      <p:cxnSp>
        <p:nvCxnSpPr>
          <p:cNvPr id="184" name="Straight Arrow Connector 183"/>
          <p:cNvCxnSpPr/>
          <p:nvPr/>
        </p:nvCxnSpPr>
        <p:spPr>
          <a:xfrm flipV="1">
            <a:off x="2411760" y="1484783"/>
            <a:ext cx="504056" cy="490514"/>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85" name="TextBox 184"/>
          <p:cNvSpPr txBox="1"/>
          <p:nvPr/>
        </p:nvSpPr>
        <p:spPr>
          <a:xfrm rot="18912562">
            <a:off x="147647" y="3997337"/>
            <a:ext cx="883225" cy="400110"/>
          </a:xfrm>
          <a:prstGeom prst="rect">
            <a:avLst/>
          </a:prstGeom>
          <a:noFill/>
        </p:spPr>
        <p:txBody>
          <a:bodyPr wrap="none" rtlCol="0">
            <a:spAutoFit/>
          </a:bodyPr>
          <a:lstStyle/>
          <a:p>
            <a:r>
              <a:rPr lang="en-US" sz="2000" b="1" dirty="0" smtClean="0">
                <a:solidFill>
                  <a:schemeClr val="accent2"/>
                </a:solidFill>
              </a:rPr>
              <a:t>Beam</a:t>
            </a:r>
          </a:p>
        </p:txBody>
      </p:sp>
      <p:cxnSp>
        <p:nvCxnSpPr>
          <p:cNvPr id="186" name="Straight Connector 185"/>
          <p:cNvCxnSpPr/>
          <p:nvPr/>
        </p:nvCxnSpPr>
        <p:spPr>
          <a:xfrm flipV="1">
            <a:off x="70743" y="3098634"/>
            <a:ext cx="1269281" cy="126647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87" name="TextBox 186"/>
          <p:cNvSpPr txBox="1"/>
          <p:nvPr/>
        </p:nvSpPr>
        <p:spPr>
          <a:xfrm>
            <a:off x="4045823" y="5734997"/>
            <a:ext cx="4198585" cy="646331"/>
          </a:xfrm>
          <a:prstGeom prst="rect">
            <a:avLst/>
          </a:prstGeom>
          <a:noFill/>
        </p:spPr>
        <p:txBody>
          <a:bodyPr wrap="none" rtlCol="0">
            <a:spAutoFit/>
          </a:bodyPr>
          <a:lstStyle/>
          <a:p>
            <a:pPr marL="342900" indent="-342900">
              <a:buFont typeface="+mj-lt"/>
              <a:buAutoNum type="arabicParenR"/>
            </a:pPr>
            <a:r>
              <a:rPr lang="en-US" dirty="0" smtClean="0"/>
              <a:t>MPPC + In house preamp + FEBEX</a:t>
            </a:r>
          </a:p>
          <a:p>
            <a:pPr marL="342900" indent="-342900">
              <a:buFont typeface="+mj-lt"/>
              <a:buAutoNum type="arabicParenR"/>
            </a:pPr>
            <a:r>
              <a:rPr lang="en-US" dirty="0" smtClean="0"/>
              <a:t>MAPMT + n-XYTER readout chip</a:t>
            </a:r>
            <a:endParaRPr lang="en-US" dirty="0"/>
          </a:p>
        </p:txBody>
      </p:sp>
      <p:sp>
        <p:nvSpPr>
          <p:cNvPr id="111" name="TextBox 110"/>
          <p:cNvSpPr txBox="1"/>
          <p:nvPr/>
        </p:nvSpPr>
        <p:spPr>
          <a:xfrm>
            <a:off x="214860" y="5445224"/>
            <a:ext cx="3709068" cy="923330"/>
          </a:xfrm>
          <a:prstGeom prst="rect">
            <a:avLst/>
          </a:prstGeom>
          <a:noFill/>
        </p:spPr>
        <p:txBody>
          <a:bodyPr wrap="none" rtlCol="0">
            <a:spAutoFit/>
          </a:bodyPr>
          <a:lstStyle/>
          <a:p>
            <a:r>
              <a:rPr lang="en-US" dirty="0"/>
              <a:t>t</a:t>
            </a:r>
            <a:r>
              <a:rPr lang="en-US" dirty="0" smtClean="0"/>
              <a:t>est-detector widths 20-25 </a:t>
            </a:r>
            <a:r>
              <a:rPr lang="en-US" dirty="0" smtClean="0"/>
              <a:t>cm </a:t>
            </a:r>
          </a:p>
          <a:p>
            <a:r>
              <a:rPr lang="en-US" dirty="0" smtClean="0"/>
              <a:t>1000 square fibers </a:t>
            </a:r>
            <a:r>
              <a:rPr lang="en-US" dirty="0"/>
              <a:t>0.2x0.2 </a:t>
            </a:r>
            <a:r>
              <a:rPr lang="en-US" dirty="0" smtClean="0"/>
              <a:t>mm</a:t>
            </a:r>
            <a:r>
              <a:rPr lang="en-US" baseline="30000" dirty="0" smtClean="0"/>
              <a:t>2</a:t>
            </a:r>
          </a:p>
          <a:p>
            <a:r>
              <a:rPr lang="en-US" dirty="0"/>
              <a:t>1000 square fibers </a:t>
            </a:r>
            <a:r>
              <a:rPr lang="en-US" dirty="0" smtClean="0"/>
              <a:t>0.25x0.25 mm</a:t>
            </a:r>
            <a:r>
              <a:rPr lang="en-US" baseline="30000" dirty="0" smtClean="0"/>
              <a:t>2</a:t>
            </a:r>
            <a:endParaRPr lang="en-US" baseline="30000" dirty="0"/>
          </a:p>
        </p:txBody>
      </p:sp>
    </p:spTree>
    <p:extLst>
      <p:ext uri="{BB962C8B-B14F-4D97-AF65-F5344CB8AC3E}">
        <p14:creationId xmlns:p14="http://schemas.microsoft.com/office/powerpoint/2010/main" val="40839648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547992"/>
            <a:ext cx="8964487" cy="4833336"/>
          </a:xfrm>
        </p:spPr>
        <p:txBody>
          <a:bodyPr/>
          <a:lstStyle/>
          <a:p>
            <a:pPr marL="0" indent="0">
              <a:lnSpc>
                <a:spcPct val="100000"/>
              </a:lnSpc>
            </a:pPr>
            <a:r>
              <a:rPr lang="en-US" sz="1800" b="1" dirty="0" smtClean="0"/>
              <a:t>Tested solutions:</a:t>
            </a:r>
          </a:p>
          <a:p>
            <a:pPr marL="701675" lvl="2" indent="-342900">
              <a:lnSpc>
                <a:spcPct val="100000"/>
              </a:lnSpc>
              <a:buFont typeface="+mj-lt"/>
              <a:buAutoNum type="arabicParenR"/>
            </a:pPr>
            <a:r>
              <a:rPr lang="en-US" dirty="0" smtClean="0"/>
              <a:t>MPPC </a:t>
            </a:r>
            <a:r>
              <a:rPr lang="en-US" dirty="0"/>
              <a:t>+ In house preamp + </a:t>
            </a:r>
            <a:r>
              <a:rPr lang="en-US" dirty="0" smtClean="0"/>
              <a:t>FEBEX (bundling</a:t>
            </a:r>
            <a:r>
              <a:rPr lang="en-US" dirty="0" smtClean="0">
                <a:sym typeface="Wingdings"/>
              </a:rPr>
              <a:t> total ~1000 readout channels</a:t>
            </a:r>
            <a:r>
              <a:rPr lang="en-US" dirty="0" smtClean="0"/>
              <a:t>)</a:t>
            </a:r>
          </a:p>
          <a:p>
            <a:pPr marL="538162" lvl="3" indent="0">
              <a:lnSpc>
                <a:spcPct val="100000"/>
              </a:lnSpc>
              <a:buNone/>
            </a:pPr>
            <a:r>
              <a:rPr lang="en-US" sz="1800" dirty="0" smtClean="0"/>
              <a:t>	</a:t>
            </a:r>
            <a:r>
              <a:rPr lang="en-US" sz="1800" dirty="0" smtClean="0">
                <a:solidFill>
                  <a:schemeClr val="accent2"/>
                </a:solidFill>
              </a:rPr>
              <a:t>But: </a:t>
            </a:r>
          </a:p>
          <a:p>
            <a:pPr marL="538162" lvl="3" indent="0">
              <a:lnSpc>
                <a:spcPct val="100000"/>
              </a:lnSpc>
              <a:buNone/>
            </a:pPr>
            <a:r>
              <a:rPr lang="en-US" sz="1800" dirty="0">
                <a:solidFill>
                  <a:schemeClr val="accent2"/>
                </a:solidFill>
              </a:rPr>
              <a:t>	</a:t>
            </a:r>
            <a:r>
              <a:rPr lang="en-US" sz="1800" dirty="0" smtClean="0">
                <a:solidFill>
                  <a:schemeClr val="accent2"/>
                </a:solidFill>
              </a:rPr>
              <a:t>bundling complicates analysis, </a:t>
            </a:r>
          </a:p>
          <a:p>
            <a:pPr marL="538162" lvl="3" indent="0">
              <a:lnSpc>
                <a:spcPct val="100000"/>
              </a:lnSpc>
              <a:buNone/>
            </a:pPr>
            <a:r>
              <a:rPr lang="en-US" sz="1800" dirty="0">
                <a:solidFill>
                  <a:schemeClr val="accent2"/>
                </a:solidFill>
              </a:rPr>
              <a:t>	</a:t>
            </a:r>
            <a:r>
              <a:rPr lang="en-US" sz="1800" dirty="0" smtClean="0">
                <a:solidFill>
                  <a:schemeClr val="accent2"/>
                </a:solidFill>
              </a:rPr>
              <a:t>reduces multi-hit capability, </a:t>
            </a:r>
          </a:p>
          <a:p>
            <a:pPr marL="538162" lvl="3" indent="0">
              <a:lnSpc>
                <a:spcPct val="100000"/>
              </a:lnSpc>
              <a:buNone/>
            </a:pPr>
            <a:r>
              <a:rPr lang="en-US" sz="1800" dirty="0">
                <a:solidFill>
                  <a:schemeClr val="accent2"/>
                </a:solidFill>
              </a:rPr>
              <a:t>	</a:t>
            </a:r>
            <a:r>
              <a:rPr lang="en-US" sz="1800" dirty="0" smtClean="0">
                <a:solidFill>
                  <a:schemeClr val="accent2"/>
                </a:solidFill>
              </a:rPr>
              <a:t>requires tedious fiber sorting</a:t>
            </a:r>
          </a:p>
          <a:p>
            <a:pPr marL="701675" lvl="2" indent="-342900">
              <a:lnSpc>
                <a:spcPct val="100000"/>
              </a:lnSpc>
              <a:buFont typeface="+mj-lt"/>
              <a:buAutoNum type="arabicParenR"/>
            </a:pPr>
            <a:r>
              <a:rPr lang="en-US" dirty="0" smtClean="0"/>
              <a:t>MAPMT </a:t>
            </a:r>
            <a:r>
              <a:rPr lang="en-US" dirty="0"/>
              <a:t>+ n-XYTER readout </a:t>
            </a:r>
            <a:r>
              <a:rPr lang="en-US" dirty="0" smtClean="0"/>
              <a:t>chip in GEMEX board (total ~10</a:t>
            </a:r>
            <a:r>
              <a:rPr lang="en-US" baseline="30000" dirty="0" smtClean="0"/>
              <a:t>4</a:t>
            </a:r>
            <a:r>
              <a:rPr lang="en-US" dirty="0" smtClean="0"/>
              <a:t> readout channels)</a:t>
            </a:r>
          </a:p>
          <a:p>
            <a:pPr marL="728662" lvl="4" indent="0">
              <a:lnSpc>
                <a:spcPct val="100000"/>
              </a:lnSpc>
              <a:buNone/>
            </a:pPr>
            <a:r>
              <a:rPr lang="en-US" sz="1800" dirty="0" smtClean="0"/>
              <a:t>	</a:t>
            </a:r>
            <a:r>
              <a:rPr lang="en-US" sz="1800" dirty="0" smtClean="0">
                <a:solidFill>
                  <a:srgbClr val="C0504D"/>
                </a:solidFill>
              </a:rPr>
              <a:t>But:</a:t>
            </a:r>
          </a:p>
          <a:p>
            <a:pPr marL="728662" lvl="4" indent="0">
              <a:lnSpc>
                <a:spcPct val="100000"/>
              </a:lnSpc>
              <a:buNone/>
            </a:pPr>
            <a:r>
              <a:rPr lang="en-US" sz="1800" dirty="0">
                <a:solidFill>
                  <a:srgbClr val="C0504D"/>
                </a:solidFill>
              </a:rPr>
              <a:t>	</a:t>
            </a:r>
            <a:r>
              <a:rPr lang="en-US" sz="1800" dirty="0" smtClean="0">
                <a:solidFill>
                  <a:srgbClr val="C0504D"/>
                </a:solidFill>
              </a:rPr>
              <a:t>Needs large attenuation to match the chip’s dynamic range</a:t>
            </a:r>
          </a:p>
          <a:p>
            <a:pPr marL="728662" lvl="4" indent="0">
              <a:lnSpc>
                <a:spcPct val="100000"/>
              </a:lnSpc>
              <a:buNone/>
            </a:pPr>
            <a:r>
              <a:rPr lang="en-US" sz="1800" dirty="0">
                <a:solidFill>
                  <a:srgbClr val="C0504D"/>
                </a:solidFill>
              </a:rPr>
              <a:t>	</a:t>
            </a:r>
            <a:r>
              <a:rPr lang="en-US" sz="1800" dirty="0" smtClean="0">
                <a:solidFill>
                  <a:srgbClr val="C0504D"/>
                </a:solidFill>
              </a:rPr>
              <a:t>Current version GEMEX boards very prone to noise</a:t>
            </a:r>
            <a:endParaRPr lang="en-US" sz="1800" b="1" dirty="0">
              <a:solidFill>
                <a:srgbClr val="C0504D"/>
              </a:solidFill>
            </a:endParaRPr>
          </a:p>
          <a:p>
            <a:pPr marL="0" lvl="1" indent="0">
              <a:lnSpc>
                <a:spcPct val="100000"/>
              </a:lnSpc>
              <a:buNone/>
            </a:pPr>
            <a:r>
              <a:rPr lang="en-US" sz="1800" b="1" dirty="0" smtClean="0"/>
              <a:t>Other:</a:t>
            </a:r>
          </a:p>
          <a:p>
            <a:pPr marL="358775" lvl="2" indent="0">
              <a:lnSpc>
                <a:spcPct val="100000"/>
              </a:lnSpc>
              <a:buNone/>
            </a:pPr>
            <a:r>
              <a:rPr lang="en-US" dirty="0" smtClean="0"/>
              <a:t>More dedicated chips (CITIROC, TOFPET, </a:t>
            </a:r>
            <a:r>
              <a:rPr lang="en-US" dirty="0" err="1" smtClean="0"/>
              <a:t>STiC</a:t>
            </a:r>
            <a:r>
              <a:rPr lang="en-US" dirty="0" smtClean="0"/>
              <a:t>…) for MPPC (</a:t>
            </a:r>
            <a:r>
              <a:rPr lang="en-US" dirty="0" err="1" smtClean="0"/>
              <a:t>SiPM</a:t>
            </a:r>
            <a:r>
              <a:rPr lang="en-US" dirty="0" smtClean="0"/>
              <a:t>), MAPMT</a:t>
            </a:r>
          </a:p>
          <a:p>
            <a:pPr marL="358775" lvl="2" indent="0">
              <a:lnSpc>
                <a:spcPct val="100000"/>
              </a:lnSpc>
              <a:buNone/>
            </a:pPr>
            <a:r>
              <a:rPr lang="en-US" dirty="0" smtClean="0"/>
              <a:t>	</a:t>
            </a:r>
            <a:r>
              <a:rPr lang="en-US" dirty="0" smtClean="0">
                <a:solidFill>
                  <a:srgbClr val="C0504D"/>
                </a:solidFill>
              </a:rPr>
              <a:t>But:</a:t>
            </a:r>
          </a:p>
          <a:p>
            <a:pPr marL="358775" lvl="2" indent="0">
              <a:lnSpc>
                <a:spcPct val="100000"/>
              </a:lnSpc>
              <a:buNone/>
            </a:pPr>
            <a:r>
              <a:rPr lang="en-US" dirty="0">
                <a:solidFill>
                  <a:srgbClr val="C0504D"/>
                </a:solidFill>
              </a:rPr>
              <a:t>	</a:t>
            </a:r>
            <a:r>
              <a:rPr lang="en-US" dirty="0" smtClean="0">
                <a:solidFill>
                  <a:srgbClr val="C0504D"/>
                </a:solidFill>
              </a:rPr>
              <a:t>require new developments, know-how…</a:t>
            </a:r>
          </a:p>
          <a:p>
            <a:pPr marL="728662" lvl="4" indent="0">
              <a:lnSpc>
                <a:spcPct val="100000"/>
              </a:lnSpc>
              <a:buNone/>
            </a:pPr>
            <a:endParaRPr lang="en-US" sz="1800" dirty="0" smtClean="0"/>
          </a:p>
        </p:txBody>
      </p:sp>
      <p:sp>
        <p:nvSpPr>
          <p:cNvPr id="4" name="Title 1"/>
          <p:cNvSpPr>
            <a:spLocks noGrp="1"/>
          </p:cNvSpPr>
          <p:nvPr>
            <p:ph type="title"/>
          </p:nvPr>
        </p:nvSpPr>
        <p:spPr>
          <a:xfrm>
            <a:off x="358775" y="488950"/>
            <a:ext cx="6642117" cy="838200"/>
          </a:xfrm>
        </p:spPr>
        <p:txBody>
          <a:bodyPr/>
          <a:lstStyle/>
          <a:p>
            <a:r>
              <a:rPr lang="en-US" dirty="0"/>
              <a:t>R</a:t>
            </a:r>
            <a:r>
              <a:rPr lang="en-US" dirty="0" smtClean="0"/>
              <a:t>eadout electronics for Fibers</a:t>
            </a:r>
            <a:endParaRPr lang="en-US" dirty="0"/>
          </a:p>
        </p:txBody>
      </p:sp>
    </p:spTree>
    <p:extLst>
      <p:ext uri="{BB962C8B-B14F-4D97-AF65-F5344CB8AC3E}">
        <p14:creationId xmlns:p14="http://schemas.microsoft.com/office/powerpoint/2010/main" val="37080483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dirty="0" smtClean="0"/>
              <a:t>roton detectors (</a:t>
            </a:r>
            <a:r>
              <a:rPr lang="en-US" dirty="0" err="1" smtClean="0"/>
              <a:t>strawtube</a:t>
            </a:r>
            <a:r>
              <a:rPr lang="en-US" dirty="0" smtClean="0"/>
              <a:t> gas detectors)</a:t>
            </a:r>
            <a:endParaRPr lang="en-US" dirty="0"/>
          </a:p>
        </p:txBody>
      </p:sp>
      <p:cxnSp>
        <p:nvCxnSpPr>
          <p:cNvPr id="6" name="Straight Connector 5"/>
          <p:cNvCxnSpPr/>
          <p:nvPr/>
        </p:nvCxnSpPr>
        <p:spPr>
          <a:xfrm>
            <a:off x="1060252" y="2515136"/>
            <a:ext cx="3096344" cy="0"/>
          </a:xfrm>
          <a:prstGeom prst="line">
            <a:avLst/>
          </a:prstGeom>
          <a:ln w="28575" cap="flat" cmpd="sng">
            <a:solidFill>
              <a:schemeClr val="tx1"/>
            </a:solidFill>
            <a:prstDash val="dashDot"/>
            <a:headEnd type="diamond"/>
            <a:tailEnd type="diamond"/>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84388" y="2145804"/>
            <a:ext cx="583801" cy="307777"/>
          </a:xfrm>
          <a:prstGeom prst="rect">
            <a:avLst/>
          </a:prstGeom>
          <a:noFill/>
          <a:ln>
            <a:solidFill>
              <a:schemeClr val="tx1"/>
            </a:solidFill>
          </a:ln>
        </p:spPr>
        <p:txBody>
          <a:bodyPr wrap="none" rtlCol="0">
            <a:spAutoFit/>
          </a:bodyPr>
          <a:lstStyle/>
          <a:p>
            <a:r>
              <a:rPr lang="en-US" sz="1400" dirty="0" smtClean="0"/>
              <a:t>10 m</a:t>
            </a:r>
            <a:endParaRPr lang="en-US" sz="1400" dirty="0"/>
          </a:p>
        </p:txBody>
      </p:sp>
      <p:cxnSp>
        <p:nvCxnSpPr>
          <p:cNvPr id="13" name="Straight Arrow Connector 12"/>
          <p:cNvCxnSpPr/>
          <p:nvPr/>
        </p:nvCxnSpPr>
        <p:spPr>
          <a:xfrm flipV="1">
            <a:off x="1132700" y="3513956"/>
            <a:ext cx="6768752" cy="864096"/>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608700" y="4199700"/>
            <a:ext cx="5292752" cy="93956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608700" y="4199700"/>
            <a:ext cx="2339984" cy="1258472"/>
          </a:xfrm>
          <a:prstGeom prst="straightConnector1">
            <a:avLst/>
          </a:prstGeom>
          <a:ln w="12700" cmpd="sng">
            <a:solidFill>
              <a:schemeClr val="tx1"/>
            </a:solidFill>
            <a:bevel/>
            <a:tailEnd type="arrow"/>
          </a:ln>
          <a:effectLst/>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a:off x="2212380" y="3441948"/>
            <a:ext cx="1143000" cy="730250"/>
          </a:xfrm>
          <a:custGeom>
            <a:avLst/>
            <a:gdLst>
              <a:gd name="connsiteX0" fmla="*/ 0 w 1143000"/>
              <a:gd name="connsiteY0" fmla="*/ 685800 h 730250"/>
              <a:gd name="connsiteX1" fmla="*/ 76200 w 1143000"/>
              <a:gd name="connsiteY1" fmla="*/ 95250 h 730250"/>
              <a:gd name="connsiteX2" fmla="*/ 152400 w 1143000"/>
              <a:gd name="connsiteY2" fmla="*/ 44450 h 730250"/>
              <a:gd name="connsiteX3" fmla="*/ 222250 w 1143000"/>
              <a:gd name="connsiteY3" fmla="*/ 0 h 730250"/>
              <a:gd name="connsiteX4" fmla="*/ 1066800 w 1143000"/>
              <a:gd name="connsiteY4" fmla="*/ 88900 h 730250"/>
              <a:gd name="connsiteX5" fmla="*/ 1143000 w 1143000"/>
              <a:gd name="connsiteY5" fmla="*/ 260350 h 730250"/>
              <a:gd name="connsiteX6" fmla="*/ 1104900 w 1143000"/>
              <a:gd name="connsiteY6" fmla="*/ 419100 h 730250"/>
              <a:gd name="connsiteX7" fmla="*/ 819150 w 1143000"/>
              <a:gd name="connsiteY7" fmla="*/ 571500 h 730250"/>
              <a:gd name="connsiteX8" fmla="*/ 203200 w 1143000"/>
              <a:gd name="connsiteY8" fmla="*/ 730250 h 730250"/>
              <a:gd name="connsiteX9" fmla="*/ 0 w 1143000"/>
              <a:gd name="connsiteY9" fmla="*/ 6858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730250">
                <a:moveTo>
                  <a:pt x="0" y="685800"/>
                </a:moveTo>
                <a:lnTo>
                  <a:pt x="76200" y="95250"/>
                </a:lnTo>
                <a:lnTo>
                  <a:pt x="152400" y="44450"/>
                </a:lnTo>
                <a:lnTo>
                  <a:pt x="222250" y="0"/>
                </a:lnTo>
                <a:lnTo>
                  <a:pt x="1066800" y="88900"/>
                </a:lnTo>
                <a:lnTo>
                  <a:pt x="1143000" y="260350"/>
                </a:lnTo>
                <a:lnTo>
                  <a:pt x="1104900" y="419100"/>
                </a:lnTo>
                <a:lnTo>
                  <a:pt x="819150" y="571500"/>
                </a:lnTo>
                <a:lnTo>
                  <a:pt x="203200" y="730250"/>
                </a:lnTo>
                <a:lnTo>
                  <a:pt x="0" y="68580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rot="21540000">
            <a:off x="4167201" y="4356408"/>
            <a:ext cx="1601522" cy="508822"/>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129367" y="4296833"/>
            <a:ext cx="1066800" cy="842434"/>
          </a:xfrm>
          <a:custGeom>
            <a:avLst/>
            <a:gdLst>
              <a:gd name="connsiteX0" fmla="*/ 67733 w 1066800"/>
              <a:gd name="connsiteY0" fmla="*/ 0 h 842434"/>
              <a:gd name="connsiteX1" fmla="*/ 228600 w 1066800"/>
              <a:gd name="connsiteY1" fmla="*/ 16934 h 842434"/>
              <a:gd name="connsiteX2" fmla="*/ 787400 w 1066800"/>
              <a:gd name="connsiteY2" fmla="*/ 275167 h 842434"/>
              <a:gd name="connsiteX3" fmla="*/ 1066800 w 1066800"/>
              <a:gd name="connsiteY3" fmla="*/ 550334 h 842434"/>
              <a:gd name="connsiteX4" fmla="*/ 1054100 w 1066800"/>
              <a:gd name="connsiteY4" fmla="*/ 745067 h 842434"/>
              <a:gd name="connsiteX5" fmla="*/ 1020233 w 1066800"/>
              <a:gd name="connsiteY5" fmla="*/ 804334 h 842434"/>
              <a:gd name="connsiteX6" fmla="*/ 960966 w 1066800"/>
              <a:gd name="connsiteY6" fmla="*/ 842434 h 842434"/>
              <a:gd name="connsiteX7" fmla="*/ 186266 w 1066800"/>
              <a:gd name="connsiteY7" fmla="*/ 762000 h 842434"/>
              <a:gd name="connsiteX8" fmla="*/ 71966 w 1066800"/>
              <a:gd name="connsiteY8" fmla="*/ 706967 h 842434"/>
              <a:gd name="connsiteX9" fmla="*/ 8466 w 1066800"/>
              <a:gd name="connsiteY9" fmla="*/ 605367 h 842434"/>
              <a:gd name="connsiteX10" fmla="*/ 0 w 1066800"/>
              <a:gd name="connsiteY10" fmla="*/ 550334 h 842434"/>
              <a:gd name="connsiteX11" fmla="*/ 67733 w 1066800"/>
              <a:gd name="connsiteY11" fmla="*/ 0 h 84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6800" h="842434">
                <a:moveTo>
                  <a:pt x="67733" y="0"/>
                </a:moveTo>
                <a:lnTo>
                  <a:pt x="228600" y="16934"/>
                </a:lnTo>
                <a:lnTo>
                  <a:pt x="787400" y="275167"/>
                </a:lnTo>
                <a:lnTo>
                  <a:pt x="1066800" y="550334"/>
                </a:lnTo>
                <a:lnTo>
                  <a:pt x="1054100" y="745067"/>
                </a:lnTo>
                <a:lnTo>
                  <a:pt x="1020233" y="804334"/>
                </a:lnTo>
                <a:lnTo>
                  <a:pt x="960966" y="842434"/>
                </a:lnTo>
                <a:lnTo>
                  <a:pt x="186266" y="762000"/>
                </a:lnTo>
                <a:lnTo>
                  <a:pt x="71966" y="706967"/>
                </a:lnTo>
                <a:lnTo>
                  <a:pt x="8466" y="605367"/>
                </a:lnTo>
                <a:lnTo>
                  <a:pt x="0" y="550334"/>
                </a:lnTo>
                <a:lnTo>
                  <a:pt x="67733" y="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3446161" y="4240138"/>
            <a:ext cx="45719" cy="216024"/>
          </a:xfrm>
          <a:prstGeom prst="roundRect">
            <a:avLst/>
          </a:prstGeom>
          <a:ln>
            <a:solidFill>
              <a:schemeClr val="tx1"/>
            </a:solidFill>
          </a:ln>
          <a:scene3d>
            <a:camera prst="orthographicFront">
              <a:rot lat="0" lon="0" rev="209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32260" y="43437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447693" y="4306044"/>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094652" y="42249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757292" y="4248444"/>
            <a:ext cx="10800" cy="95256"/>
          </a:xfrm>
          <a:prstGeom prst="rect">
            <a:avLst/>
          </a:prstGeom>
          <a:ln>
            <a:solidFill>
              <a:schemeClr val="tx1"/>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rot="21540000">
            <a:off x="8576353" y="4941901"/>
            <a:ext cx="89313" cy="619889"/>
          </a:xfrm>
          <a:prstGeom prst="roundRect">
            <a:avLst/>
          </a:prstGeom>
          <a:ln>
            <a:solidFill>
              <a:schemeClr val="tx1"/>
            </a:solidFill>
          </a:ln>
          <a:scene3d>
            <a:camera prst="orthographicFront">
              <a:rot lat="0" lon="0" rev="212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3036623" y="5635805"/>
            <a:ext cx="1751401" cy="307777"/>
          </a:xfrm>
          <a:prstGeom prst="rect">
            <a:avLst/>
          </a:prstGeom>
          <a:noFill/>
          <a:ln>
            <a:solidFill>
              <a:schemeClr val="tx1"/>
            </a:solidFill>
          </a:ln>
        </p:spPr>
        <p:txBody>
          <a:bodyPr wrap="none" rtlCol="0">
            <a:spAutoFit/>
          </a:bodyPr>
          <a:lstStyle/>
          <a:p>
            <a:r>
              <a:rPr lang="en-US" sz="1400" dirty="0" err="1"/>
              <a:t>s</a:t>
            </a:r>
            <a:r>
              <a:rPr lang="en-US" sz="1400" dirty="0" err="1" smtClean="0"/>
              <a:t>trawtube</a:t>
            </a:r>
            <a:r>
              <a:rPr lang="en-US" sz="1400" dirty="0" smtClean="0"/>
              <a:t> detectors</a:t>
            </a:r>
            <a:endParaRPr lang="en-US" sz="1400" dirty="0"/>
          </a:p>
        </p:txBody>
      </p:sp>
      <p:sp>
        <p:nvSpPr>
          <p:cNvPr id="31" name="Rectangle 30"/>
          <p:cNvSpPr/>
          <p:nvPr/>
        </p:nvSpPr>
        <p:spPr>
          <a:xfrm>
            <a:off x="1549297" y="4293357"/>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5750725" y="4555975"/>
            <a:ext cx="2732003" cy="867600"/>
            <a:chOff x="5750725" y="4555975"/>
            <a:chExt cx="2732003" cy="867600"/>
          </a:xfrm>
        </p:grpSpPr>
        <p:sp>
          <p:nvSpPr>
            <p:cNvPr id="37" name="Freeform 36"/>
            <p:cNvSpPr>
              <a:spLocks noChangeAspect="1"/>
            </p:cNvSpPr>
            <p:nvPr/>
          </p:nvSpPr>
          <p:spPr>
            <a:xfrm rot="21540000">
              <a:off x="5751949" y="4555975"/>
              <a:ext cx="2730779" cy="867600"/>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Connector 8"/>
            <p:cNvCxnSpPr>
              <a:stCxn id="37" idx="3"/>
              <a:endCxn id="37" idx="0"/>
            </p:cNvCxnSpPr>
            <p:nvPr/>
          </p:nvCxnSpPr>
          <p:spPr>
            <a:xfrm flipV="1">
              <a:off x="5750725" y="4579078"/>
              <a:ext cx="39241" cy="3524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4" name="Rounded Rectangle 43"/>
          <p:cNvSpPr>
            <a:spLocks/>
          </p:cNvSpPr>
          <p:nvPr/>
        </p:nvSpPr>
        <p:spPr>
          <a:xfrm>
            <a:off x="4094233" y="4649624"/>
            <a:ext cx="45719" cy="795600"/>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Arrow Connector 55"/>
          <p:cNvCxnSpPr/>
          <p:nvPr/>
        </p:nvCxnSpPr>
        <p:spPr>
          <a:xfrm flipV="1">
            <a:off x="3554244" y="5215481"/>
            <a:ext cx="83468" cy="4203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flipV="1">
            <a:off x="3499993" y="4978401"/>
            <a:ext cx="54251" cy="6574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a:off x="3171056" y="3695700"/>
            <a:ext cx="1112912" cy="1727200"/>
            <a:chOff x="3171056" y="3695700"/>
            <a:chExt cx="1112912" cy="1727200"/>
          </a:xfrm>
        </p:grpSpPr>
        <p:cxnSp>
          <p:nvCxnSpPr>
            <p:cNvPr id="64" name="Straight Connector 63"/>
            <p:cNvCxnSpPr/>
            <p:nvPr/>
          </p:nvCxnSpPr>
          <p:spPr>
            <a:xfrm flipV="1">
              <a:off x="3348856" y="3695700"/>
              <a:ext cx="800100" cy="317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4148956" y="3695700"/>
              <a:ext cx="135012" cy="5976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3729856" y="4293357"/>
              <a:ext cx="554112" cy="11295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171056" y="4978400"/>
              <a:ext cx="127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298056" y="4978400"/>
              <a:ext cx="431800"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rot="20820000">
              <a:off x="4178821" y="3729980"/>
              <a:ext cx="72008" cy="49492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0" name="Rounded Rectangle 69"/>
          <p:cNvSpPr/>
          <p:nvPr/>
        </p:nvSpPr>
        <p:spPr>
          <a:xfrm rot="21480000">
            <a:off x="3822845" y="4522068"/>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ounded Rectangle 70"/>
          <p:cNvSpPr/>
          <p:nvPr/>
        </p:nvSpPr>
        <p:spPr>
          <a:xfrm rot="21480000">
            <a:off x="3886700" y="4552500"/>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ounded Rectangle 71"/>
          <p:cNvSpPr/>
          <p:nvPr/>
        </p:nvSpPr>
        <p:spPr>
          <a:xfrm rot="21480000" flipH="1">
            <a:off x="3508524" y="4470708"/>
            <a:ext cx="45719" cy="489648"/>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ounded Rectangle 54"/>
          <p:cNvSpPr/>
          <p:nvPr/>
        </p:nvSpPr>
        <p:spPr>
          <a:xfrm>
            <a:off x="891163" y="1844824"/>
            <a:ext cx="6828820" cy="8872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1600" dirty="0" smtClean="0"/>
              <a:t>2D position </a:t>
            </a:r>
            <a:r>
              <a:rPr lang="en-US" sz="1600" dirty="0" smtClean="0">
                <a:sym typeface="Wingdings"/>
              </a:rPr>
              <a:t> Proton trajectory </a:t>
            </a:r>
          </a:p>
        </p:txBody>
      </p:sp>
      <p:pic>
        <p:nvPicPr>
          <p:cNvPr id="3" name="Picture 2" descr="proton_arm_fig14_ne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63507" y="1873397"/>
            <a:ext cx="2968793" cy="4495823"/>
          </a:xfrm>
          <a:prstGeom prst="rect">
            <a:avLst/>
          </a:prstGeom>
        </p:spPr>
      </p:pic>
      <p:cxnSp>
        <p:nvCxnSpPr>
          <p:cNvPr id="8" name="Straight Arrow Connector 7"/>
          <p:cNvCxnSpPr/>
          <p:nvPr/>
        </p:nvCxnSpPr>
        <p:spPr>
          <a:xfrm>
            <a:off x="4948684" y="4630216"/>
            <a:ext cx="3583756"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444208" y="4283804"/>
            <a:ext cx="826105" cy="369332"/>
          </a:xfrm>
          <a:prstGeom prst="rect">
            <a:avLst/>
          </a:prstGeom>
          <a:noFill/>
        </p:spPr>
        <p:txBody>
          <a:bodyPr wrap="none" rtlCol="0">
            <a:spAutoFit/>
          </a:bodyPr>
          <a:lstStyle/>
          <a:p>
            <a:r>
              <a:rPr lang="en-US" dirty="0" smtClean="0"/>
              <a:t> 2.5 m</a:t>
            </a:r>
            <a:endParaRPr lang="en-US" dirty="0"/>
          </a:p>
        </p:txBody>
      </p:sp>
      <p:sp>
        <p:nvSpPr>
          <p:cNvPr id="53" name="TextBox 52"/>
          <p:cNvSpPr txBox="1"/>
          <p:nvPr/>
        </p:nvSpPr>
        <p:spPr>
          <a:xfrm>
            <a:off x="290633" y="5157192"/>
            <a:ext cx="2622495" cy="1200329"/>
          </a:xfrm>
          <a:prstGeom prst="rect">
            <a:avLst/>
          </a:prstGeom>
          <a:noFill/>
        </p:spPr>
        <p:txBody>
          <a:bodyPr wrap="none" rtlCol="0">
            <a:spAutoFit/>
          </a:bodyPr>
          <a:lstStyle/>
          <a:p>
            <a:r>
              <a:rPr lang="en-US" dirty="0" smtClean="0"/>
              <a:t>Vacuum compatible</a:t>
            </a:r>
          </a:p>
          <a:p>
            <a:r>
              <a:rPr lang="en-US" dirty="0" err="1" smtClean="0"/>
              <a:t>Kapton</a:t>
            </a:r>
            <a:r>
              <a:rPr lang="en-US" dirty="0" smtClean="0"/>
              <a:t> </a:t>
            </a:r>
            <a:r>
              <a:rPr lang="en-US" dirty="0" smtClean="0"/>
              <a:t>and Al tubes</a:t>
            </a:r>
          </a:p>
          <a:p>
            <a:r>
              <a:rPr lang="en-US" dirty="0" smtClean="0"/>
              <a:t>Straw length : 1 – 2.5 m</a:t>
            </a:r>
          </a:p>
          <a:p>
            <a:r>
              <a:rPr lang="en-US" dirty="0" smtClean="0"/>
              <a:t>Diameter : 10 mm</a:t>
            </a:r>
          </a:p>
        </p:txBody>
      </p:sp>
    </p:spTree>
    <p:extLst>
      <p:ext uri="{BB962C8B-B14F-4D97-AF65-F5344CB8AC3E}">
        <p14:creationId xmlns:p14="http://schemas.microsoft.com/office/powerpoint/2010/main" val="28553745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Strawtube</a:t>
            </a:r>
            <a:r>
              <a:rPr lang="en-US" dirty="0" smtClean="0"/>
              <a:t> prototype detector construction</a:t>
            </a:r>
            <a:endParaRPr lang="en-US" dirty="0"/>
          </a:p>
        </p:txBody>
      </p:sp>
      <p:pic>
        <p:nvPicPr>
          <p:cNvPr id="4" name="Picture 3"/>
          <p:cNvPicPr>
            <a:picLocks noChangeAspect="1"/>
          </p:cNvPicPr>
          <p:nvPr/>
        </p:nvPicPr>
        <p:blipFill>
          <a:blip r:embed="rId2"/>
          <a:stretch>
            <a:fillRect/>
          </a:stretch>
        </p:blipFill>
        <p:spPr>
          <a:xfrm>
            <a:off x="1080120" y="1484784"/>
            <a:ext cx="6516216" cy="4828437"/>
          </a:xfrm>
          <a:prstGeom prst="rect">
            <a:avLst/>
          </a:prstGeom>
        </p:spPr>
      </p:pic>
    </p:spTree>
    <p:extLst>
      <p:ext uri="{BB962C8B-B14F-4D97-AF65-F5344CB8AC3E}">
        <p14:creationId xmlns:p14="http://schemas.microsoft.com/office/powerpoint/2010/main" val="358219772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342900" indent="-342900">
              <a:buFont typeface="Arial"/>
              <a:buChar char="•"/>
            </a:pPr>
            <a:r>
              <a:rPr lang="en-US" dirty="0" smtClean="0"/>
              <a:t>CROS3 electronics developed at PNPI</a:t>
            </a:r>
          </a:p>
          <a:p>
            <a:pPr marL="1071562" lvl="4" indent="-342900">
              <a:buFont typeface="Arial"/>
              <a:buChar char="•"/>
            </a:pPr>
            <a:r>
              <a:rPr lang="en-US" dirty="0" smtClean="0"/>
              <a:t>ASD</a:t>
            </a:r>
            <a:r>
              <a:rPr lang="en-US" dirty="0"/>
              <a:t>-8 amplifier-shaper discriminator ASIC </a:t>
            </a:r>
            <a:endParaRPr lang="en-US" dirty="0"/>
          </a:p>
          <a:p>
            <a:pPr marL="342900" indent="-342900">
              <a:buFont typeface="Arial"/>
              <a:buChar char="•"/>
            </a:pPr>
            <a:endParaRPr lang="en-US" dirty="0" smtClean="0"/>
          </a:p>
          <a:p>
            <a:pPr marL="342900" indent="-342900">
              <a:buFont typeface="Arial"/>
              <a:buChar char="•"/>
            </a:pPr>
            <a:r>
              <a:rPr lang="en-US" dirty="0"/>
              <a:t>WASA </a:t>
            </a:r>
            <a:r>
              <a:rPr lang="en-US" dirty="0" smtClean="0"/>
              <a:t>straw-tube electronics</a:t>
            </a:r>
          </a:p>
          <a:p>
            <a:pPr marL="342900" indent="-342900">
              <a:buFont typeface="Arial"/>
              <a:buChar char="•"/>
            </a:pPr>
            <a:endParaRPr lang="en-US" dirty="0" smtClean="0"/>
          </a:p>
          <a:p>
            <a:pPr marL="342900" indent="-342900">
              <a:buFont typeface="Arial"/>
              <a:buChar char="•"/>
            </a:pPr>
            <a:r>
              <a:rPr lang="en-US" dirty="0" smtClean="0"/>
              <a:t>…. </a:t>
            </a:r>
            <a:r>
              <a:rPr lang="en-US" dirty="0"/>
              <a:t>o</a:t>
            </a:r>
            <a:r>
              <a:rPr lang="en-US" dirty="0" smtClean="0"/>
              <a:t>ther options?</a:t>
            </a:r>
            <a:endParaRPr lang="en-US" dirty="0"/>
          </a:p>
          <a:p>
            <a:endParaRPr lang="en-US" dirty="0"/>
          </a:p>
        </p:txBody>
      </p:sp>
      <p:sp>
        <p:nvSpPr>
          <p:cNvPr id="4" name="Title 1"/>
          <p:cNvSpPr>
            <a:spLocks noGrp="1"/>
          </p:cNvSpPr>
          <p:nvPr>
            <p:ph type="title"/>
          </p:nvPr>
        </p:nvSpPr>
        <p:spPr>
          <a:xfrm>
            <a:off x="358775" y="488950"/>
            <a:ext cx="6642117" cy="838200"/>
          </a:xfrm>
        </p:spPr>
        <p:txBody>
          <a:bodyPr/>
          <a:lstStyle/>
          <a:p>
            <a:r>
              <a:rPr lang="en-US" dirty="0" err="1" smtClean="0"/>
              <a:t>Strawtube</a:t>
            </a:r>
            <a:r>
              <a:rPr lang="en-US" dirty="0" smtClean="0"/>
              <a:t> </a:t>
            </a:r>
            <a:r>
              <a:rPr lang="en-US" dirty="0" smtClean="0"/>
              <a:t>detector readout electronics</a:t>
            </a:r>
            <a:endParaRPr lang="en-US" dirty="0"/>
          </a:p>
        </p:txBody>
      </p:sp>
    </p:spTree>
    <p:extLst>
      <p:ext uri="{BB962C8B-B14F-4D97-AF65-F5344CB8AC3E}">
        <p14:creationId xmlns:p14="http://schemas.microsoft.com/office/powerpoint/2010/main" val="409115162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main modes of operation</a:t>
            </a:r>
            <a:endParaRPr lang="en-US" dirty="0"/>
          </a:p>
        </p:txBody>
      </p:sp>
      <p:sp>
        <p:nvSpPr>
          <p:cNvPr id="3" name="Content Placeholder 2"/>
          <p:cNvSpPr>
            <a:spLocks noGrp="1"/>
          </p:cNvSpPr>
          <p:nvPr>
            <p:ph idx="1"/>
          </p:nvPr>
        </p:nvSpPr>
        <p:spPr>
          <a:xfrm>
            <a:off x="360000" y="1628800"/>
            <a:ext cx="8388464" cy="3240360"/>
          </a:xfrm>
        </p:spPr>
        <p:txBody>
          <a:bodyPr/>
          <a:lstStyle/>
          <a:p>
            <a:pPr marL="457200" indent="-457200">
              <a:buFont typeface="+mj-lt"/>
              <a:buAutoNum type="arabicParenR"/>
            </a:pPr>
            <a:r>
              <a:rPr lang="en-US" sz="1800" b="1" dirty="0" smtClean="0"/>
              <a:t>high</a:t>
            </a:r>
            <a:r>
              <a:rPr lang="en-US" sz="1800" b="1" dirty="0"/>
              <a:t>-resolution </a:t>
            </a:r>
            <a:r>
              <a:rPr lang="en-US" sz="1800" b="1" dirty="0" smtClean="0"/>
              <a:t>mode: </a:t>
            </a:r>
            <a:r>
              <a:rPr lang="en-US" sz="1800" dirty="0" smtClean="0"/>
              <a:t>tracking </a:t>
            </a:r>
            <a:r>
              <a:rPr lang="en-US" sz="1800" dirty="0"/>
              <a:t>of heavy ions </a:t>
            </a:r>
            <a:r>
              <a:rPr lang="en-US" sz="1800" dirty="0" smtClean="0"/>
              <a:t>(Z </a:t>
            </a:r>
            <a:r>
              <a:rPr lang="en-US" sz="1800" dirty="0"/>
              <a:t>&gt;50, A &gt;100</a:t>
            </a:r>
            <a:r>
              <a:rPr lang="en-US" sz="1800" dirty="0" smtClean="0"/>
              <a:t>) </a:t>
            </a:r>
          </a:p>
          <a:p>
            <a:pPr marL="701675" lvl="2" indent="-342900">
              <a:buFont typeface="+mj-lt"/>
              <a:buAutoNum type="arabicParenR"/>
            </a:pPr>
            <a:endParaRPr lang="en-US" dirty="0"/>
          </a:p>
          <a:p>
            <a:pPr marL="457200" indent="-457200">
              <a:buFont typeface="+mj-lt"/>
              <a:buAutoNum type="arabicParenR"/>
            </a:pPr>
            <a:r>
              <a:rPr lang="en-US" sz="1800" b="1" dirty="0"/>
              <a:t>high-acceptance and multi-hit </a:t>
            </a:r>
            <a:r>
              <a:rPr lang="en-US" sz="1800" b="1" dirty="0" smtClean="0"/>
              <a:t>mode: </a:t>
            </a:r>
            <a:r>
              <a:rPr lang="en-US" sz="1800" dirty="0" smtClean="0"/>
              <a:t>tracking </a:t>
            </a:r>
            <a:r>
              <a:rPr lang="en-US" sz="1800" dirty="0"/>
              <a:t>of multi-</a:t>
            </a:r>
            <a:r>
              <a:rPr lang="en-US" sz="1800" dirty="0" smtClean="0"/>
              <a:t>particle (fragment-breakup) decays and in-flight proton evaporation</a:t>
            </a:r>
          </a:p>
          <a:p>
            <a:pPr marL="457200" indent="-457200">
              <a:buFont typeface="+mj-lt"/>
              <a:buAutoNum type="arabicParenR"/>
            </a:pPr>
            <a:endParaRPr lang="en-US" sz="1800" b="1" dirty="0"/>
          </a:p>
          <a:p>
            <a:pPr marL="457200" indent="-457200">
              <a:buFont typeface="+mj-lt"/>
              <a:buAutoNum type="arabicParenR"/>
            </a:pPr>
            <a:r>
              <a:rPr lang="en-US" sz="1800" b="1" dirty="0" smtClean="0"/>
              <a:t>high-rate experiments (∼1 MHz)</a:t>
            </a:r>
            <a:r>
              <a:rPr lang="en-US" sz="1800" dirty="0" smtClean="0"/>
              <a:t>: less exotic beams</a:t>
            </a:r>
          </a:p>
        </p:txBody>
      </p:sp>
      <p:grpSp>
        <p:nvGrpSpPr>
          <p:cNvPr id="4" name="Group 3"/>
          <p:cNvGrpSpPr>
            <a:grpSpLocks noChangeAspect="1"/>
          </p:cNvGrpSpPr>
          <p:nvPr/>
        </p:nvGrpSpPr>
        <p:grpSpPr>
          <a:xfrm>
            <a:off x="273119" y="4594631"/>
            <a:ext cx="4027799" cy="1570673"/>
            <a:chOff x="-47226" y="3003856"/>
            <a:chExt cx="8712892" cy="3397664"/>
          </a:xfrm>
        </p:grpSpPr>
        <p:cxnSp>
          <p:nvCxnSpPr>
            <p:cNvPr id="5" name="Straight Arrow Connector 4"/>
            <p:cNvCxnSpPr/>
            <p:nvPr/>
          </p:nvCxnSpPr>
          <p:spPr>
            <a:xfrm flipV="1">
              <a:off x="1132700" y="3513956"/>
              <a:ext cx="6768752" cy="864096"/>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2608700" y="4199700"/>
              <a:ext cx="2339984" cy="1258472"/>
            </a:xfrm>
            <a:prstGeom prst="straightConnector1">
              <a:avLst/>
            </a:prstGeom>
            <a:ln w="12700" cmpd="sng">
              <a:solidFill>
                <a:schemeClr val="tx1"/>
              </a:solidFill>
              <a:bevel/>
              <a:tailEnd type="arrow"/>
            </a:ln>
            <a:effectLst/>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2212380" y="3441948"/>
              <a:ext cx="1143000" cy="730250"/>
            </a:xfrm>
            <a:custGeom>
              <a:avLst/>
              <a:gdLst>
                <a:gd name="connsiteX0" fmla="*/ 0 w 1143000"/>
                <a:gd name="connsiteY0" fmla="*/ 685800 h 730250"/>
                <a:gd name="connsiteX1" fmla="*/ 76200 w 1143000"/>
                <a:gd name="connsiteY1" fmla="*/ 95250 h 730250"/>
                <a:gd name="connsiteX2" fmla="*/ 152400 w 1143000"/>
                <a:gd name="connsiteY2" fmla="*/ 44450 h 730250"/>
                <a:gd name="connsiteX3" fmla="*/ 222250 w 1143000"/>
                <a:gd name="connsiteY3" fmla="*/ 0 h 730250"/>
                <a:gd name="connsiteX4" fmla="*/ 1066800 w 1143000"/>
                <a:gd name="connsiteY4" fmla="*/ 88900 h 730250"/>
                <a:gd name="connsiteX5" fmla="*/ 1143000 w 1143000"/>
                <a:gd name="connsiteY5" fmla="*/ 260350 h 730250"/>
                <a:gd name="connsiteX6" fmla="*/ 1104900 w 1143000"/>
                <a:gd name="connsiteY6" fmla="*/ 419100 h 730250"/>
                <a:gd name="connsiteX7" fmla="*/ 819150 w 1143000"/>
                <a:gd name="connsiteY7" fmla="*/ 571500 h 730250"/>
                <a:gd name="connsiteX8" fmla="*/ 203200 w 1143000"/>
                <a:gd name="connsiteY8" fmla="*/ 730250 h 730250"/>
                <a:gd name="connsiteX9" fmla="*/ 0 w 1143000"/>
                <a:gd name="connsiteY9" fmla="*/ 6858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730250">
                  <a:moveTo>
                    <a:pt x="0" y="685800"/>
                  </a:moveTo>
                  <a:lnTo>
                    <a:pt x="76200" y="95250"/>
                  </a:lnTo>
                  <a:lnTo>
                    <a:pt x="152400" y="44450"/>
                  </a:lnTo>
                  <a:lnTo>
                    <a:pt x="222250" y="0"/>
                  </a:lnTo>
                  <a:lnTo>
                    <a:pt x="1066800" y="88900"/>
                  </a:lnTo>
                  <a:lnTo>
                    <a:pt x="1143000" y="260350"/>
                  </a:lnTo>
                  <a:lnTo>
                    <a:pt x="1104900" y="419100"/>
                  </a:lnTo>
                  <a:lnTo>
                    <a:pt x="819150" y="571500"/>
                  </a:lnTo>
                  <a:lnTo>
                    <a:pt x="203200" y="730250"/>
                  </a:lnTo>
                  <a:lnTo>
                    <a:pt x="0" y="68580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2129367" y="4296833"/>
              <a:ext cx="1066800" cy="842434"/>
            </a:xfrm>
            <a:custGeom>
              <a:avLst/>
              <a:gdLst>
                <a:gd name="connsiteX0" fmla="*/ 67733 w 1066800"/>
                <a:gd name="connsiteY0" fmla="*/ 0 h 842434"/>
                <a:gd name="connsiteX1" fmla="*/ 228600 w 1066800"/>
                <a:gd name="connsiteY1" fmla="*/ 16934 h 842434"/>
                <a:gd name="connsiteX2" fmla="*/ 787400 w 1066800"/>
                <a:gd name="connsiteY2" fmla="*/ 275167 h 842434"/>
                <a:gd name="connsiteX3" fmla="*/ 1066800 w 1066800"/>
                <a:gd name="connsiteY3" fmla="*/ 550334 h 842434"/>
                <a:gd name="connsiteX4" fmla="*/ 1054100 w 1066800"/>
                <a:gd name="connsiteY4" fmla="*/ 745067 h 842434"/>
                <a:gd name="connsiteX5" fmla="*/ 1020233 w 1066800"/>
                <a:gd name="connsiteY5" fmla="*/ 804334 h 842434"/>
                <a:gd name="connsiteX6" fmla="*/ 960966 w 1066800"/>
                <a:gd name="connsiteY6" fmla="*/ 842434 h 842434"/>
                <a:gd name="connsiteX7" fmla="*/ 186266 w 1066800"/>
                <a:gd name="connsiteY7" fmla="*/ 762000 h 842434"/>
                <a:gd name="connsiteX8" fmla="*/ 71966 w 1066800"/>
                <a:gd name="connsiteY8" fmla="*/ 706967 h 842434"/>
                <a:gd name="connsiteX9" fmla="*/ 8466 w 1066800"/>
                <a:gd name="connsiteY9" fmla="*/ 605367 h 842434"/>
                <a:gd name="connsiteX10" fmla="*/ 0 w 1066800"/>
                <a:gd name="connsiteY10" fmla="*/ 550334 h 842434"/>
                <a:gd name="connsiteX11" fmla="*/ 67733 w 1066800"/>
                <a:gd name="connsiteY11" fmla="*/ 0 h 84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6800" h="842434">
                  <a:moveTo>
                    <a:pt x="67733" y="0"/>
                  </a:moveTo>
                  <a:lnTo>
                    <a:pt x="228600" y="16934"/>
                  </a:lnTo>
                  <a:lnTo>
                    <a:pt x="787400" y="275167"/>
                  </a:lnTo>
                  <a:lnTo>
                    <a:pt x="1066800" y="550334"/>
                  </a:lnTo>
                  <a:lnTo>
                    <a:pt x="1054100" y="745067"/>
                  </a:lnTo>
                  <a:lnTo>
                    <a:pt x="1020233" y="804334"/>
                  </a:lnTo>
                  <a:lnTo>
                    <a:pt x="960966" y="842434"/>
                  </a:lnTo>
                  <a:lnTo>
                    <a:pt x="186266" y="762000"/>
                  </a:lnTo>
                  <a:lnTo>
                    <a:pt x="71966" y="706967"/>
                  </a:lnTo>
                  <a:lnTo>
                    <a:pt x="8466" y="605367"/>
                  </a:lnTo>
                  <a:lnTo>
                    <a:pt x="0" y="550334"/>
                  </a:lnTo>
                  <a:lnTo>
                    <a:pt x="67733" y="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3446161" y="4240138"/>
              <a:ext cx="45719" cy="216024"/>
            </a:xfrm>
            <a:prstGeom prst="roundRect">
              <a:avLst/>
            </a:prstGeom>
            <a:ln>
              <a:solidFill>
                <a:schemeClr val="tx1"/>
              </a:solidFill>
            </a:ln>
            <a:scene3d>
              <a:camera prst="orthographicFront">
                <a:rot lat="0" lon="0" rev="209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132260" y="43437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47693" y="4306044"/>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094652" y="42249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57292" y="4248444"/>
              <a:ext cx="10800" cy="95256"/>
            </a:xfrm>
            <a:prstGeom prst="rect">
              <a:avLst/>
            </a:prstGeom>
            <a:ln>
              <a:solidFill>
                <a:schemeClr val="tx1"/>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rot="15686549">
              <a:off x="1227624" y="3261845"/>
              <a:ext cx="982023" cy="466046"/>
            </a:xfrm>
            <a:prstGeom prst="rect">
              <a:avLst/>
            </a:prstGeom>
            <a:noFill/>
            <a:ln>
              <a:solidFill>
                <a:schemeClr val="tx1"/>
              </a:solidFill>
            </a:ln>
          </p:spPr>
          <p:txBody>
            <a:bodyPr wrap="none" rtlCol="0">
              <a:spAutoFit/>
            </a:bodyPr>
            <a:lstStyle/>
            <a:p>
              <a:r>
                <a:rPr lang="en-US" sz="800" dirty="0" smtClean="0"/>
                <a:t>target</a:t>
              </a:r>
              <a:endParaRPr lang="en-US" sz="800" dirty="0"/>
            </a:p>
          </p:txBody>
        </p:sp>
        <p:sp>
          <p:nvSpPr>
            <p:cNvPr id="15" name="TextBox 14"/>
            <p:cNvSpPr txBox="1"/>
            <p:nvPr/>
          </p:nvSpPr>
          <p:spPr>
            <a:xfrm rot="21038668">
              <a:off x="-47226" y="4683928"/>
              <a:ext cx="1925210" cy="732356"/>
            </a:xfrm>
            <a:prstGeom prst="rect">
              <a:avLst/>
            </a:prstGeom>
            <a:noFill/>
            <a:ln>
              <a:solidFill>
                <a:schemeClr val="tx1"/>
              </a:solidFill>
            </a:ln>
          </p:spPr>
          <p:txBody>
            <a:bodyPr wrap="none" rtlCol="0">
              <a:spAutoFit/>
            </a:bodyPr>
            <a:lstStyle/>
            <a:p>
              <a:r>
                <a:rPr lang="en-US" sz="800" dirty="0"/>
                <a:t>i</a:t>
              </a:r>
              <a:r>
                <a:rPr lang="en-US" sz="800" dirty="0" smtClean="0"/>
                <a:t>ncoming beam</a:t>
              </a:r>
            </a:p>
            <a:p>
              <a:r>
                <a:rPr lang="en-US" sz="800" dirty="0" smtClean="0"/>
                <a:t>e, t, x, y</a:t>
              </a:r>
              <a:endParaRPr lang="en-US" sz="800" dirty="0"/>
            </a:p>
          </p:txBody>
        </p:sp>
        <p:sp>
          <p:nvSpPr>
            <p:cNvPr id="16" name="TextBox 15"/>
            <p:cNvSpPr txBox="1"/>
            <p:nvPr/>
          </p:nvSpPr>
          <p:spPr>
            <a:xfrm>
              <a:off x="4025701" y="5669163"/>
              <a:ext cx="1176427" cy="732357"/>
            </a:xfrm>
            <a:prstGeom prst="rect">
              <a:avLst/>
            </a:prstGeom>
            <a:noFill/>
            <a:ln>
              <a:solidFill>
                <a:schemeClr val="tx1"/>
              </a:solidFill>
            </a:ln>
          </p:spPr>
          <p:txBody>
            <a:bodyPr wrap="none" rtlCol="0">
              <a:spAutoFit/>
            </a:bodyPr>
            <a:lstStyle/>
            <a:p>
              <a:r>
                <a:rPr lang="en-US" sz="800" dirty="0" smtClean="0"/>
                <a:t>protons</a:t>
              </a:r>
            </a:p>
            <a:p>
              <a:r>
                <a:rPr lang="en-US" sz="800" dirty="0" smtClean="0"/>
                <a:t>e, t</a:t>
              </a:r>
              <a:r>
                <a:rPr lang="en-US" sz="800" dirty="0"/>
                <a:t>, x, y</a:t>
              </a:r>
            </a:p>
          </p:txBody>
        </p:sp>
        <p:sp>
          <p:nvSpPr>
            <p:cNvPr id="17" name="TextBox 16"/>
            <p:cNvSpPr txBox="1"/>
            <p:nvPr/>
          </p:nvSpPr>
          <p:spPr>
            <a:xfrm>
              <a:off x="6182229" y="5402851"/>
              <a:ext cx="1512169" cy="998669"/>
            </a:xfrm>
            <a:prstGeom prst="rect">
              <a:avLst/>
            </a:prstGeom>
            <a:noFill/>
            <a:ln>
              <a:solidFill>
                <a:schemeClr val="tx1"/>
              </a:solidFill>
            </a:ln>
          </p:spPr>
          <p:txBody>
            <a:bodyPr wrap="square" rtlCol="0">
              <a:spAutoFit/>
            </a:bodyPr>
            <a:lstStyle/>
            <a:p>
              <a:r>
                <a:rPr lang="en-US" sz="800" dirty="0"/>
                <a:t>h</a:t>
              </a:r>
              <a:r>
                <a:rPr lang="en-US" sz="800" dirty="0" smtClean="0"/>
                <a:t>eavy fragments</a:t>
              </a:r>
            </a:p>
            <a:p>
              <a:r>
                <a:rPr lang="en-US" sz="800" dirty="0" smtClean="0"/>
                <a:t>e, t, x, y</a:t>
              </a:r>
              <a:endParaRPr lang="en-US" sz="800" dirty="0"/>
            </a:p>
          </p:txBody>
        </p:sp>
        <p:sp>
          <p:nvSpPr>
            <p:cNvPr id="18" name="Rectangle 17"/>
            <p:cNvSpPr/>
            <p:nvPr/>
          </p:nvSpPr>
          <p:spPr>
            <a:xfrm>
              <a:off x="1549297" y="4293357"/>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a:spLocks/>
            </p:cNvSpPr>
            <p:nvPr/>
          </p:nvSpPr>
          <p:spPr>
            <a:xfrm>
              <a:off x="4094233" y="4649624"/>
              <a:ext cx="45719" cy="795600"/>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3171056" y="3695700"/>
              <a:ext cx="1112912" cy="1727200"/>
              <a:chOff x="3171056" y="3695700"/>
              <a:chExt cx="1112912" cy="1727200"/>
            </a:xfrm>
          </p:grpSpPr>
          <p:cxnSp>
            <p:nvCxnSpPr>
              <p:cNvPr id="29" name="Straight Connector 28"/>
              <p:cNvCxnSpPr/>
              <p:nvPr/>
            </p:nvCxnSpPr>
            <p:spPr>
              <a:xfrm flipV="1">
                <a:off x="3348856" y="3695700"/>
                <a:ext cx="800100" cy="317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148956" y="3695700"/>
                <a:ext cx="135012" cy="5976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3729856" y="4293357"/>
                <a:ext cx="554112" cy="11295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171056" y="4978400"/>
                <a:ext cx="127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298056" y="4978400"/>
                <a:ext cx="431800"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rot="20820000">
                <a:off x="4178821" y="3729980"/>
                <a:ext cx="72008" cy="49492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Rounded Rectangle 20"/>
            <p:cNvSpPr/>
            <p:nvPr/>
          </p:nvSpPr>
          <p:spPr>
            <a:xfrm rot="21480000">
              <a:off x="3822845" y="4522068"/>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rot="21480000">
              <a:off x="3886700" y="4552500"/>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rot="21480000" flipH="1">
              <a:off x="3508524" y="4470708"/>
              <a:ext cx="45719" cy="489648"/>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2608700" y="4199700"/>
              <a:ext cx="5292752" cy="93956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Freeform 24"/>
            <p:cNvSpPr/>
            <p:nvPr/>
          </p:nvSpPr>
          <p:spPr>
            <a:xfrm rot="21540000">
              <a:off x="4167201" y="4356408"/>
              <a:ext cx="1601522" cy="508822"/>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Rounded Rectangle 25"/>
            <p:cNvSpPr/>
            <p:nvPr/>
          </p:nvSpPr>
          <p:spPr>
            <a:xfrm rot="21540000">
              <a:off x="8576353" y="4941901"/>
              <a:ext cx="89313" cy="619889"/>
            </a:xfrm>
            <a:prstGeom prst="roundRect">
              <a:avLst/>
            </a:prstGeom>
            <a:ln>
              <a:solidFill>
                <a:schemeClr val="tx1"/>
              </a:solidFill>
            </a:ln>
            <a:scene3d>
              <a:camera prst="orthographicFront">
                <a:rot lat="0" lon="0" rev="212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a:spLocks noChangeAspect="1"/>
            </p:cNvSpPr>
            <p:nvPr/>
          </p:nvSpPr>
          <p:spPr>
            <a:xfrm rot="21540000">
              <a:off x="5751949" y="4555975"/>
              <a:ext cx="2730779" cy="867600"/>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a:stCxn id="27" idx="3"/>
              <a:endCxn id="27" idx="0"/>
            </p:cNvCxnSpPr>
            <p:nvPr/>
          </p:nvCxnSpPr>
          <p:spPr>
            <a:xfrm flipV="1">
              <a:off x="5750725" y="4579078"/>
              <a:ext cx="39241" cy="3524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229994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88950"/>
            <a:ext cx="7128792" cy="838200"/>
          </a:xfrm>
        </p:spPr>
        <p:txBody>
          <a:bodyPr/>
          <a:lstStyle/>
          <a:p>
            <a:r>
              <a:rPr lang="en-US" dirty="0"/>
              <a:t>Reactions with Relativistic Radioactive </a:t>
            </a:r>
            <a:r>
              <a:rPr lang="en-US" dirty="0" smtClean="0"/>
              <a:t>Beams</a:t>
            </a:r>
            <a:br>
              <a:rPr lang="en-US" dirty="0" smtClean="0"/>
            </a:br>
            <a:r>
              <a:rPr lang="en-US" dirty="0" smtClean="0"/>
              <a:t>R</a:t>
            </a:r>
            <a:r>
              <a:rPr lang="en-US" baseline="30000" dirty="0" smtClean="0"/>
              <a:t>3</a:t>
            </a:r>
            <a:r>
              <a:rPr lang="en-US" dirty="0" smtClean="0"/>
              <a:t>B – setup</a:t>
            </a:r>
            <a:endParaRPr lang="en-US" dirty="0"/>
          </a:p>
        </p:txBody>
      </p:sp>
      <p:pic>
        <p:nvPicPr>
          <p:cNvPr id="40" name="Bild 3"/>
          <p:cNvPicPr>
            <a:picLocks noChangeAspect="1"/>
          </p:cNvPicPr>
          <p:nvPr/>
        </p:nvPicPr>
        <p:blipFill>
          <a:blip r:embed="rId3"/>
          <a:stretch>
            <a:fillRect/>
          </a:stretch>
        </p:blipFill>
        <p:spPr>
          <a:xfrm>
            <a:off x="652756" y="1721347"/>
            <a:ext cx="7304112" cy="4515018"/>
          </a:xfrm>
          <a:prstGeom prst="rect">
            <a:avLst/>
          </a:prstGeom>
        </p:spPr>
      </p:pic>
      <p:sp>
        <p:nvSpPr>
          <p:cNvPr id="41" name="Text Box 16"/>
          <p:cNvSpPr txBox="1">
            <a:spLocks noChangeArrowheads="1"/>
          </p:cNvSpPr>
          <p:nvPr/>
        </p:nvSpPr>
        <p:spPr bwMode="auto">
          <a:xfrm>
            <a:off x="5292080" y="1772816"/>
            <a:ext cx="3298030" cy="400110"/>
          </a:xfrm>
          <a:prstGeom prst="rect">
            <a:avLst/>
          </a:prstGeom>
          <a:solidFill>
            <a:schemeClr val="bg1"/>
          </a:solidFill>
          <a:ln>
            <a:noFill/>
          </a:ln>
          <a:effectLst/>
          <a:extLst/>
        </p:spPr>
        <p:txBody>
          <a:bodyPr wrap="square">
            <a:spAutoFit/>
          </a:bodyPr>
          <a:lstStyle/>
          <a:p>
            <a:pPr algn="l" defTabSz="457200" eaLnBrk="1" fontAlgn="auto" hangingPunct="1">
              <a:spcBef>
                <a:spcPct val="50000"/>
              </a:spcBef>
              <a:spcAft>
                <a:spcPts val="0"/>
              </a:spcAft>
            </a:pPr>
            <a:r>
              <a:rPr lang="en-US" sz="2000" b="1" i="0" dirty="0">
                <a:solidFill>
                  <a:srgbClr val="000000"/>
                </a:solidFill>
                <a:latin typeface="+mj-lt"/>
                <a:ea typeface="ＭＳ Ｐゴシック"/>
                <a:cs typeface="+mn-cs"/>
              </a:rPr>
              <a:t>R</a:t>
            </a:r>
            <a:r>
              <a:rPr lang="en-US" sz="2000" b="1" i="0" baseline="30000" dirty="0">
                <a:solidFill>
                  <a:srgbClr val="000000"/>
                </a:solidFill>
                <a:latin typeface="+mj-lt"/>
                <a:ea typeface="ＭＳ Ｐゴシック"/>
                <a:cs typeface="+mn-cs"/>
              </a:rPr>
              <a:t>3</a:t>
            </a:r>
            <a:r>
              <a:rPr lang="en-US" sz="2000" b="1" i="0" dirty="0">
                <a:solidFill>
                  <a:srgbClr val="000000"/>
                </a:solidFill>
                <a:latin typeface="+mj-lt"/>
                <a:ea typeface="ＭＳ Ｐゴシック"/>
                <a:cs typeface="+mn-cs"/>
              </a:rPr>
              <a:t>B Start </a:t>
            </a:r>
            <a:r>
              <a:rPr lang="en-US" sz="2000" b="1" i="0" dirty="0" smtClean="0">
                <a:solidFill>
                  <a:srgbClr val="000000"/>
                </a:solidFill>
                <a:latin typeface="+mj-lt"/>
                <a:ea typeface="ＭＳ Ｐゴシック"/>
                <a:cs typeface="+mn-cs"/>
              </a:rPr>
              <a:t>version</a:t>
            </a:r>
            <a:endParaRPr lang="en-US" sz="2000" b="1" i="0" dirty="0">
              <a:solidFill>
                <a:srgbClr val="000000"/>
              </a:solidFill>
              <a:latin typeface="+mj-lt"/>
              <a:ea typeface="ＭＳ Ｐゴシック"/>
              <a:cs typeface="+mn-cs"/>
            </a:endParaRPr>
          </a:p>
        </p:txBody>
      </p:sp>
    </p:spTree>
    <p:extLst>
      <p:ext uri="{BB962C8B-B14F-4D97-AF65-F5344CB8AC3E}">
        <p14:creationId xmlns:p14="http://schemas.microsoft.com/office/powerpoint/2010/main" val="26156544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58775" y="488950"/>
            <a:ext cx="6642117" cy="838200"/>
          </a:xfrm>
        </p:spPr>
        <p:txBody>
          <a:bodyPr/>
          <a:lstStyle/>
          <a:p>
            <a:r>
              <a:rPr lang="en-US" dirty="0"/>
              <a:t>H</a:t>
            </a:r>
            <a:r>
              <a:rPr lang="en-US" dirty="0" smtClean="0"/>
              <a:t>igh</a:t>
            </a:r>
            <a:r>
              <a:rPr lang="en-US" dirty="0"/>
              <a:t>-resolution </a:t>
            </a:r>
            <a:r>
              <a:rPr lang="en-US" dirty="0" smtClean="0"/>
              <a:t>mode: simulations</a:t>
            </a:r>
            <a:endParaRPr lang="en-US" dirty="0"/>
          </a:p>
        </p:txBody>
      </p:sp>
      <p:sp>
        <p:nvSpPr>
          <p:cNvPr id="6" name="TextBox 5"/>
          <p:cNvSpPr txBox="1"/>
          <p:nvPr/>
        </p:nvSpPr>
        <p:spPr>
          <a:xfrm>
            <a:off x="179512" y="5858108"/>
            <a:ext cx="2622170" cy="523220"/>
          </a:xfrm>
          <a:prstGeom prst="rect">
            <a:avLst/>
          </a:prstGeom>
          <a:noFill/>
        </p:spPr>
        <p:txBody>
          <a:bodyPr wrap="none" rtlCol="0">
            <a:spAutoFit/>
          </a:bodyPr>
          <a:lstStyle/>
          <a:p>
            <a:r>
              <a:rPr lang="en-US" sz="1400" dirty="0" smtClean="0"/>
              <a:t>Simulations and analysis </a:t>
            </a:r>
          </a:p>
          <a:p>
            <a:r>
              <a:rPr lang="en-US" sz="1400" dirty="0" smtClean="0"/>
              <a:t>by R. </a:t>
            </a:r>
            <a:r>
              <a:rPr lang="en-US" sz="1400" dirty="0" err="1" smtClean="0"/>
              <a:t>Plag</a:t>
            </a:r>
            <a:r>
              <a:rPr lang="en-US" sz="1400" dirty="0" smtClean="0"/>
              <a:t>, M. </a:t>
            </a:r>
            <a:r>
              <a:rPr lang="en-US" sz="1400" dirty="0" err="1" smtClean="0"/>
              <a:t>Holl</a:t>
            </a:r>
            <a:r>
              <a:rPr lang="en-US" sz="1400" dirty="0" smtClean="0"/>
              <a:t>, F. </a:t>
            </a:r>
            <a:r>
              <a:rPr lang="en-US" sz="1400" dirty="0" err="1" smtClean="0"/>
              <a:t>Wamers</a:t>
            </a:r>
            <a:endParaRPr lang="en-US" sz="1400" dirty="0"/>
          </a:p>
        </p:txBody>
      </p:sp>
      <p:pic>
        <p:nvPicPr>
          <p:cNvPr id="8" name="Picture 7"/>
          <p:cNvPicPr>
            <a:picLocks noChangeAspect="1"/>
          </p:cNvPicPr>
          <p:nvPr/>
        </p:nvPicPr>
        <p:blipFill>
          <a:blip r:embed="rId3"/>
          <a:stretch>
            <a:fillRect/>
          </a:stretch>
        </p:blipFill>
        <p:spPr>
          <a:xfrm>
            <a:off x="35496" y="3726324"/>
            <a:ext cx="4821343" cy="2162118"/>
          </a:xfrm>
          <a:prstGeom prst="rect">
            <a:avLst/>
          </a:prstGeom>
        </p:spPr>
      </p:pic>
      <p:sp>
        <p:nvSpPr>
          <p:cNvPr id="2" name="Rectangle 1"/>
          <p:cNvSpPr/>
          <p:nvPr/>
        </p:nvSpPr>
        <p:spPr>
          <a:xfrm>
            <a:off x="35496" y="3356992"/>
            <a:ext cx="4680520" cy="369332"/>
          </a:xfrm>
          <a:prstGeom prst="rect">
            <a:avLst/>
          </a:prstGeom>
        </p:spPr>
        <p:txBody>
          <a:bodyPr wrap="square">
            <a:spAutoFit/>
          </a:bodyPr>
          <a:lstStyle/>
          <a:p>
            <a:r>
              <a:rPr lang="en-US" dirty="0" err="1" smtClean="0"/>
              <a:t>Sn</a:t>
            </a:r>
            <a:r>
              <a:rPr lang="en-US" dirty="0" smtClean="0"/>
              <a:t> </a:t>
            </a:r>
            <a:r>
              <a:rPr lang="en-US" dirty="0"/>
              <a:t>+ proton @ </a:t>
            </a:r>
            <a:r>
              <a:rPr lang="en-US" dirty="0" err="1">
                <a:latin typeface="Arial"/>
                <a:cs typeface="Arial"/>
              </a:rPr>
              <a:t>E</a:t>
            </a:r>
            <a:r>
              <a:rPr lang="en-US" baseline="-25000" dirty="0" err="1">
                <a:latin typeface="Arial"/>
                <a:cs typeface="Arial"/>
              </a:rPr>
              <a:t>rel</a:t>
            </a:r>
            <a:r>
              <a:rPr lang="en-US" dirty="0" smtClean="0">
                <a:latin typeface="Arial"/>
                <a:cs typeface="Arial"/>
              </a:rPr>
              <a:t>= </a:t>
            </a:r>
            <a:r>
              <a:rPr lang="en-US" dirty="0" smtClean="0"/>
              <a:t>1MeV</a:t>
            </a:r>
            <a:endParaRPr lang="en-US" dirty="0"/>
          </a:p>
        </p:txBody>
      </p:sp>
      <p:sp>
        <p:nvSpPr>
          <p:cNvPr id="7" name="Title 1"/>
          <p:cNvSpPr txBox="1">
            <a:spLocks/>
          </p:cNvSpPr>
          <p:nvPr/>
        </p:nvSpPr>
        <p:spPr bwMode="auto">
          <a:xfrm>
            <a:off x="5436096" y="4823048"/>
            <a:ext cx="3509292" cy="838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400" b="1">
                <a:solidFill>
                  <a:schemeClr val="tx1"/>
                </a:solidFill>
                <a:latin typeface="+mn-lt"/>
                <a:ea typeface="+mj-ea"/>
                <a:cs typeface="Tahoma" pitchFamily="34"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a:lnSpc>
                <a:spcPct val="150000"/>
              </a:lnSpc>
            </a:pPr>
            <a:r>
              <a:rPr lang="en-US" sz="1800" b="0" baseline="30000" dirty="0" smtClean="0">
                <a:latin typeface="Arial"/>
                <a:cs typeface="Arial"/>
              </a:rPr>
              <a:t>15</a:t>
            </a:r>
            <a:r>
              <a:rPr lang="en-US" sz="1800" b="0" dirty="0" smtClean="0">
                <a:latin typeface="Arial"/>
                <a:cs typeface="Arial"/>
              </a:rPr>
              <a:t>O + proton @ </a:t>
            </a:r>
            <a:r>
              <a:rPr lang="en-US" sz="1800" b="0" dirty="0" err="1" smtClean="0">
                <a:latin typeface="Arial"/>
                <a:cs typeface="Arial"/>
              </a:rPr>
              <a:t>E</a:t>
            </a:r>
            <a:r>
              <a:rPr lang="en-US" sz="1800" b="0" baseline="-25000" dirty="0" err="1" smtClean="0">
                <a:latin typeface="Arial"/>
                <a:cs typeface="Arial"/>
              </a:rPr>
              <a:t>rel</a:t>
            </a:r>
            <a:r>
              <a:rPr lang="en-US" sz="1800" b="0" dirty="0" smtClean="0">
                <a:latin typeface="Arial"/>
                <a:cs typeface="Arial"/>
              </a:rPr>
              <a:t>= 0.9598 MeV </a:t>
            </a:r>
          </a:p>
          <a:p>
            <a:pPr>
              <a:lnSpc>
                <a:spcPct val="150000"/>
              </a:lnSpc>
            </a:pPr>
            <a:r>
              <a:rPr lang="en-US" sz="1800" b="0" dirty="0" smtClean="0">
                <a:latin typeface="Arial"/>
                <a:cs typeface="Arial"/>
              </a:rPr>
              <a:t>(decay of the J</a:t>
            </a:r>
            <a:r>
              <a:rPr lang="en-US" sz="1800" b="0" baseline="30000" dirty="0" smtClean="0">
                <a:latin typeface="Arial"/>
                <a:cs typeface="Arial"/>
              </a:rPr>
              <a:t>π</a:t>
            </a:r>
            <a:r>
              <a:rPr lang="en-US" sz="1800" b="0" dirty="0" smtClean="0">
                <a:latin typeface="Arial"/>
                <a:cs typeface="Arial"/>
              </a:rPr>
              <a:t> = 2</a:t>
            </a:r>
            <a:r>
              <a:rPr lang="en-US" sz="1800" b="0" baseline="30000" dirty="0" smtClean="0">
                <a:latin typeface="Arial"/>
                <a:cs typeface="Arial"/>
              </a:rPr>
              <a:t>−</a:t>
            </a:r>
            <a:r>
              <a:rPr lang="en-US" sz="1800" b="0" dirty="0" smtClean="0">
                <a:latin typeface="Arial"/>
                <a:cs typeface="Arial"/>
              </a:rPr>
              <a:t> state in </a:t>
            </a:r>
            <a:r>
              <a:rPr lang="en-US" sz="1800" b="0" baseline="30000" dirty="0" smtClean="0">
                <a:latin typeface="Arial"/>
                <a:cs typeface="Arial"/>
              </a:rPr>
              <a:t>16</a:t>
            </a:r>
            <a:r>
              <a:rPr lang="en-US" sz="1800" b="0" dirty="0" smtClean="0">
                <a:latin typeface="Arial"/>
                <a:cs typeface="Arial"/>
              </a:rPr>
              <a:t>F)</a:t>
            </a:r>
            <a:endParaRPr lang="en-US" sz="1800" b="0" dirty="0">
              <a:latin typeface="Arial"/>
              <a:cs typeface="Arial"/>
            </a:endParaRPr>
          </a:p>
        </p:txBody>
      </p:sp>
      <p:pic>
        <p:nvPicPr>
          <p:cNvPr id="9" name="Picture 8"/>
          <p:cNvPicPr>
            <a:picLocks noChangeAspect="1"/>
          </p:cNvPicPr>
          <p:nvPr/>
        </p:nvPicPr>
        <p:blipFill>
          <a:blip r:embed="rId4"/>
          <a:stretch>
            <a:fillRect/>
          </a:stretch>
        </p:blipFill>
        <p:spPr>
          <a:xfrm>
            <a:off x="4856839" y="1484783"/>
            <a:ext cx="4179657" cy="3367087"/>
          </a:xfrm>
          <a:prstGeom prst="rect">
            <a:avLst/>
          </a:prstGeom>
        </p:spPr>
      </p:pic>
      <p:sp>
        <p:nvSpPr>
          <p:cNvPr id="10" name="TextBox 9"/>
          <p:cNvSpPr txBox="1"/>
          <p:nvPr/>
        </p:nvSpPr>
        <p:spPr>
          <a:xfrm>
            <a:off x="3275856" y="1484784"/>
            <a:ext cx="1776035" cy="369332"/>
          </a:xfrm>
          <a:prstGeom prst="rect">
            <a:avLst/>
          </a:prstGeom>
          <a:noFill/>
        </p:spPr>
        <p:txBody>
          <a:bodyPr wrap="none" rtlCol="0">
            <a:spAutoFit/>
          </a:bodyPr>
          <a:lstStyle/>
          <a:p>
            <a:r>
              <a:rPr lang="en-US" dirty="0"/>
              <a:t>p</a:t>
            </a:r>
            <a:r>
              <a:rPr lang="en-US" dirty="0" smtClean="0"/>
              <a:t>roposed setup</a:t>
            </a:r>
            <a:endParaRPr lang="en-US" dirty="0"/>
          </a:p>
        </p:txBody>
      </p:sp>
      <p:sp>
        <p:nvSpPr>
          <p:cNvPr id="11" name="TextBox 10"/>
          <p:cNvSpPr txBox="1"/>
          <p:nvPr/>
        </p:nvSpPr>
        <p:spPr>
          <a:xfrm>
            <a:off x="3419872" y="3059668"/>
            <a:ext cx="1596148" cy="369332"/>
          </a:xfrm>
          <a:prstGeom prst="rect">
            <a:avLst/>
          </a:prstGeom>
          <a:noFill/>
        </p:spPr>
        <p:txBody>
          <a:bodyPr wrap="none" rtlCol="0">
            <a:spAutoFit/>
          </a:bodyPr>
          <a:lstStyle/>
          <a:p>
            <a:r>
              <a:rPr lang="en-US" dirty="0" smtClean="0"/>
              <a:t>existing setup</a:t>
            </a:r>
          </a:p>
        </p:txBody>
      </p:sp>
      <p:sp>
        <p:nvSpPr>
          <p:cNvPr id="3" name="Rectangle 2"/>
          <p:cNvSpPr/>
          <p:nvPr/>
        </p:nvSpPr>
        <p:spPr>
          <a:xfrm>
            <a:off x="107504" y="5301428"/>
            <a:ext cx="4608512" cy="144016"/>
          </a:xfrm>
          <a:prstGeom prst="rect">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98433" y="5643886"/>
            <a:ext cx="4608512" cy="144016"/>
          </a:xfrm>
          <a:prstGeom prst="rect">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5"/>
          <a:srcRect t="8430" b="5262"/>
          <a:stretch/>
        </p:blipFill>
        <p:spPr>
          <a:xfrm>
            <a:off x="35496" y="1772816"/>
            <a:ext cx="3367713" cy="1224136"/>
          </a:xfrm>
          <a:prstGeom prst="rect">
            <a:avLst/>
          </a:prstGeom>
        </p:spPr>
      </p:pic>
    </p:spTree>
    <p:extLst>
      <p:ext uri="{BB962C8B-B14F-4D97-AF65-F5344CB8AC3E}">
        <p14:creationId xmlns:p14="http://schemas.microsoft.com/office/powerpoint/2010/main" val="97215554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360000" y="1844824"/>
            <a:ext cx="8316456" cy="3321167"/>
          </a:xfrm>
        </p:spPr>
        <p:txBody>
          <a:bodyPr/>
          <a:lstStyle/>
          <a:p>
            <a:pPr marL="342900" indent="-342900">
              <a:buFont typeface="Arial"/>
              <a:buChar char="•"/>
            </a:pPr>
            <a:r>
              <a:rPr lang="en-US" dirty="0" smtClean="0"/>
              <a:t>A new design for the in-beam tracking detectors of R</a:t>
            </a:r>
            <a:r>
              <a:rPr lang="en-US" baseline="30000" dirty="0" smtClean="0"/>
              <a:t>3</a:t>
            </a:r>
            <a:r>
              <a:rPr lang="en-US" dirty="0" smtClean="0"/>
              <a:t>B has been proposed </a:t>
            </a:r>
            <a:endParaRPr lang="en-US" dirty="0" smtClean="0"/>
          </a:p>
          <a:p>
            <a:pPr marL="342900" indent="-342900">
              <a:buFont typeface="Arial"/>
              <a:buChar char="•"/>
            </a:pPr>
            <a:r>
              <a:rPr lang="en-US" dirty="0" smtClean="0"/>
              <a:t>Capable </a:t>
            </a:r>
            <a:r>
              <a:rPr lang="en-US" dirty="0" smtClean="0"/>
              <a:t>of resolving up to the heaviest isotopes, </a:t>
            </a:r>
            <a:r>
              <a:rPr lang="en-US" dirty="0" smtClean="0"/>
              <a:t>combining high</a:t>
            </a:r>
            <a:r>
              <a:rPr lang="en-US" dirty="0" smtClean="0"/>
              <a:t>-rate and multi-hit capability</a:t>
            </a:r>
          </a:p>
          <a:p>
            <a:pPr marL="342900" indent="-342900">
              <a:buFont typeface="Arial"/>
              <a:buChar char="•"/>
            </a:pPr>
            <a:r>
              <a:rPr lang="en-US" dirty="0" smtClean="0"/>
              <a:t>In-beam tests with prototype detectors shows good performance with the selected </a:t>
            </a:r>
            <a:r>
              <a:rPr lang="en-US" dirty="0" smtClean="0"/>
              <a:t>technology</a:t>
            </a:r>
          </a:p>
        </p:txBody>
      </p:sp>
    </p:spTree>
    <p:extLst>
      <p:ext uri="{BB962C8B-B14F-4D97-AF65-F5344CB8AC3E}">
        <p14:creationId xmlns:p14="http://schemas.microsoft.com/office/powerpoint/2010/main" val="19449508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152400"/>
            <a:ext cx="9144000" cy="6544354"/>
          </a:xfrm>
          <a:prstGeom prst="rect">
            <a:avLst/>
          </a:prstGeom>
        </p:spPr>
      </p:pic>
    </p:spTree>
    <p:extLst>
      <p:ext uri="{BB962C8B-B14F-4D97-AF65-F5344CB8AC3E}">
        <p14:creationId xmlns:p14="http://schemas.microsoft.com/office/powerpoint/2010/main" val="80156956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4-06-03 at 13.14.23.png"/>
          <p:cNvPicPr>
            <a:picLocks noChangeAspect="1"/>
          </p:cNvPicPr>
          <p:nvPr/>
        </p:nvPicPr>
        <p:blipFill rotWithShape="1">
          <a:blip r:embed="rId2">
            <a:extLst>
              <a:ext uri="{28A0092B-C50C-407E-A947-70E740481C1C}">
                <a14:useLocalDpi xmlns:a14="http://schemas.microsoft.com/office/drawing/2010/main" val="0"/>
              </a:ext>
            </a:extLst>
          </a:blip>
          <a:srcRect t="5152"/>
          <a:stretch/>
        </p:blipFill>
        <p:spPr>
          <a:xfrm>
            <a:off x="1692384" y="1556792"/>
            <a:ext cx="7272104" cy="4360589"/>
          </a:xfrm>
          <a:prstGeom prst="rect">
            <a:avLst/>
          </a:prstGeom>
        </p:spPr>
      </p:pic>
      <p:sp>
        <p:nvSpPr>
          <p:cNvPr id="5" name="TextBox 4"/>
          <p:cNvSpPr txBox="1"/>
          <p:nvPr/>
        </p:nvSpPr>
        <p:spPr>
          <a:xfrm>
            <a:off x="3707904" y="5661248"/>
            <a:ext cx="4032448" cy="369332"/>
          </a:xfrm>
          <a:prstGeom prst="rect">
            <a:avLst/>
          </a:prstGeom>
          <a:noFill/>
        </p:spPr>
        <p:txBody>
          <a:bodyPr wrap="square" rtlCol="0">
            <a:spAutoFit/>
          </a:bodyPr>
          <a:lstStyle/>
          <a:p>
            <a:r>
              <a:rPr lang="en-US" dirty="0" smtClean="0"/>
              <a:t>Position from vertical detector (mm)</a:t>
            </a:r>
            <a:endParaRPr lang="en-US" dirty="0"/>
          </a:p>
        </p:txBody>
      </p:sp>
      <p:sp>
        <p:nvSpPr>
          <p:cNvPr id="6" name="TextBox 5"/>
          <p:cNvSpPr txBox="1"/>
          <p:nvPr/>
        </p:nvSpPr>
        <p:spPr>
          <a:xfrm rot="16200000">
            <a:off x="2009529" y="3242793"/>
            <a:ext cx="291113" cy="369332"/>
          </a:xfrm>
          <a:prstGeom prst="rect">
            <a:avLst/>
          </a:prstGeom>
          <a:noFill/>
        </p:spPr>
        <p:txBody>
          <a:bodyPr wrap="square" rtlCol="0">
            <a:spAutoFit/>
          </a:bodyPr>
          <a:lstStyle/>
          <a:p>
            <a:r>
              <a:rPr lang="en-US" dirty="0" smtClean="0"/>
              <a:t>E</a:t>
            </a:r>
            <a:endParaRPr lang="en-US" dirty="0"/>
          </a:p>
        </p:txBody>
      </p:sp>
    </p:spTree>
    <p:extLst>
      <p:ext uri="{BB962C8B-B14F-4D97-AF65-F5344CB8AC3E}">
        <p14:creationId xmlns:p14="http://schemas.microsoft.com/office/powerpoint/2010/main" val="15855627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5626" y="548680"/>
            <a:ext cx="3653485" cy="668702"/>
          </a:xfrm>
        </p:spPr>
        <p:txBody>
          <a:bodyPr>
            <a:normAutofit fontScale="90000"/>
          </a:bodyPr>
          <a:lstStyle/>
          <a:p>
            <a:r>
              <a:rPr lang="en-US" dirty="0" smtClean="0"/>
              <a:t>Ca beam with different </a:t>
            </a:r>
            <a:br>
              <a:rPr lang="en-US" dirty="0" smtClean="0"/>
            </a:br>
            <a:r>
              <a:rPr lang="en-US" dirty="0" smtClean="0"/>
              <a:t>wrapping materials</a:t>
            </a:r>
            <a:endParaRPr lang="en-US" dirty="0"/>
          </a:p>
        </p:txBody>
      </p:sp>
      <p:sp>
        <p:nvSpPr>
          <p:cNvPr id="3" name="Inhaltsplatzhalter 2"/>
          <p:cNvSpPr>
            <a:spLocks noGrp="1"/>
          </p:cNvSpPr>
          <p:nvPr>
            <p:ph idx="1"/>
          </p:nvPr>
        </p:nvSpPr>
        <p:spPr>
          <a:xfrm>
            <a:off x="179512" y="1450685"/>
            <a:ext cx="3757103" cy="2194339"/>
          </a:xfrm>
        </p:spPr>
        <p:txBody>
          <a:bodyPr>
            <a:normAutofit fontScale="92500" lnSpcReduction="20000"/>
          </a:bodyPr>
          <a:lstStyle/>
          <a:p>
            <a:r>
              <a:rPr lang="en-US" sz="2000" dirty="0" smtClean="0"/>
              <a:t>Test of wrapping materials Tyvek, ESR, Al-foil, ...</a:t>
            </a:r>
          </a:p>
          <a:p>
            <a:r>
              <a:rPr lang="en-US" sz="2000" dirty="0" smtClean="0"/>
              <a:t>ESR delivers almost a factor of 2 more light.</a:t>
            </a:r>
          </a:p>
          <a:p>
            <a:r>
              <a:rPr lang="en-US" sz="2000" dirty="0" smtClean="0"/>
              <a:t>Tyvek shows variations with position.</a:t>
            </a:r>
            <a:endParaRPr lang="en-US" sz="2000" dirty="0"/>
          </a:p>
        </p:txBody>
      </p:sp>
      <p:sp>
        <p:nvSpPr>
          <p:cNvPr id="4" name="AutoShape 2" descr="https://elog.gsi.de/s40x/141004_194917/run_235_smiley.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9111" y="7938"/>
            <a:ext cx="5314890" cy="6593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287482" y="4676028"/>
            <a:ext cx="787460" cy="369332"/>
          </a:xfrm>
          <a:prstGeom prst="rect">
            <a:avLst/>
          </a:prstGeom>
        </p:spPr>
        <p:txBody>
          <a:bodyPr vert="horz" wrap="none" lIns="91440" tIns="45720" rIns="91440" bIns="45720" rtlCol="0" anchor="t">
            <a:spAutoFit/>
          </a:bodyPr>
          <a:lstStyle/>
          <a:p>
            <a:pPr algn="l"/>
            <a:r>
              <a:rPr lang="de-DE" dirty="0" err="1" smtClean="0"/>
              <a:t>Tyvek</a:t>
            </a:r>
            <a:endParaRPr lang="en-US" dirty="0" smtClean="0"/>
          </a:p>
        </p:txBody>
      </p:sp>
      <p:sp>
        <p:nvSpPr>
          <p:cNvPr id="7" name="Textfeld 6"/>
          <p:cNvSpPr txBox="1"/>
          <p:nvPr/>
        </p:nvSpPr>
        <p:spPr>
          <a:xfrm>
            <a:off x="4287482" y="2477928"/>
            <a:ext cx="659155" cy="369332"/>
          </a:xfrm>
          <a:prstGeom prst="rect">
            <a:avLst/>
          </a:prstGeom>
        </p:spPr>
        <p:txBody>
          <a:bodyPr vert="horz" wrap="none" lIns="91440" tIns="45720" rIns="91440" bIns="45720" rtlCol="0" anchor="t">
            <a:spAutoFit/>
          </a:bodyPr>
          <a:lstStyle/>
          <a:p>
            <a:pPr algn="l"/>
            <a:r>
              <a:rPr lang="de-DE" dirty="0" smtClean="0"/>
              <a:t>ESR</a:t>
            </a:r>
            <a:endParaRPr lang="en-US" dirty="0" smtClean="0"/>
          </a:p>
        </p:txBody>
      </p:sp>
      <p:sp>
        <p:nvSpPr>
          <p:cNvPr id="8" name="Textfeld 7"/>
          <p:cNvSpPr txBox="1"/>
          <p:nvPr/>
        </p:nvSpPr>
        <p:spPr>
          <a:xfrm>
            <a:off x="4287482" y="271336"/>
            <a:ext cx="1441420" cy="369332"/>
          </a:xfrm>
          <a:prstGeom prst="rect">
            <a:avLst/>
          </a:prstGeom>
        </p:spPr>
        <p:txBody>
          <a:bodyPr vert="horz" wrap="none" lIns="91440" tIns="45720" rIns="91440" bIns="45720" rtlCol="0" anchor="t">
            <a:spAutoFit/>
          </a:bodyPr>
          <a:lstStyle/>
          <a:p>
            <a:pPr algn="l"/>
            <a:r>
              <a:rPr lang="de-DE" dirty="0" err="1" smtClean="0"/>
              <a:t>no</a:t>
            </a:r>
            <a:r>
              <a:rPr lang="de-DE" dirty="0" smtClean="0"/>
              <a:t> </a:t>
            </a:r>
            <a:r>
              <a:rPr lang="de-DE" dirty="0" err="1" smtClean="0"/>
              <a:t>wrapping</a:t>
            </a:r>
            <a:endParaRPr lang="en-US" dirty="0" smtClean="0"/>
          </a:p>
        </p:txBody>
      </p:sp>
      <p:pic>
        <p:nvPicPr>
          <p:cNvPr id="6146" name="Picture 2" descr="D:\GSI\detectors\ToF\Bilder\20140919_1143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2" y="3645024"/>
            <a:ext cx="3491880" cy="2618910"/>
          </a:xfrm>
          <a:prstGeom prst="rect">
            <a:avLst/>
          </a:prstGeom>
          <a:noFill/>
          <a:extLst>
            <a:ext uri="{909E8E84-426E-40dd-AFC4-6F175D3DCCD1}">
              <a14:hiddenFill xmlns:a14="http://schemas.microsoft.com/office/drawing/2010/main">
                <a:solidFill>
                  <a:srgbClr val="FFFFFF"/>
                </a:solidFill>
              </a14:hiddenFill>
            </a:ext>
          </a:extLst>
        </p:spPr>
      </p:pic>
      <p:sp>
        <p:nvSpPr>
          <p:cNvPr id="10" name="Inhaltsplatzhalter 2"/>
          <p:cNvSpPr txBox="1">
            <a:spLocks/>
          </p:cNvSpPr>
          <p:nvPr/>
        </p:nvSpPr>
        <p:spPr>
          <a:xfrm>
            <a:off x="307173" y="5937771"/>
            <a:ext cx="1002390" cy="32765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solidFill>
                  <a:schemeClr val="bg1"/>
                </a:solidFill>
              </a:rPr>
              <a:t>M. </a:t>
            </a:r>
            <a:r>
              <a:rPr lang="en-US" sz="2000" dirty="0" err="1" smtClean="0">
                <a:solidFill>
                  <a:schemeClr val="bg1"/>
                </a:solidFill>
              </a:rPr>
              <a:t>Heil</a:t>
            </a:r>
            <a:r>
              <a:rPr lang="en-US" sz="2000" dirty="0" smtClean="0">
                <a:solidFill>
                  <a:schemeClr val="bg1"/>
                </a:solidFill>
              </a:rPr>
              <a:t> </a:t>
            </a:r>
            <a:endParaRPr lang="en-US" sz="2000" dirty="0">
              <a:solidFill>
                <a:schemeClr val="bg1"/>
              </a:solidFill>
            </a:endParaRPr>
          </a:p>
        </p:txBody>
      </p:sp>
    </p:spTree>
    <p:extLst>
      <p:ext uri="{BB962C8B-B14F-4D97-AF65-F5344CB8AC3E}">
        <p14:creationId xmlns:p14="http://schemas.microsoft.com/office/powerpoint/2010/main" val="40418235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In-beam tracking detectors</a:t>
            </a:r>
            <a:endParaRPr lang="en-US" dirty="0"/>
          </a:p>
        </p:txBody>
      </p:sp>
      <p:cxnSp>
        <p:nvCxnSpPr>
          <p:cNvPr id="6" name="Straight Connector 5"/>
          <p:cNvCxnSpPr/>
          <p:nvPr/>
        </p:nvCxnSpPr>
        <p:spPr>
          <a:xfrm>
            <a:off x="1060252" y="2515136"/>
            <a:ext cx="3096344" cy="0"/>
          </a:xfrm>
          <a:prstGeom prst="line">
            <a:avLst/>
          </a:prstGeom>
          <a:ln w="28575" cap="flat" cmpd="sng">
            <a:solidFill>
              <a:schemeClr val="tx1"/>
            </a:solidFill>
            <a:prstDash val="dashDot"/>
            <a:headEnd type="diamond"/>
            <a:tailEnd type="diamond"/>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84388" y="2145804"/>
            <a:ext cx="583801" cy="307777"/>
          </a:xfrm>
          <a:prstGeom prst="rect">
            <a:avLst/>
          </a:prstGeom>
          <a:noFill/>
          <a:ln>
            <a:solidFill>
              <a:schemeClr val="tx1"/>
            </a:solidFill>
          </a:ln>
        </p:spPr>
        <p:txBody>
          <a:bodyPr wrap="none" rtlCol="0">
            <a:spAutoFit/>
          </a:bodyPr>
          <a:lstStyle/>
          <a:p>
            <a:r>
              <a:rPr lang="en-US" sz="1400" dirty="0" smtClean="0"/>
              <a:t>10 m</a:t>
            </a:r>
            <a:endParaRPr lang="en-US" sz="1400" dirty="0"/>
          </a:p>
        </p:txBody>
      </p:sp>
      <p:cxnSp>
        <p:nvCxnSpPr>
          <p:cNvPr id="13" name="Straight Arrow Connector 12"/>
          <p:cNvCxnSpPr/>
          <p:nvPr/>
        </p:nvCxnSpPr>
        <p:spPr>
          <a:xfrm flipV="1">
            <a:off x="1132700" y="3513956"/>
            <a:ext cx="6768752" cy="864096"/>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608700" y="4199700"/>
            <a:ext cx="2339984" cy="1258472"/>
          </a:xfrm>
          <a:prstGeom prst="straightConnector1">
            <a:avLst/>
          </a:prstGeom>
          <a:ln w="12700" cmpd="sng">
            <a:solidFill>
              <a:schemeClr val="tx1"/>
            </a:solidFill>
            <a:bevel/>
            <a:tailEnd type="arrow"/>
          </a:ln>
          <a:effectLst/>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a:off x="2212380" y="3441948"/>
            <a:ext cx="1143000" cy="730250"/>
          </a:xfrm>
          <a:custGeom>
            <a:avLst/>
            <a:gdLst>
              <a:gd name="connsiteX0" fmla="*/ 0 w 1143000"/>
              <a:gd name="connsiteY0" fmla="*/ 685800 h 730250"/>
              <a:gd name="connsiteX1" fmla="*/ 76200 w 1143000"/>
              <a:gd name="connsiteY1" fmla="*/ 95250 h 730250"/>
              <a:gd name="connsiteX2" fmla="*/ 152400 w 1143000"/>
              <a:gd name="connsiteY2" fmla="*/ 44450 h 730250"/>
              <a:gd name="connsiteX3" fmla="*/ 222250 w 1143000"/>
              <a:gd name="connsiteY3" fmla="*/ 0 h 730250"/>
              <a:gd name="connsiteX4" fmla="*/ 1066800 w 1143000"/>
              <a:gd name="connsiteY4" fmla="*/ 88900 h 730250"/>
              <a:gd name="connsiteX5" fmla="*/ 1143000 w 1143000"/>
              <a:gd name="connsiteY5" fmla="*/ 260350 h 730250"/>
              <a:gd name="connsiteX6" fmla="*/ 1104900 w 1143000"/>
              <a:gd name="connsiteY6" fmla="*/ 419100 h 730250"/>
              <a:gd name="connsiteX7" fmla="*/ 819150 w 1143000"/>
              <a:gd name="connsiteY7" fmla="*/ 571500 h 730250"/>
              <a:gd name="connsiteX8" fmla="*/ 203200 w 1143000"/>
              <a:gd name="connsiteY8" fmla="*/ 730250 h 730250"/>
              <a:gd name="connsiteX9" fmla="*/ 0 w 1143000"/>
              <a:gd name="connsiteY9" fmla="*/ 6858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730250">
                <a:moveTo>
                  <a:pt x="0" y="685800"/>
                </a:moveTo>
                <a:lnTo>
                  <a:pt x="76200" y="95250"/>
                </a:lnTo>
                <a:lnTo>
                  <a:pt x="152400" y="44450"/>
                </a:lnTo>
                <a:lnTo>
                  <a:pt x="222250" y="0"/>
                </a:lnTo>
                <a:lnTo>
                  <a:pt x="1066800" y="88900"/>
                </a:lnTo>
                <a:lnTo>
                  <a:pt x="1143000" y="260350"/>
                </a:lnTo>
                <a:lnTo>
                  <a:pt x="1104900" y="419100"/>
                </a:lnTo>
                <a:lnTo>
                  <a:pt x="819150" y="571500"/>
                </a:lnTo>
                <a:lnTo>
                  <a:pt x="203200" y="730250"/>
                </a:lnTo>
                <a:lnTo>
                  <a:pt x="0" y="68580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2129367" y="4296833"/>
            <a:ext cx="1066800" cy="842434"/>
          </a:xfrm>
          <a:custGeom>
            <a:avLst/>
            <a:gdLst>
              <a:gd name="connsiteX0" fmla="*/ 67733 w 1066800"/>
              <a:gd name="connsiteY0" fmla="*/ 0 h 842434"/>
              <a:gd name="connsiteX1" fmla="*/ 228600 w 1066800"/>
              <a:gd name="connsiteY1" fmla="*/ 16934 h 842434"/>
              <a:gd name="connsiteX2" fmla="*/ 787400 w 1066800"/>
              <a:gd name="connsiteY2" fmla="*/ 275167 h 842434"/>
              <a:gd name="connsiteX3" fmla="*/ 1066800 w 1066800"/>
              <a:gd name="connsiteY3" fmla="*/ 550334 h 842434"/>
              <a:gd name="connsiteX4" fmla="*/ 1054100 w 1066800"/>
              <a:gd name="connsiteY4" fmla="*/ 745067 h 842434"/>
              <a:gd name="connsiteX5" fmla="*/ 1020233 w 1066800"/>
              <a:gd name="connsiteY5" fmla="*/ 804334 h 842434"/>
              <a:gd name="connsiteX6" fmla="*/ 960966 w 1066800"/>
              <a:gd name="connsiteY6" fmla="*/ 842434 h 842434"/>
              <a:gd name="connsiteX7" fmla="*/ 186266 w 1066800"/>
              <a:gd name="connsiteY7" fmla="*/ 762000 h 842434"/>
              <a:gd name="connsiteX8" fmla="*/ 71966 w 1066800"/>
              <a:gd name="connsiteY8" fmla="*/ 706967 h 842434"/>
              <a:gd name="connsiteX9" fmla="*/ 8466 w 1066800"/>
              <a:gd name="connsiteY9" fmla="*/ 605367 h 842434"/>
              <a:gd name="connsiteX10" fmla="*/ 0 w 1066800"/>
              <a:gd name="connsiteY10" fmla="*/ 550334 h 842434"/>
              <a:gd name="connsiteX11" fmla="*/ 67733 w 1066800"/>
              <a:gd name="connsiteY11" fmla="*/ 0 h 84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6800" h="842434">
                <a:moveTo>
                  <a:pt x="67733" y="0"/>
                </a:moveTo>
                <a:lnTo>
                  <a:pt x="228600" y="16934"/>
                </a:lnTo>
                <a:lnTo>
                  <a:pt x="787400" y="275167"/>
                </a:lnTo>
                <a:lnTo>
                  <a:pt x="1066800" y="550334"/>
                </a:lnTo>
                <a:lnTo>
                  <a:pt x="1054100" y="745067"/>
                </a:lnTo>
                <a:lnTo>
                  <a:pt x="1020233" y="804334"/>
                </a:lnTo>
                <a:lnTo>
                  <a:pt x="960966" y="842434"/>
                </a:lnTo>
                <a:lnTo>
                  <a:pt x="186266" y="762000"/>
                </a:lnTo>
                <a:lnTo>
                  <a:pt x="71966" y="706967"/>
                </a:lnTo>
                <a:lnTo>
                  <a:pt x="8466" y="605367"/>
                </a:lnTo>
                <a:lnTo>
                  <a:pt x="0" y="550334"/>
                </a:lnTo>
                <a:lnTo>
                  <a:pt x="67733" y="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3446161" y="4240138"/>
            <a:ext cx="45719" cy="216024"/>
          </a:xfrm>
          <a:prstGeom prst="roundRect">
            <a:avLst/>
          </a:prstGeom>
          <a:ln>
            <a:solidFill>
              <a:schemeClr val="tx1"/>
            </a:solidFill>
          </a:ln>
          <a:scene3d>
            <a:camera prst="orthographicFront">
              <a:rot lat="0" lon="0" rev="209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32260" y="43437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447693" y="4306044"/>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094652" y="42249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757292" y="4248444"/>
            <a:ext cx="10800" cy="95256"/>
          </a:xfrm>
          <a:prstGeom prst="rect">
            <a:avLst/>
          </a:prstGeom>
          <a:ln>
            <a:solidFill>
              <a:schemeClr val="tx1"/>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rot="15686549">
            <a:off x="1395469" y="3702535"/>
            <a:ext cx="646331" cy="307777"/>
          </a:xfrm>
          <a:prstGeom prst="rect">
            <a:avLst/>
          </a:prstGeom>
          <a:noFill/>
          <a:ln>
            <a:solidFill>
              <a:schemeClr val="tx1"/>
            </a:solidFill>
          </a:ln>
        </p:spPr>
        <p:txBody>
          <a:bodyPr wrap="none" rtlCol="0">
            <a:spAutoFit/>
          </a:bodyPr>
          <a:lstStyle/>
          <a:p>
            <a:r>
              <a:rPr lang="en-US" sz="1400" dirty="0" smtClean="0"/>
              <a:t>target</a:t>
            </a:r>
            <a:endParaRPr lang="en-US" sz="1400" dirty="0"/>
          </a:p>
        </p:txBody>
      </p:sp>
      <p:sp>
        <p:nvSpPr>
          <p:cNvPr id="26" name="TextBox 25"/>
          <p:cNvSpPr txBox="1"/>
          <p:nvPr/>
        </p:nvSpPr>
        <p:spPr>
          <a:xfrm rot="21038668">
            <a:off x="548521" y="4524048"/>
            <a:ext cx="1402147" cy="523220"/>
          </a:xfrm>
          <a:prstGeom prst="rect">
            <a:avLst/>
          </a:prstGeom>
          <a:noFill/>
          <a:ln>
            <a:solidFill>
              <a:schemeClr val="tx1"/>
            </a:solidFill>
          </a:ln>
        </p:spPr>
        <p:txBody>
          <a:bodyPr wrap="none" rtlCol="0">
            <a:spAutoFit/>
          </a:bodyPr>
          <a:lstStyle/>
          <a:p>
            <a:r>
              <a:rPr lang="en-US" sz="1400" dirty="0"/>
              <a:t>i</a:t>
            </a:r>
            <a:r>
              <a:rPr lang="en-US" sz="1400" dirty="0" smtClean="0"/>
              <a:t>ncoming beam</a:t>
            </a:r>
          </a:p>
          <a:p>
            <a:r>
              <a:rPr lang="en-US" sz="1400" dirty="0" smtClean="0"/>
              <a:t>e, t, x, y</a:t>
            </a:r>
            <a:endParaRPr lang="en-US" sz="1400" dirty="0"/>
          </a:p>
        </p:txBody>
      </p:sp>
      <p:sp>
        <p:nvSpPr>
          <p:cNvPr id="27" name="TextBox 26"/>
          <p:cNvSpPr txBox="1"/>
          <p:nvPr/>
        </p:nvSpPr>
        <p:spPr>
          <a:xfrm>
            <a:off x="3796556" y="5439008"/>
            <a:ext cx="755623" cy="523220"/>
          </a:xfrm>
          <a:prstGeom prst="rect">
            <a:avLst/>
          </a:prstGeom>
          <a:noFill/>
          <a:ln>
            <a:solidFill>
              <a:schemeClr val="tx1"/>
            </a:solidFill>
          </a:ln>
        </p:spPr>
        <p:txBody>
          <a:bodyPr wrap="none" rtlCol="0">
            <a:spAutoFit/>
          </a:bodyPr>
          <a:lstStyle/>
          <a:p>
            <a:r>
              <a:rPr lang="en-US" sz="1400" dirty="0" smtClean="0"/>
              <a:t>protons</a:t>
            </a:r>
          </a:p>
          <a:p>
            <a:r>
              <a:rPr lang="en-US" sz="1400" dirty="0" smtClean="0"/>
              <a:t>e, t</a:t>
            </a:r>
            <a:r>
              <a:rPr lang="en-US" sz="1400" dirty="0"/>
              <a:t>, x, y</a:t>
            </a:r>
          </a:p>
        </p:txBody>
      </p:sp>
      <p:sp>
        <p:nvSpPr>
          <p:cNvPr id="32" name="TextBox 31"/>
          <p:cNvSpPr txBox="1"/>
          <p:nvPr/>
        </p:nvSpPr>
        <p:spPr>
          <a:xfrm>
            <a:off x="6084168" y="5301208"/>
            <a:ext cx="1512168" cy="523220"/>
          </a:xfrm>
          <a:prstGeom prst="rect">
            <a:avLst/>
          </a:prstGeom>
          <a:noFill/>
          <a:ln>
            <a:solidFill>
              <a:schemeClr val="tx1"/>
            </a:solidFill>
          </a:ln>
        </p:spPr>
        <p:txBody>
          <a:bodyPr wrap="square" rtlCol="0">
            <a:spAutoFit/>
          </a:bodyPr>
          <a:lstStyle/>
          <a:p>
            <a:r>
              <a:rPr lang="en-US" sz="1400" dirty="0"/>
              <a:t>h</a:t>
            </a:r>
            <a:r>
              <a:rPr lang="en-US" sz="1400" dirty="0" smtClean="0"/>
              <a:t>eavy fragments</a:t>
            </a:r>
          </a:p>
          <a:p>
            <a:r>
              <a:rPr lang="en-US" sz="1400" dirty="0" smtClean="0"/>
              <a:t>e, t, x, y</a:t>
            </a:r>
            <a:endParaRPr lang="en-US" sz="1400" dirty="0"/>
          </a:p>
        </p:txBody>
      </p:sp>
      <p:sp>
        <p:nvSpPr>
          <p:cNvPr id="31" name="Rectangle 30"/>
          <p:cNvSpPr/>
          <p:nvPr/>
        </p:nvSpPr>
        <p:spPr>
          <a:xfrm>
            <a:off x="1549297" y="4293357"/>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6874112" y="2913980"/>
            <a:ext cx="844602" cy="523220"/>
          </a:xfrm>
          <a:prstGeom prst="rect">
            <a:avLst/>
          </a:prstGeom>
          <a:noFill/>
          <a:ln>
            <a:solidFill>
              <a:schemeClr val="tx1"/>
            </a:solidFill>
          </a:ln>
        </p:spPr>
        <p:txBody>
          <a:bodyPr wrap="none" rtlCol="0">
            <a:spAutoFit/>
          </a:bodyPr>
          <a:lstStyle/>
          <a:p>
            <a:r>
              <a:rPr lang="en-US" sz="1400" dirty="0" smtClean="0"/>
              <a:t>neutrons</a:t>
            </a:r>
          </a:p>
          <a:p>
            <a:r>
              <a:rPr lang="en-US" sz="1400" dirty="0" smtClean="0"/>
              <a:t>e, t, x, y</a:t>
            </a:r>
            <a:endParaRPr lang="en-US" sz="1400" dirty="0"/>
          </a:p>
        </p:txBody>
      </p:sp>
      <p:sp>
        <p:nvSpPr>
          <p:cNvPr id="44" name="Rounded Rectangle 43"/>
          <p:cNvSpPr>
            <a:spLocks/>
          </p:cNvSpPr>
          <p:nvPr/>
        </p:nvSpPr>
        <p:spPr>
          <a:xfrm>
            <a:off x="4094233" y="4649624"/>
            <a:ext cx="45719" cy="795600"/>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p:nvGrpSpPr>
        <p:grpSpPr>
          <a:xfrm>
            <a:off x="3171056" y="3695700"/>
            <a:ext cx="1112912" cy="1727200"/>
            <a:chOff x="3171056" y="3695700"/>
            <a:chExt cx="1112912" cy="1727200"/>
          </a:xfrm>
        </p:grpSpPr>
        <p:cxnSp>
          <p:nvCxnSpPr>
            <p:cNvPr id="47" name="Straight Connector 46"/>
            <p:cNvCxnSpPr/>
            <p:nvPr/>
          </p:nvCxnSpPr>
          <p:spPr>
            <a:xfrm flipV="1">
              <a:off x="3348856" y="3695700"/>
              <a:ext cx="800100" cy="317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148956" y="3695700"/>
              <a:ext cx="135012" cy="5976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3729856" y="4293357"/>
              <a:ext cx="554112" cy="11295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3171056" y="4978400"/>
              <a:ext cx="127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298056" y="4978400"/>
              <a:ext cx="431800"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rot="20820000">
              <a:off x="4178821" y="3729980"/>
              <a:ext cx="72008" cy="49492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 name="Rounded Rectangle 52"/>
          <p:cNvSpPr/>
          <p:nvPr/>
        </p:nvSpPr>
        <p:spPr>
          <a:xfrm rot="21480000">
            <a:off x="3822845" y="4522068"/>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p:cNvSpPr/>
          <p:nvPr/>
        </p:nvSpPr>
        <p:spPr>
          <a:xfrm rot="21480000">
            <a:off x="3886700" y="4552500"/>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ounded Rectangle 54"/>
          <p:cNvSpPr/>
          <p:nvPr/>
        </p:nvSpPr>
        <p:spPr>
          <a:xfrm rot="21480000" flipH="1">
            <a:off x="3508524" y="4470708"/>
            <a:ext cx="45719" cy="489648"/>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2608700" y="4199700"/>
            <a:ext cx="5292752" cy="93956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Freeform 40"/>
          <p:cNvSpPr/>
          <p:nvPr/>
        </p:nvSpPr>
        <p:spPr>
          <a:xfrm rot="21540000">
            <a:off x="4167201" y="4356408"/>
            <a:ext cx="1601522" cy="508822"/>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Rounded Rectangle 41"/>
          <p:cNvSpPr/>
          <p:nvPr/>
        </p:nvSpPr>
        <p:spPr>
          <a:xfrm rot="21540000">
            <a:off x="8576353" y="4941901"/>
            <a:ext cx="89313" cy="619889"/>
          </a:xfrm>
          <a:prstGeom prst="roundRect">
            <a:avLst/>
          </a:prstGeom>
          <a:ln>
            <a:solidFill>
              <a:schemeClr val="tx1"/>
            </a:solidFill>
          </a:ln>
          <a:scene3d>
            <a:camera prst="orthographicFront">
              <a:rot lat="0" lon="0" rev="212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Freeform 44"/>
          <p:cNvSpPr>
            <a:spLocks noChangeAspect="1"/>
          </p:cNvSpPr>
          <p:nvPr/>
        </p:nvSpPr>
        <p:spPr>
          <a:xfrm rot="21540000">
            <a:off x="5751949" y="4555975"/>
            <a:ext cx="2730779" cy="867600"/>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6" name="Straight Connector 55"/>
          <p:cNvCxnSpPr>
            <a:stCxn id="45" idx="3"/>
            <a:endCxn id="45" idx="0"/>
          </p:cNvCxnSpPr>
          <p:nvPr/>
        </p:nvCxnSpPr>
        <p:spPr>
          <a:xfrm flipV="1">
            <a:off x="5750725" y="4579078"/>
            <a:ext cx="39241" cy="3524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rot="391260">
            <a:off x="2195736" y="3121223"/>
            <a:ext cx="1318096" cy="307777"/>
          </a:xfrm>
          <a:prstGeom prst="rect">
            <a:avLst/>
          </a:prstGeom>
          <a:noFill/>
          <a:ln>
            <a:solidFill>
              <a:schemeClr val="tx1"/>
            </a:solidFill>
          </a:ln>
        </p:spPr>
        <p:txBody>
          <a:bodyPr wrap="square" rtlCol="0">
            <a:spAutoFit/>
          </a:bodyPr>
          <a:lstStyle/>
          <a:p>
            <a:r>
              <a:rPr lang="en-US" sz="1400" dirty="0"/>
              <a:t>d</a:t>
            </a:r>
            <a:r>
              <a:rPr lang="en-US" sz="1400" dirty="0" smtClean="0"/>
              <a:t>ipole magnet</a:t>
            </a:r>
            <a:endParaRPr lang="en-US" sz="1400" dirty="0"/>
          </a:p>
        </p:txBody>
      </p:sp>
    </p:spTree>
    <p:extLst>
      <p:ext uri="{BB962C8B-B14F-4D97-AF65-F5344CB8AC3E}">
        <p14:creationId xmlns:p14="http://schemas.microsoft.com/office/powerpoint/2010/main" val="38725805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In-beam tracking detectors</a:t>
            </a:r>
            <a:endParaRPr lang="en-US" dirty="0"/>
          </a:p>
        </p:txBody>
      </p:sp>
      <p:cxnSp>
        <p:nvCxnSpPr>
          <p:cNvPr id="6" name="Straight Connector 5"/>
          <p:cNvCxnSpPr/>
          <p:nvPr/>
        </p:nvCxnSpPr>
        <p:spPr>
          <a:xfrm>
            <a:off x="1060252" y="2515136"/>
            <a:ext cx="3096344" cy="0"/>
          </a:xfrm>
          <a:prstGeom prst="line">
            <a:avLst/>
          </a:prstGeom>
          <a:ln w="28575" cap="flat" cmpd="sng">
            <a:solidFill>
              <a:schemeClr val="tx1"/>
            </a:solidFill>
            <a:prstDash val="dashDot"/>
            <a:headEnd type="diamond"/>
            <a:tailEnd type="diamond"/>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84388" y="2145804"/>
            <a:ext cx="583801" cy="307777"/>
          </a:xfrm>
          <a:prstGeom prst="rect">
            <a:avLst/>
          </a:prstGeom>
          <a:noFill/>
          <a:ln>
            <a:solidFill>
              <a:schemeClr val="tx1"/>
            </a:solidFill>
          </a:ln>
        </p:spPr>
        <p:txBody>
          <a:bodyPr wrap="none" rtlCol="0">
            <a:spAutoFit/>
          </a:bodyPr>
          <a:lstStyle/>
          <a:p>
            <a:r>
              <a:rPr lang="en-US" sz="1400" dirty="0" smtClean="0"/>
              <a:t>10 m</a:t>
            </a:r>
            <a:endParaRPr lang="en-US" sz="1400" dirty="0"/>
          </a:p>
        </p:txBody>
      </p:sp>
      <p:cxnSp>
        <p:nvCxnSpPr>
          <p:cNvPr id="13" name="Straight Arrow Connector 12"/>
          <p:cNvCxnSpPr/>
          <p:nvPr/>
        </p:nvCxnSpPr>
        <p:spPr>
          <a:xfrm flipV="1">
            <a:off x="1132700" y="3513956"/>
            <a:ext cx="6768752" cy="864096"/>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608700" y="4199700"/>
            <a:ext cx="2339984" cy="1258472"/>
          </a:xfrm>
          <a:prstGeom prst="straightConnector1">
            <a:avLst/>
          </a:prstGeom>
          <a:ln w="12700" cmpd="sng">
            <a:solidFill>
              <a:schemeClr val="tx1"/>
            </a:solidFill>
            <a:bevel/>
            <a:tailEnd type="arrow"/>
          </a:ln>
          <a:effectLst/>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a:off x="2212380" y="3441948"/>
            <a:ext cx="1143000" cy="730250"/>
          </a:xfrm>
          <a:custGeom>
            <a:avLst/>
            <a:gdLst>
              <a:gd name="connsiteX0" fmla="*/ 0 w 1143000"/>
              <a:gd name="connsiteY0" fmla="*/ 685800 h 730250"/>
              <a:gd name="connsiteX1" fmla="*/ 76200 w 1143000"/>
              <a:gd name="connsiteY1" fmla="*/ 95250 h 730250"/>
              <a:gd name="connsiteX2" fmla="*/ 152400 w 1143000"/>
              <a:gd name="connsiteY2" fmla="*/ 44450 h 730250"/>
              <a:gd name="connsiteX3" fmla="*/ 222250 w 1143000"/>
              <a:gd name="connsiteY3" fmla="*/ 0 h 730250"/>
              <a:gd name="connsiteX4" fmla="*/ 1066800 w 1143000"/>
              <a:gd name="connsiteY4" fmla="*/ 88900 h 730250"/>
              <a:gd name="connsiteX5" fmla="*/ 1143000 w 1143000"/>
              <a:gd name="connsiteY5" fmla="*/ 260350 h 730250"/>
              <a:gd name="connsiteX6" fmla="*/ 1104900 w 1143000"/>
              <a:gd name="connsiteY6" fmla="*/ 419100 h 730250"/>
              <a:gd name="connsiteX7" fmla="*/ 819150 w 1143000"/>
              <a:gd name="connsiteY7" fmla="*/ 571500 h 730250"/>
              <a:gd name="connsiteX8" fmla="*/ 203200 w 1143000"/>
              <a:gd name="connsiteY8" fmla="*/ 730250 h 730250"/>
              <a:gd name="connsiteX9" fmla="*/ 0 w 1143000"/>
              <a:gd name="connsiteY9" fmla="*/ 6858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730250">
                <a:moveTo>
                  <a:pt x="0" y="685800"/>
                </a:moveTo>
                <a:lnTo>
                  <a:pt x="76200" y="95250"/>
                </a:lnTo>
                <a:lnTo>
                  <a:pt x="152400" y="44450"/>
                </a:lnTo>
                <a:lnTo>
                  <a:pt x="222250" y="0"/>
                </a:lnTo>
                <a:lnTo>
                  <a:pt x="1066800" y="88900"/>
                </a:lnTo>
                <a:lnTo>
                  <a:pt x="1143000" y="260350"/>
                </a:lnTo>
                <a:lnTo>
                  <a:pt x="1104900" y="419100"/>
                </a:lnTo>
                <a:lnTo>
                  <a:pt x="819150" y="571500"/>
                </a:lnTo>
                <a:lnTo>
                  <a:pt x="203200" y="730250"/>
                </a:lnTo>
                <a:lnTo>
                  <a:pt x="0" y="68580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2129367" y="4296833"/>
            <a:ext cx="1066800" cy="842434"/>
          </a:xfrm>
          <a:custGeom>
            <a:avLst/>
            <a:gdLst>
              <a:gd name="connsiteX0" fmla="*/ 67733 w 1066800"/>
              <a:gd name="connsiteY0" fmla="*/ 0 h 842434"/>
              <a:gd name="connsiteX1" fmla="*/ 228600 w 1066800"/>
              <a:gd name="connsiteY1" fmla="*/ 16934 h 842434"/>
              <a:gd name="connsiteX2" fmla="*/ 787400 w 1066800"/>
              <a:gd name="connsiteY2" fmla="*/ 275167 h 842434"/>
              <a:gd name="connsiteX3" fmla="*/ 1066800 w 1066800"/>
              <a:gd name="connsiteY3" fmla="*/ 550334 h 842434"/>
              <a:gd name="connsiteX4" fmla="*/ 1054100 w 1066800"/>
              <a:gd name="connsiteY4" fmla="*/ 745067 h 842434"/>
              <a:gd name="connsiteX5" fmla="*/ 1020233 w 1066800"/>
              <a:gd name="connsiteY5" fmla="*/ 804334 h 842434"/>
              <a:gd name="connsiteX6" fmla="*/ 960966 w 1066800"/>
              <a:gd name="connsiteY6" fmla="*/ 842434 h 842434"/>
              <a:gd name="connsiteX7" fmla="*/ 186266 w 1066800"/>
              <a:gd name="connsiteY7" fmla="*/ 762000 h 842434"/>
              <a:gd name="connsiteX8" fmla="*/ 71966 w 1066800"/>
              <a:gd name="connsiteY8" fmla="*/ 706967 h 842434"/>
              <a:gd name="connsiteX9" fmla="*/ 8466 w 1066800"/>
              <a:gd name="connsiteY9" fmla="*/ 605367 h 842434"/>
              <a:gd name="connsiteX10" fmla="*/ 0 w 1066800"/>
              <a:gd name="connsiteY10" fmla="*/ 550334 h 842434"/>
              <a:gd name="connsiteX11" fmla="*/ 67733 w 1066800"/>
              <a:gd name="connsiteY11" fmla="*/ 0 h 84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6800" h="842434">
                <a:moveTo>
                  <a:pt x="67733" y="0"/>
                </a:moveTo>
                <a:lnTo>
                  <a:pt x="228600" y="16934"/>
                </a:lnTo>
                <a:lnTo>
                  <a:pt x="787400" y="275167"/>
                </a:lnTo>
                <a:lnTo>
                  <a:pt x="1066800" y="550334"/>
                </a:lnTo>
                <a:lnTo>
                  <a:pt x="1054100" y="745067"/>
                </a:lnTo>
                <a:lnTo>
                  <a:pt x="1020233" y="804334"/>
                </a:lnTo>
                <a:lnTo>
                  <a:pt x="960966" y="842434"/>
                </a:lnTo>
                <a:lnTo>
                  <a:pt x="186266" y="762000"/>
                </a:lnTo>
                <a:lnTo>
                  <a:pt x="71966" y="706967"/>
                </a:lnTo>
                <a:lnTo>
                  <a:pt x="8466" y="605367"/>
                </a:lnTo>
                <a:lnTo>
                  <a:pt x="0" y="550334"/>
                </a:lnTo>
                <a:lnTo>
                  <a:pt x="67733" y="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3446161" y="4240138"/>
            <a:ext cx="45719" cy="216024"/>
          </a:xfrm>
          <a:prstGeom prst="roundRect">
            <a:avLst/>
          </a:prstGeom>
          <a:ln>
            <a:solidFill>
              <a:schemeClr val="tx1"/>
            </a:solidFill>
          </a:ln>
          <a:scene3d>
            <a:camera prst="orthographicFront">
              <a:rot lat="0" lon="0" rev="209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32260" y="43437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447693" y="4306044"/>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094652" y="42249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757292" y="4248444"/>
            <a:ext cx="10800" cy="95256"/>
          </a:xfrm>
          <a:prstGeom prst="rect">
            <a:avLst/>
          </a:prstGeom>
          <a:ln>
            <a:solidFill>
              <a:schemeClr val="tx1"/>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rot="15686549">
            <a:off x="1395469" y="3702535"/>
            <a:ext cx="646331" cy="307777"/>
          </a:xfrm>
          <a:prstGeom prst="rect">
            <a:avLst/>
          </a:prstGeom>
          <a:noFill/>
          <a:ln>
            <a:solidFill>
              <a:schemeClr val="tx1"/>
            </a:solidFill>
          </a:ln>
        </p:spPr>
        <p:txBody>
          <a:bodyPr wrap="none" rtlCol="0">
            <a:spAutoFit/>
          </a:bodyPr>
          <a:lstStyle/>
          <a:p>
            <a:r>
              <a:rPr lang="en-US" sz="1400" dirty="0" smtClean="0"/>
              <a:t>target</a:t>
            </a:r>
            <a:endParaRPr lang="en-US" sz="1400" dirty="0"/>
          </a:p>
        </p:txBody>
      </p:sp>
      <p:sp>
        <p:nvSpPr>
          <p:cNvPr id="26" name="TextBox 25"/>
          <p:cNvSpPr txBox="1"/>
          <p:nvPr/>
        </p:nvSpPr>
        <p:spPr>
          <a:xfrm rot="21038668">
            <a:off x="548521" y="4524048"/>
            <a:ext cx="1402147" cy="523220"/>
          </a:xfrm>
          <a:prstGeom prst="rect">
            <a:avLst/>
          </a:prstGeom>
          <a:noFill/>
          <a:ln>
            <a:solidFill>
              <a:schemeClr val="tx1"/>
            </a:solidFill>
          </a:ln>
        </p:spPr>
        <p:txBody>
          <a:bodyPr wrap="none" rtlCol="0">
            <a:spAutoFit/>
          </a:bodyPr>
          <a:lstStyle/>
          <a:p>
            <a:r>
              <a:rPr lang="en-US" sz="1400" dirty="0"/>
              <a:t>i</a:t>
            </a:r>
            <a:r>
              <a:rPr lang="en-US" sz="1400" dirty="0" smtClean="0"/>
              <a:t>ncoming beam</a:t>
            </a:r>
          </a:p>
          <a:p>
            <a:r>
              <a:rPr lang="en-US" sz="1400" dirty="0" smtClean="0"/>
              <a:t>e, t, x, y</a:t>
            </a:r>
            <a:endParaRPr lang="en-US" sz="1400" dirty="0"/>
          </a:p>
        </p:txBody>
      </p:sp>
      <p:sp>
        <p:nvSpPr>
          <p:cNvPr id="27" name="TextBox 26"/>
          <p:cNvSpPr txBox="1"/>
          <p:nvPr/>
        </p:nvSpPr>
        <p:spPr>
          <a:xfrm>
            <a:off x="3796556" y="5439008"/>
            <a:ext cx="755623" cy="523220"/>
          </a:xfrm>
          <a:prstGeom prst="rect">
            <a:avLst/>
          </a:prstGeom>
          <a:noFill/>
          <a:ln>
            <a:solidFill>
              <a:schemeClr val="tx1"/>
            </a:solidFill>
          </a:ln>
        </p:spPr>
        <p:txBody>
          <a:bodyPr wrap="none" rtlCol="0">
            <a:spAutoFit/>
          </a:bodyPr>
          <a:lstStyle/>
          <a:p>
            <a:r>
              <a:rPr lang="en-US" sz="1400" dirty="0" smtClean="0"/>
              <a:t>protons</a:t>
            </a:r>
          </a:p>
          <a:p>
            <a:r>
              <a:rPr lang="en-US" sz="1400" dirty="0" smtClean="0"/>
              <a:t>e, t</a:t>
            </a:r>
            <a:r>
              <a:rPr lang="en-US" sz="1400" dirty="0"/>
              <a:t>, x, y</a:t>
            </a:r>
          </a:p>
        </p:txBody>
      </p:sp>
      <p:sp>
        <p:nvSpPr>
          <p:cNvPr id="32" name="TextBox 31"/>
          <p:cNvSpPr txBox="1"/>
          <p:nvPr/>
        </p:nvSpPr>
        <p:spPr>
          <a:xfrm>
            <a:off x="6084168" y="5301208"/>
            <a:ext cx="1512168" cy="523220"/>
          </a:xfrm>
          <a:prstGeom prst="rect">
            <a:avLst/>
          </a:prstGeom>
          <a:noFill/>
          <a:ln>
            <a:solidFill>
              <a:schemeClr val="tx1"/>
            </a:solidFill>
          </a:ln>
        </p:spPr>
        <p:txBody>
          <a:bodyPr wrap="square" rtlCol="0">
            <a:spAutoFit/>
          </a:bodyPr>
          <a:lstStyle/>
          <a:p>
            <a:r>
              <a:rPr lang="en-US" sz="1400" dirty="0"/>
              <a:t>h</a:t>
            </a:r>
            <a:r>
              <a:rPr lang="en-US" sz="1400" dirty="0" smtClean="0"/>
              <a:t>eavy fragments</a:t>
            </a:r>
          </a:p>
          <a:p>
            <a:r>
              <a:rPr lang="en-US" sz="1400" dirty="0" smtClean="0"/>
              <a:t>e, t, x, y</a:t>
            </a:r>
            <a:endParaRPr lang="en-US" sz="1400" dirty="0"/>
          </a:p>
        </p:txBody>
      </p:sp>
      <p:sp>
        <p:nvSpPr>
          <p:cNvPr id="31" name="Rectangle 30"/>
          <p:cNvSpPr/>
          <p:nvPr/>
        </p:nvSpPr>
        <p:spPr>
          <a:xfrm>
            <a:off x="1549297" y="4293357"/>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6874112" y="2913980"/>
            <a:ext cx="844602" cy="523220"/>
          </a:xfrm>
          <a:prstGeom prst="rect">
            <a:avLst/>
          </a:prstGeom>
          <a:noFill/>
          <a:ln>
            <a:solidFill>
              <a:schemeClr val="tx1"/>
            </a:solidFill>
          </a:ln>
        </p:spPr>
        <p:txBody>
          <a:bodyPr wrap="none" rtlCol="0">
            <a:spAutoFit/>
          </a:bodyPr>
          <a:lstStyle/>
          <a:p>
            <a:r>
              <a:rPr lang="en-US" sz="1400" dirty="0" smtClean="0"/>
              <a:t>neutrons</a:t>
            </a:r>
          </a:p>
          <a:p>
            <a:r>
              <a:rPr lang="en-US" sz="1400" dirty="0" smtClean="0"/>
              <a:t>e, t, x, y</a:t>
            </a:r>
            <a:endParaRPr lang="en-US" sz="1400" dirty="0"/>
          </a:p>
        </p:txBody>
      </p:sp>
      <p:sp>
        <p:nvSpPr>
          <p:cNvPr id="44" name="Rounded Rectangle 43"/>
          <p:cNvSpPr>
            <a:spLocks/>
          </p:cNvSpPr>
          <p:nvPr/>
        </p:nvSpPr>
        <p:spPr>
          <a:xfrm>
            <a:off x="4094233" y="4649624"/>
            <a:ext cx="45719" cy="795600"/>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p:nvGrpSpPr>
        <p:grpSpPr>
          <a:xfrm>
            <a:off x="3171056" y="3695700"/>
            <a:ext cx="1112912" cy="1727200"/>
            <a:chOff x="3171056" y="3695700"/>
            <a:chExt cx="1112912" cy="1727200"/>
          </a:xfrm>
        </p:grpSpPr>
        <p:cxnSp>
          <p:nvCxnSpPr>
            <p:cNvPr id="47" name="Straight Connector 46"/>
            <p:cNvCxnSpPr/>
            <p:nvPr/>
          </p:nvCxnSpPr>
          <p:spPr>
            <a:xfrm flipV="1">
              <a:off x="3348856" y="3695700"/>
              <a:ext cx="800100" cy="317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148956" y="3695700"/>
              <a:ext cx="135012" cy="5976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3729856" y="4293357"/>
              <a:ext cx="554112" cy="11295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3171056" y="4978400"/>
              <a:ext cx="127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298056" y="4978400"/>
              <a:ext cx="431800"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rot="20820000">
              <a:off x="4178821" y="3729980"/>
              <a:ext cx="72008" cy="49492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 name="Rounded Rectangle 52"/>
          <p:cNvSpPr/>
          <p:nvPr/>
        </p:nvSpPr>
        <p:spPr>
          <a:xfrm rot="21480000">
            <a:off x="3822845" y="4522068"/>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p:cNvSpPr/>
          <p:nvPr/>
        </p:nvSpPr>
        <p:spPr>
          <a:xfrm rot="21480000">
            <a:off x="3886700" y="4552500"/>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ounded Rectangle 54"/>
          <p:cNvSpPr/>
          <p:nvPr/>
        </p:nvSpPr>
        <p:spPr>
          <a:xfrm rot="21480000" flipH="1">
            <a:off x="3508524" y="4470708"/>
            <a:ext cx="45719" cy="489648"/>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2608700" y="4199700"/>
            <a:ext cx="5292752" cy="93956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Freeform 40"/>
          <p:cNvSpPr/>
          <p:nvPr/>
        </p:nvSpPr>
        <p:spPr>
          <a:xfrm rot="21540000">
            <a:off x="4167201" y="4356408"/>
            <a:ext cx="1601522" cy="508822"/>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Rounded Rectangle 41"/>
          <p:cNvSpPr/>
          <p:nvPr/>
        </p:nvSpPr>
        <p:spPr>
          <a:xfrm rot="21540000">
            <a:off x="8576353" y="4941901"/>
            <a:ext cx="89313" cy="619889"/>
          </a:xfrm>
          <a:prstGeom prst="roundRect">
            <a:avLst/>
          </a:prstGeom>
          <a:ln>
            <a:solidFill>
              <a:schemeClr val="tx1"/>
            </a:solidFill>
          </a:ln>
          <a:scene3d>
            <a:camera prst="orthographicFront">
              <a:rot lat="0" lon="0" rev="212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Freeform 44"/>
          <p:cNvSpPr>
            <a:spLocks noChangeAspect="1"/>
          </p:cNvSpPr>
          <p:nvPr/>
        </p:nvSpPr>
        <p:spPr>
          <a:xfrm rot="21540000">
            <a:off x="5751949" y="4555975"/>
            <a:ext cx="2730779" cy="867600"/>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6" name="Straight Connector 55"/>
          <p:cNvCxnSpPr>
            <a:stCxn id="45" idx="3"/>
            <a:endCxn id="45" idx="0"/>
          </p:cNvCxnSpPr>
          <p:nvPr/>
        </p:nvCxnSpPr>
        <p:spPr>
          <a:xfrm flipV="1">
            <a:off x="5750725" y="4579078"/>
            <a:ext cx="39241" cy="3524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Rounded Rectangle 35"/>
          <p:cNvSpPr/>
          <p:nvPr/>
        </p:nvSpPr>
        <p:spPr>
          <a:xfrm>
            <a:off x="891163" y="1844824"/>
            <a:ext cx="6828820" cy="8872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1600" dirty="0" smtClean="0"/>
              <a:t>Energy loss </a:t>
            </a:r>
            <a:r>
              <a:rPr lang="en-US" sz="1600" dirty="0" smtClean="0">
                <a:sym typeface="Wingdings"/>
              </a:rPr>
              <a:t> Nuclear charge Z</a:t>
            </a:r>
          </a:p>
          <a:p>
            <a:pPr marL="285750" indent="-285750">
              <a:buFont typeface="Arial"/>
              <a:buChar char="•"/>
            </a:pPr>
            <a:r>
              <a:rPr lang="en-US" sz="1600" dirty="0" smtClean="0">
                <a:sym typeface="Wingdings"/>
              </a:rPr>
              <a:t>Time of Flight + Trajectory  Mass identification, momentum</a:t>
            </a:r>
            <a:endParaRPr lang="en-US" sz="1600" dirty="0"/>
          </a:p>
        </p:txBody>
      </p:sp>
    </p:spTree>
    <p:extLst>
      <p:ext uri="{BB962C8B-B14F-4D97-AF65-F5344CB8AC3E}">
        <p14:creationId xmlns:p14="http://schemas.microsoft.com/office/powerpoint/2010/main" val="31008534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Specifications</a:t>
            </a:r>
            <a:endParaRPr lang="en-US" dirty="0"/>
          </a:p>
        </p:txBody>
      </p:sp>
      <p:sp>
        <p:nvSpPr>
          <p:cNvPr id="3" name="Content Placeholder 2"/>
          <p:cNvSpPr>
            <a:spLocks noGrp="1"/>
          </p:cNvSpPr>
          <p:nvPr>
            <p:ph idx="1"/>
          </p:nvPr>
        </p:nvSpPr>
        <p:spPr>
          <a:xfrm>
            <a:off x="288032" y="1556792"/>
            <a:ext cx="8748464" cy="4752528"/>
          </a:xfrm>
        </p:spPr>
        <p:txBody>
          <a:bodyPr/>
          <a:lstStyle/>
          <a:p>
            <a:pPr marL="342900" indent="-342900">
              <a:lnSpc>
                <a:spcPct val="200000"/>
              </a:lnSpc>
              <a:buFont typeface="Arial"/>
              <a:buChar char="•"/>
            </a:pPr>
            <a:r>
              <a:rPr lang="en-US" sz="1900" dirty="0"/>
              <a:t>C</a:t>
            </a:r>
            <a:r>
              <a:rPr lang="en-US" sz="1900" dirty="0" smtClean="0"/>
              <a:t>harge </a:t>
            </a:r>
            <a:r>
              <a:rPr lang="en-US" sz="1900" dirty="0"/>
              <a:t>of heavy fragments with a resolution of </a:t>
            </a:r>
            <a:r>
              <a:rPr lang="en-US" sz="1900" dirty="0" smtClean="0"/>
              <a:t>∆</a:t>
            </a:r>
            <a:r>
              <a:rPr lang="en-US" sz="1900" dirty="0"/>
              <a:t>Z/Z ∼ 0.5</a:t>
            </a:r>
            <a:r>
              <a:rPr lang="en-US" sz="1900" dirty="0" smtClean="0"/>
              <a:t>% (</a:t>
            </a:r>
            <a:r>
              <a:rPr lang="en-US" sz="1900" dirty="0" err="1" smtClean="0"/>
              <a:t>σ</a:t>
            </a:r>
            <a:r>
              <a:rPr lang="en-US" sz="1900" dirty="0" smtClean="0"/>
              <a:t>)</a:t>
            </a:r>
          </a:p>
          <a:p>
            <a:pPr marL="342900" indent="-342900">
              <a:lnSpc>
                <a:spcPct val="200000"/>
              </a:lnSpc>
              <a:buFont typeface="Arial"/>
              <a:buChar char="•"/>
            </a:pPr>
            <a:r>
              <a:rPr lang="en-US" sz="1900" dirty="0"/>
              <a:t>M</a:t>
            </a:r>
            <a:r>
              <a:rPr lang="en-US" sz="1900" dirty="0" smtClean="0"/>
              <a:t>ass </a:t>
            </a:r>
            <a:r>
              <a:rPr lang="en-US" sz="1900" dirty="0"/>
              <a:t>and momentum with a resolution ∆A/A ∼ ∆P/P ∼ 10</a:t>
            </a:r>
            <a:r>
              <a:rPr lang="en-US" sz="1900" baseline="30000" dirty="0"/>
              <a:t>−3</a:t>
            </a:r>
            <a:r>
              <a:rPr lang="en-US" sz="1900" dirty="0"/>
              <a:t> (</a:t>
            </a:r>
            <a:r>
              <a:rPr lang="en-US" sz="1900" dirty="0" err="1"/>
              <a:t>σ</a:t>
            </a:r>
            <a:r>
              <a:rPr lang="en-US" sz="1900" dirty="0" smtClean="0"/>
              <a:t>)			</a:t>
            </a:r>
          </a:p>
          <a:p>
            <a:pPr marL="342900" indent="-342900">
              <a:lnSpc>
                <a:spcPct val="200000"/>
              </a:lnSpc>
              <a:buFont typeface="Arial"/>
              <a:buChar char="•"/>
            </a:pPr>
            <a:r>
              <a:rPr lang="en-US" sz="1900" dirty="0"/>
              <a:t>H</a:t>
            </a:r>
            <a:r>
              <a:rPr lang="en-US" sz="1900" dirty="0" smtClean="0"/>
              <a:t>igh</a:t>
            </a:r>
            <a:r>
              <a:rPr lang="en-US" sz="1900" dirty="0"/>
              <a:t>-rate mode of up to 1 MHz </a:t>
            </a:r>
            <a:endParaRPr lang="en-US" sz="1900" dirty="0" smtClean="0"/>
          </a:p>
          <a:p>
            <a:pPr marL="342900" indent="-342900">
              <a:lnSpc>
                <a:spcPct val="200000"/>
              </a:lnSpc>
              <a:buFont typeface="Arial"/>
              <a:buChar char="•"/>
            </a:pPr>
            <a:r>
              <a:rPr lang="en-US" sz="1900" dirty="0"/>
              <a:t>M</a:t>
            </a:r>
            <a:r>
              <a:rPr lang="en-US" sz="1900" dirty="0" smtClean="0"/>
              <a:t>ulti</a:t>
            </a:r>
            <a:r>
              <a:rPr lang="en-US" sz="1900" dirty="0"/>
              <a:t>-hit </a:t>
            </a:r>
            <a:r>
              <a:rPr lang="en-US" sz="1900" dirty="0" smtClean="0"/>
              <a:t>capability </a:t>
            </a:r>
          </a:p>
          <a:p>
            <a:pPr marL="342900" indent="-342900">
              <a:lnSpc>
                <a:spcPct val="200000"/>
              </a:lnSpc>
              <a:buFont typeface="Arial"/>
              <a:buChar char="•"/>
            </a:pPr>
            <a:r>
              <a:rPr lang="en-US" sz="1900" dirty="0"/>
              <a:t>L</a:t>
            </a:r>
            <a:r>
              <a:rPr lang="en-US" sz="1900" dirty="0" smtClean="0"/>
              <a:t>arge </a:t>
            </a:r>
            <a:r>
              <a:rPr lang="en-US" sz="1900" dirty="0"/>
              <a:t>momentum acceptance of up to 20</a:t>
            </a:r>
            <a:r>
              <a:rPr lang="en-US" sz="1900" dirty="0" smtClean="0"/>
              <a:t>%</a:t>
            </a:r>
          </a:p>
          <a:p>
            <a:pPr marL="342900" indent="-342900">
              <a:lnSpc>
                <a:spcPct val="200000"/>
              </a:lnSpc>
              <a:buFont typeface="Arial"/>
              <a:buChar char="•"/>
            </a:pPr>
            <a:r>
              <a:rPr lang="en-US" sz="1900" dirty="0" smtClean="0"/>
              <a:t>Total tracking detection </a:t>
            </a:r>
            <a:r>
              <a:rPr lang="en-US" sz="1900" dirty="0"/>
              <a:t>efficiency </a:t>
            </a:r>
            <a:r>
              <a:rPr lang="en-US" sz="1900" dirty="0" smtClean="0"/>
              <a:t>&gt; 85%</a:t>
            </a:r>
          </a:p>
        </p:txBody>
      </p:sp>
    </p:spTree>
    <p:extLst>
      <p:ext uri="{BB962C8B-B14F-4D97-AF65-F5344CB8AC3E}">
        <p14:creationId xmlns:p14="http://schemas.microsoft.com/office/powerpoint/2010/main" val="404545713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Specifications</a:t>
            </a:r>
            <a:endParaRPr lang="en-US" dirty="0"/>
          </a:p>
        </p:txBody>
      </p:sp>
      <p:sp>
        <p:nvSpPr>
          <p:cNvPr id="3" name="Content Placeholder 2"/>
          <p:cNvSpPr>
            <a:spLocks noGrp="1"/>
          </p:cNvSpPr>
          <p:nvPr>
            <p:ph idx="1"/>
          </p:nvPr>
        </p:nvSpPr>
        <p:spPr>
          <a:xfrm>
            <a:off x="288032" y="1556792"/>
            <a:ext cx="8855968" cy="4752528"/>
          </a:xfrm>
        </p:spPr>
        <p:txBody>
          <a:bodyPr/>
          <a:lstStyle/>
          <a:p>
            <a:pPr marL="342900" indent="-342900">
              <a:lnSpc>
                <a:spcPct val="200000"/>
              </a:lnSpc>
              <a:buFont typeface="Arial"/>
              <a:buChar char="•"/>
            </a:pPr>
            <a:r>
              <a:rPr lang="en-US" sz="1900" dirty="0"/>
              <a:t>C</a:t>
            </a:r>
            <a:r>
              <a:rPr lang="en-US" sz="1900" dirty="0" smtClean="0"/>
              <a:t>harge </a:t>
            </a:r>
            <a:r>
              <a:rPr lang="en-US" sz="1900" dirty="0"/>
              <a:t>of heavy fragments with a resolution of </a:t>
            </a:r>
            <a:r>
              <a:rPr lang="en-US" sz="1900" dirty="0" smtClean="0"/>
              <a:t>∆</a:t>
            </a:r>
            <a:r>
              <a:rPr lang="en-US" sz="1900" dirty="0"/>
              <a:t>Z/Z ∼ 0.5</a:t>
            </a:r>
            <a:r>
              <a:rPr lang="en-US" sz="1900" dirty="0" smtClean="0"/>
              <a:t>% (</a:t>
            </a:r>
            <a:r>
              <a:rPr lang="en-US" sz="1900" dirty="0" err="1" smtClean="0"/>
              <a:t>σ</a:t>
            </a:r>
            <a:r>
              <a:rPr lang="en-US" sz="1900" dirty="0" smtClean="0"/>
              <a:t>)</a:t>
            </a:r>
            <a:r>
              <a:rPr lang="en-US" sz="1900" b="1" dirty="0" smtClean="0">
                <a:solidFill>
                  <a:srgbClr val="0000FF"/>
                </a:solidFill>
                <a:sym typeface="Wingdings"/>
              </a:rPr>
              <a:t></a:t>
            </a:r>
            <a:r>
              <a:rPr lang="en-US" sz="1900" b="1" dirty="0" smtClean="0">
                <a:solidFill>
                  <a:srgbClr val="0000FF"/>
                </a:solidFill>
              </a:rPr>
              <a:t>∆E/E ∼ 1.0% </a:t>
            </a:r>
          </a:p>
          <a:p>
            <a:pPr marL="342900" indent="-342900">
              <a:lnSpc>
                <a:spcPct val="200000"/>
              </a:lnSpc>
              <a:buFont typeface="Arial"/>
              <a:buChar char="•"/>
            </a:pPr>
            <a:r>
              <a:rPr lang="en-US" sz="1900" dirty="0"/>
              <a:t>M</a:t>
            </a:r>
            <a:r>
              <a:rPr lang="en-US" sz="1900" dirty="0" smtClean="0"/>
              <a:t>ass </a:t>
            </a:r>
            <a:r>
              <a:rPr lang="en-US" sz="1900" dirty="0"/>
              <a:t>and momentum with a resolution ∆A/A ∼ ∆P/P ∼ 10</a:t>
            </a:r>
            <a:r>
              <a:rPr lang="en-US" sz="1900" baseline="30000" dirty="0"/>
              <a:t>−3</a:t>
            </a:r>
            <a:r>
              <a:rPr lang="en-US" sz="1900" dirty="0"/>
              <a:t> (</a:t>
            </a:r>
            <a:r>
              <a:rPr lang="en-US" sz="1900" dirty="0" err="1"/>
              <a:t>σ</a:t>
            </a:r>
            <a:r>
              <a:rPr lang="en-US" sz="1900" dirty="0" smtClean="0"/>
              <a:t>) </a:t>
            </a:r>
            <a:r>
              <a:rPr lang="en-US" sz="1900" b="1" dirty="0" smtClean="0">
                <a:solidFill>
                  <a:srgbClr val="0000FF"/>
                </a:solidFill>
                <a:sym typeface="Wingdings"/>
              </a:rPr>
              <a:t></a:t>
            </a:r>
            <a:r>
              <a:rPr lang="en-US" sz="1900" b="1" dirty="0">
                <a:solidFill>
                  <a:srgbClr val="0000FF"/>
                </a:solidFill>
              </a:rPr>
              <a:t> </a:t>
            </a:r>
            <a:r>
              <a:rPr lang="en-US" sz="1900" b="1" dirty="0" smtClean="0">
                <a:solidFill>
                  <a:srgbClr val="0000FF"/>
                </a:solidFill>
              </a:rPr>
              <a:t>∆</a:t>
            </a:r>
            <a:r>
              <a:rPr lang="en-US" sz="1900" b="1" dirty="0" err="1" smtClean="0">
                <a:solidFill>
                  <a:srgbClr val="0000FF"/>
                </a:solidFill>
              </a:rPr>
              <a:t>Tof</a:t>
            </a:r>
            <a:r>
              <a:rPr lang="en-US" sz="1900" b="1" dirty="0" smtClean="0">
                <a:solidFill>
                  <a:srgbClr val="0000FF"/>
                </a:solidFill>
              </a:rPr>
              <a:t> </a:t>
            </a:r>
            <a:r>
              <a:rPr lang="en-US" sz="1900" b="1" dirty="0">
                <a:solidFill>
                  <a:srgbClr val="0000FF"/>
                </a:solidFill>
              </a:rPr>
              <a:t>∼ </a:t>
            </a:r>
            <a:r>
              <a:rPr lang="en-US" sz="1900" b="1" dirty="0" smtClean="0">
                <a:solidFill>
                  <a:srgbClr val="0000FF"/>
                </a:solidFill>
              </a:rPr>
              <a:t>20 </a:t>
            </a:r>
            <a:r>
              <a:rPr lang="en-US" sz="1900" b="1" dirty="0" err="1" smtClean="0">
                <a:solidFill>
                  <a:srgbClr val="0000FF"/>
                </a:solidFill>
              </a:rPr>
              <a:t>ps</a:t>
            </a:r>
            <a:r>
              <a:rPr lang="en-US" sz="1900" b="1" dirty="0" smtClean="0">
                <a:solidFill>
                  <a:srgbClr val="0000FF"/>
                </a:solidFill>
              </a:rPr>
              <a:t>, 							          </a:t>
            </a:r>
            <a:r>
              <a:rPr lang="en-US" sz="1900" b="1" dirty="0" smtClean="0">
                <a:solidFill>
                  <a:srgbClr val="0000FF"/>
                </a:solidFill>
                <a:sym typeface="Wingdings"/>
              </a:rPr>
              <a:t> </a:t>
            </a:r>
            <a:r>
              <a:rPr lang="en-US" sz="1900" b="1" dirty="0" smtClean="0">
                <a:solidFill>
                  <a:srgbClr val="0000FF"/>
                </a:solidFill>
              </a:rPr>
              <a:t>∆x ~ 100 um </a:t>
            </a:r>
          </a:p>
          <a:p>
            <a:pPr marL="342900" indent="-342900">
              <a:lnSpc>
                <a:spcPct val="200000"/>
              </a:lnSpc>
              <a:buFont typeface="Arial"/>
              <a:buChar char="•"/>
            </a:pPr>
            <a:r>
              <a:rPr lang="en-US" sz="1900" dirty="0"/>
              <a:t>H</a:t>
            </a:r>
            <a:r>
              <a:rPr lang="en-US" sz="1900" dirty="0" smtClean="0"/>
              <a:t>igh</a:t>
            </a:r>
            <a:r>
              <a:rPr lang="en-US" sz="1900" dirty="0"/>
              <a:t>-rate mode of up to 1 MHz </a:t>
            </a:r>
            <a:r>
              <a:rPr lang="en-US" sz="1900" b="1" dirty="0" smtClean="0">
                <a:solidFill>
                  <a:srgbClr val="0000FF"/>
                </a:solidFill>
                <a:sym typeface="Wingdings"/>
              </a:rPr>
              <a:t> Fast plastic scintillators</a:t>
            </a:r>
            <a:endParaRPr lang="en-US" sz="1900" b="1" dirty="0" smtClean="0">
              <a:solidFill>
                <a:srgbClr val="0000FF"/>
              </a:solidFill>
            </a:endParaRPr>
          </a:p>
          <a:p>
            <a:pPr marL="342900" indent="-342900">
              <a:lnSpc>
                <a:spcPct val="200000"/>
              </a:lnSpc>
              <a:buFont typeface="Arial"/>
              <a:buChar char="•"/>
            </a:pPr>
            <a:r>
              <a:rPr lang="en-US" sz="1900" dirty="0"/>
              <a:t>M</a:t>
            </a:r>
            <a:r>
              <a:rPr lang="en-US" sz="1900" dirty="0" smtClean="0"/>
              <a:t>ulti</a:t>
            </a:r>
            <a:r>
              <a:rPr lang="en-US" sz="1900" dirty="0"/>
              <a:t>-hit </a:t>
            </a:r>
            <a:r>
              <a:rPr lang="en-US" sz="1900" dirty="0" smtClean="0"/>
              <a:t>capability </a:t>
            </a:r>
            <a:r>
              <a:rPr lang="en-US" sz="1900" b="1" dirty="0" smtClean="0">
                <a:solidFill>
                  <a:srgbClr val="0000FF"/>
                </a:solidFill>
                <a:sym typeface="Wingdings"/>
              </a:rPr>
              <a:t> </a:t>
            </a:r>
            <a:r>
              <a:rPr lang="en-US" sz="1900" b="1" dirty="0" smtClean="0">
                <a:solidFill>
                  <a:srgbClr val="0000FF"/>
                </a:solidFill>
                <a:sym typeface="Wingdings"/>
              </a:rPr>
              <a:t>High-granularity detectors</a:t>
            </a:r>
            <a:endParaRPr lang="en-US" sz="1900" b="1" dirty="0" smtClean="0">
              <a:solidFill>
                <a:srgbClr val="0000FF"/>
              </a:solidFill>
            </a:endParaRPr>
          </a:p>
          <a:p>
            <a:pPr marL="342900" indent="-342900">
              <a:lnSpc>
                <a:spcPct val="200000"/>
              </a:lnSpc>
              <a:buFont typeface="Arial"/>
              <a:buChar char="•"/>
            </a:pPr>
            <a:r>
              <a:rPr lang="en-US" sz="1900" dirty="0"/>
              <a:t>L</a:t>
            </a:r>
            <a:r>
              <a:rPr lang="en-US" sz="1900" dirty="0" smtClean="0"/>
              <a:t>arge </a:t>
            </a:r>
            <a:r>
              <a:rPr lang="en-US" sz="1900" dirty="0"/>
              <a:t>momentum acceptance of up to 20</a:t>
            </a:r>
            <a:r>
              <a:rPr lang="en-US" sz="1900" dirty="0" smtClean="0"/>
              <a:t>% </a:t>
            </a:r>
            <a:r>
              <a:rPr lang="en-US" sz="1900" b="1" dirty="0" smtClean="0">
                <a:solidFill>
                  <a:srgbClr val="0000FF"/>
                </a:solidFill>
                <a:sym typeface="Wingdings"/>
              </a:rPr>
              <a:t> Large-area detectors</a:t>
            </a:r>
            <a:endParaRPr lang="en-US" sz="1900" b="1" dirty="0" smtClean="0">
              <a:solidFill>
                <a:srgbClr val="0000FF"/>
              </a:solidFill>
            </a:endParaRPr>
          </a:p>
          <a:p>
            <a:pPr marL="342900" indent="-342900">
              <a:lnSpc>
                <a:spcPct val="200000"/>
              </a:lnSpc>
              <a:buFont typeface="Arial"/>
              <a:buChar char="•"/>
            </a:pPr>
            <a:r>
              <a:rPr lang="en-US" sz="1900" dirty="0"/>
              <a:t>Total tracking detection </a:t>
            </a:r>
            <a:r>
              <a:rPr lang="en-US" sz="1900" dirty="0" smtClean="0"/>
              <a:t>efficiency &gt; 85% </a:t>
            </a:r>
            <a:r>
              <a:rPr lang="en-US" sz="1900" b="1" dirty="0" smtClean="0">
                <a:solidFill>
                  <a:srgbClr val="0000FF"/>
                </a:solidFill>
                <a:sym typeface="Wingdings"/>
              </a:rPr>
              <a:t> High-efficiency detectors</a:t>
            </a:r>
            <a:endParaRPr lang="en-US" sz="1900" b="1" dirty="0" smtClean="0">
              <a:solidFill>
                <a:srgbClr val="0000FF"/>
              </a:solidFill>
            </a:endParaRPr>
          </a:p>
        </p:txBody>
      </p:sp>
    </p:spTree>
    <p:extLst>
      <p:ext uri="{BB962C8B-B14F-4D97-AF65-F5344CB8AC3E}">
        <p14:creationId xmlns:p14="http://schemas.microsoft.com/office/powerpoint/2010/main" val="15415682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Specifications</a:t>
            </a:r>
            <a:endParaRPr lang="en-US" dirty="0"/>
          </a:p>
        </p:txBody>
      </p:sp>
      <p:sp>
        <p:nvSpPr>
          <p:cNvPr id="3" name="Content Placeholder 2"/>
          <p:cNvSpPr>
            <a:spLocks noGrp="1"/>
          </p:cNvSpPr>
          <p:nvPr>
            <p:ph idx="1"/>
          </p:nvPr>
        </p:nvSpPr>
        <p:spPr>
          <a:xfrm>
            <a:off x="288032" y="1556792"/>
            <a:ext cx="8855968" cy="4752528"/>
          </a:xfrm>
        </p:spPr>
        <p:txBody>
          <a:bodyPr/>
          <a:lstStyle/>
          <a:p>
            <a:pPr marL="342900" indent="-342900">
              <a:lnSpc>
                <a:spcPct val="200000"/>
              </a:lnSpc>
              <a:buFont typeface="Arial"/>
              <a:buChar char="•"/>
            </a:pPr>
            <a:r>
              <a:rPr lang="en-US" sz="1900" dirty="0"/>
              <a:t>C</a:t>
            </a:r>
            <a:r>
              <a:rPr lang="en-US" sz="1900" dirty="0" smtClean="0"/>
              <a:t>harge </a:t>
            </a:r>
            <a:r>
              <a:rPr lang="en-US" sz="1900" dirty="0"/>
              <a:t>of heavy fragments with a resolution of </a:t>
            </a:r>
            <a:r>
              <a:rPr lang="en-US" sz="1900" dirty="0" smtClean="0"/>
              <a:t>∆</a:t>
            </a:r>
            <a:r>
              <a:rPr lang="en-US" sz="1900" dirty="0"/>
              <a:t>Z/Z ∼ 0.5</a:t>
            </a:r>
            <a:r>
              <a:rPr lang="en-US" sz="1900" dirty="0" smtClean="0"/>
              <a:t>% (</a:t>
            </a:r>
            <a:r>
              <a:rPr lang="en-US" sz="1900" dirty="0" err="1" smtClean="0"/>
              <a:t>σ</a:t>
            </a:r>
            <a:r>
              <a:rPr lang="en-US" sz="1900" dirty="0" smtClean="0"/>
              <a:t>)</a:t>
            </a:r>
            <a:r>
              <a:rPr lang="en-US" sz="1900" b="1" dirty="0" smtClean="0">
                <a:solidFill>
                  <a:srgbClr val="0000FF"/>
                </a:solidFill>
                <a:sym typeface="Wingdings"/>
              </a:rPr>
              <a:t></a:t>
            </a:r>
            <a:r>
              <a:rPr lang="en-US" sz="1900" b="1" dirty="0" smtClean="0">
                <a:solidFill>
                  <a:srgbClr val="0000FF"/>
                </a:solidFill>
              </a:rPr>
              <a:t>∆E/E ∼ 1.0% </a:t>
            </a:r>
          </a:p>
          <a:p>
            <a:pPr marL="342900" indent="-342900">
              <a:lnSpc>
                <a:spcPct val="200000"/>
              </a:lnSpc>
              <a:buFont typeface="Arial"/>
              <a:buChar char="•"/>
            </a:pPr>
            <a:r>
              <a:rPr lang="en-US" sz="1900" dirty="0"/>
              <a:t>M</a:t>
            </a:r>
            <a:r>
              <a:rPr lang="en-US" sz="1900" dirty="0" smtClean="0"/>
              <a:t>ass </a:t>
            </a:r>
            <a:r>
              <a:rPr lang="en-US" sz="1900" dirty="0"/>
              <a:t>and momentum with a resolution ∆A/A ∼ ∆P/P ∼ 10</a:t>
            </a:r>
            <a:r>
              <a:rPr lang="en-US" sz="1900" baseline="30000" dirty="0"/>
              <a:t>−3</a:t>
            </a:r>
            <a:r>
              <a:rPr lang="en-US" sz="1900" dirty="0"/>
              <a:t> (</a:t>
            </a:r>
            <a:r>
              <a:rPr lang="en-US" sz="1900" dirty="0" err="1"/>
              <a:t>σ</a:t>
            </a:r>
            <a:r>
              <a:rPr lang="en-US" sz="1900" dirty="0" smtClean="0"/>
              <a:t>) </a:t>
            </a:r>
            <a:r>
              <a:rPr lang="en-US" sz="1900" b="1" dirty="0" smtClean="0">
                <a:solidFill>
                  <a:srgbClr val="0000FF"/>
                </a:solidFill>
                <a:sym typeface="Wingdings"/>
              </a:rPr>
              <a:t></a:t>
            </a:r>
            <a:r>
              <a:rPr lang="en-US" sz="1900" b="1" dirty="0">
                <a:solidFill>
                  <a:srgbClr val="0000FF"/>
                </a:solidFill>
              </a:rPr>
              <a:t> </a:t>
            </a:r>
            <a:r>
              <a:rPr lang="en-US" sz="1900" b="1" dirty="0" smtClean="0">
                <a:solidFill>
                  <a:srgbClr val="0000FF"/>
                </a:solidFill>
              </a:rPr>
              <a:t>∆</a:t>
            </a:r>
            <a:r>
              <a:rPr lang="en-US" sz="1900" b="1" dirty="0" err="1" smtClean="0">
                <a:solidFill>
                  <a:srgbClr val="0000FF"/>
                </a:solidFill>
              </a:rPr>
              <a:t>Tof</a:t>
            </a:r>
            <a:r>
              <a:rPr lang="en-US" sz="1900" b="1" dirty="0" smtClean="0">
                <a:solidFill>
                  <a:srgbClr val="0000FF"/>
                </a:solidFill>
              </a:rPr>
              <a:t> </a:t>
            </a:r>
            <a:r>
              <a:rPr lang="en-US" sz="1900" b="1" dirty="0">
                <a:solidFill>
                  <a:srgbClr val="0000FF"/>
                </a:solidFill>
              </a:rPr>
              <a:t>∼ </a:t>
            </a:r>
            <a:r>
              <a:rPr lang="en-US" sz="1900" b="1" dirty="0" smtClean="0">
                <a:solidFill>
                  <a:srgbClr val="0000FF"/>
                </a:solidFill>
              </a:rPr>
              <a:t>20 </a:t>
            </a:r>
            <a:r>
              <a:rPr lang="en-US" sz="1900" b="1" dirty="0" err="1" smtClean="0">
                <a:solidFill>
                  <a:srgbClr val="0000FF"/>
                </a:solidFill>
              </a:rPr>
              <a:t>ps</a:t>
            </a:r>
            <a:r>
              <a:rPr lang="en-US" sz="1900" b="1" dirty="0" smtClean="0">
                <a:solidFill>
                  <a:srgbClr val="0000FF"/>
                </a:solidFill>
              </a:rPr>
              <a:t>, 							          </a:t>
            </a:r>
            <a:r>
              <a:rPr lang="en-US" sz="1900" b="1" dirty="0" smtClean="0">
                <a:solidFill>
                  <a:srgbClr val="0000FF"/>
                </a:solidFill>
                <a:sym typeface="Wingdings"/>
              </a:rPr>
              <a:t> </a:t>
            </a:r>
            <a:r>
              <a:rPr lang="en-US" sz="1900" b="1" dirty="0" smtClean="0">
                <a:solidFill>
                  <a:srgbClr val="0000FF"/>
                </a:solidFill>
              </a:rPr>
              <a:t>∆x ~ 100 um </a:t>
            </a:r>
          </a:p>
          <a:p>
            <a:pPr marL="342900" indent="-342900">
              <a:lnSpc>
                <a:spcPct val="200000"/>
              </a:lnSpc>
              <a:buFont typeface="Arial"/>
              <a:buChar char="•"/>
            </a:pPr>
            <a:r>
              <a:rPr lang="en-US" sz="1900" dirty="0"/>
              <a:t>H</a:t>
            </a:r>
            <a:r>
              <a:rPr lang="en-US" sz="1900" dirty="0" smtClean="0"/>
              <a:t>igh</a:t>
            </a:r>
            <a:r>
              <a:rPr lang="en-US" sz="1900" dirty="0"/>
              <a:t>-rate mode of up to 1 MHz </a:t>
            </a:r>
            <a:r>
              <a:rPr lang="en-US" sz="1900" b="1" dirty="0" smtClean="0">
                <a:solidFill>
                  <a:srgbClr val="0000FF"/>
                </a:solidFill>
                <a:sym typeface="Wingdings"/>
              </a:rPr>
              <a:t> Fast plastic scintillators</a:t>
            </a:r>
            <a:endParaRPr lang="en-US" sz="1900" b="1" dirty="0" smtClean="0">
              <a:solidFill>
                <a:srgbClr val="0000FF"/>
              </a:solidFill>
            </a:endParaRPr>
          </a:p>
          <a:p>
            <a:pPr marL="342900" indent="-342900">
              <a:lnSpc>
                <a:spcPct val="200000"/>
              </a:lnSpc>
              <a:buFont typeface="Arial"/>
              <a:buChar char="•"/>
            </a:pPr>
            <a:r>
              <a:rPr lang="en-US" sz="1900" dirty="0"/>
              <a:t>M</a:t>
            </a:r>
            <a:r>
              <a:rPr lang="en-US" sz="1900" dirty="0" smtClean="0"/>
              <a:t>ulti</a:t>
            </a:r>
            <a:r>
              <a:rPr lang="en-US" sz="1900" dirty="0"/>
              <a:t>-hit </a:t>
            </a:r>
            <a:r>
              <a:rPr lang="en-US" sz="1900" dirty="0" smtClean="0"/>
              <a:t>capability </a:t>
            </a:r>
            <a:r>
              <a:rPr lang="en-US" sz="1900" b="1" dirty="0" smtClean="0">
                <a:solidFill>
                  <a:srgbClr val="0000FF"/>
                </a:solidFill>
                <a:sym typeface="Wingdings"/>
              </a:rPr>
              <a:t> </a:t>
            </a:r>
            <a:r>
              <a:rPr lang="en-US" sz="1900" b="1" dirty="0" smtClean="0">
                <a:solidFill>
                  <a:srgbClr val="0000FF"/>
                </a:solidFill>
                <a:sym typeface="Wingdings"/>
              </a:rPr>
              <a:t>High-granularity detectors</a:t>
            </a:r>
            <a:endParaRPr lang="en-US" sz="1900" b="1" dirty="0" smtClean="0">
              <a:solidFill>
                <a:srgbClr val="0000FF"/>
              </a:solidFill>
            </a:endParaRPr>
          </a:p>
          <a:p>
            <a:pPr marL="342900" indent="-342900">
              <a:lnSpc>
                <a:spcPct val="200000"/>
              </a:lnSpc>
              <a:buFont typeface="Arial"/>
              <a:buChar char="•"/>
            </a:pPr>
            <a:r>
              <a:rPr lang="en-US" sz="1900" dirty="0"/>
              <a:t>L</a:t>
            </a:r>
            <a:r>
              <a:rPr lang="en-US" sz="1900" dirty="0" smtClean="0"/>
              <a:t>arge </a:t>
            </a:r>
            <a:r>
              <a:rPr lang="en-US" sz="1900" dirty="0"/>
              <a:t>momentum acceptance of up to 20</a:t>
            </a:r>
            <a:r>
              <a:rPr lang="en-US" sz="1900" dirty="0" smtClean="0"/>
              <a:t>% </a:t>
            </a:r>
            <a:r>
              <a:rPr lang="en-US" sz="1900" b="1" dirty="0" smtClean="0">
                <a:solidFill>
                  <a:srgbClr val="0000FF"/>
                </a:solidFill>
                <a:sym typeface="Wingdings"/>
              </a:rPr>
              <a:t> Large-area detectors</a:t>
            </a:r>
            <a:endParaRPr lang="en-US" sz="1900" b="1" dirty="0" smtClean="0">
              <a:solidFill>
                <a:srgbClr val="0000FF"/>
              </a:solidFill>
            </a:endParaRPr>
          </a:p>
          <a:p>
            <a:pPr marL="342900" indent="-342900">
              <a:lnSpc>
                <a:spcPct val="200000"/>
              </a:lnSpc>
              <a:buFont typeface="Arial"/>
              <a:buChar char="•"/>
            </a:pPr>
            <a:r>
              <a:rPr lang="en-US" sz="1900" dirty="0"/>
              <a:t>Total tracking detection </a:t>
            </a:r>
            <a:r>
              <a:rPr lang="en-US" sz="1900" dirty="0" smtClean="0"/>
              <a:t>efficiency &gt; 85% </a:t>
            </a:r>
            <a:r>
              <a:rPr lang="en-US" sz="1900" b="1" dirty="0" smtClean="0">
                <a:solidFill>
                  <a:srgbClr val="0000FF"/>
                </a:solidFill>
                <a:sym typeface="Wingdings"/>
              </a:rPr>
              <a:t> High-efficiency detectors</a:t>
            </a:r>
            <a:endParaRPr lang="en-US" sz="1900" b="1" dirty="0" smtClean="0">
              <a:solidFill>
                <a:srgbClr val="0000FF"/>
              </a:solidFill>
            </a:endParaRPr>
          </a:p>
        </p:txBody>
      </p:sp>
      <p:sp>
        <p:nvSpPr>
          <p:cNvPr id="4" name="TextBox 3"/>
          <p:cNvSpPr txBox="1"/>
          <p:nvPr/>
        </p:nvSpPr>
        <p:spPr>
          <a:xfrm>
            <a:off x="755576" y="3041189"/>
            <a:ext cx="6173308" cy="353943"/>
          </a:xfrm>
          <a:prstGeom prst="rect">
            <a:avLst/>
          </a:prstGeom>
          <a:noFill/>
        </p:spPr>
        <p:txBody>
          <a:bodyPr wrap="square" rtlCol="0">
            <a:spAutoFit/>
          </a:bodyPr>
          <a:lstStyle/>
          <a:p>
            <a:r>
              <a:rPr lang="en-US" sz="1700" b="1" dirty="0" smtClean="0">
                <a:solidFill>
                  <a:srgbClr val="FF0000"/>
                </a:solidFill>
              </a:rPr>
              <a:t>Minimum material budget X/X0 ~ 0.05% - 0.3% / detector</a:t>
            </a:r>
            <a:endParaRPr lang="en-US" sz="1700" b="1" dirty="0">
              <a:solidFill>
                <a:srgbClr val="FF0000"/>
              </a:solidFill>
            </a:endParaRPr>
          </a:p>
        </p:txBody>
      </p:sp>
    </p:spTree>
    <p:extLst>
      <p:ext uri="{BB962C8B-B14F-4D97-AF65-F5344CB8AC3E}">
        <p14:creationId xmlns:p14="http://schemas.microsoft.com/office/powerpoint/2010/main" val="6695292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In-beam tracking detectors</a:t>
            </a:r>
            <a:endParaRPr lang="en-US" dirty="0"/>
          </a:p>
        </p:txBody>
      </p:sp>
      <p:cxnSp>
        <p:nvCxnSpPr>
          <p:cNvPr id="6" name="Straight Connector 5"/>
          <p:cNvCxnSpPr/>
          <p:nvPr/>
        </p:nvCxnSpPr>
        <p:spPr>
          <a:xfrm>
            <a:off x="1060252" y="2515136"/>
            <a:ext cx="3096344" cy="0"/>
          </a:xfrm>
          <a:prstGeom prst="line">
            <a:avLst/>
          </a:prstGeom>
          <a:ln w="28575" cap="flat" cmpd="sng">
            <a:solidFill>
              <a:schemeClr val="tx1"/>
            </a:solidFill>
            <a:prstDash val="dashDot"/>
            <a:headEnd type="diamond"/>
            <a:tailEnd type="diamond"/>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84388" y="2145804"/>
            <a:ext cx="583801" cy="307777"/>
          </a:xfrm>
          <a:prstGeom prst="rect">
            <a:avLst/>
          </a:prstGeom>
          <a:noFill/>
          <a:ln>
            <a:solidFill>
              <a:schemeClr val="tx1"/>
            </a:solidFill>
          </a:ln>
        </p:spPr>
        <p:txBody>
          <a:bodyPr wrap="none" rtlCol="0">
            <a:spAutoFit/>
          </a:bodyPr>
          <a:lstStyle/>
          <a:p>
            <a:r>
              <a:rPr lang="en-US" sz="1400" dirty="0" smtClean="0"/>
              <a:t>10 m</a:t>
            </a:r>
            <a:endParaRPr lang="en-US" sz="1400" dirty="0"/>
          </a:p>
        </p:txBody>
      </p:sp>
      <p:cxnSp>
        <p:nvCxnSpPr>
          <p:cNvPr id="13" name="Straight Arrow Connector 12"/>
          <p:cNvCxnSpPr/>
          <p:nvPr/>
        </p:nvCxnSpPr>
        <p:spPr>
          <a:xfrm flipV="1">
            <a:off x="1132700" y="3513956"/>
            <a:ext cx="6768752" cy="864096"/>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608700" y="4199700"/>
            <a:ext cx="5292752" cy="93956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608700" y="4199700"/>
            <a:ext cx="2339984" cy="1258472"/>
          </a:xfrm>
          <a:prstGeom prst="straightConnector1">
            <a:avLst/>
          </a:prstGeom>
          <a:ln w="12700" cmpd="sng">
            <a:solidFill>
              <a:schemeClr val="tx1"/>
            </a:solidFill>
            <a:bevel/>
            <a:tailEnd type="arrow"/>
          </a:ln>
          <a:effectLst/>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a:off x="2212380" y="3441948"/>
            <a:ext cx="1143000" cy="730250"/>
          </a:xfrm>
          <a:custGeom>
            <a:avLst/>
            <a:gdLst>
              <a:gd name="connsiteX0" fmla="*/ 0 w 1143000"/>
              <a:gd name="connsiteY0" fmla="*/ 685800 h 730250"/>
              <a:gd name="connsiteX1" fmla="*/ 76200 w 1143000"/>
              <a:gd name="connsiteY1" fmla="*/ 95250 h 730250"/>
              <a:gd name="connsiteX2" fmla="*/ 152400 w 1143000"/>
              <a:gd name="connsiteY2" fmla="*/ 44450 h 730250"/>
              <a:gd name="connsiteX3" fmla="*/ 222250 w 1143000"/>
              <a:gd name="connsiteY3" fmla="*/ 0 h 730250"/>
              <a:gd name="connsiteX4" fmla="*/ 1066800 w 1143000"/>
              <a:gd name="connsiteY4" fmla="*/ 88900 h 730250"/>
              <a:gd name="connsiteX5" fmla="*/ 1143000 w 1143000"/>
              <a:gd name="connsiteY5" fmla="*/ 260350 h 730250"/>
              <a:gd name="connsiteX6" fmla="*/ 1104900 w 1143000"/>
              <a:gd name="connsiteY6" fmla="*/ 419100 h 730250"/>
              <a:gd name="connsiteX7" fmla="*/ 819150 w 1143000"/>
              <a:gd name="connsiteY7" fmla="*/ 571500 h 730250"/>
              <a:gd name="connsiteX8" fmla="*/ 203200 w 1143000"/>
              <a:gd name="connsiteY8" fmla="*/ 730250 h 730250"/>
              <a:gd name="connsiteX9" fmla="*/ 0 w 1143000"/>
              <a:gd name="connsiteY9" fmla="*/ 68580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730250">
                <a:moveTo>
                  <a:pt x="0" y="685800"/>
                </a:moveTo>
                <a:lnTo>
                  <a:pt x="76200" y="95250"/>
                </a:lnTo>
                <a:lnTo>
                  <a:pt x="152400" y="44450"/>
                </a:lnTo>
                <a:lnTo>
                  <a:pt x="222250" y="0"/>
                </a:lnTo>
                <a:lnTo>
                  <a:pt x="1066800" y="88900"/>
                </a:lnTo>
                <a:lnTo>
                  <a:pt x="1143000" y="260350"/>
                </a:lnTo>
                <a:lnTo>
                  <a:pt x="1104900" y="419100"/>
                </a:lnTo>
                <a:lnTo>
                  <a:pt x="819150" y="571500"/>
                </a:lnTo>
                <a:lnTo>
                  <a:pt x="203200" y="730250"/>
                </a:lnTo>
                <a:lnTo>
                  <a:pt x="0" y="68580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rot="21540000">
            <a:off x="4167201" y="4356408"/>
            <a:ext cx="1601522" cy="508822"/>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129367" y="4296833"/>
            <a:ext cx="1066800" cy="842434"/>
          </a:xfrm>
          <a:custGeom>
            <a:avLst/>
            <a:gdLst>
              <a:gd name="connsiteX0" fmla="*/ 67733 w 1066800"/>
              <a:gd name="connsiteY0" fmla="*/ 0 h 842434"/>
              <a:gd name="connsiteX1" fmla="*/ 228600 w 1066800"/>
              <a:gd name="connsiteY1" fmla="*/ 16934 h 842434"/>
              <a:gd name="connsiteX2" fmla="*/ 787400 w 1066800"/>
              <a:gd name="connsiteY2" fmla="*/ 275167 h 842434"/>
              <a:gd name="connsiteX3" fmla="*/ 1066800 w 1066800"/>
              <a:gd name="connsiteY3" fmla="*/ 550334 h 842434"/>
              <a:gd name="connsiteX4" fmla="*/ 1054100 w 1066800"/>
              <a:gd name="connsiteY4" fmla="*/ 745067 h 842434"/>
              <a:gd name="connsiteX5" fmla="*/ 1020233 w 1066800"/>
              <a:gd name="connsiteY5" fmla="*/ 804334 h 842434"/>
              <a:gd name="connsiteX6" fmla="*/ 960966 w 1066800"/>
              <a:gd name="connsiteY6" fmla="*/ 842434 h 842434"/>
              <a:gd name="connsiteX7" fmla="*/ 186266 w 1066800"/>
              <a:gd name="connsiteY7" fmla="*/ 762000 h 842434"/>
              <a:gd name="connsiteX8" fmla="*/ 71966 w 1066800"/>
              <a:gd name="connsiteY8" fmla="*/ 706967 h 842434"/>
              <a:gd name="connsiteX9" fmla="*/ 8466 w 1066800"/>
              <a:gd name="connsiteY9" fmla="*/ 605367 h 842434"/>
              <a:gd name="connsiteX10" fmla="*/ 0 w 1066800"/>
              <a:gd name="connsiteY10" fmla="*/ 550334 h 842434"/>
              <a:gd name="connsiteX11" fmla="*/ 67733 w 1066800"/>
              <a:gd name="connsiteY11" fmla="*/ 0 h 84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6800" h="842434">
                <a:moveTo>
                  <a:pt x="67733" y="0"/>
                </a:moveTo>
                <a:lnTo>
                  <a:pt x="228600" y="16934"/>
                </a:lnTo>
                <a:lnTo>
                  <a:pt x="787400" y="275167"/>
                </a:lnTo>
                <a:lnTo>
                  <a:pt x="1066800" y="550334"/>
                </a:lnTo>
                <a:lnTo>
                  <a:pt x="1054100" y="745067"/>
                </a:lnTo>
                <a:lnTo>
                  <a:pt x="1020233" y="804334"/>
                </a:lnTo>
                <a:lnTo>
                  <a:pt x="960966" y="842434"/>
                </a:lnTo>
                <a:lnTo>
                  <a:pt x="186266" y="762000"/>
                </a:lnTo>
                <a:lnTo>
                  <a:pt x="71966" y="706967"/>
                </a:lnTo>
                <a:lnTo>
                  <a:pt x="8466" y="605367"/>
                </a:lnTo>
                <a:lnTo>
                  <a:pt x="0" y="550334"/>
                </a:lnTo>
                <a:lnTo>
                  <a:pt x="67733" y="0"/>
                </a:lnTo>
                <a:close/>
              </a:path>
            </a:pathLst>
          </a:cu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3446161" y="4240138"/>
            <a:ext cx="45719" cy="216024"/>
          </a:xfrm>
          <a:prstGeom prst="roundRect">
            <a:avLst/>
          </a:prstGeom>
          <a:ln>
            <a:solidFill>
              <a:schemeClr val="tx1"/>
            </a:solidFill>
          </a:ln>
          <a:scene3d>
            <a:camera prst="orthographicFront">
              <a:rot lat="0" lon="0" rev="209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32260" y="43437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447693" y="4306044"/>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094652" y="4224900"/>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757292" y="4248444"/>
            <a:ext cx="10800" cy="95256"/>
          </a:xfrm>
          <a:prstGeom prst="rect">
            <a:avLst/>
          </a:prstGeom>
          <a:ln>
            <a:solidFill>
              <a:schemeClr val="tx1"/>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rot="21540000">
            <a:off x="8576353" y="4941901"/>
            <a:ext cx="89313" cy="619889"/>
          </a:xfrm>
          <a:prstGeom prst="roundRect">
            <a:avLst/>
          </a:prstGeom>
          <a:ln>
            <a:solidFill>
              <a:schemeClr val="tx1"/>
            </a:solidFill>
          </a:ln>
          <a:scene3d>
            <a:camera prst="orthographicFront">
              <a:rot lat="0" lon="0" rev="212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rot="15686549">
            <a:off x="1395469" y="3702535"/>
            <a:ext cx="646331" cy="307777"/>
          </a:xfrm>
          <a:prstGeom prst="rect">
            <a:avLst/>
          </a:prstGeom>
          <a:noFill/>
          <a:ln>
            <a:solidFill>
              <a:schemeClr val="tx1"/>
            </a:solidFill>
          </a:ln>
        </p:spPr>
        <p:txBody>
          <a:bodyPr wrap="none" rtlCol="0">
            <a:spAutoFit/>
          </a:bodyPr>
          <a:lstStyle/>
          <a:p>
            <a:r>
              <a:rPr lang="en-US" sz="1400" dirty="0" smtClean="0"/>
              <a:t>target</a:t>
            </a:r>
            <a:endParaRPr lang="en-US" sz="1400" dirty="0"/>
          </a:p>
        </p:txBody>
      </p:sp>
      <p:sp>
        <p:nvSpPr>
          <p:cNvPr id="27" name="TextBox 26"/>
          <p:cNvSpPr txBox="1"/>
          <p:nvPr/>
        </p:nvSpPr>
        <p:spPr>
          <a:xfrm>
            <a:off x="3103802" y="5635805"/>
            <a:ext cx="1751401" cy="307777"/>
          </a:xfrm>
          <a:prstGeom prst="rect">
            <a:avLst/>
          </a:prstGeom>
          <a:noFill/>
          <a:ln>
            <a:solidFill>
              <a:schemeClr val="tx1"/>
            </a:solidFill>
          </a:ln>
        </p:spPr>
        <p:txBody>
          <a:bodyPr wrap="none" rtlCol="0">
            <a:spAutoFit/>
          </a:bodyPr>
          <a:lstStyle/>
          <a:p>
            <a:r>
              <a:rPr lang="en-US" sz="1400" dirty="0" err="1"/>
              <a:t>s</a:t>
            </a:r>
            <a:r>
              <a:rPr lang="en-US" sz="1400" dirty="0" err="1" smtClean="0"/>
              <a:t>trawtube</a:t>
            </a:r>
            <a:r>
              <a:rPr lang="en-US" sz="1400" dirty="0" smtClean="0"/>
              <a:t> detectors</a:t>
            </a:r>
            <a:endParaRPr lang="en-US" sz="1400" dirty="0"/>
          </a:p>
        </p:txBody>
      </p:sp>
      <p:sp>
        <p:nvSpPr>
          <p:cNvPr id="31" name="Rectangle 30"/>
          <p:cNvSpPr/>
          <p:nvPr/>
        </p:nvSpPr>
        <p:spPr>
          <a:xfrm>
            <a:off x="1549297" y="4293357"/>
            <a:ext cx="10800" cy="57600"/>
          </a:xfrm>
          <a:prstGeom prst="rect">
            <a:avLst/>
          </a:prstGeom>
          <a:ln>
            <a:solidFill>
              <a:srgbClr val="0000FF"/>
            </a:solidFill>
          </a:ln>
          <a:scene3d>
            <a:camera prst="orthographicFront">
              <a:rot lat="0" lon="0" rev="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5750725" y="4555975"/>
            <a:ext cx="2732003" cy="867600"/>
            <a:chOff x="5750725" y="4555975"/>
            <a:chExt cx="2732003" cy="867600"/>
          </a:xfrm>
        </p:grpSpPr>
        <p:sp>
          <p:nvSpPr>
            <p:cNvPr id="37" name="Freeform 36"/>
            <p:cNvSpPr>
              <a:spLocks noChangeAspect="1"/>
            </p:cNvSpPr>
            <p:nvPr/>
          </p:nvSpPr>
          <p:spPr>
            <a:xfrm rot="21540000">
              <a:off x="5751949" y="4555975"/>
              <a:ext cx="2730779" cy="867600"/>
            </a:xfrm>
            <a:custGeom>
              <a:avLst/>
              <a:gdLst>
                <a:gd name="connsiteX0" fmla="*/ 25400 w 1528234"/>
                <a:gd name="connsiteY0" fmla="*/ 0 h 469900"/>
                <a:gd name="connsiteX1" fmla="*/ 1528234 w 1528234"/>
                <a:gd name="connsiteY1" fmla="*/ 283634 h 469900"/>
                <a:gd name="connsiteX2" fmla="*/ 1511300 w 1528234"/>
                <a:gd name="connsiteY2" fmla="*/ 469900 h 469900"/>
                <a:gd name="connsiteX3" fmla="*/ 0 w 1528234"/>
                <a:gd name="connsiteY3" fmla="*/ 190500 h 469900"/>
              </a:gdLst>
              <a:ahLst/>
              <a:cxnLst>
                <a:cxn ang="0">
                  <a:pos x="connsiteX0" y="connsiteY0"/>
                </a:cxn>
                <a:cxn ang="0">
                  <a:pos x="connsiteX1" y="connsiteY1"/>
                </a:cxn>
                <a:cxn ang="0">
                  <a:pos x="connsiteX2" y="connsiteY2"/>
                </a:cxn>
                <a:cxn ang="0">
                  <a:pos x="connsiteX3" y="connsiteY3"/>
                </a:cxn>
              </a:cxnLst>
              <a:rect l="l" t="t" r="r" b="b"/>
              <a:pathLst>
                <a:path w="1528234" h="469900">
                  <a:moveTo>
                    <a:pt x="25400" y="0"/>
                  </a:moveTo>
                  <a:lnTo>
                    <a:pt x="1528234" y="283634"/>
                  </a:lnTo>
                  <a:lnTo>
                    <a:pt x="1511300" y="469900"/>
                  </a:lnTo>
                  <a:lnTo>
                    <a:pt x="0" y="19050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Connector 8"/>
            <p:cNvCxnSpPr>
              <a:stCxn id="37" idx="3"/>
              <a:endCxn id="37" idx="0"/>
            </p:cNvCxnSpPr>
            <p:nvPr/>
          </p:nvCxnSpPr>
          <p:spPr>
            <a:xfrm flipV="1">
              <a:off x="5750725" y="4579078"/>
              <a:ext cx="39241" cy="3524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4" name="Rounded Rectangle 43"/>
          <p:cNvSpPr>
            <a:spLocks/>
          </p:cNvSpPr>
          <p:nvPr/>
        </p:nvSpPr>
        <p:spPr>
          <a:xfrm>
            <a:off x="4094233" y="4649624"/>
            <a:ext cx="45719" cy="795600"/>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3554244" y="3212976"/>
            <a:ext cx="1665828" cy="10271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292080" y="3212976"/>
            <a:ext cx="3273483" cy="17473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644008" y="2833191"/>
            <a:ext cx="1322285" cy="307777"/>
          </a:xfrm>
          <a:prstGeom prst="rect">
            <a:avLst/>
          </a:prstGeom>
          <a:noFill/>
          <a:ln>
            <a:solidFill>
              <a:schemeClr val="tx1"/>
            </a:solidFill>
          </a:ln>
        </p:spPr>
        <p:txBody>
          <a:bodyPr wrap="none" rtlCol="0">
            <a:spAutoFit/>
          </a:bodyPr>
          <a:lstStyle/>
          <a:p>
            <a:r>
              <a:rPr lang="en-US" sz="1400" dirty="0"/>
              <a:t>f</a:t>
            </a:r>
            <a:r>
              <a:rPr lang="en-US" sz="1400" dirty="0" smtClean="0"/>
              <a:t>iber detectors</a:t>
            </a:r>
            <a:endParaRPr lang="en-US" sz="1400" dirty="0"/>
          </a:p>
        </p:txBody>
      </p:sp>
      <p:cxnSp>
        <p:nvCxnSpPr>
          <p:cNvPr id="12" name="Straight Arrow Connector 11"/>
          <p:cNvCxnSpPr/>
          <p:nvPr/>
        </p:nvCxnSpPr>
        <p:spPr>
          <a:xfrm flipV="1">
            <a:off x="1143060" y="4470708"/>
            <a:ext cx="304633" cy="4896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143060" y="4378052"/>
            <a:ext cx="951592" cy="5823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762748" y="5016101"/>
            <a:ext cx="923149" cy="523220"/>
          </a:xfrm>
          <a:prstGeom prst="rect">
            <a:avLst/>
          </a:prstGeom>
          <a:noFill/>
          <a:ln>
            <a:solidFill>
              <a:schemeClr val="tx1"/>
            </a:solidFill>
          </a:ln>
        </p:spPr>
        <p:txBody>
          <a:bodyPr wrap="none" rtlCol="0">
            <a:spAutoFit/>
          </a:bodyPr>
          <a:lstStyle/>
          <a:p>
            <a:r>
              <a:rPr lang="en-US" sz="1400" dirty="0" smtClean="0"/>
              <a:t>Si &amp; fiber</a:t>
            </a:r>
          </a:p>
          <a:p>
            <a:r>
              <a:rPr lang="en-US" sz="1400" dirty="0" smtClean="0"/>
              <a:t>detectors</a:t>
            </a:r>
            <a:endParaRPr lang="en-US" sz="1400" dirty="0"/>
          </a:p>
        </p:txBody>
      </p:sp>
      <p:cxnSp>
        <p:nvCxnSpPr>
          <p:cNvPr id="24" name="Straight Arrow Connector 23"/>
          <p:cNvCxnSpPr/>
          <p:nvPr/>
        </p:nvCxnSpPr>
        <p:spPr>
          <a:xfrm>
            <a:off x="971600" y="3729980"/>
            <a:ext cx="546771" cy="5184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358775" y="3140968"/>
            <a:ext cx="838691" cy="523220"/>
          </a:xfrm>
          <a:prstGeom prst="rect">
            <a:avLst/>
          </a:prstGeom>
          <a:noFill/>
          <a:ln>
            <a:solidFill>
              <a:schemeClr val="tx1"/>
            </a:solidFill>
          </a:ln>
        </p:spPr>
        <p:txBody>
          <a:bodyPr wrap="none" rtlCol="0">
            <a:spAutoFit/>
          </a:bodyPr>
          <a:lstStyle/>
          <a:p>
            <a:r>
              <a:rPr lang="en-US" sz="1400" dirty="0" smtClean="0"/>
              <a:t>plastic</a:t>
            </a:r>
          </a:p>
          <a:p>
            <a:r>
              <a:rPr lang="en-US" sz="1400" dirty="0" smtClean="0"/>
              <a:t>detector</a:t>
            </a:r>
            <a:endParaRPr lang="en-US" sz="1400" dirty="0"/>
          </a:p>
        </p:txBody>
      </p:sp>
      <p:cxnSp>
        <p:nvCxnSpPr>
          <p:cNvPr id="48" name="Straight Arrow Connector 47"/>
          <p:cNvCxnSpPr/>
          <p:nvPr/>
        </p:nvCxnSpPr>
        <p:spPr>
          <a:xfrm flipV="1">
            <a:off x="7901452" y="5635805"/>
            <a:ext cx="664111" cy="974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6468770" y="5785519"/>
            <a:ext cx="1731501" cy="307777"/>
          </a:xfrm>
          <a:prstGeom prst="rect">
            <a:avLst/>
          </a:prstGeom>
          <a:noFill/>
          <a:ln>
            <a:solidFill>
              <a:schemeClr val="tx1"/>
            </a:solidFill>
          </a:ln>
        </p:spPr>
        <p:txBody>
          <a:bodyPr wrap="none" rtlCol="0">
            <a:spAutoFit/>
          </a:bodyPr>
          <a:lstStyle/>
          <a:p>
            <a:r>
              <a:rPr lang="en-US" sz="1400" dirty="0"/>
              <a:t>p</a:t>
            </a:r>
            <a:r>
              <a:rPr lang="en-US" sz="1400" dirty="0" smtClean="0"/>
              <a:t>lastic paddles wall</a:t>
            </a:r>
            <a:endParaRPr lang="en-US" sz="1400" dirty="0"/>
          </a:p>
        </p:txBody>
      </p:sp>
      <p:cxnSp>
        <p:nvCxnSpPr>
          <p:cNvPr id="56" name="Straight Arrow Connector 55"/>
          <p:cNvCxnSpPr/>
          <p:nvPr/>
        </p:nvCxnSpPr>
        <p:spPr>
          <a:xfrm flipV="1">
            <a:off x="3554244" y="5215481"/>
            <a:ext cx="83468" cy="4203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flipV="1">
            <a:off x="3499993" y="4978401"/>
            <a:ext cx="54251" cy="6574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a:off x="3171056" y="3695700"/>
            <a:ext cx="1112912" cy="1727200"/>
            <a:chOff x="3171056" y="3695700"/>
            <a:chExt cx="1112912" cy="1727200"/>
          </a:xfrm>
        </p:grpSpPr>
        <p:cxnSp>
          <p:nvCxnSpPr>
            <p:cNvPr id="64" name="Straight Connector 63"/>
            <p:cNvCxnSpPr/>
            <p:nvPr/>
          </p:nvCxnSpPr>
          <p:spPr>
            <a:xfrm flipV="1">
              <a:off x="3348856" y="3695700"/>
              <a:ext cx="800100" cy="317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4148956" y="3695700"/>
              <a:ext cx="135012" cy="5976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3729856" y="4293357"/>
              <a:ext cx="554112" cy="11295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171056" y="4978400"/>
              <a:ext cx="127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298056" y="4978400"/>
              <a:ext cx="431800"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rot="20820000">
              <a:off x="4178821" y="3729980"/>
              <a:ext cx="72008" cy="49492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0" name="Rounded Rectangle 69"/>
          <p:cNvSpPr/>
          <p:nvPr/>
        </p:nvSpPr>
        <p:spPr>
          <a:xfrm rot="21480000">
            <a:off x="3822845" y="4522068"/>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ounded Rectangle 70"/>
          <p:cNvSpPr/>
          <p:nvPr/>
        </p:nvSpPr>
        <p:spPr>
          <a:xfrm rot="21480000">
            <a:off x="3886700" y="4552500"/>
            <a:ext cx="45719" cy="725211"/>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ounded Rectangle 71"/>
          <p:cNvSpPr/>
          <p:nvPr/>
        </p:nvSpPr>
        <p:spPr>
          <a:xfrm rot="21480000" flipH="1">
            <a:off x="3508524" y="4470708"/>
            <a:ext cx="45719" cy="489648"/>
          </a:xfrm>
          <a:prstGeom prst="roundRect">
            <a:avLst/>
          </a:prstGeom>
          <a:ln>
            <a:solidFill>
              <a:schemeClr val="tx1"/>
            </a:solidFill>
          </a:ln>
          <a:scene3d>
            <a:camera prst="orthographicFront">
              <a:rot lat="0" lon="0" rev="198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ounded Rectangle 54"/>
          <p:cNvSpPr/>
          <p:nvPr/>
        </p:nvSpPr>
        <p:spPr>
          <a:xfrm>
            <a:off x="891163" y="1844824"/>
            <a:ext cx="6828820" cy="8872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1600" dirty="0" smtClean="0"/>
              <a:t>Energy loss </a:t>
            </a:r>
            <a:r>
              <a:rPr lang="en-US" sz="1600" dirty="0" smtClean="0">
                <a:sym typeface="Wingdings"/>
              </a:rPr>
              <a:t> Nuclear charge Z</a:t>
            </a:r>
          </a:p>
          <a:p>
            <a:pPr marL="285750" indent="-285750">
              <a:buFont typeface="Arial"/>
              <a:buChar char="•"/>
            </a:pPr>
            <a:r>
              <a:rPr lang="en-US" sz="1600" dirty="0" smtClean="0">
                <a:sym typeface="Wingdings"/>
              </a:rPr>
              <a:t>Time of Flight + Trajectory  Mass identification, momentum</a:t>
            </a:r>
            <a:endParaRPr lang="en-US" sz="1600" dirty="0"/>
          </a:p>
        </p:txBody>
      </p:sp>
    </p:spTree>
    <p:extLst>
      <p:ext uri="{BB962C8B-B14F-4D97-AF65-F5344CB8AC3E}">
        <p14:creationId xmlns:p14="http://schemas.microsoft.com/office/powerpoint/2010/main" val="368857781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räsentationsvorlage_BWL9">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1_TUD_Präsentation_r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Präsentationsvorlage_BWL9</Template>
  <TotalTime>7291</TotalTime>
  <Words>2893</Words>
  <Application>Microsoft Macintosh PowerPoint</Application>
  <PresentationFormat>On-screen Show (4:3)</PresentationFormat>
  <Paragraphs>401</Paragraphs>
  <Slides>34</Slides>
  <Notes>17</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Präsentationsvorlage_BWL9</vt:lpstr>
      <vt:lpstr>The in-beam tracking detectors for R3B </vt:lpstr>
      <vt:lpstr>The FAIR facility</vt:lpstr>
      <vt:lpstr>Reactions with Relativistic Radioactive Beams R3B – setup</vt:lpstr>
      <vt:lpstr>In-beam tracking detectors</vt:lpstr>
      <vt:lpstr>In-beam tracking detectors</vt:lpstr>
      <vt:lpstr>Specifications</vt:lpstr>
      <vt:lpstr>Specifications</vt:lpstr>
      <vt:lpstr>Specifications</vt:lpstr>
      <vt:lpstr>In-beam tracking detectors</vt:lpstr>
      <vt:lpstr>Start-timing detector (plastic scintillator foil)</vt:lpstr>
      <vt:lpstr>PowerPoint Presentation</vt:lpstr>
      <vt:lpstr>Si detectors</vt:lpstr>
      <vt:lpstr>PowerPoint Presentation</vt:lpstr>
      <vt:lpstr>PowerPoint Presentation</vt:lpstr>
      <vt:lpstr>Flash ADC readout allows for detailed  pulse-shape analysis</vt:lpstr>
      <vt:lpstr>Time-of-flight wall (plastic scintillator paddles)</vt:lpstr>
      <vt:lpstr>PowerPoint Presentation</vt:lpstr>
      <vt:lpstr>PowerPoint Presentation</vt:lpstr>
      <vt:lpstr>New Electronics</vt:lpstr>
      <vt:lpstr>Tracking detectors (plastic scintillating fibers)</vt:lpstr>
      <vt:lpstr>Tracking detectors (plastic scintillating fibers)</vt:lpstr>
      <vt:lpstr>PowerPoint Presentation</vt:lpstr>
      <vt:lpstr>PowerPoint Presentation</vt:lpstr>
      <vt:lpstr>PowerPoint Presentation</vt:lpstr>
      <vt:lpstr>Readout electronics for Fibers</vt:lpstr>
      <vt:lpstr>Proton detectors (strawtube gas detectors)</vt:lpstr>
      <vt:lpstr>Strawtube prototype detector construction</vt:lpstr>
      <vt:lpstr>Strawtube detector readout electronics</vt:lpstr>
      <vt:lpstr>Three main modes of operation</vt:lpstr>
      <vt:lpstr>High-resolution mode: simulations</vt:lpstr>
      <vt:lpstr>Summary</vt:lpstr>
      <vt:lpstr>PowerPoint Presentation</vt:lpstr>
      <vt:lpstr>PowerPoint Presentation</vt:lpstr>
      <vt:lpstr>Ca beam with different  wrapping materials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Moritz Lohse</dc:creator>
  <cp:lastModifiedBy>Stefanos Paschalis</cp:lastModifiedBy>
  <cp:revision>776</cp:revision>
  <cp:lastPrinted>2015-03-26T11:14:52Z</cp:lastPrinted>
  <dcterms:created xsi:type="dcterms:W3CDTF">2009-12-23T09:42:49Z</dcterms:created>
  <dcterms:modified xsi:type="dcterms:W3CDTF">2015-04-10T13:20:44Z</dcterms:modified>
</cp:coreProperties>
</file>