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06" r:id="rId2"/>
    <p:sldId id="331" r:id="rId3"/>
    <p:sldId id="349" r:id="rId4"/>
    <p:sldId id="332" r:id="rId5"/>
    <p:sldId id="334" r:id="rId6"/>
    <p:sldId id="335" r:id="rId7"/>
    <p:sldId id="339" r:id="rId8"/>
    <p:sldId id="310" r:id="rId9"/>
    <p:sldId id="350" r:id="rId10"/>
    <p:sldId id="333" r:id="rId11"/>
    <p:sldId id="351" r:id="rId12"/>
    <p:sldId id="352" r:id="rId13"/>
    <p:sldId id="353" r:id="rId14"/>
    <p:sldId id="354" r:id="rId15"/>
    <p:sldId id="355" r:id="rId16"/>
    <p:sldId id="356" r:id="rId17"/>
    <p:sldId id="357" r:id="rId18"/>
    <p:sldId id="312" r:id="rId19"/>
    <p:sldId id="358" r:id="rId20"/>
    <p:sldId id="362" r:id="rId21"/>
    <p:sldId id="359" r:id="rId22"/>
    <p:sldId id="360" r:id="rId23"/>
    <p:sldId id="361" r:id="rId24"/>
    <p:sldId id="344" r:id="rId25"/>
    <p:sldId id="363" r:id="rId26"/>
    <p:sldId id="365" r:id="rId27"/>
    <p:sldId id="366" r:id="rId28"/>
    <p:sldId id="367" r:id="rId29"/>
    <p:sldId id="368" r:id="rId30"/>
    <p:sldId id="346" r:id="rId31"/>
    <p:sldId id="299" r:id="rId32"/>
  </p:sldIdLst>
  <p:sldSz cx="9144000" cy="6858000" type="screen4x3"/>
  <p:notesSz cx="6769100" cy="9906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B5A6CA"/>
    <a:srgbClr val="FC7500"/>
    <a:srgbClr val="89AAD3"/>
    <a:srgbClr val="F4EE00"/>
    <a:srgbClr val="304269"/>
    <a:srgbClr val="F25F29"/>
    <a:srgbClr val="91BED4"/>
    <a:srgbClr val="F0F0F0"/>
    <a:srgbClr val="D9E8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74" autoAdjust="0"/>
    <p:restoredTop sz="87368" autoAdjust="0"/>
  </p:normalViewPr>
  <p:slideViewPr>
    <p:cSldViewPr>
      <p:cViewPr>
        <p:scale>
          <a:sx n="80" d="100"/>
          <a:sy n="80" d="100"/>
        </p:scale>
        <p:origin x="-1110" y="-186"/>
      </p:cViewPr>
      <p:guideLst>
        <p:guide orient="horz" pos="3168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2520" y="-84"/>
      </p:cViewPr>
      <p:guideLst>
        <p:guide orient="horz" pos="3120"/>
        <p:guide pos="213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380952380952382"/>
          <c:y val="8.3932853717026384E-2"/>
          <c:w val="0.553968253968254"/>
          <c:h val="0.83693045563549162"/>
        </c:manualLayout>
      </c:layout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EU</c:v>
                </c:pt>
              </c:strCache>
            </c:strRef>
          </c:tx>
          <c:spPr>
            <a:solidFill>
              <a:schemeClr val="accent1"/>
            </a:solidFill>
            <a:ln w="12140">
              <a:solidFill>
                <a:schemeClr val="tx1"/>
              </a:solidFill>
              <a:prstDash val="solid"/>
            </a:ln>
          </c:spPr>
          <c:dPt>
            <c:idx val="0"/>
            <c:bubble3D val="0"/>
            <c:spPr>
              <a:solidFill>
                <a:schemeClr val="tx2">
                  <a:lumMod val="75000"/>
                </a:schemeClr>
              </a:solidFill>
              <a:ln w="12140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89AAD3"/>
              </a:solidFill>
              <a:ln w="12140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C000"/>
              </a:solidFill>
              <a:ln w="12140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B5A6CA"/>
              </a:solidFill>
              <a:ln w="12140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00B0F0"/>
              </a:solidFill>
              <a:ln w="12140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rgbClr val="F4EE00"/>
              </a:solidFill>
              <a:ln w="12140">
                <a:solidFill>
                  <a:schemeClr val="tx1"/>
                </a:solidFill>
                <a:prstDash val="solid"/>
              </a:ln>
            </c:spPr>
          </c:dPt>
          <c:dPt>
            <c:idx val="6"/>
            <c:bubble3D val="0"/>
            <c:spPr>
              <a:solidFill>
                <a:srgbClr val="7030A0"/>
              </a:solidFill>
              <a:ln w="12140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Sheet1!$B$1:$H$1</c:f>
              <c:strCache>
                <c:ptCount val="7"/>
                <c:pt idx="0">
                  <c:v>EU</c:v>
                </c:pt>
                <c:pt idx="1">
                  <c:v>Japan</c:v>
                </c:pt>
                <c:pt idx="2">
                  <c:v>China</c:v>
                </c:pt>
                <c:pt idx="3">
                  <c:v>RF</c:v>
                </c:pt>
                <c:pt idx="4">
                  <c:v>India</c:v>
                </c:pt>
                <c:pt idx="5">
                  <c:v>USA</c:v>
                </c:pt>
                <c:pt idx="6">
                  <c:v>Korea</c:v>
                </c:pt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45.454500000000003</c:v>
                </c:pt>
                <c:pt idx="1">
                  <c:v>9.0908999999999995</c:v>
                </c:pt>
                <c:pt idx="2">
                  <c:v>9.0908999999999995</c:v>
                </c:pt>
                <c:pt idx="3">
                  <c:v>9.0908999999999995</c:v>
                </c:pt>
                <c:pt idx="4">
                  <c:v>9.0908999999999995</c:v>
                </c:pt>
                <c:pt idx="5">
                  <c:v>9.0908999999999995</c:v>
                </c:pt>
                <c:pt idx="6">
                  <c:v>9.0908999999999995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Japan</c:v>
                </c:pt>
              </c:strCache>
            </c:strRef>
          </c:tx>
          <c:spPr>
            <a:solidFill>
              <a:schemeClr val="accent2"/>
            </a:solidFill>
            <a:ln w="12140">
              <a:solidFill>
                <a:schemeClr val="tx1"/>
              </a:solidFill>
              <a:prstDash val="solid"/>
            </a:ln>
          </c:spPr>
          <c:dPt>
            <c:idx val="0"/>
            <c:bubble3D val="0"/>
            <c:spPr>
              <a:solidFill>
                <a:schemeClr val="accent1"/>
              </a:solidFill>
              <a:ln w="12140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</c:dPt>
          <c:dPt>
            <c:idx val="2"/>
            <c:bubble3D val="0"/>
            <c:spPr>
              <a:solidFill>
                <a:schemeClr val="hlink"/>
              </a:solidFill>
              <a:ln w="12140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12140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12140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chemeClr val="tx2"/>
              </a:solidFill>
              <a:ln w="12140">
                <a:solidFill>
                  <a:schemeClr val="tx1"/>
                </a:solidFill>
                <a:prstDash val="solid"/>
              </a:ln>
            </c:spPr>
          </c:dPt>
          <c:dPt>
            <c:idx val="6"/>
            <c:bubble3D val="0"/>
            <c:spPr>
              <a:solidFill>
                <a:srgbClr val="0066CC"/>
              </a:solidFill>
              <a:ln w="12140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Sheet1!$B$1:$H$1</c:f>
              <c:strCache>
                <c:ptCount val="7"/>
                <c:pt idx="0">
                  <c:v>EU</c:v>
                </c:pt>
                <c:pt idx="1">
                  <c:v>Japan</c:v>
                </c:pt>
                <c:pt idx="2">
                  <c:v>China</c:v>
                </c:pt>
                <c:pt idx="3">
                  <c:v>RF</c:v>
                </c:pt>
                <c:pt idx="4">
                  <c:v>India</c:v>
                </c:pt>
                <c:pt idx="5">
                  <c:v>USA</c:v>
                </c:pt>
                <c:pt idx="6">
                  <c:v>Korea</c:v>
                </c:pt>
              </c:strCache>
            </c:strRef>
          </c:cat>
          <c:val>
            <c:numRef>
              <c:f>Sheet1!$B$3:$H$3</c:f>
              <c:numCache>
                <c:formatCode>General</c:formatCode>
                <c:ptCount val="7"/>
                <c:pt idx="0">
                  <c:v>9.0908999999999995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China</c:v>
                </c:pt>
              </c:strCache>
            </c:strRef>
          </c:tx>
          <c:spPr>
            <a:solidFill>
              <a:schemeClr val="hlink"/>
            </a:solidFill>
            <a:ln w="12140">
              <a:solidFill>
                <a:schemeClr val="tx1"/>
              </a:solidFill>
              <a:prstDash val="solid"/>
            </a:ln>
          </c:spPr>
          <c:dPt>
            <c:idx val="0"/>
            <c:bubble3D val="0"/>
            <c:spPr>
              <a:solidFill>
                <a:schemeClr val="accent1"/>
              </a:solidFill>
              <a:ln w="12140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12140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</c:dPt>
          <c:dPt>
            <c:idx val="3"/>
            <c:bubble3D val="0"/>
            <c:spPr>
              <a:solidFill>
                <a:schemeClr val="folHlink"/>
              </a:solidFill>
              <a:ln w="12140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12140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chemeClr val="tx2"/>
              </a:solidFill>
              <a:ln w="12140">
                <a:solidFill>
                  <a:schemeClr val="tx1"/>
                </a:solidFill>
                <a:prstDash val="solid"/>
              </a:ln>
            </c:spPr>
          </c:dPt>
          <c:dPt>
            <c:idx val="6"/>
            <c:bubble3D val="0"/>
            <c:spPr>
              <a:solidFill>
                <a:srgbClr val="0066CC"/>
              </a:solidFill>
              <a:ln w="12140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Sheet1!$B$1:$H$1</c:f>
              <c:strCache>
                <c:ptCount val="7"/>
                <c:pt idx="0">
                  <c:v>EU</c:v>
                </c:pt>
                <c:pt idx="1">
                  <c:v>Japan</c:v>
                </c:pt>
                <c:pt idx="2">
                  <c:v>China</c:v>
                </c:pt>
                <c:pt idx="3">
                  <c:v>RF</c:v>
                </c:pt>
                <c:pt idx="4">
                  <c:v>India</c:v>
                </c:pt>
                <c:pt idx="5">
                  <c:v>USA</c:v>
                </c:pt>
                <c:pt idx="6">
                  <c:v>Korea</c:v>
                </c:pt>
              </c:strCache>
            </c:strRef>
          </c:cat>
          <c:val>
            <c:numRef>
              <c:f>Sheet1!$B$4:$H$4</c:f>
              <c:numCache>
                <c:formatCode>General</c:formatCode>
                <c:ptCount val="7"/>
                <c:pt idx="0">
                  <c:v>9.0908999999999995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RF</c:v>
                </c:pt>
              </c:strCache>
            </c:strRef>
          </c:tx>
          <c:spPr>
            <a:solidFill>
              <a:schemeClr val="folHlink"/>
            </a:solidFill>
            <a:ln w="12140">
              <a:solidFill>
                <a:schemeClr val="tx1"/>
              </a:solidFill>
              <a:prstDash val="solid"/>
            </a:ln>
          </c:spPr>
          <c:dPt>
            <c:idx val="0"/>
            <c:bubble3D val="0"/>
            <c:spPr>
              <a:solidFill>
                <a:schemeClr val="accent1"/>
              </a:solidFill>
              <a:ln w="12140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12140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12140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</c:dPt>
          <c:dPt>
            <c:idx val="4"/>
            <c:bubble3D val="0"/>
            <c:spPr>
              <a:solidFill>
                <a:schemeClr val="bg2"/>
              </a:solidFill>
              <a:ln w="12140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chemeClr val="tx2"/>
              </a:solidFill>
              <a:ln w="12140">
                <a:solidFill>
                  <a:schemeClr val="tx1"/>
                </a:solidFill>
                <a:prstDash val="solid"/>
              </a:ln>
            </c:spPr>
          </c:dPt>
          <c:dPt>
            <c:idx val="6"/>
            <c:bubble3D val="0"/>
            <c:spPr>
              <a:solidFill>
                <a:srgbClr val="0066CC"/>
              </a:solidFill>
              <a:ln w="12140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Sheet1!$B$1:$H$1</c:f>
              <c:strCache>
                <c:ptCount val="7"/>
                <c:pt idx="0">
                  <c:v>EU</c:v>
                </c:pt>
                <c:pt idx="1">
                  <c:v>Japan</c:v>
                </c:pt>
                <c:pt idx="2">
                  <c:v>China</c:v>
                </c:pt>
                <c:pt idx="3">
                  <c:v>RF</c:v>
                </c:pt>
                <c:pt idx="4">
                  <c:v>India</c:v>
                </c:pt>
                <c:pt idx="5">
                  <c:v>USA</c:v>
                </c:pt>
                <c:pt idx="6">
                  <c:v>Korea</c:v>
                </c:pt>
              </c:strCache>
            </c:strRef>
          </c:cat>
          <c:val>
            <c:numRef>
              <c:f>Sheet1!$B$5:$H$5</c:f>
              <c:numCache>
                <c:formatCode>General</c:formatCode>
                <c:ptCount val="7"/>
                <c:pt idx="0">
                  <c:v>9.0908999999999995</c:v>
                </c:pt>
              </c:numCache>
            </c:numRef>
          </c:val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India</c:v>
                </c:pt>
              </c:strCache>
            </c:strRef>
          </c:tx>
          <c:spPr>
            <a:solidFill>
              <a:schemeClr val="bg2"/>
            </a:solidFill>
            <a:ln w="12140">
              <a:solidFill>
                <a:schemeClr val="tx1"/>
              </a:solidFill>
              <a:prstDash val="solid"/>
            </a:ln>
          </c:spPr>
          <c:dPt>
            <c:idx val="0"/>
            <c:bubble3D val="0"/>
            <c:spPr>
              <a:solidFill>
                <a:schemeClr val="accent1"/>
              </a:solidFill>
              <a:ln w="12140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12140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12140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12140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</c:dPt>
          <c:dPt>
            <c:idx val="5"/>
            <c:bubble3D val="0"/>
            <c:spPr>
              <a:solidFill>
                <a:schemeClr val="tx2"/>
              </a:solidFill>
              <a:ln w="12140">
                <a:solidFill>
                  <a:schemeClr val="tx1"/>
                </a:solidFill>
                <a:prstDash val="solid"/>
              </a:ln>
            </c:spPr>
          </c:dPt>
          <c:dPt>
            <c:idx val="6"/>
            <c:bubble3D val="0"/>
            <c:spPr>
              <a:solidFill>
                <a:srgbClr val="0066CC"/>
              </a:solidFill>
              <a:ln w="12140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Sheet1!$B$1:$H$1</c:f>
              <c:strCache>
                <c:ptCount val="7"/>
                <c:pt idx="0">
                  <c:v>EU</c:v>
                </c:pt>
                <c:pt idx="1">
                  <c:v>Japan</c:v>
                </c:pt>
                <c:pt idx="2">
                  <c:v>China</c:v>
                </c:pt>
                <c:pt idx="3">
                  <c:v>RF</c:v>
                </c:pt>
                <c:pt idx="4">
                  <c:v>India</c:v>
                </c:pt>
                <c:pt idx="5">
                  <c:v>USA</c:v>
                </c:pt>
                <c:pt idx="6">
                  <c:v>Korea</c:v>
                </c:pt>
              </c:strCache>
            </c:strRef>
          </c:cat>
          <c:val>
            <c:numRef>
              <c:f>Sheet1!$B$6:$H$6</c:f>
              <c:numCache>
                <c:formatCode>General</c:formatCode>
                <c:ptCount val="7"/>
                <c:pt idx="0">
                  <c:v>9.0908999999999995</c:v>
                </c:pt>
              </c:numCache>
            </c:numRef>
          </c:val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USA</c:v>
                </c:pt>
              </c:strCache>
            </c:strRef>
          </c:tx>
          <c:spPr>
            <a:solidFill>
              <a:schemeClr val="tx2"/>
            </a:solidFill>
            <a:ln w="12140">
              <a:solidFill>
                <a:schemeClr val="tx1"/>
              </a:solidFill>
              <a:prstDash val="solid"/>
            </a:ln>
          </c:spPr>
          <c:dPt>
            <c:idx val="0"/>
            <c:bubble3D val="0"/>
            <c:spPr>
              <a:solidFill>
                <a:schemeClr val="accent1"/>
              </a:solidFill>
              <a:ln w="12140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12140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12140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12140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12140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</c:dPt>
          <c:dPt>
            <c:idx val="6"/>
            <c:bubble3D val="0"/>
            <c:spPr>
              <a:solidFill>
                <a:srgbClr val="0066CC"/>
              </a:solidFill>
              <a:ln w="12140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Sheet1!$B$1:$H$1</c:f>
              <c:strCache>
                <c:ptCount val="7"/>
                <c:pt idx="0">
                  <c:v>EU</c:v>
                </c:pt>
                <c:pt idx="1">
                  <c:v>Japan</c:v>
                </c:pt>
                <c:pt idx="2">
                  <c:v>China</c:v>
                </c:pt>
                <c:pt idx="3">
                  <c:v>RF</c:v>
                </c:pt>
                <c:pt idx="4">
                  <c:v>India</c:v>
                </c:pt>
                <c:pt idx="5">
                  <c:v>USA</c:v>
                </c:pt>
                <c:pt idx="6">
                  <c:v>Korea</c:v>
                </c:pt>
              </c:strCache>
            </c:strRef>
          </c:cat>
          <c:val>
            <c:numRef>
              <c:f>Sheet1!$B$7:$H$7</c:f>
              <c:numCache>
                <c:formatCode>General</c:formatCode>
                <c:ptCount val="7"/>
                <c:pt idx="0">
                  <c:v>9.0908999999999995</c:v>
                </c:pt>
              </c:numCache>
            </c:numRef>
          </c:val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Korea</c:v>
                </c:pt>
              </c:strCache>
            </c:strRef>
          </c:tx>
          <c:spPr>
            <a:solidFill>
              <a:srgbClr val="0066CC"/>
            </a:solidFill>
            <a:ln w="12140">
              <a:solidFill>
                <a:schemeClr val="tx1"/>
              </a:solidFill>
              <a:prstDash val="solid"/>
            </a:ln>
          </c:spPr>
          <c:dPt>
            <c:idx val="0"/>
            <c:bubble3D val="0"/>
            <c:spPr>
              <a:solidFill>
                <a:schemeClr val="accent1"/>
              </a:solidFill>
              <a:ln w="12140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12140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12140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12140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12140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chemeClr val="tx2"/>
              </a:solidFill>
              <a:ln w="12140">
                <a:solidFill>
                  <a:schemeClr val="tx1"/>
                </a:solidFill>
                <a:prstDash val="solid"/>
              </a:ln>
            </c:spPr>
          </c:dPt>
          <c:dPt>
            <c:idx val="6"/>
            <c:bubble3D val="0"/>
          </c:dPt>
          <c:cat>
            <c:strRef>
              <c:f>Sheet1!$B$1:$H$1</c:f>
              <c:strCache>
                <c:ptCount val="7"/>
                <c:pt idx="0">
                  <c:v>EU</c:v>
                </c:pt>
                <c:pt idx="1">
                  <c:v>Japan</c:v>
                </c:pt>
                <c:pt idx="2">
                  <c:v>China</c:v>
                </c:pt>
                <c:pt idx="3">
                  <c:v>RF</c:v>
                </c:pt>
                <c:pt idx="4">
                  <c:v>India</c:v>
                </c:pt>
                <c:pt idx="5">
                  <c:v>USA</c:v>
                </c:pt>
                <c:pt idx="6">
                  <c:v>Korea</c:v>
                </c:pt>
              </c:strCache>
            </c:strRef>
          </c:cat>
          <c:val>
            <c:numRef>
              <c:f>Sheet1!$B$8:$H$8</c:f>
              <c:numCache>
                <c:formatCode>General</c:formatCode>
                <c:ptCount val="7"/>
                <c:pt idx="0">
                  <c:v>9.0908999999999995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4280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721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2198C7-6C8E-47A2-B5CA-F47CCDCDB76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3FA571C0-DD94-440E-A0EC-D63B2FEEB5F4}">
      <dgm:prSet phldrT="[Text]"/>
      <dgm:spPr>
        <a:solidFill>
          <a:schemeClr val="accent3"/>
        </a:solidFill>
      </dgm:spPr>
      <dgm:t>
        <a:bodyPr/>
        <a:lstStyle/>
        <a:p>
          <a:r>
            <a:rPr lang="en-GB" dirty="0" smtClean="0"/>
            <a:t>IO and DA</a:t>
          </a:r>
          <a:endParaRPr lang="en-GB" dirty="0"/>
        </a:p>
      </dgm:t>
    </dgm:pt>
    <dgm:pt modelId="{739068C3-3DAB-49CC-B0D4-B687BC1662A0}" type="parTrans" cxnId="{10CDBBB7-8EE1-4DB4-931C-E243834B10B0}">
      <dgm:prSet/>
      <dgm:spPr/>
      <dgm:t>
        <a:bodyPr/>
        <a:lstStyle/>
        <a:p>
          <a:endParaRPr lang="en-GB"/>
        </a:p>
      </dgm:t>
    </dgm:pt>
    <dgm:pt modelId="{0B386C9F-E1E5-4549-86C1-6A1B65F434BF}" type="sibTrans" cxnId="{10CDBBB7-8EE1-4DB4-931C-E243834B10B0}">
      <dgm:prSet/>
      <dgm:spPr/>
      <dgm:t>
        <a:bodyPr/>
        <a:lstStyle/>
        <a:p>
          <a:endParaRPr lang="en-GB"/>
        </a:p>
      </dgm:t>
    </dgm:pt>
    <dgm:pt modelId="{501589B2-7469-46DD-A399-298CE28C6C9F}">
      <dgm:prSet phldrT="[Text]"/>
      <dgm:spPr>
        <a:solidFill>
          <a:srgbClr val="B5A6CA"/>
        </a:solidFill>
      </dgm:spPr>
      <dgm:t>
        <a:bodyPr/>
        <a:lstStyle/>
        <a:p>
          <a:r>
            <a:rPr lang="en-GB" dirty="0" smtClean="0"/>
            <a:t>Contractor</a:t>
          </a:r>
          <a:endParaRPr lang="en-GB" dirty="0"/>
        </a:p>
      </dgm:t>
    </dgm:pt>
    <dgm:pt modelId="{892D08D2-42B9-4949-97F0-C4B760F5915D}" type="parTrans" cxnId="{10E8256D-6333-40CD-A1D2-47D8D359D670}">
      <dgm:prSet/>
      <dgm:spPr/>
      <dgm:t>
        <a:bodyPr/>
        <a:lstStyle/>
        <a:p>
          <a:endParaRPr lang="en-GB"/>
        </a:p>
      </dgm:t>
    </dgm:pt>
    <dgm:pt modelId="{0AC035AB-8E2D-42A1-BB70-C12C22BFA99C}" type="sibTrans" cxnId="{10E8256D-6333-40CD-A1D2-47D8D359D670}">
      <dgm:prSet/>
      <dgm:spPr/>
      <dgm:t>
        <a:bodyPr/>
        <a:lstStyle/>
        <a:p>
          <a:endParaRPr lang="en-GB"/>
        </a:p>
      </dgm:t>
    </dgm:pt>
    <dgm:pt modelId="{BBC47834-7C70-4B3E-AE72-E0030A34F028}" type="pres">
      <dgm:prSet presAssocID="{D02198C7-6C8E-47A2-B5CA-F47CCDCDB767}" presName="Name0" presStyleCnt="0">
        <dgm:presLayoutVars>
          <dgm:dir/>
          <dgm:resizeHandles val="exact"/>
        </dgm:presLayoutVars>
      </dgm:prSet>
      <dgm:spPr/>
    </dgm:pt>
    <dgm:pt modelId="{7B33C315-4E14-40A9-B2A2-5C1E887B5806}" type="pres">
      <dgm:prSet presAssocID="{3FA571C0-DD94-440E-A0EC-D63B2FEEB5F4}" presName="node" presStyleLbl="node1" presStyleIdx="0" presStyleCnt="2" custLinFactNeighborX="-58767" custLinFactNeighborY="-5071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13FB11C-B3B7-4A42-8BCA-6F9EDBFF6957}" type="pres">
      <dgm:prSet presAssocID="{0B386C9F-E1E5-4549-86C1-6A1B65F434BF}" presName="sibTrans" presStyleLbl="sibTrans2D1" presStyleIdx="0" presStyleCnt="1"/>
      <dgm:spPr/>
      <dgm:t>
        <a:bodyPr/>
        <a:lstStyle/>
        <a:p>
          <a:endParaRPr lang="en-GB"/>
        </a:p>
      </dgm:t>
    </dgm:pt>
    <dgm:pt modelId="{C2A1E9D2-D687-4CD7-B0D7-0C3206E8481C}" type="pres">
      <dgm:prSet presAssocID="{0B386C9F-E1E5-4549-86C1-6A1B65F434BF}" presName="connectorText" presStyleLbl="sibTrans2D1" presStyleIdx="0" presStyleCnt="1"/>
      <dgm:spPr/>
      <dgm:t>
        <a:bodyPr/>
        <a:lstStyle/>
        <a:p>
          <a:endParaRPr lang="en-GB"/>
        </a:p>
      </dgm:t>
    </dgm:pt>
    <dgm:pt modelId="{F366154F-48FE-47B1-9FCB-D917969E3CC2}" type="pres">
      <dgm:prSet presAssocID="{501589B2-7469-46DD-A399-298CE28C6C9F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C994FA8-70FB-4A24-85CD-7975814E8FFE}" type="presOf" srcId="{0B386C9F-E1E5-4549-86C1-6A1B65F434BF}" destId="{C2A1E9D2-D687-4CD7-B0D7-0C3206E8481C}" srcOrd="1" destOrd="0" presId="urn:microsoft.com/office/officeart/2005/8/layout/process1"/>
    <dgm:cxn modelId="{2EA248DA-F2A4-46FA-93D1-D6B7513CC86D}" type="presOf" srcId="{3FA571C0-DD94-440E-A0EC-D63B2FEEB5F4}" destId="{7B33C315-4E14-40A9-B2A2-5C1E887B5806}" srcOrd="0" destOrd="0" presId="urn:microsoft.com/office/officeart/2005/8/layout/process1"/>
    <dgm:cxn modelId="{10E8256D-6333-40CD-A1D2-47D8D359D670}" srcId="{D02198C7-6C8E-47A2-B5CA-F47CCDCDB767}" destId="{501589B2-7469-46DD-A399-298CE28C6C9F}" srcOrd="1" destOrd="0" parTransId="{892D08D2-42B9-4949-97F0-C4B760F5915D}" sibTransId="{0AC035AB-8E2D-42A1-BB70-C12C22BFA99C}"/>
    <dgm:cxn modelId="{31F7B1AD-6BEE-42D9-B96B-0EF543857D81}" type="presOf" srcId="{0B386C9F-E1E5-4549-86C1-6A1B65F434BF}" destId="{B13FB11C-B3B7-4A42-8BCA-6F9EDBFF6957}" srcOrd="0" destOrd="0" presId="urn:microsoft.com/office/officeart/2005/8/layout/process1"/>
    <dgm:cxn modelId="{65B87154-2770-4236-B0BA-E48223FF1D41}" type="presOf" srcId="{D02198C7-6C8E-47A2-B5CA-F47CCDCDB767}" destId="{BBC47834-7C70-4B3E-AE72-E0030A34F028}" srcOrd="0" destOrd="0" presId="urn:microsoft.com/office/officeart/2005/8/layout/process1"/>
    <dgm:cxn modelId="{5DD8421C-74C7-41C4-A8AE-74068BF56890}" type="presOf" srcId="{501589B2-7469-46DD-A399-298CE28C6C9F}" destId="{F366154F-48FE-47B1-9FCB-D917969E3CC2}" srcOrd="0" destOrd="0" presId="urn:microsoft.com/office/officeart/2005/8/layout/process1"/>
    <dgm:cxn modelId="{10CDBBB7-8EE1-4DB4-931C-E243834B10B0}" srcId="{D02198C7-6C8E-47A2-B5CA-F47CCDCDB767}" destId="{3FA571C0-DD94-440E-A0EC-D63B2FEEB5F4}" srcOrd="0" destOrd="0" parTransId="{739068C3-3DAB-49CC-B0D4-B687BC1662A0}" sibTransId="{0B386C9F-E1E5-4549-86C1-6A1B65F434BF}"/>
    <dgm:cxn modelId="{81DD1E88-E65A-4BB5-869A-AB1144C1F63C}" type="presParOf" srcId="{BBC47834-7C70-4B3E-AE72-E0030A34F028}" destId="{7B33C315-4E14-40A9-B2A2-5C1E887B5806}" srcOrd="0" destOrd="0" presId="urn:microsoft.com/office/officeart/2005/8/layout/process1"/>
    <dgm:cxn modelId="{A9BF597B-911D-471C-BE6C-8B4A94644A33}" type="presParOf" srcId="{BBC47834-7C70-4B3E-AE72-E0030A34F028}" destId="{B13FB11C-B3B7-4A42-8BCA-6F9EDBFF6957}" srcOrd="1" destOrd="0" presId="urn:microsoft.com/office/officeart/2005/8/layout/process1"/>
    <dgm:cxn modelId="{DB58FB1F-4332-4D02-B4C2-894F865E92B5}" type="presParOf" srcId="{B13FB11C-B3B7-4A42-8BCA-6F9EDBFF6957}" destId="{C2A1E9D2-D687-4CD7-B0D7-0C3206E8481C}" srcOrd="0" destOrd="0" presId="urn:microsoft.com/office/officeart/2005/8/layout/process1"/>
    <dgm:cxn modelId="{74001A38-2172-4511-AEC8-86DC5A3FE46C}" type="presParOf" srcId="{BBC47834-7C70-4B3E-AE72-E0030A34F028}" destId="{F366154F-48FE-47B1-9FCB-D917969E3CC2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2198C7-6C8E-47A2-B5CA-F47CCDCDB76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6C5F1441-A57E-41F7-ACB8-880EFB79D49D}">
      <dgm:prSet phldrT="[Text]"/>
      <dgm:spPr>
        <a:solidFill>
          <a:srgbClr val="FC7500"/>
        </a:solidFill>
      </dgm:spPr>
      <dgm:t>
        <a:bodyPr/>
        <a:lstStyle/>
        <a:p>
          <a:r>
            <a:rPr lang="en-GB" dirty="0" smtClean="0"/>
            <a:t>ITER</a:t>
          </a:r>
          <a:endParaRPr lang="en-GB" dirty="0"/>
        </a:p>
      </dgm:t>
    </dgm:pt>
    <dgm:pt modelId="{F39BF7CD-43F6-46BA-8843-D2D36F0E45EE}" type="parTrans" cxnId="{45313B75-85A6-4EC1-A751-B22CABD26847}">
      <dgm:prSet/>
      <dgm:spPr/>
      <dgm:t>
        <a:bodyPr/>
        <a:lstStyle/>
        <a:p>
          <a:endParaRPr lang="en-GB"/>
        </a:p>
      </dgm:t>
    </dgm:pt>
    <dgm:pt modelId="{93E9BFA1-B897-4276-9EB2-5040CDBAF116}" type="sibTrans" cxnId="{45313B75-85A6-4EC1-A751-B22CABD26847}">
      <dgm:prSet/>
      <dgm:spPr/>
      <dgm:t>
        <a:bodyPr/>
        <a:lstStyle/>
        <a:p>
          <a:endParaRPr lang="en-GB"/>
        </a:p>
      </dgm:t>
    </dgm:pt>
    <dgm:pt modelId="{3FA571C0-DD94-440E-A0EC-D63B2FEEB5F4}">
      <dgm:prSet phldrT="[Text]"/>
      <dgm:spPr/>
      <dgm:t>
        <a:bodyPr/>
        <a:lstStyle/>
        <a:p>
          <a:r>
            <a:rPr lang="en-GB" dirty="0" smtClean="0"/>
            <a:t>DA</a:t>
          </a:r>
          <a:endParaRPr lang="en-GB" dirty="0"/>
        </a:p>
      </dgm:t>
    </dgm:pt>
    <dgm:pt modelId="{739068C3-3DAB-49CC-B0D4-B687BC1662A0}" type="parTrans" cxnId="{10CDBBB7-8EE1-4DB4-931C-E243834B10B0}">
      <dgm:prSet/>
      <dgm:spPr/>
      <dgm:t>
        <a:bodyPr/>
        <a:lstStyle/>
        <a:p>
          <a:endParaRPr lang="en-GB"/>
        </a:p>
      </dgm:t>
    </dgm:pt>
    <dgm:pt modelId="{0B386C9F-E1E5-4549-86C1-6A1B65F434BF}" type="sibTrans" cxnId="{10CDBBB7-8EE1-4DB4-931C-E243834B10B0}">
      <dgm:prSet/>
      <dgm:spPr/>
      <dgm:t>
        <a:bodyPr/>
        <a:lstStyle/>
        <a:p>
          <a:endParaRPr lang="en-GB"/>
        </a:p>
      </dgm:t>
    </dgm:pt>
    <dgm:pt modelId="{501589B2-7469-46DD-A399-298CE28C6C9F}">
      <dgm:prSet phldrT="[Text]"/>
      <dgm:spPr>
        <a:solidFill>
          <a:srgbClr val="B5A6CA"/>
        </a:solidFill>
      </dgm:spPr>
      <dgm:t>
        <a:bodyPr/>
        <a:lstStyle/>
        <a:p>
          <a:r>
            <a:rPr lang="en-GB" dirty="0" smtClean="0"/>
            <a:t>Contractor</a:t>
          </a:r>
          <a:endParaRPr lang="en-GB" dirty="0"/>
        </a:p>
      </dgm:t>
    </dgm:pt>
    <dgm:pt modelId="{892D08D2-42B9-4949-97F0-C4B760F5915D}" type="parTrans" cxnId="{10E8256D-6333-40CD-A1D2-47D8D359D670}">
      <dgm:prSet/>
      <dgm:spPr/>
      <dgm:t>
        <a:bodyPr/>
        <a:lstStyle/>
        <a:p>
          <a:endParaRPr lang="en-GB"/>
        </a:p>
      </dgm:t>
    </dgm:pt>
    <dgm:pt modelId="{0AC035AB-8E2D-42A1-BB70-C12C22BFA99C}" type="sibTrans" cxnId="{10E8256D-6333-40CD-A1D2-47D8D359D670}">
      <dgm:prSet/>
      <dgm:spPr/>
      <dgm:t>
        <a:bodyPr/>
        <a:lstStyle/>
        <a:p>
          <a:endParaRPr lang="en-GB"/>
        </a:p>
      </dgm:t>
    </dgm:pt>
    <dgm:pt modelId="{BBC47834-7C70-4B3E-AE72-E0030A34F028}" type="pres">
      <dgm:prSet presAssocID="{D02198C7-6C8E-47A2-B5CA-F47CCDCDB767}" presName="Name0" presStyleCnt="0">
        <dgm:presLayoutVars>
          <dgm:dir/>
          <dgm:resizeHandles val="exact"/>
        </dgm:presLayoutVars>
      </dgm:prSet>
      <dgm:spPr/>
    </dgm:pt>
    <dgm:pt modelId="{B50D3F04-32BB-41F8-A91F-79F487799BEB}" type="pres">
      <dgm:prSet presAssocID="{6C5F1441-A57E-41F7-ACB8-880EFB79D49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8E9D1B7-E4B6-470C-8CC8-FC3B7008FCAF}" type="pres">
      <dgm:prSet presAssocID="{93E9BFA1-B897-4276-9EB2-5040CDBAF116}" presName="sibTrans" presStyleLbl="sibTrans2D1" presStyleIdx="0" presStyleCnt="2"/>
      <dgm:spPr/>
      <dgm:t>
        <a:bodyPr/>
        <a:lstStyle/>
        <a:p>
          <a:endParaRPr lang="en-GB"/>
        </a:p>
      </dgm:t>
    </dgm:pt>
    <dgm:pt modelId="{B8B135C8-F923-40B9-A71F-3D0F9F9AC933}" type="pres">
      <dgm:prSet presAssocID="{93E9BFA1-B897-4276-9EB2-5040CDBAF116}" presName="connectorText" presStyleLbl="sibTrans2D1" presStyleIdx="0" presStyleCnt="2"/>
      <dgm:spPr/>
      <dgm:t>
        <a:bodyPr/>
        <a:lstStyle/>
        <a:p>
          <a:endParaRPr lang="en-GB"/>
        </a:p>
      </dgm:t>
    </dgm:pt>
    <dgm:pt modelId="{7B33C315-4E14-40A9-B2A2-5C1E887B5806}" type="pres">
      <dgm:prSet presAssocID="{3FA571C0-DD94-440E-A0EC-D63B2FEEB5F4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13FB11C-B3B7-4A42-8BCA-6F9EDBFF6957}" type="pres">
      <dgm:prSet presAssocID="{0B386C9F-E1E5-4549-86C1-6A1B65F434BF}" presName="sibTrans" presStyleLbl="sibTrans2D1" presStyleIdx="1" presStyleCnt="2"/>
      <dgm:spPr/>
      <dgm:t>
        <a:bodyPr/>
        <a:lstStyle/>
        <a:p>
          <a:endParaRPr lang="en-GB"/>
        </a:p>
      </dgm:t>
    </dgm:pt>
    <dgm:pt modelId="{C2A1E9D2-D687-4CD7-B0D7-0C3206E8481C}" type="pres">
      <dgm:prSet presAssocID="{0B386C9F-E1E5-4549-86C1-6A1B65F434BF}" presName="connectorText" presStyleLbl="sibTrans2D1" presStyleIdx="1" presStyleCnt="2"/>
      <dgm:spPr/>
      <dgm:t>
        <a:bodyPr/>
        <a:lstStyle/>
        <a:p>
          <a:endParaRPr lang="en-GB"/>
        </a:p>
      </dgm:t>
    </dgm:pt>
    <dgm:pt modelId="{F366154F-48FE-47B1-9FCB-D917969E3CC2}" type="pres">
      <dgm:prSet presAssocID="{501589B2-7469-46DD-A399-298CE28C6C9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542228E0-A06C-4A40-B8C9-15F8516F6851}" type="presOf" srcId="{D02198C7-6C8E-47A2-B5CA-F47CCDCDB767}" destId="{BBC47834-7C70-4B3E-AE72-E0030A34F028}" srcOrd="0" destOrd="0" presId="urn:microsoft.com/office/officeart/2005/8/layout/process1"/>
    <dgm:cxn modelId="{10E8256D-6333-40CD-A1D2-47D8D359D670}" srcId="{D02198C7-6C8E-47A2-B5CA-F47CCDCDB767}" destId="{501589B2-7469-46DD-A399-298CE28C6C9F}" srcOrd="2" destOrd="0" parTransId="{892D08D2-42B9-4949-97F0-C4B760F5915D}" sibTransId="{0AC035AB-8E2D-42A1-BB70-C12C22BFA99C}"/>
    <dgm:cxn modelId="{DF77A64D-78EE-4FEA-B9AE-DF904CDA423C}" type="presOf" srcId="{0B386C9F-E1E5-4549-86C1-6A1B65F434BF}" destId="{B13FB11C-B3B7-4A42-8BCA-6F9EDBFF6957}" srcOrd="0" destOrd="0" presId="urn:microsoft.com/office/officeart/2005/8/layout/process1"/>
    <dgm:cxn modelId="{B6AD181C-8CC0-436C-A14D-B7D003E4A03A}" type="presOf" srcId="{93E9BFA1-B897-4276-9EB2-5040CDBAF116}" destId="{48E9D1B7-E4B6-470C-8CC8-FC3B7008FCAF}" srcOrd="0" destOrd="0" presId="urn:microsoft.com/office/officeart/2005/8/layout/process1"/>
    <dgm:cxn modelId="{F63FCA9F-46FC-429B-9C03-B6DF2AFE4F0C}" type="presOf" srcId="{501589B2-7469-46DD-A399-298CE28C6C9F}" destId="{F366154F-48FE-47B1-9FCB-D917969E3CC2}" srcOrd="0" destOrd="0" presId="urn:microsoft.com/office/officeart/2005/8/layout/process1"/>
    <dgm:cxn modelId="{052F2C60-FDFF-4CE4-9809-2BDB60E7E231}" type="presOf" srcId="{6C5F1441-A57E-41F7-ACB8-880EFB79D49D}" destId="{B50D3F04-32BB-41F8-A91F-79F487799BEB}" srcOrd="0" destOrd="0" presId="urn:microsoft.com/office/officeart/2005/8/layout/process1"/>
    <dgm:cxn modelId="{45313B75-85A6-4EC1-A751-B22CABD26847}" srcId="{D02198C7-6C8E-47A2-B5CA-F47CCDCDB767}" destId="{6C5F1441-A57E-41F7-ACB8-880EFB79D49D}" srcOrd="0" destOrd="0" parTransId="{F39BF7CD-43F6-46BA-8843-D2D36F0E45EE}" sibTransId="{93E9BFA1-B897-4276-9EB2-5040CDBAF116}"/>
    <dgm:cxn modelId="{5C1376EF-0278-48BB-A449-0DA08BEC819E}" type="presOf" srcId="{0B386C9F-E1E5-4549-86C1-6A1B65F434BF}" destId="{C2A1E9D2-D687-4CD7-B0D7-0C3206E8481C}" srcOrd="1" destOrd="0" presId="urn:microsoft.com/office/officeart/2005/8/layout/process1"/>
    <dgm:cxn modelId="{E7FA9F29-11A1-4DBD-AD10-0B106FB2FDB3}" type="presOf" srcId="{93E9BFA1-B897-4276-9EB2-5040CDBAF116}" destId="{B8B135C8-F923-40B9-A71F-3D0F9F9AC933}" srcOrd="1" destOrd="0" presId="urn:microsoft.com/office/officeart/2005/8/layout/process1"/>
    <dgm:cxn modelId="{10CDBBB7-8EE1-4DB4-931C-E243834B10B0}" srcId="{D02198C7-6C8E-47A2-B5CA-F47CCDCDB767}" destId="{3FA571C0-DD94-440E-A0EC-D63B2FEEB5F4}" srcOrd="1" destOrd="0" parTransId="{739068C3-3DAB-49CC-B0D4-B687BC1662A0}" sibTransId="{0B386C9F-E1E5-4549-86C1-6A1B65F434BF}"/>
    <dgm:cxn modelId="{671078A5-7398-41CB-B3DE-6EBB7AC53318}" type="presOf" srcId="{3FA571C0-DD94-440E-A0EC-D63B2FEEB5F4}" destId="{7B33C315-4E14-40A9-B2A2-5C1E887B5806}" srcOrd="0" destOrd="0" presId="urn:microsoft.com/office/officeart/2005/8/layout/process1"/>
    <dgm:cxn modelId="{7DFFB31B-6DED-42CC-A137-38D4B13111A5}" type="presParOf" srcId="{BBC47834-7C70-4B3E-AE72-E0030A34F028}" destId="{B50D3F04-32BB-41F8-A91F-79F487799BEB}" srcOrd="0" destOrd="0" presId="urn:microsoft.com/office/officeart/2005/8/layout/process1"/>
    <dgm:cxn modelId="{B9A92480-5510-4152-BBAF-40069778563A}" type="presParOf" srcId="{BBC47834-7C70-4B3E-AE72-E0030A34F028}" destId="{48E9D1B7-E4B6-470C-8CC8-FC3B7008FCAF}" srcOrd="1" destOrd="0" presId="urn:microsoft.com/office/officeart/2005/8/layout/process1"/>
    <dgm:cxn modelId="{D99B508C-E9C9-489D-ADBD-2D7309AE3065}" type="presParOf" srcId="{48E9D1B7-E4B6-470C-8CC8-FC3B7008FCAF}" destId="{B8B135C8-F923-40B9-A71F-3D0F9F9AC933}" srcOrd="0" destOrd="0" presId="urn:microsoft.com/office/officeart/2005/8/layout/process1"/>
    <dgm:cxn modelId="{49D259B9-DED1-472B-93E3-91DE21F3162F}" type="presParOf" srcId="{BBC47834-7C70-4B3E-AE72-E0030A34F028}" destId="{7B33C315-4E14-40A9-B2A2-5C1E887B5806}" srcOrd="2" destOrd="0" presId="urn:microsoft.com/office/officeart/2005/8/layout/process1"/>
    <dgm:cxn modelId="{E031EC00-121F-4648-8057-629A58335F8B}" type="presParOf" srcId="{BBC47834-7C70-4B3E-AE72-E0030A34F028}" destId="{B13FB11C-B3B7-4A42-8BCA-6F9EDBFF6957}" srcOrd="3" destOrd="0" presId="urn:microsoft.com/office/officeart/2005/8/layout/process1"/>
    <dgm:cxn modelId="{70915403-E935-41E0-B98E-50C0BE8445A2}" type="presParOf" srcId="{B13FB11C-B3B7-4A42-8BCA-6F9EDBFF6957}" destId="{C2A1E9D2-D687-4CD7-B0D7-0C3206E8481C}" srcOrd="0" destOrd="0" presId="urn:microsoft.com/office/officeart/2005/8/layout/process1"/>
    <dgm:cxn modelId="{75971D50-D368-45B8-A206-CC756264AE33}" type="presParOf" srcId="{BBC47834-7C70-4B3E-AE72-E0030A34F028}" destId="{F366154F-48FE-47B1-9FCB-D917969E3CC2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3277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34257" y="0"/>
            <a:ext cx="2933277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D7EC3-CD50-4DA5-B722-330229C0073D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33277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34257" y="9408981"/>
            <a:ext cx="2933277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712E5A-FBEB-4329-9E4A-5F20B492F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0729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3277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34257" y="0"/>
            <a:ext cx="2933277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BE0011-04E0-4F3F-BFCE-633C944A425A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80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910" y="4705350"/>
            <a:ext cx="5415280" cy="4457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33277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34257" y="9408981"/>
            <a:ext cx="2933277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D2AD7-BD31-48B9-8C8A-7D4EAE7F6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5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template can be used as a starter file for a photo album.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CCF1545-A1D1-C846-A03D-A44FEB08CCB0}" type="slidenum">
              <a:rPr lang="en-GB"/>
              <a:pPr>
                <a:defRPr/>
              </a:pPr>
              <a:t>9</a:t>
            </a:fld>
            <a:endParaRPr lang="en-GB"/>
          </a:p>
        </p:txBody>
      </p:sp>
      <p:sp>
        <p:nvSpPr>
          <p:cNvPr id="493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46125"/>
            <a:ext cx="4954588" cy="3716338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93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2547" y="4713950"/>
            <a:ext cx="4964007" cy="4459419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9850" tIns="69927" rIns="139850" bIns="69927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1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en-GB" b="1" dirty="0" err="1">
                <a:solidFill>
                  <a:srgbClr val="FFCC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ahoma" pitchFamily="34" charset="0"/>
              </a:rPr>
              <a:t>Investigatiing</a:t>
            </a:r>
            <a:r>
              <a:rPr lang="en-GB" b="1" dirty="0">
                <a:solidFill>
                  <a:srgbClr val="FFCC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ahoma" pitchFamily="34" charset="0"/>
              </a:rPr>
              <a:t> the impact on ITER construction of the earthquake and tsunami in Japan</a:t>
            </a:r>
          </a:p>
          <a:p>
            <a:pPr defTabSz="914301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en-GB" b="1" dirty="0">
                <a:solidFill>
                  <a:srgbClr val="FFCC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ahoma" pitchFamily="34" charset="0"/>
              </a:rPr>
              <a:t>the Capped Value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04273-9E39-4C9A-A251-EF1633DCAA43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614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906973" y="284275"/>
            <a:ext cx="5029200" cy="1066800"/>
          </a:xfrm>
          <a:prstGeom prst="rect">
            <a:avLst/>
          </a:prstGeom>
          <a:noFill/>
          <a:ln w="38100">
            <a:solidFill>
              <a:schemeClr val="tx1">
                <a:lumMod val="95000"/>
                <a:lumOff val="5000"/>
                <a:alpha val="5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946608" y="332656"/>
            <a:ext cx="4937760" cy="983431"/>
          </a:xfrm>
          <a:solidFill>
            <a:schemeClr val="tx1">
              <a:lumMod val="95000"/>
              <a:lumOff val="5000"/>
              <a:alpha val="64000"/>
            </a:schemeClr>
          </a:solidFill>
          <a:ln w="38100" cmpd="dbl">
            <a:noFill/>
          </a:ln>
        </p:spPr>
        <p:txBody>
          <a:bodyPr tIns="137160" anchor="ctr" anchorCtr="0">
            <a:normAutofit/>
          </a:bodyPr>
          <a:lstStyle>
            <a:lvl1pPr algn="ctr">
              <a:buNone/>
              <a:defRPr sz="3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Master title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Up Portrait with Caption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spect="1"/>
          </p:cNvSpPr>
          <p:nvPr>
            <p:ph type="pic" sz="quarter" idx="13"/>
          </p:nvPr>
        </p:nvSpPr>
        <p:spPr>
          <a:xfrm>
            <a:off x="4512497" y="381000"/>
            <a:ext cx="3431353" cy="4575141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1588" algn="ctr" defTabSz="914400" rtl="0" eaLnBrk="1" latinLnBrk="0" hangingPunct="1">
              <a:spcBef>
                <a:spcPct val="20000"/>
              </a:spcBef>
              <a:buFontTx/>
              <a:buNone/>
              <a:defRPr lang="en-US" sz="24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Click icon to add picture</a:t>
            </a:r>
            <a:endParaRPr lang="en-US" sz="2400" i="0" dirty="0"/>
          </a:p>
        </p:txBody>
      </p:sp>
      <p:sp>
        <p:nvSpPr>
          <p:cNvPr id="7" name="Rectangle 8"/>
          <p:cNvSpPr>
            <a:spLocks noGrp="1" noChangeAspect="1"/>
          </p:cNvSpPr>
          <p:nvPr>
            <p:ph type="pic" sz="quarter" idx="14"/>
          </p:nvPr>
        </p:nvSpPr>
        <p:spPr>
          <a:xfrm>
            <a:off x="857250" y="381000"/>
            <a:ext cx="3429000" cy="45720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Click icon to add picture</a:t>
            </a:r>
            <a:endParaRPr lang="en-US" sz="2400" i="0" dirty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5181600"/>
            <a:ext cx="3476626" cy="1066800"/>
          </a:xfrm>
        </p:spPr>
        <p:txBody>
          <a:bodyPr lIns="91440" rIns="9144" anchor="t" anchorCtr="0">
            <a:no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505324" y="5181600"/>
            <a:ext cx="3476625" cy="1066800"/>
          </a:xfrm>
        </p:spPr>
        <p:txBody>
          <a:bodyPr lIns="91440" rIns="9144" anchor="t" anchorCtr="0">
            <a:no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2895600" cy="3048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-Up Landscape with Caption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800600" y="914400"/>
            <a:ext cx="3962400" cy="2971800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4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914400"/>
            <a:ext cx="3962400" cy="2971800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1588" algn="ctr" defTabSz="914400" rtl="0" eaLnBrk="1" latinLnBrk="0" hangingPunct="1">
              <a:spcBef>
                <a:spcPct val="20000"/>
              </a:spcBef>
              <a:buFontTx/>
              <a:buNone/>
              <a:defRPr lang="en-US" sz="24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114800"/>
            <a:ext cx="3962400" cy="1214887"/>
          </a:xfrm>
        </p:spPr>
        <p:txBody>
          <a:bodyPr vert="horz" lIns="91440" tIns="45720" rIns="9144" bIns="45720" rtlCol="0" anchor="t" anchorCtr="0">
            <a:no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lang="en-US" sz="1800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4800599" y="4114800"/>
            <a:ext cx="3990975" cy="1214887"/>
          </a:xfrm>
        </p:spPr>
        <p:txBody>
          <a:bodyPr vert="horz" lIns="91440" tIns="45720" rIns="9144" bIns="45720" rtlCol="0" anchor="t" anchorCtr="0">
            <a:no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lang="en-US" sz="1800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add caption</a:t>
            </a:r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 rot="5400000">
            <a:off x="4277032" y="1991032"/>
            <a:ext cx="589936" cy="9144000"/>
            <a:chOff x="8524568" y="0"/>
            <a:chExt cx="589936" cy="68580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8524568" y="0"/>
              <a:ext cx="540774" cy="6858000"/>
            </a:xfrm>
            <a:prstGeom prst="rect">
              <a:avLst/>
            </a:prstGeom>
            <a:solidFill>
              <a:srgbClr val="FC7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7500"/>
                </a:solidFill>
              </a:endParaRPr>
            </a:p>
          </p:txBody>
        </p:sp>
        <p:cxnSp>
          <p:nvCxnSpPr>
            <p:cNvPr id="12" name="Straight Connector 11"/>
            <p:cNvCxnSpPr/>
            <p:nvPr userDrawn="1"/>
          </p:nvCxnSpPr>
          <p:spPr>
            <a:xfrm rot="5400000">
              <a:off x="5685504" y="3429000"/>
              <a:ext cx="6858000" cy="0"/>
            </a:xfrm>
            <a:prstGeom prst="line">
              <a:avLst/>
            </a:prstGeom>
            <a:ln w="50800">
              <a:solidFill>
                <a:srgbClr val="FC7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EED2B4-868F-4681-9E70-FF7ECCDC67D4}" type="datetimeFigureOut">
              <a:rPr lang="en-US" smtClean="0"/>
              <a:pPr/>
              <a:t>11/3/2015</a:t>
            </a:fld>
            <a:endParaRPr lang="en-US" dirty="0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F88FF4-1BD9-4AA8-B980-C7776087ABA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Up Snap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04047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 rot="1223811">
            <a:off x="4598124" y="530555"/>
            <a:ext cx="2282441" cy="2467504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36000">
                <a:schemeClr val="bg1"/>
              </a:gs>
            </a:gsLst>
            <a:lin ang="14400000" scaled="0"/>
          </a:gradFill>
          <a:ln w="9525">
            <a:solidFill>
              <a:schemeClr val="bg1">
                <a:lumMod val="85000"/>
              </a:schemeClr>
            </a:solidFill>
          </a:ln>
          <a:effectLst>
            <a:outerShdw blurRad="25400" dist="127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 rot="1223811">
            <a:off x="4794084" y="657037"/>
            <a:ext cx="2035690" cy="1912315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D2B4-868F-4681-9E70-FF7ECCDC67D4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5943600"/>
            <a:ext cx="8204200" cy="457200"/>
          </a:xfrm>
        </p:spPr>
        <p:txBody>
          <a:bodyPr>
            <a:normAutofit/>
          </a:bodyPr>
          <a:lstStyle>
            <a:lvl1pPr>
              <a:buNone/>
              <a:defRPr sz="24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533400" y="1172146"/>
            <a:ext cx="3810000" cy="4148667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36000">
                <a:schemeClr val="bg1"/>
              </a:gs>
            </a:gsLst>
            <a:lin ang="14400000" scaled="0"/>
          </a:gradFill>
          <a:ln w="9525">
            <a:solidFill>
              <a:schemeClr val="bg1">
                <a:lumMod val="85000"/>
              </a:schemeClr>
            </a:solidFill>
          </a:ln>
          <a:effectLst>
            <a:outerShdw blurRad="25400" dist="127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80535" y="1439693"/>
            <a:ext cx="3346622" cy="3175000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algn="ctr">
              <a:buNone/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81050" y="4754393"/>
            <a:ext cx="3333750" cy="317500"/>
          </a:xfrm>
        </p:spPr>
        <p:txBody>
          <a:bodyPr>
            <a:noAutofit/>
          </a:bodyPr>
          <a:lstStyle>
            <a:lvl1pPr algn="ctr"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short caption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5985608" y="2877171"/>
            <a:ext cx="2624992" cy="2837829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36000">
                <a:schemeClr val="bg1"/>
              </a:gs>
            </a:gsLst>
            <a:lin ang="14400000" scaled="0"/>
          </a:gradFill>
          <a:ln w="9525">
            <a:solidFill>
              <a:schemeClr val="bg1">
                <a:lumMod val="85000"/>
              </a:schemeClr>
            </a:solidFill>
          </a:ln>
          <a:effectLst>
            <a:outerShdw blurRad="25400" dist="127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137438" y="3013976"/>
            <a:ext cx="2341209" cy="2199318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Up Slide Fi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2895600" cy="304800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spect="1"/>
          </p:cNvSpPr>
          <p:nvPr>
            <p:ph type="pic" sz="quarter" idx="13"/>
          </p:nvPr>
        </p:nvSpPr>
        <p:spPr>
          <a:xfrm>
            <a:off x="228600" y="533400"/>
            <a:ext cx="2743200" cy="36576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1588" algn="ctr" defTabSz="914400" rtl="0" eaLnBrk="1" latinLnBrk="0" hangingPunct="1">
              <a:spcBef>
                <a:spcPct val="20000"/>
              </a:spcBef>
              <a:buFontTx/>
              <a:buNone/>
              <a:defRPr lang="en-US" sz="24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Rectangle 8"/>
          <p:cNvSpPr>
            <a:spLocks noGrp="1" noChangeAspect="1"/>
          </p:cNvSpPr>
          <p:nvPr>
            <p:ph type="pic" sz="quarter" idx="14"/>
          </p:nvPr>
        </p:nvSpPr>
        <p:spPr>
          <a:xfrm>
            <a:off x="3200400" y="533400"/>
            <a:ext cx="2743200" cy="36576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marR="0" indent="-342900" algn="ctr" defTabSz="914400" rtl="0" eaLnBrk="1" latinLnBrk="0" hangingPunct="1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  <a:defRPr lang="en-US" sz="24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Rectangle 8"/>
          <p:cNvSpPr>
            <a:spLocks noGrp="1" noChangeAspect="1"/>
          </p:cNvSpPr>
          <p:nvPr>
            <p:ph type="pic" sz="quarter" idx="15"/>
          </p:nvPr>
        </p:nvSpPr>
        <p:spPr>
          <a:xfrm>
            <a:off x="6172200" y="533400"/>
            <a:ext cx="2743200" cy="36576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marR="0" indent="-342900" algn="ctr" defTabSz="914400" rtl="0" eaLnBrk="1" latinLnBrk="0" hangingPunct="1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  <a:defRPr lang="en-US" sz="24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ectangle 6"/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44196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0" name="Rectangle 6"/>
          <p:cNvSpPr>
            <a:spLocks noGrp="1"/>
          </p:cNvSpPr>
          <p:nvPr>
            <p:ph type="body" sz="quarter" idx="17" hasCustomPrompt="1"/>
          </p:nvPr>
        </p:nvSpPr>
        <p:spPr>
          <a:xfrm>
            <a:off x="3200400" y="44196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1" name="Rectangle 6"/>
          <p:cNvSpPr>
            <a:spLocks noGrp="1"/>
          </p:cNvSpPr>
          <p:nvPr>
            <p:ph type="body" sz="quarter" idx="18" hasCustomPrompt="1"/>
          </p:nvPr>
        </p:nvSpPr>
        <p:spPr>
          <a:xfrm>
            <a:off x="6172200" y="44196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 rot="5400000">
            <a:off x="4277032" y="1991032"/>
            <a:ext cx="589936" cy="9144000"/>
            <a:chOff x="8524568" y="0"/>
            <a:chExt cx="589936" cy="6858000"/>
          </a:xfrm>
        </p:grpSpPr>
        <p:sp>
          <p:nvSpPr>
            <p:cNvPr id="13" name="Rectangle 12"/>
            <p:cNvSpPr/>
            <p:nvPr userDrawn="1"/>
          </p:nvSpPr>
          <p:spPr>
            <a:xfrm>
              <a:off x="8524568" y="0"/>
              <a:ext cx="540774" cy="6858000"/>
            </a:xfrm>
            <a:prstGeom prst="rect">
              <a:avLst/>
            </a:prstGeom>
            <a:solidFill>
              <a:srgbClr val="FC7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7500"/>
                </a:solidFill>
              </a:endParaRPr>
            </a:p>
          </p:txBody>
        </p:sp>
        <p:cxnSp>
          <p:nvCxnSpPr>
            <p:cNvPr id="14" name="Straight Connector 13"/>
            <p:cNvCxnSpPr/>
            <p:nvPr userDrawn="1"/>
          </p:nvCxnSpPr>
          <p:spPr>
            <a:xfrm rot="5400000">
              <a:off x="5685504" y="3429000"/>
              <a:ext cx="6858000" cy="0"/>
            </a:xfrm>
            <a:prstGeom prst="line">
              <a:avLst/>
            </a:prstGeom>
            <a:ln w="50800">
              <a:solidFill>
                <a:srgbClr val="FC7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EED2B4-868F-4681-9E70-FF7ECCDC67D4}" type="datetimeFigureOut">
              <a:rPr lang="en-US" smtClean="0"/>
              <a:pPr/>
              <a:t>11/3/2015</a:t>
            </a:fld>
            <a:endParaRPr lang="en-US" dirty="0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F88FF4-1BD9-4AA8-B980-C7776087ABA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04047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D2B4-868F-4681-9E70-FF7ECCDC67D4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741631" y="3480023"/>
            <a:ext cx="3792769" cy="2844577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marR="0" indent="-342900" algn="ctr" defTabSz="914400" rtl="0" eaLnBrk="1" latinLnBrk="0" hangingPunct="1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  <a:defRPr lang="en-US" sz="24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558800" y="3480023"/>
            <a:ext cx="3792769" cy="2844577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marR="0" indent="-342900" algn="ctr" defTabSz="914400" rtl="0" eaLnBrk="1" latinLnBrk="0" hangingPunct="1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  <a:defRPr lang="en-US" sz="24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15"/>
          </p:nvPr>
        </p:nvSpPr>
        <p:spPr>
          <a:xfrm>
            <a:off x="4741631" y="355823"/>
            <a:ext cx="3792769" cy="2844577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marR="0" indent="-342900" algn="ctr" defTabSz="914400" rtl="0" eaLnBrk="1" latinLnBrk="0" hangingPunct="1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  <a:defRPr lang="en-US" sz="24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ectangle 11"/>
          <p:cNvSpPr>
            <a:spLocks noGrp="1"/>
          </p:cNvSpPr>
          <p:nvPr>
            <p:ph type="body" sz="quarter" idx="16" hasCustomPrompt="1"/>
          </p:nvPr>
        </p:nvSpPr>
        <p:spPr>
          <a:xfrm>
            <a:off x="558800" y="355823"/>
            <a:ext cx="3792769" cy="2844577"/>
          </a:xfrm>
        </p:spPr>
        <p:txBody>
          <a:bodyPr anchor="b" anchorCtr="0">
            <a:no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18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norama Mixed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04047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008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92392" y="592392"/>
            <a:ext cx="7391400" cy="22860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>
            <a:normAutofit/>
          </a:bodyPr>
          <a:lstStyle>
            <a:lvl1pPr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09600" y="3352800"/>
            <a:ext cx="2286000" cy="22860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16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276600" y="3352800"/>
            <a:ext cx="2286000" cy="22860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16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5791200" y="3352800"/>
            <a:ext cx="2286000" cy="381000"/>
          </a:xfrm>
        </p:spPr>
        <p:txBody>
          <a:bodyPr>
            <a:normAutofit/>
          </a:bodyPr>
          <a:lstStyle>
            <a:lvl1pPr>
              <a:buNone/>
              <a:defRPr sz="18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91200" y="3886200"/>
            <a:ext cx="2286000" cy="1752600"/>
          </a:xfrm>
        </p:spPr>
        <p:txBody>
          <a:bodyPr>
            <a:normAutofit/>
          </a:bodyPr>
          <a:lstStyle>
            <a:lvl1pPr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subtext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8524568" y="0"/>
            <a:ext cx="540774" cy="6858000"/>
          </a:xfrm>
          <a:prstGeom prst="rect">
            <a:avLst/>
          </a:prstGeom>
          <a:solidFill>
            <a:srgbClr val="91BE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7500"/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 rot="5400000">
            <a:off x="5693734" y="3429000"/>
            <a:ext cx="6858000" cy="0"/>
          </a:xfrm>
          <a:prstGeom prst="line">
            <a:avLst/>
          </a:prstGeom>
          <a:ln w="50800">
            <a:solidFill>
              <a:srgbClr val="91BE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-Up Portrait with Colored Captions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D2B4-868F-4681-9E70-FF7ECCDC67D4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4"/>
          </p:nvPr>
        </p:nvSpPr>
        <p:spPr>
          <a:xfrm>
            <a:off x="2209800" y="241192"/>
            <a:ext cx="2216936" cy="2883008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pic" sz="quarter" idx="26"/>
          </p:nvPr>
        </p:nvSpPr>
        <p:spPr>
          <a:xfrm>
            <a:off x="2209800" y="3365392"/>
            <a:ext cx="2216936" cy="2883008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25"/>
          </p:nvPr>
        </p:nvSpPr>
        <p:spPr>
          <a:xfrm>
            <a:off x="4652720" y="241192"/>
            <a:ext cx="2217698" cy="2883008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ectangle 7"/>
          <p:cNvSpPr>
            <a:spLocks noGrp="1"/>
          </p:cNvSpPr>
          <p:nvPr>
            <p:ph type="pic" sz="quarter" idx="27"/>
          </p:nvPr>
        </p:nvSpPr>
        <p:spPr>
          <a:xfrm>
            <a:off x="4648200" y="3365392"/>
            <a:ext cx="2216936" cy="2883008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00497" y="1295400"/>
            <a:ext cx="1676400" cy="1905000"/>
          </a:xfrm>
          <a:solidFill>
            <a:srgbClr val="91BED4"/>
          </a:solidFill>
        </p:spPr>
        <p:txBody>
          <a:bodyPr anchor="b" anchorCtr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6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7086600" y="1295400"/>
            <a:ext cx="1676400" cy="1905000"/>
          </a:xfrm>
          <a:solidFill>
            <a:srgbClr val="FC7500"/>
          </a:solidFill>
        </p:spPr>
        <p:txBody>
          <a:bodyPr anchor="b" anchorCtr="0"/>
          <a:lstStyle>
            <a:lvl1pPr marL="0" marR="0" indent="0" algn="l">
              <a:buFontTx/>
              <a:buNone/>
              <a:defRPr sz="1600" baseline="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2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400497" y="3352800"/>
            <a:ext cx="1676400" cy="1905000"/>
          </a:xfrm>
          <a:solidFill>
            <a:srgbClr val="FC7500"/>
          </a:solidFill>
        </p:spPr>
        <p:txBody>
          <a:bodyPr anchor="t" anchorCtr="0"/>
          <a:lstStyle>
            <a:lvl1pPr marL="0" marR="0" indent="0" algn="r">
              <a:buFontTx/>
              <a:buNone/>
              <a:defRPr sz="1600" baseline="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7086600" y="3352800"/>
            <a:ext cx="1676400" cy="1905000"/>
          </a:xfrm>
          <a:solidFill>
            <a:srgbClr val="91BED4"/>
          </a:solidFill>
        </p:spPr>
        <p:txBody>
          <a:bodyPr anchor="t" anchorCtr="0"/>
          <a:lstStyle>
            <a:lvl1pPr marL="0" marR="0" indent="0" algn="l">
              <a:buFontTx/>
              <a:buNone/>
              <a:defRPr sz="1600" baseline="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-Up Portrait with Caption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D2B4-868F-4681-9E70-FF7ECCDC67D4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4"/>
          </p:nvPr>
        </p:nvSpPr>
        <p:spPr>
          <a:xfrm>
            <a:off x="2247900" y="241192"/>
            <a:ext cx="2216936" cy="2883008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pic" sz="quarter" idx="26"/>
          </p:nvPr>
        </p:nvSpPr>
        <p:spPr>
          <a:xfrm>
            <a:off x="2247900" y="3365392"/>
            <a:ext cx="2216936" cy="2883008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25"/>
          </p:nvPr>
        </p:nvSpPr>
        <p:spPr>
          <a:xfrm>
            <a:off x="4690820" y="241192"/>
            <a:ext cx="2217698" cy="2883008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ectangle 7"/>
          <p:cNvSpPr>
            <a:spLocks noGrp="1"/>
          </p:cNvSpPr>
          <p:nvPr>
            <p:ph type="pic" sz="quarter" idx="27"/>
          </p:nvPr>
        </p:nvSpPr>
        <p:spPr>
          <a:xfrm>
            <a:off x="4686300" y="3365392"/>
            <a:ext cx="2216936" cy="2883008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342900" y="1257300"/>
            <a:ext cx="1676400" cy="1905000"/>
          </a:xfrm>
          <a:noFill/>
        </p:spPr>
        <p:txBody>
          <a:bodyPr anchor="b" anchorCtr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6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2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342900" y="3352800"/>
            <a:ext cx="1676400" cy="1905000"/>
          </a:xfrm>
          <a:noFill/>
        </p:spPr>
        <p:txBody>
          <a:bodyPr anchor="t" anchorCtr="0"/>
          <a:lstStyle>
            <a:lvl1pPr marL="0" marR="0" indent="0" algn="r">
              <a:buFontTx/>
              <a:buNone/>
              <a:defRPr sz="1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7124700" y="3352800"/>
            <a:ext cx="1676400" cy="1905000"/>
          </a:xfrm>
          <a:noFill/>
        </p:spPr>
        <p:txBody>
          <a:bodyPr anchor="t" anchorCtr="0"/>
          <a:lstStyle>
            <a:lvl1pPr marL="0" marR="0" indent="0" algn="l">
              <a:buFontTx/>
              <a:buNone/>
              <a:defRPr sz="1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31" hasCustomPrompt="1"/>
          </p:nvPr>
        </p:nvSpPr>
        <p:spPr>
          <a:xfrm>
            <a:off x="7124700" y="1257300"/>
            <a:ext cx="1676400" cy="1905000"/>
          </a:xfrm>
        </p:spPr>
        <p:txBody>
          <a:bodyPr anchor="b" anchorCtr="0"/>
          <a:lstStyle>
            <a:lvl1pPr marL="0" marR="0" indent="0" algn="l">
              <a:buFontTx/>
              <a:buNone/>
              <a:defRPr sz="1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-Up Portrait with Title and Large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/>
          </p:cNvSpPr>
          <p:nvPr>
            <p:ph type="pic" sz="quarter" idx="14"/>
          </p:nvPr>
        </p:nvSpPr>
        <p:spPr>
          <a:xfrm>
            <a:off x="228600" y="838200"/>
            <a:ext cx="2000252" cy="2667000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1588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1"/>
          </p:nvPr>
        </p:nvSpPr>
        <p:spPr>
          <a:xfrm>
            <a:off x="4622800" y="838200"/>
            <a:ext cx="2000252" cy="2667000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30"/>
          </p:nvPr>
        </p:nvSpPr>
        <p:spPr>
          <a:xfrm>
            <a:off x="2425260" y="838200"/>
            <a:ext cx="2000252" cy="2667000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ectangle 7"/>
          <p:cNvSpPr>
            <a:spLocks noGrp="1"/>
          </p:cNvSpPr>
          <p:nvPr>
            <p:ph type="pic" sz="quarter" idx="32"/>
          </p:nvPr>
        </p:nvSpPr>
        <p:spPr>
          <a:xfrm>
            <a:off x="6816366" y="838200"/>
            <a:ext cx="2000252" cy="2667000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228600" y="3733799"/>
            <a:ext cx="8610600" cy="457200"/>
          </a:xfrm>
        </p:spPr>
        <p:txBody>
          <a:bodyPr anchor="t" anchorCtr="0">
            <a:noAutofit/>
          </a:bodyPr>
          <a:lstStyle>
            <a:lvl1pPr marL="0" marR="0" indent="0" algn="l">
              <a:buFontTx/>
              <a:buNone/>
              <a:defRPr sz="2600" b="1" baseline="0">
                <a:solidFill>
                  <a:srgbClr val="FC7500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3" hasCustomPrompt="1"/>
          </p:nvPr>
        </p:nvSpPr>
        <p:spPr>
          <a:xfrm>
            <a:off x="228600" y="4343399"/>
            <a:ext cx="8610600" cy="1600200"/>
          </a:xfrm>
        </p:spPr>
        <p:txBody>
          <a:bodyPr>
            <a:normAutofit/>
          </a:bodyPr>
          <a:lstStyle>
            <a:lvl1pPr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caption text</a:t>
            </a:r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 rot="5400000">
            <a:off x="4277032" y="1991032"/>
            <a:ext cx="589936" cy="9144000"/>
            <a:chOff x="8524568" y="0"/>
            <a:chExt cx="589936" cy="6858000"/>
          </a:xfrm>
        </p:grpSpPr>
        <p:sp>
          <p:nvSpPr>
            <p:cNvPr id="13" name="Rectangle 12"/>
            <p:cNvSpPr/>
            <p:nvPr userDrawn="1"/>
          </p:nvSpPr>
          <p:spPr>
            <a:xfrm>
              <a:off x="8524568" y="0"/>
              <a:ext cx="540774" cy="6858000"/>
            </a:xfrm>
            <a:prstGeom prst="rect">
              <a:avLst/>
            </a:prstGeom>
            <a:solidFill>
              <a:srgbClr val="FC7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7500"/>
                </a:solidFill>
              </a:endParaRPr>
            </a:p>
          </p:txBody>
        </p:sp>
        <p:cxnSp>
          <p:nvCxnSpPr>
            <p:cNvPr id="14" name="Straight Connector 13"/>
            <p:cNvCxnSpPr/>
            <p:nvPr userDrawn="1"/>
          </p:nvCxnSpPr>
          <p:spPr>
            <a:xfrm rot="5400000">
              <a:off x="5685504" y="3429000"/>
              <a:ext cx="6858000" cy="0"/>
            </a:xfrm>
            <a:prstGeom prst="line">
              <a:avLst/>
            </a:prstGeom>
            <a:ln w="50800">
              <a:solidFill>
                <a:srgbClr val="FC7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EED2B4-868F-4681-9E70-FF7ECCDC67D4}" type="datetimeFigureOut">
              <a:rPr lang="en-US" smtClean="0"/>
              <a:pPr/>
              <a:t>11/3/2015</a:t>
            </a:fld>
            <a:endParaRPr lang="en-US" dirty="0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F88FF4-1BD9-4AA8-B980-C7776087ABA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D2B4-868F-4681-9E70-FF7ECCDC67D4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68313" y="1557338"/>
            <a:ext cx="7920037" cy="45354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4079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04047" cy="6858000"/>
          </a:xfrm>
          <a:prstGeom prst="rect">
            <a:avLst/>
          </a:prstGeom>
        </p:spPr>
      </p:pic>
      <p:sp>
        <p:nvSpPr>
          <p:cNvPr id="6" name="Rectangle 7"/>
          <p:cNvSpPr>
            <a:spLocks noGrp="1"/>
          </p:cNvSpPr>
          <p:nvPr>
            <p:ph type="pic" sz="quarter" idx="14"/>
          </p:nvPr>
        </p:nvSpPr>
        <p:spPr>
          <a:xfrm>
            <a:off x="762000" y="257665"/>
            <a:ext cx="4481957" cy="5990735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655438" y="257665"/>
            <a:ext cx="2366713" cy="1775033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22"/>
          </p:nvPr>
        </p:nvSpPr>
        <p:spPr>
          <a:xfrm>
            <a:off x="5655438" y="2362200"/>
            <a:ext cx="2366713" cy="1775033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655438" y="4495800"/>
            <a:ext cx="2366713" cy="1775033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2895600" cy="3048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8524568" y="0"/>
            <a:ext cx="540774" cy="6858000"/>
          </a:xfrm>
          <a:prstGeom prst="rect">
            <a:avLst/>
          </a:prstGeom>
          <a:solidFill>
            <a:srgbClr val="91BE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7500"/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 rot="5400000">
            <a:off x="5693734" y="3429000"/>
            <a:ext cx="6858000" cy="0"/>
          </a:xfrm>
          <a:prstGeom prst="line">
            <a:avLst/>
          </a:prstGeom>
          <a:ln w="50800">
            <a:solidFill>
              <a:srgbClr val="91BE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Up: 3 Landscape with 2 Portrai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3480498"/>
            <a:ext cx="1920956" cy="2757620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pic" sz="quarter" idx="17"/>
          </p:nvPr>
        </p:nvSpPr>
        <p:spPr>
          <a:xfrm>
            <a:off x="2881448" y="228600"/>
            <a:ext cx="5259410" cy="3944558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6"/>
          </p:nvPr>
        </p:nvSpPr>
        <p:spPr>
          <a:xfrm>
            <a:off x="609600" y="228601"/>
            <a:ext cx="1920956" cy="2757620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799895" y="4563306"/>
            <a:ext cx="2429706" cy="1707737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2895600" y="4563306"/>
            <a:ext cx="2512020" cy="1707737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2895600" cy="3048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-Up: 2 Landscape with 3 Portrai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D2B4-868F-4681-9E70-FF7ECCDC67D4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7"/>
          <p:cNvSpPr>
            <a:spLocks noGrp="1"/>
          </p:cNvSpPr>
          <p:nvPr>
            <p:ph type="pic" sz="quarter" idx="26"/>
          </p:nvPr>
        </p:nvSpPr>
        <p:spPr>
          <a:xfrm>
            <a:off x="529105" y="3124200"/>
            <a:ext cx="2518895" cy="3167033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Rectangle 7"/>
          <p:cNvSpPr>
            <a:spLocks noGrp="1"/>
          </p:cNvSpPr>
          <p:nvPr>
            <p:ph type="pic" sz="quarter" idx="29"/>
          </p:nvPr>
        </p:nvSpPr>
        <p:spPr>
          <a:xfrm>
            <a:off x="511374" y="228601"/>
            <a:ext cx="3829900" cy="2651469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marR="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2" name="Rectangle 7"/>
          <p:cNvSpPr>
            <a:spLocks noGrp="1"/>
          </p:cNvSpPr>
          <p:nvPr>
            <p:ph type="pic" sz="quarter" idx="30"/>
          </p:nvPr>
        </p:nvSpPr>
        <p:spPr>
          <a:xfrm>
            <a:off x="4780700" y="228601"/>
            <a:ext cx="3829900" cy="2651469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3" name="Rectangle 7"/>
          <p:cNvSpPr>
            <a:spLocks noGrp="1"/>
          </p:cNvSpPr>
          <p:nvPr>
            <p:ph type="pic" sz="quarter" idx="27"/>
          </p:nvPr>
        </p:nvSpPr>
        <p:spPr>
          <a:xfrm>
            <a:off x="3310405" y="3124200"/>
            <a:ext cx="2518895" cy="3167033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28"/>
          </p:nvPr>
        </p:nvSpPr>
        <p:spPr>
          <a:xfrm>
            <a:off x="6091705" y="3124200"/>
            <a:ext cx="2518895" cy="3167033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Grid with Captio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/>
          <p:nvPr userDrawn="1"/>
        </p:nvSpPr>
        <p:spPr>
          <a:xfrm>
            <a:off x="4648200" y="4558210"/>
            <a:ext cx="2057400" cy="1994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 Placeholder 25"/>
          <p:cNvSpPr>
            <a:spLocks noGrp="1"/>
          </p:cNvSpPr>
          <p:nvPr>
            <p:ph type="body" sz="quarter" idx="31" hasCustomPrompt="1"/>
          </p:nvPr>
        </p:nvSpPr>
        <p:spPr>
          <a:xfrm>
            <a:off x="4724400" y="47106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67" name="Text Placeholder 28"/>
          <p:cNvSpPr>
            <a:spLocks noGrp="1"/>
          </p:cNvSpPr>
          <p:nvPr>
            <p:ph type="body" sz="quarter" idx="32" hasCustomPrompt="1"/>
          </p:nvPr>
        </p:nvSpPr>
        <p:spPr>
          <a:xfrm>
            <a:off x="4724400" y="51678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right</a:t>
            </a:r>
            <a:endParaRPr lang="en-US" dirty="0"/>
          </a:p>
        </p:txBody>
      </p:sp>
      <p:sp>
        <p:nvSpPr>
          <p:cNvPr id="33" name="Rectangle 32"/>
          <p:cNvSpPr/>
          <p:nvPr userDrawn="1"/>
        </p:nvSpPr>
        <p:spPr>
          <a:xfrm>
            <a:off x="4648200" y="291010"/>
            <a:ext cx="2057400" cy="1994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4724400" y="4434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35" name="Text Placeholder 28"/>
          <p:cNvSpPr>
            <a:spLocks noGrp="1"/>
          </p:cNvSpPr>
          <p:nvPr>
            <p:ph type="body" sz="quarter" idx="20" hasCustomPrompt="1"/>
          </p:nvPr>
        </p:nvSpPr>
        <p:spPr>
          <a:xfrm>
            <a:off x="4724400" y="9006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right</a:t>
            </a:r>
            <a:endParaRPr lang="en-US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228600" y="291010"/>
            <a:ext cx="2057400" cy="1994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2438400" y="2910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6858000" y="2910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304800" y="4434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8" hasCustomPrompt="1"/>
          </p:nvPr>
        </p:nvSpPr>
        <p:spPr>
          <a:xfrm>
            <a:off x="304800" y="9006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right</a:t>
            </a:r>
            <a:endParaRPr lang="en-US" dirty="0"/>
          </a:p>
        </p:txBody>
      </p:sp>
      <p:sp>
        <p:nvSpPr>
          <p:cNvPr id="52" name="Rectangle 51"/>
          <p:cNvSpPr/>
          <p:nvPr userDrawn="1"/>
        </p:nvSpPr>
        <p:spPr>
          <a:xfrm>
            <a:off x="2440857" y="2424610"/>
            <a:ext cx="2057400" cy="1994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228600" y="24246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4" name="Picture Placeholder 11"/>
          <p:cNvSpPr>
            <a:spLocks noGrp="1"/>
          </p:cNvSpPr>
          <p:nvPr>
            <p:ph type="pic" sz="quarter" idx="22"/>
          </p:nvPr>
        </p:nvSpPr>
        <p:spPr>
          <a:xfrm>
            <a:off x="4650657" y="24246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5" name="Text Placeholder 25"/>
          <p:cNvSpPr>
            <a:spLocks noGrp="1"/>
          </p:cNvSpPr>
          <p:nvPr>
            <p:ph type="body" sz="quarter" idx="23" hasCustomPrompt="1"/>
          </p:nvPr>
        </p:nvSpPr>
        <p:spPr>
          <a:xfrm>
            <a:off x="2517057" y="25770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56" name="Text Placeholder 28"/>
          <p:cNvSpPr>
            <a:spLocks noGrp="1"/>
          </p:cNvSpPr>
          <p:nvPr>
            <p:ph type="body" sz="quarter" idx="24" hasCustomPrompt="1"/>
          </p:nvPr>
        </p:nvSpPr>
        <p:spPr>
          <a:xfrm>
            <a:off x="2517057" y="30342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left</a:t>
            </a:r>
            <a:endParaRPr lang="en-US" dirty="0"/>
          </a:p>
        </p:txBody>
      </p:sp>
      <p:sp>
        <p:nvSpPr>
          <p:cNvPr id="57" name="Rectangle 56"/>
          <p:cNvSpPr/>
          <p:nvPr userDrawn="1"/>
        </p:nvSpPr>
        <p:spPr>
          <a:xfrm>
            <a:off x="6860457" y="2424610"/>
            <a:ext cx="2057400" cy="1994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 Placeholder 25"/>
          <p:cNvSpPr>
            <a:spLocks noGrp="1"/>
          </p:cNvSpPr>
          <p:nvPr>
            <p:ph type="body" sz="quarter" idx="25" hasCustomPrompt="1"/>
          </p:nvPr>
        </p:nvSpPr>
        <p:spPr>
          <a:xfrm>
            <a:off x="6936657" y="25770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59" name="Text Placeholder 28"/>
          <p:cNvSpPr>
            <a:spLocks noGrp="1"/>
          </p:cNvSpPr>
          <p:nvPr>
            <p:ph type="body" sz="quarter" idx="26" hasCustomPrompt="1"/>
          </p:nvPr>
        </p:nvSpPr>
        <p:spPr>
          <a:xfrm>
            <a:off x="6936657" y="30342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left</a:t>
            </a:r>
            <a:endParaRPr lang="en-US" dirty="0"/>
          </a:p>
        </p:txBody>
      </p:sp>
      <p:sp>
        <p:nvSpPr>
          <p:cNvPr id="60" name="Rectangle 59"/>
          <p:cNvSpPr/>
          <p:nvPr userDrawn="1"/>
        </p:nvSpPr>
        <p:spPr>
          <a:xfrm>
            <a:off x="228600" y="4558210"/>
            <a:ext cx="2057400" cy="1994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Picture Placeholder 11"/>
          <p:cNvSpPr>
            <a:spLocks noGrp="1"/>
          </p:cNvSpPr>
          <p:nvPr>
            <p:ph type="pic" sz="quarter" idx="27"/>
          </p:nvPr>
        </p:nvSpPr>
        <p:spPr>
          <a:xfrm>
            <a:off x="2435942" y="45582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2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6855542" y="45582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3" name="Text Placeholder 25"/>
          <p:cNvSpPr>
            <a:spLocks noGrp="1"/>
          </p:cNvSpPr>
          <p:nvPr>
            <p:ph type="body" sz="quarter" idx="29" hasCustomPrompt="1"/>
          </p:nvPr>
        </p:nvSpPr>
        <p:spPr>
          <a:xfrm>
            <a:off x="304800" y="47106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64" name="Text Placeholder 28"/>
          <p:cNvSpPr>
            <a:spLocks noGrp="1"/>
          </p:cNvSpPr>
          <p:nvPr>
            <p:ph type="body" sz="quarter" idx="30" hasCustomPrompt="1"/>
          </p:nvPr>
        </p:nvSpPr>
        <p:spPr>
          <a:xfrm>
            <a:off x="304800" y="51678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right</a:t>
            </a:r>
            <a:endParaRPr lang="en-US" dirty="0"/>
          </a:p>
        </p:txBody>
      </p:sp>
      <p:sp>
        <p:nvSpPr>
          <p:cNvPr id="28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3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/>
          <a:p>
            <a:endParaRPr lang="en-US"/>
          </a:p>
        </p:txBody>
      </p:sp>
      <p:sp>
        <p:nvSpPr>
          <p:cNvPr id="31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Grid with Colored Cap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 userDrawn="1"/>
        </p:nvSpPr>
        <p:spPr>
          <a:xfrm>
            <a:off x="4648200" y="4558210"/>
            <a:ext cx="2057400" cy="1994990"/>
          </a:xfrm>
          <a:prstGeom prst="rect">
            <a:avLst/>
          </a:prstGeom>
          <a:solidFill>
            <a:srgbClr val="FC7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 Placeholder 25"/>
          <p:cNvSpPr>
            <a:spLocks noGrp="1"/>
          </p:cNvSpPr>
          <p:nvPr>
            <p:ph type="body" sz="quarter" idx="31" hasCustomPrompt="1"/>
          </p:nvPr>
        </p:nvSpPr>
        <p:spPr>
          <a:xfrm>
            <a:off x="4724400" y="47106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53" name="Text Placeholder 28"/>
          <p:cNvSpPr>
            <a:spLocks noGrp="1"/>
          </p:cNvSpPr>
          <p:nvPr>
            <p:ph type="body" sz="quarter" idx="32" hasCustomPrompt="1"/>
          </p:nvPr>
        </p:nvSpPr>
        <p:spPr>
          <a:xfrm>
            <a:off x="4724400" y="51678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right</a:t>
            </a:r>
            <a:endParaRPr lang="en-US" dirty="0"/>
          </a:p>
        </p:txBody>
      </p:sp>
      <p:sp>
        <p:nvSpPr>
          <p:cNvPr id="35" name="Rectangle 34"/>
          <p:cNvSpPr/>
          <p:nvPr userDrawn="1"/>
        </p:nvSpPr>
        <p:spPr>
          <a:xfrm>
            <a:off x="4648200" y="291010"/>
            <a:ext cx="2057400" cy="1994990"/>
          </a:xfrm>
          <a:prstGeom prst="rect">
            <a:avLst/>
          </a:prstGeom>
          <a:solidFill>
            <a:srgbClr val="D9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4724400" y="4434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37" name="Text Placeholder 28"/>
          <p:cNvSpPr>
            <a:spLocks noGrp="1"/>
          </p:cNvSpPr>
          <p:nvPr>
            <p:ph type="body" sz="quarter" idx="20" hasCustomPrompt="1"/>
          </p:nvPr>
        </p:nvSpPr>
        <p:spPr>
          <a:xfrm>
            <a:off x="4724400" y="9006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right</a:t>
            </a:r>
            <a:endParaRPr lang="en-US" dirty="0"/>
          </a:p>
        </p:txBody>
      </p:sp>
      <p:sp>
        <p:nvSpPr>
          <p:cNvPr id="30" name="Rectangle 29"/>
          <p:cNvSpPr/>
          <p:nvPr userDrawn="1"/>
        </p:nvSpPr>
        <p:spPr>
          <a:xfrm>
            <a:off x="228600" y="291010"/>
            <a:ext cx="2057400" cy="1994990"/>
          </a:xfrm>
          <a:prstGeom prst="rect">
            <a:avLst/>
          </a:prstGeom>
          <a:solidFill>
            <a:srgbClr val="FC7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C7500"/>
              </a:solidFill>
            </a:endParaRPr>
          </a:p>
        </p:txBody>
      </p:sp>
      <p:sp>
        <p:nvSpPr>
          <p:cNvPr id="31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2435942" y="295275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2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6855542" y="2910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3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304800" y="4434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34" name="Text Placeholder 28"/>
          <p:cNvSpPr>
            <a:spLocks noGrp="1"/>
          </p:cNvSpPr>
          <p:nvPr>
            <p:ph type="body" sz="quarter" idx="18" hasCustomPrompt="1"/>
          </p:nvPr>
        </p:nvSpPr>
        <p:spPr>
          <a:xfrm>
            <a:off x="304800" y="9006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right</a:t>
            </a:r>
            <a:endParaRPr lang="en-US" dirty="0"/>
          </a:p>
        </p:txBody>
      </p:sp>
      <p:sp>
        <p:nvSpPr>
          <p:cNvPr id="38" name="Rectangle 37"/>
          <p:cNvSpPr/>
          <p:nvPr userDrawn="1"/>
        </p:nvSpPr>
        <p:spPr>
          <a:xfrm>
            <a:off x="2440857" y="2424610"/>
            <a:ext cx="2057400" cy="1994990"/>
          </a:xfrm>
          <a:prstGeom prst="rect">
            <a:avLst/>
          </a:prstGeom>
          <a:solidFill>
            <a:srgbClr val="91BE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228600" y="24246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0" name="Picture Placeholder 11"/>
          <p:cNvSpPr>
            <a:spLocks noGrp="1"/>
          </p:cNvSpPr>
          <p:nvPr>
            <p:ph type="pic" sz="quarter" idx="22"/>
          </p:nvPr>
        </p:nvSpPr>
        <p:spPr>
          <a:xfrm>
            <a:off x="4650657" y="24246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1" name="Text Placeholder 25"/>
          <p:cNvSpPr>
            <a:spLocks noGrp="1"/>
          </p:cNvSpPr>
          <p:nvPr>
            <p:ph type="body" sz="quarter" idx="23" hasCustomPrompt="1"/>
          </p:nvPr>
        </p:nvSpPr>
        <p:spPr>
          <a:xfrm>
            <a:off x="2517057" y="25770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42" name="Text Placeholder 28"/>
          <p:cNvSpPr>
            <a:spLocks noGrp="1"/>
          </p:cNvSpPr>
          <p:nvPr>
            <p:ph type="body" sz="quarter" idx="24" hasCustomPrompt="1"/>
          </p:nvPr>
        </p:nvSpPr>
        <p:spPr>
          <a:xfrm>
            <a:off x="2517057" y="30342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left</a:t>
            </a:r>
            <a:endParaRPr lang="en-US" dirty="0"/>
          </a:p>
        </p:txBody>
      </p:sp>
      <p:sp>
        <p:nvSpPr>
          <p:cNvPr id="43" name="Rectangle 42"/>
          <p:cNvSpPr/>
          <p:nvPr userDrawn="1"/>
        </p:nvSpPr>
        <p:spPr>
          <a:xfrm>
            <a:off x="6860457" y="2424610"/>
            <a:ext cx="2057400" cy="199499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 Placeholder 25"/>
          <p:cNvSpPr>
            <a:spLocks noGrp="1"/>
          </p:cNvSpPr>
          <p:nvPr>
            <p:ph type="body" sz="quarter" idx="25" hasCustomPrompt="1"/>
          </p:nvPr>
        </p:nvSpPr>
        <p:spPr>
          <a:xfrm>
            <a:off x="6936657" y="25770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45" name="Text Placeholder 28"/>
          <p:cNvSpPr>
            <a:spLocks noGrp="1"/>
          </p:cNvSpPr>
          <p:nvPr>
            <p:ph type="body" sz="quarter" idx="26" hasCustomPrompt="1"/>
          </p:nvPr>
        </p:nvSpPr>
        <p:spPr>
          <a:xfrm>
            <a:off x="6936657" y="30342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left</a:t>
            </a:r>
            <a:endParaRPr lang="en-US" dirty="0"/>
          </a:p>
        </p:txBody>
      </p:sp>
      <p:sp>
        <p:nvSpPr>
          <p:cNvPr id="46" name="Rectangle 45"/>
          <p:cNvSpPr/>
          <p:nvPr userDrawn="1"/>
        </p:nvSpPr>
        <p:spPr>
          <a:xfrm>
            <a:off x="228600" y="4558210"/>
            <a:ext cx="2057400" cy="1994990"/>
          </a:xfrm>
          <a:prstGeom prst="rect">
            <a:avLst/>
          </a:prstGeom>
          <a:solidFill>
            <a:srgbClr val="D9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Picture Placeholder 11"/>
          <p:cNvSpPr>
            <a:spLocks noGrp="1"/>
          </p:cNvSpPr>
          <p:nvPr>
            <p:ph type="pic" sz="quarter" idx="27"/>
          </p:nvPr>
        </p:nvSpPr>
        <p:spPr>
          <a:xfrm>
            <a:off x="2438400" y="45582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8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6858000" y="45582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29" hasCustomPrompt="1"/>
          </p:nvPr>
        </p:nvSpPr>
        <p:spPr>
          <a:xfrm>
            <a:off x="304800" y="47106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50" name="Text Placeholder 28"/>
          <p:cNvSpPr>
            <a:spLocks noGrp="1"/>
          </p:cNvSpPr>
          <p:nvPr>
            <p:ph type="body" sz="quarter" idx="30" hasCustomPrompt="1"/>
          </p:nvPr>
        </p:nvSpPr>
        <p:spPr>
          <a:xfrm>
            <a:off x="304800" y="51678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right</a:t>
            </a:r>
            <a:endParaRPr lang="en-US" dirty="0"/>
          </a:p>
        </p:txBody>
      </p:sp>
      <p:sp>
        <p:nvSpPr>
          <p:cNvPr id="29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54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/>
          <a:p>
            <a:endParaRPr lang="en-US"/>
          </a:p>
        </p:txBody>
      </p:sp>
      <p:sp>
        <p:nvSpPr>
          <p:cNvPr id="55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noramic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04047" cy="6858000"/>
          </a:xfrm>
          <a:prstGeom prst="rect">
            <a:avLst/>
          </a:prstGeom>
        </p:spPr>
      </p:pic>
      <p:sp>
        <p:nvSpPr>
          <p:cNvPr id="7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466724" y="1371599"/>
            <a:ext cx="8191501" cy="2771776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1588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W¥ل云玗İαЂÕØÚáÛ丫:Téxt Plàçèhòlðêr 表¥鷗字㌍_W 3"/>
          <p:cNvSpPr>
            <a:spLocks noGrp="1"/>
          </p:cNvSpPr>
          <p:nvPr>
            <p:ph type="body" sz="quarter" idx="31" hasCustomPrompt="1"/>
          </p:nvPr>
        </p:nvSpPr>
        <p:spPr>
          <a:xfrm>
            <a:off x="457200" y="4343400"/>
            <a:ext cx="8229600" cy="1447800"/>
          </a:xfrm>
          <a:solidFill>
            <a:schemeClr val="bg1"/>
          </a:solidFill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 rot="5400000">
            <a:off x="4277032" y="1991032"/>
            <a:ext cx="589936" cy="9144000"/>
            <a:chOff x="8524568" y="0"/>
            <a:chExt cx="589936" cy="68580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8524568" y="0"/>
              <a:ext cx="540774" cy="6858000"/>
            </a:xfrm>
            <a:prstGeom prst="rect">
              <a:avLst/>
            </a:prstGeom>
            <a:solidFill>
              <a:srgbClr val="FC7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7500"/>
                </a:solidFill>
              </a:endParaRPr>
            </a:p>
          </p:txBody>
        </p:sp>
        <p:cxnSp>
          <p:nvCxnSpPr>
            <p:cNvPr id="11" name="Straight Connector 10"/>
            <p:cNvCxnSpPr/>
            <p:nvPr userDrawn="1"/>
          </p:nvCxnSpPr>
          <p:spPr>
            <a:xfrm rot="5400000">
              <a:off x="5685504" y="3429000"/>
              <a:ext cx="6858000" cy="0"/>
            </a:xfrm>
            <a:prstGeom prst="line">
              <a:avLst/>
            </a:prstGeom>
            <a:ln w="50800">
              <a:solidFill>
                <a:srgbClr val="FC7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EED2B4-868F-4681-9E70-FF7ECCDC67D4}" type="datetimeFigureOut">
              <a:rPr lang="en-US" smtClean="0"/>
              <a:pPr/>
              <a:t>11/3/2015</a:t>
            </a:fld>
            <a:endParaRPr lang="en-US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F88FF4-1BD9-4AA8-B980-C7776087ABA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5400000">
            <a:off x="4301613" y="1966451"/>
            <a:ext cx="540774" cy="9144000"/>
          </a:xfrm>
          <a:prstGeom prst="rect">
            <a:avLst/>
          </a:prstGeom>
          <a:solidFill>
            <a:srgbClr val="FC7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7500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 rot="10800000">
            <a:off x="0" y="6858000"/>
            <a:ext cx="9144000" cy="0"/>
          </a:xfrm>
          <a:prstGeom prst="line">
            <a:avLst/>
          </a:prstGeom>
          <a:ln w="50800">
            <a:solidFill>
              <a:srgbClr val="FC7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EED2B4-868F-4681-9E70-FF7ECCDC67D4}" type="datetimeFigureOut">
              <a:rPr lang="en-US" smtClean="0"/>
              <a:pPr/>
              <a:t>11/3/2015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F88FF4-1BD9-4AA8-B980-C7776087ABA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W¥ل云玗İαЂôÁûÂÚ丫:Pïçtúrê Plå¢éhõlðér 表¥鷗字㌍ 表_W 3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2974073" y="609600"/>
            <a:ext cx="3198127" cy="32004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Click icon to add picture</a:t>
            </a:r>
            <a:endParaRPr lang="en-US" sz="2400" i="0" dirty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971800" y="4038600"/>
            <a:ext cx="3200400" cy="16002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rait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/>
          </p:cNvSpPr>
          <p:nvPr>
            <p:ph type="pic" sz="quarter" idx="13"/>
          </p:nvPr>
        </p:nvSpPr>
        <p:spPr>
          <a:xfrm>
            <a:off x="645701" y="290540"/>
            <a:ext cx="4307299" cy="572926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1588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i="0" smtClean="0"/>
              <a:t>Click icon to add picture</a:t>
            </a:r>
            <a:endParaRPr lang="en-US" i="0" dirty="0"/>
          </a:p>
        </p:txBody>
      </p:sp>
      <p:sp>
        <p:nvSpPr>
          <p:cNvPr id="10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5343525" y="2859716"/>
            <a:ext cx="3181350" cy="3181350"/>
          </a:xfrm>
        </p:spPr>
        <p:txBody>
          <a:bodyPr tIns="91440" bIns="91440" anchor="b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 rot="5400000">
            <a:off x="4277032" y="1991032"/>
            <a:ext cx="589936" cy="9144000"/>
            <a:chOff x="8524568" y="0"/>
            <a:chExt cx="589936" cy="6858000"/>
          </a:xfrm>
        </p:grpSpPr>
        <p:sp>
          <p:nvSpPr>
            <p:cNvPr id="14" name="Rectangle 13"/>
            <p:cNvSpPr/>
            <p:nvPr userDrawn="1"/>
          </p:nvSpPr>
          <p:spPr>
            <a:xfrm>
              <a:off x="8524568" y="0"/>
              <a:ext cx="540774" cy="6858000"/>
            </a:xfrm>
            <a:prstGeom prst="rect">
              <a:avLst/>
            </a:prstGeom>
            <a:solidFill>
              <a:srgbClr val="FC7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7500"/>
                </a:solidFill>
              </a:endParaRPr>
            </a:p>
          </p:txBody>
        </p:sp>
        <p:cxnSp>
          <p:nvCxnSpPr>
            <p:cNvPr id="15" name="Straight Connector 14"/>
            <p:cNvCxnSpPr/>
            <p:nvPr userDrawn="1"/>
          </p:nvCxnSpPr>
          <p:spPr>
            <a:xfrm rot="5400000">
              <a:off x="5685504" y="3429000"/>
              <a:ext cx="6858000" cy="0"/>
            </a:xfrm>
            <a:prstGeom prst="line">
              <a:avLst/>
            </a:prstGeom>
            <a:ln w="50800">
              <a:solidFill>
                <a:srgbClr val="FC7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EED2B4-868F-4681-9E70-FF7ECCDC67D4}" type="datetimeFigureOut">
              <a:rPr lang="en-US" smtClean="0"/>
              <a:pPr/>
              <a:t>11/3/2015</a:t>
            </a:fld>
            <a:endParaRPr lang="en-US" dirty="0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F88FF4-1BD9-4AA8-B980-C7776087ABA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096000"/>
            <a:ext cx="85344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534400" cy="6096000"/>
          </a:xfrm>
        </p:spPr>
        <p:txBody>
          <a:bodyPr/>
          <a:lstStyle>
            <a:lvl1pPr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172200"/>
            <a:ext cx="8229600" cy="571500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Photo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D2B4-868F-4681-9E70-FF7ECCDC67D4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lang="en-US" i="0" smtClean="0"/>
              <a:t>Click icon to add picture</a:t>
            </a:r>
            <a:endParaRPr lang="en-US" i="0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105400" y="5257800"/>
            <a:ext cx="4038600" cy="505047"/>
          </a:xfrm>
          <a:solidFill>
            <a:schemeClr val="tx1">
              <a:alpha val="46000"/>
            </a:schemeClr>
          </a:solidFill>
        </p:spPr>
        <p:txBody>
          <a:bodyPr>
            <a:normAutofit/>
          </a:bodyPr>
          <a:lstStyle>
            <a:lvl1pPr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bum Sec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0404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646839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14665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2895600" cy="3048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2895600" cy="3048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548601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5833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1EB6-C12B-462D-930E-3081A7EE46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99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198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23529" y="980728"/>
            <a:ext cx="8208912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  <a:endParaRPr lang="en-GB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728546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bum Section with 3 Portrai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/>
          </p:cNvSpPr>
          <p:nvPr>
            <p:ph type="title" hasCustomPrompt="1"/>
          </p:nvPr>
        </p:nvSpPr>
        <p:spPr>
          <a:xfrm>
            <a:off x="457200" y="3390900"/>
            <a:ext cx="7781730" cy="990600"/>
          </a:xfrm>
        </p:spPr>
        <p:txBody>
          <a:bodyPr vert="horz" bIns="0" anchor="b" anchorCtr="0">
            <a:normAutofit/>
          </a:bodyPr>
          <a:lstStyle>
            <a:lvl1pPr>
              <a:defRPr sz="4400" b="1" baseline="0">
                <a:solidFill>
                  <a:srgbClr val="FC7500"/>
                </a:solidFill>
              </a:defRPr>
            </a:lvl1pPr>
            <a:extLst/>
          </a:lstStyle>
          <a:p>
            <a:r>
              <a:rPr lang="en-US" dirty="0" smtClean="0"/>
              <a:t>Click to add section title</a:t>
            </a:r>
            <a:endParaRPr lang="en-US" dirty="0"/>
          </a:p>
        </p:txBody>
      </p:sp>
      <p:sp>
        <p:nvSpPr>
          <p:cNvPr id="9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0"/>
            <a:ext cx="7772400" cy="838200"/>
          </a:xfrm>
        </p:spPr>
        <p:txBody>
          <a:bodyPr vert="horz" tIns="0"/>
          <a:lstStyle>
            <a:lvl1pPr algn="ctr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10" name="Rectangle 6"/>
          <p:cNvSpPr>
            <a:spLocks noGrp="1"/>
          </p:cNvSpPr>
          <p:nvPr>
            <p:ph type="pic" sz="quarter" idx="11"/>
          </p:nvPr>
        </p:nvSpPr>
        <p:spPr>
          <a:xfrm>
            <a:off x="490868" y="807195"/>
            <a:ext cx="2286000" cy="22860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1588" algn="ctr" defTabSz="914400" rtl="0" eaLnBrk="1" latinLnBrk="0" hangingPunct="1">
              <a:spcBef>
                <a:spcPct val="20000"/>
              </a:spcBef>
              <a:buFontTx/>
              <a:buNone/>
              <a:defRPr lang="en-US" sz="24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algn="ctr">
              <a:buFontTx/>
              <a:buNone/>
            </a:pPr>
            <a:r>
              <a:rPr lang="en-US" sz="2000" smtClean="0"/>
              <a:t>Click icon to add picture</a:t>
            </a:r>
            <a:endParaRPr lang="en-US" sz="2000" dirty="0"/>
          </a:p>
        </p:txBody>
      </p:sp>
      <p:sp>
        <p:nvSpPr>
          <p:cNvPr id="11" name="Rectangle 6"/>
          <p:cNvSpPr>
            <a:spLocks noGrp="1"/>
          </p:cNvSpPr>
          <p:nvPr>
            <p:ph type="pic" sz="quarter" idx="15"/>
          </p:nvPr>
        </p:nvSpPr>
        <p:spPr>
          <a:xfrm>
            <a:off x="3179134" y="807195"/>
            <a:ext cx="2286000" cy="22860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1588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algn="ctr">
              <a:buFontTx/>
              <a:buNone/>
            </a:pPr>
            <a:r>
              <a:rPr lang="en-US" sz="2000" smtClean="0"/>
              <a:t>Click icon to add picture</a:t>
            </a:r>
            <a:endParaRPr lang="en-US" sz="2000" dirty="0"/>
          </a:p>
        </p:txBody>
      </p:sp>
      <p:sp>
        <p:nvSpPr>
          <p:cNvPr id="12" name="Rectangle 6"/>
          <p:cNvSpPr>
            <a:spLocks noGrp="1"/>
          </p:cNvSpPr>
          <p:nvPr>
            <p:ph type="pic" sz="quarter" idx="16"/>
          </p:nvPr>
        </p:nvSpPr>
        <p:spPr>
          <a:xfrm>
            <a:off x="5867400" y="807195"/>
            <a:ext cx="2286000" cy="22860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1588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algn="ctr">
              <a:buFontTx/>
              <a:buNone/>
            </a:pPr>
            <a:r>
              <a:rPr lang="en-US" sz="2000" smtClean="0"/>
              <a:t>Click icon to add picture</a:t>
            </a:r>
            <a:endParaRPr lang="en-US" sz="2000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971800" y="6553200"/>
            <a:ext cx="2895600" cy="30480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8524568" y="0"/>
            <a:ext cx="540774" cy="6858000"/>
          </a:xfrm>
          <a:prstGeom prst="rect">
            <a:avLst/>
          </a:prstGeom>
          <a:solidFill>
            <a:srgbClr val="91BE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7500"/>
              </a:solidFill>
            </a:endParaRPr>
          </a:p>
        </p:txBody>
      </p:sp>
      <p:cxnSp>
        <p:nvCxnSpPr>
          <p:cNvPr id="22" name="Straight Connector 21"/>
          <p:cNvCxnSpPr/>
          <p:nvPr userDrawn="1"/>
        </p:nvCxnSpPr>
        <p:spPr>
          <a:xfrm rot="5400000">
            <a:off x="5693734" y="3429000"/>
            <a:ext cx="6858000" cy="0"/>
          </a:xfrm>
          <a:prstGeom prst="line">
            <a:avLst/>
          </a:prstGeom>
          <a:ln w="50800">
            <a:solidFill>
              <a:srgbClr val="91BE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with Transparent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spect="1"/>
          </p:cNvSpPr>
          <p:nvPr>
            <p:ph type="pic" sz="quarter" idx="14"/>
          </p:nvPr>
        </p:nvSpPr>
        <p:spPr>
          <a:xfrm>
            <a:off x="1143000" y="762000"/>
            <a:ext cx="6299200" cy="47244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i="0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2895600" cy="3048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170166" y="5669280"/>
            <a:ext cx="6297434" cy="731520"/>
          </a:xfrm>
          <a:prstGeom prst="rect">
            <a:avLst/>
          </a:prstGeom>
          <a:noFill/>
          <a:ln w="38100">
            <a:solidFill>
              <a:schemeClr val="tx1">
                <a:lumMod val="95000"/>
                <a:lumOff val="5000"/>
                <a:alpha val="5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1219199" y="5715000"/>
            <a:ext cx="6191693" cy="632637"/>
          </a:xfrm>
          <a:solidFill>
            <a:schemeClr val="tx1">
              <a:alpha val="3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3000" b="1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800600"/>
            <a:ext cx="5486400" cy="566738"/>
          </a:xfrm>
          <a:solidFill>
            <a:srgbClr val="FC7500"/>
          </a:solidFill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76400" y="612775"/>
            <a:ext cx="5486400" cy="4114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6400" y="5443538"/>
            <a:ext cx="5486400" cy="80486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2895600" cy="3048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2895600" cy="3048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9"/>
          <p:cNvSpPr>
            <a:spLocks noGrp="1" noChangeAspect="1"/>
          </p:cNvSpPr>
          <p:nvPr>
            <p:ph type="pic" sz="quarter" idx="14"/>
          </p:nvPr>
        </p:nvSpPr>
        <p:spPr>
          <a:xfrm>
            <a:off x="1244600" y="304800"/>
            <a:ext cx="6299200" cy="4724400"/>
          </a:xfrm>
          <a:solidFill>
            <a:schemeClr val="bg1">
              <a:lumMod val="95000"/>
            </a:schemeClr>
          </a:solidFill>
          <a:ln w="38100" cap="sq" cmpd="sng" algn="ctr">
            <a:noFill/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lang="en-US" sz="2800" i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i="0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5181600"/>
            <a:ext cx="7848600" cy="457200"/>
          </a:xfrm>
        </p:spPr>
        <p:txBody>
          <a:bodyPr>
            <a:normAutofit/>
          </a:bodyPr>
          <a:lstStyle>
            <a:lvl1pPr>
              <a:buNone/>
              <a:defRPr sz="24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5715000"/>
            <a:ext cx="7848600" cy="685800"/>
          </a:xfrm>
        </p:spPr>
        <p:txBody>
          <a:bodyPr>
            <a:noAutofit/>
          </a:bodyPr>
          <a:lstStyle>
            <a:lvl1pPr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ndscap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77079" y="228600"/>
            <a:ext cx="8189844" cy="6172200"/>
          </a:xfrm>
          <a:prstGeom prst="rect">
            <a:avLst/>
          </a:prstGeom>
          <a:noFill/>
          <a:ln w="117475" cmpd="thinThick">
            <a:solidFill>
              <a:srgbClr val="FC75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/>
          <p:cNvSpPr>
            <a:spLocks noGrp="1" noChangeAspect="1"/>
          </p:cNvSpPr>
          <p:nvPr>
            <p:ph type="pic" sz="quarter" idx="13"/>
          </p:nvPr>
        </p:nvSpPr>
        <p:spPr>
          <a:xfrm>
            <a:off x="551994" y="299695"/>
            <a:ext cx="8040013" cy="6030010"/>
          </a:xfrm>
          <a:solidFill>
            <a:schemeClr val="bg1"/>
          </a:solidFill>
          <a:ln w="57150">
            <a:noFill/>
          </a:ln>
          <a:effectLst/>
        </p:spPr>
        <p:txBody>
          <a:bodyPr vert="horz" lIns="91440" tIns="45720" rIns="91440" bIns="45720" rtlCol="0">
            <a:normAutofit/>
          </a:bodyPr>
          <a:lstStyle>
            <a:lvl1pPr marL="342900" marR="0" indent="-342900" algn="ctr" defTabSz="914400" rtl="0" eaLnBrk="1" latinLnBrk="0" hangingPunct="1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  <a:defRPr lang="en-US" sz="2400" i="0" kern="1200" dirty="0">
                <a:solidFill>
                  <a:srgbClr val="FC7500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i="0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ndscape with Title">
    <p:bg>
      <p:bgPr>
        <a:solidFill>
          <a:srgbClr val="91BE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04047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EED2B4-868F-4681-9E70-FF7ECCDC67D4}" type="datetimeFigureOut">
              <a:rPr lang="en-US" smtClean="0"/>
              <a:pPr/>
              <a:t>11/3/2015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F88FF4-1BD9-4AA8-B980-C7776087ABA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9"/>
          <p:cNvSpPr>
            <a:spLocks noGrp="1" noChangeAspect="1"/>
          </p:cNvSpPr>
          <p:nvPr>
            <p:ph type="pic" sz="quarter" idx="13"/>
          </p:nvPr>
        </p:nvSpPr>
        <p:spPr>
          <a:xfrm>
            <a:off x="533400" y="370790"/>
            <a:ext cx="8040013" cy="603001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marR="0" indent="-342900" algn="ctr" defTabSz="914400" rtl="0" eaLnBrk="1" latinLnBrk="0" hangingPunct="1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  <a:defRPr lang="en-US" sz="2400" i="0" kern="1200" dirty="0">
                <a:solidFill>
                  <a:srgbClr val="FC7500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i="0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105400" y="5257800"/>
            <a:ext cx="4038600" cy="505047"/>
          </a:xfrm>
          <a:solidFill>
            <a:schemeClr val="tx1">
              <a:alpha val="46000"/>
            </a:schemeClr>
          </a:solidFill>
        </p:spPr>
        <p:txBody>
          <a:bodyPr>
            <a:normAutofit/>
          </a:bodyPr>
          <a:lstStyle>
            <a:lvl1pPr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53200"/>
            <a:ext cx="2133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ED2B4-868F-4681-9E70-FF7ECCDC67D4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53200"/>
            <a:ext cx="289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3200"/>
            <a:ext cx="2133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532519" y="0"/>
            <a:ext cx="540774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75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rot="5400000">
            <a:off x="5693455" y="3429000"/>
            <a:ext cx="6858000" cy="0"/>
          </a:xfrm>
          <a:prstGeom prst="line">
            <a:avLst/>
          </a:prstGeom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5" descr="PowerPoint_Graphic"/>
          <p:cNvPicPr>
            <a:picLocks noChangeAspect="1" noChangeArrowheads="1"/>
          </p:cNvPicPr>
          <p:nvPr userDrawn="1"/>
        </p:nvPicPr>
        <p:blipFill rotWithShape="1"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376789"/>
            <a:ext cx="8532519" cy="50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oter Placeholder 2"/>
          <p:cNvSpPr txBox="1">
            <a:spLocks/>
          </p:cNvSpPr>
          <p:nvPr userDrawn="1"/>
        </p:nvSpPr>
        <p:spPr>
          <a:xfrm>
            <a:off x="2699792" y="6453336"/>
            <a:ext cx="5184576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 smtClean="0"/>
              <a:t>In-Kind Contributions Workshop – IKCW 2015</a:t>
            </a:r>
            <a:endParaRPr lang="en-US" sz="1600" dirty="0"/>
          </a:p>
        </p:txBody>
      </p:sp>
      <p:sp>
        <p:nvSpPr>
          <p:cNvPr id="11" name="Slide Number Placeholder 3"/>
          <p:cNvSpPr txBox="1">
            <a:spLocks/>
          </p:cNvSpPr>
          <p:nvPr userDrawn="1"/>
        </p:nvSpPr>
        <p:spPr>
          <a:xfrm>
            <a:off x="7884368" y="6453336"/>
            <a:ext cx="549424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F88FF4-1BD9-4AA8-B980-C7776087ABA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6" r:id="rId2"/>
    <p:sldLayoutId id="2147483651" r:id="rId3"/>
    <p:sldLayoutId id="2147483661" r:id="rId4"/>
    <p:sldLayoutId id="2147483676" r:id="rId5"/>
    <p:sldLayoutId id="2147483657" r:id="rId6"/>
    <p:sldLayoutId id="2147483655" r:id="rId7"/>
    <p:sldLayoutId id="2147483674" r:id="rId8"/>
    <p:sldLayoutId id="2147483675" r:id="rId9"/>
    <p:sldLayoutId id="2147483670" r:id="rId10"/>
    <p:sldLayoutId id="2147483671" r:id="rId11"/>
    <p:sldLayoutId id="2147483679" r:id="rId12"/>
    <p:sldLayoutId id="2147483680" r:id="rId13"/>
    <p:sldLayoutId id="2147483672" r:id="rId14"/>
    <p:sldLayoutId id="2147483673" r:id="rId15"/>
    <p:sldLayoutId id="2147483650" r:id="rId16"/>
    <p:sldLayoutId id="2147483667" r:id="rId17"/>
    <p:sldLayoutId id="2147483668" r:id="rId18"/>
    <p:sldLayoutId id="2147483666" r:id="rId19"/>
    <p:sldLayoutId id="2147483664" r:id="rId20"/>
    <p:sldLayoutId id="2147483663" r:id="rId21"/>
    <p:sldLayoutId id="2147483653" r:id="rId22"/>
    <p:sldLayoutId id="2147483652" r:id="rId23"/>
    <p:sldLayoutId id="2147483660" r:id="rId24"/>
    <p:sldLayoutId id="2147483658" r:id="rId25"/>
    <p:sldLayoutId id="2147483665" r:id="rId26"/>
    <p:sldLayoutId id="2147483669" r:id="rId27"/>
    <p:sldLayoutId id="2147483654" r:id="rId28"/>
    <p:sldLayoutId id="2147483656" r:id="rId29"/>
    <p:sldLayoutId id="2147483684" r:id="rId30"/>
    <p:sldLayoutId id="2147483685" r:id="rId31"/>
    <p:sldLayoutId id="2147483687" r:id="rId32"/>
    <p:sldLayoutId id="2147483688" r:id="rId33"/>
    <p:sldLayoutId id="2147483689" r:id="rId34"/>
    <p:sldLayoutId id="2147483690" r:id="rId35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13" Type="http://schemas.microsoft.com/office/2007/relationships/diagramDrawing" Target="../diagrams/drawing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43.wmf"/><Relationship Id="rId12" Type="http://schemas.openxmlformats.org/officeDocument/2006/relationships/diagramColors" Target="../diagrams/colors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diagramQuickStyle" Target="../diagrams/quickStyle2.xml"/><Relationship Id="rId5" Type="http://schemas.openxmlformats.org/officeDocument/2006/relationships/diagramColors" Target="../diagrams/colors1.xml"/><Relationship Id="rId10" Type="http://schemas.openxmlformats.org/officeDocument/2006/relationships/diagramLayout" Target="../diagrams/layout2.xml"/><Relationship Id="rId4" Type="http://schemas.openxmlformats.org/officeDocument/2006/relationships/diagramQuickStyle" Target="../diagrams/quickStyle1.xml"/><Relationship Id="rId9" Type="http://schemas.openxmlformats.org/officeDocument/2006/relationships/diagramData" Target="../diagrams/data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gif"/><Relationship Id="rId9" Type="http://schemas.openxmlformats.org/officeDocument/2006/relationships/image" Target="../media/image13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ITER</a:t>
            </a:r>
            <a:r>
              <a:rPr lang="en-US" dirty="0" smtClean="0"/>
              <a:t> Status of In-Kind Procurement</a:t>
            </a:r>
            <a:endParaRPr lang="en-US" dirty="0"/>
          </a:p>
        </p:txBody>
      </p:sp>
      <p:pic>
        <p:nvPicPr>
          <p:cNvPr id="8" name="Picture 2" descr="J:\0_En cours\JAEA pRESENTATION\Tokamak_2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772816"/>
            <a:ext cx="4363099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arnouxr\Desktop\500px-Deuterium-tritium_fusion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6582" y="1484784"/>
            <a:ext cx="2909794" cy="335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6501479" y="4277655"/>
            <a:ext cx="18149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z="12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Helium</a:t>
            </a:r>
            <a:r>
              <a:rPr lang="fr-FR" sz="1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(3,5 MeV)</a:t>
            </a:r>
            <a:endParaRPr lang="fr-FR" sz="1200" b="1" dirty="0">
              <a:solidFill>
                <a:schemeClr val="accent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4778106" y="4781711"/>
            <a:ext cx="25301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z="1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Neutron (14,1 MeV)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4644008" y="2234272"/>
            <a:ext cx="11852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z="12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Deuterium</a:t>
            </a:r>
            <a:endParaRPr lang="fr-FR" sz="1200" b="1" dirty="0">
              <a:solidFill>
                <a:schemeClr val="accent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6816319" y="2307687"/>
            <a:ext cx="10610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z="1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Tritium</a:t>
            </a:r>
            <a:endParaRPr lang="fr-FR" sz="1200" b="1" dirty="0">
              <a:solidFill>
                <a:schemeClr val="accent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14" name="Text Placeholder 1"/>
          <p:cNvSpPr txBox="1">
            <a:spLocks/>
          </p:cNvSpPr>
          <p:nvPr/>
        </p:nvSpPr>
        <p:spPr>
          <a:xfrm>
            <a:off x="4355976" y="5589240"/>
            <a:ext cx="4176464" cy="792088"/>
          </a:xfrm>
          <a:prstGeom prst="rect">
            <a:avLst/>
          </a:prstGeom>
          <a:solidFill>
            <a:srgbClr val="FFC000"/>
          </a:solidFill>
          <a:ln w="38100" cmpd="dbl">
            <a:noFill/>
          </a:ln>
        </p:spPr>
        <p:txBody>
          <a:bodyPr vert="horz" lIns="91440" tIns="137160" rIns="91440" bIns="45720" rtlCol="0" anchor="ctr" anchorCtr="0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Ken Blackler</a:t>
            </a:r>
            <a:r>
              <a:rPr lang="en-US" sz="2000" dirty="0" smtClean="0">
                <a:solidFill>
                  <a:srgbClr val="FFC000"/>
                </a:solidFill>
              </a:rPr>
              <a:t/>
            </a:r>
            <a:br>
              <a:rPr lang="en-US" sz="2000" dirty="0" smtClean="0">
                <a:solidFill>
                  <a:srgbClr val="FFC000"/>
                </a:solidFill>
              </a:rPr>
            </a:b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Construction Management</a:t>
            </a:r>
            <a:endParaRPr lang="en-US" sz="20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TER_Map_Final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730489"/>
            <a:ext cx="9144000" cy="54514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5" name="AutoShape 3"/>
          <p:cNvSpPr>
            <a:spLocks noChangeArrowheads="1"/>
          </p:cNvSpPr>
          <p:nvPr/>
        </p:nvSpPr>
        <p:spPr bwMode="auto">
          <a:xfrm rot="3169758">
            <a:off x="7856538" y="2486263"/>
            <a:ext cx="292100" cy="955675"/>
          </a:xfrm>
          <a:custGeom>
            <a:avLst/>
            <a:gdLst>
              <a:gd name="T0" fmla="*/ 9250 w 21600"/>
              <a:gd name="T1" fmla="*/ 0 h 21600"/>
              <a:gd name="T2" fmla="*/ 3055 w 21600"/>
              <a:gd name="T3" fmla="*/ 21600 h 21600"/>
              <a:gd name="T4" fmla="*/ 9725 w 21600"/>
              <a:gd name="T5" fmla="*/ 8310 h 21600"/>
              <a:gd name="T6" fmla="*/ 15662 w 21600"/>
              <a:gd name="T7" fmla="*/ 14285 h 21600"/>
              <a:gd name="T8" fmla="*/ 21600 w 21600"/>
              <a:gd name="T9" fmla="*/ 8310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close/>
              </a:path>
            </a:pathLst>
          </a:custGeom>
          <a:solidFill>
            <a:srgbClr val="0099CC"/>
          </a:solidFill>
          <a:ln w="28575" algn="ctr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 rot="19448381">
            <a:off x="7812088" y="3249851"/>
            <a:ext cx="576262" cy="360363"/>
          </a:xfrm>
          <a:prstGeom prst="curvedUpArrow">
            <a:avLst>
              <a:gd name="adj1" fmla="val 31982"/>
              <a:gd name="adj2" fmla="val 63965"/>
              <a:gd name="adj3" fmla="val 33333"/>
            </a:avLst>
          </a:prstGeom>
          <a:solidFill>
            <a:srgbClr val="FFCCFF"/>
          </a:solidFill>
          <a:ln w="2857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1763713" y="2241789"/>
            <a:ext cx="3240087" cy="576262"/>
          </a:xfrm>
          <a:prstGeom prst="curvedDownArrow">
            <a:avLst>
              <a:gd name="adj1" fmla="val 42976"/>
              <a:gd name="adj2" fmla="val 245182"/>
              <a:gd name="adj3" fmla="val 30579"/>
            </a:avLst>
          </a:prstGeom>
          <a:solidFill>
            <a:srgbClr val="0099CC"/>
          </a:solidFill>
          <a:ln w="2857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 rot="3805573">
            <a:off x="5226050" y="2343389"/>
            <a:ext cx="895350" cy="2070100"/>
          </a:xfrm>
          <a:prstGeom prst="curvedLeftArrow">
            <a:avLst>
              <a:gd name="adj1" fmla="val 22853"/>
              <a:gd name="adj2" fmla="val 69094"/>
              <a:gd name="adj3" fmla="val 33333"/>
            </a:avLst>
          </a:prstGeom>
          <a:solidFill>
            <a:srgbClr val="990099"/>
          </a:solidFill>
          <a:ln w="2857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4572000" y="2962514"/>
            <a:ext cx="144463" cy="188912"/>
          </a:xfrm>
          <a:prstGeom prst="irregularSeal1">
            <a:avLst/>
          </a:prstGeom>
          <a:solidFill>
            <a:schemeClr val="accent1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sz="1800">
              <a:solidFill>
                <a:srgbClr val="00FF00"/>
              </a:solidFill>
              <a:latin typeface="Arial" pitchFamily="34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011863" y="4470639"/>
            <a:ext cx="12366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 b="1" u="sng">
                <a:solidFill>
                  <a:srgbClr val="CC3300"/>
                </a:solidFill>
                <a:latin typeface="Arial" pitchFamily="34" charset="0"/>
              </a:rPr>
              <a:t>Conductor</a:t>
            </a:r>
            <a:endParaRPr lang="en-GB" sz="1800" b="1" u="sng">
              <a:solidFill>
                <a:srgbClr val="CC3300"/>
              </a:solidFill>
              <a:latin typeface="Arial" pitchFamily="34" charset="0"/>
            </a:endParaRP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7308850" y="4618276"/>
            <a:ext cx="431800" cy="117475"/>
          </a:xfrm>
          <a:prstGeom prst="curvedUpArrow">
            <a:avLst>
              <a:gd name="adj1" fmla="val 73514"/>
              <a:gd name="adj2" fmla="val 147027"/>
              <a:gd name="adj3" fmla="val 33333"/>
            </a:avLst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sz="1800">
              <a:solidFill>
                <a:srgbClr val="CC3300"/>
              </a:solidFill>
              <a:latin typeface="Arial" pitchFamily="34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6011863" y="4762739"/>
            <a:ext cx="10080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chemeClr val="folHlink"/>
                </a:solidFill>
                <a:latin typeface="Arial" pitchFamily="34" charset="0"/>
              </a:rPr>
              <a:t>China</a:t>
            </a:r>
            <a:endParaRPr lang="en-GB" sz="1800" b="1">
              <a:solidFill>
                <a:schemeClr val="folHlink"/>
              </a:solidFill>
              <a:latin typeface="Arial" pitchFamily="34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6011863" y="5050076"/>
            <a:ext cx="17287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EC0B8D"/>
                </a:solidFill>
                <a:latin typeface="Arial" pitchFamily="34" charset="0"/>
              </a:rPr>
              <a:t>South Korea</a:t>
            </a:r>
            <a:endParaRPr lang="en-GB" sz="1800" b="1">
              <a:solidFill>
                <a:srgbClr val="EC0B8D"/>
              </a:solidFill>
              <a:latin typeface="Arial" pitchFamily="34" charset="0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6011863" y="5332651"/>
            <a:ext cx="10080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 b="1">
                <a:latin typeface="Arial" pitchFamily="34" charset="0"/>
              </a:rPr>
              <a:t>Japan</a:t>
            </a:r>
            <a:endParaRPr lang="en-GB" sz="1800" b="1">
              <a:latin typeface="Arial" pitchFamily="34" charset="0"/>
            </a:endParaRP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7451725" y="4762739"/>
            <a:ext cx="10080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FF9933"/>
                </a:solidFill>
                <a:latin typeface="Arial" pitchFamily="34" charset="0"/>
              </a:rPr>
              <a:t>Russia</a:t>
            </a:r>
            <a:endParaRPr lang="en-GB" sz="1800" b="1">
              <a:solidFill>
                <a:srgbClr val="FF9933"/>
              </a:solidFill>
              <a:latin typeface="Arial" pitchFamily="34" charset="0"/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7451725" y="5121514"/>
            <a:ext cx="16922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CC0000"/>
                </a:solidFill>
                <a:latin typeface="Arial" pitchFamily="34" charset="0"/>
              </a:rPr>
              <a:t>United States</a:t>
            </a:r>
            <a:endParaRPr lang="en-GB" sz="1800" b="1">
              <a:solidFill>
                <a:srgbClr val="CC0000"/>
              </a:solidFill>
              <a:latin typeface="Arial" pitchFamily="34" charset="0"/>
            </a:endParaRPr>
          </a:p>
        </p:txBody>
      </p:sp>
      <p:sp>
        <p:nvSpPr>
          <p:cNvPr id="17" name="AutoShape 15"/>
          <p:cNvSpPr>
            <a:spLocks noChangeArrowheads="1"/>
          </p:cNvSpPr>
          <p:nvPr/>
        </p:nvSpPr>
        <p:spPr bwMode="auto">
          <a:xfrm rot="2105749">
            <a:off x="5148263" y="2675176"/>
            <a:ext cx="358775" cy="574675"/>
          </a:xfrm>
          <a:prstGeom prst="curvedLeftArrow">
            <a:avLst>
              <a:gd name="adj1" fmla="val 32035"/>
              <a:gd name="adj2" fmla="val 64071"/>
              <a:gd name="adj3" fmla="val 33333"/>
            </a:avLst>
          </a:prstGeom>
          <a:solidFill>
            <a:srgbClr val="0033CC"/>
          </a:solidFill>
          <a:ln w="2857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7493000" y="5483464"/>
            <a:ext cx="11525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0099FF"/>
                </a:solidFill>
                <a:latin typeface="Arial" pitchFamily="34" charset="0"/>
              </a:rPr>
              <a:t>Europe</a:t>
            </a:r>
            <a:endParaRPr lang="en-GB" sz="1800" b="1">
              <a:solidFill>
                <a:srgbClr val="0099FF"/>
              </a:solidFill>
              <a:latin typeface="Arial" pitchFamily="34" charset="0"/>
            </a:endParaRP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395288" y="4470639"/>
            <a:ext cx="885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 b="1" u="sng">
                <a:solidFill>
                  <a:schemeClr val="folHlink"/>
                </a:solidFill>
                <a:latin typeface="Arial" pitchFamily="34" charset="0"/>
              </a:rPr>
              <a:t>TF Coil</a:t>
            </a:r>
            <a:endParaRPr lang="en-GB" sz="1800" b="1" u="sng">
              <a:solidFill>
                <a:schemeClr val="folHlink"/>
              </a:solidFill>
              <a:latin typeface="Arial" pitchFamily="34" charset="0"/>
            </a:endParaRPr>
          </a:p>
        </p:txBody>
      </p:sp>
      <p:sp>
        <p:nvSpPr>
          <p:cNvPr id="20" name="AutoShape 18"/>
          <p:cNvSpPr>
            <a:spLocks noChangeArrowheads="1"/>
          </p:cNvSpPr>
          <p:nvPr/>
        </p:nvSpPr>
        <p:spPr bwMode="auto">
          <a:xfrm>
            <a:off x="1474788" y="4618276"/>
            <a:ext cx="431800" cy="117475"/>
          </a:xfrm>
          <a:prstGeom prst="curvedUpArrow">
            <a:avLst>
              <a:gd name="adj1" fmla="val 73514"/>
              <a:gd name="adj2" fmla="val 147027"/>
              <a:gd name="adj3" fmla="val 33333"/>
            </a:avLst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sz="1800">
              <a:solidFill>
                <a:srgbClr val="339933"/>
              </a:solidFill>
              <a:latin typeface="Arial" pitchFamily="34" charset="0"/>
            </a:endParaRP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468313" y="4762739"/>
            <a:ext cx="10080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 b="1">
                <a:latin typeface="Arial" pitchFamily="34" charset="0"/>
              </a:rPr>
              <a:t>Japan</a:t>
            </a:r>
            <a:endParaRPr lang="en-GB" sz="1800" b="1">
              <a:latin typeface="Arial" pitchFamily="34" charset="0"/>
            </a:endParaRPr>
          </a:p>
        </p:txBody>
      </p:sp>
      <p:sp>
        <p:nvSpPr>
          <p:cNvPr id="22" name="AutoShape 21"/>
          <p:cNvSpPr>
            <a:spLocks noChangeArrowheads="1"/>
          </p:cNvSpPr>
          <p:nvPr/>
        </p:nvSpPr>
        <p:spPr bwMode="auto">
          <a:xfrm rot="18384503">
            <a:off x="3963988" y="2635489"/>
            <a:ext cx="574675" cy="942975"/>
          </a:xfrm>
          <a:custGeom>
            <a:avLst/>
            <a:gdLst>
              <a:gd name="G0" fmla="+- -763397 0 0"/>
              <a:gd name="G1" fmla="+- -11796480 0 0"/>
              <a:gd name="G2" fmla="+- -763397 0 -11796480"/>
              <a:gd name="G3" fmla="+- 10800 0 0"/>
              <a:gd name="G4" fmla="+- 0 0 -763397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7434 0 0"/>
              <a:gd name="G9" fmla="+- 0 0 -11796480"/>
              <a:gd name="G10" fmla="+- 7434 0 2700"/>
              <a:gd name="G11" fmla="cos G10 -763397"/>
              <a:gd name="G12" fmla="sin G10 -763397"/>
              <a:gd name="G13" fmla="cos 13500 -763397"/>
              <a:gd name="G14" fmla="sin 13500 -763397"/>
              <a:gd name="G15" fmla="+- G11 10800 0"/>
              <a:gd name="G16" fmla="+- G12 10800 0"/>
              <a:gd name="G17" fmla="+- G13 10800 0"/>
              <a:gd name="G18" fmla="+- G14 10800 0"/>
              <a:gd name="G19" fmla="*/ 7434 1 2"/>
              <a:gd name="G20" fmla="+- G19 5400 0"/>
              <a:gd name="G21" fmla="cos G20 -763397"/>
              <a:gd name="G22" fmla="sin G20 -763397"/>
              <a:gd name="G23" fmla="+- G21 10800 0"/>
              <a:gd name="G24" fmla="+- G12 G23 G22"/>
              <a:gd name="G25" fmla="+- G22 G23 G11"/>
              <a:gd name="G26" fmla="cos 10800 -763397"/>
              <a:gd name="G27" fmla="sin 10800 -763397"/>
              <a:gd name="G28" fmla="cos 7434 -763397"/>
              <a:gd name="G29" fmla="sin 7434 -763397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-763397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7434 G39"/>
              <a:gd name="G43" fmla="sin 7434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9704 w 21600"/>
              <a:gd name="T5" fmla="*/ 55 h 21600"/>
              <a:gd name="T6" fmla="*/ 1683 w 21600"/>
              <a:gd name="T7" fmla="*/ 10800 h 21600"/>
              <a:gd name="T8" fmla="*/ 10045 w 21600"/>
              <a:gd name="T9" fmla="*/ 3404 h 21600"/>
              <a:gd name="T10" fmla="*/ 24021 w 21600"/>
              <a:gd name="T11" fmla="*/ 8074 h 21600"/>
              <a:gd name="T12" fmla="*/ 20614 w 21600"/>
              <a:gd name="T13" fmla="*/ 13252 h 21600"/>
              <a:gd name="T14" fmla="*/ 15436 w 21600"/>
              <a:gd name="T15" fmla="*/ 9844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8080" y="9299"/>
                </a:moveTo>
                <a:cubicBezTo>
                  <a:pt x="17368" y="5844"/>
                  <a:pt x="14327" y="3366"/>
                  <a:pt x="10800" y="3366"/>
                </a:cubicBezTo>
                <a:cubicBezTo>
                  <a:pt x="6694" y="3366"/>
                  <a:pt x="3366" y="6694"/>
                  <a:pt x="3366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5924" y="0"/>
                  <a:pt x="20342" y="3600"/>
                  <a:pt x="21377" y="8619"/>
                </a:cubicBezTo>
                <a:lnTo>
                  <a:pt x="24021" y="8074"/>
                </a:lnTo>
                <a:lnTo>
                  <a:pt x="20614" y="13252"/>
                </a:lnTo>
                <a:lnTo>
                  <a:pt x="15436" y="9844"/>
                </a:lnTo>
                <a:lnTo>
                  <a:pt x="18080" y="9299"/>
                </a:lnTo>
                <a:close/>
              </a:path>
            </a:pathLst>
          </a:custGeom>
          <a:solidFill>
            <a:srgbClr val="0033CC"/>
          </a:solidFill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3059113" y="4470639"/>
            <a:ext cx="1495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 b="1" u="sng">
                <a:solidFill>
                  <a:srgbClr val="CC9900"/>
                </a:solidFill>
                <a:latin typeface="Arial" pitchFamily="34" charset="0"/>
              </a:rPr>
              <a:t>TF coil cases</a:t>
            </a:r>
            <a:endParaRPr lang="en-GB" sz="1800" b="1" u="sng">
              <a:solidFill>
                <a:srgbClr val="CC9900"/>
              </a:solidFill>
              <a:latin typeface="Arial" pitchFamily="34" charset="0"/>
            </a:endParaRPr>
          </a:p>
        </p:txBody>
      </p:sp>
      <p:sp>
        <p:nvSpPr>
          <p:cNvPr id="24" name="AutoShape 23"/>
          <p:cNvSpPr>
            <a:spLocks noChangeArrowheads="1"/>
          </p:cNvSpPr>
          <p:nvPr/>
        </p:nvSpPr>
        <p:spPr bwMode="auto">
          <a:xfrm>
            <a:off x="4789488" y="4618276"/>
            <a:ext cx="431800" cy="117475"/>
          </a:xfrm>
          <a:prstGeom prst="curvedUpArrow">
            <a:avLst>
              <a:gd name="adj1" fmla="val 73514"/>
              <a:gd name="adj2" fmla="val 147027"/>
              <a:gd name="adj3" fmla="val 33333"/>
            </a:avLst>
          </a:prstGeom>
          <a:noFill/>
          <a:ln w="28575">
            <a:solidFill>
              <a:srgbClr val="CC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sz="1800">
              <a:solidFill>
                <a:srgbClr val="CC9900"/>
              </a:solidFill>
              <a:latin typeface="Arial" pitchFamily="34" charset="0"/>
            </a:endParaRPr>
          </a:p>
        </p:txBody>
      </p:sp>
      <p:sp>
        <p:nvSpPr>
          <p:cNvPr id="25" name="AutoShape 24"/>
          <p:cNvSpPr>
            <a:spLocks noChangeArrowheads="1"/>
          </p:cNvSpPr>
          <p:nvPr/>
        </p:nvSpPr>
        <p:spPr bwMode="auto">
          <a:xfrm rot="5954568">
            <a:off x="5615781" y="1702833"/>
            <a:ext cx="936625" cy="4176712"/>
          </a:xfrm>
          <a:prstGeom prst="curvedLeftArrow">
            <a:avLst>
              <a:gd name="adj1" fmla="val 19282"/>
              <a:gd name="adj2" fmla="val 108469"/>
              <a:gd name="adj3" fmla="val 32815"/>
            </a:avLst>
          </a:prstGeom>
          <a:solidFill>
            <a:srgbClr val="FFCCFF"/>
          </a:solidFill>
          <a:ln w="38100">
            <a:solidFill>
              <a:srgbClr val="CC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3132138" y="4762739"/>
            <a:ext cx="10080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 b="1">
                <a:latin typeface="Arial" pitchFamily="34" charset="0"/>
              </a:rPr>
              <a:t>Japan</a:t>
            </a:r>
            <a:endParaRPr lang="en-GB" sz="1800" b="1">
              <a:latin typeface="Arial" pitchFamily="34" charset="0"/>
            </a:endParaRPr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468313" y="5050076"/>
            <a:ext cx="11525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0099FF"/>
                </a:solidFill>
                <a:latin typeface="Arial" pitchFamily="34" charset="0"/>
              </a:rPr>
              <a:t>Europe</a:t>
            </a:r>
            <a:endParaRPr lang="en-GB" sz="1800" b="1">
              <a:solidFill>
                <a:srgbClr val="0099FF"/>
              </a:solidFill>
              <a:latin typeface="Arial" pitchFamily="34" charset="0"/>
            </a:endParaRPr>
          </a:p>
        </p:txBody>
      </p:sp>
      <p:sp>
        <p:nvSpPr>
          <p:cNvPr id="29" name="Freeform 28"/>
          <p:cNvSpPr/>
          <p:nvPr/>
        </p:nvSpPr>
        <p:spPr bwMode="auto">
          <a:xfrm>
            <a:off x="4710113" y="2884742"/>
            <a:ext cx="119062" cy="72771"/>
          </a:xfrm>
          <a:custGeom>
            <a:avLst/>
            <a:gdLst>
              <a:gd name="connsiteX0" fmla="*/ 52387 w 119062"/>
              <a:gd name="connsiteY0" fmla="*/ 68008 h 72771"/>
              <a:gd name="connsiteX1" fmla="*/ 52387 w 119062"/>
              <a:gd name="connsiteY1" fmla="*/ 68008 h 72771"/>
              <a:gd name="connsiteX2" fmla="*/ 59531 w 119062"/>
              <a:gd name="connsiteY2" fmla="*/ 48958 h 72771"/>
              <a:gd name="connsiteX3" fmla="*/ 73818 w 119062"/>
              <a:gd name="connsiteY3" fmla="*/ 51339 h 72771"/>
              <a:gd name="connsiteX4" fmla="*/ 76200 w 119062"/>
              <a:gd name="connsiteY4" fmla="*/ 72771 h 72771"/>
              <a:gd name="connsiteX5" fmla="*/ 88106 w 119062"/>
              <a:gd name="connsiteY5" fmla="*/ 68008 h 72771"/>
              <a:gd name="connsiteX6" fmla="*/ 95250 w 119062"/>
              <a:gd name="connsiteY6" fmla="*/ 65627 h 72771"/>
              <a:gd name="connsiteX7" fmla="*/ 102393 w 119062"/>
              <a:gd name="connsiteY7" fmla="*/ 51339 h 72771"/>
              <a:gd name="connsiteX8" fmla="*/ 109537 w 119062"/>
              <a:gd name="connsiteY8" fmla="*/ 53721 h 72771"/>
              <a:gd name="connsiteX9" fmla="*/ 119062 w 119062"/>
              <a:gd name="connsiteY9" fmla="*/ 39433 h 72771"/>
              <a:gd name="connsiteX10" fmla="*/ 109537 w 119062"/>
              <a:gd name="connsiteY10" fmla="*/ 37052 h 72771"/>
              <a:gd name="connsiteX11" fmla="*/ 100012 w 119062"/>
              <a:gd name="connsiteY11" fmla="*/ 8477 h 72771"/>
              <a:gd name="connsiteX12" fmla="*/ 21431 w 119062"/>
              <a:gd name="connsiteY12" fmla="*/ 18002 h 72771"/>
              <a:gd name="connsiteX13" fmla="*/ 16668 w 119062"/>
              <a:gd name="connsiteY13" fmla="*/ 25146 h 72771"/>
              <a:gd name="connsiteX14" fmla="*/ 14287 w 119062"/>
              <a:gd name="connsiteY14" fmla="*/ 41814 h 72771"/>
              <a:gd name="connsiteX15" fmla="*/ 0 w 119062"/>
              <a:gd name="connsiteY15" fmla="*/ 48958 h 72771"/>
              <a:gd name="connsiteX16" fmla="*/ 7143 w 119062"/>
              <a:gd name="connsiteY16" fmla="*/ 51339 h 72771"/>
              <a:gd name="connsiteX17" fmla="*/ 28575 w 119062"/>
              <a:gd name="connsiteY17" fmla="*/ 53721 h 72771"/>
              <a:gd name="connsiteX18" fmla="*/ 30956 w 119062"/>
              <a:gd name="connsiteY18" fmla="*/ 72771 h 72771"/>
              <a:gd name="connsiteX19" fmla="*/ 42862 w 119062"/>
              <a:gd name="connsiteY19" fmla="*/ 68008 h 72771"/>
              <a:gd name="connsiteX20" fmla="*/ 57150 w 119062"/>
              <a:gd name="connsiteY20" fmla="*/ 65627 h 72771"/>
              <a:gd name="connsiteX21" fmla="*/ 64293 w 119062"/>
              <a:gd name="connsiteY21" fmla="*/ 51339 h 72771"/>
              <a:gd name="connsiteX22" fmla="*/ 52387 w 119062"/>
              <a:gd name="connsiteY22" fmla="*/ 68008 h 72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9062" h="72771">
                <a:moveTo>
                  <a:pt x="52387" y="68008"/>
                </a:moveTo>
                <a:lnTo>
                  <a:pt x="52387" y="68008"/>
                </a:lnTo>
                <a:cubicBezTo>
                  <a:pt x="54768" y="61658"/>
                  <a:pt x="54178" y="53122"/>
                  <a:pt x="59531" y="48958"/>
                </a:cubicBezTo>
                <a:cubicBezTo>
                  <a:pt x="63342" y="45994"/>
                  <a:pt x="71049" y="47384"/>
                  <a:pt x="73818" y="51339"/>
                </a:cubicBezTo>
                <a:cubicBezTo>
                  <a:pt x="77940" y="57228"/>
                  <a:pt x="75406" y="65627"/>
                  <a:pt x="76200" y="72771"/>
                </a:cubicBezTo>
                <a:cubicBezTo>
                  <a:pt x="80169" y="71183"/>
                  <a:pt x="84104" y="69509"/>
                  <a:pt x="88106" y="68008"/>
                </a:cubicBezTo>
                <a:cubicBezTo>
                  <a:pt x="90456" y="67127"/>
                  <a:pt x="93290" y="67195"/>
                  <a:pt x="95250" y="65627"/>
                </a:cubicBezTo>
                <a:cubicBezTo>
                  <a:pt x="99446" y="62270"/>
                  <a:pt x="100825" y="56044"/>
                  <a:pt x="102393" y="51339"/>
                </a:cubicBezTo>
                <a:cubicBezTo>
                  <a:pt x="104774" y="52133"/>
                  <a:pt x="107156" y="54515"/>
                  <a:pt x="109537" y="53721"/>
                </a:cubicBezTo>
                <a:cubicBezTo>
                  <a:pt x="116226" y="51492"/>
                  <a:pt x="117278" y="44786"/>
                  <a:pt x="119062" y="39433"/>
                </a:cubicBezTo>
                <a:cubicBezTo>
                  <a:pt x="115887" y="38639"/>
                  <a:pt x="112260" y="38867"/>
                  <a:pt x="109537" y="37052"/>
                </a:cubicBezTo>
                <a:cubicBezTo>
                  <a:pt x="102634" y="32450"/>
                  <a:pt x="100491" y="10631"/>
                  <a:pt x="100012" y="8477"/>
                </a:cubicBezTo>
                <a:cubicBezTo>
                  <a:pt x="25719" y="13429"/>
                  <a:pt x="48432" y="0"/>
                  <a:pt x="21431" y="18002"/>
                </a:cubicBezTo>
                <a:cubicBezTo>
                  <a:pt x="19843" y="20383"/>
                  <a:pt x="17490" y="22405"/>
                  <a:pt x="16668" y="25146"/>
                </a:cubicBezTo>
                <a:cubicBezTo>
                  <a:pt x="15055" y="30522"/>
                  <a:pt x="16566" y="36685"/>
                  <a:pt x="14287" y="41814"/>
                </a:cubicBezTo>
                <a:cubicBezTo>
                  <a:pt x="12681" y="45427"/>
                  <a:pt x="3171" y="47901"/>
                  <a:pt x="0" y="48958"/>
                </a:cubicBezTo>
                <a:cubicBezTo>
                  <a:pt x="2381" y="49752"/>
                  <a:pt x="4667" y="50926"/>
                  <a:pt x="7143" y="51339"/>
                </a:cubicBezTo>
                <a:cubicBezTo>
                  <a:pt x="14233" y="52521"/>
                  <a:pt x="23232" y="48912"/>
                  <a:pt x="28575" y="53721"/>
                </a:cubicBezTo>
                <a:cubicBezTo>
                  <a:pt x="33332" y="58002"/>
                  <a:pt x="30162" y="66421"/>
                  <a:pt x="30956" y="72771"/>
                </a:cubicBezTo>
                <a:cubicBezTo>
                  <a:pt x="34925" y="71183"/>
                  <a:pt x="38738" y="69133"/>
                  <a:pt x="42862" y="68008"/>
                </a:cubicBezTo>
                <a:cubicBezTo>
                  <a:pt x="47520" y="66738"/>
                  <a:pt x="52831" y="67786"/>
                  <a:pt x="57150" y="65627"/>
                </a:cubicBezTo>
                <a:cubicBezTo>
                  <a:pt x="60842" y="63781"/>
                  <a:pt x="63166" y="54720"/>
                  <a:pt x="64293" y="51339"/>
                </a:cubicBezTo>
                <a:lnTo>
                  <a:pt x="52387" y="68008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7200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/>
      <p:bldP spid="11" grpId="0" animBg="1"/>
      <p:bldP spid="12" grpId="0"/>
      <p:bldP spid="13" grpId="0"/>
      <p:bldP spid="14" grpId="0"/>
      <p:bldP spid="15" grpId="0"/>
      <p:bldP spid="16" grpId="0"/>
      <p:bldP spid="17" grpId="0" animBg="1"/>
      <p:bldP spid="18" grpId="0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 animBg="1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72816"/>
            <a:ext cx="8229600" cy="4525963"/>
          </a:xfrm>
        </p:spPr>
        <p:txBody>
          <a:bodyPr/>
          <a:lstStyle/>
          <a:p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47254"/>
            <a:ext cx="8229600" cy="1143000"/>
          </a:xfrm>
        </p:spPr>
        <p:txBody>
          <a:bodyPr/>
          <a:lstStyle/>
          <a:p>
            <a:endParaRPr lang="en-GB"/>
          </a:p>
        </p:txBody>
      </p:sp>
      <p:pic>
        <p:nvPicPr>
          <p:cNvPr id="1026" name="Picture 2" descr="C:\Users\arnouxr\Documents\Work\En Cours\MATTHIEU AERIAL\Matthieu_aerial_2_small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454" y="-27384"/>
            <a:ext cx="9533864" cy="63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10489" y="1078833"/>
            <a:ext cx="1404552" cy="307777"/>
          </a:xfrm>
          <a:prstGeom prst="rect">
            <a:avLst/>
          </a:prstGeom>
          <a:solidFill>
            <a:schemeClr val="tx1">
              <a:lumMod val="50000"/>
              <a:lumOff val="50000"/>
              <a:alpha val="84000"/>
            </a:schemeClr>
          </a:solidFill>
          <a:ln w="3175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400" dirty="0">
                <a:solidFill>
                  <a:schemeClr val="bg1">
                    <a:lumMod val="95000"/>
                  </a:schemeClr>
                </a:solidFill>
              </a:rPr>
              <a:t>PF </a:t>
            </a:r>
            <a:r>
              <a:rPr lang="fr-FR" sz="1400" dirty="0" err="1">
                <a:solidFill>
                  <a:schemeClr val="bg1">
                    <a:lumMod val="95000"/>
                  </a:schemeClr>
                </a:solidFill>
              </a:rPr>
              <a:t>Coils</a:t>
            </a:r>
            <a:r>
              <a:rPr lang="fr-FR" sz="1400" dirty="0">
                <a:solidFill>
                  <a:schemeClr val="bg1">
                    <a:lumMod val="95000"/>
                  </a:schemeClr>
                </a:solidFill>
              </a:rPr>
              <a:t> Building</a:t>
            </a:r>
            <a:endParaRPr lang="en-GB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500564" y="1386611"/>
            <a:ext cx="1102797" cy="997336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448397" y="5350314"/>
            <a:ext cx="787395" cy="307777"/>
          </a:xfrm>
          <a:prstGeom prst="rect">
            <a:avLst/>
          </a:prstGeom>
          <a:solidFill>
            <a:schemeClr val="tx1">
              <a:lumMod val="50000"/>
              <a:lumOff val="50000"/>
              <a:alpha val="84000"/>
            </a:schemeClr>
          </a:solidFill>
          <a:ln w="3175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400" dirty="0">
                <a:solidFill>
                  <a:schemeClr val="bg1">
                    <a:lumMod val="95000"/>
                  </a:schemeClr>
                </a:solidFill>
              </a:rPr>
              <a:t>ITER </a:t>
            </a:r>
            <a:r>
              <a:rPr lang="fr-FR" sz="1400" dirty="0" err="1">
                <a:solidFill>
                  <a:schemeClr val="bg1">
                    <a:lumMod val="95000"/>
                  </a:schemeClr>
                </a:solidFill>
              </a:rPr>
              <a:t>HQ</a:t>
            </a:r>
            <a:endParaRPr lang="en-GB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16" idx="2"/>
          </p:cNvCxnSpPr>
          <p:nvPr/>
        </p:nvCxnSpPr>
        <p:spPr>
          <a:xfrm flipH="1">
            <a:off x="5916769" y="1386611"/>
            <a:ext cx="581891" cy="575267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802333" y="2195373"/>
            <a:ext cx="1693477" cy="307777"/>
          </a:xfrm>
          <a:prstGeom prst="rect">
            <a:avLst/>
          </a:prstGeom>
          <a:solidFill>
            <a:schemeClr val="tx1">
              <a:lumMod val="50000"/>
              <a:lumOff val="50000"/>
              <a:alpha val="84000"/>
            </a:schemeClr>
          </a:solidFill>
          <a:ln w="3175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400" dirty="0" err="1">
                <a:solidFill>
                  <a:schemeClr val="bg1">
                    <a:lumMod val="95000"/>
                  </a:schemeClr>
                </a:solidFill>
              </a:rPr>
              <a:t>Subcontractors</a:t>
            </a:r>
            <a:r>
              <a:rPr lang="fr-FR" sz="1400" dirty="0">
                <a:solidFill>
                  <a:schemeClr val="bg1">
                    <a:lumMod val="95000"/>
                  </a:schemeClr>
                </a:solidFill>
              </a:rPr>
              <a:t> Area</a:t>
            </a:r>
            <a:endParaRPr lang="en-GB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1" name="Straight Arrow Connector 10"/>
          <p:cNvCxnSpPr>
            <a:stCxn id="10" idx="1"/>
          </p:cNvCxnSpPr>
          <p:nvPr/>
        </p:nvCxnSpPr>
        <p:spPr>
          <a:xfrm flipH="1">
            <a:off x="5916769" y="2349262"/>
            <a:ext cx="885564" cy="436325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275856" y="1454446"/>
            <a:ext cx="1533112" cy="461665"/>
          </a:xfrm>
          <a:prstGeom prst="rect">
            <a:avLst/>
          </a:prstGeom>
          <a:solidFill>
            <a:schemeClr val="tx1">
              <a:lumMod val="50000"/>
              <a:lumOff val="50000"/>
              <a:alpha val="84000"/>
            </a:schemeClr>
          </a:solidFill>
          <a:ln w="3175">
            <a:solidFill>
              <a:srgbClr val="92D05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400">
                <a:solidFill>
                  <a:schemeClr val="bg1">
                    <a:lumMod val="95000"/>
                  </a:schemeClr>
                </a:solidFill>
              </a:rPr>
              <a:t>Tokamak </a:t>
            </a:r>
            <a:r>
              <a:rPr lang="fr-FR" sz="1400" smtClean="0">
                <a:solidFill>
                  <a:schemeClr val="bg1">
                    <a:lumMod val="95000"/>
                  </a:schemeClr>
                </a:solidFill>
              </a:rPr>
              <a:t>Complex</a:t>
            </a:r>
          </a:p>
          <a:p>
            <a:pPr algn="ctr"/>
            <a:r>
              <a:rPr lang="fr-FR" sz="1000" smtClean="0">
                <a:solidFill>
                  <a:schemeClr val="bg1">
                    <a:lumMod val="95000"/>
                  </a:schemeClr>
                </a:solidFill>
              </a:rPr>
              <a:t>(Under construction)</a:t>
            </a:r>
            <a:endParaRPr lang="en-GB" sz="10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3" name="Straight Arrow Connector 12"/>
          <p:cNvCxnSpPr>
            <a:stCxn id="12" idx="2"/>
          </p:cNvCxnSpPr>
          <p:nvPr/>
        </p:nvCxnSpPr>
        <p:spPr>
          <a:xfrm>
            <a:off x="4042412" y="1916111"/>
            <a:ext cx="1" cy="1466446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229462" y="1885391"/>
            <a:ext cx="1292341" cy="461665"/>
          </a:xfrm>
          <a:prstGeom prst="rect">
            <a:avLst/>
          </a:prstGeom>
          <a:solidFill>
            <a:schemeClr val="tx1">
              <a:lumMod val="50000"/>
              <a:lumOff val="50000"/>
              <a:alpha val="84000"/>
            </a:schemeClr>
          </a:solidFill>
          <a:ln w="6350">
            <a:solidFill>
              <a:srgbClr val="92D05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400" err="1">
                <a:solidFill>
                  <a:schemeClr val="bg1">
                    <a:lumMod val="95000"/>
                  </a:schemeClr>
                </a:solidFill>
              </a:rPr>
              <a:t>Assembly</a:t>
            </a:r>
            <a:r>
              <a:rPr lang="fr-FR" sz="140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r-FR" sz="1400" smtClean="0">
                <a:solidFill>
                  <a:schemeClr val="bg1">
                    <a:lumMod val="95000"/>
                  </a:schemeClr>
                </a:solidFill>
              </a:rPr>
              <a:t>Hall</a:t>
            </a:r>
          </a:p>
          <a:p>
            <a:pPr algn="ctr"/>
            <a:r>
              <a:rPr lang="fr-FR" sz="1000">
                <a:solidFill>
                  <a:schemeClr val="bg1">
                    <a:lumMod val="95000"/>
                  </a:schemeClr>
                </a:solidFill>
              </a:rPr>
              <a:t>(Under construction)</a:t>
            </a:r>
            <a:endParaRPr lang="en-GB" sz="100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5" name="Straight Arrow Connector 14"/>
          <p:cNvCxnSpPr>
            <a:stCxn id="14" idx="2"/>
          </p:cNvCxnSpPr>
          <p:nvPr/>
        </p:nvCxnSpPr>
        <p:spPr>
          <a:xfrm>
            <a:off x="1875633" y="2347056"/>
            <a:ext cx="1374095" cy="622512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29955" y="1078834"/>
            <a:ext cx="1537409" cy="307777"/>
          </a:xfrm>
          <a:prstGeom prst="rect">
            <a:avLst/>
          </a:prstGeom>
          <a:solidFill>
            <a:schemeClr val="tx1">
              <a:lumMod val="50000"/>
              <a:lumOff val="50000"/>
              <a:alpha val="84000"/>
            </a:schemeClr>
          </a:solidFill>
          <a:ln w="6350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400" dirty="0">
                <a:solidFill>
                  <a:schemeClr val="bg1">
                    <a:lumMod val="95000"/>
                  </a:schemeClr>
                </a:solidFill>
              </a:rPr>
              <a:t>400 kV </a:t>
            </a:r>
            <a:r>
              <a:rPr lang="fr-FR" sz="1400" dirty="0" err="1" smtClean="0">
                <a:solidFill>
                  <a:schemeClr val="bg1">
                    <a:lumMod val="95000"/>
                  </a:schemeClr>
                </a:solidFill>
              </a:rPr>
              <a:t>Switchyard</a:t>
            </a:r>
            <a:endParaRPr lang="en-GB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263" y="2661408"/>
            <a:ext cx="1605952" cy="307777"/>
          </a:xfrm>
          <a:prstGeom prst="rect">
            <a:avLst/>
          </a:prstGeom>
          <a:solidFill>
            <a:schemeClr val="tx1">
              <a:lumMod val="50000"/>
              <a:lumOff val="50000"/>
              <a:alpha val="84000"/>
            </a:schemeClr>
          </a:solidFill>
          <a:ln w="3175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400" dirty="0">
                <a:solidFill>
                  <a:schemeClr val="bg1">
                    <a:lumMod val="95000"/>
                  </a:schemeClr>
                </a:solidFill>
              </a:rPr>
              <a:t>Cryostat Workshop</a:t>
            </a:r>
            <a:endParaRPr lang="en-GB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8" name="Straight Arrow Connector 17"/>
          <p:cNvCxnSpPr>
            <a:stCxn id="17" idx="3"/>
          </p:cNvCxnSpPr>
          <p:nvPr/>
        </p:nvCxnSpPr>
        <p:spPr>
          <a:xfrm>
            <a:off x="1686215" y="2815297"/>
            <a:ext cx="696866" cy="131669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309716" y="4080907"/>
            <a:ext cx="1187569" cy="307777"/>
          </a:xfrm>
          <a:prstGeom prst="rect">
            <a:avLst/>
          </a:prstGeom>
          <a:solidFill>
            <a:schemeClr val="tx1">
              <a:lumMod val="50000"/>
              <a:lumOff val="50000"/>
              <a:alpha val="84000"/>
            </a:schemeClr>
          </a:solidFill>
          <a:ln w="3175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400">
                <a:solidFill>
                  <a:schemeClr val="bg1">
                    <a:lumMod val="95000"/>
                  </a:schemeClr>
                </a:solidFill>
              </a:rPr>
              <a:t>HQ Extension</a:t>
            </a:r>
            <a:endParaRPr lang="en-GB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21" name="Straight Arrow Connector 20"/>
          <p:cNvCxnSpPr>
            <a:stCxn id="20" idx="1"/>
          </p:cNvCxnSpPr>
          <p:nvPr/>
        </p:nvCxnSpPr>
        <p:spPr>
          <a:xfrm flipH="1" flipV="1">
            <a:off x="5715000" y="3606574"/>
            <a:ext cx="1594716" cy="628222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842094" y="3883623"/>
            <a:ext cx="2106305" cy="1466691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12931" y="315729"/>
            <a:ext cx="1268296" cy="307777"/>
          </a:xfrm>
          <a:prstGeom prst="rect">
            <a:avLst/>
          </a:prstGeom>
          <a:solidFill>
            <a:schemeClr val="tx1">
              <a:lumMod val="50000"/>
              <a:lumOff val="50000"/>
              <a:alpha val="84000"/>
            </a:schemeClr>
          </a:solidFill>
          <a:ln w="31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b="1" smtClean="0">
                <a:solidFill>
                  <a:schemeClr val="bg1">
                    <a:lumMod val="95000"/>
                  </a:schemeClr>
                </a:solidFill>
              </a:rPr>
              <a:t>Storage Area 2</a:t>
            </a:r>
            <a:endParaRPr lang="en-GB" sz="1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847079" y="623506"/>
            <a:ext cx="196529" cy="83094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6" idx="1"/>
          </p:cNvCxnSpPr>
          <p:nvPr/>
        </p:nvCxnSpPr>
        <p:spPr>
          <a:xfrm flipH="1">
            <a:off x="6506289" y="1683349"/>
            <a:ext cx="791289" cy="208913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297578" y="1529460"/>
            <a:ext cx="1308371" cy="307777"/>
          </a:xfrm>
          <a:prstGeom prst="rect">
            <a:avLst/>
          </a:prstGeom>
          <a:solidFill>
            <a:schemeClr val="tx1">
              <a:lumMod val="50000"/>
              <a:lumOff val="50000"/>
              <a:alpha val="84000"/>
            </a:schemeClr>
          </a:solidFill>
          <a:ln w="3175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400">
                <a:solidFill>
                  <a:schemeClr val="bg1">
                    <a:lumMod val="95000"/>
                  </a:schemeClr>
                </a:solidFill>
              </a:rPr>
              <a:t>Storage Area  3</a:t>
            </a:r>
            <a:endParaRPr lang="en-GB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27" name="Straight Arrow Connector 26"/>
          <p:cNvCxnSpPr>
            <a:stCxn id="28" idx="1"/>
          </p:cNvCxnSpPr>
          <p:nvPr/>
        </p:nvCxnSpPr>
        <p:spPr>
          <a:xfrm flipH="1" flipV="1">
            <a:off x="5729955" y="4869160"/>
            <a:ext cx="1102441" cy="217281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832396" y="4932552"/>
            <a:ext cx="1308371" cy="307777"/>
          </a:xfrm>
          <a:prstGeom prst="rect">
            <a:avLst/>
          </a:prstGeom>
          <a:solidFill>
            <a:schemeClr val="tx1">
              <a:lumMod val="50000"/>
              <a:lumOff val="50000"/>
              <a:alpha val="84000"/>
            </a:schemeClr>
          </a:solidFill>
          <a:ln w="3175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400">
                <a:solidFill>
                  <a:schemeClr val="bg1">
                    <a:lumMod val="95000"/>
                  </a:schemeClr>
                </a:solidFill>
              </a:rPr>
              <a:t>Storage Area  1</a:t>
            </a:r>
            <a:endParaRPr lang="en-GB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66714" y="4037510"/>
            <a:ext cx="1256178" cy="307777"/>
          </a:xfrm>
          <a:prstGeom prst="rect">
            <a:avLst/>
          </a:prstGeom>
          <a:solidFill>
            <a:schemeClr val="tx1">
              <a:lumMod val="50000"/>
              <a:lumOff val="50000"/>
              <a:alpha val="84000"/>
            </a:schemeClr>
          </a:solidFill>
          <a:ln w="3175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400" smtClean="0">
                <a:solidFill>
                  <a:schemeClr val="bg1">
                    <a:lumMod val="95000"/>
                  </a:schemeClr>
                </a:solidFill>
              </a:rPr>
              <a:t>Batching Plant</a:t>
            </a:r>
            <a:endParaRPr lang="en-GB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1481227" y="3732694"/>
            <a:ext cx="858525" cy="458189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-190454" y="-1107504"/>
            <a:ext cx="9144001" cy="313932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bg1">
                    <a:lumMod val="85000"/>
                  </a:schemeClr>
                </a:solidFill>
                <a:effectLst>
                  <a:outerShdw dist="50800" dir="5400000" sx="99000" sy="99000" algn="ctr" rotWithShape="0">
                    <a:schemeClr val="tx1">
                      <a:lumMod val="50000"/>
                      <a:lumOff val="50000"/>
                    </a:schemeClr>
                  </a:outerShdw>
                </a:effectLst>
                <a:latin typeface="Tahoma" pitchFamily="34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800" b="0" dirty="0" smtClean="0">
                <a:effectLst/>
              </a:rPr>
              <a:t>Worksite Progress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00996" y="863390"/>
            <a:ext cx="1146468" cy="430887"/>
          </a:xfrm>
          <a:prstGeom prst="rect">
            <a:avLst/>
          </a:prstGeom>
          <a:solidFill>
            <a:srgbClr val="92D050">
              <a:alpha val="84000"/>
            </a:srgbClr>
          </a:solidFill>
          <a:ln w="3175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000" smtClean="0"/>
              <a:t>Under Installation</a:t>
            </a:r>
          </a:p>
          <a:p>
            <a:r>
              <a:rPr lang="fr-FR" sz="1200" smtClean="0"/>
              <a:t>Transformers</a:t>
            </a:r>
            <a:endParaRPr lang="en-GB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5689463" y="2969568"/>
            <a:ext cx="1432380" cy="430887"/>
          </a:xfrm>
          <a:prstGeom prst="rect">
            <a:avLst/>
          </a:prstGeom>
          <a:solidFill>
            <a:srgbClr val="92D050">
              <a:alpha val="84000"/>
            </a:srgbClr>
          </a:solidFill>
          <a:ln w="3175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000" dirty="0" err="1" smtClean="0"/>
              <a:t>Preparatory</a:t>
            </a:r>
            <a:r>
              <a:rPr lang="fr-FR" sz="1000" dirty="0" smtClean="0"/>
              <a:t> Works</a:t>
            </a:r>
          </a:p>
          <a:p>
            <a:r>
              <a:rPr lang="fr-FR" sz="1200" dirty="0" err="1" smtClean="0"/>
              <a:t>Cryogenics</a:t>
            </a:r>
            <a:r>
              <a:rPr lang="fr-FR" sz="1200" dirty="0" smtClean="0"/>
              <a:t> Building</a:t>
            </a:r>
            <a:endParaRPr lang="en-GB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143933" y="4740770"/>
            <a:ext cx="1689052" cy="430887"/>
          </a:xfrm>
          <a:prstGeom prst="rect">
            <a:avLst/>
          </a:prstGeom>
          <a:solidFill>
            <a:srgbClr val="92D050">
              <a:alpha val="84000"/>
            </a:srgbClr>
          </a:solidFill>
          <a:ln w="3175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000" dirty="0" err="1"/>
              <a:t>Preparatory</a:t>
            </a:r>
            <a:r>
              <a:rPr lang="fr-FR" sz="1000" dirty="0"/>
              <a:t> </a:t>
            </a:r>
            <a:r>
              <a:rPr lang="fr-FR" sz="1000" dirty="0" smtClean="0"/>
              <a:t>Works</a:t>
            </a:r>
            <a:endParaRPr lang="fr-FR" sz="1000" dirty="0"/>
          </a:p>
          <a:p>
            <a:r>
              <a:rPr lang="fr-FR" sz="1200" dirty="0" err="1" smtClean="0"/>
              <a:t>Cooling</a:t>
            </a:r>
            <a:r>
              <a:rPr lang="fr-FR" sz="1200" dirty="0" smtClean="0"/>
              <a:t> Water Building</a:t>
            </a:r>
            <a:endParaRPr lang="en-GB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847079" y="5584697"/>
            <a:ext cx="1220142" cy="430887"/>
          </a:xfrm>
          <a:prstGeom prst="rect">
            <a:avLst/>
          </a:prstGeom>
          <a:solidFill>
            <a:srgbClr val="92D050">
              <a:alpha val="84000"/>
            </a:srgbClr>
          </a:solidFill>
          <a:ln w="3175">
            <a:solidFill>
              <a:srgbClr val="92D05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000" dirty="0" err="1"/>
              <a:t>Preparatory</a:t>
            </a:r>
            <a:r>
              <a:rPr lang="fr-FR" sz="1000" dirty="0"/>
              <a:t> </a:t>
            </a:r>
            <a:r>
              <a:rPr lang="fr-FR" sz="1000" dirty="0" smtClean="0"/>
              <a:t>Works</a:t>
            </a:r>
            <a:endParaRPr lang="fr-FR" sz="1000" dirty="0"/>
          </a:p>
          <a:p>
            <a:r>
              <a:rPr lang="fr-FR" sz="1200" dirty="0" smtClean="0"/>
              <a:t>Control Building</a:t>
            </a:r>
            <a:endParaRPr lang="en-GB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228452" y="3341350"/>
            <a:ext cx="1434668" cy="430887"/>
          </a:xfrm>
          <a:prstGeom prst="rect">
            <a:avLst/>
          </a:prstGeom>
          <a:solidFill>
            <a:srgbClr val="92D050">
              <a:alpha val="84000"/>
            </a:srgb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000" dirty="0" err="1"/>
              <a:t>Preparatory</a:t>
            </a:r>
            <a:r>
              <a:rPr lang="fr-FR" sz="1000" dirty="0"/>
              <a:t> </a:t>
            </a:r>
            <a:r>
              <a:rPr lang="fr-FR" sz="1000" dirty="0" smtClean="0"/>
              <a:t>Works</a:t>
            </a:r>
            <a:endParaRPr lang="fr-FR" sz="1000" dirty="0"/>
          </a:p>
          <a:p>
            <a:r>
              <a:rPr lang="fr-FR" sz="1200" dirty="0" smtClean="0"/>
              <a:t>RF </a:t>
            </a:r>
            <a:r>
              <a:rPr lang="fr-FR" sz="1200" dirty="0" err="1" smtClean="0"/>
              <a:t>Heating</a:t>
            </a:r>
            <a:r>
              <a:rPr lang="fr-FR" sz="1200" dirty="0" smtClean="0"/>
              <a:t> Building</a:t>
            </a:r>
            <a:endParaRPr lang="en-GB" sz="1200" dirty="0"/>
          </a:p>
        </p:txBody>
      </p:sp>
      <p:cxnSp>
        <p:nvCxnSpPr>
          <p:cNvPr id="37" name="Straight Arrow Connector 36"/>
          <p:cNvCxnSpPr>
            <a:stCxn id="34" idx="0"/>
            <a:endCxn id="30" idx="4"/>
          </p:cNvCxnSpPr>
          <p:nvPr/>
        </p:nvCxnSpPr>
        <p:spPr>
          <a:xfrm flipV="1">
            <a:off x="1457150" y="4254149"/>
            <a:ext cx="2209859" cy="1330548"/>
          </a:xfrm>
          <a:prstGeom prst="straightConnector1">
            <a:avLst/>
          </a:prstGeom>
          <a:ln w="254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 rot="1138814">
            <a:off x="3327877" y="3808416"/>
            <a:ext cx="827286" cy="458189"/>
          </a:xfrm>
          <a:prstGeom prst="ellipse">
            <a:avLst/>
          </a:prstGeom>
          <a:solidFill>
            <a:srgbClr val="92D050">
              <a:alpha val="59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GB" sz="1400" dirty="0" smtClean="0">
              <a:solidFill>
                <a:srgbClr val="FFC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 rot="1021294">
            <a:off x="2700107" y="3250583"/>
            <a:ext cx="741767" cy="299051"/>
          </a:xfrm>
          <a:prstGeom prst="ellipse">
            <a:avLst/>
          </a:prstGeom>
          <a:solidFill>
            <a:srgbClr val="92D050">
              <a:alpha val="59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GB" sz="1400" dirty="0">
              <a:solidFill>
                <a:srgbClr val="FFC000"/>
              </a:solidFill>
            </a:endParaRPr>
          </a:p>
        </p:txBody>
      </p:sp>
      <p:cxnSp>
        <p:nvCxnSpPr>
          <p:cNvPr id="48" name="Straight Arrow Connector 47"/>
          <p:cNvCxnSpPr>
            <a:endCxn id="39" idx="3"/>
          </p:cNvCxnSpPr>
          <p:nvPr/>
        </p:nvCxnSpPr>
        <p:spPr>
          <a:xfrm flipV="1">
            <a:off x="1676385" y="3424437"/>
            <a:ext cx="1112888" cy="132357"/>
          </a:xfrm>
          <a:prstGeom prst="straightConnector1">
            <a:avLst/>
          </a:prstGeom>
          <a:ln w="254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/>
          <p:cNvSpPr/>
          <p:nvPr/>
        </p:nvSpPr>
        <p:spPr>
          <a:xfrm rot="19266632">
            <a:off x="3882062" y="2383947"/>
            <a:ext cx="827286" cy="458189"/>
          </a:xfrm>
          <a:prstGeom prst="ellipse">
            <a:avLst/>
          </a:prstGeom>
          <a:solidFill>
            <a:srgbClr val="92D050">
              <a:alpha val="59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GB" sz="1400" dirty="0" smtClean="0">
              <a:solidFill>
                <a:srgbClr val="FFC000"/>
              </a:solidFill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 flipH="1">
            <a:off x="4576478" y="1294277"/>
            <a:ext cx="354796" cy="829438"/>
          </a:xfrm>
          <a:prstGeom prst="straightConnector1">
            <a:avLst/>
          </a:prstGeom>
          <a:ln w="254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32" idx="1"/>
          </p:cNvCxnSpPr>
          <p:nvPr/>
        </p:nvCxnSpPr>
        <p:spPr>
          <a:xfrm flipH="1" flipV="1">
            <a:off x="4500996" y="2708920"/>
            <a:ext cx="1188467" cy="476092"/>
          </a:xfrm>
          <a:prstGeom prst="straightConnector1">
            <a:avLst/>
          </a:prstGeom>
          <a:ln w="254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9756576" y="4678552"/>
            <a:ext cx="914400" cy="914400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algn="ctr"/>
            <a:endParaRPr lang="en-GB" sz="1400" dirty="0" smtClean="0">
              <a:solidFill>
                <a:srgbClr val="FFC000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 rot="1021294">
            <a:off x="4382993" y="2063898"/>
            <a:ext cx="741767" cy="299051"/>
          </a:xfrm>
          <a:prstGeom prst="ellipse">
            <a:avLst/>
          </a:prstGeom>
          <a:solidFill>
            <a:srgbClr val="92D050">
              <a:alpha val="59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GB" sz="1400" dirty="0">
              <a:solidFill>
                <a:srgbClr val="FFC000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 rot="19420677">
            <a:off x="2302710" y="3699346"/>
            <a:ext cx="827286" cy="458189"/>
          </a:xfrm>
          <a:prstGeom prst="ellipse">
            <a:avLst/>
          </a:prstGeom>
          <a:solidFill>
            <a:srgbClr val="92D050">
              <a:alpha val="59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GB" sz="1400" dirty="0" smtClean="0">
              <a:solidFill>
                <a:srgbClr val="FFC000"/>
              </a:solidFill>
            </a:endParaRPr>
          </a:p>
        </p:txBody>
      </p:sp>
      <p:cxnSp>
        <p:nvCxnSpPr>
          <p:cNvPr id="89" name="Straight Arrow Connector 88"/>
          <p:cNvCxnSpPr>
            <a:endCxn id="82" idx="2"/>
          </p:cNvCxnSpPr>
          <p:nvPr/>
        </p:nvCxnSpPr>
        <p:spPr>
          <a:xfrm flipV="1">
            <a:off x="969690" y="4173451"/>
            <a:ext cx="1413391" cy="567319"/>
          </a:xfrm>
          <a:prstGeom prst="straightConnector1">
            <a:avLst/>
          </a:prstGeom>
          <a:ln w="254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7649071" y="5949280"/>
            <a:ext cx="11092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chemeClr val="bg1">
                    <a:lumMod val="95000"/>
                  </a:schemeClr>
                </a:solidFill>
              </a:rPr>
              <a:t>August 2015</a:t>
            </a:r>
            <a:endParaRPr lang="en-GB" sz="1400" b="1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74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rnouxr\Documents\Work\En Cours\Roof Ceremony final pictures\For Gallery\Ass_Hall_D0_1_warp_small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96712" y="0"/>
            <a:ext cx="11252386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9592" y="0"/>
            <a:ext cx="7056784" cy="1196752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bg1">
                    <a:lumMod val="85000"/>
                  </a:schemeClr>
                </a:solidFill>
                <a:effectLst>
                  <a:outerShdw dist="50800" dir="5400000" sx="99000" sy="99000" algn="ctr" rotWithShape="0">
                    <a:schemeClr val="tx1">
                      <a:lumMod val="50000"/>
                      <a:lumOff val="50000"/>
                    </a:schemeClr>
                  </a:outerShdw>
                </a:effectLst>
                <a:latin typeface="Tahoma" pitchFamily="34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sz="4800" dirty="0" err="1" smtClean="0">
                <a:solidFill>
                  <a:schemeClr val="bg1">
                    <a:lumMod val="95000"/>
                  </a:schemeClr>
                </a:solidFill>
                <a:effectLst/>
              </a:rPr>
              <a:t>Assembly</a:t>
            </a:r>
            <a:r>
              <a:rPr lang="fr-FR" sz="4800" dirty="0" smtClean="0">
                <a:solidFill>
                  <a:schemeClr val="bg1">
                    <a:lumMod val="95000"/>
                  </a:schemeClr>
                </a:solidFill>
                <a:effectLst/>
              </a:rPr>
              <a:t> Hall</a:t>
            </a:r>
            <a:endParaRPr lang="en-GB" sz="1800" dirty="0">
              <a:solidFill>
                <a:schemeClr val="bg1">
                  <a:lumMod val="95000"/>
                </a:schemeClr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051" y="5660482"/>
            <a:ext cx="7865405" cy="584775"/>
          </a:xfrm>
          <a:prstGeom prst="rect">
            <a:avLst/>
          </a:prstGeom>
          <a:solidFill>
            <a:schemeClr val="tx1">
              <a:lumMod val="50000"/>
              <a:lumOff val="50000"/>
              <a:alpha val="92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smtClean="0">
                <a:solidFill>
                  <a:schemeClr val="bg1">
                    <a:lumMod val="95000"/>
                  </a:schemeClr>
                </a:solidFill>
              </a:rPr>
              <a:t>Components will be pre-assembled in this 60-metre high building prior to their integration into the machine. Lifting operations for the 730-ton roof were completed on 10 Sep. 2015</a:t>
            </a:r>
            <a:endParaRPr lang="en-GB" sz="16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32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589712" y="2357010"/>
            <a:ext cx="2411760" cy="2462213"/>
          </a:xfrm>
          <a:prstGeom prst="rect">
            <a:avLst/>
          </a:prstGeom>
          <a:solidFill>
            <a:schemeClr val="tx1">
              <a:lumMod val="50000"/>
              <a:lumOff val="50000"/>
              <a:alpha val="92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China </a:t>
            </a:r>
            <a:r>
              <a:rPr lang="en-GB" sz="1400" b="1" dirty="0">
                <a:solidFill>
                  <a:schemeClr val="bg1"/>
                </a:solidFill>
              </a:rPr>
              <a:t>is responsible for the procurement of </a:t>
            </a:r>
            <a:r>
              <a:rPr lang="en-GB" sz="1400" b="1" dirty="0" smtClean="0">
                <a:solidFill>
                  <a:schemeClr val="bg1"/>
                </a:solidFill>
              </a:rPr>
              <a:t>14 </a:t>
            </a:r>
            <a:r>
              <a:rPr lang="en-GB" sz="1400" b="1" dirty="0">
                <a:solidFill>
                  <a:schemeClr val="bg1"/>
                </a:solidFill>
              </a:rPr>
              <a:t>poloidal field AC/DC converter units that will provide reliable, controlled DC power to the ITER poloidal field magnetic </a:t>
            </a:r>
            <a:r>
              <a:rPr lang="en-GB" sz="1400" b="1" dirty="0" smtClean="0">
                <a:solidFill>
                  <a:schemeClr val="bg1"/>
                </a:solidFill>
              </a:rPr>
              <a:t>coils. In </a:t>
            </a:r>
            <a:r>
              <a:rPr lang="en-US" sz="1400" b="1" dirty="0" smtClean="0">
                <a:solidFill>
                  <a:schemeClr val="bg1"/>
                </a:solidFill>
              </a:rPr>
              <a:t>February </a:t>
            </a:r>
            <a:r>
              <a:rPr lang="en-US" sz="1400" b="1" dirty="0">
                <a:solidFill>
                  <a:schemeClr val="bg1"/>
                </a:solidFill>
              </a:rPr>
              <a:t>2015, </a:t>
            </a:r>
            <a:r>
              <a:rPr lang="en-US" sz="1400" b="1" dirty="0" smtClean="0">
                <a:solidFill>
                  <a:schemeClr val="bg1"/>
                </a:solidFill>
              </a:rPr>
              <a:t>a prototype converter unit was successfully tested, opening the way to future batch production.</a:t>
            </a:r>
            <a:endParaRPr lang="en-GB" sz="1400" b="1" dirty="0">
              <a:solidFill>
                <a:schemeClr val="bg1"/>
              </a:solidFill>
            </a:endParaRPr>
          </a:p>
        </p:txBody>
      </p:sp>
      <p:pic>
        <p:nvPicPr>
          <p:cNvPr id="6146" name="Picture 2" descr="C:\Users\arnouxr\Documents\Work\En Cours\PHOTO BOOK 2015\CHINA\pfconver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6015757" cy="449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3568" y="171797"/>
            <a:ext cx="734367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Manufacturing Progress</a:t>
            </a:r>
          </a:p>
          <a:p>
            <a:pPr algn="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China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64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:\DATA 2015\VTT_OK\PHOTOS\SMALLER FOR WEB\JPEG\Mag_VTT_small_for_web (8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1268760"/>
            <a:ext cx="8710598" cy="490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0492" y="5215362"/>
            <a:ext cx="8460322" cy="954107"/>
          </a:xfrm>
          <a:prstGeom prst="rect">
            <a:avLst/>
          </a:prstGeom>
          <a:solidFill>
            <a:schemeClr val="tx1">
              <a:lumMod val="50000"/>
              <a:lumOff val="50000"/>
              <a:alpha val="92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Europe is responsible for delivering </a:t>
            </a:r>
            <a:r>
              <a:rPr lang="en-GB" dirty="0" smtClean="0"/>
              <a:t>remote </a:t>
            </a:r>
            <a:r>
              <a:rPr lang="en-GB" dirty="0"/>
              <a:t>handling systems </a:t>
            </a:r>
            <a:r>
              <a:rPr lang="en-GB" dirty="0" smtClean="0"/>
              <a:t>for the divertor, the </a:t>
            </a:r>
            <a:r>
              <a:rPr lang="en-GB" dirty="0"/>
              <a:t>neutral beam </a:t>
            </a:r>
            <a:r>
              <a:rPr lang="en-GB" dirty="0" smtClean="0"/>
              <a:t>system</a:t>
            </a:r>
            <a:r>
              <a:rPr lang="en-GB" dirty="0"/>
              <a:t>, </a:t>
            </a:r>
            <a:r>
              <a:rPr lang="en-GB" dirty="0" smtClean="0"/>
              <a:t>in-vessel </a:t>
            </a:r>
            <a:r>
              <a:rPr lang="en-GB" dirty="0"/>
              <a:t>viewing and </a:t>
            </a:r>
            <a:r>
              <a:rPr lang="en-GB" dirty="0" smtClean="0"/>
              <a:t>metrology, </a:t>
            </a:r>
            <a:r>
              <a:rPr lang="en-GB" dirty="0"/>
              <a:t>and the cask transfer </a:t>
            </a:r>
            <a:r>
              <a:rPr lang="en-GB" dirty="0" smtClean="0"/>
              <a:t>system for activated components—in </a:t>
            </a:r>
            <a:r>
              <a:rPr lang="en-GB" dirty="0"/>
              <a:t>all, about EUR 250 million of investment</a:t>
            </a:r>
            <a:r>
              <a:rPr lang="en-GB" dirty="0" smtClean="0"/>
              <a:t>. A</a:t>
            </a:r>
            <a:r>
              <a:rPr lang="en-US" dirty="0" smtClean="0"/>
              <a:t>t </a:t>
            </a:r>
            <a:r>
              <a:rPr lang="en-US" dirty="0"/>
              <a:t>the Divertor Test Platform </a:t>
            </a:r>
            <a:r>
              <a:rPr lang="en-US" dirty="0" smtClean="0"/>
              <a:t>facility hosted by the VTT Technical </a:t>
            </a:r>
            <a:r>
              <a:rPr lang="en-US" dirty="0"/>
              <a:t>Research </a:t>
            </a:r>
            <a:r>
              <a:rPr lang="en-US" dirty="0" smtClean="0"/>
              <a:t>Centre in Finland, the final demonstration of the divertor cassette remote handling system was carried out in February 2015. 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683568" y="-27384"/>
            <a:ext cx="734367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Manufacturing Progress</a:t>
            </a:r>
          </a:p>
          <a:p>
            <a:pPr algn="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17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GB" dirty="0"/>
          </a:p>
        </p:txBody>
      </p:sp>
      <p:pic>
        <p:nvPicPr>
          <p:cNvPr id="5122" name="Picture 2" descr="C:\Users\arnouxr\Documents\Work\En Cours\Cryostat Base Igor\Cryostat_Base_small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108933"/>
            <a:ext cx="6396038" cy="479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04249" y="2846558"/>
            <a:ext cx="2160239" cy="2677656"/>
          </a:xfrm>
          <a:prstGeom prst="rect">
            <a:avLst/>
          </a:prstGeom>
          <a:solidFill>
            <a:schemeClr val="tx1">
              <a:lumMod val="50000"/>
              <a:lumOff val="50000"/>
              <a:alpha val="92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India is responsible for the fabrication and the assembly of the 30 </a:t>
            </a:r>
            <a:r>
              <a:rPr lang="en-GB" sz="1400" b="1" smtClean="0">
                <a:solidFill>
                  <a:schemeClr val="bg1"/>
                </a:solidFill>
              </a:rPr>
              <a:t>x 30 m. </a:t>
            </a:r>
            <a:r>
              <a:rPr lang="en-GB" sz="1400" b="1" dirty="0" smtClean="0">
                <a:solidFill>
                  <a:schemeClr val="bg1"/>
                </a:solidFill>
              </a:rPr>
              <a:t>ITER cryostat. Pictured, six 60° base </a:t>
            </a:r>
            <a:r>
              <a:rPr lang="en-GB" sz="1400" b="1" dirty="0">
                <a:solidFill>
                  <a:schemeClr val="bg1"/>
                </a:solidFill>
              </a:rPr>
              <a:t>plates </a:t>
            </a:r>
            <a:r>
              <a:rPr lang="en-GB" sz="1400" b="1" dirty="0" smtClean="0">
                <a:solidFill>
                  <a:schemeClr val="bg1"/>
                </a:solidFill>
              </a:rPr>
              <a:t>are </a:t>
            </a:r>
            <a:r>
              <a:rPr lang="en-GB" sz="1400" b="1" dirty="0">
                <a:solidFill>
                  <a:schemeClr val="bg1"/>
                </a:solidFill>
              </a:rPr>
              <a:t>temporarily assembled </a:t>
            </a:r>
            <a:r>
              <a:rPr lang="en-GB" sz="1400" b="1" dirty="0" smtClean="0">
                <a:solidFill>
                  <a:schemeClr val="bg1"/>
                </a:solidFill>
              </a:rPr>
              <a:t>at </a:t>
            </a:r>
            <a:r>
              <a:rPr lang="en-GB" sz="1400" b="1" smtClean="0">
                <a:solidFill>
                  <a:schemeClr val="bg1"/>
                </a:solidFill>
              </a:rPr>
              <a:t>the factory </a:t>
            </a:r>
            <a:r>
              <a:rPr lang="en-GB" sz="1400" b="1" dirty="0">
                <a:solidFill>
                  <a:schemeClr val="bg1"/>
                </a:solidFill>
              </a:rPr>
              <a:t>in order to check tolerances prior to shipment </a:t>
            </a:r>
            <a:r>
              <a:rPr lang="en-GB" sz="1400" b="1" dirty="0" smtClean="0">
                <a:solidFill>
                  <a:schemeClr val="bg1"/>
                </a:solidFill>
              </a:rPr>
              <a:t>to ITER</a:t>
            </a:r>
            <a:r>
              <a:rPr lang="en-GB" sz="1400" b="1" dirty="0">
                <a:solidFill>
                  <a:schemeClr val="bg1"/>
                </a:solidFill>
              </a:rPr>
              <a:t>.  </a:t>
            </a:r>
            <a:r>
              <a:rPr lang="en-GB" sz="1400" b="1" dirty="0" smtClean="0">
                <a:solidFill>
                  <a:schemeClr val="bg1"/>
                </a:solidFill>
              </a:rPr>
              <a:t>The first cryostat elements are scheduled to arrive at ITER in November 2015.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1263" y="44624"/>
            <a:ext cx="734367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Manufacturing Progress</a:t>
            </a:r>
          </a:p>
          <a:p>
            <a:pPr algn="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India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2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arnouxr\Documents\Work\En Cours\PHOTO BOOK 2015\US\Central Solenoid-view of GA tooling stations_small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8" b="-183"/>
          <a:stretch/>
        </p:blipFill>
        <p:spPr bwMode="auto">
          <a:xfrm>
            <a:off x="233318" y="1152402"/>
            <a:ext cx="8610600" cy="415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8513" y="5445612"/>
            <a:ext cx="8083097" cy="738664"/>
          </a:xfrm>
          <a:prstGeom prst="rect">
            <a:avLst/>
          </a:prstGeom>
          <a:solidFill>
            <a:schemeClr val="tx1">
              <a:lumMod val="50000"/>
              <a:lumOff val="50000"/>
              <a:alpha val="92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The US is responsible for the </a:t>
            </a:r>
            <a:r>
              <a:rPr lang="en-GB" sz="1400" b="1" dirty="0">
                <a:solidFill>
                  <a:schemeClr val="bg1"/>
                </a:solidFill>
              </a:rPr>
              <a:t>design, R&amp;D, </a:t>
            </a:r>
            <a:r>
              <a:rPr lang="en-GB" sz="1400" b="1" dirty="0" smtClean="0">
                <a:solidFill>
                  <a:schemeClr val="bg1"/>
                </a:solidFill>
              </a:rPr>
              <a:t>and manufacturing of the main central solenoid magnet (using conductor supplied by Japan</a:t>
            </a:r>
            <a:r>
              <a:rPr lang="en-GB" sz="1400" b="1" dirty="0">
                <a:solidFill>
                  <a:schemeClr val="bg1"/>
                </a:solidFill>
              </a:rPr>
              <a:t>), </a:t>
            </a:r>
            <a:r>
              <a:rPr lang="en-GB" sz="1400" b="1" dirty="0" smtClean="0">
                <a:solidFill>
                  <a:schemeClr val="bg1"/>
                </a:solidFill>
              </a:rPr>
              <a:t>as well as the associated structure and tooling. A</a:t>
            </a:r>
            <a:r>
              <a:rPr lang="en-US" sz="1400" b="1" dirty="0" smtClean="0">
                <a:solidFill>
                  <a:schemeClr val="bg1"/>
                </a:solidFill>
              </a:rPr>
              <a:t>t </a:t>
            </a:r>
            <a:r>
              <a:rPr lang="en-US" sz="1400" b="1" dirty="0">
                <a:solidFill>
                  <a:schemeClr val="bg1"/>
                </a:solidFill>
              </a:rPr>
              <a:t>General Atomics’ Magnet Technologies Center in Poway, </a:t>
            </a:r>
            <a:r>
              <a:rPr lang="en-US" sz="1400" b="1" dirty="0" smtClean="0">
                <a:solidFill>
                  <a:schemeClr val="bg1"/>
                </a:solidFill>
              </a:rPr>
              <a:t>California, winding operations began in April 2015 on a mockup module.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3568" y="-99392"/>
            <a:ext cx="734367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Manufacturing Progress</a:t>
            </a:r>
          </a:p>
          <a:p>
            <a:pPr algn="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USA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52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rnouxr\Documents\Work\En Cours\DRAIN TANKS CONVOY\OK\Drain_Tanks_Convoy_1_web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12577" y="0"/>
            <a:ext cx="10513169" cy="632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87001" y="76914"/>
            <a:ext cx="9221475" cy="83099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0" dirty="0"/>
              <a:t>Door-to-door </a:t>
            </a:r>
            <a:r>
              <a:rPr lang="en-US" b="0" dirty="0" smtClean="0"/>
              <a:t>Delivery</a:t>
            </a:r>
            <a:endParaRPr lang="en-US" b="0" dirty="0"/>
          </a:p>
        </p:txBody>
      </p:sp>
      <p:sp>
        <p:nvSpPr>
          <p:cNvPr id="7" name="TextBox 6"/>
          <p:cNvSpPr txBox="1"/>
          <p:nvPr/>
        </p:nvSpPr>
        <p:spPr>
          <a:xfrm>
            <a:off x="539552" y="5229200"/>
            <a:ext cx="8460432" cy="1015663"/>
          </a:xfrm>
          <a:prstGeom prst="rect">
            <a:avLst/>
          </a:prstGeom>
          <a:solidFill>
            <a:schemeClr val="tx1">
              <a:lumMod val="50000"/>
              <a:lumOff val="50000"/>
              <a:alpha val="92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z="1200" dirty="0" smtClean="0"/>
              <a:t>14 January 2015: 	First of four 90-ton transformers procured by the US and manufactured in Korea</a:t>
            </a:r>
          </a:p>
          <a:p>
            <a:r>
              <a:rPr lang="en-US" sz="1200" dirty="0" smtClean="0"/>
              <a:t>20 March 2015:        	Detritiation tank (20 tons), procured by Europe</a:t>
            </a:r>
          </a:p>
          <a:p>
            <a:r>
              <a:rPr lang="en-US" sz="1200" dirty="0" smtClean="0"/>
              <a:t>2 April 2015:		Detritiation tank (20 tons), procured by Europe</a:t>
            </a:r>
          </a:p>
          <a:p>
            <a:r>
              <a:rPr lang="en-US" sz="1200" dirty="0" smtClean="0"/>
              <a:t>20 April 2015:         	Second of four 90-ton transformers procured by the US and manufactured in Korea</a:t>
            </a:r>
          </a:p>
          <a:p>
            <a:r>
              <a:rPr lang="en-US" sz="1200" dirty="0" smtClean="0"/>
              <a:t>7 May 2015 (</a:t>
            </a:r>
            <a:r>
              <a:rPr lang="en-US" sz="1200" i="1" dirty="0" smtClean="0"/>
              <a:t>pictured</a:t>
            </a:r>
            <a:r>
              <a:rPr lang="en-US" sz="1200" dirty="0" smtClean="0"/>
              <a:t>):           	</a:t>
            </a:r>
            <a:r>
              <a:rPr lang="en-US" altLang="ja-JP" sz="1200" dirty="0" smtClean="0"/>
              <a:t>Two 80-ton, 61,000-gallon drain tanks for the </a:t>
            </a:r>
            <a:r>
              <a:rPr lang="en-US" sz="1200" dirty="0" smtClean="0"/>
              <a:t>tokamak cooling water system, procured by the US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249159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533400"/>
            <a:ext cx="4343400" cy="461665"/>
          </a:xfrm>
          <a:prstGeom prst="rect">
            <a:avLst/>
          </a:prstGeom>
          <a:solidFill>
            <a:schemeClr val="tx1">
              <a:lumMod val="95000"/>
              <a:lumOff val="5000"/>
              <a:alpha val="55000"/>
            </a:schemeClr>
          </a:solidFill>
        </p:spPr>
        <p:txBody>
          <a:bodyPr wrap="square" rtlCol="0" anchor="ctr" anchorCtr="0">
            <a:normAutofit fontScale="92500" lnSpcReduction="20000"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      </a:t>
            </a:r>
            <a:r>
              <a:rPr lang="en-US" sz="3200" dirty="0" smtClean="0">
                <a:solidFill>
                  <a:schemeClr val="bg1"/>
                </a:solidFill>
              </a:rPr>
              <a:t>Baseline Schedule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838200"/>
            <a:ext cx="8201025" cy="547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675953" y="1557338"/>
            <a:ext cx="5184775" cy="4464050"/>
            <a:chOff x="755576" y="1556792"/>
            <a:chExt cx="5184576" cy="4464496"/>
          </a:xfrm>
        </p:grpSpPr>
        <p:sp>
          <p:nvSpPr>
            <p:cNvPr id="6" name="Rounded Rectangle 8"/>
            <p:cNvSpPr>
              <a:spLocks noChangeArrowheads="1"/>
            </p:cNvSpPr>
            <p:nvPr/>
          </p:nvSpPr>
          <p:spPr bwMode="auto">
            <a:xfrm>
              <a:off x="755576" y="1556792"/>
              <a:ext cx="5184576" cy="4464496"/>
            </a:xfrm>
            <a:prstGeom prst="roundRect">
              <a:avLst>
                <a:gd name="adj" fmla="val 16667"/>
              </a:avLst>
            </a:prstGeom>
            <a:solidFill>
              <a:srgbClr val="FF0000">
                <a:alpha val="50196"/>
              </a:srgbClr>
            </a:solidFill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/>
            </a:p>
          </p:txBody>
        </p:sp>
        <p:sp>
          <p:nvSpPr>
            <p:cNvPr id="7" name="TextBox 10"/>
            <p:cNvSpPr txBox="1">
              <a:spLocks noChangeArrowheads="1"/>
            </p:cNvSpPr>
            <p:nvPr/>
          </p:nvSpPr>
          <p:spPr bwMode="auto">
            <a:xfrm>
              <a:off x="1044622" y="4629884"/>
              <a:ext cx="2304256" cy="83099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Buildings and Infrastructure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13"/>
          <p:cNvGrpSpPr>
            <a:grpSpLocks/>
          </p:cNvGrpSpPr>
          <p:nvPr/>
        </p:nvGrpSpPr>
        <p:grpSpPr bwMode="auto">
          <a:xfrm>
            <a:off x="3396928" y="1557338"/>
            <a:ext cx="5000624" cy="4464050"/>
            <a:chOff x="3635896" y="1556792"/>
            <a:chExt cx="5154429" cy="4464496"/>
          </a:xfrm>
          <a:solidFill>
            <a:srgbClr val="00B0F0">
              <a:alpha val="49804"/>
            </a:srgbClr>
          </a:solidFill>
        </p:grpSpPr>
        <p:sp>
          <p:nvSpPr>
            <p:cNvPr id="10" name="Rounded Rectangle 9"/>
            <p:cNvSpPr/>
            <p:nvPr/>
          </p:nvSpPr>
          <p:spPr bwMode="auto">
            <a:xfrm>
              <a:off x="3635896" y="1556792"/>
              <a:ext cx="5036614" cy="4464496"/>
            </a:xfrm>
            <a:prstGeom prst="roundRect">
              <a:avLst/>
            </a:prstGeom>
            <a:grpFill/>
            <a:ln w="1587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GB">
                <a:latin typeface="Arial" pitchFamily="-110" charset="0"/>
                <a:ea typeface="ＭＳ Ｐゴシック" pitchFamily="-110" charset="-128"/>
              </a:endParaRPr>
            </a:p>
          </p:txBody>
        </p:sp>
        <p:sp>
          <p:nvSpPr>
            <p:cNvPr id="11" name="TextBox 11"/>
            <p:cNvSpPr txBox="1">
              <a:spLocks noChangeArrowheads="1"/>
            </p:cNvSpPr>
            <p:nvPr/>
          </p:nvSpPr>
          <p:spPr bwMode="auto">
            <a:xfrm>
              <a:off x="6332900" y="2665695"/>
              <a:ext cx="2457425" cy="523272"/>
            </a:xfrm>
            <a:prstGeom prst="rect">
              <a:avLst/>
            </a:prstGeom>
            <a:grp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</a:rPr>
                <a:t>1</a:t>
              </a:r>
              <a:r>
                <a:rPr lang="en-US" sz="2800" b="1" baseline="30000" dirty="0" smtClean="0">
                  <a:solidFill>
                    <a:schemeClr val="bg1"/>
                  </a:solidFill>
                </a:rPr>
                <a:t>st</a:t>
              </a:r>
              <a:r>
                <a:rPr lang="en-US" sz="2800" b="1" dirty="0" smtClean="0">
                  <a:solidFill>
                    <a:schemeClr val="bg1"/>
                  </a:solidFill>
                </a:rPr>
                <a:t> Plasma</a:t>
              </a:r>
              <a:endParaRPr lang="en-GB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>
              <a:spLocks noChangeArrowheads="1"/>
            </p:cNvSpPr>
            <p:nvPr/>
          </p:nvSpPr>
          <p:spPr bwMode="auto">
            <a:xfrm>
              <a:off x="4847110" y="3516680"/>
              <a:ext cx="2457425" cy="831080"/>
            </a:xfrm>
            <a:prstGeom prst="rect">
              <a:avLst/>
            </a:prstGeom>
            <a:grp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Assembly and </a:t>
              </a:r>
              <a:r>
                <a:rPr lang="en-US" b="1" dirty="0" smtClean="0">
                  <a:solidFill>
                    <a:schemeClr val="bg1"/>
                  </a:solidFill>
                </a:rPr>
                <a:t>testing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Down Arrow 13"/>
          <p:cNvSpPr/>
          <p:nvPr/>
        </p:nvSpPr>
        <p:spPr bwMode="auto">
          <a:xfrm>
            <a:off x="6372200" y="260648"/>
            <a:ext cx="350729" cy="501041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931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rnouxr\Desktop\Images en vrac\com_media_photos_17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210880"/>
            <a:ext cx="9144000" cy="509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rnouxr\Documents\Work\En Cours\ARCHITECTURE ENIA\ITER-PC-02-R04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174876"/>
            <a:ext cx="9143999" cy="517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35497" y="-72008"/>
            <a:ext cx="9144001" cy="134076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4800" dirty="0" smtClean="0">
                <a:solidFill>
                  <a:sysClr val="windowText" lastClr="000000"/>
                </a:solidFill>
                <a:latin typeface="Tahoma" pitchFamily="34" charset="0"/>
              </a:rPr>
              <a:t>Establishing a New Schedule</a:t>
            </a:r>
            <a:endParaRPr lang="en-GB" sz="4800" dirty="0">
              <a:solidFill>
                <a:sysClr val="windowText" lastClr="000000"/>
              </a:solidFill>
              <a:latin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95936" y="1484784"/>
            <a:ext cx="4680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Tahoma" pitchFamily="34" charset="0"/>
              </a:rPr>
              <a:t>Assembly:          </a:t>
            </a:r>
            <a:r>
              <a:rPr lang="en-GB" sz="2000" b="1" smtClean="0">
                <a:solidFill>
                  <a:schemeClr val="bg1">
                    <a:lumMod val="85000"/>
                  </a:schemeClr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Tahoma" pitchFamily="34" charset="0"/>
              </a:rPr>
              <a:t>	2015 - …</a:t>
            </a:r>
          </a:p>
          <a:p>
            <a:r>
              <a:rPr lang="en-GB" sz="2000" b="1" smtClean="0">
                <a:solidFill>
                  <a:schemeClr val="bg1">
                    <a:lumMod val="85000"/>
                  </a:schemeClr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Tahoma" pitchFamily="34" charset="0"/>
              </a:rPr>
              <a:t>First Plasma:     	…</a:t>
            </a:r>
          </a:p>
          <a:p>
            <a:r>
              <a:rPr lang="en-GB" sz="2000" b="1" smtClean="0">
                <a:solidFill>
                  <a:schemeClr val="bg1">
                    <a:lumMod val="85000"/>
                  </a:schemeClr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Tahoma" pitchFamily="34" charset="0"/>
              </a:rPr>
              <a:t>DT </a:t>
            </a:r>
            <a:r>
              <a:rPr lang="en-GB" sz="20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Tahoma" pitchFamily="34" charset="0"/>
              </a:rPr>
              <a:t>Operations : </a:t>
            </a:r>
            <a:r>
              <a:rPr lang="en-GB" sz="2000" b="1" smtClean="0">
                <a:solidFill>
                  <a:schemeClr val="bg1">
                    <a:lumMod val="85000"/>
                  </a:schemeClr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Tahoma" pitchFamily="34" charset="0"/>
              </a:rPr>
              <a:t>	…</a:t>
            </a:r>
            <a:endParaRPr lang="en-GB" sz="2000" b="1" dirty="0" smtClean="0">
              <a:solidFill>
                <a:schemeClr val="bg1">
                  <a:lumMod val="85000"/>
                </a:schemeClr>
              </a:solidFill>
              <a:effectLst>
                <a:outerShdw blurRad="50800" dist="50800" dir="5400000" algn="ctr" rotWithShape="0">
                  <a:prstClr val="black"/>
                </a:outerShdw>
              </a:effectLst>
              <a:latin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1010607" y="3140968"/>
            <a:ext cx="6992620" cy="304698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fr-FR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updated</a:t>
            </a:r>
            <a:r>
              <a:rPr lang="fr-F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reliable</a:t>
            </a:r>
            <a:r>
              <a:rPr lang="fr-F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schedule</a:t>
            </a:r>
            <a:r>
              <a:rPr lang="fr-F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fr-F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fr-FR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</a:t>
            </a:r>
            <a:r>
              <a:rPr lang="fr-F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Tokamak till </a:t>
            </a:r>
          </a:p>
          <a:p>
            <a:pPr algn="ctr"/>
            <a:r>
              <a:rPr lang="fr-F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</a:t>
            </a:r>
            <a:r>
              <a:rPr lang="fr-F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F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lasma, </a:t>
            </a:r>
            <a:r>
              <a:rPr lang="fr-FR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</a:t>
            </a:r>
            <a:r>
              <a:rPr lang="fr-F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fr-F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the </a:t>
            </a:r>
            <a:r>
              <a:rPr lang="fr-FR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necessary</a:t>
            </a:r>
            <a:r>
              <a:rPr lang="fr-F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FR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  <a:r>
              <a:rPr lang="fr-F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fr-FR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fr-F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fr-F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</a:t>
            </a:r>
            <a:r>
              <a:rPr lang="fr-F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for validation,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ITER Council </a:t>
            </a:r>
            <a:r>
              <a:rPr lang="fr-F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fr-F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fr-FR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ovember</a:t>
            </a:r>
            <a:r>
              <a:rPr lang="fr-F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2015</a:t>
            </a:r>
            <a:endParaRPr lang="en-GB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76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773737"/>
            <a:ext cx="7772400" cy="1362075"/>
          </a:xfrm>
        </p:spPr>
        <p:txBody>
          <a:bodyPr>
            <a:normAutofit/>
          </a:bodyPr>
          <a:lstStyle/>
          <a:p>
            <a:pPr algn="l"/>
            <a:r>
              <a:rPr lang="en-US" b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ITER Key Facts</a:t>
            </a:r>
            <a:endParaRPr lang="en-US" b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273550"/>
            <a:ext cx="7772400" cy="150018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Introducing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4" descr="map_iter_partn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0400" y="187743"/>
            <a:ext cx="4572000" cy="2377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3399532" y="2397865"/>
            <a:ext cx="6018212" cy="3791057"/>
            <a:chOff x="1098" y="1557"/>
            <a:chExt cx="3791" cy="2507"/>
          </a:xfrm>
        </p:grpSpPr>
        <p:graphicFrame>
          <p:nvGraphicFramePr>
            <p:cNvPr id="14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17067718"/>
                </p:ext>
              </p:extLst>
            </p:nvPr>
          </p:nvGraphicFramePr>
          <p:xfrm>
            <a:off x="1098" y="1557"/>
            <a:ext cx="3791" cy="250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2925" y="2523"/>
              <a:ext cx="1088" cy="4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2000" b="1" dirty="0">
                  <a:solidFill>
                    <a:schemeClr val="bg1"/>
                  </a:solidFill>
                  <a:latin typeface="Arial" pitchFamily="34" charset="0"/>
                </a:rPr>
                <a:t>European Union</a:t>
              </a:r>
              <a:endParaRPr lang="en-GB" sz="2000" b="1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2181" y="2192"/>
              <a:ext cx="40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eaLnBrk="1" hangingPunct="1">
                <a:spcBef>
                  <a:spcPct val="50000"/>
                </a:spcBef>
              </a:pPr>
              <a:r>
                <a:rPr lang="en-US" sz="2000" b="1">
                  <a:solidFill>
                    <a:schemeClr val="bg1"/>
                  </a:solidFill>
                  <a:latin typeface="Arial" pitchFamily="34" charset="0"/>
                </a:rPr>
                <a:t>CN</a:t>
              </a:r>
              <a:endParaRPr lang="en-GB" sz="2000" b="1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2355" y="3347"/>
              <a:ext cx="40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eaLnBrk="1" hangingPunct="1">
                <a:spcBef>
                  <a:spcPct val="50000"/>
                </a:spcBef>
              </a:pPr>
              <a:r>
                <a:rPr lang="en-US" sz="2000" b="1">
                  <a:solidFill>
                    <a:schemeClr val="bg1"/>
                  </a:solidFill>
                  <a:latin typeface="Arial" pitchFamily="34" charset="0"/>
                </a:rPr>
                <a:t>IN</a:t>
              </a:r>
              <a:endParaRPr lang="en-GB" sz="2000" b="1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2571" y="1920"/>
              <a:ext cx="40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eaLnBrk="1" hangingPunct="1">
                <a:spcBef>
                  <a:spcPct val="50000"/>
                </a:spcBef>
              </a:pPr>
              <a:r>
                <a:rPr lang="en-US" sz="2000" b="1">
                  <a:solidFill>
                    <a:schemeClr val="bg1"/>
                  </a:solidFill>
                  <a:latin typeface="Arial" pitchFamily="34" charset="0"/>
                </a:rPr>
                <a:t>RF</a:t>
              </a:r>
              <a:endParaRPr lang="en-GB" sz="2000" b="1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2037" y="2592"/>
              <a:ext cx="40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eaLnBrk="1" hangingPunct="1">
                <a:spcBef>
                  <a:spcPct val="50000"/>
                </a:spcBef>
              </a:pPr>
              <a:r>
                <a:rPr lang="en-US" sz="2000" b="1">
                  <a:solidFill>
                    <a:schemeClr val="bg1"/>
                  </a:solidFill>
                  <a:latin typeface="Arial" pitchFamily="34" charset="0"/>
                </a:rPr>
                <a:t>KO</a:t>
              </a:r>
              <a:endParaRPr lang="en-GB" sz="2000" b="1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2109" y="2960"/>
              <a:ext cx="40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eaLnBrk="1" hangingPunct="1">
                <a:spcBef>
                  <a:spcPct val="50000"/>
                </a:spcBef>
              </a:pPr>
              <a:r>
                <a:rPr lang="en-US" sz="2000" b="1">
                  <a:solidFill>
                    <a:schemeClr val="bg1"/>
                  </a:solidFill>
                  <a:latin typeface="Arial" pitchFamily="34" charset="0"/>
                </a:rPr>
                <a:t>JP</a:t>
              </a:r>
              <a:endParaRPr lang="en-GB" sz="2000" b="1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2800" y="3443"/>
              <a:ext cx="40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eaLnBrk="1" hangingPunct="1">
                <a:spcBef>
                  <a:spcPct val="50000"/>
                </a:spcBef>
              </a:pPr>
              <a:r>
                <a:rPr lang="en-US" sz="2000" b="1">
                  <a:solidFill>
                    <a:schemeClr val="bg1"/>
                  </a:solidFill>
                  <a:latin typeface="Arial" pitchFamily="34" charset="0"/>
                </a:rPr>
                <a:t>US</a:t>
              </a:r>
              <a:endParaRPr lang="en-GB" sz="2000" b="1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251520" y="2780928"/>
            <a:ext cx="504678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7 Members: China, EU, India, </a:t>
            </a:r>
            <a:br>
              <a:rPr lang="en-GB" b="1" dirty="0"/>
            </a:br>
            <a:r>
              <a:rPr lang="en-GB" b="1" dirty="0"/>
              <a:t>Japan, Korea, Russia &amp; US</a:t>
            </a:r>
          </a:p>
          <a:p>
            <a:endParaRPr lang="en-GB" b="1" dirty="0"/>
          </a:p>
          <a:p>
            <a:r>
              <a:rPr lang="en-GB" b="1" dirty="0"/>
              <a:t>Designed to produce 500MW of </a:t>
            </a:r>
            <a:br>
              <a:rPr lang="en-GB" b="1" dirty="0"/>
            </a:br>
            <a:r>
              <a:rPr lang="en-GB" b="1" dirty="0"/>
              <a:t>fusion power for an extended period of time</a:t>
            </a:r>
          </a:p>
          <a:p>
            <a:endParaRPr lang="en-GB" b="1" dirty="0"/>
          </a:p>
          <a:p>
            <a:r>
              <a:rPr lang="en-GB" b="1" dirty="0"/>
              <a:t>10 years construction, 20 years operation</a:t>
            </a:r>
          </a:p>
          <a:p>
            <a:endParaRPr lang="en-GB" b="1" dirty="0"/>
          </a:p>
          <a:p>
            <a:r>
              <a:rPr lang="en-GB" b="1" dirty="0" smtClean="0"/>
              <a:t>Cost reported to be 15 </a:t>
            </a:r>
            <a:r>
              <a:rPr lang="en-GB" b="1" dirty="0"/>
              <a:t>billion </a:t>
            </a:r>
            <a:r>
              <a:rPr lang="en-GB" b="1" dirty="0" smtClean="0"/>
              <a:t>Euros*</a:t>
            </a:r>
            <a:endParaRPr lang="en-GB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815305" y="5661248"/>
            <a:ext cx="4836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sz="1400" dirty="0" smtClean="0"/>
              <a:t>* TGV line from Marseille to Nice (16bn€)</a:t>
            </a:r>
          </a:p>
          <a:p>
            <a:pPr marL="0" indent="0">
              <a:buNone/>
            </a:pPr>
            <a:r>
              <a:rPr lang="en-GB" sz="1400" dirty="0" smtClean="0"/>
              <a:t>   London Olympics 2012 (14bn€)	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9159478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2015 Changes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New senior management team appointed</a:t>
            </a:r>
          </a:p>
          <a:p>
            <a:pPr lvl="1"/>
            <a:r>
              <a:rPr lang="en-GB" dirty="0" smtClean="0"/>
              <a:t>DG and 2 Deputies (COO and RCO)</a:t>
            </a:r>
          </a:p>
          <a:p>
            <a:pPr lvl="1"/>
            <a:r>
              <a:rPr lang="en-GB" dirty="0" smtClean="0"/>
              <a:t>Simpler departmental organization</a:t>
            </a:r>
          </a:p>
          <a:p>
            <a:r>
              <a:rPr lang="en-GB" dirty="0" smtClean="0"/>
              <a:t>Action plan approved by ITER Council</a:t>
            </a:r>
          </a:p>
          <a:p>
            <a:pPr lvl="1"/>
            <a:r>
              <a:rPr lang="en-GB" dirty="0" smtClean="0"/>
              <a:t>Project Management improvements</a:t>
            </a:r>
          </a:p>
          <a:p>
            <a:pPr lvl="1"/>
            <a:r>
              <a:rPr lang="en-GB" dirty="0" smtClean="0"/>
              <a:t>Greater flexibility in re-organization</a:t>
            </a:r>
          </a:p>
          <a:p>
            <a:pPr lvl="1"/>
            <a:r>
              <a:rPr lang="en-GB" dirty="0" smtClean="0"/>
              <a:t>Increased authority of DG over DA</a:t>
            </a:r>
          </a:p>
          <a:p>
            <a:pPr lvl="1"/>
            <a:r>
              <a:rPr lang="en-GB" dirty="0" smtClean="0"/>
              <a:t>Mitigation actions for in-kind complexities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011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Mitigation - Project Team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8313" y="1268759"/>
            <a:ext cx="7920037" cy="3809995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Large success factor is </a:t>
            </a:r>
            <a:r>
              <a:rPr lang="en-GB" dirty="0" smtClean="0"/>
              <a:t>efficiency of multiple party decision making (Supplier, DA, IO)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In key areas Project Teams created </a:t>
            </a:r>
          </a:p>
          <a:p>
            <a:pPr lvl="1"/>
            <a:r>
              <a:rPr lang="en-GB" dirty="0" smtClean="0"/>
              <a:t>Buildings and Vacuum Vessel</a:t>
            </a:r>
          </a:p>
          <a:p>
            <a:pPr lvl="1"/>
            <a:r>
              <a:rPr lang="en-GB" dirty="0" smtClean="0"/>
              <a:t>Combine IO and DA resources</a:t>
            </a:r>
          </a:p>
          <a:p>
            <a:pPr lvl="1"/>
            <a:r>
              <a:rPr lang="en-GB" dirty="0" smtClean="0"/>
              <a:t>Formal letters of assignments from home organization</a:t>
            </a:r>
          </a:p>
          <a:p>
            <a:pPr lvl="1"/>
            <a:r>
              <a:rPr lang="en-GB" dirty="0" smtClean="0"/>
              <a:t>Delegated management authority for PA activities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339306700"/>
              </p:ext>
            </p:extLst>
          </p:nvPr>
        </p:nvGraphicFramePr>
        <p:xfrm>
          <a:off x="1176179" y="5008784"/>
          <a:ext cx="6598344" cy="1326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C:\Program Files (x86)\Microsoft Office\MEDIA\CAGCAT10\j0292020.wmf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4801017"/>
            <a:ext cx="665262" cy="63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blacklk\AppData\Local\Microsoft\Windows\Temporary Internet Files\Content.IE5\ZUAGH9LE\MC900278712[1].wmf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6296" y="4725144"/>
            <a:ext cx="738287" cy="70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111332488"/>
              </p:ext>
            </p:extLst>
          </p:nvPr>
        </p:nvGraphicFramePr>
        <p:xfrm>
          <a:off x="976965" y="1988840"/>
          <a:ext cx="7339451" cy="1152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9" name="Picture 2" descr="C:\Program Files (x86)\Microsoft Office\MEDIA\CAGCAT10\j0292020.wmf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694" y="1947756"/>
            <a:ext cx="644730" cy="61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Program Files (x86)\Microsoft Office\MEDIA\CAGCAT10\j0292020.wmf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1947756"/>
            <a:ext cx="644730" cy="61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blacklk\AppData\Local\Microsoft\Windows\Temporary Internet Files\Content.IE5\ZUAGH9LE\MC900278712[1].wmf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4931" y="1675681"/>
            <a:ext cx="715501" cy="68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92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Mitigation – Reserve Fund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IO baseline includes no contingency</a:t>
            </a:r>
          </a:p>
          <a:p>
            <a:r>
              <a:rPr lang="en-GB" dirty="0" smtClean="0"/>
              <a:t>Decisions to solve technical and procurement issues often imply cost increases for Domestic Agencies</a:t>
            </a:r>
          </a:p>
          <a:p>
            <a:r>
              <a:rPr lang="en-GB" dirty="0" smtClean="0"/>
              <a:t>Creation of Reserve Fund with decision making powers given to IO DG</a:t>
            </a:r>
          </a:p>
          <a:p>
            <a:pPr lvl="1"/>
            <a:r>
              <a:rPr lang="en-GB" dirty="0" smtClean="0"/>
              <a:t>Allows technical decisions affecting cost to be implemented without delay</a:t>
            </a:r>
            <a:endParaRPr lang="en-GB" dirty="0"/>
          </a:p>
          <a:p>
            <a:pPr lvl="1"/>
            <a:r>
              <a:rPr lang="en-GB" dirty="0" smtClean="0"/>
              <a:t>Strict allocation rules, for changes, missing scope and recovery actions</a:t>
            </a:r>
          </a:p>
          <a:p>
            <a:pPr lvl="1"/>
            <a:r>
              <a:rPr lang="en-GB" dirty="0" smtClean="0"/>
              <a:t>Not for “cost increases”</a:t>
            </a:r>
          </a:p>
        </p:txBody>
      </p:sp>
    </p:spTree>
    <p:extLst>
      <p:ext uri="{BB962C8B-B14F-4D97-AF65-F5344CB8AC3E}">
        <p14:creationId xmlns:p14="http://schemas.microsoft.com/office/powerpoint/2010/main" val="277531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Mitigation - Centralization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Key areas of in-kind complexity identified</a:t>
            </a:r>
          </a:p>
          <a:p>
            <a:r>
              <a:rPr lang="en-GB" dirty="0" smtClean="0"/>
              <a:t>Centralization by return scope to IO Central Team</a:t>
            </a:r>
          </a:p>
          <a:p>
            <a:pPr lvl="1"/>
            <a:r>
              <a:rPr lang="en-GB" dirty="0"/>
              <a:t>Tokamak Cooling Water System (large number of interfaces)</a:t>
            </a:r>
          </a:p>
          <a:p>
            <a:pPr lvl="1"/>
            <a:r>
              <a:rPr lang="en-GB" dirty="0" smtClean="0"/>
              <a:t>Standard Piping (between services and each client)</a:t>
            </a:r>
          </a:p>
          <a:p>
            <a:pPr lvl="1"/>
            <a:r>
              <a:rPr lang="en-GB" dirty="0" smtClean="0"/>
              <a:t>Cabling (procurement and installation)</a:t>
            </a:r>
          </a:p>
          <a:p>
            <a:pPr lvl="1"/>
            <a:r>
              <a:rPr lang="en-GB" dirty="0" smtClean="0"/>
              <a:t>Nuclear Safety System (central design, licencing and procurement)</a:t>
            </a:r>
          </a:p>
          <a:p>
            <a:pPr lvl="1"/>
            <a:r>
              <a:rPr lang="en-GB" dirty="0" smtClean="0"/>
              <a:t>Installation activities (where DA agrees)</a:t>
            </a:r>
          </a:p>
        </p:txBody>
      </p:sp>
    </p:spTree>
    <p:extLst>
      <p:ext uri="{BB962C8B-B14F-4D97-AF65-F5344CB8AC3E}">
        <p14:creationId xmlns:p14="http://schemas.microsoft.com/office/powerpoint/2010/main" val="369746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Other Issues Lessons Learnt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9512" y="1557338"/>
            <a:ext cx="8208839" cy="4535487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Control of Deliveries</a:t>
            </a:r>
          </a:p>
          <a:p>
            <a:pPr lvl="1"/>
            <a:r>
              <a:rPr lang="en-GB" dirty="0" smtClean="0"/>
              <a:t>Global Logistics Provider</a:t>
            </a:r>
          </a:p>
          <a:p>
            <a:pPr lvl="1"/>
            <a:r>
              <a:rPr lang="en-GB" dirty="0" smtClean="0"/>
              <a:t>Multi-party procurement rules</a:t>
            </a:r>
          </a:p>
          <a:p>
            <a:r>
              <a:rPr lang="en-GB" dirty="0" smtClean="0"/>
              <a:t>Customs/Duties/Taxes</a:t>
            </a:r>
          </a:p>
          <a:p>
            <a:pPr lvl="1"/>
            <a:r>
              <a:rPr lang="en-GB" dirty="0" smtClean="0"/>
              <a:t>Location of clearance</a:t>
            </a:r>
          </a:p>
          <a:p>
            <a:pPr lvl="1"/>
            <a:r>
              <a:rPr lang="en-GB" dirty="0" smtClean="0"/>
              <a:t>International organization privileges</a:t>
            </a:r>
          </a:p>
          <a:p>
            <a:r>
              <a:rPr lang="en-GB" dirty="0" smtClean="0"/>
              <a:t>Transfer of Responsibility, Ownership</a:t>
            </a:r>
          </a:p>
          <a:p>
            <a:pPr lvl="1"/>
            <a:r>
              <a:rPr lang="en-GB" dirty="0" smtClean="0"/>
              <a:t>Complications of commitments as Member vs. responsibilities as supplier</a:t>
            </a:r>
          </a:p>
          <a:p>
            <a:r>
              <a:rPr lang="en-GB" dirty="0" smtClean="0"/>
              <a:t>Warrantees</a:t>
            </a:r>
          </a:p>
          <a:p>
            <a:pPr lvl="1"/>
            <a:r>
              <a:rPr lang="en-GB" dirty="0" smtClean="0"/>
              <a:t>Longer schedules means warrantees expire before operations</a:t>
            </a:r>
          </a:p>
          <a:p>
            <a:r>
              <a:rPr lang="en-GB" dirty="0" smtClean="0"/>
              <a:t>CE Marking</a:t>
            </a:r>
          </a:p>
          <a:p>
            <a:pPr lvl="1"/>
            <a:r>
              <a:rPr lang="en-GB" dirty="0" smtClean="0"/>
              <a:t>Education of industry, and identification of “manufacturer”</a:t>
            </a:r>
          </a:p>
        </p:txBody>
      </p:sp>
    </p:spTree>
    <p:extLst>
      <p:ext uri="{BB962C8B-B14F-4D97-AF65-F5344CB8AC3E}">
        <p14:creationId xmlns:p14="http://schemas.microsoft.com/office/powerpoint/2010/main" val="208460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7931224" cy="1143000"/>
          </a:xfrm>
        </p:spPr>
        <p:txBody>
          <a:bodyPr/>
          <a:lstStyle/>
          <a:p>
            <a:r>
              <a:rPr lang="en-GB" dirty="0" smtClean="0"/>
              <a:t>Construction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8313" y="837258"/>
            <a:ext cx="7920037" cy="2231702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New Construction Department created in 2015</a:t>
            </a:r>
          </a:p>
          <a:p>
            <a:pPr lvl="1"/>
            <a:r>
              <a:rPr lang="en-GB" dirty="0" smtClean="0"/>
              <a:t>Construction Management as Agent</a:t>
            </a:r>
          </a:p>
          <a:p>
            <a:pPr lvl="1"/>
            <a:r>
              <a:rPr lang="en-GB" dirty="0" smtClean="0"/>
              <a:t>Contract strategy approved and procurement process started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665" y="3284984"/>
            <a:ext cx="6337647" cy="3060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687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276672" y="1160215"/>
            <a:ext cx="7747248" cy="1649909"/>
          </a:xfrm>
          <a:prstGeom prst="rect">
            <a:avLst/>
          </a:prstGeom>
          <a:solidFill>
            <a:srgbClr val="FDBB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>
              <a:defRPr/>
            </a:pPr>
            <a:r>
              <a:rPr lang="en-US" sz="2000" b="1" dirty="0" smtClean="0">
                <a:cs typeface="Times New Roman" panose="02020603050405020304" pitchFamily="18" charset="0"/>
              </a:rPr>
              <a:t>ITER Organization</a:t>
            </a:r>
            <a:endParaRPr lang="en-GB" sz="2000" b="1" dirty="0"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39298"/>
            <a:ext cx="8229600" cy="1143000"/>
          </a:xfrm>
        </p:spPr>
        <p:txBody>
          <a:bodyPr/>
          <a:lstStyle/>
          <a:p>
            <a:r>
              <a:rPr lang="en-GB" dirty="0" smtClean="0"/>
              <a:t>Contract Map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76672" y="2881561"/>
            <a:ext cx="5804148" cy="33035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1625" y="2060848"/>
            <a:ext cx="7438279" cy="605260"/>
          </a:xfrm>
          <a:prstGeom prst="rect">
            <a:avLst/>
          </a:prstGeom>
          <a:solidFill>
            <a:srgbClr val="00A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cs typeface="Times New Roman" panose="02020603050405020304" pitchFamily="18" charset="0"/>
              </a:rPr>
              <a:t>Construction </a:t>
            </a:r>
            <a:r>
              <a:rPr lang="en-US" sz="2000" b="1" dirty="0" smtClean="0">
                <a:cs typeface="Times New Roman" panose="02020603050405020304" pitchFamily="18" charset="0"/>
              </a:rPr>
              <a:t>Manager-as-Agent </a:t>
            </a:r>
            <a:endParaRPr lang="en-GB" sz="2000" b="1" dirty="0"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5400000">
            <a:off x="-249994" y="3703091"/>
            <a:ext cx="2357454" cy="1000132"/>
          </a:xfrm>
          <a:prstGeom prst="rect">
            <a:avLst/>
          </a:prstGeom>
          <a:solidFill>
            <a:srgbClr val="A0CE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sz="1200" dirty="0">
                <a:cs typeface="Times New Roman" panose="02020603050405020304" pitchFamily="18" charset="0"/>
              </a:rPr>
              <a:t>Domestic Agency </a:t>
            </a:r>
          </a:p>
          <a:p>
            <a:pPr algn="ctr">
              <a:defRPr/>
            </a:pPr>
            <a:r>
              <a:rPr lang="en-US" sz="1200" dirty="0">
                <a:cs typeface="Times New Roman" panose="02020603050405020304" pitchFamily="18" charset="0"/>
              </a:rPr>
              <a:t>Works Contractors</a:t>
            </a:r>
            <a:endParaRPr lang="en-GB" sz="1200" dirty="0"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00808" y="3024436"/>
            <a:ext cx="1027881" cy="2341563"/>
          </a:xfrm>
          <a:prstGeom prst="rect">
            <a:avLst/>
          </a:prstGeom>
          <a:solidFill>
            <a:srgbClr val="00A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  <a:cs typeface="Times New Roman" panose="02020603050405020304" pitchFamily="18" charset="0"/>
              </a:rPr>
              <a:t>Machine Assembly Works</a:t>
            </a:r>
            <a:endParaRPr lang="en-GB" sz="12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00697" y="3024436"/>
            <a:ext cx="988343" cy="2341563"/>
          </a:xfrm>
          <a:prstGeom prst="rect">
            <a:avLst/>
          </a:prstGeom>
          <a:solidFill>
            <a:srgbClr val="00A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/>
          <a:lstStyle/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  <a:cs typeface="Times New Roman" panose="02020603050405020304" pitchFamily="18" charset="0"/>
              </a:rPr>
              <a:t>Mechanical &amp; Piping</a:t>
            </a:r>
          </a:p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  <a:cs typeface="Times New Roman" panose="02020603050405020304" pitchFamily="18" charset="0"/>
              </a:rPr>
              <a:t>Works</a:t>
            </a:r>
            <a:endParaRPr lang="en-GB" sz="12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57192" y="3024436"/>
            <a:ext cx="1004887" cy="2341563"/>
          </a:xfrm>
          <a:prstGeom prst="rect">
            <a:avLst/>
          </a:prstGeom>
          <a:solidFill>
            <a:srgbClr val="00A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  <a:cs typeface="Times New Roman" panose="02020603050405020304" pitchFamily="18" charset="0"/>
              </a:rPr>
              <a:t>Specialized Works</a:t>
            </a:r>
          </a:p>
          <a:p>
            <a:pPr algn="ctr">
              <a:defRPr/>
            </a:pPr>
            <a:endParaRPr lang="en-US" sz="7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1050" dirty="0">
                <a:solidFill>
                  <a:schemeClr val="bg1"/>
                </a:solidFill>
                <a:cs typeface="Times New Roman" panose="02020603050405020304" pitchFamily="18" charset="0"/>
              </a:rPr>
              <a:t>Super Conducting Joints</a:t>
            </a:r>
          </a:p>
          <a:p>
            <a:pPr algn="ctr">
              <a:defRPr/>
            </a:pPr>
            <a:endParaRPr lang="en-US" sz="105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1050" dirty="0">
                <a:solidFill>
                  <a:schemeClr val="bg1"/>
                </a:solidFill>
                <a:cs typeface="Times New Roman" panose="02020603050405020304" pitchFamily="18" charset="0"/>
              </a:rPr>
              <a:t>Cryogenics</a:t>
            </a:r>
          </a:p>
          <a:p>
            <a:pPr algn="ctr">
              <a:defRPr/>
            </a:pPr>
            <a:endParaRPr lang="en-US" sz="105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1050" dirty="0">
                <a:solidFill>
                  <a:schemeClr val="bg1"/>
                </a:solidFill>
                <a:cs typeface="Times New Roman" panose="02020603050405020304" pitchFamily="18" charset="0"/>
              </a:rPr>
              <a:t>Special Techniques</a:t>
            </a:r>
          </a:p>
          <a:p>
            <a:pPr algn="ctr">
              <a:defRPr/>
            </a:pPr>
            <a:endParaRPr lang="en-US" sz="105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52257" y="2889874"/>
            <a:ext cx="1871663" cy="32861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09407" y="3196912"/>
            <a:ext cx="1728788" cy="363538"/>
          </a:xfrm>
          <a:prstGeom prst="rect">
            <a:avLst/>
          </a:prstGeom>
          <a:solidFill>
            <a:srgbClr val="00A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  <a:cs typeface="Times New Roman" panose="02020603050405020304" pitchFamily="18" charset="0"/>
              </a:rPr>
              <a:t>Lifting &amp; Handling</a:t>
            </a:r>
            <a:endParaRPr lang="en-GB" sz="11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851720" y="5381874"/>
            <a:ext cx="10080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400" b="1" dirty="0">
                <a:latin typeface="Times New Roman" pitchFamily="18" charset="0"/>
                <a:cs typeface="Times New Roman" pitchFamily="18" charset="0"/>
              </a:rPr>
              <a:t>Tokamak </a:t>
            </a:r>
            <a:endParaRPr lang="en-GB" alt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137345" y="5739061"/>
            <a:ext cx="4470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600" b="1" dirty="0">
                <a:latin typeface="Times New Roman" pitchFamily="18" charset="0"/>
                <a:cs typeface="Times New Roman" pitchFamily="18" charset="0"/>
              </a:rPr>
              <a:t>Works Contracts </a:t>
            </a:r>
            <a:endParaRPr lang="en-GB" alt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152257" y="5723186"/>
            <a:ext cx="18716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600" b="1" dirty="0">
                <a:latin typeface="Times New Roman" pitchFamily="18" charset="0"/>
                <a:cs typeface="Times New Roman" pitchFamily="18" charset="0"/>
              </a:rPr>
              <a:t>Support Contracts </a:t>
            </a:r>
            <a:endParaRPr lang="en-GB" alt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09407" y="4197037"/>
            <a:ext cx="1728788" cy="363538"/>
          </a:xfrm>
          <a:prstGeom prst="rect">
            <a:avLst/>
          </a:prstGeom>
          <a:solidFill>
            <a:srgbClr val="00A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Access</a:t>
            </a:r>
            <a:r>
              <a:rPr lang="en-US" sz="1200" dirty="0">
                <a:solidFill>
                  <a:schemeClr val="bg1"/>
                </a:solidFill>
                <a:cs typeface="Times New Roman" panose="02020603050405020304" pitchFamily="18" charset="0"/>
              </a:rPr>
              <a:t>, Plant Hire</a:t>
            </a:r>
            <a:endParaRPr lang="en-GB" sz="11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209407" y="4697100"/>
            <a:ext cx="1728788" cy="363537"/>
          </a:xfrm>
          <a:prstGeom prst="rect">
            <a:avLst/>
          </a:prstGeom>
          <a:solidFill>
            <a:srgbClr val="00A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  <a:cs typeface="Times New Roman" panose="02020603050405020304" pitchFamily="18" charset="0"/>
              </a:rPr>
              <a:t>Civils &amp; Finishing</a:t>
            </a:r>
            <a:endParaRPr lang="en-GB" sz="11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TextBox 19"/>
          <p:cNvSpPr txBox="1">
            <a:spLocks noChangeArrowheads="1"/>
          </p:cNvSpPr>
          <p:nvPr/>
        </p:nvSpPr>
        <p:spPr bwMode="auto">
          <a:xfrm>
            <a:off x="2994720" y="5381874"/>
            <a:ext cx="18145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400" b="1" dirty="0">
                <a:latin typeface="Times New Roman" pitchFamily="18" charset="0"/>
                <a:cs typeface="Times New Roman" pitchFamily="18" charset="0"/>
              </a:rPr>
              <a:t>Balance of Plant</a:t>
            </a:r>
            <a:endParaRPr lang="en-GB" alt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733056" y="3024436"/>
            <a:ext cx="1068908" cy="2341563"/>
          </a:xfrm>
          <a:prstGeom prst="rect">
            <a:avLst/>
          </a:prstGeom>
          <a:solidFill>
            <a:srgbClr val="00A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  <a:cs typeface="Times New Roman" panose="02020603050405020304" pitchFamily="18" charset="0"/>
              </a:rPr>
              <a:t>Electrical, I&amp;C Works</a:t>
            </a:r>
            <a:endParaRPr lang="en-GB" sz="12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181328" y="3695188"/>
            <a:ext cx="1728788" cy="363538"/>
          </a:xfrm>
          <a:prstGeom prst="rect">
            <a:avLst/>
          </a:prstGeom>
          <a:solidFill>
            <a:srgbClr val="00A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Scaffolding</a:t>
            </a:r>
            <a:endParaRPr lang="en-GB" sz="11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94738" y="2276872"/>
            <a:ext cx="763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>
                <a:solidFill>
                  <a:schemeClr val="bg1"/>
                </a:solidFill>
              </a:rPr>
              <a:t>CMA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42284" y="5001677"/>
            <a:ext cx="763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>
                <a:solidFill>
                  <a:schemeClr val="bg1"/>
                </a:solidFill>
              </a:rPr>
              <a:t>ASY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02635" y="4994592"/>
            <a:ext cx="763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>
                <a:solidFill>
                  <a:schemeClr val="bg1"/>
                </a:solidFill>
              </a:rPr>
              <a:t>MCP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54763" y="4994592"/>
            <a:ext cx="763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>
                <a:solidFill>
                  <a:schemeClr val="bg1"/>
                </a:solidFill>
              </a:rPr>
              <a:t>EIC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06891" y="5003884"/>
            <a:ext cx="763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err="1" smtClean="0">
                <a:solidFill>
                  <a:schemeClr val="bg1"/>
                </a:solidFill>
              </a:rPr>
              <a:t>SPx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35828" y="3140968"/>
            <a:ext cx="763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 smtClean="0">
                <a:solidFill>
                  <a:schemeClr val="bg1"/>
                </a:solidFill>
              </a:rPr>
              <a:t>LFT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238754" y="3645024"/>
            <a:ext cx="763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 smtClean="0">
                <a:solidFill>
                  <a:schemeClr val="bg1"/>
                </a:solidFill>
              </a:rPr>
              <a:t>SCF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238754" y="4149080"/>
            <a:ext cx="763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 smtClean="0">
                <a:solidFill>
                  <a:schemeClr val="bg1"/>
                </a:solidFill>
              </a:rPr>
              <a:t>APH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210377" y="4653136"/>
            <a:ext cx="763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 smtClean="0">
                <a:solidFill>
                  <a:schemeClr val="bg1"/>
                </a:solidFill>
              </a:rPr>
              <a:t>CIV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88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/>
          <a:lstStyle/>
          <a:p>
            <a:r>
              <a:rPr lang="en-GB" dirty="0" smtClean="0"/>
              <a:t>Industry Fair - Construction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Information Day held in May 2015</a:t>
            </a:r>
          </a:p>
          <a:p>
            <a:r>
              <a:rPr lang="en-GB" dirty="0" smtClean="0"/>
              <a:t>Over 200 representatives from 160 companies</a:t>
            </a:r>
          </a:p>
          <a:p>
            <a:r>
              <a:rPr lang="en-GB" altLang="en-US" dirty="0" smtClean="0"/>
              <a:t>Purpose: Inform and motivate industry to participate in upcoming tenders</a:t>
            </a:r>
          </a:p>
          <a:p>
            <a:r>
              <a:rPr lang="en-GB" altLang="en-US" dirty="0" smtClean="0"/>
              <a:t>Following this, the IO has met companies (market survey):</a:t>
            </a:r>
          </a:p>
          <a:p>
            <a:pPr lvl="1"/>
            <a:r>
              <a:rPr lang="en-GB" altLang="en-US" dirty="0" smtClean="0"/>
              <a:t>Opportunity to listen to the companies’ feedback and lessons learned from similar contracts, for example regarding organization and site management;</a:t>
            </a:r>
          </a:p>
          <a:p>
            <a:pPr lvl="1"/>
            <a:r>
              <a:rPr lang="en-GB" altLang="en-US" dirty="0" smtClean="0"/>
              <a:t>Meetings held throughout June and July;</a:t>
            </a:r>
          </a:p>
          <a:p>
            <a:pPr lvl="1"/>
            <a:r>
              <a:rPr lang="en-GB" altLang="en-US" dirty="0" smtClean="0"/>
              <a:t>The IO has included the market survey outcome in the technical specifications as well as in the contract.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6740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/>
              <a:t>Market Survey – Construction Manager as Agent (</a:t>
            </a:r>
            <a:r>
              <a:rPr lang="en-US" altLang="en-US" dirty="0" err="1" smtClean="0"/>
              <a:t>CMa</a:t>
            </a:r>
            <a:r>
              <a:rPr lang="en-US" altLang="en-US" dirty="0" smtClean="0"/>
              <a:t>)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395536" y="1600200"/>
            <a:ext cx="8291264" cy="4709120"/>
          </a:xfrm>
        </p:spPr>
        <p:txBody>
          <a:bodyPr>
            <a:normAutofit fontScale="77500" lnSpcReduction="20000"/>
          </a:bodyPr>
          <a:lstStyle/>
          <a:p>
            <a:r>
              <a:rPr lang="en-US" altLang="en-US" dirty="0" smtClean="0"/>
              <a:t>Main discussion related to:</a:t>
            </a:r>
          </a:p>
          <a:p>
            <a:pPr lvl="1"/>
            <a:r>
              <a:rPr lang="en-US" altLang="en-US" dirty="0" smtClean="0"/>
              <a:t>Lessons learned, success factors</a:t>
            </a:r>
          </a:p>
          <a:p>
            <a:pPr lvl="1"/>
            <a:r>
              <a:rPr lang="en-US" altLang="en-US" dirty="0" smtClean="0"/>
              <a:t>Contract type, major risks and risk sharing</a:t>
            </a:r>
          </a:p>
          <a:p>
            <a:pPr lvl="1"/>
            <a:r>
              <a:rPr lang="en-US" altLang="en-US" dirty="0" smtClean="0"/>
              <a:t>Proposed organizational structure, roles and responsibilities</a:t>
            </a:r>
          </a:p>
          <a:p>
            <a:pPr lvl="1"/>
            <a:r>
              <a:rPr lang="en-US" altLang="en-US" dirty="0" smtClean="0"/>
              <a:t>Mobilization period, early engagement</a:t>
            </a:r>
          </a:p>
          <a:p>
            <a:pPr lvl="1"/>
            <a:r>
              <a:rPr lang="en-US" altLang="en-US" dirty="0" smtClean="0"/>
              <a:t>Core team, continuity of key staff, flexibility</a:t>
            </a:r>
          </a:p>
          <a:p>
            <a:pPr lvl="1"/>
            <a:r>
              <a:rPr lang="en-US" altLang="en-US" dirty="0" smtClean="0"/>
              <a:t>Payment scheme, incentivisation, key performance indicator (KPI)</a:t>
            </a:r>
          </a:p>
          <a:p>
            <a:pPr lvl="1"/>
            <a:r>
              <a:rPr lang="en-US" altLang="en-US" dirty="0" smtClean="0"/>
              <a:t>Information required to prepare clear and comparable tender offer, such as policies, schedule, scope and volume of work to be managed.</a:t>
            </a:r>
          </a:p>
          <a:p>
            <a:r>
              <a:rPr lang="en-GB" altLang="en-US" dirty="0"/>
              <a:t>40 companies nominated for </a:t>
            </a:r>
            <a:r>
              <a:rPr lang="en-GB" altLang="en-US" dirty="0" smtClean="0"/>
              <a:t>tender</a:t>
            </a:r>
            <a:endParaRPr lang="en-GB" altLang="en-US" dirty="0"/>
          </a:p>
          <a:p>
            <a:r>
              <a:rPr lang="en-GB" altLang="en-US" dirty="0"/>
              <a:t>Companies combined to make </a:t>
            </a:r>
            <a:r>
              <a:rPr lang="en-GB" altLang="en-US" dirty="0" smtClean="0"/>
              <a:t>consortia</a:t>
            </a:r>
          </a:p>
          <a:p>
            <a:r>
              <a:rPr lang="en-GB" altLang="en-US" dirty="0" smtClean="0"/>
              <a:t>Pre-qualification complete. Tender launch end of November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07280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Market Survey - Works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5328592"/>
          </a:xfrm>
        </p:spPr>
        <p:txBody>
          <a:bodyPr>
            <a:normAutofit fontScale="77500" lnSpcReduction="20000"/>
          </a:bodyPr>
          <a:lstStyle/>
          <a:p>
            <a:r>
              <a:rPr lang="en-GB" altLang="en-US" dirty="0" smtClean="0"/>
              <a:t>Good industrial capacity for conventional works (electrical, cabling, mechanical &amp; piping)</a:t>
            </a:r>
          </a:p>
          <a:p>
            <a:r>
              <a:rPr lang="en-GB" altLang="en-US" dirty="0" smtClean="0"/>
              <a:t>Market conditions favourable at this time</a:t>
            </a:r>
          </a:p>
          <a:p>
            <a:r>
              <a:rPr lang="en-GB" altLang="en-US" dirty="0" smtClean="0"/>
              <a:t>Support to centralization of cabling, combining pre-manufacturing with installation of piping;</a:t>
            </a:r>
          </a:p>
          <a:p>
            <a:r>
              <a:rPr lang="en-US" altLang="en-US" dirty="0" smtClean="0"/>
              <a:t>Main discussion related to:</a:t>
            </a:r>
          </a:p>
          <a:p>
            <a:pPr lvl="1"/>
            <a:r>
              <a:rPr lang="en-US" altLang="en-US" dirty="0" smtClean="0"/>
              <a:t>Information required to prepare clear and comparable tender offer, bills of quantity, definition of scope;</a:t>
            </a:r>
          </a:p>
          <a:p>
            <a:pPr lvl="1"/>
            <a:r>
              <a:rPr lang="en-US" altLang="en-US" dirty="0" smtClean="0"/>
              <a:t>Contract form and pricing structures (Lump Sum, Rates, Cost Plus);</a:t>
            </a:r>
          </a:p>
          <a:p>
            <a:pPr lvl="1"/>
            <a:r>
              <a:rPr lang="en-US" altLang="en-US" dirty="0" smtClean="0"/>
              <a:t>Methods of reimbursement, </a:t>
            </a:r>
            <a:r>
              <a:rPr lang="en-US" altLang="en-US" dirty="0" err="1" smtClean="0"/>
              <a:t>incentivization</a:t>
            </a:r>
            <a:r>
              <a:rPr lang="en-US" altLang="en-US" dirty="0" smtClean="0"/>
              <a:t>, KPI;</a:t>
            </a:r>
          </a:p>
          <a:p>
            <a:pPr lvl="1"/>
            <a:r>
              <a:rPr lang="en-US" altLang="en-US" dirty="0" smtClean="0"/>
              <a:t>In-house and local industrial workshop facilities;</a:t>
            </a:r>
          </a:p>
          <a:p>
            <a:pPr lvl="1"/>
            <a:r>
              <a:rPr lang="en-US" altLang="en-US" dirty="0" smtClean="0"/>
              <a:t>Centralization of cable procurement, pre-manufacturing;</a:t>
            </a:r>
          </a:p>
          <a:p>
            <a:pPr lvl="1"/>
            <a:r>
              <a:rPr lang="en-US" altLang="en-US" dirty="0" smtClean="0"/>
              <a:t>Mobilization strategy, early engagement.</a:t>
            </a:r>
          </a:p>
          <a:p>
            <a:r>
              <a:rPr lang="en-US" altLang="en-US" dirty="0" smtClean="0"/>
              <a:t>Tenders early 2016</a:t>
            </a:r>
          </a:p>
        </p:txBody>
      </p:sp>
    </p:spTree>
    <p:extLst>
      <p:ext uri="{BB962C8B-B14F-4D97-AF65-F5344CB8AC3E}">
        <p14:creationId xmlns:p14="http://schemas.microsoft.com/office/powerpoint/2010/main" val="257993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5507568" y="3090087"/>
            <a:ext cx="1566857" cy="1443608"/>
          </a:xfrm>
          <a:prstGeom prst="roundRect">
            <a:avLst/>
          </a:prstGeom>
          <a:solidFill>
            <a:srgbClr val="FF9900"/>
          </a:solidFill>
          <a:ln>
            <a:headEnd type="none" w="med" len="med"/>
            <a:tailEnd type="non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  <a:bevelB/>
          </a:sp3d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33CC"/>
                </a:solidFill>
              </a:rPr>
              <a:t>ITER Project</a:t>
            </a:r>
            <a:endParaRPr lang="en-GB" sz="2800" b="1" dirty="0">
              <a:solidFill>
                <a:srgbClr val="0033CC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7176259" y="1887484"/>
            <a:ext cx="1092218" cy="1033264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headEnd type="none" w="med" len="med"/>
            <a:tailEnd type="non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>
                    <a:alpha val="82000"/>
                  </a:srgbClr>
                </a:solidFill>
                <a:latin typeface="Century Gothic" pitchFamily="34" charset="0"/>
              </a:rPr>
              <a:t>CN</a:t>
            </a:r>
            <a:endParaRPr lang="en-GB" sz="2800" b="1" dirty="0">
              <a:solidFill>
                <a:srgbClr val="000000">
                  <a:alpha val="82000"/>
                </a:srgbClr>
              </a:solidFill>
              <a:latin typeface="Century Gothic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" y="116632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u="none" dirty="0" smtClean="0">
                <a:latin typeface="Tahoma" pitchFamily="34" charset="0"/>
              </a:rPr>
              <a:t>ITER: an integrated project:</a:t>
            </a:r>
            <a:endParaRPr lang="en-US" sz="4400" u="none" dirty="0">
              <a:latin typeface="Tahoma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u="none" dirty="0" smtClean="0">
                <a:latin typeface="Tahoma" pitchFamily="34" charset="0"/>
              </a:rPr>
              <a:t>Central Team &amp; Seven Domestic Agencies</a:t>
            </a:r>
            <a:endParaRPr lang="en-GB" altLang="ja-JP" sz="2800" u="none" dirty="0">
              <a:latin typeface="Tahoma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5652122" y="1459632"/>
            <a:ext cx="1092218" cy="1033264"/>
          </a:xfrm>
          <a:prstGeom prst="ellipse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headEnd type="none" w="med" len="med"/>
            <a:tailEnd type="non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>
                    <a:alpha val="85000"/>
                  </a:srgbClr>
                </a:solidFill>
              </a:rPr>
              <a:t>IO</a:t>
            </a:r>
            <a:endParaRPr lang="en-GB" sz="2800" b="1" dirty="0">
              <a:solidFill>
                <a:srgbClr val="000000">
                  <a:alpha val="85000"/>
                </a:srgbClr>
              </a:solidFill>
              <a:latin typeface="Century Gothic" pitchFamily="34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3635896" y="3347599"/>
            <a:ext cx="1092218" cy="1033264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>
                    <a:alpha val="84000"/>
                  </a:srgbClr>
                </a:solidFill>
              </a:rPr>
              <a:t>RF</a:t>
            </a:r>
            <a:endParaRPr lang="en-GB" sz="2800" b="1" dirty="0">
              <a:solidFill>
                <a:srgbClr val="000000">
                  <a:alpha val="84000"/>
                </a:srgbClr>
              </a:solidFill>
              <a:latin typeface="Century Gothic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7812362" y="3292977"/>
            <a:ext cx="1092218" cy="1033264"/>
          </a:xfrm>
          <a:prstGeom prst="ellipse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>
                    <a:alpha val="84000"/>
                  </a:srgbClr>
                </a:solidFill>
              </a:rPr>
              <a:t>EU</a:t>
            </a:r>
            <a:endParaRPr lang="en-GB" sz="2800" b="1" dirty="0">
              <a:solidFill>
                <a:srgbClr val="000000">
                  <a:alpha val="84000"/>
                </a:srgbClr>
              </a:solidFill>
              <a:latin typeface="Century Gothic" pitchFamily="34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4212178" y="4808160"/>
            <a:ext cx="1092218" cy="1033264"/>
          </a:xfrm>
          <a:prstGeom prst="ellipse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>
                    <a:alpha val="86000"/>
                  </a:srgbClr>
                </a:solidFill>
              </a:rPr>
              <a:t>KO</a:t>
            </a:r>
            <a:endParaRPr lang="en-GB" sz="2800" b="1" dirty="0">
              <a:solidFill>
                <a:srgbClr val="000000">
                  <a:alpha val="86000"/>
                </a:srgbClr>
              </a:solidFill>
              <a:latin typeface="Century Gothic" pitchFamily="34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5836120" y="5204048"/>
            <a:ext cx="1092218" cy="1033264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>
                    <a:alpha val="85000"/>
                  </a:srgbClr>
                </a:solidFill>
              </a:rPr>
              <a:t>JA</a:t>
            </a:r>
            <a:endParaRPr lang="en-GB" sz="2800" b="1" dirty="0">
              <a:solidFill>
                <a:srgbClr val="000000">
                  <a:alpha val="85000"/>
                </a:srgbClr>
              </a:solidFill>
              <a:latin typeface="Century Gothic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7536971" y="4808160"/>
            <a:ext cx="1092218" cy="1033264"/>
          </a:xfrm>
          <a:prstGeom prst="ellipse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>
                    <a:alpha val="85000"/>
                  </a:srgbClr>
                </a:solidFill>
              </a:rPr>
              <a:t>IN</a:t>
            </a:r>
            <a:endParaRPr lang="en-GB" sz="2800" b="1" dirty="0">
              <a:solidFill>
                <a:srgbClr val="000000">
                  <a:alpha val="85000"/>
                </a:srgbClr>
              </a:solidFill>
              <a:latin typeface="Century Gothic" pitchFamily="34" charset="0"/>
            </a:endParaRPr>
          </a:p>
        </p:txBody>
      </p:sp>
      <p:sp>
        <p:nvSpPr>
          <p:cNvPr id="25" name="TextBox 8"/>
          <p:cNvSpPr txBox="1">
            <a:spLocks noChangeArrowheads="1"/>
          </p:cNvSpPr>
          <p:nvPr/>
        </p:nvSpPr>
        <p:spPr bwMode="auto">
          <a:xfrm>
            <a:off x="34703" y="1963868"/>
            <a:ext cx="3672408" cy="366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b="1" dirty="0" smtClean="0">
                <a:latin typeface="Tahoma" pitchFamily="34" charset="0"/>
              </a:rPr>
              <a:t>The 7 </a:t>
            </a:r>
            <a:r>
              <a:rPr lang="en-US" sz="1600" b="1" dirty="0">
                <a:latin typeface="Tahoma" pitchFamily="34" charset="0"/>
              </a:rPr>
              <a:t>ITER Members make cash and in-kind contributions </a:t>
            </a:r>
            <a:r>
              <a:rPr lang="en-US" sz="1600" b="1" dirty="0" smtClean="0">
                <a:latin typeface="Tahoma" pitchFamily="34" charset="0"/>
              </a:rPr>
              <a:t>(90%) to </a:t>
            </a:r>
            <a:r>
              <a:rPr lang="en-US" sz="1600" b="1" dirty="0">
                <a:latin typeface="Tahoma" pitchFamily="34" charset="0"/>
              </a:rPr>
              <a:t>the ITER </a:t>
            </a:r>
            <a:r>
              <a:rPr lang="en-US" sz="1600" b="1" dirty="0" smtClean="0">
                <a:latin typeface="Tahoma" pitchFamily="34" charset="0"/>
              </a:rPr>
              <a:t>Project. They have established Domestic Agencies to handle the contracts to industry.</a:t>
            </a:r>
            <a:endParaRPr lang="en-US" sz="1600" b="1" dirty="0">
              <a:latin typeface="Tahoma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b="1" dirty="0" smtClean="0">
                <a:latin typeface="Tahoma" pitchFamily="34" charset="0"/>
              </a:rPr>
              <a:t>The ITER Organization Central Team manages </a:t>
            </a:r>
            <a:r>
              <a:rPr lang="en-US" sz="1600" b="1" dirty="0">
                <a:latin typeface="Tahoma" pitchFamily="34" charset="0"/>
              </a:rPr>
              <a:t>the ITER Project in close collaboration with the 7 Domestic </a:t>
            </a:r>
            <a:r>
              <a:rPr lang="en-US" sz="1600" b="1" dirty="0" smtClean="0">
                <a:latin typeface="Tahoma" pitchFamily="34" charset="0"/>
              </a:rPr>
              <a:t>Agencies.</a:t>
            </a:r>
            <a:endParaRPr lang="en-US" sz="1600" b="1" dirty="0">
              <a:latin typeface="Tahoma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b="1" dirty="0">
                <a:latin typeface="Tahoma" pitchFamily="34" charset="0"/>
              </a:rPr>
              <a:t>The ITER </a:t>
            </a:r>
            <a:r>
              <a:rPr lang="en-US" sz="1600" b="1" dirty="0" smtClean="0">
                <a:latin typeface="Tahoma" pitchFamily="34" charset="0"/>
              </a:rPr>
              <a:t>Members </a:t>
            </a:r>
            <a:r>
              <a:rPr lang="en-US" sz="1600" b="1" dirty="0">
                <a:latin typeface="Tahoma" pitchFamily="34" charset="0"/>
              </a:rPr>
              <a:t>share </a:t>
            </a:r>
            <a:r>
              <a:rPr lang="en-US" sz="1600" b="1" dirty="0" smtClean="0">
                <a:latin typeface="Tahoma" pitchFamily="34" charset="0"/>
              </a:rPr>
              <a:t>all </a:t>
            </a:r>
            <a:r>
              <a:rPr lang="en-US" sz="1600" b="1" dirty="0">
                <a:latin typeface="Tahoma" pitchFamily="34" charset="0"/>
              </a:rPr>
              <a:t>intellectual </a:t>
            </a:r>
            <a:r>
              <a:rPr lang="en-US" sz="1600" b="1" dirty="0" smtClean="0">
                <a:latin typeface="Tahoma" pitchFamily="34" charset="0"/>
              </a:rPr>
              <a:t>Property generated by the Project.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Arial" pitchFamily="34" charset="0"/>
              <a:buChar char="•"/>
            </a:pPr>
            <a:endParaRPr lang="en-US" sz="1600" b="1" dirty="0">
              <a:latin typeface="Tahoma" pitchFamily="34" charset="0"/>
            </a:endParaRPr>
          </a:p>
        </p:txBody>
      </p:sp>
      <p:sp>
        <p:nvSpPr>
          <p:cNvPr id="26" name="Right Arrow 13"/>
          <p:cNvSpPr>
            <a:spLocks noChangeArrowheads="1"/>
          </p:cNvSpPr>
          <p:nvPr/>
        </p:nvSpPr>
        <p:spPr bwMode="auto">
          <a:xfrm>
            <a:off x="4855122" y="3712939"/>
            <a:ext cx="406952" cy="98951"/>
          </a:xfrm>
          <a:prstGeom prst="rightArrow">
            <a:avLst>
              <a:gd name="adj1" fmla="val 50000"/>
              <a:gd name="adj2" fmla="val 5039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Century Gothic" pitchFamily="34" charset="0"/>
            </a:endParaRPr>
          </a:p>
        </p:txBody>
      </p:sp>
      <p:sp>
        <p:nvSpPr>
          <p:cNvPr id="27" name="Right Arrow 13"/>
          <p:cNvSpPr>
            <a:spLocks noChangeArrowheads="1"/>
          </p:cNvSpPr>
          <p:nvPr/>
        </p:nvSpPr>
        <p:spPr bwMode="auto">
          <a:xfrm rot="5400000">
            <a:off x="6046364" y="2761680"/>
            <a:ext cx="406952" cy="98951"/>
          </a:xfrm>
          <a:prstGeom prst="rightArrow">
            <a:avLst>
              <a:gd name="adj1" fmla="val 50000"/>
              <a:gd name="adj2" fmla="val 5039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Century Gothic" pitchFamily="34" charset="0"/>
            </a:endParaRPr>
          </a:p>
        </p:txBody>
      </p:sp>
      <p:sp>
        <p:nvSpPr>
          <p:cNvPr id="28" name="Right Arrow 13"/>
          <p:cNvSpPr>
            <a:spLocks noChangeArrowheads="1"/>
          </p:cNvSpPr>
          <p:nvPr/>
        </p:nvSpPr>
        <p:spPr bwMode="auto">
          <a:xfrm rot="7978316">
            <a:off x="7049758" y="2965156"/>
            <a:ext cx="406952" cy="98951"/>
          </a:xfrm>
          <a:prstGeom prst="rightArrow">
            <a:avLst>
              <a:gd name="adj1" fmla="val 50000"/>
              <a:gd name="adj2" fmla="val 5039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Century Gothic" pitchFamily="34" charset="0"/>
            </a:endParaRPr>
          </a:p>
        </p:txBody>
      </p:sp>
      <p:sp>
        <p:nvSpPr>
          <p:cNvPr id="29" name="Right Arrow 13"/>
          <p:cNvSpPr>
            <a:spLocks noChangeArrowheads="1"/>
          </p:cNvSpPr>
          <p:nvPr/>
        </p:nvSpPr>
        <p:spPr bwMode="auto">
          <a:xfrm rot="10800000">
            <a:off x="7224656" y="3712940"/>
            <a:ext cx="406952" cy="98951"/>
          </a:xfrm>
          <a:prstGeom prst="rightArrow">
            <a:avLst>
              <a:gd name="adj1" fmla="val 50000"/>
              <a:gd name="adj2" fmla="val 5039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Century Gothic" pitchFamily="34" charset="0"/>
            </a:endParaRPr>
          </a:p>
        </p:txBody>
      </p:sp>
      <p:sp>
        <p:nvSpPr>
          <p:cNvPr id="30" name="Right Arrow 13"/>
          <p:cNvSpPr>
            <a:spLocks noChangeArrowheads="1"/>
          </p:cNvSpPr>
          <p:nvPr/>
        </p:nvSpPr>
        <p:spPr bwMode="auto">
          <a:xfrm rot="13325616">
            <a:off x="7146309" y="4653558"/>
            <a:ext cx="406952" cy="98951"/>
          </a:xfrm>
          <a:prstGeom prst="rightArrow">
            <a:avLst>
              <a:gd name="adj1" fmla="val 50000"/>
              <a:gd name="adj2" fmla="val 5039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Century Gothic" pitchFamily="34" charset="0"/>
            </a:endParaRPr>
          </a:p>
        </p:txBody>
      </p:sp>
      <p:sp>
        <p:nvSpPr>
          <p:cNvPr id="31" name="Right Arrow 13"/>
          <p:cNvSpPr>
            <a:spLocks noChangeArrowheads="1"/>
          </p:cNvSpPr>
          <p:nvPr/>
        </p:nvSpPr>
        <p:spPr bwMode="auto">
          <a:xfrm rot="16200000">
            <a:off x="6141109" y="4834913"/>
            <a:ext cx="406952" cy="98951"/>
          </a:xfrm>
          <a:prstGeom prst="rightArrow">
            <a:avLst>
              <a:gd name="adj1" fmla="val 50000"/>
              <a:gd name="adj2" fmla="val 5039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Century Gothic" pitchFamily="34" charset="0"/>
            </a:endParaRPr>
          </a:p>
        </p:txBody>
      </p:sp>
      <p:sp>
        <p:nvSpPr>
          <p:cNvPr id="32" name="Right Arrow 13"/>
          <p:cNvSpPr>
            <a:spLocks noChangeArrowheads="1"/>
          </p:cNvSpPr>
          <p:nvPr/>
        </p:nvSpPr>
        <p:spPr bwMode="auto">
          <a:xfrm rot="18819834">
            <a:off x="5193546" y="4653558"/>
            <a:ext cx="406952" cy="98951"/>
          </a:xfrm>
          <a:prstGeom prst="rightArrow">
            <a:avLst>
              <a:gd name="adj1" fmla="val 50000"/>
              <a:gd name="adj2" fmla="val 5039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Century Gothic" pitchFamily="34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4133598" y="1963868"/>
            <a:ext cx="1092218" cy="1033264"/>
          </a:xfrm>
          <a:prstGeom prst="ellipse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headEnd type="none" w="med" len="med"/>
            <a:tailEnd type="non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>
                    <a:alpha val="84000"/>
                  </a:srgbClr>
                </a:solidFill>
              </a:rPr>
              <a:t>US</a:t>
            </a:r>
            <a:endParaRPr lang="en-GB" sz="2800" b="1" dirty="0">
              <a:solidFill>
                <a:srgbClr val="000000">
                  <a:alpha val="84000"/>
                </a:srgbClr>
              </a:solidFill>
              <a:latin typeface="Century Gothic" pitchFamily="34" charset="0"/>
            </a:endParaRPr>
          </a:p>
        </p:txBody>
      </p:sp>
      <p:sp>
        <p:nvSpPr>
          <p:cNvPr id="5" name="Minus 4"/>
          <p:cNvSpPr/>
          <p:nvPr/>
        </p:nvSpPr>
        <p:spPr bwMode="auto">
          <a:xfrm rot="20185049">
            <a:off x="5159462" y="1977319"/>
            <a:ext cx="406474" cy="228599"/>
          </a:xfrm>
          <a:prstGeom prst="mathMinus">
            <a:avLst/>
          </a:prstGeom>
          <a:solidFill>
            <a:srgbClr val="00B0F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34" name="Minus 33"/>
          <p:cNvSpPr/>
          <p:nvPr/>
        </p:nvSpPr>
        <p:spPr bwMode="auto">
          <a:xfrm rot="1074555">
            <a:off x="6748312" y="2004410"/>
            <a:ext cx="444143" cy="228599"/>
          </a:xfrm>
          <a:prstGeom prst="mathMinus">
            <a:avLst/>
          </a:prstGeom>
          <a:solidFill>
            <a:srgbClr val="00B0F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35" name="Minus 34"/>
          <p:cNvSpPr/>
          <p:nvPr/>
        </p:nvSpPr>
        <p:spPr bwMode="auto">
          <a:xfrm rot="14669594">
            <a:off x="7912921" y="2967852"/>
            <a:ext cx="417803" cy="228599"/>
          </a:xfrm>
          <a:prstGeom prst="mathMinus">
            <a:avLst/>
          </a:prstGeom>
          <a:solidFill>
            <a:srgbClr val="00B0F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40" name="Minus 39"/>
          <p:cNvSpPr/>
          <p:nvPr/>
        </p:nvSpPr>
        <p:spPr bwMode="auto">
          <a:xfrm rot="17112109">
            <a:off x="8149569" y="4486028"/>
            <a:ext cx="417803" cy="228599"/>
          </a:xfrm>
          <a:prstGeom prst="mathMinus">
            <a:avLst/>
          </a:prstGeom>
          <a:solidFill>
            <a:srgbClr val="00B0F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41" name="Minus 40"/>
          <p:cNvSpPr/>
          <p:nvPr/>
        </p:nvSpPr>
        <p:spPr bwMode="auto">
          <a:xfrm rot="17555815">
            <a:off x="4117813" y="3017651"/>
            <a:ext cx="417803" cy="228599"/>
          </a:xfrm>
          <a:prstGeom prst="mathMinus">
            <a:avLst/>
          </a:prstGeom>
          <a:solidFill>
            <a:srgbClr val="00B0F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42" name="Minus 41"/>
          <p:cNvSpPr/>
          <p:nvPr/>
        </p:nvSpPr>
        <p:spPr bwMode="auto">
          <a:xfrm rot="14669594">
            <a:off x="4166221" y="4456101"/>
            <a:ext cx="417803" cy="228599"/>
          </a:xfrm>
          <a:prstGeom prst="mathMinus">
            <a:avLst/>
          </a:prstGeom>
          <a:solidFill>
            <a:srgbClr val="00B0F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43" name="Minus 42"/>
          <p:cNvSpPr/>
          <p:nvPr/>
        </p:nvSpPr>
        <p:spPr bwMode="auto">
          <a:xfrm rot="11615720">
            <a:off x="5340604" y="5499839"/>
            <a:ext cx="417803" cy="228599"/>
          </a:xfrm>
          <a:prstGeom prst="mathMinus">
            <a:avLst/>
          </a:prstGeom>
          <a:solidFill>
            <a:srgbClr val="00B0F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44" name="Minus 43"/>
          <p:cNvSpPr/>
          <p:nvPr/>
        </p:nvSpPr>
        <p:spPr bwMode="auto">
          <a:xfrm rot="20659237">
            <a:off x="7058639" y="5499840"/>
            <a:ext cx="417803" cy="228599"/>
          </a:xfrm>
          <a:prstGeom prst="mathMinus">
            <a:avLst/>
          </a:prstGeom>
          <a:solidFill>
            <a:srgbClr val="00B0F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45" name="Right Arrow 13"/>
          <p:cNvSpPr>
            <a:spLocks noChangeArrowheads="1"/>
          </p:cNvSpPr>
          <p:nvPr/>
        </p:nvSpPr>
        <p:spPr bwMode="auto">
          <a:xfrm rot="2042201">
            <a:off x="5100920" y="2965155"/>
            <a:ext cx="406952" cy="98951"/>
          </a:xfrm>
          <a:prstGeom prst="rightArrow">
            <a:avLst>
              <a:gd name="adj1" fmla="val 50000"/>
              <a:gd name="adj2" fmla="val 5039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38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ITER has experienced many challenges due to in-kind nature of project</a:t>
            </a:r>
          </a:p>
          <a:p>
            <a:r>
              <a:rPr lang="en-GB" dirty="0" smtClean="0"/>
              <a:t>Highly complex procurement allocation has increased challenges</a:t>
            </a:r>
          </a:p>
          <a:p>
            <a:r>
              <a:rPr lang="en-GB" dirty="0" smtClean="0"/>
              <a:t>Separation of Domestic Agencies from Central Team has led to slower decision making</a:t>
            </a:r>
          </a:p>
          <a:p>
            <a:r>
              <a:rPr lang="en-GB" dirty="0" smtClean="0"/>
              <a:t>Mitigation Actions driven by new management implemented and Updated Schedule prepared to reflect new strategy</a:t>
            </a:r>
          </a:p>
        </p:txBody>
      </p:sp>
    </p:spTree>
    <p:extLst>
      <p:ext uri="{BB962C8B-B14F-4D97-AF65-F5344CB8AC3E}">
        <p14:creationId xmlns:p14="http://schemas.microsoft.com/office/powerpoint/2010/main" val="173807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arnouxr\Desktop\Flag_Balloon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79403" y="-27384"/>
            <a:ext cx="1001995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57200" y="4819600"/>
            <a:ext cx="7848600" cy="841648"/>
          </a:xfrm>
        </p:spPr>
        <p:txBody>
          <a:bodyPr>
            <a:normAutofit/>
          </a:bodyPr>
          <a:lstStyle/>
          <a:p>
            <a:r>
              <a:rPr lang="en-GB" dirty="0" smtClean="0"/>
              <a:t>ITER: Demonstrate the technological feasibility of fusion as an energy source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b="1" dirty="0" smtClean="0"/>
              <a:t>DEMO: The next step will be to demonstrate commercial power generation</a:t>
            </a:r>
            <a:endParaRPr lang="en-GB" b="1" dirty="0"/>
          </a:p>
        </p:txBody>
      </p:sp>
      <p:pic>
        <p:nvPicPr>
          <p:cNvPr id="9" name="Picture 3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2" r="2762"/>
          <a:stretch>
            <a:fillRect/>
          </a:stretch>
        </p:blipFill>
        <p:spPr bwMode="auto">
          <a:xfrm>
            <a:off x="468313" y="504800"/>
            <a:ext cx="792003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-35496" y="135037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00000"/>
              </a:lnSpc>
              <a:buClr>
                <a:srgbClr val="CC0000"/>
              </a:buClr>
              <a:buFont typeface="Wingdings" pitchFamily="2" charset="2"/>
              <a:buNone/>
            </a:pPr>
            <a:r>
              <a:rPr kumimoji="0" lang="en-GB" altLang="en-US" sz="4000" smtClean="0">
                <a:latin typeface="Arial" pitchFamily="34" charset="0"/>
              </a:rPr>
              <a:t>Path </a:t>
            </a:r>
            <a:r>
              <a:rPr kumimoji="0" lang="en-GB" altLang="en-US" sz="4000" smtClean="0">
                <a:latin typeface="Arial" pitchFamily="34" charset="0"/>
              </a:rPr>
              <a:t>Towards Fusion</a:t>
            </a:r>
            <a:endParaRPr kumimoji="0" lang="en-GB" altLang="en-US" sz="40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79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503" name="Text Box 7"/>
          <p:cNvSpPr txBox="1">
            <a:spLocks noChangeArrowheads="1"/>
          </p:cNvSpPr>
          <p:nvPr/>
        </p:nvSpPr>
        <p:spPr bwMode="auto">
          <a:xfrm>
            <a:off x="0" y="1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00000"/>
              </a:lnSpc>
              <a:buClr>
                <a:srgbClr val="CC0000"/>
              </a:buClr>
              <a:buFont typeface="Wingdings" pitchFamily="2" charset="2"/>
              <a:buNone/>
            </a:pPr>
            <a:r>
              <a:rPr kumimoji="0" lang="en-GB" altLang="en-US" sz="4000" dirty="0">
                <a:latin typeface="Arial" pitchFamily="34" charset="0"/>
              </a:rPr>
              <a:t>In kind </a:t>
            </a:r>
            <a:r>
              <a:rPr kumimoji="0" lang="en-GB" altLang="en-US" sz="4000" dirty="0" smtClean="0">
                <a:latin typeface="Arial" pitchFamily="34" charset="0"/>
              </a:rPr>
              <a:t>Contributions</a:t>
            </a:r>
            <a:endParaRPr kumimoji="0" lang="en-GB" altLang="en-US" sz="4000" dirty="0">
              <a:latin typeface="Arial" pitchFamily="34" charset="0"/>
            </a:endParaRPr>
          </a:p>
        </p:txBody>
      </p:sp>
      <p:sp>
        <p:nvSpPr>
          <p:cNvPr id="2077698" name="Rectangle 2"/>
          <p:cNvSpPr>
            <a:spLocks noChangeAspect="1" noChangeArrowheads="1"/>
          </p:cNvSpPr>
          <p:nvPr/>
        </p:nvSpPr>
        <p:spPr bwMode="auto">
          <a:xfrm>
            <a:off x="35496" y="736600"/>
            <a:ext cx="9029700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</a:pPr>
            <a:r>
              <a:rPr kumimoji="0" lang="en-US" altLang="en-US" sz="2200" b="0" dirty="0" smtClean="0">
                <a:latin typeface="Arial" pitchFamily="34" charset="0"/>
              </a:rPr>
              <a:t>Almost </a:t>
            </a:r>
            <a:r>
              <a:rPr kumimoji="0" lang="en-US" altLang="en-US" sz="2200" b="0" dirty="0">
                <a:latin typeface="Arial" pitchFamily="34" charset="0"/>
              </a:rPr>
              <a:t>all of the </a:t>
            </a:r>
            <a:r>
              <a:rPr kumimoji="0" lang="en-US" altLang="en-US" sz="2200" b="0" dirty="0" smtClean="0">
                <a:latin typeface="Arial" pitchFamily="34" charset="0"/>
              </a:rPr>
              <a:t>components </a:t>
            </a:r>
            <a:r>
              <a:rPr kumimoji="0" lang="en-US" altLang="en-US" sz="2200" b="0" dirty="0">
                <a:latin typeface="Arial" pitchFamily="34" charset="0"/>
              </a:rPr>
              <a:t>will be provided to the ITER </a:t>
            </a:r>
            <a:r>
              <a:rPr kumimoji="0" lang="en-US" altLang="en-US" sz="2200" b="0" dirty="0" smtClean="0">
                <a:latin typeface="Arial" pitchFamily="34" charset="0"/>
              </a:rPr>
              <a:t/>
            </a:r>
            <a:br>
              <a:rPr kumimoji="0" lang="en-US" altLang="en-US" sz="2200" b="0" dirty="0" smtClean="0">
                <a:latin typeface="Arial" pitchFamily="34" charset="0"/>
              </a:rPr>
            </a:br>
            <a:r>
              <a:rPr kumimoji="0" lang="en-US" altLang="en-US" sz="2200" b="0" dirty="0" smtClean="0">
                <a:latin typeface="Arial" pitchFamily="34" charset="0"/>
              </a:rPr>
              <a:t>Organization </a:t>
            </a:r>
            <a:r>
              <a:rPr kumimoji="0" lang="en-US" altLang="en-US" sz="2200" b="0" dirty="0">
                <a:latin typeface="Arial" pitchFamily="34" charset="0"/>
              </a:rPr>
              <a:t>through in-kind contributions from the seven </a:t>
            </a:r>
            <a:r>
              <a:rPr kumimoji="0" lang="en-US" altLang="en-US" sz="2200" b="0" dirty="0" smtClean="0">
                <a:latin typeface="Arial" pitchFamily="34" charset="0"/>
              </a:rPr>
              <a:t>Members</a:t>
            </a:r>
            <a:r>
              <a:rPr kumimoji="0" lang="en-GB" altLang="en-US" b="0" dirty="0">
                <a:latin typeface="Arial" pitchFamily="34" charset="0"/>
              </a:rPr>
              <a:t/>
            </a:r>
            <a:br>
              <a:rPr kumimoji="0" lang="en-GB" altLang="en-US" b="0" dirty="0">
                <a:latin typeface="Arial" pitchFamily="34" charset="0"/>
              </a:rPr>
            </a:br>
            <a:endParaRPr kumimoji="0" lang="en-US" altLang="en-US" b="0" dirty="0">
              <a:latin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6290" y="2127717"/>
            <a:ext cx="5721854" cy="3821563"/>
          </a:xfrm>
          <a:prstGeom prst="roundRect">
            <a:avLst>
              <a:gd name="adj" fmla="val 5225"/>
            </a:avLst>
          </a:prstGeom>
          <a:solidFill>
            <a:schemeClr val="accent1"/>
          </a:solidFill>
          <a:ln>
            <a:noFill/>
          </a:ln>
          <a:effectLst/>
          <a:extLst/>
        </p:spPr>
      </p:pic>
      <p:sp>
        <p:nvSpPr>
          <p:cNvPr id="6" name="Text Box 160"/>
          <p:cNvSpPr txBox="1">
            <a:spLocks noChangeArrowheads="1"/>
          </p:cNvSpPr>
          <p:nvPr/>
        </p:nvSpPr>
        <p:spPr bwMode="auto">
          <a:xfrm>
            <a:off x="6012160" y="2420888"/>
            <a:ext cx="2592288" cy="289925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GB" b="1" dirty="0" smtClean="0"/>
              <a:t>China</a:t>
            </a:r>
            <a:r>
              <a:rPr lang="en-GB" b="1" dirty="0"/>
              <a:t>, India, Japan, Korea, Russia and the United States </a:t>
            </a:r>
            <a:r>
              <a:rPr lang="en-GB" b="1" dirty="0" smtClean="0"/>
              <a:t>have responsibility for ~ </a:t>
            </a:r>
            <a:r>
              <a:rPr lang="en-GB" b="1" dirty="0"/>
              <a:t>9</a:t>
            </a:r>
            <a:r>
              <a:rPr lang="en-GB" b="1" dirty="0" smtClean="0"/>
              <a:t>% of procurement packages. </a:t>
            </a:r>
            <a:endParaRPr lang="en-GB" b="1" dirty="0"/>
          </a:p>
          <a:p>
            <a:pPr>
              <a:spcBef>
                <a:spcPct val="20000"/>
              </a:spcBef>
              <a:defRPr/>
            </a:pPr>
            <a:endParaRPr lang="en-GB" sz="1400" b="1" dirty="0">
              <a:effectLst>
                <a:outerShdw blurRad="50800" dist="50800" dir="5400000" algn="ctr" rotWithShape="0">
                  <a:prstClr val="black"/>
                </a:outerShdw>
              </a:effectLst>
              <a:latin typeface="Tahoma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en-GB" b="1" dirty="0"/>
              <a:t>Europe’s share, as Host Member, is ~ 45% (construction and </a:t>
            </a:r>
            <a:r>
              <a:rPr lang="en-GB" b="1" dirty="0" smtClean="0"/>
              <a:t>manufacturing).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1932822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ITER Currency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ITER has defined an </a:t>
            </a:r>
            <a:r>
              <a:rPr lang="en-GB" dirty="0" smtClean="0">
                <a:solidFill>
                  <a:srgbClr val="FFC000"/>
                </a:solidFill>
              </a:rPr>
              <a:t>I</a:t>
            </a:r>
            <a:r>
              <a:rPr lang="en-GB" dirty="0" smtClean="0"/>
              <a:t>TER </a:t>
            </a:r>
            <a:r>
              <a:rPr lang="en-GB" dirty="0" smtClean="0">
                <a:solidFill>
                  <a:srgbClr val="FFC000"/>
                </a:solidFill>
              </a:rPr>
              <a:t>U</a:t>
            </a:r>
            <a:r>
              <a:rPr lang="en-GB" dirty="0" smtClean="0"/>
              <a:t>nit of </a:t>
            </a:r>
            <a:r>
              <a:rPr lang="en-GB" dirty="0" smtClean="0">
                <a:solidFill>
                  <a:srgbClr val="FFC000"/>
                </a:solidFill>
              </a:rPr>
              <a:t>A</a:t>
            </a:r>
            <a:r>
              <a:rPr lang="en-GB" dirty="0" smtClean="0"/>
              <a:t>ccount (IUA)</a:t>
            </a:r>
          </a:p>
          <a:p>
            <a:pPr lvl="1"/>
            <a:r>
              <a:rPr lang="en-GB" dirty="0" smtClean="0"/>
              <a:t>Project uses EURO for financial accounts/cash</a:t>
            </a:r>
          </a:p>
          <a:p>
            <a:pPr lvl="1"/>
            <a:r>
              <a:rPr lang="en-GB" dirty="0" smtClean="0"/>
              <a:t>Member contributions, lifecycle expressed in </a:t>
            </a:r>
            <a:r>
              <a:rPr lang="en-GB" dirty="0" err="1" smtClean="0"/>
              <a:t>kIUA</a:t>
            </a:r>
            <a:r>
              <a:rPr lang="en-GB" dirty="0" smtClean="0"/>
              <a:t> (1IUA </a:t>
            </a:r>
            <a:r>
              <a:rPr lang="en-GB" dirty="0"/>
              <a:t>≈ </a:t>
            </a:r>
            <a:r>
              <a:rPr lang="en-GB" dirty="0" smtClean="0"/>
              <a:t>1700 €</a:t>
            </a:r>
            <a:r>
              <a:rPr lang="en-GB" baseline="-25000" dirty="0" smtClean="0"/>
              <a:t>2014</a:t>
            </a:r>
            <a:r>
              <a:rPr lang="en-GB" dirty="0" smtClean="0"/>
              <a:t>)</a:t>
            </a:r>
          </a:p>
          <a:p>
            <a:pPr lvl="1"/>
            <a:r>
              <a:rPr lang="en-GB" dirty="0" smtClean="0"/>
              <a:t>Avoid multiple </a:t>
            </a:r>
            <a:r>
              <a:rPr lang="en-GB" dirty="0"/>
              <a:t>currencies with </a:t>
            </a:r>
            <a:r>
              <a:rPr lang="en-GB" dirty="0" smtClean="0"/>
              <a:t>fluctuations and eliminate inflation</a:t>
            </a:r>
          </a:p>
          <a:p>
            <a:pPr lvl="1"/>
            <a:r>
              <a:rPr lang="en-GB" dirty="0"/>
              <a:t>Members do not report actual cost, nor does the IO manage their </a:t>
            </a:r>
            <a:r>
              <a:rPr lang="en-GB" dirty="0" smtClean="0"/>
              <a:t>costs</a:t>
            </a:r>
          </a:p>
          <a:p>
            <a:r>
              <a:rPr lang="en-GB" dirty="0" smtClean="0"/>
              <a:t>Parties provide 84% in-kind, 16% in-cash</a:t>
            </a:r>
          </a:p>
          <a:p>
            <a:r>
              <a:rPr lang="en-GB" dirty="0" smtClean="0"/>
              <a:t>Real cost may be several times </a:t>
            </a:r>
            <a:r>
              <a:rPr lang="en-GB" dirty="0" err="1" smtClean="0"/>
              <a:t>kIUA</a:t>
            </a:r>
            <a:r>
              <a:rPr lang="en-GB" dirty="0" smtClean="0"/>
              <a:t> cost….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445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Procurement Arrangement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“Contractual-like” document between ITER Organisation and Member’s Domestic Agency</a:t>
            </a:r>
          </a:p>
          <a:p>
            <a:pPr lvl="1"/>
            <a:r>
              <a:rPr lang="en-GB" dirty="0" smtClean="0"/>
              <a:t>DA is procurement body within Member state</a:t>
            </a:r>
          </a:p>
          <a:p>
            <a:pPr lvl="1"/>
            <a:r>
              <a:rPr lang="en-GB" dirty="0" smtClean="0"/>
              <a:t>Contractual body for in-kind supplies</a:t>
            </a:r>
          </a:p>
          <a:p>
            <a:r>
              <a:rPr lang="en-GB" dirty="0" smtClean="0"/>
              <a:t>Main -&gt; General &amp; Special Conditions</a:t>
            </a:r>
          </a:p>
          <a:p>
            <a:r>
              <a:rPr lang="en-GB" dirty="0" smtClean="0"/>
              <a:t>Annex A -&gt; Management Conditions</a:t>
            </a:r>
          </a:p>
          <a:p>
            <a:r>
              <a:rPr lang="en-GB" dirty="0" smtClean="0"/>
              <a:t>Annex B -&gt; Technical Specifications</a:t>
            </a:r>
          </a:p>
        </p:txBody>
      </p:sp>
    </p:spTree>
    <p:extLst>
      <p:ext uri="{BB962C8B-B14F-4D97-AF65-F5344CB8AC3E}">
        <p14:creationId xmlns:p14="http://schemas.microsoft.com/office/powerpoint/2010/main" val="4966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01_blk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8731" y="982241"/>
            <a:ext cx="7197725" cy="539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02_blkt_div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8731" y="983828"/>
            <a:ext cx="7197725" cy="539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07_blkt_div_rh_nb_cs_elm_cc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983828"/>
            <a:ext cx="7197725" cy="539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08_blkt_div_rh_nb_cs_elm_cc_tf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983828"/>
            <a:ext cx="7197725" cy="539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09_blkt_div_rh_nb_cs_elm_cc_tf_pf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983828"/>
            <a:ext cx="7197725" cy="539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10_blkt_div_rh_nb_cs_elm_cc_tf_pf_vv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980728"/>
            <a:ext cx="7197725" cy="539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12_blkt_div_rh_nb_cs_elm_cc_tf_pf_vv_vvp_ts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980728"/>
            <a:ext cx="7197725" cy="539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15_blkt_div_rh_nb_cs_elm_cc_tf_pf_vv_vvp_ts_fuel_pumps_cryo_cws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980728"/>
            <a:ext cx="7197725" cy="539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533400"/>
            <a:ext cx="4343400" cy="461665"/>
          </a:xfrm>
          <a:prstGeom prst="rect">
            <a:avLst/>
          </a:prstGeom>
          <a:solidFill>
            <a:schemeClr val="tx1">
              <a:lumMod val="95000"/>
              <a:lumOff val="5000"/>
              <a:alpha val="55000"/>
            </a:schemeClr>
          </a:solidFill>
        </p:spPr>
        <p:txBody>
          <a:bodyPr wrap="square" rtlCol="0"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      ITER Machine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13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2" descr="J:\0_En cours\EUROPEAN MPs 16_05\Tokamak n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335" y="751929"/>
            <a:ext cx="8020105" cy="515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2548" name="Line 4"/>
          <p:cNvSpPr>
            <a:spLocks noChangeShapeType="1"/>
          </p:cNvSpPr>
          <p:nvPr/>
        </p:nvSpPr>
        <p:spPr bwMode="auto">
          <a:xfrm>
            <a:off x="1306802" y="3435730"/>
            <a:ext cx="1969054" cy="209294"/>
          </a:xfrm>
          <a:prstGeom prst="line">
            <a:avLst/>
          </a:prstGeom>
          <a:noFill/>
          <a:ln w="41275">
            <a:solidFill>
              <a:srgbClr val="FF27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549" name="Line 5"/>
          <p:cNvSpPr>
            <a:spLocks noChangeShapeType="1"/>
          </p:cNvSpPr>
          <p:nvPr/>
        </p:nvSpPr>
        <p:spPr bwMode="auto">
          <a:xfrm>
            <a:off x="1630884" y="1394321"/>
            <a:ext cx="2581076" cy="1684560"/>
          </a:xfrm>
          <a:prstGeom prst="line">
            <a:avLst/>
          </a:prstGeom>
          <a:noFill/>
          <a:ln w="41275">
            <a:solidFill>
              <a:srgbClr val="FF27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92551" name="Line 7"/>
          <p:cNvSpPr>
            <a:spLocks noChangeShapeType="1"/>
          </p:cNvSpPr>
          <p:nvPr/>
        </p:nvSpPr>
        <p:spPr bwMode="auto">
          <a:xfrm flipH="1">
            <a:off x="6564412" y="1223094"/>
            <a:ext cx="911225" cy="269875"/>
          </a:xfrm>
          <a:prstGeom prst="line">
            <a:avLst/>
          </a:prstGeom>
          <a:noFill/>
          <a:ln w="41275">
            <a:solidFill>
              <a:srgbClr val="FF27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552" name="Line 8"/>
          <p:cNvSpPr>
            <a:spLocks noChangeShapeType="1"/>
          </p:cNvSpPr>
          <p:nvPr/>
        </p:nvSpPr>
        <p:spPr bwMode="auto">
          <a:xfrm flipH="1">
            <a:off x="5726212" y="2070065"/>
            <a:ext cx="1582738" cy="184904"/>
          </a:xfrm>
          <a:prstGeom prst="line">
            <a:avLst/>
          </a:prstGeom>
          <a:noFill/>
          <a:ln w="41275">
            <a:solidFill>
              <a:srgbClr val="FF27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553" name="Line 9"/>
          <p:cNvSpPr>
            <a:spLocks noChangeShapeType="1"/>
          </p:cNvSpPr>
          <p:nvPr/>
        </p:nvSpPr>
        <p:spPr bwMode="auto">
          <a:xfrm flipH="1" flipV="1">
            <a:off x="5691138" y="3321768"/>
            <a:ext cx="1293654" cy="1790303"/>
          </a:xfrm>
          <a:prstGeom prst="line">
            <a:avLst/>
          </a:prstGeom>
          <a:noFill/>
          <a:ln w="41275">
            <a:solidFill>
              <a:srgbClr val="FF27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554" name="Text Box 10"/>
          <p:cNvSpPr txBox="1">
            <a:spLocks noChangeArrowheads="1"/>
          </p:cNvSpPr>
          <p:nvPr/>
        </p:nvSpPr>
        <p:spPr bwMode="auto">
          <a:xfrm>
            <a:off x="11212" y="1039961"/>
            <a:ext cx="22098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dirty="0">
                <a:latin typeface="Arial" charset="0"/>
              </a:rPr>
              <a:t>Central </a:t>
            </a:r>
            <a:r>
              <a:rPr lang="en-US" sz="1600" dirty="0" smtClean="0">
                <a:latin typeface="Arial" charset="0"/>
              </a:rPr>
              <a:t>solenoid</a:t>
            </a:r>
            <a:endParaRPr lang="en-US" dirty="0"/>
          </a:p>
        </p:txBody>
      </p:sp>
      <p:sp>
        <p:nvSpPr>
          <p:cNvPr id="492555" name="Text Box 11"/>
          <p:cNvSpPr txBox="1">
            <a:spLocks noChangeArrowheads="1"/>
          </p:cNvSpPr>
          <p:nvPr/>
        </p:nvSpPr>
        <p:spPr bwMode="auto">
          <a:xfrm>
            <a:off x="6259612" y="5075823"/>
            <a:ext cx="2667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dirty="0">
                <a:latin typeface="Arial" charset="0"/>
              </a:rPr>
              <a:t>Toroidal </a:t>
            </a:r>
            <a:r>
              <a:rPr lang="en-US" sz="1600" dirty="0" smtClean="0">
                <a:latin typeface="Arial" charset="0"/>
              </a:rPr>
              <a:t>field coils </a:t>
            </a:r>
            <a:r>
              <a:rPr lang="en-US" sz="1600" dirty="0">
                <a:latin typeface="Arial" charset="0"/>
              </a:rPr>
              <a:t>(18</a:t>
            </a:r>
            <a:r>
              <a:rPr lang="en-US" sz="1600" dirty="0" smtClean="0">
                <a:latin typeface="Arial" charset="0"/>
              </a:rPr>
              <a:t>)</a:t>
            </a:r>
            <a:endParaRPr lang="en-US" sz="1600" dirty="0">
              <a:latin typeface="Arial" charset="0"/>
            </a:endParaRPr>
          </a:p>
        </p:txBody>
      </p:sp>
      <p:sp>
        <p:nvSpPr>
          <p:cNvPr id="492556" name="Text Box 12"/>
          <p:cNvSpPr txBox="1">
            <a:spLocks noChangeArrowheads="1"/>
          </p:cNvSpPr>
          <p:nvPr/>
        </p:nvSpPr>
        <p:spPr bwMode="auto">
          <a:xfrm>
            <a:off x="7021612" y="1035769"/>
            <a:ext cx="19050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dirty="0">
                <a:latin typeface="Arial" charset="0"/>
              </a:rPr>
              <a:t>Cryostat</a:t>
            </a:r>
            <a:endParaRPr lang="en-US" dirty="0"/>
          </a:p>
        </p:txBody>
      </p:sp>
      <p:sp>
        <p:nvSpPr>
          <p:cNvPr id="492557" name="Text Box 13"/>
          <p:cNvSpPr txBox="1">
            <a:spLocks noChangeArrowheads="1"/>
          </p:cNvSpPr>
          <p:nvPr/>
        </p:nvSpPr>
        <p:spPr bwMode="auto">
          <a:xfrm>
            <a:off x="6378755" y="2645623"/>
            <a:ext cx="290743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dirty="0" smtClean="0">
                <a:latin typeface="Arial" charset="0"/>
              </a:rPr>
              <a:t>Blanket modules</a:t>
            </a:r>
          </a:p>
        </p:txBody>
      </p:sp>
      <p:sp>
        <p:nvSpPr>
          <p:cNvPr id="492558" name="Text Box 14"/>
          <p:cNvSpPr txBox="1">
            <a:spLocks noChangeArrowheads="1"/>
          </p:cNvSpPr>
          <p:nvPr/>
        </p:nvSpPr>
        <p:spPr bwMode="auto">
          <a:xfrm>
            <a:off x="6984792" y="1778585"/>
            <a:ext cx="21336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dirty="0">
                <a:latin typeface="Arial" charset="0"/>
              </a:rPr>
              <a:t>Thermal </a:t>
            </a:r>
            <a:r>
              <a:rPr lang="en-US" sz="1600" dirty="0" smtClean="0">
                <a:latin typeface="Arial" charset="0"/>
              </a:rPr>
              <a:t>shield</a:t>
            </a:r>
            <a:endParaRPr lang="en-US" sz="1600" dirty="0">
              <a:latin typeface="Arial" charset="0"/>
            </a:endParaRPr>
          </a:p>
        </p:txBody>
      </p:sp>
      <p:sp>
        <p:nvSpPr>
          <p:cNvPr id="492559" name="Text Box 15"/>
          <p:cNvSpPr txBox="1">
            <a:spLocks noChangeArrowheads="1"/>
          </p:cNvSpPr>
          <p:nvPr/>
        </p:nvSpPr>
        <p:spPr bwMode="auto">
          <a:xfrm>
            <a:off x="26649" y="2924944"/>
            <a:ext cx="225469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dirty="0">
                <a:latin typeface="Arial" charset="0"/>
              </a:rPr>
              <a:t>Correction </a:t>
            </a:r>
            <a:r>
              <a:rPr lang="en-US" sz="1600" dirty="0" smtClean="0">
                <a:latin typeface="Arial" charset="0"/>
              </a:rPr>
              <a:t>coils </a:t>
            </a:r>
            <a:r>
              <a:rPr lang="en-US" sz="1600" dirty="0">
                <a:latin typeface="Arial" charset="0"/>
              </a:rPr>
              <a:t>(18</a:t>
            </a:r>
            <a:r>
              <a:rPr lang="en-US" sz="1600" dirty="0" smtClean="0">
                <a:latin typeface="Arial" charset="0"/>
              </a:rPr>
              <a:t>)</a:t>
            </a:r>
            <a:endParaRPr lang="en-US" sz="1600" dirty="0">
              <a:latin typeface="Arial" charset="0"/>
            </a:endParaRPr>
          </a:p>
        </p:txBody>
      </p:sp>
      <p:sp>
        <p:nvSpPr>
          <p:cNvPr id="492560" name="Line 16"/>
          <p:cNvSpPr>
            <a:spLocks noChangeShapeType="1"/>
          </p:cNvSpPr>
          <p:nvPr/>
        </p:nvSpPr>
        <p:spPr bwMode="auto">
          <a:xfrm>
            <a:off x="1489150" y="2410593"/>
            <a:ext cx="1642690" cy="921230"/>
          </a:xfrm>
          <a:prstGeom prst="line">
            <a:avLst/>
          </a:prstGeom>
          <a:noFill/>
          <a:ln w="41275">
            <a:solidFill>
              <a:srgbClr val="FF27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561" name="Text Box 17"/>
          <p:cNvSpPr txBox="1">
            <a:spLocks noChangeArrowheads="1"/>
          </p:cNvSpPr>
          <p:nvPr/>
        </p:nvSpPr>
        <p:spPr bwMode="auto">
          <a:xfrm>
            <a:off x="-36512" y="2120081"/>
            <a:ext cx="2133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dirty="0">
                <a:latin typeface="Arial" charset="0"/>
              </a:rPr>
              <a:t>Internal </a:t>
            </a:r>
            <a:r>
              <a:rPr lang="en-US" sz="1600" dirty="0" smtClean="0">
                <a:latin typeface="Arial" charset="0"/>
              </a:rPr>
              <a:t>coils</a:t>
            </a:r>
            <a:endParaRPr lang="en-US" sz="1600" dirty="0">
              <a:latin typeface="Arial" charset="0"/>
            </a:endParaRPr>
          </a:p>
        </p:txBody>
      </p:sp>
      <p:sp>
        <p:nvSpPr>
          <p:cNvPr id="492562" name="Text Box 18"/>
          <p:cNvSpPr txBox="1">
            <a:spLocks noChangeArrowheads="1"/>
          </p:cNvSpPr>
          <p:nvPr/>
        </p:nvSpPr>
        <p:spPr bwMode="auto">
          <a:xfrm>
            <a:off x="119178" y="5140997"/>
            <a:ext cx="2667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dirty="0">
                <a:latin typeface="Arial" charset="0"/>
              </a:rPr>
              <a:t>Poloidal </a:t>
            </a:r>
            <a:r>
              <a:rPr lang="en-US" sz="1600" dirty="0" smtClean="0">
                <a:latin typeface="Arial" charset="0"/>
              </a:rPr>
              <a:t>field coils </a:t>
            </a:r>
            <a:r>
              <a:rPr lang="en-US" sz="1600" dirty="0">
                <a:latin typeface="Arial" charset="0"/>
              </a:rPr>
              <a:t>(6</a:t>
            </a:r>
            <a:r>
              <a:rPr lang="en-US" sz="1600" dirty="0" smtClean="0">
                <a:latin typeface="Arial" charset="0"/>
              </a:rPr>
              <a:t>)</a:t>
            </a:r>
            <a:endParaRPr lang="en-US" sz="1600" dirty="0">
              <a:latin typeface="Arial" charset="0"/>
            </a:endParaRPr>
          </a:p>
        </p:txBody>
      </p:sp>
      <p:sp>
        <p:nvSpPr>
          <p:cNvPr id="492563" name="Line 19"/>
          <p:cNvSpPr>
            <a:spLocks noChangeShapeType="1"/>
          </p:cNvSpPr>
          <p:nvPr/>
        </p:nvSpPr>
        <p:spPr bwMode="auto">
          <a:xfrm flipV="1">
            <a:off x="2097088" y="3789038"/>
            <a:ext cx="458688" cy="1361090"/>
          </a:xfrm>
          <a:prstGeom prst="line">
            <a:avLst/>
          </a:prstGeom>
          <a:noFill/>
          <a:ln w="41275">
            <a:solidFill>
              <a:srgbClr val="FF27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564" name="Text Box 20"/>
          <p:cNvSpPr txBox="1">
            <a:spLocks noChangeArrowheads="1"/>
          </p:cNvSpPr>
          <p:nvPr/>
        </p:nvSpPr>
        <p:spPr bwMode="auto">
          <a:xfrm>
            <a:off x="2988177" y="6042774"/>
            <a:ext cx="223224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dirty="0">
                <a:latin typeface="Arial" charset="0"/>
              </a:rPr>
              <a:t>Vacuum </a:t>
            </a:r>
            <a:r>
              <a:rPr lang="en-US" sz="1600" dirty="0" smtClean="0">
                <a:latin typeface="Arial" charset="0"/>
              </a:rPr>
              <a:t>vessel</a:t>
            </a:r>
            <a:endParaRPr lang="en-US" dirty="0"/>
          </a:p>
        </p:txBody>
      </p:sp>
      <p:sp>
        <p:nvSpPr>
          <p:cNvPr id="492565" name="Line 21"/>
          <p:cNvSpPr>
            <a:spLocks noChangeShapeType="1"/>
          </p:cNvSpPr>
          <p:nvPr/>
        </p:nvSpPr>
        <p:spPr bwMode="auto">
          <a:xfrm flipH="1" flipV="1">
            <a:off x="3635895" y="4293319"/>
            <a:ext cx="478575" cy="1279844"/>
          </a:xfrm>
          <a:prstGeom prst="line">
            <a:avLst/>
          </a:prstGeom>
          <a:noFill/>
          <a:ln w="41275">
            <a:solidFill>
              <a:srgbClr val="FF27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566" name="Line 22"/>
          <p:cNvSpPr>
            <a:spLocks noChangeShapeType="1"/>
          </p:cNvSpPr>
          <p:nvPr/>
        </p:nvSpPr>
        <p:spPr bwMode="auto">
          <a:xfrm flipH="1" flipV="1">
            <a:off x="5087268" y="4096469"/>
            <a:ext cx="360040" cy="1906364"/>
          </a:xfrm>
          <a:prstGeom prst="line">
            <a:avLst/>
          </a:prstGeom>
          <a:noFill/>
          <a:ln w="41275">
            <a:solidFill>
              <a:srgbClr val="FF27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567" name="Text Box 23"/>
          <p:cNvSpPr txBox="1">
            <a:spLocks noChangeArrowheads="1"/>
          </p:cNvSpPr>
          <p:nvPr/>
        </p:nvSpPr>
        <p:spPr bwMode="auto">
          <a:xfrm>
            <a:off x="4964212" y="5944319"/>
            <a:ext cx="154146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smtClean="0">
                <a:latin typeface="Arial" charset="0"/>
              </a:rPr>
              <a:t>Divertor</a:t>
            </a:r>
          </a:p>
        </p:txBody>
      </p:sp>
      <p:pic>
        <p:nvPicPr>
          <p:cNvPr id="32" name="Picture 21" descr="Ind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5580" y="1322313"/>
            <a:ext cx="312025" cy="223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4"/>
          <p:cNvPicPr preferRelativeResize="0"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8760" y="2070065"/>
            <a:ext cx="338701" cy="20896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3"/>
          <p:cNvPicPr preferRelativeResize="0"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470" y="1346448"/>
            <a:ext cx="338701" cy="20896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11"/>
          <p:cNvPicPr preferRelativeResize="0"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430" y="1340768"/>
            <a:ext cx="338700" cy="20896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10"/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6802" y="4941741"/>
            <a:ext cx="338700" cy="20666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12"/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761" y="4941168"/>
            <a:ext cx="338701" cy="20896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15"/>
          <p:cNvPicPr preferRelativeResize="0"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22" y="4941741"/>
            <a:ext cx="338702" cy="207814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10"/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1249" y="5661993"/>
            <a:ext cx="338700" cy="20666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12"/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1212" y="5424849"/>
            <a:ext cx="338701" cy="20896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13"/>
          <p:cNvPicPr preferRelativeResize="0"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1289" y="5660845"/>
            <a:ext cx="338701" cy="20896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5"/>
          <p:cNvPicPr preferRelativeResize="0"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1173" y="5428584"/>
            <a:ext cx="338702" cy="207814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11"/>
          <p:cNvPicPr preferRelativeResize="0"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1252" y="5428011"/>
            <a:ext cx="338700" cy="20896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14"/>
          <p:cNvPicPr preferRelativeResize="0"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1209" y="5660845"/>
            <a:ext cx="338701" cy="20896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13"/>
          <p:cNvPicPr preferRelativeResize="0"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3481" y="2492896"/>
            <a:ext cx="338701" cy="20896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15"/>
          <p:cNvPicPr preferRelativeResize="0"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349" y="2492896"/>
            <a:ext cx="338702" cy="207814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10"/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5640" y="5879778"/>
            <a:ext cx="338700" cy="20666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12"/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5770" y="5656379"/>
            <a:ext cx="338701" cy="20896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14"/>
          <p:cNvPicPr preferRelativeResize="0"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5600" y="5878630"/>
            <a:ext cx="338701" cy="20896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21" descr="Ind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6637" y="5648909"/>
            <a:ext cx="312025" cy="223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0"/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2276" y="6035273"/>
            <a:ext cx="338700" cy="20666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12"/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2196" y="6035273"/>
            <a:ext cx="338701" cy="20896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11"/>
          <p:cNvPicPr preferRelativeResize="0"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2236" y="6035273"/>
            <a:ext cx="338700" cy="20896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15"/>
          <p:cNvPicPr preferRelativeResize="0"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1606" y="3227916"/>
            <a:ext cx="338702" cy="207814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10"/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9503" y="2984651"/>
            <a:ext cx="338700" cy="20666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12"/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8633" y="2983503"/>
            <a:ext cx="338701" cy="20896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15"/>
          <p:cNvPicPr preferRelativeResize="0"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8594" y="2984076"/>
            <a:ext cx="338702" cy="207814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14"/>
          <p:cNvPicPr preferRelativeResize="0"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0839" y="2982355"/>
            <a:ext cx="338701" cy="20896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Line 6"/>
          <p:cNvSpPr>
            <a:spLocks noChangeShapeType="1"/>
          </p:cNvSpPr>
          <p:nvPr/>
        </p:nvSpPr>
        <p:spPr bwMode="auto">
          <a:xfrm flipH="1">
            <a:off x="5267288" y="2984651"/>
            <a:ext cx="1773236" cy="137289"/>
          </a:xfrm>
          <a:prstGeom prst="line">
            <a:avLst/>
          </a:prstGeom>
          <a:noFill/>
          <a:ln w="41275">
            <a:solidFill>
              <a:srgbClr val="FF27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Text Box 18"/>
          <p:cNvSpPr txBox="1">
            <a:spLocks noChangeArrowheads="1"/>
          </p:cNvSpPr>
          <p:nvPr/>
        </p:nvSpPr>
        <p:spPr bwMode="auto">
          <a:xfrm>
            <a:off x="119178" y="5573163"/>
            <a:ext cx="2667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smtClean="0">
                <a:latin typeface="Arial" charset="0"/>
              </a:rPr>
              <a:t>Cooling water system</a:t>
            </a:r>
            <a:endParaRPr lang="en-US" sz="1600" dirty="0">
              <a:latin typeface="Arial" charset="0"/>
            </a:endParaRPr>
          </a:p>
        </p:txBody>
      </p:sp>
      <p:pic>
        <p:nvPicPr>
          <p:cNvPr id="63" name="Picture 13"/>
          <p:cNvPicPr preferRelativeResize="0"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1607" y="5930793"/>
            <a:ext cx="338701" cy="20896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" name="Line 19"/>
          <p:cNvSpPr>
            <a:spLocks noChangeShapeType="1"/>
          </p:cNvSpPr>
          <p:nvPr/>
        </p:nvSpPr>
        <p:spPr bwMode="auto">
          <a:xfrm flipV="1">
            <a:off x="2221012" y="5150127"/>
            <a:ext cx="1054844" cy="532799"/>
          </a:xfrm>
          <a:prstGeom prst="line">
            <a:avLst/>
          </a:prstGeom>
          <a:noFill/>
          <a:ln w="41275">
            <a:solidFill>
              <a:srgbClr val="FF27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Text Box 7"/>
          <p:cNvSpPr txBox="1">
            <a:spLocks noChangeArrowheads="1"/>
          </p:cNvSpPr>
          <p:nvPr/>
        </p:nvSpPr>
        <p:spPr bwMode="auto">
          <a:xfrm>
            <a:off x="0" y="1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00000"/>
              </a:lnSpc>
              <a:buClr>
                <a:srgbClr val="CC0000"/>
              </a:buClr>
              <a:buFont typeface="Wingdings" pitchFamily="2" charset="2"/>
              <a:buNone/>
            </a:pPr>
            <a:r>
              <a:rPr kumimoji="0" lang="en-GB" altLang="en-US" sz="4000" dirty="0" smtClean="0">
                <a:latin typeface="Arial" pitchFamily="34" charset="0"/>
              </a:rPr>
              <a:t>Who Manufactures What?</a:t>
            </a:r>
            <a:endParaRPr kumimoji="0" lang="en-GB" altLang="en-US" sz="40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36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rban Photo Albu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UrbanPhotoAlbum</Template>
  <TotalTime>0</TotalTime>
  <Words>1521</Words>
  <Application>Microsoft Office PowerPoint</Application>
  <PresentationFormat>On-screen Show (4:3)</PresentationFormat>
  <Paragraphs>282</Paragraphs>
  <Slides>31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Urban Photo Album</vt:lpstr>
      <vt:lpstr>PowerPoint Presentation</vt:lpstr>
      <vt:lpstr>ITER Key Facts</vt:lpstr>
      <vt:lpstr>PowerPoint Presentation</vt:lpstr>
      <vt:lpstr>PowerPoint Presentation</vt:lpstr>
      <vt:lpstr>PowerPoint Presentation</vt:lpstr>
      <vt:lpstr>ITER Currency</vt:lpstr>
      <vt:lpstr>Procurement Arrangement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2015 Changes</vt:lpstr>
      <vt:lpstr>Mitigation - Project Team</vt:lpstr>
      <vt:lpstr>Mitigation – Reserve Fund</vt:lpstr>
      <vt:lpstr>Mitigation - Centralization</vt:lpstr>
      <vt:lpstr>Other Issues Lessons Learnt</vt:lpstr>
      <vt:lpstr>Construction</vt:lpstr>
      <vt:lpstr>Contract Map</vt:lpstr>
      <vt:lpstr>Industry Fair - Construction</vt:lpstr>
      <vt:lpstr>Market Survey – Construction Manager as Agent (CMa)</vt:lpstr>
      <vt:lpstr>Market Survey - Works</vt:lpstr>
      <vt:lpstr>Conclusions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ITER Return of Experience on In-Kind Procurement</dc:title>
  <dc:creator/>
  <cp:lastModifiedBy/>
  <cp:revision>1</cp:revision>
  <dcterms:created xsi:type="dcterms:W3CDTF">2012-04-21T17:32:49Z</dcterms:created>
  <dcterms:modified xsi:type="dcterms:W3CDTF">2015-11-03T15:40:57Z</dcterms:modified>
</cp:coreProperties>
</file>