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73" r:id="rId4"/>
    <p:sldId id="274" r:id="rId5"/>
    <p:sldId id="276" r:id="rId6"/>
    <p:sldId id="266" r:id="rId7"/>
    <p:sldId id="263" r:id="rId8"/>
    <p:sldId id="277" r:id="rId9"/>
    <p:sldId id="278" r:id="rId10"/>
    <p:sldId id="280" r:id="rId11"/>
    <p:sldId id="279" r:id="rId12"/>
    <p:sldId id="281" r:id="rId13"/>
    <p:sldId id="284" r:id="rId14"/>
    <p:sldId id="283" r:id="rId15"/>
    <p:sldId id="272" r:id="rId16"/>
    <p:sldId id="257" r:id="rId17"/>
    <p:sldId id="258" r:id="rId18"/>
    <p:sldId id="259" r:id="rId19"/>
    <p:sldId id="260" r:id="rId20"/>
    <p:sldId id="261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6" autoAdjust="0"/>
    <p:restoredTop sz="94660"/>
  </p:normalViewPr>
  <p:slideViewPr>
    <p:cSldViewPr>
      <p:cViewPr>
        <p:scale>
          <a:sx n="70" d="100"/>
          <a:sy n="70" d="100"/>
        </p:scale>
        <p:origin x="-1500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516316343815537E-2"/>
          <c:y val="0.12939845764263741"/>
          <c:w val="0.90248368365618448"/>
          <c:h val="0.8385102804669214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/>
                      <a:t>France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/>
                      <a:t>Germany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1933606784526398E-3"/>
                  <c:y val="2.862702755249416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India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dirty="0"/>
                      <a:t>Poland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dirty="0"/>
                      <a:t>Romania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dirty="0"/>
                      <a:t>Russia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00" dirty="0"/>
                      <a:t>Slovenia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200" dirty="0"/>
                      <a:t>Sweden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Sheet1!$C$5:$C$14</c:f>
              <c:strCache>
                <c:ptCount val="10"/>
                <c:pt idx="0">
                  <c:v>Finnland</c:v>
                </c:pt>
                <c:pt idx="1">
                  <c:v>France</c:v>
                </c:pt>
                <c:pt idx="2">
                  <c:v>Germany</c:v>
                </c:pt>
                <c:pt idx="3">
                  <c:v>India</c:v>
                </c:pt>
                <c:pt idx="4">
                  <c:v>Poland</c:v>
                </c:pt>
                <c:pt idx="5">
                  <c:v>Romania</c:v>
                </c:pt>
                <c:pt idx="6">
                  <c:v>Russia</c:v>
                </c:pt>
                <c:pt idx="7">
                  <c:v>Slovenia</c:v>
                </c:pt>
                <c:pt idx="8">
                  <c:v>Sweden</c:v>
                </c:pt>
                <c:pt idx="9">
                  <c:v>UK</c:v>
                </c:pt>
              </c:strCache>
            </c:strRef>
          </c:cat>
          <c:val>
            <c:numRef>
              <c:f>Sheet1!$E$5:$E$14</c:f>
              <c:numCache>
                <c:formatCode>General</c:formatCode>
                <c:ptCount val="10"/>
                <c:pt idx="0">
                  <c:v>3.54</c:v>
                </c:pt>
                <c:pt idx="1">
                  <c:v>16.97</c:v>
                </c:pt>
                <c:pt idx="2">
                  <c:v>216.63</c:v>
                </c:pt>
                <c:pt idx="3">
                  <c:v>21.2</c:v>
                </c:pt>
                <c:pt idx="4">
                  <c:v>18.04</c:v>
                </c:pt>
                <c:pt idx="5">
                  <c:v>3.96</c:v>
                </c:pt>
                <c:pt idx="6">
                  <c:v>109.28</c:v>
                </c:pt>
                <c:pt idx="7">
                  <c:v>12</c:v>
                </c:pt>
                <c:pt idx="8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err="1"/>
                      <a:t>Finnland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718548152609607"/>
                  <c:y val="8.723156274817200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France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/>
                      <a:t>Germany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22798098091341462"/>
                  <c:y val="-9.1183284161842106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Sheet1!$C$5:$C$14</c:f>
              <c:strCache>
                <c:ptCount val="10"/>
                <c:pt idx="0">
                  <c:v>Finnland</c:v>
                </c:pt>
                <c:pt idx="1">
                  <c:v>France</c:v>
                </c:pt>
                <c:pt idx="2">
                  <c:v>Germany</c:v>
                </c:pt>
                <c:pt idx="3">
                  <c:v>India</c:v>
                </c:pt>
                <c:pt idx="4">
                  <c:v>Poland</c:v>
                </c:pt>
                <c:pt idx="5">
                  <c:v>Romania</c:v>
                </c:pt>
                <c:pt idx="6">
                  <c:v>Russia</c:v>
                </c:pt>
                <c:pt idx="7">
                  <c:v>Slovenia</c:v>
                </c:pt>
                <c:pt idx="8">
                  <c:v>Sweden</c:v>
                </c:pt>
                <c:pt idx="9">
                  <c:v>UK</c:v>
                </c:pt>
              </c:strCache>
            </c:strRef>
          </c:cat>
          <c:val>
            <c:numRef>
              <c:f>Sheet1!$D$5:$D$14</c:f>
              <c:numCache>
                <c:formatCode>General</c:formatCode>
                <c:ptCount val="10"/>
                <c:pt idx="0">
                  <c:v>5</c:v>
                </c:pt>
                <c:pt idx="1">
                  <c:v>27</c:v>
                </c:pt>
                <c:pt idx="2">
                  <c:v>800</c:v>
                </c:pt>
                <c:pt idx="3">
                  <c:v>36</c:v>
                </c:pt>
                <c:pt idx="4">
                  <c:v>23.74</c:v>
                </c:pt>
                <c:pt idx="5">
                  <c:v>11.87</c:v>
                </c:pt>
                <c:pt idx="6">
                  <c:v>178.05</c:v>
                </c:pt>
                <c:pt idx="7">
                  <c:v>12</c:v>
                </c:pt>
                <c:pt idx="8">
                  <c:v>10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8.8525966250663432E-2"/>
                  <c:y val="3.725106932563048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0032218642373076"/>
                  <c:y val="4.062337980965077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Sheet1!$C$5:$C$14</c:f>
              <c:strCache>
                <c:ptCount val="10"/>
                <c:pt idx="0">
                  <c:v>Finnland</c:v>
                </c:pt>
                <c:pt idx="1">
                  <c:v>France</c:v>
                </c:pt>
                <c:pt idx="2">
                  <c:v>Germany</c:v>
                </c:pt>
                <c:pt idx="3">
                  <c:v>India</c:v>
                </c:pt>
                <c:pt idx="4">
                  <c:v>Poland</c:v>
                </c:pt>
                <c:pt idx="5">
                  <c:v>Romania</c:v>
                </c:pt>
                <c:pt idx="6">
                  <c:v>Russia</c:v>
                </c:pt>
                <c:pt idx="7">
                  <c:v>Slovenia</c:v>
                </c:pt>
                <c:pt idx="8">
                  <c:v>Sweden</c:v>
                </c:pt>
                <c:pt idx="9">
                  <c:v>UK</c:v>
                </c:pt>
              </c:strCache>
            </c:strRef>
          </c:cat>
          <c:val>
            <c:numRef>
              <c:f>Sheet1!$F$5:$F$14</c:f>
              <c:numCache>
                <c:formatCode>General</c:formatCode>
                <c:ptCount val="10"/>
                <c:pt idx="0">
                  <c:v>1.26</c:v>
                </c:pt>
                <c:pt idx="1">
                  <c:v>2.5299999999999998</c:v>
                </c:pt>
                <c:pt idx="2">
                  <c:v>25.1</c:v>
                </c:pt>
                <c:pt idx="3">
                  <c:v>5.8</c:v>
                </c:pt>
                <c:pt idx="4">
                  <c:v>5.7</c:v>
                </c:pt>
                <c:pt idx="5">
                  <c:v>3.96</c:v>
                </c:pt>
                <c:pt idx="6">
                  <c:v>24.27</c:v>
                </c:pt>
                <c:pt idx="7">
                  <c:v>0</c:v>
                </c:pt>
                <c:pt idx="8">
                  <c:v>4.3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0.38145579723946016"/>
                  <c:y val="6.989848350183312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6012129604647062E-2"/>
                  <c:y val="5.2246178995984573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Sheet1!$C$5:$C$14</c:f>
              <c:strCache>
                <c:ptCount val="10"/>
                <c:pt idx="0">
                  <c:v>Finnland</c:v>
                </c:pt>
                <c:pt idx="1">
                  <c:v>France</c:v>
                </c:pt>
                <c:pt idx="2">
                  <c:v>Germany</c:v>
                </c:pt>
                <c:pt idx="3">
                  <c:v>India</c:v>
                </c:pt>
                <c:pt idx="4">
                  <c:v>Poland</c:v>
                </c:pt>
                <c:pt idx="5">
                  <c:v>Romania</c:v>
                </c:pt>
                <c:pt idx="6">
                  <c:v>Russia</c:v>
                </c:pt>
                <c:pt idx="7">
                  <c:v>Slovenia</c:v>
                </c:pt>
                <c:pt idx="8">
                  <c:v>Sweden</c:v>
                </c:pt>
                <c:pt idx="9">
                  <c:v>UK</c:v>
                </c:pt>
              </c:strCache>
            </c:strRef>
          </c:cat>
          <c:val>
            <c:numRef>
              <c:f>Sheet1!$G$5:$G$14</c:f>
              <c:numCache>
                <c:formatCode>General</c:formatCode>
                <c:ptCount val="10"/>
                <c:pt idx="0">
                  <c:v>1.5</c:v>
                </c:pt>
                <c:pt idx="1">
                  <c:v>7.5</c:v>
                </c:pt>
                <c:pt idx="2">
                  <c:v>558.27</c:v>
                </c:pt>
                <c:pt idx="3">
                  <c:v>9</c:v>
                </c:pt>
                <c:pt idx="5">
                  <c:v>3.96</c:v>
                </c:pt>
                <c:pt idx="6">
                  <c:v>44.5</c:v>
                </c:pt>
                <c:pt idx="7">
                  <c:v>0</c:v>
                </c:pt>
                <c:pt idx="8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0.38145579723946016"/>
                  <c:y val="6.989848350183312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6012129604647062E-2"/>
                  <c:y val="5.2246178995984573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Sheet1!$C$5:$C$14</c:f>
              <c:strCache>
                <c:ptCount val="10"/>
                <c:pt idx="0">
                  <c:v>Finnland</c:v>
                </c:pt>
                <c:pt idx="1">
                  <c:v>France</c:v>
                </c:pt>
                <c:pt idx="2">
                  <c:v>Germany</c:v>
                </c:pt>
                <c:pt idx="3">
                  <c:v>India</c:v>
                </c:pt>
                <c:pt idx="4">
                  <c:v>Poland</c:v>
                </c:pt>
                <c:pt idx="5">
                  <c:v>Romania</c:v>
                </c:pt>
                <c:pt idx="6">
                  <c:v>Russia</c:v>
                </c:pt>
                <c:pt idx="7">
                  <c:v>Slovenia</c:v>
                </c:pt>
                <c:pt idx="8">
                  <c:v>Sweden</c:v>
                </c:pt>
                <c:pt idx="9">
                  <c:v>UK</c:v>
                </c:pt>
              </c:strCache>
            </c:strRef>
          </c:cat>
          <c:val>
            <c:numRef>
              <c:f>Sheet1!$G$5:$G$14</c:f>
              <c:numCache>
                <c:formatCode>General</c:formatCode>
                <c:ptCount val="10"/>
                <c:pt idx="0">
                  <c:v>1.5</c:v>
                </c:pt>
                <c:pt idx="1">
                  <c:v>7.5</c:v>
                </c:pt>
                <c:pt idx="2">
                  <c:v>558.27</c:v>
                </c:pt>
                <c:pt idx="3">
                  <c:v>9</c:v>
                </c:pt>
                <c:pt idx="5">
                  <c:v>3.96</c:v>
                </c:pt>
                <c:pt idx="6">
                  <c:v>44.5</c:v>
                </c:pt>
                <c:pt idx="7">
                  <c:v>0</c:v>
                </c:pt>
                <c:pt idx="8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26FF3-10CA-4D02-885B-BA59D721175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5CDEA-25EE-4F12-B162-E2749F35A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9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7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0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3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2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8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10,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10,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7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4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3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9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December 10,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6D9E5-3777-4D43-AD2F-FA958417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3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In-Kind</a:t>
            </a:r>
            <a:br>
              <a:rPr lang="en-US" dirty="0" smtClean="0"/>
            </a:br>
            <a:r>
              <a:rPr lang="en-US" dirty="0" smtClean="0"/>
              <a:t>FAIR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Urner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2895600" cy="365125"/>
          </a:xfrm>
        </p:spPr>
        <p:txBody>
          <a:bodyPr/>
          <a:lstStyle/>
          <a:p>
            <a:r>
              <a:rPr lang="de-DE" dirty="0" smtClean="0"/>
              <a:t>FAIR, Darmstadt 4.11.2015, D. Urner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Assigning Item to a Shareholder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Usually Shareholder makes Expression of Interest (</a:t>
            </a:r>
            <a:r>
              <a:rPr lang="en-GB" dirty="0" err="1" smtClean="0"/>
              <a:t>EoI</a:t>
            </a:r>
            <a:r>
              <a:rPr lang="en-GB" dirty="0" smtClean="0"/>
              <a:t>) to reserve item and sets out to find Provider</a:t>
            </a:r>
          </a:p>
          <a:p>
            <a:r>
              <a:rPr lang="en-GB" dirty="0" smtClean="0"/>
              <a:t>Once situation is clarified Shareholder will request item via In-Kind Review Board (IKRB)</a:t>
            </a:r>
          </a:p>
          <a:p>
            <a:r>
              <a:rPr lang="en-GB" dirty="0" smtClean="0"/>
              <a:t>IKRB will</a:t>
            </a:r>
          </a:p>
          <a:p>
            <a:pPr lvl="1"/>
            <a:r>
              <a:rPr lang="en-GB" dirty="0" smtClean="0"/>
              <a:t>Check suitability of proposed Provider</a:t>
            </a:r>
          </a:p>
          <a:p>
            <a:pPr lvl="2"/>
            <a:r>
              <a:rPr lang="en-GB" dirty="0" smtClean="0"/>
              <a:t>unless a tender is foreseen </a:t>
            </a:r>
          </a:p>
          <a:p>
            <a:pPr lvl="1"/>
            <a:r>
              <a:rPr lang="en-GB" dirty="0" smtClean="0"/>
              <a:t>Resolve conflicts between requests</a:t>
            </a:r>
          </a:p>
          <a:p>
            <a:pPr lvl="1"/>
            <a:r>
              <a:rPr lang="en-GB" dirty="0" smtClean="0"/>
              <a:t>Recommend assignments to Council</a:t>
            </a:r>
          </a:p>
          <a:p>
            <a:pPr lvl="1"/>
            <a:r>
              <a:rPr lang="en-GB" dirty="0" smtClean="0"/>
              <a:t>Follow up assignments</a:t>
            </a:r>
          </a:p>
          <a:p>
            <a:pPr lvl="2"/>
            <a:r>
              <a:rPr lang="en-GB" dirty="0" smtClean="0"/>
              <a:t>Current process is to transform IKRB to do mostly this task</a:t>
            </a:r>
          </a:p>
          <a:p>
            <a:r>
              <a:rPr lang="en-GB" dirty="0" smtClean="0"/>
              <a:t>Council will assign item to Shareholder</a:t>
            </a:r>
          </a:p>
          <a:p>
            <a:pPr lvl="1"/>
            <a:r>
              <a:rPr lang="en-GB" dirty="0" smtClean="0"/>
              <a:t>About 87% in value of the </a:t>
            </a:r>
            <a:r>
              <a:rPr lang="en-GB" dirty="0" err="1" smtClean="0"/>
              <a:t>Costbook</a:t>
            </a:r>
            <a:r>
              <a:rPr lang="en-GB" dirty="0" smtClean="0"/>
              <a:t> is assigned</a:t>
            </a:r>
          </a:p>
          <a:p>
            <a:pPr lvl="2"/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Situation Russia: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Russia decided to contribute all in cash.</a:t>
            </a:r>
          </a:p>
          <a:p>
            <a:r>
              <a:rPr lang="en-GB" dirty="0" smtClean="0"/>
              <a:t>With the understanding that </a:t>
            </a:r>
          </a:p>
          <a:p>
            <a:pPr lvl="1"/>
            <a:r>
              <a:rPr lang="en-GB" dirty="0" smtClean="0"/>
              <a:t>Russian institutions can request items in a similar procedure as used with the in-kind assignments.</a:t>
            </a:r>
          </a:p>
          <a:p>
            <a:pPr lvl="1"/>
            <a:r>
              <a:rPr lang="en-GB" dirty="0" smtClean="0"/>
              <a:t>The Russian institution will be payed by FAIR and will receive the inflation corrected </a:t>
            </a:r>
            <a:r>
              <a:rPr lang="en-GB" dirty="0" err="1" smtClean="0"/>
              <a:t>Costbook</a:t>
            </a:r>
            <a:r>
              <a:rPr lang="en-GB" dirty="0" smtClean="0"/>
              <a:t> value.</a:t>
            </a:r>
          </a:p>
          <a:p>
            <a:r>
              <a:rPr lang="en-GB" dirty="0" smtClean="0"/>
              <a:t>Effect:</a:t>
            </a:r>
          </a:p>
          <a:p>
            <a:pPr lvl="1"/>
            <a:r>
              <a:rPr lang="en-GB" dirty="0" smtClean="0"/>
              <a:t>Safety for Russian partner in terms of Cost</a:t>
            </a:r>
          </a:p>
          <a:p>
            <a:pPr lvl="1"/>
            <a:r>
              <a:rPr lang="en-GB" dirty="0" smtClean="0"/>
              <a:t>Relatively few requests by Russian institutions</a:t>
            </a:r>
          </a:p>
          <a:p>
            <a:pPr lvl="2"/>
            <a:r>
              <a:rPr lang="en-GB" dirty="0" smtClean="0"/>
              <a:t>Danger that smaller than expected amount of money will be spend in Russia.</a:t>
            </a:r>
          </a:p>
          <a:p>
            <a:pPr lvl="1"/>
            <a:r>
              <a:rPr lang="en-GB" dirty="0" smtClean="0"/>
              <a:t>Once contract is closed, the fact that FAIR pays gives additional measure of control.</a:t>
            </a:r>
            <a:endParaRPr lang="en-GB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FAIR, Darmstadt 4.11.2015, D. Urner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In-Kind </a:t>
            </a:r>
            <a:r>
              <a:rPr lang="de-DE" dirty="0" err="1" smtClean="0"/>
              <a:t>Contracts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2" y="1383089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3 Party Contracts</a:t>
            </a:r>
          </a:p>
          <a:p>
            <a:pPr lvl="1"/>
            <a:r>
              <a:rPr lang="en-GB" dirty="0" smtClean="0"/>
              <a:t>Shareholder</a:t>
            </a:r>
          </a:p>
          <a:p>
            <a:pPr lvl="1"/>
            <a:r>
              <a:rPr lang="en-GB" dirty="0" smtClean="0"/>
              <a:t>Provider</a:t>
            </a:r>
          </a:p>
          <a:p>
            <a:pPr lvl="1"/>
            <a:r>
              <a:rPr lang="en-GB" dirty="0" smtClean="0"/>
              <a:t>FAIR</a:t>
            </a:r>
          </a:p>
          <a:p>
            <a:r>
              <a:rPr lang="en-GB" dirty="0" smtClean="0"/>
              <a:t>Specifications from GSI</a:t>
            </a:r>
          </a:p>
          <a:p>
            <a:pPr lvl="1"/>
            <a:r>
              <a:rPr lang="en-GB" dirty="0" smtClean="0"/>
              <a:t>Not party in the contract!</a:t>
            </a:r>
          </a:p>
          <a:p>
            <a:pPr lvl="1"/>
            <a:r>
              <a:rPr lang="en-GB" dirty="0" smtClean="0"/>
              <a:t>GSI has limited number of designers</a:t>
            </a:r>
          </a:p>
          <a:p>
            <a:pPr lvl="2"/>
            <a:r>
              <a:rPr lang="en-GB" dirty="0" smtClean="0"/>
              <a:t>FAIR consists of many smaller accelerators &gt; large design effort!</a:t>
            </a:r>
          </a:p>
          <a:p>
            <a:r>
              <a:rPr lang="en-GB" dirty="0" smtClean="0"/>
              <a:t>Shareholder often only now realises the fine print</a:t>
            </a:r>
          </a:p>
          <a:p>
            <a:pPr lvl="1"/>
            <a:r>
              <a:rPr lang="en-GB" dirty="0" smtClean="0"/>
              <a:t>Funds needed are often larger than CB + inflation</a:t>
            </a:r>
          </a:p>
          <a:p>
            <a:pPr lvl="1"/>
            <a:r>
              <a:rPr lang="en-GB" dirty="0" smtClean="0"/>
              <a:t>Only with specifications the real requirement of funds becomes clear</a:t>
            </a:r>
          </a:p>
          <a:p>
            <a:r>
              <a:rPr lang="en-GB" dirty="0" smtClean="0"/>
              <a:t>In-kind Coordination task:</a:t>
            </a:r>
          </a:p>
          <a:p>
            <a:pPr lvl="1"/>
            <a:r>
              <a:rPr lang="en-GB" dirty="0" smtClean="0"/>
              <a:t>Negotiate with Shareholder to supply enough funds</a:t>
            </a:r>
          </a:p>
          <a:p>
            <a:pPr lvl="1"/>
            <a:r>
              <a:rPr lang="en-GB" dirty="0" smtClean="0"/>
              <a:t>Negotiate with Provider to supply at minimal cost</a:t>
            </a:r>
          </a:p>
          <a:p>
            <a:pPr lvl="1"/>
            <a:r>
              <a:rPr lang="en-GB" dirty="0" smtClean="0"/>
              <a:t>Negotiate with GSI to minimize requirements for item</a:t>
            </a:r>
          </a:p>
          <a:p>
            <a:pPr lvl="1"/>
            <a:r>
              <a:rPr lang="en-GB" dirty="0" smtClean="0"/>
              <a:t>Rule out technical and commercial issues</a:t>
            </a:r>
          </a:p>
          <a:p>
            <a:r>
              <a:rPr lang="en-GB" dirty="0" smtClean="0"/>
              <a:t>Currently about 35% of CB value is contracted.</a:t>
            </a:r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Experiments’ Costs (4</a:t>
            </a:r>
            <a:r>
              <a:rPr lang="en-GB" sz="2400" baseline="30000" dirty="0"/>
              <a:t>th</a:t>
            </a:r>
            <a:r>
              <a:rPr lang="en-GB" sz="2400" dirty="0"/>
              <a:t> RRBs, 16</a:t>
            </a:r>
            <a:r>
              <a:rPr lang="en-GB" sz="2400" baseline="30000" dirty="0"/>
              <a:t>th</a:t>
            </a:r>
            <a:r>
              <a:rPr lang="en-GB" sz="2400" dirty="0"/>
              <a:t> Council)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3528" y="6607175"/>
            <a:ext cx="3816424" cy="250825"/>
          </a:xfrm>
        </p:spPr>
        <p:txBody>
          <a:bodyPr/>
          <a:lstStyle/>
          <a:p>
            <a:pPr algn="l"/>
            <a:r>
              <a:rPr lang="en-US" smtClean="0"/>
              <a:t>IL, AFC17, 12b, Exp. Contributions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164288" y="6562377"/>
            <a:ext cx="1905000" cy="304800"/>
          </a:xfrm>
          <a:prstGeom prst="rect">
            <a:avLst/>
          </a:prstGeom>
        </p:spPr>
        <p:txBody>
          <a:bodyPr/>
          <a:lstStyle/>
          <a:p>
            <a:pPr algn="r"/>
            <a:fld id="{11432AFA-597D-EF4A-943B-3C753DA641F8}" type="slidenum">
              <a:rPr lang="en-GB" sz="1400" smtClean="0">
                <a:solidFill>
                  <a:srgbClr val="1568BB"/>
                </a:solidFill>
              </a:rPr>
              <a:pPr algn="r"/>
              <a:t>13</a:t>
            </a:fld>
            <a:endParaRPr lang="en-GB" sz="1400">
              <a:solidFill>
                <a:srgbClr val="1568BB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0"/>
          <a:stretch/>
        </p:blipFill>
        <p:spPr>
          <a:xfrm>
            <a:off x="3707904" y="2418774"/>
            <a:ext cx="5248487" cy="3962554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287339" y="997894"/>
            <a:ext cx="8420752" cy="538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rgbClr val="0000B2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800">
                <a:solidFill>
                  <a:srgbClr val="0000B2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 smtClean="0"/>
              <a:t>Cost estimate Jan 2015, Collaborations’ input to 4</a:t>
            </a:r>
            <a:r>
              <a:rPr lang="en-GB" baseline="30000" dirty="0" smtClean="0"/>
              <a:t>th</a:t>
            </a:r>
            <a:r>
              <a:rPr lang="en-GB" dirty="0" smtClean="0"/>
              <a:t> meetings of the Resources Review Boards (RRBs)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1600" dirty="0" smtClean="0"/>
              <a:t>245 M€ (2015 prices) = </a:t>
            </a:r>
            <a:r>
              <a:rPr lang="en-GB" sz="1600" b="1" dirty="0" smtClean="0"/>
              <a:t>196 M€</a:t>
            </a:r>
            <a:r>
              <a:rPr lang="en-GB" sz="1600" dirty="0" smtClean="0"/>
              <a:t> (2005 prices)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Funds foreseen (2005 prices)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1600" dirty="0" smtClean="0"/>
              <a:t>78 M€ in FAIR budget</a:t>
            </a:r>
            <a:br>
              <a:rPr lang="en-GB" sz="1600" dirty="0" smtClean="0"/>
            </a:br>
            <a:r>
              <a:rPr lang="en-GB" sz="1600" dirty="0" smtClean="0"/>
              <a:t>(cf. Council Dec. II.15.5, XVI.12.1-2)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1600" dirty="0" smtClean="0"/>
              <a:t>Remainder to be sought externally</a:t>
            </a:r>
          </a:p>
          <a:p>
            <a:pPr marL="0" indent="0">
              <a:lnSpc>
                <a:spcPct val="110000"/>
              </a:lnSpc>
            </a:pPr>
            <a:r>
              <a:rPr lang="en-GB" dirty="0" smtClean="0"/>
              <a:t>    Breakdown (2005 prices)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1600" dirty="0" smtClean="0"/>
              <a:t>FAIR’s part: </a:t>
            </a:r>
            <a:br>
              <a:rPr lang="en-GB" sz="1600" dirty="0" smtClean="0"/>
            </a:br>
            <a:r>
              <a:rPr lang="en-GB" sz="1600" dirty="0" smtClean="0"/>
              <a:t>78 M€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1600" dirty="0" smtClean="0"/>
              <a:t>Other approved funding: </a:t>
            </a:r>
            <a:br>
              <a:rPr lang="en-GB" sz="1600" dirty="0" smtClean="0"/>
            </a:br>
            <a:r>
              <a:rPr lang="en-GB" sz="1600" dirty="0" smtClean="0"/>
              <a:t>35 M€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1600" dirty="0" smtClean="0"/>
              <a:t>Expressions of Interest: </a:t>
            </a:r>
            <a:br>
              <a:rPr lang="en-GB" sz="1600" dirty="0" smtClean="0"/>
            </a:br>
            <a:r>
              <a:rPr lang="en-GB" sz="1600" dirty="0" smtClean="0"/>
              <a:t>68 M€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1600" dirty="0" smtClean="0"/>
              <a:t>To be assigned: </a:t>
            </a:r>
            <a:br>
              <a:rPr lang="en-GB" sz="1600" dirty="0" smtClean="0"/>
            </a:br>
            <a:r>
              <a:rPr lang="en-GB" sz="1600" dirty="0" smtClean="0"/>
              <a:t>15 M€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6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In-Kind </a:t>
            </a:r>
            <a:r>
              <a:rPr lang="de-DE" dirty="0" err="1" smtClean="0"/>
              <a:t>for</a:t>
            </a:r>
            <a:r>
              <a:rPr lang="de-DE" dirty="0" smtClean="0"/>
              <a:t> Experiments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53650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Only 40% provided by FAIR.</a:t>
            </a:r>
          </a:p>
          <a:p>
            <a:pPr lvl="1"/>
            <a:r>
              <a:rPr lang="en-GB" dirty="0" smtClean="0"/>
              <a:t>E</a:t>
            </a:r>
            <a:r>
              <a:rPr lang="en-GB" dirty="0" smtClean="0"/>
              <a:t>ach Country decides which Collaboration will get how much</a:t>
            </a:r>
            <a:r>
              <a:rPr lang="en-GB" dirty="0" smtClean="0"/>
              <a:t> and what it is used for.</a:t>
            </a:r>
            <a:endParaRPr lang="en-GB" dirty="0" smtClean="0"/>
          </a:p>
          <a:p>
            <a:r>
              <a:rPr lang="en-GB" dirty="0" smtClean="0"/>
              <a:t>Experimental </a:t>
            </a:r>
            <a:r>
              <a:rPr lang="en-GB" dirty="0" err="1" smtClean="0"/>
              <a:t>Costbook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Only listed items can be assigned as FAIR contribution</a:t>
            </a:r>
          </a:p>
          <a:p>
            <a:r>
              <a:rPr lang="en-GB" dirty="0" smtClean="0"/>
              <a:t>Each experimental component is assessed by the Expert Committee Experiment (ECE) and approved in form of a TDR.</a:t>
            </a:r>
          </a:p>
          <a:p>
            <a:r>
              <a:rPr lang="en-GB" dirty="0" smtClean="0"/>
              <a:t>Upon request of the collaboration and Shareholder the Scientific director will submit a component to the Council for assignment as a FAIR contribution.   </a:t>
            </a:r>
          </a:p>
          <a:p>
            <a:r>
              <a:rPr lang="en-GB" dirty="0" smtClean="0"/>
              <a:t>The collaboration is responsible to supply the specification to FAIR</a:t>
            </a:r>
          </a:p>
          <a:p>
            <a:r>
              <a:rPr lang="en-GB" dirty="0" smtClean="0"/>
              <a:t>FAIR will then conclude a contract between </a:t>
            </a:r>
          </a:p>
          <a:p>
            <a:pPr lvl="1"/>
            <a:r>
              <a:rPr lang="en-GB" dirty="0" smtClean="0"/>
              <a:t>FAIR, Shareholder, Provider</a:t>
            </a:r>
          </a:p>
          <a:p>
            <a:pPr lvl="1"/>
            <a:r>
              <a:rPr lang="en-GB" dirty="0" smtClean="0"/>
              <a:t>Collaborations are not party of contracts!</a:t>
            </a:r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14</a:t>
            </a:fld>
            <a:endParaRPr lang="en-US"/>
          </a:p>
        </p:txBody>
      </p:sp>
      <p:sp>
        <p:nvSpPr>
          <p:cNvPr id="6" name="Foliennummernplatzhalter 5"/>
          <p:cNvSpPr txBox="1">
            <a:spLocks/>
          </p:cNvSpPr>
          <p:nvPr/>
        </p:nvSpPr>
        <p:spPr>
          <a:xfrm>
            <a:off x="10620671" y="6631699"/>
            <a:ext cx="601131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432AFA-597D-EF4A-943B-3C753DA641F8}" type="slidenum">
              <a:rPr lang="en-GB" sz="1400" smtClean="0">
                <a:solidFill>
                  <a:srgbClr val="1568BB"/>
                </a:solidFill>
              </a:rPr>
              <a:pPr/>
              <a:t>14</a:t>
            </a:fld>
            <a:endParaRPr lang="en-GB" sz="1400">
              <a:solidFill>
                <a:srgbClr val="1568BB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0"/>
          <a:stretch/>
        </p:blipFill>
        <p:spPr>
          <a:xfrm>
            <a:off x="6876256" y="5229200"/>
            <a:ext cx="1656184" cy="125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25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FAIR, Darmstadt 4.11.2015, D. Urner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25B2-0EE3-47CF-B9C4-2126E043EB2A}" type="slidenum">
              <a:rPr lang="de-DE"/>
              <a:pPr>
                <a:defRPr/>
              </a:pPr>
              <a:t>16</a:t>
            </a:fld>
            <a:endParaRPr lang="de-DE"/>
          </a:p>
        </p:txBody>
      </p:sp>
      <p:grpSp>
        <p:nvGrpSpPr>
          <p:cNvPr id="6149" name="Group 14"/>
          <p:cNvGrpSpPr>
            <a:grpSpLocks/>
          </p:cNvGrpSpPr>
          <p:nvPr/>
        </p:nvGrpSpPr>
        <p:grpSpPr bwMode="auto">
          <a:xfrm>
            <a:off x="3175" y="1989138"/>
            <a:ext cx="9137650" cy="4346575"/>
            <a:chOff x="3736" y="1986745"/>
            <a:chExt cx="9136529" cy="4347465"/>
          </a:xfrm>
        </p:grpSpPr>
        <p:pic>
          <p:nvPicPr>
            <p:cNvPr id="615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" y="1986745"/>
              <a:ext cx="9136529" cy="4347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6154" name="Picture 4"/>
            <p:cNvPicPr>
              <a:picLocks noChangeAspect="1" noChangeArrowheads="1"/>
            </p:cNvPicPr>
            <p:nvPr/>
          </p:nvPicPr>
          <p:blipFill>
            <a:blip r:embed="rId3">
              <a:lum bright="-14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9" t="5550" r="16681"/>
            <a:stretch>
              <a:fillRect/>
            </a:stretch>
          </p:blipFill>
          <p:spPr bwMode="auto">
            <a:xfrm>
              <a:off x="3995605" y="2186891"/>
              <a:ext cx="1249362" cy="1068387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ular Callout 10"/>
            <p:cNvSpPr/>
            <p:nvPr/>
          </p:nvSpPr>
          <p:spPr bwMode="auto">
            <a:xfrm>
              <a:off x="6921212" y="5051247"/>
              <a:ext cx="1969846" cy="966985"/>
            </a:xfrm>
            <a:prstGeom prst="wedgeRectCallout">
              <a:avLst>
                <a:gd name="adj1" fmla="val -96323"/>
                <a:gd name="adj2" fmla="val -70111"/>
              </a:avLst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  <a:alpha val="42000"/>
                  </a:schemeClr>
                </a:gs>
                <a:gs pos="35000">
                  <a:schemeClr val="accent5">
                    <a:tint val="37000"/>
                    <a:satMod val="300000"/>
                    <a:alpha val="42000"/>
                  </a:schemeClr>
                </a:gs>
                <a:gs pos="100000">
                  <a:schemeClr val="accent5">
                    <a:tint val="15000"/>
                    <a:satMod val="350000"/>
                    <a:alpha val="42000"/>
                  </a:schemeClr>
                </a:gs>
              </a:gsLst>
              <a:lin ang="16200000" scaled="1"/>
              <a:tileRect/>
            </a:gradFill>
            <a:ln>
              <a:headEnd type="none" w="med" len="med"/>
              <a:tailEnd type="none" w="med" len="med"/>
            </a:ln>
            <a:effectLst>
              <a:outerShdw blurRad="203200" dist="101600" dir="2700000" algn="br">
                <a:srgbClr val="000000">
                  <a:alpha val="63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NUSTAR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2D2D8A"/>
                  </a:solidFill>
                </a:rPr>
                <a:t>radioactive ion beams</a:t>
              </a:r>
            </a:p>
          </p:txBody>
        </p:sp>
        <p:sp>
          <p:nvSpPr>
            <p:cNvPr id="11" name="Rectangular Callout 11"/>
            <p:cNvSpPr/>
            <p:nvPr/>
          </p:nvSpPr>
          <p:spPr bwMode="auto">
            <a:xfrm>
              <a:off x="630722" y="4649527"/>
              <a:ext cx="2709530" cy="685940"/>
            </a:xfrm>
            <a:prstGeom prst="wedgeRectCallout">
              <a:avLst>
                <a:gd name="adj1" fmla="val 108151"/>
                <a:gd name="adj2" fmla="val -85136"/>
              </a:avLst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  <a:alpha val="48000"/>
                  </a:schemeClr>
                </a:gs>
                <a:gs pos="35000">
                  <a:schemeClr val="accent5">
                    <a:tint val="37000"/>
                    <a:satMod val="300000"/>
                    <a:alpha val="48000"/>
                  </a:schemeClr>
                </a:gs>
                <a:gs pos="100000">
                  <a:schemeClr val="accent5">
                    <a:tint val="15000"/>
                    <a:satMod val="350000"/>
                    <a:alpha val="48000"/>
                  </a:schemeClr>
                </a:gs>
              </a:gsLst>
              <a:lin ang="16200000" scaled="1"/>
              <a:tileRect/>
            </a:gradFill>
            <a:ln>
              <a:headEnd type="none" w="med" len="med"/>
              <a:tailEnd type="none" w="med" len="med"/>
            </a:ln>
            <a:effectLst>
              <a:outerShdw blurRad="203200" dist="101600" dir="2700000" algn="br">
                <a:srgbClr val="000000">
                  <a:alpha val="63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PANDA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2D2D8A"/>
                  </a:solidFill>
                </a:rPr>
                <a:t>antiproton beams</a:t>
              </a:r>
            </a:p>
          </p:txBody>
        </p:sp>
        <p:sp>
          <p:nvSpPr>
            <p:cNvPr id="12" name="Rectangular Callout 12"/>
            <p:cNvSpPr/>
            <p:nvPr/>
          </p:nvSpPr>
          <p:spPr bwMode="auto">
            <a:xfrm>
              <a:off x="6268830" y="2345593"/>
              <a:ext cx="2695244" cy="878067"/>
            </a:xfrm>
            <a:prstGeom prst="wedgeRectCallout">
              <a:avLst>
                <a:gd name="adj1" fmla="val -34710"/>
                <a:gd name="adj2" fmla="val 126365"/>
              </a:avLst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  <a:alpha val="42000"/>
                  </a:schemeClr>
                </a:gs>
                <a:gs pos="35000">
                  <a:schemeClr val="accent5">
                    <a:tint val="37000"/>
                    <a:satMod val="300000"/>
                    <a:alpha val="42000"/>
                  </a:schemeClr>
                </a:gs>
                <a:gs pos="100000">
                  <a:schemeClr val="accent5">
                    <a:tint val="15000"/>
                    <a:satMod val="350000"/>
                    <a:alpha val="42000"/>
                  </a:schemeClr>
                </a:gs>
              </a:gsLst>
              <a:lin ang="16200000" scaled="1"/>
              <a:tileRect/>
            </a:gradFill>
            <a:ln>
              <a:solidFill>
                <a:schemeClr val="accent5">
                  <a:shade val="95000"/>
                  <a:satMod val="105000"/>
                  <a:alpha val="98000"/>
                </a:schemeClr>
              </a:solidFill>
              <a:headEnd type="none" w="med" len="med"/>
              <a:tailEnd type="none" w="med" len="med"/>
            </a:ln>
            <a:effectLst>
              <a:outerShdw blurRad="203200" dist="101600" dir="2700000" algn="br">
                <a:srgbClr val="000000">
                  <a:alpha val="63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0"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CBM</a:t>
              </a:r>
            </a:p>
            <a:p>
              <a:pPr marL="0" lvl="1"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2D2D8A"/>
                  </a:solidFill>
                </a:rPr>
                <a:t>relativistic nuclear collisions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ular Callout 13"/>
            <p:cNvSpPr/>
            <p:nvPr/>
          </p:nvSpPr>
          <p:spPr bwMode="auto">
            <a:xfrm>
              <a:off x="686277" y="2396404"/>
              <a:ext cx="2526990" cy="698643"/>
            </a:xfrm>
            <a:prstGeom prst="wedgeRectCallout">
              <a:avLst>
                <a:gd name="adj1" fmla="val 136683"/>
                <a:gd name="adj2" fmla="val 242603"/>
              </a:avLst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  <a:alpha val="48000"/>
                  </a:schemeClr>
                </a:gs>
                <a:gs pos="35000">
                  <a:schemeClr val="accent5">
                    <a:tint val="37000"/>
                    <a:satMod val="300000"/>
                    <a:alpha val="48000"/>
                  </a:schemeClr>
                </a:gs>
                <a:gs pos="100000">
                  <a:schemeClr val="accent5">
                    <a:tint val="15000"/>
                    <a:satMod val="350000"/>
                    <a:alpha val="48000"/>
                  </a:schemeClr>
                </a:gs>
              </a:gsLst>
              <a:lin ang="16200000" scaled="1"/>
              <a:tileRect/>
            </a:gradFill>
            <a:ln>
              <a:headEnd type="none" w="med" len="med"/>
              <a:tailEnd type="none" w="med" len="med"/>
            </a:ln>
            <a:effectLst>
              <a:outerShdw blurRad="203200" dist="101600" dir="2700000" algn="br">
                <a:srgbClr val="000000">
                  <a:alpha val="63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APPA</a:t>
              </a:r>
            </a:p>
            <a:p>
              <a:pPr lvl="1"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2D2D8A"/>
                  </a:solidFill>
                </a:rPr>
                <a:t>ions, antiprotons</a:t>
              </a:r>
            </a:p>
          </p:txBody>
        </p:sp>
      </p:grpSp>
      <p:sp>
        <p:nvSpPr>
          <p:cNvPr id="6150" name="Title 6"/>
          <p:cNvSpPr>
            <a:spLocks noGrp="1"/>
          </p:cNvSpPr>
          <p:nvPr>
            <p:ph type="title"/>
          </p:nvPr>
        </p:nvSpPr>
        <p:spPr>
          <a:xfrm>
            <a:off x="615950" y="195264"/>
            <a:ext cx="7772400" cy="6414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The 4 Scientific Pillars of FAIR</a:t>
            </a:r>
          </a:p>
        </p:txBody>
      </p:sp>
      <p:sp>
        <p:nvSpPr>
          <p:cNvPr id="6152" name="Text Placeholder 7"/>
          <p:cNvSpPr txBox="1">
            <a:spLocks/>
          </p:cNvSpPr>
          <p:nvPr/>
        </p:nvSpPr>
        <p:spPr bwMode="auto">
          <a:xfrm>
            <a:off x="1475656" y="836712"/>
            <a:ext cx="7772400" cy="11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rgbClr val="0000B2"/>
                </a:solidFill>
              </a:rPr>
              <a:t>APPA: Atomic, Plasma Physics and Applications</a:t>
            </a:r>
          </a:p>
          <a:p>
            <a:pPr eaLnBrk="1" hangingPunct="1"/>
            <a:r>
              <a:rPr lang="en-GB" altLang="en-US" sz="1600" dirty="0">
                <a:solidFill>
                  <a:srgbClr val="0000B2"/>
                </a:solidFill>
              </a:rPr>
              <a:t>CBM: Compressed Baryonic Matter</a:t>
            </a:r>
          </a:p>
          <a:p>
            <a:pPr eaLnBrk="1" hangingPunct="1"/>
            <a:r>
              <a:rPr lang="en-GB" altLang="en-US" sz="1600" dirty="0">
                <a:solidFill>
                  <a:srgbClr val="0000B2"/>
                </a:solidFill>
              </a:rPr>
              <a:t>NUSTAR: </a:t>
            </a:r>
            <a:r>
              <a:rPr lang="en-US" altLang="en-US" sz="1600" dirty="0">
                <a:solidFill>
                  <a:srgbClr val="0000B2"/>
                </a:solidFill>
              </a:rPr>
              <a:t>Nuclear Structure, Astrophysics and Reactions</a:t>
            </a:r>
            <a:endParaRPr lang="en-GB" altLang="en-US" sz="1600" dirty="0">
              <a:solidFill>
                <a:srgbClr val="0000B2"/>
              </a:solidFill>
            </a:endParaRPr>
          </a:p>
          <a:p>
            <a:pPr eaLnBrk="1" hangingPunct="1"/>
            <a:r>
              <a:rPr lang="en-GB" altLang="en-US" sz="1600" dirty="0">
                <a:solidFill>
                  <a:srgbClr val="0000B2"/>
                </a:solidFill>
              </a:rPr>
              <a:t>PANDA: </a:t>
            </a:r>
            <a:r>
              <a:rPr lang="en-US" altLang="en-US" sz="1600" dirty="0">
                <a:solidFill>
                  <a:srgbClr val="0000B2"/>
                </a:solidFill>
              </a:rPr>
              <a:t>Antiproton Annihilations at Darmstadt</a:t>
            </a:r>
            <a:endParaRPr lang="en-GB" altLang="en-US" sz="1600" dirty="0">
              <a:solidFill>
                <a:srgbClr val="0000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19463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FAIR, Darmstadt 4.11.2015, D. Urner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9B148-7081-4F03-B865-FB10BD1EDFA6}" type="slidenum">
              <a:rPr lang="de-DE"/>
              <a:pPr>
                <a:defRPr/>
              </a:pPr>
              <a:t>17</a:t>
            </a:fld>
            <a:endParaRPr lang="de-D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CBM </a:t>
            </a:r>
            <a:br>
              <a:rPr lang="en-US" dirty="0" smtClean="0"/>
            </a:br>
            <a:r>
              <a:rPr lang="en-US" sz="3100" dirty="0" smtClean="0"/>
              <a:t>Compressed Baryonic Matter Experiment</a:t>
            </a:r>
            <a:endParaRPr lang="en-US" sz="31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9657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The </a:t>
            </a:r>
            <a:r>
              <a:rPr lang="en-US" b="1" dirty="0"/>
              <a:t>mission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Explore </a:t>
            </a:r>
            <a:r>
              <a:rPr lang="en-US" dirty="0"/>
              <a:t>the properties of super-dense nuclear matter. 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The physics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Fundamental aspects of Quantum-Chromo-Dynamics </a:t>
            </a:r>
            <a:r>
              <a:rPr lang="en-US" dirty="0" smtClean="0"/>
              <a:t>(QCD) and astrophysics</a:t>
            </a:r>
            <a:r>
              <a:rPr lang="en-US" dirty="0"/>
              <a:t>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The </a:t>
            </a:r>
            <a:r>
              <a:rPr lang="en-US" b="1" dirty="0"/>
              <a:t>challenge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Measure rare and penetrating probes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</a:t>
            </a:r>
            <a:r>
              <a:rPr lang="en-US" dirty="0" smtClean="0"/>
              <a:t>eavy-ion </a:t>
            </a:r>
            <a:r>
              <a:rPr lang="en-US" dirty="0"/>
              <a:t>collisions at rates of up to 10 Million reactions per second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The technique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Tracking and vertex reconstruction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identification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M</a:t>
            </a:r>
            <a:r>
              <a:rPr lang="en-US" dirty="0" err="1" smtClean="0"/>
              <a:t>uon</a:t>
            </a:r>
            <a:r>
              <a:rPr lang="en-US" dirty="0" smtClean="0"/>
              <a:t> </a:t>
            </a:r>
            <a:r>
              <a:rPr lang="en-US" dirty="0"/>
              <a:t>identification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High </a:t>
            </a:r>
            <a:r>
              <a:rPr lang="en-US" dirty="0"/>
              <a:t>speed signal processing and data acquisition.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Beam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H</a:t>
            </a:r>
            <a:r>
              <a:rPr lang="en-US" dirty="0" smtClean="0"/>
              <a:t>igh energy heavy Ions, high flux</a:t>
            </a:r>
          </a:p>
        </p:txBody>
      </p:sp>
      <p:pic>
        <p:nvPicPr>
          <p:cNvPr id="8199" name="Picture 2" descr="D:\FAIRNBG050\FAIR\FAIR Physics\CBM_detector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1484784"/>
            <a:ext cx="305435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 descr="D:\FAIRNBG050\FAIR\FAIR Physics\CBM_e_reli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4437112"/>
            <a:ext cx="305435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6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25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FAIR, Darmstadt 4.11.2015, D. Urner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9B4E4-1BE6-4FF5-B885-4EFC6245255B}" type="slidenum">
              <a:rPr lang="de-DE"/>
              <a:pPr>
                <a:defRPr/>
              </a:pPr>
              <a:t>18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23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APPA   - </a:t>
            </a:r>
            <a:r>
              <a:rPr lang="en-US" sz="3100" dirty="0" smtClean="0"/>
              <a:t>Atomic Physics, Plasma Physics Application</a:t>
            </a:r>
            <a:endParaRPr lang="en-US" sz="31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7950" y="1341438"/>
            <a:ext cx="8229600" cy="5040312"/>
          </a:xfrm>
        </p:spPr>
        <p:txBody>
          <a:bodyPr rtlCol="0">
            <a:normAutofit fontScale="55000" lnSpcReduction="20000"/>
          </a:bodyPr>
          <a:lstStyle/>
          <a:p>
            <a:pPr marL="9144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3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BIOMAT</a:t>
            </a:r>
            <a:r>
              <a:rPr lang="en-US" dirty="0" smtClean="0"/>
              <a:t> (basic </a:t>
            </a:r>
            <a:r>
              <a:rPr lang="en-US" dirty="0"/>
              <a:t>r</a:t>
            </a:r>
            <a:r>
              <a:rPr lang="en-US" dirty="0" smtClean="0"/>
              <a:t>esearch to </a:t>
            </a:r>
            <a:r>
              <a:rPr lang="en-US" b="1" dirty="0"/>
              <a:t>BIO</a:t>
            </a:r>
            <a:r>
              <a:rPr lang="en-US" dirty="0"/>
              <a:t>logial </a:t>
            </a:r>
            <a:r>
              <a:rPr lang="en-US" b="1" dirty="0" smtClean="0"/>
              <a:t>MAT</a:t>
            </a:r>
            <a:r>
              <a:rPr lang="en-US" dirty="0" smtClean="0"/>
              <a:t>erial and medical applications)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e.g. Biological effects of heavy ions needed for </a:t>
            </a:r>
            <a:r>
              <a:rPr lang="en-US" dirty="0"/>
              <a:t>s</a:t>
            </a:r>
            <a:r>
              <a:rPr lang="en-US" dirty="0" smtClean="0"/>
              <a:t>pace exploration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3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SPARC (S</a:t>
            </a:r>
            <a:r>
              <a:rPr lang="en-US" dirty="0" smtClean="0"/>
              <a:t>tored</a:t>
            </a:r>
            <a:r>
              <a:rPr lang="en-US" b="1" dirty="0" smtClean="0"/>
              <a:t> P</a:t>
            </a:r>
            <a:r>
              <a:rPr lang="en-US" dirty="0" smtClean="0"/>
              <a:t>articles</a:t>
            </a:r>
            <a:r>
              <a:rPr lang="en-US" b="1" dirty="0" smtClean="0"/>
              <a:t> A</a:t>
            </a:r>
            <a:r>
              <a:rPr lang="en-US" dirty="0" smtClean="0"/>
              <a:t>tomic</a:t>
            </a:r>
            <a:r>
              <a:rPr lang="en-US" b="1" dirty="0" smtClean="0"/>
              <a:t> R</a:t>
            </a:r>
            <a:r>
              <a:rPr lang="en-US" dirty="0" smtClean="0"/>
              <a:t>esearch</a:t>
            </a:r>
            <a:r>
              <a:rPr lang="en-US" b="1" dirty="0" smtClean="0"/>
              <a:t> C</a:t>
            </a:r>
            <a:r>
              <a:rPr lang="en-US" dirty="0" smtClean="0"/>
              <a:t>ollaboration</a:t>
            </a:r>
            <a:r>
              <a:rPr lang="en-US" b="1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new instrumentation will permit to investigate the dynamics of multi-electron continua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target and projectile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Strong collisions of highly charged heavy ions in ESR and HESR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3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FLAIR (F</a:t>
            </a:r>
            <a:r>
              <a:rPr lang="en-US" dirty="0" smtClean="0"/>
              <a:t>acility of </a:t>
            </a:r>
            <a:r>
              <a:rPr lang="en-US" b="1" dirty="0" smtClean="0"/>
              <a:t>L</a:t>
            </a:r>
            <a:r>
              <a:rPr lang="en-US" dirty="0" smtClean="0"/>
              <a:t>ow</a:t>
            </a:r>
            <a:r>
              <a:rPr lang="en-US" b="1" dirty="0" smtClean="0"/>
              <a:t> </a:t>
            </a:r>
            <a:r>
              <a:rPr lang="en-US" dirty="0" smtClean="0"/>
              <a:t>energy </a:t>
            </a:r>
            <a:r>
              <a:rPr lang="en-US" b="1" dirty="0" smtClean="0"/>
              <a:t>A</a:t>
            </a:r>
            <a:r>
              <a:rPr lang="en-US" dirty="0" smtClean="0"/>
              <a:t>nt</a:t>
            </a:r>
            <a:r>
              <a:rPr lang="en-US" b="1" dirty="0" smtClean="0"/>
              <a:t>i</a:t>
            </a:r>
            <a:r>
              <a:rPr lang="en-US" dirty="0" smtClean="0"/>
              <a:t>proton</a:t>
            </a:r>
            <a:r>
              <a:rPr lang="en-US" b="1" dirty="0" smtClean="0"/>
              <a:t> R</a:t>
            </a:r>
            <a:r>
              <a:rPr lang="en-US" dirty="0" smtClean="0"/>
              <a:t>esearch</a:t>
            </a:r>
            <a:r>
              <a:rPr lang="en-US" b="1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dirty="0"/>
              <a:t>A</a:t>
            </a:r>
            <a:r>
              <a:rPr lang="de-DE" dirty="0" smtClean="0"/>
              <a:t>ccess to atomic structure and atomic collision dynamics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/>
              <a:t>using CRYRING@ESR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/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b="1" dirty="0"/>
              <a:t>Plasma Physic</a:t>
            </a:r>
            <a:r>
              <a:rPr lang="en-US" sz="3300" dirty="0"/>
              <a:t>:</a:t>
            </a:r>
            <a:r>
              <a:rPr lang="en-US" dirty="0"/>
              <a:t> 30 Proposed experiments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Understanding interior of massive planets like Jupiter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Warm and dense </a:t>
            </a:r>
            <a:r>
              <a:rPr lang="en-US" dirty="0" smtClean="0"/>
              <a:t>plasmas</a:t>
            </a:r>
            <a:endParaRPr lang="de-DE" sz="9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WDM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/>
              <a:t>W</a:t>
            </a:r>
            <a:r>
              <a:rPr lang="en-US" dirty="0" smtClean="0"/>
              <a:t>arm </a:t>
            </a:r>
            <a:r>
              <a:rPr lang="en-US" b="1" dirty="0"/>
              <a:t>D</a:t>
            </a:r>
            <a:r>
              <a:rPr lang="en-US" dirty="0"/>
              <a:t>ense </a:t>
            </a:r>
            <a:r>
              <a:rPr lang="en-US" b="1" dirty="0" smtClean="0"/>
              <a:t>M</a:t>
            </a:r>
            <a:r>
              <a:rPr lang="en-US" dirty="0" smtClean="0"/>
              <a:t>atter)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Radiative Properties of Warm Dense Matter (WDM) produced by </a:t>
            </a:r>
            <a:r>
              <a:rPr lang="en-US" dirty="0"/>
              <a:t>intense heavy ion </a:t>
            </a:r>
            <a:r>
              <a:rPr lang="en-US" dirty="0" smtClean="0"/>
              <a:t>beams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</a:t>
            </a:r>
            <a:r>
              <a:rPr lang="en-US" dirty="0" smtClean="0"/>
              <a:t>arm and dense plasmas: Equation </a:t>
            </a:r>
            <a:r>
              <a:rPr lang="en-US" dirty="0"/>
              <a:t>of State, transport properties, etc.,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Fusion: do </a:t>
            </a:r>
            <a:r>
              <a:rPr lang="en-US" dirty="0"/>
              <a:t>we understand the basic </a:t>
            </a:r>
            <a:r>
              <a:rPr lang="en-US" dirty="0" smtClean="0"/>
              <a:t>physics?</a:t>
            </a:r>
            <a:endParaRPr lang="en-US" sz="9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b="1" dirty="0" err="1"/>
              <a:t>HEDgeHOB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en-US" b="1" dirty="0"/>
              <a:t>H</a:t>
            </a:r>
            <a:r>
              <a:rPr lang="en-US" dirty="0"/>
              <a:t>igh </a:t>
            </a:r>
            <a:r>
              <a:rPr lang="en-US" b="1" dirty="0"/>
              <a:t>E</a:t>
            </a:r>
            <a:r>
              <a:rPr lang="en-US" dirty="0"/>
              <a:t>nergy </a:t>
            </a:r>
            <a:r>
              <a:rPr lang="en-US" b="1" dirty="0"/>
              <a:t>D</a:t>
            </a:r>
            <a:r>
              <a:rPr lang="en-US" dirty="0"/>
              <a:t>ensity Matter </a:t>
            </a:r>
            <a:r>
              <a:rPr lang="en-US" b="1" dirty="0"/>
              <a:t>ge</a:t>
            </a:r>
            <a:r>
              <a:rPr lang="en-US" dirty="0"/>
              <a:t>nerated by </a:t>
            </a:r>
            <a:r>
              <a:rPr lang="en-US" b="1" dirty="0"/>
              <a:t>H</a:t>
            </a:r>
            <a:r>
              <a:rPr lang="en-US" dirty="0"/>
              <a:t>eavy I</a:t>
            </a:r>
            <a:r>
              <a:rPr lang="en-US" b="1" dirty="0"/>
              <a:t>o</a:t>
            </a:r>
            <a:r>
              <a:rPr lang="en-US" dirty="0"/>
              <a:t>n </a:t>
            </a:r>
            <a:r>
              <a:rPr lang="en-US" b="1" dirty="0"/>
              <a:t>B</a:t>
            </a:r>
            <a:r>
              <a:rPr lang="en-US" dirty="0"/>
              <a:t>eams)</a:t>
            </a:r>
            <a:endParaRPr lang="de-DE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/>
              <a:t>S</a:t>
            </a:r>
            <a:r>
              <a:rPr lang="de-DE" dirty="0" smtClean="0"/>
              <a:t>tudying </a:t>
            </a:r>
            <a:r>
              <a:rPr lang="en-US" dirty="0"/>
              <a:t>bulk properties of matter in high energy density states</a:t>
            </a:r>
          </a:p>
        </p:txBody>
      </p:sp>
      <p:pic>
        <p:nvPicPr>
          <p:cNvPr id="9224" name="Picture 2" descr="http://www.flairatfair.eu/typo3/uploads/RTEmagicC_flair-logo-small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3252788"/>
            <a:ext cx="18716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4" descr="http://hedgehob.physik.tu-darmstadt.de/Images/HEDgeHOB-logo-titan-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5373688"/>
            <a:ext cx="9540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https://www.gsi.de/index.php?eID=tx_nawsecuredl&amp;u=0&amp;file=/typo3temp/pics/5ecc9d4791.jpg&amp;t=1386611551&amp;hash=685f73c291dbbf86de72848fbd805271210124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1714500"/>
            <a:ext cx="22240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1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air-center.eu/typo3temp/pics/e97a77ac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17500"/>
            <a:ext cx="14049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25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FAIR, Darmstadt 4.11.2015, D. Urner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A60EB-AA24-48DC-8395-47EE622F691A}" type="slidenum">
              <a:rPr lang="de-DE"/>
              <a:pPr>
                <a:defRPr/>
              </a:pPr>
              <a:t>19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4563" y="317500"/>
            <a:ext cx="8712200" cy="920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NUSTAR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err="1" smtClean="0"/>
              <a:t>NUclear</a:t>
            </a:r>
            <a:r>
              <a:rPr lang="en-US" sz="3100" dirty="0" smtClean="0"/>
              <a:t> </a:t>
            </a:r>
            <a:r>
              <a:rPr lang="en-US" sz="3100" dirty="0" err="1"/>
              <a:t>STructure</a:t>
            </a:r>
            <a:r>
              <a:rPr lang="en-US" sz="3100" dirty="0"/>
              <a:t>, Astrophysics and Reactions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6491288" cy="49657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The </a:t>
            </a:r>
            <a:r>
              <a:rPr lang="en-US" b="1" dirty="0"/>
              <a:t>mission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700" dirty="0" smtClean="0"/>
              <a:t>studying nuclear structures, </a:t>
            </a:r>
            <a:r>
              <a:rPr lang="en-US" sz="2700" dirty="0"/>
              <a:t>astrophysics </a:t>
            </a:r>
            <a:r>
              <a:rPr lang="en-US" sz="2700" dirty="0" smtClean="0"/>
              <a:t>and reactions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700" dirty="0" smtClean="0"/>
              <a:t>employing </a:t>
            </a:r>
            <a:r>
              <a:rPr lang="en-US" sz="2700" dirty="0"/>
              <a:t>radioactive ion </a:t>
            </a:r>
            <a:r>
              <a:rPr lang="en-US" sz="2700" dirty="0" smtClean="0"/>
              <a:t>beams for exploiting exotic states of matter and investigate: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ground </a:t>
            </a:r>
            <a:r>
              <a:rPr lang="en-US" dirty="0"/>
              <a:t>state properties and  decay properties of exotic </a:t>
            </a:r>
            <a:r>
              <a:rPr lang="en-US" dirty="0" smtClean="0"/>
              <a:t>isotopes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structure of their excited states and their reaction </a:t>
            </a:r>
            <a:r>
              <a:rPr lang="en-US" dirty="0" smtClean="0"/>
              <a:t>mechanisms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The physics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study </a:t>
            </a:r>
            <a:r>
              <a:rPr lang="en-US" dirty="0"/>
              <a:t>the structure of exotic </a:t>
            </a:r>
            <a:r>
              <a:rPr lang="en-US" dirty="0" smtClean="0"/>
              <a:t>atomic nuclei, to </a:t>
            </a:r>
            <a:r>
              <a:rPr lang="en-US" dirty="0"/>
              <a:t>investigate reactions of </a:t>
            </a:r>
            <a:r>
              <a:rPr lang="en-US" dirty="0" smtClean="0"/>
              <a:t>these nuclei and to apply the </a:t>
            </a:r>
            <a:r>
              <a:rPr lang="en-US" dirty="0"/>
              <a:t>results </a:t>
            </a:r>
            <a:r>
              <a:rPr lang="en-US" dirty="0" smtClean="0"/>
              <a:t>for answering </a:t>
            </a:r>
            <a:r>
              <a:rPr lang="en-US" dirty="0"/>
              <a:t>astrophysical </a:t>
            </a:r>
            <a:r>
              <a:rPr lang="en-US" dirty="0" smtClean="0"/>
              <a:t>questions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The challenge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900" dirty="0" smtClean="0"/>
              <a:t>use </a:t>
            </a:r>
            <a:r>
              <a:rPr lang="en-US" sz="2900" dirty="0"/>
              <a:t>of Radioactive Ion Beams </a:t>
            </a:r>
            <a:r>
              <a:rPr lang="en-US" sz="2900" dirty="0" smtClean="0"/>
              <a:t>(RIB’s) </a:t>
            </a:r>
            <a:r>
              <a:rPr lang="en-US" sz="2900" dirty="0"/>
              <a:t>species separated and identified by the </a:t>
            </a:r>
            <a:r>
              <a:rPr lang="en-US" sz="2900" dirty="0" smtClean="0"/>
              <a:t>central “instrument” the large-acceptance </a:t>
            </a:r>
            <a:r>
              <a:rPr lang="en-US" sz="2900" i="1" dirty="0" smtClean="0"/>
              <a:t>S</a:t>
            </a:r>
            <a:r>
              <a:rPr lang="en-US" sz="2900" dirty="0" smtClean="0"/>
              <a:t>uperconducting </a:t>
            </a:r>
            <a:r>
              <a:rPr lang="en-US" sz="2900" i="1" dirty="0"/>
              <a:t>FR</a:t>
            </a:r>
            <a:r>
              <a:rPr lang="en-US" sz="2900" dirty="0"/>
              <a:t>agment </a:t>
            </a:r>
            <a:r>
              <a:rPr lang="en-US" sz="2900" i="1" dirty="0"/>
              <a:t>S</a:t>
            </a:r>
            <a:r>
              <a:rPr lang="en-US" sz="2900" dirty="0"/>
              <a:t>eparator (Super-FRS) </a:t>
            </a:r>
            <a:r>
              <a:rPr lang="en-US" sz="2900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sz="2900" dirty="0" smtClean="0"/>
              <a:t>several experiments with different aspects</a:t>
            </a:r>
            <a:endParaRPr lang="en-US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Beam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use of RIB’s in three branches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ea typeface="ＭＳ Ｐゴシック" pitchFamily="34" charset="-128"/>
              </a:rPr>
              <a:t>high energy branch: RIBs </a:t>
            </a:r>
            <a:r>
              <a:rPr lang="en-US" sz="1900" dirty="0">
                <a:ea typeface="ＭＳ Ｐゴシック" pitchFamily="34" charset="-128"/>
              </a:rPr>
              <a:t>at relativistic energies (300-1500 </a:t>
            </a:r>
            <a:r>
              <a:rPr lang="en-US" sz="1900" dirty="0" smtClean="0">
                <a:ea typeface="ＭＳ Ｐゴシック" pitchFamily="34" charset="-128"/>
              </a:rPr>
              <a:t>MeV/u)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900" dirty="0" smtClean="0">
                <a:ea typeface="ＭＳ Ｐゴシック" pitchFamily="34" charset="-128"/>
              </a:rPr>
              <a:t>low energy branch: </a:t>
            </a:r>
            <a:r>
              <a:rPr lang="en-US" sz="1900" dirty="0" smtClean="0">
                <a:ea typeface="ＭＳ Ｐゴシック" pitchFamily="34" charset="-128"/>
              </a:rPr>
              <a:t>beams </a:t>
            </a:r>
            <a:r>
              <a:rPr lang="en-US" sz="1900" dirty="0">
                <a:ea typeface="ＭＳ Ｐゴシック" pitchFamily="34" charset="-128"/>
              </a:rPr>
              <a:t>in the range of 0-300 </a:t>
            </a:r>
            <a:r>
              <a:rPr lang="en-US" sz="1900" dirty="0" smtClean="0">
                <a:ea typeface="ＭＳ Ｐゴシック" pitchFamily="34" charset="-128"/>
              </a:rPr>
              <a:t>MeV/u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900" dirty="0" smtClean="0">
                <a:ea typeface="ＭＳ Ｐゴシック" pitchFamily="34" charset="-128"/>
              </a:rPr>
              <a:t>later: ring </a:t>
            </a:r>
            <a:r>
              <a:rPr lang="de-DE" sz="1900" dirty="0">
                <a:ea typeface="ＭＳ Ｐゴシック" pitchFamily="34" charset="-128"/>
              </a:rPr>
              <a:t>b</a:t>
            </a:r>
            <a:r>
              <a:rPr lang="de-DE" sz="1900" dirty="0" smtClean="0">
                <a:ea typeface="ＭＳ Ｐゴシック" pitchFamily="34" charset="-128"/>
              </a:rPr>
              <a:t>ranch: cooled and stored beams </a:t>
            </a:r>
            <a:endParaRPr lang="en-US" sz="1900" dirty="0" smtClean="0"/>
          </a:p>
        </p:txBody>
      </p:sp>
      <p:pic>
        <p:nvPicPr>
          <p:cNvPr id="10249" name="Picture 4" descr="http://www.fair-center.eu/typo3temp/pics/5a2d4e6c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628775"/>
            <a:ext cx="19685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feld 11"/>
          <p:cNvSpPr txBox="1">
            <a:spLocks noChangeArrowheads="1"/>
          </p:cNvSpPr>
          <p:nvPr/>
        </p:nvSpPr>
        <p:spPr bwMode="auto">
          <a:xfrm>
            <a:off x="7019925" y="3644900"/>
            <a:ext cx="2005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200">
                <a:ea typeface="ＭＳ Ｐゴシック" pitchFamily="34" charset="-128"/>
              </a:rPr>
              <a:t>Prototyp of NC-magnet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200">
                <a:ea typeface="ＭＳ Ｐゴシック" pitchFamily="34" charset="-128"/>
              </a:rPr>
              <a:t>BINP for testing at GSI</a:t>
            </a:r>
            <a:endParaRPr lang="en-US" altLang="en-US" sz="1200">
              <a:ea typeface="ＭＳ Ｐゴシック" pitchFamily="34" charset="-128"/>
            </a:endParaRPr>
          </a:p>
        </p:txBody>
      </p:sp>
      <p:pic>
        <p:nvPicPr>
          <p:cNvPr id="10251" name="Picture 2" descr="http://www.fair-center.eu/typo3temp/pics/9130bcac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8112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4" descr="http://www.fair-center.eu/typo3temp/pics/04cacc406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5084763"/>
            <a:ext cx="8239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6" descr="http://www.fair-center.eu/uploads/pics/head_research_LaSpec_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r="61882" b="9200"/>
          <a:stretch>
            <a:fillRect/>
          </a:stretch>
        </p:blipFill>
        <p:spPr bwMode="auto">
          <a:xfrm>
            <a:off x="7791450" y="4186238"/>
            <a:ext cx="11604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Grafik 21" descr="http://www.fair-center.eu/uploads/pics/head_research_MATS_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 t="7762" r="59331" b="15396"/>
          <a:stretch>
            <a:fillRect/>
          </a:stretch>
        </p:blipFill>
        <p:spPr bwMode="auto">
          <a:xfrm>
            <a:off x="7605713" y="5013325"/>
            <a:ext cx="1143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8" descr="http://www.fair-center.eu/typo3temp/pics/ac6c7bba5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186238"/>
            <a:ext cx="9350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6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543" y="6370314"/>
            <a:ext cx="2895600" cy="365125"/>
          </a:xfrm>
        </p:spPr>
        <p:txBody>
          <a:bodyPr/>
          <a:lstStyle/>
          <a:p>
            <a:r>
              <a:rPr lang="de-DE" dirty="0" smtClean="0"/>
              <a:t>FAIR, Darmstadt 4.11.2015, D. Urner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99D6D9E5-3777-4D43-AD2F-FA9584172AFC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37008" y="979471"/>
            <a:ext cx="8167441" cy="5420746"/>
            <a:chOff x="16471802" y="6527994"/>
            <a:chExt cx="15642315" cy="11195721"/>
          </a:xfrm>
        </p:grpSpPr>
        <p:pic>
          <p:nvPicPr>
            <p:cNvPr id="7" name="Picture 7" descr="FAIR_MSV_APPA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" t="1549" r="1104" b="1312"/>
            <a:stretch/>
          </p:blipFill>
          <p:spPr bwMode="auto">
            <a:xfrm>
              <a:off x="16840198" y="6629398"/>
              <a:ext cx="14725651" cy="1026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11"/>
            <p:cNvSpPr/>
            <p:nvPr/>
          </p:nvSpPr>
          <p:spPr>
            <a:xfrm>
              <a:off x="25077875" y="13279553"/>
              <a:ext cx="731162" cy="720872"/>
            </a:xfrm>
            <a:prstGeom prst="ellipse">
              <a:avLst/>
            </a:prstGeom>
            <a:solidFill>
              <a:schemeClr val="accent1">
                <a:alpha val="56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8912" tIns="219456" rIns="438912" bIns="219456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Oval 12"/>
            <p:cNvSpPr/>
            <p:nvPr/>
          </p:nvSpPr>
          <p:spPr>
            <a:xfrm>
              <a:off x="22956669" y="14561551"/>
              <a:ext cx="285519" cy="304911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8912" tIns="219456" rIns="438912" bIns="219456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13"/>
            <p:cNvSpPr/>
            <p:nvPr/>
          </p:nvSpPr>
          <p:spPr>
            <a:xfrm>
              <a:off x="23602348" y="11921124"/>
              <a:ext cx="734854" cy="720874"/>
            </a:xfrm>
            <a:prstGeom prst="ellipse">
              <a:avLst/>
            </a:prstGeom>
            <a:solidFill>
              <a:srgbClr val="FF9933">
                <a:alpha val="76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438912" tIns="219456" rIns="438912" bIns="219456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dirty="0"/>
            </a:p>
          </p:txBody>
        </p:sp>
        <p:sp>
          <p:nvSpPr>
            <p:cNvPr id="11" name="Rounded Rectangular Callout 14"/>
            <p:cNvSpPr/>
            <p:nvPr/>
          </p:nvSpPr>
          <p:spPr>
            <a:xfrm>
              <a:off x="27848808" y="12114125"/>
              <a:ext cx="4265309" cy="1476907"/>
            </a:xfrm>
            <a:prstGeom prst="wedgeRoundRectCallout">
              <a:avLst>
                <a:gd name="adj1" fmla="val -116598"/>
                <a:gd name="adj2" fmla="val -32651"/>
                <a:gd name="adj3" fmla="val 16667"/>
              </a:avLst>
            </a:prstGeom>
            <a:solidFill>
              <a:schemeClr val="accent2">
                <a:alpha val="74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GB" dirty="0" smtClean="0">
                  <a:solidFill>
                    <a:schemeClr val="tx1"/>
                  </a:solidFill>
                </a:rPr>
                <a:t>APPA</a:t>
              </a:r>
            </a:p>
            <a:p>
              <a:pPr algn="ctr">
                <a:defRPr/>
              </a:pPr>
              <a:r>
                <a:rPr lang="en-GB" sz="1200" dirty="0" smtClean="0">
                  <a:solidFill>
                    <a:schemeClr val="tx1"/>
                  </a:solidFill>
                </a:rPr>
                <a:t>Atomic Physics, Plasma Physics Application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ular Callout 16"/>
            <p:cNvSpPr/>
            <p:nvPr/>
          </p:nvSpPr>
          <p:spPr>
            <a:xfrm>
              <a:off x="27291691" y="15084574"/>
              <a:ext cx="3596341" cy="1476907"/>
            </a:xfrm>
            <a:prstGeom prst="wedgeRoundRectCallout">
              <a:avLst>
                <a:gd name="adj1" fmla="val -91210"/>
                <a:gd name="adj2" fmla="val -143295"/>
                <a:gd name="adj3" fmla="val 16667"/>
              </a:avLst>
            </a:prstGeom>
            <a:solidFill>
              <a:schemeClr val="accent1">
                <a:alpha val="51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GB" dirty="0" err="1" smtClean="0">
                  <a:solidFill>
                    <a:schemeClr val="tx1"/>
                  </a:solidFill>
                </a:rPr>
                <a:t>NuSTAR</a:t>
              </a:r>
              <a:endParaRPr lang="en-GB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GB" sz="1200" dirty="0" smtClean="0">
                  <a:solidFill>
                    <a:schemeClr val="tx1"/>
                  </a:solidFill>
                </a:rPr>
                <a:t>Nuclear Structure Astrophysics and Reactions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ular Callout 17"/>
            <p:cNvSpPr/>
            <p:nvPr/>
          </p:nvSpPr>
          <p:spPr>
            <a:xfrm>
              <a:off x="17693337" y="13950242"/>
              <a:ext cx="3387979" cy="1476907"/>
            </a:xfrm>
            <a:prstGeom prst="wedgeRoundRectCallout">
              <a:avLst>
                <a:gd name="adj1" fmla="val 125705"/>
                <a:gd name="adj2" fmla="val -143627"/>
                <a:gd name="adj3" fmla="val 16667"/>
              </a:avLst>
            </a:prstGeom>
            <a:solidFill>
              <a:srgbClr val="FF9933">
                <a:alpha val="67000"/>
              </a:srgbClr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GB" dirty="0" smtClean="0">
                  <a:solidFill>
                    <a:schemeClr val="accent4"/>
                  </a:solidFill>
                </a:rPr>
                <a:t>PANDA</a:t>
              </a:r>
            </a:p>
            <a:p>
              <a:pPr algn="ctr">
                <a:defRPr/>
              </a:pPr>
              <a:r>
                <a:rPr lang="en-GB" sz="1200" dirty="0" smtClean="0">
                  <a:solidFill>
                    <a:schemeClr val="accent4"/>
                  </a:solidFill>
                </a:rPr>
                <a:t>anti-Proton Annihilation at </a:t>
              </a:r>
              <a:r>
                <a:rPr lang="en-GB" sz="1200" dirty="0" err="1" smtClean="0">
                  <a:solidFill>
                    <a:schemeClr val="accent4"/>
                  </a:solidFill>
                </a:rPr>
                <a:t>DArmstadt</a:t>
              </a:r>
              <a:endParaRPr lang="en-GB" sz="1200" dirty="0">
                <a:solidFill>
                  <a:schemeClr val="accent4"/>
                </a:solidFill>
              </a:endParaRPr>
            </a:p>
          </p:txBody>
        </p:sp>
        <p:sp>
          <p:nvSpPr>
            <p:cNvPr id="14" name="Oval 27"/>
            <p:cNvSpPr/>
            <p:nvPr/>
          </p:nvSpPr>
          <p:spPr>
            <a:xfrm>
              <a:off x="23962666" y="10906831"/>
              <a:ext cx="734854" cy="720874"/>
            </a:xfrm>
            <a:prstGeom prst="ellipse">
              <a:avLst/>
            </a:prstGeom>
            <a:solidFill>
              <a:schemeClr val="accent2">
                <a:alpha val="49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438912" tIns="219456" rIns="438912" bIns="219456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Oval 10"/>
            <p:cNvSpPr/>
            <p:nvPr/>
          </p:nvSpPr>
          <p:spPr>
            <a:xfrm>
              <a:off x="26185697" y="10591675"/>
              <a:ext cx="564988" cy="51801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  <a:alpha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38912" tIns="219456" rIns="438912" bIns="219456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Oval 27"/>
            <p:cNvSpPr/>
            <p:nvPr/>
          </p:nvSpPr>
          <p:spPr>
            <a:xfrm>
              <a:off x="29553473" y="7635735"/>
              <a:ext cx="734854" cy="717250"/>
            </a:xfrm>
            <a:prstGeom prst="ellipse">
              <a:avLst/>
            </a:prstGeom>
            <a:solidFill>
              <a:schemeClr val="accent2">
                <a:alpha val="49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438912" tIns="219456" rIns="438912" bIns="219456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Oval 27"/>
            <p:cNvSpPr/>
            <p:nvPr/>
          </p:nvSpPr>
          <p:spPr>
            <a:xfrm>
              <a:off x="24317169" y="12073268"/>
              <a:ext cx="734854" cy="717250"/>
            </a:xfrm>
            <a:prstGeom prst="ellipse">
              <a:avLst/>
            </a:prstGeom>
            <a:solidFill>
              <a:schemeClr val="accent2">
                <a:alpha val="49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438912" tIns="219456" rIns="438912" bIns="219456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Ellipse 163"/>
            <p:cNvSpPr/>
            <p:nvPr/>
          </p:nvSpPr>
          <p:spPr>
            <a:xfrm rot="2957962">
              <a:off x="24053163" y="14398564"/>
              <a:ext cx="2836721" cy="3133917"/>
            </a:xfrm>
            <a:prstGeom prst="ellipse">
              <a:avLst/>
            </a:prstGeom>
            <a:solidFill>
              <a:schemeClr val="bg1">
                <a:lumMod val="9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TextBox 28"/>
            <p:cNvSpPr txBox="1">
              <a:spLocks noChangeArrowheads="1"/>
            </p:cNvSpPr>
            <p:nvPr/>
          </p:nvSpPr>
          <p:spPr bwMode="auto">
            <a:xfrm>
              <a:off x="16840197" y="16229899"/>
              <a:ext cx="3985811" cy="95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 smtClean="0"/>
                <a:t>FAIR Costs</a:t>
              </a:r>
              <a:r>
                <a:rPr lang="en-GB" altLang="en-US" sz="1200" dirty="0"/>
                <a:t>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 smtClean="0"/>
                <a:t>1.027 </a:t>
              </a:r>
              <a:r>
                <a:rPr lang="en-GB" altLang="en-US" sz="1200" dirty="0"/>
                <a:t>billion in 2005 CB </a:t>
              </a:r>
              <a:r>
                <a:rPr lang="en-GB" altLang="en-US" sz="1200" dirty="0" smtClean="0"/>
                <a:t>Euros </a:t>
              </a:r>
              <a:endParaRPr lang="en-GB" altLang="en-US" sz="1200" dirty="0"/>
            </a:p>
          </p:txBody>
        </p:sp>
        <p:sp>
          <p:nvSpPr>
            <p:cNvPr id="20" name="Ellipse 167"/>
            <p:cNvSpPr/>
            <p:nvPr/>
          </p:nvSpPr>
          <p:spPr>
            <a:xfrm rot="2957962">
              <a:off x="16835392" y="6164404"/>
              <a:ext cx="6292410" cy="701959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Oval 13"/>
            <p:cNvSpPr/>
            <p:nvPr/>
          </p:nvSpPr>
          <p:spPr>
            <a:xfrm>
              <a:off x="21244810" y="11638998"/>
              <a:ext cx="734854" cy="720874"/>
            </a:xfrm>
            <a:prstGeom prst="ellipse">
              <a:avLst/>
            </a:prstGeom>
            <a:solidFill>
              <a:srgbClr val="FF9933">
                <a:alpha val="76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438912" tIns="219456" rIns="438912" bIns="219456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/>
            </a:p>
          </p:txBody>
        </p:sp>
        <p:sp>
          <p:nvSpPr>
            <p:cNvPr id="22" name="Textfeld 1023"/>
            <p:cNvSpPr txBox="1"/>
            <p:nvPr/>
          </p:nvSpPr>
          <p:spPr>
            <a:xfrm>
              <a:off x="18511901" y="6952563"/>
              <a:ext cx="3447819" cy="826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Existing Facility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Rechteck 1027"/>
            <p:cNvSpPr/>
            <p:nvPr/>
          </p:nvSpPr>
          <p:spPr>
            <a:xfrm>
              <a:off x="26798310" y="10410825"/>
              <a:ext cx="1426561" cy="411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1026"/>
            <p:cNvSpPr txBox="1"/>
            <p:nvPr/>
          </p:nvSpPr>
          <p:spPr>
            <a:xfrm>
              <a:off x="23839455" y="16897349"/>
              <a:ext cx="3284245" cy="826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65000"/>
                    </a:schemeClr>
                  </a:solidFill>
                </a:rPr>
                <a:t>Later Modules</a:t>
              </a:r>
              <a:endParaRPr lang="en-US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5" name="Rounded Rectangular Callout 15"/>
            <p:cNvSpPr/>
            <p:nvPr/>
          </p:nvSpPr>
          <p:spPr>
            <a:xfrm>
              <a:off x="28844743" y="10153382"/>
              <a:ext cx="3261491" cy="1476907"/>
            </a:xfrm>
            <a:prstGeom prst="wedgeRoundRectCallout">
              <a:avLst>
                <a:gd name="adj1" fmla="val -113636"/>
                <a:gd name="adj2" fmla="val -4116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  <a:alpha val="86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GB" dirty="0" smtClean="0">
                  <a:solidFill>
                    <a:schemeClr val="accent2"/>
                  </a:solidFill>
                </a:rPr>
                <a:t>CBM/HADES</a:t>
              </a:r>
            </a:p>
            <a:p>
              <a:pPr algn="ctr">
                <a:defRPr/>
              </a:pPr>
              <a:r>
                <a:rPr lang="en-GB" sz="1200" dirty="0" smtClean="0">
                  <a:solidFill>
                    <a:schemeClr val="accent2"/>
                  </a:solidFill>
                </a:rPr>
                <a:t>Condensed Baryonic </a:t>
              </a:r>
            </a:p>
            <a:p>
              <a:pPr algn="ctr">
                <a:defRPr/>
              </a:pPr>
              <a:r>
                <a:rPr lang="en-GB" sz="1200" dirty="0" smtClean="0">
                  <a:solidFill>
                    <a:schemeClr val="accent2"/>
                  </a:solidFill>
                </a:rPr>
                <a:t>Matter Experiment</a:t>
              </a:r>
              <a:endParaRPr lang="en-GB" sz="1200" dirty="0">
                <a:solidFill>
                  <a:schemeClr val="accent2"/>
                </a:solidFill>
              </a:endParaRPr>
            </a:p>
          </p:txBody>
        </p:sp>
        <p:sp>
          <p:nvSpPr>
            <p:cNvPr id="26" name="Textfeld 1029"/>
            <p:cNvSpPr txBox="1"/>
            <p:nvPr/>
          </p:nvSpPr>
          <p:spPr>
            <a:xfrm>
              <a:off x="25481727" y="7801202"/>
              <a:ext cx="3992329" cy="114419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SIS100</a:t>
              </a:r>
            </a:p>
            <a:p>
              <a:r>
                <a:rPr lang="de-DE" sz="1200" dirty="0" smtClean="0"/>
                <a:t>heavy (Schwer) Ion </a:t>
              </a:r>
              <a:r>
                <a:rPr lang="de-DE" sz="1200" dirty="0" err="1" smtClean="0"/>
                <a:t>Syncrotron</a:t>
              </a:r>
              <a:endParaRPr lang="de-DE" sz="1200" dirty="0"/>
            </a:p>
          </p:txBody>
        </p:sp>
        <p:sp>
          <p:nvSpPr>
            <p:cNvPr id="27" name="Textfeld 176"/>
            <p:cNvSpPr txBox="1"/>
            <p:nvPr/>
          </p:nvSpPr>
          <p:spPr>
            <a:xfrm>
              <a:off x="24972065" y="12688125"/>
              <a:ext cx="1313993" cy="34961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100" dirty="0" smtClean="0"/>
                <a:t>p-bar </a:t>
              </a:r>
              <a:r>
                <a:rPr lang="de-DE" sz="1100" dirty="0" err="1" smtClean="0"/>
                <a:t>target</a:t>
              </a:r>
              <a:endParaRPr lang="de-DE" sz="1100" dirty="0"/>
            </a:p>
          </p:txBody>
        </p:sp>
        <p:sp>
          <p:nvSpPr>
            <p:cNvPr id="28" name="Rechteck 1031"/>
            <p:cNvSpPr/>
            <p:nvPr/>
          </p:nvSpPr>
          <p:spPr>
            <a:xfrm>
              <a:off x="21945600" y="14726731"/>
              <a:ext cx="471654" cy="239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159"/>
            <p:cNvSpPr/>
            <p:nvPr/>
          </p:nvSpPr>
          <p:spPr>
            <a:xfrm rot="5400000">
              <a:off x="22246998" y="14080850"/>
              <a:ext cx="340513" cy="875180"/>
            </a:xfrm>
            <a:prstGeom prst="ellipse">
              <a:avLst/>
            </a:prstGeom>
            <a:solidFill>
              <a:schemeClr val="bg1">
                <a:lumMod val="9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8912" tIns="219456" rIns="438912" bIns="21945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hteck 179"/>
            <p:cNvSpPr/>
            <p:nvPr/>
          </p:nvSpPr>
          <p:spPr>
            <a:xfrm flipV="1">
              <a:off x="23305014" y="10782799"/>
              <a:ext cx="673417" cy="326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1032"/>
            <p:cNvSpPr txBox="1"/>
            <p:nvPr/>
          </p:nvSpPr>
          <p:spPr>
            <a:xfrm>
              <a:off x="22427155" y="10840494"/>
              <a:ext cx="1777206" cy="1970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   </a:t>
              </a:r>
              <a:r>
                <a:rPr lang="de-DE" dirty="0" smtClean="0"/>
                <a:t>HESR</a:t>
              </a:r>
            </a:p>
            <a:p>
              <a:r>
                <a:rPr lang="de-DE" sz="1200" dirty="0" smtClean="0"/>
                <a:t>High </a:t>
              </a:r>
              <a:r>
                <a:rPr lang="de-DE" sz="1200" dirty="0" err="1" smtClean="0"/>
                <a:t>Energy</a:t>
              </a:r>
              <a:endParaRPr lang="de-DE" sz="1200" dirty="0" smtClean="0"/>
            </a:p>
            <a:p>
              <a:r>
                <a:rPr lang="de-DE" sz="1200" dirty="0" smtClean="0"/>
                <a:t>Storage </a:t>
              </a:r>
            </a:p>
            <a:p>
              <a:r>
                <a:rPr lang="de-DE" sz="1200" dirty="0" smtClean="0"/>
                <a:t>Ring</a:t>
              </a:r>
              <a:endParaRPr lang="de-DE" sz="1200" dirty="0"/>
            </a:p>
          </p:txBody>
        </p:sp>
        <p:sp>
          <p:nvSpPr>
            <p:cNvPr id="32" name="Textfeld 177"/>
            <p:cNvSpPr txBox="1"/>
            <p:nvPr/>
          </p:nvSpPr>
          <p:spPr>
            <a:xfrm>
              <a:off x="22073886" y="15007716"/>
              <a:ext cx="1903540" cy="152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CR</a:t>
              </a:r>
            </a:p>
            <a:p>
              <a:r>
                <a:rPr lang="de-DE" sz="1200" dirty="0" err="1" smtClean="0"/>
                <a:t>Collector</a:t>
              </a:r>
              <a:endParaRPr lang="de-DE" sz="1200" dirty="0" smtClean="0"/>
            </a:p>
            <a:p>
              <a:r>
                <a:rPr lang="de-DE" sz="1200" dirty="0" smtClean="0"/>
                <a:t>Ring</a:t>
              </a:r>
              <a:endParaRPr lang="de-DE" sz="1200" dirty="0"/>
            </a:p>
          </p:txBody>
        </p:sp>
        <p:sp>
          <p:nvSpPr>
            <p:cNvPr id="33" name="Rechteck 181"/>
            <p:cNvSpPr/>
            <p:nvPr/>
          </p:nvSpPr>
          <p:spPr>
            <a:xfrm flipV="1">
              <a:off x="26853939" y="11268371"/>
              <a:ext cx="1597348" cy="4477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174"/>
            <p:cNvSpPr txBox="1"/>
            <p:nvPr/>
          </p:nvSpPr>
          <p:spPr>
            <a:xfrm>
              <a:off x="26885470" y="11126598"/>
              <a:ext cx="3486380" cy="1144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SFRS</a:t>
              </a:r>
            </a:p>
            <a:p>
              <a:r>
                <a:rPr lang="de-DE" sz="1200" dirty="0" smtClean="0"/>
                <a:t>Super Fragment Separator</a:t>
              </a:r>
              <a:endParaRPr lang="de-DE" sz="1200" dirty="0"/>
            </a:p>
          </p:txBody>
        </p:sp>
        <p:sp>
          <p:nvSpPr>
            <p:cNvPr id="35" name="Textfeld 182"/>
            <p:cNvSpPr txBox="1"/>
            <p:nvPr/>
          </p:nvSpPr>
          <p:spPr>
            <a:xfrm>
              <a:off x="23131452" y="7994359"/>
              <a:ext cx="2248157" cy="1525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HEBT</a:t>
              </a:r>
            </a:p>
            <a:p>
              <a:r>
                <a:rPr lang="de-DE" sz="1200" dirty="0" smtClean="0"/>
                <a:t>High </a:t>
              </a:r>
              <a:r>
                <a:rPr lang="de-DE" sz="1200" dirty="0" err="1" smtClean="0"/>
                <a:t>Energy</a:t>
              </a:r>
              <a:endParaRPr lang="de-DE" sz="1200" dirty="0" smtClean="0"/>
            </a:p>
            <a:p>
              <a:r>
                <a:rPr lang="de-DE" sz="1200" dirty="0" smtClean="0"/>
                <a:t>Beam Transport</a:t>
              </a:r>
              <a:endParaRPr lang="de-DE" sz="1200" dirty="0"/>
            </a:p>
          </p:txBody>
        </p:sp>
        <p:cxnSp>
          <p:nvCxnSpPr>
            <p:cNvPr id="36" name="Gerade Verbindung mit Pfeil 1034"/>
            <p:cNvCxnSpPr/>
            <p:nvPr/>
          </p:nvCxnSpPr>
          <p:spPr>
            <a:xfrm flipH="1">
              <a:off x="24202233" y="9379887"/>
              <a:ext cx="127859" cy="6023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1036"/>
            <p:cNvCxnSpPr/>
            <p:nvPr/>
          </p:nvCxnSpPr>
          <p:spPr>
            <a:xfrm>
              <a:off x="24305399" y="9379888"/>
              <a:ext cx="1297801" cy="18873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1039"/>
            <p:cNvCxnSpPr/>
            <p:nvPr/>
          </p:nvCxnSpPr>
          <p:spPr>
            <a:xfrm>
              <a:off x="24337202" y="9379888"/>
              <a:ext cx="525828" cy="38996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192"/>
            <p:cNvSpPr txBox="1"/>
            <p:nvPr/>
          </p:nvSpPr>
          <p:spPr>
            <a:xfrm>
              <a:off x="19636672" y="11716073"/>
              <a:ext cx="1952815" cy="762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CRYRING</a:t>
              </a:r>
            </a:p>
          </p:txBody>
        </p:sp>
      </p:grpSp>
      <p:sp>
        <p:nvSpPr>
          <p:cNvPr id="41" name="Oval 12"/>
          <p:cNvSpPr/>
          <p:nvPr/>
        </p:nvSpPr>
        <p:spPr>
          <a:xfrm>
            <a:off x="4239144" y="5021560"/>
            <a:ext cx="149080" cy="147632"/>
          </a:xfrm>
          <a:prstGeom prst="ellipse">
            <a:avLst/>
          </a:prstGeom>
          <a:solidFill>
            <a:schemeClr val="accent1">
              <a:alpha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25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FAIR, Darmstadt 4.11.2015, D. Urner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2D7F3-2F2B-469E-BBBA-FDC88EC3B040}" type="slidenum">
              <a:rPr lang="de-DE"/>
              <a:pPr>
                <a:defRPr/>
              </a:pPr>
              <a:t>20</a:t>
            </a:fld>
            <a:endParaRPr lang="de-DE"/>
          </a:p>
        </p:txBody>
      </p:sp>
      <p:pic>
        <p:nvPicPr>
          <p:cNvPr id="11269" name="Grafi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8" t="17046" r="77690" b="75082"/>
          <a:stretch>
            <a:fillRect/>
          </a:stretch>
        </p:blipFill>
        <p:spPr bwMode="auto">
          <a:xfrm>
            <a:off x="5953125" y="5589588"/>
            <a:ext cx="2867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itle 1"/>
          <p:cNvSpPr>
            <a:spLocks noGrp="1"/>
          </p:cNvSpPr>
          <p:nvPr>
            <p:ph type="title"/>
          </p:nvPr>
        </p:nvSpPr>
        <p:spPr>
          <a:xfrm>
            <a:off x="398755" y="260648"/>
            <a:ext cx="8713787" cy="9223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Panda - </a:t>
            </a:r>
            <a:r>
              <a:rPr lang="en-US" altLang="en-US" sz="3100" dirty="0" smtClean="0"/>
              <a:t>“anti-Proton </a:t>
            </a:r>
            <a:r>
              <a:rPr lang="en-US" altLang="en-US" sz="3100" dirty="0" err="1" smtClean="0"/>
              <a:t>ANnihilation</a:t>
            </a:r>
            <a:r>
              <a:rPr lang="en-US" altLang="en-US" sz="3100" dirty="0" smtClean="0"/>
              <a:t> at </a:t>
            </a:r>
            <a:r>
              <a:rPr lang="en-US" altLang="en-US" sz="3100" dirty="0" err="1" smtClean="0"/>
              <a:t>DArmstadt</a:t>
            </a:r>
            <a:r>
              <a:rPr lang="en-US" altLang="en-US" sz="3100" dirty="0" smtClean="0"/>
              <a:t>”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7570787" cy="51403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The mission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Study precisely how mass is generated by strong interaction acting between the quarks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Basic research on weak and strong forces, exotic states of matter and the structure of hadrons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The physics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Hadron spectroscopy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The challenge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Production of high flux of antiprotons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Complexity of data analysis required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e.g. by producing glueballs and measure 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their masses and other properties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Large multi-purpose detector, large data rate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The technique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full coverage of the solid angle together with good particle identification and high energy and angular resolutions for charged particles and photons: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Beam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High energy antiprotons, high flux</a:t>
            </a:r>
          </a:p>
        </p:txBody>
      </p:sp>
      <p:pic>
        <p:nvPicPr>
          <p:cNvPr id="11273" name="Picture 4" descr="http://www-panda.gsi.de/framework/content/detector/img/panda_det_8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420938"/>
            <a:ext cx="36560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7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International Collaboration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203" y="6360078"/>
            <a:ext cx="2895600" cy="365125"/>
          </a:xfrm>
        </p:spPr>
        <p:txBody>
          <a:bodyPr/>
          <a:lstStyle/>
          <a:p>
            <a:r>
              <a:rPr lang="de-DE" dirty="0" smtClean="0"/>
              <a:t>FAIR, Darmstadt 4.11.2015, D. Urner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6" descr="http://www.iem.csic.es/departamentos/nuclear/fnexp/imagenes/fair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1417340" cy="114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259632" y="1348097"/>
            <a:ext cx="1711846" cy="1569518"/>
            <a:chOff x="1763688" y="1473020"/>
            <a:chExt cx="1711846" cy="1569518"/>
          </a:xfrm>
        </p:grpSpPr>
        <p:pic>
          <p:nvPicPr>
            <p:cNvPr id="8" name="Picture 6" descr="http://upload.wikimedia.org/wikipedia/commons/4/41/Animated-Flag-Slovenia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473020"/>
              <a:ext cx="1711846" cy="1126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835590" y="2519318"/>
              <a:ext cx="14402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Slovenia</a:t>
              </a:r>
              <a:endParaRPr lang="en-US" sz="28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68111" y="2022808"/>
            <a:ext cx="1750227" cy="1603340"/>
            <a:chOff x="6228184" y="2204864"/>
            <a:chExt cx="1750227" cy="1603340"/>
          </a:xfrm>
        </p:grpSpPr>
        <p:pic>
          <p:nvPicPr>
            <p:cNvPr id="7" name="Picture 2" descr="http://upload.wikimedia.org/wikipedia/commons/f/f6/Animated-Flag-Germany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204864"/>
              <a:ext cx="1750227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383164" y="3284984"/>
              <a:ext cx="15487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Germany</a:t>
              </a:r>
              <a:endParaRPr lang="en-US" sz="28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89100" y="4247510"/>
            <a:ext cx="1926875" cy="1675348"/>
            <a:chOff x="5076056" y="4509120"/>
            <a:chExt cx="1926875" cy="1675348"/>
          </a:xfrm>
        </p:grpSpPr>
        <p:pic>
          <p:nvPicPr>
            <p:cNvPr id="9" name="Picture 2" descr="http://upload.wikimedia.org/wikipedia/commons/2/2c/Animated-Flag-Russia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509120"/>
              <a:ext cx="1926875" cy="1268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457786" y="5661248"/>
              <a:ext cx="1130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Russia</a:t>
              </a:r>
              <a:endParaRPr lang="en-US" sz="28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79347" y="4139035"/>
            <a:ext cx="1824809" cy="1674737"/>
            <a:chOff x="1417373" y="4077683"/>
            <a:chExt cx="1824809" cy="1674737"/>
          </a:xfrm>
        </p:grpSpPr>
        <p:pic>
          <p:nvPicPr>
            <p:cNvPr id="13" name="Picture 2" descr="http://upload.wikimedia.org/wikipedia/commons/1/13/Animated-Flag-Romania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373" y="4077683"/>
              <a:ext cx="1824809" cy="120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579347" y="5229200"/>
              <a:ext cx="15008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Romania</a:t>
              </a:r>
              <a:endParaRPr lang="en-US" sz="28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11883" y="3596100"/>
            <a:ext cx="1715880" cy="1553181"/>
            <a:chOff x="6970686" y="3851754"/>
            <a:chExt cx="1715880" cy="1553181"/>
          </a:xfrm>
        </p:grpSpPr>
        <p:pic>
          <p:nvPicPr>
            <p:cNvPr id="15" name="Picture 10" descr="https://familysearch.org/learn/wiki/en/images/b/b5/Animated-Flag-Poland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686" y="3851754"/>
              <a:ext cx="1715880" cy="1129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263407" y="4881715"/>
              <a:ext cx="12128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Poland</a:t>
              </a:r>
              <a:endParaRPr lang="en-US" sz="28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52478" y="4732616"/>
            <a:ext cx="1872208" cy="1627462"/>
            <a:chOff x="3080207" y="5185914"/>
            <a:chExt cx="1872208" cy="1627462"/>
          </a:xfrm>
        </p:grpSpPr>
        <p:pic>
          <p:nvPicPr>
            <p:cNvPr id="18" name="Picture 2" descr="http://upload.wikimedia.org/wikipedia/commons/3/3a/Animated-Flag-India.gif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207" y="5185914"/>
              <a:ext cx="1872208" cy="123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568327" y="6290156"/>
              <a:ext cx="93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India</a:t>
              </a:r>
              <a:endParaRPr lang="en-US" sz="28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7885" y="2917615"/>
            <a:ext cx="1736601" cy="1621002"/>
            <a:chOff x="69085" y="2599883"/>
            <a:chExt cx="1736601" cy="1621002"/>
          </a:xfrm>
        </p:grpSpPr>
        <p:pic>
          <p:nvPicPr>
            <p:cNvPr id="21" name="Picture 2" descr="http://www.gifs.net/Animation11/Geography_and_History/International_Flags/france.gif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5" y="2599883"/>
              <a:ext cx="1736601" cy="1097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45129" y="3697665"/>
              <a:ext cx="11722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France</a:t>
              </a:r>
              <a:endParaRPr lang="en-US" sz="28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33508" y="1231423"/>
            <a:ext cx="1734603" cy="1593055"/>
            <a:chOff x="5455953" y="1063021"/>
            <a:chExt cx="1734603" cy="1593055"/>
          </a:xfrm>
        </p:grpSpPr>
        <p:pic>
          <p:nvPicPr>
            <p:cNvPr id="23" name="Picture 4" descr="http://upload.wikimedia.org/wikipedia/commons/b/b0/Animated-Flag-Finland.gif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953" y="1063021"/>
              <a:ext cx="1734603" cy="1141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667144" y="2132856"/>
              <a:ext cx="12811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Finland</a:t>
              </a:r>
              <a:endParaRPr lang="en-US" sz="2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38185" y="1033172"/>
            <a:ext cx="1763558" cy="1565318"/>
            <a:chOff x="3618213" y="1034565"/>
            <a:chExt cx="1763558" cy="1565318"/>
          </a:xfrm>
        </p:grpSpPr>
        <p:pic>
          <p:nvPicPr>
            <p:cNvPr id="27" name="Picture 2" descr="http://upload.wikimedia.org/wikipedia/commons/c/c9/Animated-Flag-Sweden.gif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213" y="1034565"/>
              <a:ext cx="1763558" cy="116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848022" y="2076663"/>
              <a:ext cx="13631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Sweden</a:t>
              </a:r>
              <a:endParaRPr lang="en-US" sz="28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43197" y="5290552"/>
            <a:ext cx="1084565" cy="1139823"/>
            <a:chOff x="7643197" y="5290552"/>
            <a:chExt cx="1084565" cy="1139823"/>
          </a:xfrm>
        </p:grpSpPr>
        <p:pic>
          <p:nvPicPr>
            <p:cNvPr id="1026" name="Picture 2" descr="http://www.stratmaster.co.uk/Images/Flag%20UK%20moving.gif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197" y="5290552"/>
              <a:ext cx="1084565" cy="739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7901563" y="5907155"/>
              <a:ext cx="615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UK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508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778098"/>
          </a:xfrm>
        </p:spPr>
        <p:txBody>
          <a:bodyPr/>
          <a:lstStyle/>
          <a:p>
            <a:r>
              <a:rPr lang="en-GB" dirty="0" smtClean="0"/>
              <a:t>FAIR-Convention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4929411"/>
          </a:xfrm>
        </p:spPr>
        <p:txBody>
          <a:bodyPr>
            <a:normAutofit/>
          </a:bodyPr>
          <a:lstStyle/>
          <a:p>
            <a:r>
              <a:rPr lang="en-GB" sz="2600" dirty="0" smtClean="0"/>
              <a:t>Contributions to FAIR:</a:t>
            </a:r>
          </a:p>
          <a:p>
            <a:pPr lvl="1"/>
            <a:r>
              <a:rPr lang="en-GB" sz="1800" dirty="0" smtClean="0"/>
              <a:t>Total cost: 1027 M€ (2005)</a:t>
            </a:r>
          </a:p>
          <a:p>
            <a:r>
              <a:rPr lang="en-GB" sz="2600" dirty="0" smtClean="0"/>
              <a:t>Contribution to accelerator: </a:t>
            </a:r>
          </a:p>
          <a:p>
            <a:pPr lvl="1"/>
            <a:r>
              <a:rPr lang="en-GB" sz="1800" dirty="0" smtClean="0"/>
              <a:t>total cost: 386M€ (FAIR Council)</a:t>
            </a:r>
          </a:p>
          <a:p>
            <a:pPr lvl="1"/>
            <a:r>
              <a:rPr lang="en-GB" sz="1800" dirty="0" smtClean="0"/>
              <a:t>Oversubscribed</a:t>
            </a:r>
          </a:p>
          <a:p>
            <a:pPr lvl="1"/>
            <a:r>
              <a:rPr lang="en-GB" sz="1800" dirty="0" err="1" smtClean="0"/>
              <a:t>Costbook</a:t>
            </a:r>
            <a:r>
              <a:rPr lang="en-GB" sz="1800" dirty="0" smtClean="0"/>
              <a:t>: first com first served</a:t>
            </a:r>
          </a:p>
          <a:p>
            <a:r>
              <a:rPr lang="en-GB" sz="2400" dirty="0" smtClean="0"/>
              <a:t>Contribution to experiments</a:t>
            </a:r>
            <a:r>
              <a:rPr lang="en-GB" dirty="0" smtClean="0"/>
              <a:t>:</a:t>
            </a:r>
          </a:p>
          <a:p>
            <a:pPr lvl="1"/>
            <a:r>
              <a:rPr lang="en-GB" sz="1800" dirty="0" smtClean="0"/>
              <a:t>Total cost: ~200 M€</a:t>
            </a:r>
          </a:p>
          <a:p>
            <a:pPr lvl="1"/>
            <a:r>
              <a:rPr lang="en-GB" sz="1800" dirty="0" smtClean="0"/>
              <a:t>Limited to 78 M€ by FAIR Council Decision</a:t>
            </a:r>
          </a:p>
          <a:p>
            <a:pPr lvl="1"/>
            <a:r>
              <a:rPr lang="en-GB" sz="1800" dirty="0" smtClean="0"/>
              <a:t>Undersubscribed</a:t>
            </a:r>
          </a:p>
          <a:p>
            <a:pPr lvl="1"/>
            <a:r>
              <a:rPr lang="en-GB" sz="1800" dirty="0" smtClean="0"/>
              <a:t>Rest responsibility of Collaborations</a:t>
            </a:r>
          </a:p>
          <a:p>
            <a:r>
              <a:rPr lang="en-GB" sz="2400" dirty="0" smtClean="0"/>
              <a:t>Civil Construction</a:t>
            </a:r>
            <a:endParaRPr lang="en-GB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dirty="0" smtClean="0"/>
              <a:t>FAIR, Darmstadt 4.11.2015, D. Urner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458559"/>
              </p:ext>
            </p:extLst>
          </p:nvPr>
        </p:nvGraphicFramePr>
        <p:xfrm>
          <a:off x="5652120" y="1988840"/>
          <a:ext cx="3341486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906046"/>
              </p:ext>
            </p:extLst>
          </p:nvPr>
        </p:nvGraphicFramePr>
        <p:xfrm>
          <a:off x="5364088" y="260648"/>
          <a:ext cx="385192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967582"/>
              </p:ext>
            </p:extLst>
          </p:nvPr>
        </p:nvGraphicFramePr>
        <p:xfrm>
          <a:off x="5724128" y="3645024"/>
          <a:ext cx="324036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828721"/>
              </p:ext>
            </p:extLst>
          </p:nvPr>
        </p:nvGraphicFramePr>
        <p:xfrm>
          <a:off x="4319972" y="5474752"/>
          <a:ext cx="302433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81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778098"/>
          </a:xfrm>
        </p:spPr>
        <p:txBody>
          <a:bodyPr/>
          <a:lstStyle/>
          <a:p>
            <a:r>
              <a:rPr lang="de-DE" dirty="0" smtClean="0"/>
              <a:t>FAIR-</a:t>
            </a:r>
            <a:r>
              <a:rPr lang="de-DE" dirty="0" err="1" smtClean="0"/>
              <a:t>Convention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4929411"/>
          </a:xfrm>
        </p:spPr>
        <p:txBody>
          <a:bodyPr>
            <a:normAutofit/>
          </a:bodyPr>
          <a:lstStyle/>
          <a:p>
            <a:r>
              <a:rPr lang="en-GB" sz="2600" dirty="0" smtClean="0"/>
              <a:t>Contributions to FAIR:</a:t>
            </a:r>
          </a:p>
          <a:p>
            <a:pPr lvl="1"/>
            <a:r>
              <a:rPr lang="en-GB" sz="1800" dirty="0" smtClean="0"/>
              <a:t>Total cost: 1027 M€ (2005)</a:t>
            </a:r>
          </a:p>
          <a:p>
            <a:r>
              <a:rPr lang="en-GB" sz="2600" dirty="0" smtClean="0"/>
              <a:t>Contribution to accelerator: </a:t>
            </a:r>
          </a:p>
          <a:p>
            <a:pPr lvl="1"/>
            <a:r>
              <a:rPr lang="en-GB" sz="1800" dirty="0" smtClean="0"/>
              <a:t>total cost: 386M€ (FAIR Council)</a:t>
            </a:r>
          </a:p>
          <a:p>
            <a:pPr lvl="1"/>
            <a:r>
              <a:rPr lang="en-GB" sz="1800" dirty="0" smtClean="0"/>
              <a:t>Oversubscribed</a:t>
            </a:r>
          </a:p>
          <a:p>
            <a:pPr lvl="1"/>
            <a:r>
              <a:rPr lang="en-GB" sz="1800" dirty="0" err="1" smtClean="0"/>
              <a:t>Costbook</a:t>
            </a:r>
            <a:r>
              <a:rPr lang="en-GB" sz="1800" dirty="0" smtClean="0"/>
              <a:t>: first com first served</a:t>
            </a:r>
          </a:p>
          <a:p>
            <a:r>
              <a:rPr lang="en-GB" sz="2400" dirty="0" smtClean="0"/>
              <a:t>Contribution to experiments</a:t>
            </a:r>
            <a:r>
              <a:rPr lang="en-GB" dirty="0" smtClean="0"/>
              <a:t>:</a:t>
            </a:r>
          </a:p>
          <a:p>
            <a:pPr lvl="1"/>
            <a:r>
              <a:rPr lang="en-GB" sz="1800" dirty="0" smtClean="0"/>
              <a:t>Total cost: ~200 M€</a:t>
            </a:r>
          </a:p>
          <a:p>
            <a:pPr lvl="1"/>
            <a:r>
              <a:rPr lang="en-GB" sz="1800" dirty="0" smtClean="0"/>
              <a:t>Limited to 78 M€ by FAIR Council Decision</a:t>
            </a:r>
          </a:p>
          <a:p>
            <a:pPr lvl="1"/>
            <a:r>
              <a:rPr lang="en-GB" sz="1800" dirty="0" smtClean="0"/>
              <a:t>Undersubscribed</a:t>
            </a:r>
          </a:p>
          <a:p>
            <a:pPr lvl="1"/>
            <a:r>
              <a:rPr lang="en-GB" sz="1800" dirty="0" smtClean="0"/>
              <a:t>Rest responsibility of Experiments</a:t>
            </a:r>
          </a:p>
          <a:p>
            <a:r>
              <a:rPr lang="en-GB" sz="2400" dirty="0" smtClean="0"/>
              <a:t>Civil Construction</a:t>
            </a:r>
            <a:endParaRPr lang="en-GB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dirty="0" smtClean="0"/>
              <a:t>FAIR, Darmstadt 4.11.2015, D. Urner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76056" y="1224206"/>
            <a:ext cx="39604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Further rules established by Council: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Every country must contribute 25% to Civil Construction unless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&gt;75% contribution to accelerator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Accelerator Elements that are not picked up by any country: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FAIR Tender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Reduces total  acc. in-kind contributions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Currently ~20 M€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Money that cannot be contributed by in-kind needs to be paid in cash, inflation corrected  		</a:t>
            </a:r>
          </a:p>
          <a:p>
            <a:pPr lvl="1"/>
            <a:r>
              <a:rPr lang="en-GB" dirty="0" smtClean="0"/>
              <a:t>	      (e.g. civil construction)</a:t>
            </a:r>
          </a:p>
          <a:p>
            <a:endParaRPr lang="de-DE" dirty="0" smtClean="0"/>
          </a:p>
          <a:p>
            <a:r>
              <a:rPr lang="de-DE" dirty="0" smtClean="0"/>
              <a:t>	 </a:t>
            </a:r>
            <a:endParaRPr lang="en-GB" dirty="0"/>
          </a:p>
        </p:txBody>
      </p:sp>
      <p:graphicFrame>
        <p:nvGraphicFramePr>
          <p:cNvPr id="7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289493"/>
              </p:ext>
            </p:extLst>
          </p:nvPr>
        </p:nvGraphicFramePr>
        <p:xfrm>
          <a:off x="3245834" y="5555778"/>
          <a:ext cx="302433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26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fair-center.eu/uploads/pics/FAIR_3D_72dpi_eng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8867"/>
            <a:ext cx="3203676" cy="22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859"/>
            <a:ext cx="8229600" cy="5107705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FAIR GmbH:</a:t>
            </a:r>
          </a:p>
          <a:p>
            <a:pPr lvl="1"/>
            <a:r>
              <a:rPr lang="en-GB" dirty="0" smtClean="0"/>
              <a:t>Steering Company</a:t>
            </a:r>
          </a:p>
          <a:p>
            <a:pPr lvl="2"/>
            <a:r>
              <a:rPr lang="en-GB" dirty="0" smtClean="0"/>
              <a:t>Project Management</a:t>
            </a:r>
          </a:p>
          <a:p>
            <a:pPr lvl="2"/>
            <a:r>
              <a:rPr lang="en-GB" dirty="0" smtClean="0"/>
              <a:t>Management of sub-project Construction</a:t>
            </a:r>
          </a:p>
          <a:p>
            <a:pPr lvl="2"/>
            <a:r>
              <a:rPr lang="en-GB" dirty="0" smtClean="0"/>
              <a:t>Management of sub-project Experiment</a:t>
            </a:r>
          </a:p>
          <a:p>
            <a:r>
              <a:rPr lang="en-GB" dirty="0" smtClean="0"/>
              <a:t>GSI:</a:t>
            </a:r>
          </a:p>
          <a:p>
            <a:pPr lvl="1"/>
            <a:r>
              <a:rPr lang="en-GB" dirty="0" smtClean="0"/>
              <a:t>Existing Facility (operation, maintenance, preparation for FAIR)</a:t>
            </a:r>
          </a:p>
          <a:p>
            <a:pPr lvl="1"/>
            <a:r>
              <a:rPr lang="en-GB" dirty="0" smtClean="0"/>
              <a:t>Overall technical Responsibility for accelerator</a:t>
            </a:r>
          </a:p>
          <a:p>
            <a:pPr lvl="1"/>
            <a:r>
              <a:rPr lang="en-GB" dirty="0" smtClean="0"/>
              <a:t>Management of sub-project Accelerator</a:t>
            </a:r>
          </a:p>
          <a:p>
            <a:pPr lvl="1"/>
            <a:r>
              <a:rPr lang="en-GB" dirty="0" smtClean="0"/>
              <a:t>Technical Responsibility (design, assembly, commissioning) of HEBT, SIS100, Targets, p-</a:t>
            </a:r>
            <a:r>
              <a:rPr lang="en-GB" dirty="0" err="1" smtClean="0"/>
              <a:t>Linac</a:t>
            </a:r>
            <a:endParaRPr lang="en-GB" dirty="0" smtClean="0"/>
          </a:p>
          <a:p>
            <a:pPr lvl="1"/>
            <a:r>
              <a:rPr lang="en-GB" dirty="0" smtClean="0"/>
              <a:t>Follow up of procurement and Quality Assurance</a:t>
            </a:r>
          </a:p>
          <a:p>
            <a:pPr lvl="1"/>
            <a:r>
              <a:rPr lang="en-GB" dirty="0" smtClean="0"/>
              <a:t>Acceptance tests</a:t>
            </a:r>
          </a:p>
          <a:p>
            <a:pPr lvl="1"/>
            <a:r>
              <a:rPr lang="en-GB" dirty="0" smtClean="0"/>
              <a:t>Coordination of assembly and </a:t>
            </a:r>
            <a:r>
              <a:rPr lang="en-GB" dirty="0" err="1" smtClean="0"/>
              <a:t>Comissioning</a:t>
            </a: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FZ </a:t>
            </a:r>
            <a:r>
              <a:rPr lang="en-GB" dirty="0" err="1" smtClean="0"/>
              <a:t>Jülich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Technical Responsibility for HESR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BINP (</a:t>
            </a:r>
            <a:r>
              <a:rPr lang="en-GB" dirty="0" err="1" smtClean="0"/>
              <a:t>Budker</a:t>
            </a:r>
            <a:r>
              <a:rPr lang="en-GB" dirty="0" smtClean="0"/>
              <a:t> Institute for Nuclear Physics):</a:t>
            </a:r>
          </a:p>
          <a:p>
            <a:pPr lvl="1"/>
            <a:r>
              <a:rPr lang="en-GB" dirty="0" smtClean="0"/>
              <a:t>Technical Responsibility for CR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Project:</a:t>
            </a:r>
          </a:p>
          <a:p>
            <a:pPr lvl="1"/>
            <a:r>
              <a:rPr lang="en-US" dirty="0" smtClean="0"/>
              <a:t>Very Complex</a:t>
            </a:r>
          </a:p>
          <a:p>
            <a:pPr lvl="2"/>
            <a:r>
              <a:rPr lang="en-US" dirty="0" smtClean="0"/>
              <a:t>Many different small to medium size accelerators</a:t>
            </a:r>
          </a:p>
          <a:p>
            <a:pPr lvl="2"/>
            <a:r>
              <a:rPr lang="en-US" dirty="0" smtClean="0"/>
              <a:t>large number of experiments with diverse user community</a:t>
            </a:r>
          </a:p>
          <a:p>
            <a:pPr lvl="2"/>
            <a:r>
              <a:rPr lang="en-US" dirty="0" smtClean="0"/>
              <a:t>high activation areas, 2 production target areas</a:t>
            </a:r>
          </a:p>
          <a:p>
            <a:r>
              <a:rPr lang="en-US" dirty="0" smtClean="0"/>
              <a:t>Politics:</a:t>
            </a:r>
          </a:p>
          <a:p>
            <a:pPr lvl="1"/>
            <a:r>
              <a:rPr lang="en-US" dirty="0" smtClean="0"/>
              <a:t>2 Company model</a:t>
            </a:r>
          </a:p>
          <a:p>
            <a:pPr lvl="2"/>
            <a:r>
              <a:rPr lang="en-US" dirty="0" smtClean="0"/>
              <a:t>Project Management at FAIR GmbH has no line of command for sub-project Accelerator (design and implementation)</a:t>
            </a:r>
          </a:p>
          <a:p>
            <a:pPr lvl="2"/>
            <a:r>
              <a:rPr lang="en-US" dirty="0" smtClean="0"/>
              <a:t>Current Developments</a:t>
            </a:r>
          </a:p>
          <a:p>
            <a:pPr lvl="3"/>
            <a:r>
              <a:rPr lang="en-US" dirty="0" smtClean="0"/>
              <a:t>Merger underway, but needs international treaty</a:t>
            </a:r>
          </a:p>
          <a:p>
            <a:pPr lvl="3"/>
            <a:r>
              <a:rPr lang="en-US" dirty="0" smtClean="0"/>
              <a:t>Effective Merger by common Management and Project management</a:t>
            </a:r>
          </a:p>
          <a:p>
            <a:pPr lvl="1"/>
            <a:r>
              <a:rPr lang="en-US" dirty="0" smtClean="0"/>
              <a:t>international collaboration</a:t>
            </a:r>
          </a:p>
          <a:p>
            <a:pPr lvl="2"/>
            <a:r>
              <a:rPr lang="en-US" dirty="0" smtClean="0"/>
              <a:t>transition needed from national laboratory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4" descr="http://www.fair-center.eu/uploads/pics/FAIR_3D_72dpi_eng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8867"/>
            <a:ext cx="3203676" cy="22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2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fair-center.eu/uploads/pics/FAIR_3D_72dpi_eng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8867"/>
            <a:ext cx="3203676" cy="22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Accelerator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Costbook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Should contain all elements needed for Accelerator</a:t>
            </a:r>
          </a:p>
          <a:p>
            <a:pPr lvl="1"/>
            <a:r>
              <a:rPr lang="en-GB" dirty="0" smtClean="0"/>
              <a:t>&gt;2000 items</a:t>
            </a:r>
          </a:p>
          <a:p>
            <a:pPr lvl="1"/>
            <a:r>
              <a:rPr lang="en-GB" dirty="0" smtClean="0"/>
              <a:t>Each item (PSP number) has a value (2005) and number of pieces required.</a:t>
            </a:r>
          </a:p>
          <a:p>
            <a:pPr lvl="1"/>
            <a:r>
              <a:rPr lang="en-GB" dirty="0" smtClean="0"/>
              <a:t>Experience with valuation:</a:t>
            </a:r>
          </a:p>
          <a:p>
            <a:pPr lvl="2"/>
            <a:r>
              <a:rPr lang="en-GB" dirty="0" smtClean="0"/>
              <a:t>Fairly good for items similar to existing items at GSI</a:t>
            </a:r>
          </a:p>
          <a:p>
            <a:pPr lvl="2"/>
            <a:r>
              <a:rPr lang="en-GB" dirty="0" err="1" smtClean="0"/>
              <a:t>Insuficient</a:t>
            </a:r>
            <a:r>
              <a:rPr lang="en-GB" dirty="0" smtClean="0"/>
              <a:t> funds planned for superconducting magnets</a:t>
            </a:r>
          </a:p>
          <a:p>
            <a:pPr lvl="3"/>
            <a:r>
              <a:rPr lang="en-GB" dirty="0" smtClean="0"/>
              <a:t>In particular underestimation of costs of testing</a:t>
            </a:r>
            <a:endParaRPr lang="en-GB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Shareholders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Each country needs to name one or several shareholders, who are responsible to</a:t>
            </a:r>
          </a:p>
          <a:p>
            <a:pPr lvl="1"/>
            <a:r>
              <a:rPr lang="en-GB" dirty="0" smtClean="0"/>
              <a:t>Request items from </a:t>
            </a:r>
            <a:r>
              <a:rPr lang="en-GB" dirty="0" err="1" smtClean="0"/>
              <a:t>Costbook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Find a Provider</a:t>
            </a:r>
          </a:p>
          <a:p>
            <a:pPr lvl="1"/>
            <a:r>
              <a:rPr lang="en-GB" dirty="0" smtClean="0"/>
              <a:t>Supply enough funds to the Provider to finish in-kind item</a:t>
            </a:r>
          </a:p>
          <a:p>
            <a:pPr lvl="2"/>
            <a:r>
              <a:rPr lang="en-GB" dirty="0" smtClean="0"/>
              <a:t>This usually requires to deal with funding agencies of the respective country.</a:t>
            </a:r>
          </a:p>
          <a:p>
            <a:pPr lvl="1"/>
            <a:r>
              <a:rPr lang="en-GB" dirty="0" smtClean="0"/>
              <a:t>Supply item to FAIR.</a:t>
            </a:r>
          </a:p>
          <a:p>
            <a:pPr lvl="1"/>
            <a:r>
              <a:rPr lang="en-GB" dirty="0" smtClean="0"/>
              <a:t>Install item in tunnel.</a:t>
            </a:r>
          </a:p>
          <a:p>
            <a:pPr lvl="1"/>
            <a:r>
              <a:rPr lang="en-GB" dirty="0" smtClean="0"/>
              <a:t>Finally get credit for item delivered in-kind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FAIR, Darmstadt 4.11.2015, D. Urner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9E5-3777-4D43-AD2F-FA9584172A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1571</Words>
  <Application>Microsoft Office PowerPoint</Application>
  <PresentationFormat>On-screen Show (4:3)</PresentationFormat>
  <Paragraphs>339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In-Kind FAIR</vt:lpstr>
      <vt:lpstr>Overview</vt:lpstr>
      <vt:lpstr>International Collaboration</vt:lpstr>
      <vt:lpstr>FAIR-Convention</vt:lpstr>
      <vt:lpstr>FAIR-Convention</vt:lpstr>
      <vt:lpstr>FAIR Structure</vt:lpstr>
      <vt:lpstr>Challenges</vt:lpstr>
      <vt:lpstr>Accelerator</vt:lpstr>
      <vt:lpstr>Shareholders</vt:lpstr>
      <vt:lpstr>Assigning Item to a Shareholder</vt:lpstr>
      <vt:lpstr>Special Situation Russia:</vt:lpstr>
      <vt:lpstr>In-Kind Contracts</vt:lpstr>
      <vt:lpstr>Experiments’ Costs (4th RRBs, 16th Council) </vt:lpstr>
      <vt:lpstr>In-Kind for Experiments</vt:lpstr>
      <vt:lpstr>Thank you for your attention</vt:lpstr>
      <vt:lpstr>The 4 Scientific Pillars of FAIR</vt:lpstr>
      <vt:lpstr>CBM  Compressed Baryonic Matter Experiment</vt:lpstr>
      <vt:lpstr>APPA   - Atomic Physics, Plasma Physics Application</vt:lpstr>
      <vt:lpstr>NUSTAR  NUclear STructure, Astrophysics and Reactions</vt:lpstr>
      <vt:lpstr>Panda - “anti-Proton ANnihilation at DArmstadt”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Urner, David Dr.</dc:creator>
  <cp:lastModifiedBy>Urner, David Dr.</cp:lastModifiedBy>
  <cp:revision>58</cp:revision>
  <dcterms:created xsi:type="dcterms:W3CDTF">2014-01-13T05:20:14Z</dcterms:created>
  <dcterms:modified xsi:type="dcterms:W3CDTF">2015-11-03T15:27:33Z</dcterms:modified>
</cp:coreProperties>
</file>