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629" r:id="rId3"/>
    <p:sldId id="631" r:id="rId4"/>
    <p:sldId id="630" r:id="rId5"/>
    <p:sldId id="674" r:id="rId6"/>
    <p:sldId id="528" r:id="rId7"/>
    <p:sldId id="663" r:id="rId8"/>
    <p:sldId id="637" r:id="rId9"/>
    <p:sldId id="529" r:id="rId10"/>
    <p:sldId id="636" r:id="rId11"/>
    <p:sldId id="659" r:id="rId12"/>
    <p:sldId id="658" r:id="rId13"/>
    <p:sldId id="670" r:id="rId14"/>
    <p:sldId id="672" r:id="rId15"/>
    <p:sldId id="660" r:id="rId16"/>
    <p:sldId id="649" r:id="rId17"/>
    <p:sldId id="671" r:id="rId18"/>
    <p:sldId id="648" r:id="rId19"/>
    <p:sldId id="673" r:id="rId20"/>
    <p:sldId id="654" r:id="rId21"/>
    <p:sldId id="563" r:id="rId22"/>
    <p:sldId id="628" r:id="rId23"/>
    <p:sldId id="644" r:id="rId24"/>
    <p:sldId id="645" r:id="rId25"/>
    <p:sldId id="564" r:id="rId26"/>
    <p:sldId id="655" r:id="rId27"/>
    <p:sldId id="653" r:id="rId28"/>
    <p:sldId id="650" r:id="rId29"/>
    <p:sldId id="651" r:id="rId30"/>
    <p:sldId id="652" r:id="rId31"/>
    <p:sldId id="657" r:id="rId32"/>
    <p:sldId id="662" r:id="rId33"/>
    <p:sldId id="666" r:id="rId34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9900"/>
    <a:srgbClr val="FF0000"/>
    <a:srgbClr val="0066CC"/>
    <a:srgbClr val="FF9933"/>
    <a:srgbClr val="003366"/>
    <a:srgbClr val="333399"/>
    <a:srgbClr val="003399"/>
    <a:srgbClr val="2D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907" autoAdjust="0"/>
    <p:restoredTop sz="86410" autoAdjust="0"/>
  </p:normalViewPr>
  <p:slideViewPr>
    <p:cSldViewPr snapToObjects="1">
      <p:cViewPr varScale="1">
        <p:scale>
          <a:sx n="119" d="100"/>
          <a:sy n="119" d="100"/>
        </p:scale>
        <p:origin x="-13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3846" y="-7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de-DE" sz="1800" baseline="0"/>
              <a:t>Funding (EoIs)</a:t>
            </a:r>
            <a:endParaRPr lang="de-DE" sz="1800"/>
          </a:p>
        </c:rich>
      </c:tx>
      <c:layout>
        <c:manualLayout>
          <c:xMode val="edge"/>
          <c:yMode val="edge"/>
          <c:x val="0.44026105685226891"/>
          <c:y val="0.4436592182398204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307085929071104"/>
          <c:y val="0.13200282941145067"/>
          <c:w val="0.79563802675123629"/>
          <c:h val="0.68197545150105965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1.4147585174547733E-2"/>
                  <c:y val="-2.9336246589885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8969062360074469E-2"/>
                  <c:y val="1.494963763045087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3445240091168321E-3"/>
                  <c:y val="6.871530868864582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35223779849377"/>
                  <c:y val="-5.13456657773955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3597672649166931E-2"/>
                  <c:y val="0.106519730130995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3953777863065694E-2"/>
                  <c:y val="6.023681351422713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5716839543081071E-2"/>
                  <c:y val="-1.8035514091507871E-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7.7279282458819876E-2"/>
                  <c:y val="-3.18444555543211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3077019220086658"/>
                  <c:y val="-8.27685812687479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3615679907619693"/>
                  <c:y val="-0.154800440643680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2.8873264923426015E-2"/>
                  <c:y val="-0.171035108653151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binned!$A$7:$A$18</c:f>
              <c:strCache>
                <c:ptCount val="12"/>
                <c:pt idx="0">
                  <c:v>Germany</c:v>
                </c:pt>
                <c:pt idx="1">
                  <c:v>Spain</c:v>
                </c:pt>
                <c:pt idx="2">
                  <c:v>UK</c:v>
                </c:pt>
                <c:pt idx="3">
                  <c:v>Russia</c:v>
                </c:pt>
                <c:pt idx="4">
                  <c:v>France</c:v>
                </c:pt>
                <c:pt idx="5">
                  <c:v>India</c:v>
                </c:pt>
                <c:pt idx="6">
                  <c:v>Sweden</c:v>
                </c:pt>
                <c:pt idx="7">
                  <c:v>Romania</c:v>
                </c:pt>
                <c:pt idx="8">
                  <c:v>Finland</c:v>
                </c:pt>
                <c:pt idx="9">
                  <c:v>Poland</c:v>
                </c:pt>
                <c:pt idx="10">
                  <c:v>others</c:v>
                </c:pt>
                <c:pt idx="11">
                  <c:v>N/A</c:v>
                </c:pt>
              </c:strCache>
            </c:strRef>
          </c:cat>
          <c:val>
            <c:numRef>
              <c:f>binned!$C$7:$C$18</c:f>
              <c:numCache>
                <c:formatCode>#,#00%</c:formatCode>
                <c:ptCount val="12"/>
                <c:pt idx="0">
                  <c:v>0.34554082756585547</c:v>
                </c:pt>
                <c:pt idx="1">
                  <c:v>0.11493379267275843</c:v>
                </c:pt>
                <c:pt idx="2">
                  <c:v>0.10110385577474068</c:v>
                </c:pt>
                <c:pt idx="3">
                  <c:v>6.8909492061640237E-2</c:v>
                </c:pt>
                <c:pt idx="4">
                  <c:v>6.5208813003331811E-2</c:v>
                </c:pt>
                <c:pt idx="5">
                  <c:v>6.1820384102006284E-2</c:v>
                </c:pt>
                <c:pt idx="6">
                  <c:v>6.0765253077036542E-2</c:v>
                </c:pt>
                <c:pt idx="7">
                  <c:v>3.9432734110413023E-2</c:v>
                </c:pt>
                <c:pt idx="8">
                  <c:v>2.1600161958323181E-2</c:v>
                </c:pt>
                <c:pt idx="9">
                  <c:v>1.0817237581193618E-2</c:v>
                </c:pt>
                <c:pt idx="10">
                  <c:v>7.7719407205086586E-3</c:v>
                </c:pt>
                <c:pt idx="11">
                  <c:v>0.1020955073721919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noProof="0"/>
            </a:pPr>
            <a:r>
              <a:rPr lang="en-US" noProof="0" dirty="0" smtClean="0"/>
              <a:t>NUSTAR</a:t>
            </a:r>
          </a:p>
          <a:p>
            <a:pPr>
              <a:defRPr lang="en-US" noProof="0"/>
            </a:pPr>
            <a:r>
              <a:rPr lang="en-US" noProof="0" dirty="0" smtClean="0"/>
              <a:t>„interested</a:t>
            </a:r>
          </a:p>
          <a:p>
            <a:pPr>
              <a:defRPr lang="en-US" noProof="0"/>
            </a:pPr>
            <a:r>
              <a:rPr lang="en-US" noProof="0" dirty="0" smtClean="0"/>
              <a:t>seniors“</a:t>
            </a:r>
          </a:p>
          <a:p>
            <a:pPr>
              <a:defRPr lang="en-US" noProof="0"/>
            </a:pPr>
            <a:endParaRPr lang="en-US" noProof="0" dirty="0"/>
          </a:p>
        </c:rich>
      </c:tx>
      <c:layout>
        <c:manualLayout>
          <c:xMode val="edge"/>
          <c:yMode val="edge"/>
          <c:x val="0.45395639497660367"/>
          <c:y val="0.3827019950999596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202551975689029"/>
          <c:y val="0.11886380314467983"/>
          <c:w val="0.59804271655035868"/>
          <c:h val="0.69468560510820432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1.9978058743043469E-3"/>
                  <c:y val="4.641297165811985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2.1975864617347813E-2"/>
                  <c:y val="9.282594331623971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UK</a:t>
                    </a:r>
                    <a:r>
                      <a:rPr lang="en-US" dirty="0"/>
                      <a:t>
6.8%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5.9934176229130397E-3"/>
                  <c:y val="6.961945748718063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0"/>
                  <c:y val="2.32064858290599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5.9934176229130397E-3"/>
                  <c:y val="2.78477829948719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3.3962699863173927E-2"/>
                  <c:y val="4.64129716581198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8.590596721018523E-2"/>
                  <c:y val="6.26573290102269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8.191004084647821E-2"/>
                  <c:y val="3.248908016068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-6.39297879777391E-2"/>
                  <c:y val="1.6244540080341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-0.1158727407096521"/>
                  <c:y val="-4.641297165811985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0"/>
              <c:layout>
                <c:manualLayout>
                  <c:x val="-6.5927593852043442E-2"/>
                  <c:y val="-2.32064858290599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1"/>
              <c:layout>
                <c:manualLayout>
                  <c:x val="-0.13585079945269557"/>
                  <c:y val="-5.33749174068378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2"/>
              <c:layout>
                <c:manualLayout>
                  <c:x val="-0.10788151721243472"/>
                  <c:y val="-9.74672404820516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3"/>
              <c:layout>
                <c:manualLayout>
                  <c:x val="-0.15183324644713034"/>
                  <c:y val="-0.160124752220513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4"/>
              <c:layout>
                <c:manualLayout>
                  <c:x val="-8.9901264343695594E-2"/>
                  <c:y val="-0.197255129547009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5"/>
              <c:layout>
                <c:manualLayout>
                  <c:x val="3.9952971335103773E-3"/>
                  <c:y val="-0.206537723878633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binned!$E$2:$E$18</c:f>
              <c:strCache>
                <c:ptCount val="17"/>
                <c:pt idx="0">
                  <c:v> Germany</c:v>
                </c:pt>
                <c:pt idx="1">
                  <c:v> United Kingdom</c:v>
                </c:pt>
                <c:pt idx="2">
                  <c:v> Spain</c:v>
                </c:pt>
                <c:pt idx="3">
                  <c:v> France</c:v>
                </c:pt>
                <c:pt idx="4">
                  <c:v> Russia</c:v>
                </c:pt>
                <c:pt idx="5">
                  <c:v> India</c:v>
                </c:pt>
                <c:pt idx="6">
                  <c:v> USA</c:v>
                </c:pt>
                <c:pt idx="7">
                  <c:v> Sweden</c:v>
                </c:pt>
                <c:pt idx="8">
                  <c:v> Japan</c:v>
                </c:pt>
                <c:pt idx="9">
                  <c:v> Turkey</c:v>
                </c:pt>
                <c:pt idx="10">
                  <c:v> Italy</c:v>
                </c:pt>
                <c:pt idx="11">
                  <c:v> Poland</c:v>
                </c:pt>
                <c:pt idx="12">
                  <c:v> Finland</c:v>
                </c:pt>
                <c:pt idx="13">
                  <c:v> Brazil</c:v>
                </c:pt>
                <c:pt idx="14">
                  <c:v> Romania</c:v>
                </c:pt>
                <c:pt idx="15">
                  <c:v> Bulgaria</c:v>
                </c:pt>
                <c:pt idx="16">
                  <c:v> others</c:v>
                </c:pt>
              </c:strCache>
            </c:strRef>
          </c:cat>
          <c:val>
            <c:numRef>
              <c:f>binned!$H$2:$H$18</c:f>
              <c:numCache>
                <c:formatCode>#,#00%</c:formatCode>
                <c:ptCount val="17"/>
                <c:pt idx="0">
                  <c:v>0.28851963746223563</c:v>
                </c:pt>
                <c:pt idx="1">
                  <c:v>6.7975830815709973E-2</c:v>
                </c:pt>
                <c:pt idx="2">
                  <c:v>7.7039274924471296E-2</c:v>
                </c:pt>
                <c:pt idx="3">
                  <c:v>7.7039274924471296E-2</c:v>
                </c:pt>
                <c:pt idx="4">
                  <c:v>6.7975830815709973E-2</c:v>
                </c:pt>
                <c:pt idx="5">
                  <c:v>5.1359516616314202E-2</c:v>
                </c:pt>
                <c:pt idx="6">
                  <c:v>4.2296072507552872E-2</c:v>
                </c:pt>
                <c:pt idx="7">
                  <c:v>3.7764350453172203E-2</c:v>
                </c:pt>
                <c:pt idx="8">
                  <c:v>4.0785498489425982E-2</c:v>
                </c:pt>
                <c:pt idx="9">
                  <c:v>2.7190332326283987E-2</c:v>
                </c:pt>
                <c:pt idx="10">
                  <c:v>3.1722054380664652E-2</c:v>
                </c:pt>
                <c:pt idx="11">
                  <c:v>1.9637462235649546E-2</c:v>
                </c:pt>
                <c:pt idx="12">
                  <c:v>1.9637462235649546E-2</c:v>
                </c:pt>
                <c:pt idx="13">
                  <c:v>1.6616314199395771E-2</c:v>
                </c:pt>
                <c:pt idx="14">
                  <c:v>1.5105740181268883E-2</c:v>
                </c:pt>
                <c:pt idx="15">
                  <c:v>1.3595166163141994E-2</c:v>
                </c:pt>
                <c:pt idx="16">
                  <c:v>0.10574018126888217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5632495082799"/>
          <c:y val="3.3449348539817403E-2"/>
          <c:w val="0.55598396345718204"/>
          <c:h val="0.6566609936060749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148A17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explosion val="9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rgbClr val="148A17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213097442513624"/>
                  <c:y val="5.83095362518019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FAIR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1775745458806406E-2"/>
                  <c:y val="-9.35864807888286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559377416256401"/>
                  <c:y val="-0.15070033370777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err="1" smtClean="0"/>
                      <a:t>ext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856838418613301"/>
                  <c:y val="1.08264719557909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4707924651927303E-2"/>
                  <c:y val="8.65697707113474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Tabelle1!$A$2:$A$6</c:f>
              <c:strCache>
                <c:ptCount val="5"/>
                <c:pt idx="0">
                  <c:v>secured FAIR</c:v>
                </c:pt>
                <c:pt idx="1">
                  <c:v>expected from FAIR</c:v>
                </c:pt>
                <c:pt idx="2">
                  <c:v>secured external</c:v>
                </c:pt>
                <c:pt idx="3">
                  <c:v>EoI</c:v>
                </c:pt>
                <c:pt idx="4">
                  <c:v>to be assigned</c:v>
                </c:pt>
              </c:strCache>
            </c:strRef>
          </c:cat>
          <c:val>
            <c:numRef>
              <c:f>Tabelle1!$B$2:$B$6</c:f>
              <c:numCache>
                <c:formatCode>0.00</c:formatCode>
                <c:ptCount val="5"/>
                <c:pt idx="0">
                  <c:v>0.39710751599787297</c:v>
                </c:pt>
                <c:pt idx="1">
                  <c:v>7.4182092676148198E-2</c:v>
                </c:pt>
                <c:pt idx="2">
                  <c:v>0.149873904167167</c:v>
                </c:pt>
                <c:pt idx="3">
                  <c:v>0.27674175230317899</c:v>
                </c:pt>
                <c:pt idx="4">
                  <c:v>0.102094734855633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"/>
          <c:y val="0.65415313936311603"/>
          <c:w val="0.82221542860409702"/>
          <c:h val="0.34584686063688402"/>
        </c:manualLayout>
      </c:layout>
      <c:overlay val="0"/>
      <c:txPr>
        <a:bodyPr/>
        <a:lstStyle/>
        <a:p>
          <a:pPr>
            <a:defRPr sz="2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1964452980902"/>
          <c:y val="8.3953911997632497E-2"/>
          <c:w val="0.65803554701909805"/>
          <c:h val="0.831587537141322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secured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Tabelle1!$A$2:$A$5</c:f>
              <c:strCache>
                <c:ptCount val="4"/>
                <c:pt idx="0">
                  <c:v>RRB 1</c:v>
                </c:pt>
                <c:pt idx="1">
                  <c:v>RRB 2</c:v>
                </c:pt>
                <c:pt idx="2">
                  <c:v>RRB 3</c:v>
                </c:pt>
                <c:pt idx="3">
                  <c:v>RRB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13.759999999999998</c:v>
                </c:pt>
                <c:pt idx="1">
                  <c:v>16.404</c:v>
                </c:pt>
                <c:pt idx="2">
                  <c:v>17.465</c:v>
                </c:pt>
                <c:pt idx="3">
                  <c:v>18.402999999999999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FAIR expected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Tabelle1!$A$2:$A$5</c:f>
              <c:strCache>
                <c:ptCount val="4"/>
                <c:pt idx="0">
                  <c:v>RRB 1</c:v>
                </c:pt>
                <c:pt idx="1">
                  <c:v>RRB 2</c:v>
                </c:pt>
                <c:pt idx="2">
                  <c:v>RRB 3</c:v>
                </c:pt>
                <c:pt idx="3">
                  <c:v>RRB 4</c:v>
                </c:pt>
              </c:strCache>
            </c:strRef>
          </c:cat>
          <c:val>
            <c:numRef>
              <c:f>Tabelle1!$C$2:$C$5</c:f>
              <c:numCache>
                <c:formatCode>0,000</c:formatCode>
                <c:ptCount val="4"/>
                <c:pt idx="0">
                  <c:v>8.6</c:v>
                </c:pt>
                <c:pt idx="1">
                  <c:v>6.74</c:v>
                </c:pt>
                <c:pt idx="2" formatCode="General">
                  <c:v>5.8310000000000004</c:v>
                </c:pt>
                <c:pt idx="3" formatCode="General">
                  <c:v>3.4289999999999998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EoI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Tabelle1!$A$2:$A$5</c:f>
              <c:strCache>
                <c:ptCount val="4"/>
                <c:pt idx="0">
                  <c:v>RRB 1</c:v>
                </c:pt>
                <c:pt idx="1">
                  <c:v>RRB 2</c:v>
                </c:pt>
                <c:pt idx="2">
                  <c:v>RRB 3</c:v>
                </c:pt>
                <c:pt idx="3">
                  <c:v>RRB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9.8000000000000007</c:v>
                </c:pt>
                <c:pt idx="1">
                  <c:v>10.496</c:v>
                </c:pt>
                <c:pt idx="2">
                  <c:v>10.433</c:v>
                </c:pt>
                <c:pt idx="3">
                  <c:v>12.79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to be assigned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Tabelle1!$A$2:$A$5</c:f>
              <c:strCache>
                <c:ptCount val="4"/>
                <c:pt idx="0">
                  <c:v>RRB 1</c:v>
                </c:pt>
                <c:pt idx="1">
                  <c:v>RRB 2</c:v>
                </c:pt>
                <c:pt idx="2">
                  <c:v>RRB 3</c:v>
                </c:pt>
                <c:pt idx="3">
                  <c:v>RRB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6.7279999999999998</c:v>
                </c:pt>
                <c:pt idx="2">
                  <c:v>6.7279999999999998</c:v>
                </c:pt>
                <c:pt idx="3">
                  <c:v>4.7190000000000003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6478720"/>
        <c:axId val="136480256"/>
      </c:barChart>
      <c:catAx>
        <c:axId val="136478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36480256"/>
        <c:crosses val="autoZero"/>
        <c:auto val="1"/>
        <c:lblAlgn val="ctr"/>
        <c:lblOffset val="100"/>
        <c:noMultiLvlLbl val="0"/>
      </c:catAx>
      <c:valAx>
        <c:axId val="136480256"/>
        <c:scaling>
          <c:orientation val="minMax"/>
          <c:max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de-DE" sz="2400" dirty="0" err="1" smtClean="0"/>
                  <a:t>Cost</a:t>
                </a:r>
                <a:r>
                  <a:rPr lang="de-DE" sz="2400" dirty="0" smtClean="0"/>
                  <a:t> (MEUR 2005)</a:t>
                </a:r>
                <a:endParaRPr lang="de-DE" sz="2400" dirty="0"/>
              </a:p>
            </c:rich>
          </c:tx>
          <c:layout>
            <c:manualLayout>
              <c:xMode val="edge"/>
              <c:yMode val="edge"/>
              <c:x val="0.212595377789458"/>
              <c:y val="0.32459545273440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6478720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2.7488372984100898E-2"/>
          <c:y val="4.3382707747399697E-2"/>
          <c:w val="0.233754611622117"/>
          <c:h val="0.25743858222298099"/>
        </c:manualLayout>
      </c:layout>
      <c:overlay val="1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previous funding</c:v>
                </c:pt>
              </c:strCache>
            </c:strRef>
          </c:tx>
          <c:spPr>
            <a:noFill/>
          </c:spPr>
          <c:invertIfNegative val="0"/>
          <c:cat>
            <c:strRef>
              <c:f>Tabelle1!$A$2:$A$6</c:f>
              <c:strCache>
                <c:ptCount val="5"/>
                <c:pt idx="0">
                  <c:v>full NUSTAR</c:v>
                </c:pt>
                <c:pt idx="1">
                  <c:v>phase 0</c:v>
                </c:pt>
                <c:pt idx="2">
                  <c:v>phase 1</c:v>
                </c:pt>
                <c:pt idx="3">
                  <c:v>phase 2</c:v>
                </c:pt>
                <c:pt idx="4">
                  <c:v>phase 3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25.645388946158121</c:v>
                </c:pt>
                <c:pt idx="3">
                  <c:v>37.764808500515429</c:v>
                </c:pt>
                <c:pt idx="4">
                  <c:v>42.812544603917218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secured</c:v>
                </c:pt>
              </c:strCache>
            </c:strRef>
          </c:tx>
          <c:spPr>
            <a:solidFill>
              <a:srgbClr val="148A17"/>
            </a:solidFill>
          </c:spPr>
          <c:invertIfNegative val="0"/>
          <c:cat>
            <c:strRef>
              <c:f>Tabelle1!$A$2:$A$6</c:f>
              <c:strCache>
                <c:ptCount val="5"/>
                <c:pt idx="0">
                  <c:v>full NUSTAR</c:v>
                </c:pt>
                <c:pt idx="1">
                  <c:v>phase 0</c:v>
                </c:pt>
                <c:pt idx="2">
                  <c:v>phase 1</c:v>
                </c:pt>
                <c:pt idx="3">
                  <c:v>phase 2</c:v>
                </c:pt>
                <c:pt idx="4">
                  <c:v>phase 3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25.280999999999999</c:v>
                </c:pt>
                <c:pt idx="1">
                  <c:v>18.741495519784319</c:v>
                </c:pt>
                <c:pt idx="2">
                  <c:v>4.5156609309333122</c:v>
                </c:pt>
                <c:pt idx="3">
                  <c:v>1.9017524383474744</c:v>
                </c:pt>
                <c:pt idx="4">
                  <c:v>0.12203631750059472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expected from FAIR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Tabelle1!$A$2:$A$6</c:f>
              <c:strCache>
                <c:ptCount val="5"/>
                <c:pt idx="0">
                  <c:v>full NUSTAR</c:v>
                </c:pt>
                <c:pt idx="1">
                  <c:v>phase 0</c:v>
                </c:pt>
                <c:pt idx="2">
                  <c:v>phase 1</c:v>
                </c:pt>
                <c:pt idx="3">
                  <c:v>phase 2</c:v>
                </c:pt>
                <c:pt idx="4">
                  <c:v>phase 3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3.4289999999999998</c:v>
                </c:pt>
                <c:pt idx="1">
                  <c:v>0.79644754579335508</c:v>
                </c:pt>
                <c:pt idx="2">
                  <c:v>0.68717786059789066</c:v>
                </c:pt>
                <c:pt idx="3">
                  <c:v>1.9454444532550943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EoI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strRef>
              <c:f>Tabelle1!$A$2:$A$6</c:f>
              <c:strCache>
                <c:ptCount val="5"/>
                <c:pt idx="0">
                  <c:v>full NUSTAR</c:v>
                </c:pt>
                <c:pt idx="1">
                  <c:v>phase 0</c:v>
                </c:pt>
                <c:pt idx="2">
                  <c:v>phase 1</c:v>
                </c:pt>
                <c:pt idx="3">
                  <c:v>phase 2</c:v>
                </c:pt>
                <c:pt idx="4">
                  <c:v>phase 3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12.79</c:v>
                </c:pt>
                <c:pt idx="1">
                  <c:v>5.1174371580366351</c:v>
                </c:pt>
                <c:pt idx="2">
                  <c:v>3.5603837919276802</c:v>
                </c:pt>
                <c:pt idx="3">
                  <c:v>1.0205376258821663</c:v>
                </c:pt>
                <c:pt idx="4">
                  <c:v>3.0917453017207199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to be assigned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Tabelle1!$A$2:$A$6</c:f>
              <c:strCache>
                <c:ptCount val="5"/>
                <c:pt idx="0">
                  <c:v>full NUSTAR</c:v>
                </c:pt>
                <c:pt idx="1">
                  <c:v>phase 0</c:v>
                </c:pt>
                <c:pt idx="2">
                  <c:v>phase 1</c:v>
                </c:pt>
                <c:pt idx="3">
                  <c:v>phase 2</c:v>
                </c:pt>
                <c:pt idx="4">
                  <c:v>phase 3</c:v>
                </c:pt>
              </c:strCache>
            </c:strRef>
          </c:cat>
          <c:val>
            <c:numRef>
              <c:f>Tabelle1!$F$2:$F$6</c:f>
              <c:numCache>
                <c:formatCode>General</c:formatCode>
                <c:ptCount val="5"/>
                <c:pt idx="0">
                  <c:v>4.7190000000000003</c:v>
                </c:pt>
                <c:pt idx="1">
                  <c:v>0.99000872254381089</c:v>
                </c:pt>
                <c:pt idx="2">
                  <c:v>3.3561969708984214</c:v>
                </c:pt>
                <c:pt idx="3">
                  <c:v>0.18000158591705653</c:v>
                </c:pt>
                <c:pt idx="4">
                  <c:v>0.19253033066370626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36235264"/>
        <c:axId val="136245248"/>
      </c:barChart>
      <c:catAx>
        <c:axId val="136235264"/>
        <c:scaling>
          <c:orientation val="maxMin"/>
        </c:scaling>
        <c:delete val="1"/>
        <c:axPos val="l"/>
        <c:majorTickMark val="out"/>
        <c:minorTickMark val="none"/>
        <c:tickLblPos val="nextTo"/>
        <c:crossAx val="136245248"/>
        <c:crosses val="autoZero"/>
        <c:auto val="1"/>
        <c:lblAlgn val="ctr"/>
        <c:lblOffset val="100"/>
        <c:noMultiLvlLbl val="0"/>
      </c:catAx>
      <c:valAx>
        <c:axId val="136245248"/>
        <c:scaling>
          <c:orientation val="minMax"/>
          <c:max val="50"/>
          <c:min val="0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136235264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0831853806944786"/>
          <c:y val="0.55482412873665377"/>
          <c:w val="0.34921109283305496"/>
          <c:h val="0.3752363243164553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D6251-1F98-524C-B09D-2D456928201E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92CC02-B4D6-D049-8ABE-BF32644277B7}">
      <dgm:prSet phldrT="[Text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 smtClean="0"/>
            <a:t>Technical proposal</a:t>
          </a:r>
          <a:endParaRPr lang="en-US" dirty="0"/>
        </a:p>
      </dgm:t>
    </dgm:pt>
    <dgm:pt modelId="{0C31753A-D31C-124C-982E-11A88E13E4AC}" type="parTrans" cxnId="{DC979B43-4131-6743-9CE2-108E32A4FC39}">
      <dgm:prSet/>
      <dgm:spPr/>
      <dgm:t>
        <a:bodyPr/>
        <a:lstStyle/>
        <a:p>
          <a:endParaRPr lang="en-US"/>
        </a:p>
      </dgm:t>
    </dgm:pt>
    <dgm:pt modelId="{5699F06C-4817-CA4C-9180-8559D5BE6ED7}" type="sibTrans" cxnId="{DC979B43-4131-6743-9CE2-108E32A4FC39}">
      <dgm:prSet/>
      <dgm:spPr>
        <a:solidFill>
          <a:srgbClr val="F79646">
            <a:alpha val="90000"/>
          </a:srgbClr>
        </a:solidFill>
      </dgm:spPr>
      <dgm:t>
        <a:bodyPr/>
        <a:lstStyle/>
        <a:p>
          <a:endParaRPr lang="en-US"/>
        </a:p>
      </dgm:t>
    </dgm:pt>
    <dgm:pt modelId="{AC47EDB8-BDAD-8E46-B77A-E2A45356ECEE}">
      <dgm:prSet phldrT="[Text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 smtClean="0"/>
            <a:t>Technical design report (TDR)</a:t>
          </a:r>
          <a:endParaRPr lang="en-US" dirty="0"/>
        </a:p>
      </dgm:t>
    </dgm:pt>
    <dgm:pt modelId="{E1F89BEE-D2A2-6D4E-99EF-45FFD86B7D71}" type="parTrans" cxnId="{0AF3EA13-131A-3B4A-9C88-1CC69F59BFE8}">
      <dgm:prSet/>
      <dgm:spPr/>
      <dgm:t>
        <a:bodyPr/>
        <a:lstStyle/>
        <a:p>
          <a:endParaRPr lang="en-US"/>
        </a:p>
      </dgm:t>
    </dgm:pt>
    <dgm:pt modelId="{77F82D43-948E-6642-9EF0-5BE0B1A7522C}" type="sibTrans" cxnId="{0AF3EA13-131A-3B4A-9C88-1CC69F59BFE8}">
      <dgm:prSet/>
      <dgm:spPr>
        <a:solidFill>
          <a:srgbClr val="F79646">
            <a:alpha val="90000"/>
          </a:srgbClr>
        </a:solidFill>
      </dgm:spPr>
      <dgm:t>
        <a:bodyPr/>
        <a:lstStyle/>
        <a:p>
          <a:endParaRPr lang="en-US"/>
        </a:p>
      </dgm:t>
    </dgm:pt>
    <dgm:pt modelId="{F1CC15A9-60A6-A54E-9BF5-9DC5D3136DCE}">
      <dgm:prSet phldrT="[Text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 smtClean="0"/>
            <a:t>Identification of partner institutes</a:t>
          </a:r>
          <a:endParaRPr lang="en-US" dirty="0"/>
        </a:p>
      </dgm:t>
    </dgm:pt>
    <dgm:pt modelId="{8B928C47-00ED-5C48-AF45-C48C26DEB6DC}" type="parTrans" cxnId="{E7477485-850D-EE47-A05C-09F34C5003D7}">
      <dgm:prSet/>
      <dgm:spPr/>
      <dgm:t>
        <a:bodyPr/>
        <a:lstStyle/>
        <a:p>
          <a:endParaRPr lang="en-US"/>
        </a:p>
      </dgm:t>
    </dgm:pt>
    <dgm:pt modelId="{8727C53D-F7F5-B04E-947E-6C09BCF31BDF}" type="sibTrans" cxnId="{E7477485-850D-EE47-A05C-09F34C5003D7}">
      <dgm:prSet/>
      <dgm:spPr>
        <a:solidFill>
          <a:srgbClr val="F79646">
            <a:alpha val="90000"/>
          </a:srgbClr>
        </a:solidFill>
      </dgm:spPr>
      <dgm:t>
        <a:bodyPr/>
        <a:lstStyle/>
        <a:p>
          <a:endParaRPr lang="en-US"/>
        </a:p>
      </dgm:t>
    </dgm:pt>
    <dgm:pt modelId="{48CC8444-E023-3843-B0FC-1FE1F8BB32FC}">
      <dgm:prSet phldrT="[Text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 smtClean="0"/>
            <a:t>Funding requests</a:t>
          </a:r>
          <a:endParaRPr lang="en-US" dirty="0"/>
        </a:p>
      </dgm:t>
    </dgm:pt>
    <dgm:pt modelId="{5B84B072-80A1-9C45-B78D-9280DD723E19}" type="parTrans" cxnId="{C5E24A78-7421-1C43-9339-86B15DFA8DFE}">
      <dgm:prSet/>
      <dgm:spPr/>
      <dgm:t>
        <a:bodyPr/>
        <a:lstStyle/>
        <a:p>
          <a:endParaRPr lang="en-US"/>
        </a:p>
      </dgm:t>
    </dgm:pt>
    <dgm:pt modelId="{47409E98-7057-B94D-90E5-476D2E43D629}" type="sibTrans" cxnId="{C5E24A78-7421-1C43-9339-86B15DFA8DFE}">
      <dgm:prSet/>
      <dgm:spPr>
        <a:solidFill>
          <a:srgbClr val="F79646">
            <a:alpha val="90000"/>
          </a:srgbClr>
        </a:solidFill>
      </dgm:spPr>
      <dgm:t>
        <a:bodyPr/>
        <a:lstStyle/>
        <a:p>
          <a:endParaRPr lang="en-US"/>
        </a:p>
      </dgm:t>
    </dgm:pt>
    <dgm:pt modelId="{47BD4006-5BBC-D348-B37D-A8C4A977FFEE}">
      <dgm:prSet phldrT="[Text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 smtClean="0"/>
            <a:t>Delivery of in-kind contributions</a:t>
          </a:r>
          <a:endParaRPr lang="en-US" dirty="0"/>
        </a:p>
      </dgm:t>
    </dgm:pt>
    <dgm:pt modelId="{47566AF1-36AB-0948-9172-CF3D9FC0B222}" type="parTrans" cxnId="{F6FF537F-22AF-9C44-A436-92AB67D3D016}">
      <dgm:prSet/>
      <dgm:spPr/>
      <dgm:t>
        <a:bodyPr/>
        <a:lstStyle/>
        <a:p>
          <a:endParaRPr lang="en-US"/>
        </a:p>
      </dgm:t>
    </dgm:pt>
    <dgm:pt modelId="{3415B92E-706E-C241-9967-7CEE55F09C14}" type="sibTrans" cxnId="{F6FF537F-22AF-9C44-A436-92AB67D3D016}">
      <dgm:prSet/>
      <dgm:spPr/>
      <dgm:t>
        <a:bodyPr/>
        <a:lstStyle/>
        <a:p>
          <a:endParaRPr lang="en-US"/>
        </a:p>
      </dgm:t>
    </dgm:pt>
    <dgm:pt modelId="{70F9F2F4-240F-2844-BE3D-BDA793C1C7D6}" type="pres">
      <dgm:prSet presAssocID="{5F7D6251-1F98-524C-B09D-2D45692820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2819D38-D828-E946-8466-F4FE40DD4A14}" type="pres">
      <dgm:prSet presAssocID="{5F7D6251-1F98-524C-B09D-2D456928201E}" presName="dummyMaxCanvas" presStyleCnt="0">
        <dgm:presLayoutVars/>
      </dgm:prSet>
      <dgm:spPr/>
    </dgm:pt>
    <dgm:pt modelId="{ECC79BD3-35CC-0343-A8D8-C121552447D4}" type="pres">
      <dgm:prSet presAssocID="{5F7D6251-1F98-524C-B09D-2D456928201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55AA13-5B4A-CB48-B78E-3DB836E2F9A7}" type="pres">
      <dgm:prSet presAssocID="{5F7D6251-1F98-524C-B09D-2D456928201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4D5B17-7B83-2B49-B695-B941F3061B57}" type="pres">
      <dgm:prSet presAssocID="{5F7D6251-1F98-524C-B09D-2D456928201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4E83A3-2EF2-564D-8AA5-09D94ACA3B55}" type="pres">
      <dgm:prSet presAssocID="{5F7D6251-1F98-524C-B09D-2D456928201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D52BA1-6E36-CC48-8599-E59FD87B20B1}" type="pres">
      <dgm:prSet presAssocID="{5F7D6251-1F98-524C-B09D-2D456928201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838AA4-F5E9-124C-B3E4-D840991765C7}" type="pres">
      <dgm:prSet presAssocID="{5F7D6251-1F98-524C-B09D-2D456928201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215527-FED9-EB46-B262-74A6775E141A}" type="pres">
      <dgm:prSet presAssocID="{5F7D6251-1F98-524C-B09D-2D456928201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B9F53A-4E31-D44E-82CD-49F793C9122E}" type="pres">
      <dgm:prSet presAssocID="{5F7D6251-1F98-524C-B09D-2D456928201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1C80F3-59C2-7943-8D29-4C6AAAD2BBB6}" type="pres">
      <dgm:prSet presAssocID="{5F7D6251-1F98-524C-B09D-2D456928201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9E60EA-539C-1047-8918-2A782F3DB2D5}" type="pres">
      <dgm:prSet presAssocID="{5F7D6251-1F98-524C-B09D-2D456928201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157BB1-876B-394C-A814-581B31AB098D}" type="pres">
      <dgm:prSet presAssocID="{5F7D6251-1F98-524C-B09D-2D456928201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EC23B9B-20C5-3049-A2E6-D391497F97F4}" type="pres">
      <dgm:prSet presAssocID="{5F7D6251-1F98-524C-B09D-2D456928201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1FB393-D552-C640-8595-75FD058B0C0E}" type="pres">
      <dgm:prSet presAssocID="{5F7D6251-1F98-524C-B09D-2D456928201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871773-F596-FF4A-8210-E9F3E3C5C7B9}" type="pres">
      <dgm:prSet presAssocID="{5F7D6251-1F98-524C-B09D-2D456928201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E4B1CFF-6B37-4CD4-BB6E-9944F3198277}" type="presOf" srcId="{47409E98-7057-B94D-90E5-476D2E43D629}" destId="{A11C80F3-59C2-7943-8D29-4C6AAAD2BBB6}" srcOrd="0" destOrd="0" presId="urn:microsoft.com/office/officeart/2005/8/layout/vProcess5"/>
    <dgm:cxn modelId="{68F71E4D-8665-4866-A399-D62667E56CAA}" type="presOf" srcId="{5699F06C-4817-CA4C-9180-8559D5BE6ED7}" destId="{4B838AA4-F5E9-124C-B3E4-D840991765C7}" srcOrd="0" destOrd="0" presId="urn:microsoft.com/office/officeart/2005/8/layout/vProcess5"/>
    <dgm:cxn modelId="{F6FF537F-22AF-9C44-A436-92AB67D3D016}" srcId="{5F7D6251-1F98-524C-B09D-2D456928201E}" destId="{47BD4006-5BBC-D348-B37D-A8C4A977FFEE}" srcOrd="4" destOrd="0" parTransId="{47566AF1-36AB-0948-9172-CF3D9FC0B222}" sibTransId="{3415B92E-706E-C241-9967-7CEE55F09C14}"/>
    <dgm:cxn modelId="{E01628EF-EABB-4325-A0D4-CEFBDEC3195C}" type="presOf" srcId="{48CC8444-E023-3843-B0FC-1FE1F8BB32FC}" destId="{ED1FB393-D552-C640-8595-75FD058B0C0E}" srcOrd="1" destOrd="0" presId="urn:microsoft.com/office/officeart/2005/8/layout/vProcess5"/>
    <dgm:cxn modelId="{1F23EFCC-7043-470C-83C8-60C5EEEFC800}" type="presOf" srcId="{5F7D6251-1F98-524C-B09D-2D456928201E}" destId="{70F9F2F4-240F-2844-BE3D-BDA793C1C7D6}" srcOrd="0" destOrd="0" presId="urn:microsoft.com/office/officeart/2005/8/layout/vProcess5"/>
    <dgm:cxn modelId="{F7509342-4CE1-4126-B1C9-F01464CE3F95}" type="presOf" srcId="{47BD4006-5BBC-D348-B37D-A8C4A977FFEE}" destId="{89871773-F596-FF4A-8210-E9F3E3C5C7B9}" srcOrd="1" destOrd="0" presId="urn:microsoft.com/office/officeart/2005/8/layout/vProcess5"/>
    <dgm:cxn modelId="{01F62D1A-BED6-49DD-B19A-27E3B5E29582}" type="presOf" srcId="{AD92CC02-B4D6-D049-8ABE-BF32644277B7}" destId="{319E60EA-539C-1047-8918-2A782F3DB2D5}" srcOrd="1" destOrd="0" presId="urn:microsoft.com/office/officeart/2005/8/layout/vProcess5"/>
    <dgm:cxn modelId="{7C842B59-A5DA-4734-AC00-ABF6CD15707C}" type="presOf" srcId="{F1CC15A9-60A6-A54E-9BF5-9DC5D3136DCE}" destId="{E74D5B17-7B83-2B49-B695-B941F3061B57}" srcOrd="0" destOrd="0" presId="urn:microsoft.com/office/officeart/2005/8/layout/vProcess5"/>
    <dgm:cxn modelId="{0AF3EA13-131A-3B4A-9C88-1CC69F59BFE8}" srcId="{5F7D6251-1F98-524C-B09D-2D456928201E}" destId="{AC47EDB8-BDAD-8E46-B77A-E2A45356ECEE}" srcOrd="1" destOrd="0" parTransId="{E1F89BEE-D2A2-6D4E-99EF-45FFD86B7D71}" sibTransId="{77F82D43-948E-6642-9EF0-5BE0B1A7522C}"/>
    <dgm:cxn modelId="{E7477485-850D-EE47-A05C-09F34C5003D7}" srcId="{5F7D6251-1F98-524C-B09D-2D456928201E}" destId="{F1CC15A9-60A6-A54E-9BF5-9DC5D3136DCE}" srcOrd="2" destOrd="0" parTransId="{8B928C47-00ED-5C48-AF45-C48C26DEB6DC}" sibTransId="{8727C53D-F7F5-B04E-947E-6C09BCF31BDF}"/>
    <dgm:cxn modelId="{0AF872EB-F874-4F84-A4CE-D8ED11724294}" type="presOf" srcId="{8727C53D-F7F5-B04E-947E-6C09BCF31BDF}" destId="{4DB9F53A-4E31-D44E-82CD-49F793C9122E}" srcOrd="0" destOrd="0" presId="urn:microsoft.com/office/officeart/2005/8/layout/vProcess5"/>
    <dgm:cxn modelId="{F7F04CC4-DDA8-482A-AA5B-1E32726E2138}" type="presOf" srcId="{47BD4006-5BBC-D348-B37D-A8C4A977FFEE}" destId="{71D52BA1-6E36-CC48-8599-E59FD87B20B1}" srcOrd="0" destOrd="0" presId="urn:microsoft.com/office/officeart/2005/8/layout/vProcess5"/>
    <dgm:cxn modelId="{DEA6148A-B9B7-4585-9348-B69AB1C15A39}" type="presOf" srcId="{77F82D43-948E-6642-9EF0-5BE0B1A7522C}" destId="{1D215527-FED9-EB46-B262-74A6775E141A}" srcOrd="0" destOrd="0" presId="urn:microsoft.com/office/officeart/2005/8/layout/vProcess5"/>
    <dgm:cxn modelId="{DC979B43-4131-6743-9CE2-108E32A4FC39}" srcId="{5F7D6251-1F98-524C-B09D-2D456928201E}" destId="{AD92CC02-B4D6-D049-8ABE-BF32644277B7}" srcOrd="0" destOrd="0" parTransId="{0C31753A-D31C-124C-982E-11A88E13E4AC}" sibTransId="{5699F06C-4817-CA4C-9180-8559D5BE6ED7}"/>
    <dgm:cxn modelId="{FCD36A78-8C66-4D54-8CD1-C6B668754692}" type="presOf" srcId="{AC47EDB8-BDAD-8E46-B77A-E2A45356ECEE}" destId="{F955AA13-5B4A-CB48-B78E-3DB836E2F9A7}" srcOrd="0" destOrd="0" presId="urn:microsoft.com/office/officeart/2005/8/layout/vProcess5"/>
    <dgm:cxn modelId="{8FB4372E-4399-48BD-8C8A-AD8F442275D7}" type="presOf" srcId="{AD92CC02-B4D6-D049-8ABE-BF32644277B7}" destId="{ECC79BD3-35CC-0343-A8D8-C121552447D4}" srcOrd="0" destOrd="0" presId="urn:microsoft.com/office/officeart/2005/8/layout/vProcess5"/>
    <dgm:cxn modelId="{C5E24A78-7421-1C43-9339-86B15DFA8DFE}" srcId="{5F7D6251-1F98-524C-B09D-2D456928201E}" destId="{48CC8444-E023-3843-B0FC-1FE1F8BB32FC}" srcOrd="3" destOrd="0" parTransId="{5B84B072-80A1-9C45-B78D-9280DD723E19}" sibTransId="{47409E98-7057-B94D-90E5-476D2E43D629}"/>
    <dgm:cxn modelId="{7C741E68-D3E6-4F11-A74B-EAFBA541A3E5}" type="presOf" srcId="{AC47EDB8-BDAD-8E46-B77A-E2A45356ECEE}" destId="{54157BB1-876B-394C-A814-581B31AB098D}" srcOrd="1" destOrd="0" presId="urn:microsoft.com/office/officeart/2005/8/layout/vProcess5"/>
    <dgm:cxn modelId="{DE8FCB8B-D867-4475-BE06-29D7E8E014B4}" type="presOf" srcId="{48CC8444-E023-3843-B0FC-1FE1F8BB32FC}" destId="{974E83A3-2EF2-564D-8AA5-09D94ACA3B55}" srcOrd="0" destOrd="0" presId="urn:microsoft.com/office/officeart/2005/8/layout/vProcess5"/>
    <dgm:cxn modelId="{FA211BF4-1611-4A1E-9C9C-96BA611C02D9}" type="presOf" srcId="{F1CC15A9-60A6-A54E-9BF5-9DC5D3136DCE}" destId="{3EC23B9B-20C5-3049-A2E6-D391497F97F4}" srcOrd="1" destOrd="0" presId="urn:microsoft.com/office/officeart/2005/8/layout/vProcess5"/>
    <dgm:cxn modelId="{D7A6AF97-C25A-4BE3-AD90-095578A5245B}" type="presParOf" srcId="{70F9F2F4-240F-2844-BE3D-BDA793C1C7D6}" destId="{C2819D38-D828-E946-8466-F4FE40DD4A14}" srcOrd="0" destOrd="0" presId="urn:microsoft.com/office/officeart/2005/8/layout/vProcess5"/>
    <dgm:cxn modelId="{2B605BBB-D6B0-4DBB-889D-E99D94DE47EC}" type="presParOf" srcId="{70F9F2F4-240F-2844-BE3D-BDA793C1C7D6}" destId="{ECC79BD3-35CC-0343-A8D8-C121552447D4}" srcOrd="1" destOrd="0" presId="urn:microsoft.com/office/officeart/2005/8/layout/vProcess5"/>
    <dgm:cxn modelId="{7DFEACB7-77A6-4EEB-90CE-2F640B3A23D2}" type="presParOf" srcId="{70F9F2F4-240F-2844-BE3D-BDA793C1C7D6}" destId="{F955AA13-5B4A-CB48-B78E-3DB836E2F9A7}" srcOrd="2" destOrd="0" presId="urn:microsoft.com/office/officeart/2005/8/layout/vProcess5"/>
    <dgm:cxn modelId="{1139EB87-5805-466B-84ED-16CBE3484989}" type="presParOf" srcId="{70F9F2F4-240F-2844-BE3D-BDA793C1C7D6}" destId="{E74D5B17-7B83-2B49-B695-B941F3061B57}" srcOrd="3" destOrd="0" presId="urn:microsoft.com/office/officeart/2005/8/layout/vProcess5"/>
    <dgm:cxn modelId="{38483373-2B25-4300-9BB3-B407AB34151A}" type="presParOf" srcId="{70F9F2F4-240F-2844-BE3D-BDA793C1C7D6}" destId="{974E83A3-2EF2-564D-8AA5-09D94ACA3B55}" srcOrd="4" destOrd="0" presId="urn:microsoft.com/office/officeart/2005/8/layout/vProcess5"/>
    <dgm:cxn modelId="{32A760D5-B437-4FEF-AE2E-E2E4CDFA9502}" type="presParOf" srcId="{70F9F2F4-240F-2844-BE3D-BDA793C1C7D6}" destId="{71D52BA1-6E36-CC48-8599-E59FD87B20B1}" srcOrd="5" destOrd="0" presId="urn:microsoft.com/office/officeart/2005/8/layout/vProcess5"/>
    <dgm:cxn modelId="{7DCDA872-BBA6-4D26-8BF4-C4C242A94DA6}" type="presParOf" srcId="{70F9F2F4-240F-2844-BE3D-BDA793C1C7D6}" destId="{4B838AA4-F5E9-124C-B3E4-D840991765C7}" srcOrd="6" destOrd="0" presId="urn:microsoft.com/office/officeart/2005/8/layout/vProcess5"/>
    <dgm:cxn modelId="{9A221B69-C112-4536-9F64-BCE45F547ABF}" type="presParOf" srcId="{70F9F2F4-240F-2844-BE3D-BDA793C1C7D6}" destId="{1D215527-FED9-EB46-B262-74A6775E141A}" srcOrd="7" destOrd="0" presId="urn:microsoft.com/office/officeart/2005/8/layout/vProcess5"/>
    <dgm:cxn modelId="{620BE627-9D77-4D4B-820C-37CD886B1E54}" type="presParOf" srcId="{70F9F2F4-240F-2844-BE3D-BDA793C1C7D6}" destId="{4DB9F53A-4E31-D44E-82CD-49F793C9122E}" srcOrd="8" destOrd="0" presId="urn:microsoft.com/office/officeart/2005/8/layout/vProcess5"/>
    <dgm:cxn modelId="{EBC85B9C-4650-4A8A-86A0-B14255F2C11E}" type="presParOf" srcId="{70F9F2F4-240F-2844-BE3D-BDA793C1C7D6}" destId="{A11C80F3-59C2-7943-8D29-4C6AAAD2BBB6}" srcOrd="9" destOrd="0" presId="urn:microsoft.com/office/officeart/2005/8/layout/vProcess5"/>
    <dgm:cxn modelId="{F81A4975-BE76-4215-9FB2-2356226F5263}" type="presParOf" srcId="{70F9F2F4-240F-2844-BE3D-BDA793C1C7D6}" destId="{319E60EA-539C-1047-8918-2A782F3DB2D5}" srcOrd="10" destOrd="0" presId="urn:microsoft.com/office/officeart/2005/8/layout/vProcess5"/>
    <dgm:cxn modelId="{3F57D4FF-B501-4552-AE92-7B298FE3207D}" type="presParOf" srcId="{70F9F2F4-240F-2844-BE3D-BDA793C1C7D6}" destId="{54157BB1-876B-394C-A814-581B31AB098D}" srcOrd="11" destOrd="0" presId="urn:microsoft.com/office/officeart/2005/8/layout/vProcess5"/>
    <dgm:cxn modelId="{C3F85AC1-7D01-46C7-8712-5D045F854F19}" type="presParOf" srcId="{70F9F2F4-240F-2844-BE3D-BDA793C1C7D6}" destId="{3EC23B9B-20C5-3049-A2E6-D391497F97F4}" srcOrd="12" destOrd="0" presId="urn:microsoft.com/office/officeart/2005/8/layout/vProcess5"/>
    <dgm:cxn modelId="{B28CB53C-BFEF-4E25-B1D0-7BA2175FEDDC}" type="presParOf" srcId="{70F9F2F4-240F-2844-BE3D-BDA793C1C7D6}" destId="{ED1FB393-D552-C640-8595-75FD058B0C0E}" srcOrd="13" destOrd="0" presId="urn:microsoft.com/office/officeart/2005/8/layout/vProcess5"/>
    <dgm:cxn modelId="{381CB229-A21B-48A8-A7C2-35230C60483B}" type="presParOf" srcId="{70F9F2F4-240F-2844-BE3D-BDA793C1C7D6}" destId="{89871773-F596-FF4A-8210-E9F3E3C5C7B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6F9D3-E59B-4BEC-A295-E6D055D05B97}" type="doc">
      <dgm:prSet loTypeId="urn:microsoft.com/office/officeart/2005/8/layout/hierarchy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8FCB03D-BB38-4BEB-B660-BE759CA01F11}">
      <dgm:prSet phldrT="[Text]" custT="1"/>
      <dgm:spPr>
        <a:gradFill flip="none" rotWithShape="0">
          <a:gsLst>
            <a:gs pos="0">
              <a:srgbClr val="0066CC">
                <a:tint val="66000"/>
                <a:satMod val="160000"/>
              </a:srgbClr>
            </a:gs>
            <a:gs pos="50000">
              <a:srgbClr val="0066CC">
                <a:tint val="44500"/>
                <a:satMod val="160000"/>
              </a:srgbClr>
            </a:gs>
            <a:gs pos="100000">
              <a:srgbClr val="0066CC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sz="3600" dirty="0" smtClean="0">
              <a:solidFill>
                <a:schemeClr val="tx1"/>
              </a:solidFill>
            </a:rPr>
            <a:t>1.2.5.1 R</a:t>
          </a:r>
          <a:r>
            <a:rPr lang="de-DE" sz="3600" baseline="30000" dirty="0" smtClean="0">
              <a:solidFill>
                <a:schemeClr val="tx1"/>
              </a:solidFill>
            </a:rPr>
            <a:t>3</a:t>
          </a:r>
          <a:r>
            <a:rPr lang="de-DE" sz="3600" dirty="0" smtClean="0">
              <a:solidFill>
                <a:schemeClr val="tx1"/>
              </a:solidFill>
            </a:rPr>
            <a:t>B (</a:t>
          </a:r>
          <a:r>
            <a:rPr lang="de-DE" sz="3600" dirty="0" err="1" smtClean="0">
              <a:solidFill>
                <a:schemeClr val="tx1"/>
              </a:solidFill>
            </a:rPr>
            <a:t>stage</a:t>
          </a:r>
          <a:r>
            <a:rPr lang="de-DE" sz="3600" dirty="0" smtClean="0">
              <a:solidFill>
                <a:schemeClr val="tx1"/>
              </a:solidFill>
            </a:rPr>
            <a:t> I)</a:t>
          </a:r>
          <a:endParaRPr lang="de-DE" sz="3600" dirty="0">
            <a:solidFill>
              <a:schemeClr val="tx1"/>
            </a:solidFill>
          </a:endParaRPr>
        </a:p>
      </dgm:t>
    </dgm:pt>
    <dgm:pt modelId="{FED559E6-CF9B-46E0-A103-023C9D1F3845}" type="parTrans" cxnId="{C705F09E-DDC8-4DCA-8E35-276803682D4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D2A45B6-0CC3-4220-AD4F-4BADF3C3A029}" type="sibTrans" cxnId="{C705F09E-DDC8-4DCA-8E35-276803682D4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8BDBB3A-8BB5-4CFA-8E9E-627C960916F2}">
      <dgm:prSet phldrT="[Text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sz="2000" dirty="0" smtClean="0">
              <a:solidFill>
                <a:schemeClr val="tx1"/>
              </a:solidFill>
            </a:rPr>
            <a:t>1.2.5.1.1 Magnets</a:t>
          </a:r>
          <a:endParaRPr lang="de-DE" sz="2000" dirty="0">
            <a:solidFill>
              <a:schemeClr val="tx1"/>
            </a:solidFill>
          </a:endParaRPr>
        </a:p>
      </dgm:t>
    </dgm:pt>
    <dgm:pt modelId="{E4E66572-3175-47DF-9861-06B2699A2C19}" type="parTrans" cxnId="{6BD33A5A-2BE8-4131-9BD8-40F823376B6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5F4A390-86B4-455B-86D3-483449DB5995}" type="sibTrans" cxnId="{6BD33A5A-2BE8-4131-9BD8-40F823376B6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972E7A8-79A3-4F46-A535-7D34E01D3A72}">
      <dgm:prSet phldrT="[Text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GLAD</a:t>
          </a:r>
          <a:endParaRPr lang="de-DE" sz="1600" dirty="0">
            <a:solidFill>
              <a:schemeClr val="tx1"/>
            </a:solidFill>
          </a:endParaRPr>
        </a:p>
      </dgm:t>
    </dgm:pt>
    <dgm:pt modelId="{FC47EB90-C277-4D8C-B085-80D2AD768005}" type="parTrans" cxnId="{3A21D22E-D525-43D0-A41F-5B1183DAFDF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2C28D90-B314-42D7-9543-3BDD7810E11F}" type="sibTrans" cxnId="{3A21D22E-D525-43D0-A41F-5B1183DAFDF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E029B99-3DEF-4DCA-93CA-52C7819680F7}">
      <dgm:prSet phldrT="[Text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sz="1200" dirty="0" err="1" smtClean="0">
              <a:solidFill>
                <a:schemeClr val="tx1"/>
              </a:solidFill>
            </a:rPr>
            <a:t>Multiplet</a:t>
          </a:r>
          <a:endParaRPr lang="de-DE" sz="1200" dirty="0">
            <a:solidFill>
              <a:schemeClr val="tx1"/>
            </a:solidFill>
          </a:endParaRPr>
        </a:p>
      </dgm:t>
    </dgm:pt>
    <dgm:pt modelId="{BBD42010-0318-4883-8A30-31FD2EB5B638}" type="parTrans" cxnId="{4774ECAB-E2A9-4DC3-8512-CE6FEF3ABA2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341F585-3454-4626-A95F-738F73BFA756}" type="sibTrans" cxnId="{4774ECAB-E2A9-4DC3-8512-CE6FEF3ABA2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9C28554-32B0-4A34-9678-565D4B9A5EC7}">
      <dgm:prSet phldrT="[Text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sz="2400" dirty="0" smtClean="0">
              <a:solidFill>
                <a:schemeClr val="tx1"/>
              </a:solidFill>
            </a:rPr>
            <a:t>1.2.5.1.2 </a:t>
          </a:r>
          <a:r>
            <a:rPr lang="de-DE" sz="2400" dirty="0" err="1" smtClean="0">
              <a:solidFill>
                <a:schemeClr val="tx1"/>
              </a:solidFill>
            </a:rPr>
            <a:t>Detectors</a:t>
          </a:r>
          <a:endParaRPr lang="de-DE" sz="2400" dirty="0">
            <a:solidFill>
              <a:schemeClr val="tx1"/>
            </a:solidFill>
          </a:endParaRPr>
        </a:p>
      </dgm:t>
    </dgm:pt>
    <dgm:pt modelId="{1FC30F70-28F3-4006-BCC2-5DBFA5291EE5}" type="parTrans" cxnId="{EEF647CE-BCED-4E1D-A727-1B381C24A42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25DFFE8-9886-4BFC-8B85-16F766D658B7}" type="sibTrans" cxnId="{EEF647CE-BCED-4E1D-A727-1B381C24A42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EBBAE2D-BA59-40F0-B1FC-530CDB573440}">
      <dgm:prSet phldrT="[Text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sz="1100" dirty="0" smtClean="0">
              <a:solidFill>
                <a:schemeClr val="tx1"/>
              </a:solidFill>
            </a:rPr>
            <a:t>Tracking</a:t>
          </a:r>
          <a:endParaRPr lang="de-DE" sz="1100" dirty="0">
            <a:solidFill>
              <a:schemeClr val="tx1"/>
            </a:solidFill>
          </a:endParaRPr>
        </a:p>
      </dgm:t>
    </dgm:pt>
    <dgm:pt modelId="{DD99D7B2-FACF-45FB-802E-5031DAEE3CD3}" type="parTrans" cxnId="{2155FFFA-5B50-477F-80C9-C5DB68E489D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FA993FC-4244-4B05-BE43-35450A01EFF6}" type="sibTrans" cxnId="{2155FFFA-5B50-477F-80C9-C5DB68E489D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A9357A0-C74B-46A6-9D66-8D95B5677445}">
      <dgm:prSet phldrT="[Text]" custT="1"/>
      <dgm:spPr/>
      <dgm:t>
        <a:bodyPr/>
        <a:lstStyle/>
        <a:p>
          <a:r>
            <a:rPr lang="de-DE" sz="1100" dirty="0" smtClean="0">
              <a:solidFill>
                <a:schemeClr val="tx1"/>
              </a:solidFill>
            </a:rPr>
            <a:t>1.2.5.1.3 </a:t>
          </a:r>
          <a:r>
            <a:rPr lang="de-DE" sz="1100" dirty="0" err="1" smtClean="0">
              <a:solidFill>
                <a:schemeClr val="tx1"/>
              </a:solidFill>
            </a:rPr>
            <a:t>Vacuum</a:t>
          </a:r>
          <a:endParaRPr lang="de-DE" sz="1100" dirty="0">
            <a:solidFill>
              <a:schemeClr val="tx1"/>
            </a:solidFill>
          </a:endParaRPr>
        </a:p>
      </dgm:t>
    </dgm:pt>
    <dgm:pt modelId="{DF5727D3-6272-465B-AF25-5E79C883B946}" type="parTrans" cxnId="{8C0286F8-B81A-42A9-9785-68A3047FB06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C2311A1-1F6B-4CBC-8D89-27359F19E042}" type="sibTrans" cxnId="{8C0286F8-B81A-42A9-9785-68A3047FB06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222E8DA-5329-4B56-9281-90E624EEBEEF}">
      <dgm:prSet phldrT="[Text]" custT="1"/>
      <dgm:spPr/>
      <dgm:t>
        <a:bodyPr/>
        <a:lstStyle/>
        <a:p>
          <a:r>
            <a:rPr lang="de-DE" sz="1100" dirty="0" smtClean="0">
              <a:solidFill>
                <a:schemeClr val="tx1"/>
              </a:solidFill>
            </a:rPr>
            <a:t>1.2.5.1.4 DAQ</a:t>
          </a:r>
          <a:endParaRPr lang="de-DE" sz="1100" dirty="0">
            <a:solidFill>
              <a:schemeClr val="tx1"/>
            </a:solidFill>
          </a:endParaRPr>
        </a:p>
      </dgm:t>
    </dgm:pt>
    <dgm:pt modelId="{7C9E71EA-A61D-4D48-BE75-841F0EB1C1C9}" type="parTrans" cxnId="{75E4588C-AF48-4488-8812-4DC10FDC628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64829FB-E54E-4840-8F0D-46C86912A8D4}" type="sibTrans" cxnId="{75E4588C-AF48-4488-8812-4DC10FDC628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7B9C370-01AC-45AE-974C-833CC7B2C4EA}">
      <dgm:prSet phldrT="[Text]" custT="1"/>
      <dgm:spPr/>
      <dgm:t>
        <a:bodyPr/>
        <a:lstStyle/>
        <a:p>
          <a:r>
            <a:rPr lang="de-DE" sz="1100" dirty="0" smtClean="0">
              <a:solidFill>
                <a:schemeClr val="tx1"/>
              </a:solidFill>
            </a:rPr>
            <a:t>1.2.5.1.5 </a:t>
          </a:r>
          <a:r>
            <a:rPr lang="de-DE" sz="1100" dirty="0" err="1" smtClean="0">
              <a:solidFill>
                <a:schemeClr val="tx1"/>
              </a:solidFill>
            </a:rPr>
            <a:t>Infra-structure</a:t>
          </a:r>
          <a:endParaRPr lang="de-DE" sz="1100" dirty="0">
            <a:solidFill>
              <a:schemeClr val="tx1"/>
            </a:solidFill>
          </a:endParaRPr>
        </a:p>
      </dgm:t>
    </dgm:pt>
    <dgm:pt modelId="{2A9C10A5-C5B9-45ED-8449-05BF7DD50FBD}" type="parTrans" cxnId="{34D85C38-607C-4139-B8D3-D0567513271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F021318-09B5-40F3-B5C3-E4DDACB42DAD}" type="sibTrans" cxnId="{34D85C38-607C-4139-B8D3-D0567513271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5779219-BD23-4C90-B89A-C40F3EECBA77}">
      <dgm:prSet phldrT="[Text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sz="1100" b="1" dirty="0" smtClean="0">
              <a:solidFill>
                <a:srgbClr val="FF0000"/>
              </a:solidFill>
            </a:rPr>
            <a:t>CALIFA</a:t>
          </a:r>
          <a:endParaRPr lang="de-DE" sz="1100" b="1" dirty="0">
            <a:solidFill>
              <a:srgbClr val="FF0000"/>
            </a:solidFill>
          </a:endParaRPr>
        </a:p>
      </dgm:t>
    </dgm:pt>
    <dgm:pt modelId="{ED54EB9A-91B0-43D4-A9E8-A81D5F2928EA}" type="parTrans" cxnId="{DDAB34F4-90F3-49D4-A2C5-B16C3087F29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A59C157-CD3A-40AC-95E1-CB678BA2F372}" type="sibTrans" cxnId="{DDAB34F4-90F3-49D4-A2C5-B16C3087F29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A71FBE2-EC9B-4F69-AF8C-1F1A01F7A119}">
      <dgm:prSet phldrT="[Text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sz="1100" dirty="0" smtClean="0">
              <a:solidFill>
                <a:schemeClr val="tx1"/>
              </a:solidFill>
            </a:rPr>
            <a:t>Si </a:t>
          </a:r>
          <a:r>
            <a:rPr lang="de-DE" sz="1100" dirty="0" err="1" smtClean="0">
              <a:solidFill>
                <a:schemeClr val="tx1"/>
              </a:solidFill>
            </a:rPr>
            <a:t>tracker</a:t>
          </a:r>
          <a:endParaRPr lang="de-DE" sz="1100" dirty="0" smtClean="0">
            <a:solidFill>
              <a:schemeClr val="tx1"/>
            </a:solidFill>
          </a:endParaRPr>
        </a:p>
        <a:p>
          <a:r>
            <a:rPr lang="de-DE" sz="1100" dirty="0" smtClean="0">
              <a:solidFill>
                <a:schemeClr val="tx1"/>
              </a:solidFill>
            </a:rPr>
            <a:t>(</a:t>
          </a:r>
          <a:r>
            <a:rPr lang="de-DE" sz="1100" dirty="0" err="1" smtClean="0">
              <a:solidFill>
                <a:schemeClr val="tx1"/>
              </a:solidFill>
            </a:rPr>
            <a:t>target</a:t>
          </a:r>
          <a:r>
            <a:rPr lang="de-DE" sz="1100" dirty="0" smtClean="0">
              <a:solidFill>
                <a:schemeClr val="tx1"/>
              </a:solidFill>
            </a:rPr>
            <a:t> </a:t>
          </a:r>
          <a:r>
            <a:rPr lang="de-DE" sz="1100" dirty="0" err="1" smtClean="0">
              <a:solidFill>
                <a:schemeClr val="tx1"/>
              </a:solidFill>
            </a:rPr>
            <a:t>recoils</a:t>
          </a:r>
          <a:r>
            <a:rPr lang="de-DE" sz="1100" dirty="0" smtClean="0">
              <a:solidFill>
                <a:schemeClr val="tx1"/>
              </a:solidFill>
            </a:rPr>
            <a:t>)</a:t>
          </a:r>
          <a:endParaRPr lang="de-DE" sz="1100" dirty="0">
            <a:solidFill>
              <a:schemeClr val="tx1"/>
            </a:solidFill>
          </a:endParaRPr>
        </a:p>
      </dgm:t>
    </dgm:pt>
    <dgm:pt modelId="{5E715827-3CBF-408A-8EFF-48F2DDB7BA36}" type="parTrans" cxnId="{8808A1A5-1900-4CD7-9F7D-E796B6E09AC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958D4B3-6EE9-4816-AE70-557DC380D5E0}" type="sibTrans" cxnId="{8808A1A5-1900-4CD7-9F7D-E796B6E09AC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1925D70-0BCB-464E-A085-860697DC3D89}">
      <dgm:prSet phldrT="[Text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sz="1100" b="1" dirty="0" err="1" smtClean="0">
              <a:solidFill>
                <a:srgbClr val="FF0000"/>
              </a:solidFill>
            </a:rPr>
            <a:t>NeuLAND</a:t>
          </a:r>
          <a:endParaRPr lang="de-DE" sz="1100" b="1" dirty="0">
            <a:solidFill>
              <a:srgbClr val="FF0000"/>
            </a:solidFill>
          </a:endParaRPr>
        </a:p>
      </dgm:t>
    </dgm:pt>
    <dgm:pt modelId="{32078D1D-755E-42D4-BE27-929C43F6C03C}" type="parTrans" cxnId="{80D1EAA6-FB8D-44C1-90ED-2B2A153D141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39080A8-BF2A-466A-A8C0-DF27F3506A90}" type="sibTrans" cxnId="{80D1EAA6-FB8D-44C1-90ED-2B2A153D141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769B418-FFA6-401B-933F-2820425366A4}" type="pres">
      <dgm:prSet presAssocID="{6B46F9D3-E59B-4BEC-A295-E6D055D05B9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6E27A6D-5160-48EB-9EBB-442F6E64BF98}" type="pres">
      <dgm:prSet presAssocID="{48FCB03D-BB38-4BEB-B660-BE759CA01F11}" presName="vertOne" presStyleCnt="0"/>
      <dgm:spPr/>
    </dgm:pt>
    <dgm:pt modelId="{12EF29D1-6058-403C-A06E-6CD26702DC0B}" type="pres">
      <dgm:prSet presAssocID="{48FCB03D-BB38-4BEB-B660-BE759CA01F1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29F6AB-201D-497A-AC81-254AD08ECF88}" type="pres">
      <dgm:prSet presAssocID="{48FCB03D-BB38-4BEB-B660-BE759CA01F11}" presName="parTransOne" presStyleCnt="0"/>
      <dgm:spPr/>
    </dgm:pt>
    <dgm:pt modelId="{D5CE56C4-750B-40FA-A8B7-AF908FA21F87}" type="pres">
      <dgm:prSet presAssocID="{48FCB03D-BB38-4BEB-B660-BE759CA01F11}" presName="horzOne" presStyleCnt="0"/>
      <dgm:spPr/>
    </dgm:pt>
    <dgm:pt modelId="{EBBC5B76-874E-46A5-B38F-22294882AA7E}" type="pres">
      <dgm:prSet presAssocID="{68BDBB3A-8BB5-4CFA-8E9E-627C960916F2}" presName="vertTwo" presStyleCnt="0"/>
      <dgm:spPr/>
    </dgm:pt>
    <dgm:pt modelId="{62B4B90F-1F11-4162-8B4E-DA433FE7D4C5}" type="pres">
      <dgm:prSet presAssocID="{68BDBB3A-8BB5-4CFA-8E9E-627C960916F2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D46D17-B1C0-495C-9C04-D05E578FFBEF}" type="pres">
      <dgm:prSet presAssocID="{68BDBB3A-8BB5-4CFA-8E9E-627C960916F2}" presName="parTransTwo" presStyleCnt="0"/>
      <dgm:spPr/>
    </dgm:pt>
    <dgm:pt modelId="{579CD8B5-B16D-4C81-9D73-24FEEAA1849F}" type="pres">
      <dgm:prSet presAssocID="{68BDBB3A-8BB5-4CFA-8E9E-627C960916F2}" presName="horzTwo" presStyleCnt="0"/>
      <dgm:spPr/>
    </dgm:pt>
    <dgm:pt modelId="{671F84CE-1BB9-4DA5-B584-E39A7177E06C}" type="pres">
      <dgm:prSet presAssocID="{1972E7A8-79A3-4F46-A535-7D34E01D3A72}" presName="vertThree" presStyleCnt="0"/>
      <dgm:spPr/>
    </dgm:pt>
    <dgm:pt modelId="{10D4EF7A-AD3A-4F43-BE2B-282559CC071F}" type="pres">
      <dgm:prSet presAssocID="{1972E7A8-79A3-4F46-A535-7D34E01D3A72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41CCE-568A-4182-88EB-EC7B9923DE42}" type="pres">
      <dgm:prSet presAssocID="{1972E7A8-79A3-4F46-A535-7D34E01D3A72}" presName="horzThree" presStyleCnt="0"/>
      <dgm:spPr/>
    </dgm:pt>
    <dgm:pt modelId="{C9845FAB-5B89-4261-8309-D9E67089E05B}" type="pres">
      <dgm:prSet presAssocID="{F2C28D90-B314-42D7-9543-3BDD7810E11F}" presName="sibSpaceThree" presStyleCnt="0"/>
      <dgm:spPr/>
    </dgm:pt>
    <dgm:pt modelId="{2D411B35-D6E5-450D-B822-C3E7EC8E69F8}" type="pres">
      <dgm:prSet presAssocID="{FE029B99-3DEF-4DCA-93CA-52C7819680F7}" presName="vertThree" presStyleCnt="0"/>
      <dgm:spPr/>
    </dgm:pt>
    <dgm:pt modelId="{41C92488-EEFF-48CD-BD96-1F854553D646}" type="pres">
      <dgm:prSet presAssocID="{FE029B99-3DEF-4DCA-93CA-52C7819680F7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9ADE91-4E4E-45B1-9901-BAD446EB8A5A}" type="pres">
      <dgm:prSet presAssocID="{FE029B99-3DEF-4DCA-93CA-52C7819680F7}" presName="horzThree" presStyleCnt="0"/>
      <dgm:spPr/>
    </dgm:pt>
    <dgm:pt modelId="{6B9134EC-FC16-45AF-AF33-8A7BB138EFF2}" type="pres">
      <dgm:prSet presAssocID="{D5F4A390-86B4-455B-86D3-483449DB5995}" presName="sibSpaceTwo" presStyleCnt="0"/>
      <dgm:spPr/>
    </dgm:pt>
    <dgm:pt modelId="{41F81276-FDB0-441E-AA32-E2F6EC98FC6E}" type="pres">
      <dgm:prSet presAssocID="{F9C28554-32B0-4A34-9678-565D4B9A5EC7}" presName="vertTwo" presStyleCnt="0"/>
      <dgm:spPr/>
    </dgm:pt>
    <dgm:pt modelId="{758FEDB9-7950-43F8-B3A8-0943D54C7275}" type="pres">
      <dgm:prSet presAssocID="{F9C28554-32B0-4A34-9678-565D4B9A5EC7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3AACC28-8E4F-4BD5-9477-C512F2A724A7}" type="pres">
      <dgm:prSet presAssocID="{F9C28554-32B0-4A34-9678-565D4B9A5EC7}" presName="parTransTwo" presStyleCnt="0"/>
      <dgm:spPr/>
    </dgm:pt>
    <dgm:pt modelId="{09ACF1E9-B1A7-43D0-B02B-DBC1BCBB01F2}" type="pres">
      <dgm:prSet presAssocID="{F9C28554-32B0-4A34-9678-565D4B9A5EC7}" presName="horzTwo" presStyleCnt="0"/>
      <dgm:spPr/>
    </dgm:pt>
    <dgm:pt modelId="{4657B5CA-5DBA-4A30-B068-C457262FA839}" type="pres">
      <dgm:prSet presAssocID="{3EBBAE2D-BA59-40F0-B1FC-530CDB573440}" presName="vertThree" presStyleCnt="0"/>
      <dgm:spPr/>
    </dgm:pt>
    <dgm:pt modelId="{8E11ADD7-0615-4363-A1E9-A9DE167C4B81}" type="pres">
      <dgm:prSet presAssocID="{3EBBAE2D-BA59-40F0-B1FC-530CDB573440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F3CF7D1-96E5-4144-BC0D-8F32DA592D8F}" type="pres">
      <dgm:prSet presAssocID="{3EBBAE2D-BA59-40F0-B1FC-530CDB573440}" presName="horzThree" presStyleCnt="0"/>
      <dgm:spPr/>
    </dgm:pt>
    <dgm:pt modelId="{3886DD1F-EA9B-4572-B56C-B3DCD1C9D286}" type="pres">
      <dgm:prSet presAssocID="{6FA993FC-4244-4B05-BE43-35450A01EFF6}" presName="sibSpaceThree" presStyleCnt="0"/>
      <dgm:spPr/>
    </dgm:pt>
    <dgm:pt modelId="{18405252-E7C0-490C-AFA7-7EE24E886599}" type="pres">
      <dgm:prSet presAssocID="{95779219-BD23-4C90-B89A-C40F3EECBA77}" presName="vertThree" presStyleCnt="0"/>
      <dgm:spPr/>
    </dgm:pt>
    <dgm:pt modelId="{FF3E54C1-B823-4891-A22D-995DEB2B7009}" type="pres">
      <dgm:prSet presAssocID="{95779219-BD23-4C90-B89A-C40F3EECBA77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8AC4DA-42B1-4FCE-8A19-80E5BDB615DE}" type="pres">
      <dgm:prSet presAssocID="{95779219-BD23-4C90-B89A-C40F3EECBA77}" presName="horzThree" presStyleCnt="0"/>
      <dgm:spPr/>
    </dgm:pt>
    <dgm:pt modelId="{A5D6CE14-7FED-4D61-A598-8F1FE88D8252}" type="pres">
      <dgm:prSet presAssocID="{3A59C157-CD3A-40AC-95E1-CB678BA2F372}" presName="sibSpaceThree" presStyleCnt="0"/>
      <dgm:spPr/>
    </dgm:pt>
    <dgm:pt modelId="{7E1BE961-028C-4BF8-B4DF-D368BE103135}" type="pres">
      <dgm:prSet presAssocID="{7A71FBE2-EC9B-4F69-AF8C-1F1A01F7A119}" presName="vertThree" presStyleCnt="0"/>
      <dgm:spPr/>
    </dgm:pt>
    <dgm:pt modelId="{C89F7B41-7D2F-4DD1-BF21-FD0F0DEE1ACB}" type="pres">
      <dgm:prSet presAssocID="{7A71FBE2-EC9B-4F69-AF8C-1F1A01F7A119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F4E30EA-2D3B-4D66-A985-578130A4280F}" type="pres">
      <dgm:prSet presAssocID="{7A71FBE2-EC9B-4F69-AF8C-1F1A01F7A119}" presName="horzThree" presStyleCnt="0"/>
      <dgm:spPr/>
    </dgm:pt>
    <dgm:pt modelId="{ECA2E4E8-3643-49B6-9C4E-925A8A82DD27}" type="pres">
      <dgm:prSet presAssocID="{A958D4B3-6EE9-4816-AE70-557DC380D5E0}" presName="sibSpaceThree" presStyleCnt="0"/>
      <dgm:spPr/>
    </dgm:pt>
    <dgm:pt modelId="{95DA1915-2379-4B5C-99C8-483BD26D288A}" type="pres">
      <dgm:prSet presAssocID="{51925D70-0BCB-464E-A085-860697DC3D89}" presName="vertThree" presStyleCnt="0"/>
      <dgm:spPr/>
    </dgm:pt>
    <dgm:pt modelId="{1FA13FD5-238E-41A9-BC69-2D9164D030C2}" type="pres">
      <dgm:prSet presAssocID="{51925D70-0BCB-464E-A085-860697DC3D89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332FFE5-EE5D-4BCC-A5FE-4769C3173CBE}" type="pres">
      <dgm:prSet presAssocID="{51925D70-0BCB-464E-A085-860697DC3D89}" presName="horzThree" presStyleCnt="0"/>
      <dgm:spPr/>
    </dgm:pt>
    <dgm:pt modelId="{5C627E0B-E6DD-4CB6-AA25-5BCF49CDF50F}" type="pres">
      <dgm:prSet presAssocID="{A25DFFE8-9886-4BFC-8B85-16F766D658B7}" presName="sibSpaceTwo" presStyleCnt="0"/>
      <dgm:spPr/>
    </dgm:pt>
    <dgm:pt modelId="{F98868F1-6E24-4442-90D7-F2ACDA5E4C25}" type="pres">
      <dgm:prSet presAssocID="{1A9357A0-C74B-46A6-9D66-8D95B5677445}" presName="vertTwo" presStyleCnt="0"/>
      <dgm:spPr/>
    </dgm:pt>
    <dgm:pt modelId="{6F07B8EA-6EC1-45B9-A329-58AACB42FB67}" type="pres">
      <dgm:prSet presAssocID="{1A9357A0-C74B-46A6-9D66-8D95B5677445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9FD9841-0843-4761-A0DE-5D4AD681A622}" type="pres">
      <dgm:prSet presAssocID="{1A9357A0-C74B-46A6-9D66-8D95B5677445}" presName="horzTwo" presStyleCnt="0"/>
      <dgm:spPr/>
    </dgm:pt>
    <dgm:pt modelId="{AE8CB2F2-AAD1-4460-9231-19044126178B}" type="pres">
      <dgm:prSet presAssocID="{AC2311A1-1F6B-4CBC-8D89-27359F19E042}" presName="sibSpaceTwo" presStyleCnt="0"/>
      <dgm:spPr/>
    </dgm:pt>
    <dgm:pt modelId="{FB08C28D-2D45-4A90-9EDB-1014542158B2}" type="pres">
      <dgm:prSet presAssocID="{0222E8DA-5329-4B56-9281-90E624EEBEEF}" presName="vertTwo" presStyleCnt="0"/>
      <dgm:spPr/>
    </dgm:pt>
    <dgm:pt modelId="{3DD3535B-1731-4269-AFC1-16426ACE5892}" type="pres">
      <dgm:prSet presAssocID="{0222E8DA-5329-4B56-9281-90E624EEBEEF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E590BDB-2FAD-43A9-BF1C-2F17FE558EB7}" type="pres">
      <dgm:prSet presAssocID="{0222E8DA-5329-4B56-9281-90E624EEBEEF}" presName="horzTwo" presStyleCnt="0"/>
      <dgm:spPr/>
    </dgm:pt>
    <dgm:pt modelId="{829AD044-09F8-49F6-96AC-1CD12B1198D8}" type="pres">
      <dgm:prSet presAssocID="{264829FB-E54E-4840-8F0D-46C86912A8D4}" presName="sibSpaceTwo" presStyleCnt="0"/>
      <dgm:spPr/>
    </dgm:pt>
    <dgm:pt modelId="{086D03BB-7194-4E1E-BD17-DC6A3FAD2061}" type="pres">
      <dgm:prSet presAssocID="{A7B9C370-01AC-45AE-974C-833CC7B2C4EA}" presName="vertTwo" presStyleCnt="0"/>
      <dgm:spPr/>
    </dgm:pt>
    <dgm:pt modelId="{F1AFC5B8-AA82-4CE0-BB51-B89ECF605A19}" type="pres">
      <dgm:prSet presAssocID="{A7B9C370-01AC-45AE-974C-833CC7B2C4EA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DE9C6F3-FDB0-44B0-9AC9-B64A35A28885}" type="pres">
      <dgm:prSet presAssocID="{A7B9C370-01AC-45AE-974C-833CC7B2C4EA}" presName="horzTwo" presStyleCnt="0"/>
      <dgm:spPr/>
    </dgm:pt>
  </dgm:ptLst>
  <dgm:cxnLst>
    <dgm:cxn modelId="{C1805C29-7A55-4A32-AFCD-033054764F4F}" type="presOf" srcId="{6B46F9D3-E59B-4BEC-A295-E6D055D05B97}" destId="{D769B418-FFA6-401B-933F-2820425366A4}" srcOrd="0" destOrd="0" presId="urn:microsoft.com/office/officeart/2005/8/layout/hierarchy4"/>
    <dgm:cxn modelId="{6BD33A5A-2BE8-4131-9BD8-40F823376B6B}" srcId="{48FCB03D-BB38-4BEB-B660-BE759CA01F11}" destId="{68BDBB3A-8BB5-4CFA-8E9E-627C960916F2}" srcOrd="0" destOrd="0" parTransId="{E4E66572-3175-47DF-9861-06B2699A2C19}" sibTransId="{D5F4A390-86B4-455B-86D3-483449DB5995}"/>
    <dgm:cxn modelId="{61B30592-928D-412C-99F7-21696C9071CD}" type="presOf" srcId="{7A71FBE2-EC9B-4F69-AF8C-1F1A01F7A119}" destId="{C89F7B41-7D2F-4DD1-BF21-FD0F0DEE1ACB}" srcOrd="0" destOrd="0" presId="urn:microsoft.com/office/officeart/2005/8/layout/hierarchy4"/>
    <dgm:cxn modelId="{EEF647CE-BCED-4E1D-A727-1B381C24A42E}" srcId="{48FCB03D-BB38-4BEB-B660-BE759CA01F11}" destId="{F9C28554-32B0-4A34-9678-565D4B9A5EC7}" srcOrd="1" destOrd="0" parTransId="{1FC30F70-28F3-4006-BCC2-5DBFA5291EE5}" sibTransId="{A25DFFE8-9886-4BFC-8B85-16F766D658B7}"/>
    <dgm:cxn modelId="{A7CAE1DE-AC3E-44D7-AE6C-080334C34150}" type="presOf" srcId="{48FCB03D-BB38-4BEB-B660-BE759CA01F11}" destId="{12EF29D1-6058-403C-A06E-6CD26702DC0B}" srcOrd="0" destOrd="0" presId="urn:microsoft.com/office/officeart/2005/8/layout/hierarchy4"/>
    <dgm:cxn modelId="{A396C501-5639-4AF8-B6EB-D7BE1902D821}" type="presOf" srcId="{3EBBAE2D-BA59-40F0-B1FC-530CDB573440}" destId="{8E11ADD7-0615-4363-A1E9-A9DE167C4B81}" srcOrd="0" destOrd="0" presId="urn:microsoft.com/office/officeart/2005/8/layout/hierarchy4"/>
    <dgm:cxn modelId="{2155FFFA-5B50-477F-80C9-C5DB68E489DF}" srcId="{F9C28554-32B0-4A34-9678-565D4B9A5EC7}" destId="{3EBBAE2D-BA59-40F0-B1FC-530CDB573440}" srcOrd="0" destOrd="0" parTransId="{DD99D7B2-FACF-45FB-802E-5031DAEE3CD3}" sibTransId="{6FA993FC-4244-4B05-BE43-35450A01EFF6}"/>
    <dgm:cxn modelId="{9C8C34BE-2136-44BE-8757-27330510BB4A}" type="presOf" srcId="{68BDBB3A-8BB5-4CFA-8E9E-627C960916F2}" destId="{62B4B90F-1F11-4162-8B4E-DA433FE7D4C5}" srcOrd="0" destOrd="0" presId="urn:microsoft.com/office/officeart/2005/8/layout/hierarchy4"/>
    <dgm:cxn modelId="{8C0286F8-B81A-42A9-9785-68A3047FB063}" srcId="{48FCB03D-BB38-4BEB-B660-BE759CA01F11}" destId="{1A9357A0-C74B-46A6-9D66-8D95B5677445}" srcOrd="2" destOrd="0" parTransId="{DF5727D3-6272-465B-AF25-5E79C883B946}" sibTransId="{AC2311A1-1F6B-4CBC-8D89-27359F19E042}"/>
    <dgm:cxn modelId="{B80C5116-394F-4E8F-8C78-FB2C281C79B7}" type="presOf" srcId="{1A9357A0-C74B-46A6-9D66-8D95B5677445}" destId="{6F07B8EA-6EC1-45B9-A329-58AACB42FB67}" srcOrd="0" destOrd="0" presId="urn:microsoft.com/office/officeart/2005/8/layout/hierarchy4"/>
    <dgm:cxn modelId="{98814AF1-48BD-486E-AF86-016707ABA406}" type="presOf" srcId="{95779219-BD23-4C90-B89A-C40F3EECBA77}" destId="{FF3E54C1-B823-4891-A22D-995DEB2B7009}" srcOrd="0" destOrd="0" presId="urn:microsoft.com/office/officeart/2005/8/layout/hierarchy4"/>
    <dgm:cxn modelId="{8808A1A5-1900-4CD7-9F7D-E796B6E09AC5}" srcId="{F9C28554-32B0-4A34-9678-565D4B9A5EC7}" destId="{7A71FBE2-EC9B-4F69-AF8C-1F1A01F7A119}" srcOrd="2" destOrd="0" parTransId="{5E715827-3CBF-408A-8EFF-48F2DDB7BA36}" sibTransId="{A958D4B3-6EE9-4816-AE70-557DC380D5E0}"/>
    <dgm:cxn modelId="{350D136C-4552-43AC-A0E8-BCB0B78584C8}" type="presOf" srcId="{51925D70-0BCB-464E-A085-860697DC3D89}" destId="{1FA13FD5-238E-41A9-BC69-2D9164D030C2}" srcOrd="0" destOrd="0" presId="urn:microsoft.com/office/officeart/2005/8/layout/hierarchy4"/>
    <dgm:cxn modelId="{80D1EAA6-FB8D-44C1-90ED-2B2A153D1417}" srcId="{F9C28554-32B0-4A34-9678-565D4B9A5EC7}" destId="{51925D70-0BCB-464E-A085-860697DC3D89}" srcOrd="3" destOrd="0" parTransId="{32078D1D-755E-42D4-BE27-929C43F6C03C}" sibTransId="{E39080A8-BF2A-466A-A8C0-DF27F3506A90}"/>
    <dgm:cxn modelId="{F4CBBB89-E758-4C24-9D29-98775F1A3697}" type="presOf" srcId="{1972E7A8-79A3-4F46-A535-7D34E01D3A72}" destId="{10D4EF7A-AD3A-4F43-BE2B-282559CC071F}" srcOrd="0" destOrd="0" presId="urn:microsoft.com/office/officeart/2005/8/layout/hierarchy4"/>
    <dgm:cxn modelId="{DDAB34F4-90F3-49D4-A2C5-B16C3087F29F}" srcId="{F9C28554-32B0-4A34-9678-565D4B9A5EC7}" destId="{95779219-BD23-4C90-B89A-C40F3EECBA77}" srcOrd="1" destOrd="0" parTransId="{ED54EB9A-91B0-43D4-A9E8-A81D5F2928EA}" sibTransId="{3A59C157-CD3A-40AC-95E1-CB678BA2F372}"/>
    <dgm:cxn modelId="{BE821009-BA58-4971-AB4F-AF4BEB3C475B}" type="presOf" srcId="{A7B9C370-01AC-45AE-974C-833CC7B2C4EA}" destId="{F1AFC5B8-AA82-4CE0-BB51-B89ECF605A19}" srcOrd="0" destOrd="0" presId="urn:microsoft.com/office/officeart/2005/8/layout/hierarchy4"/>
    <dgm:cxn modelId="{747663BF-258A-4FB9-A340-63BAEE983881}" type="presOf" srcId="{F9C28554-32B0-4A34-9678-565D4B9A5EC7}" destId="{758FEDB9-7950-43F8-B3A8-0943D54C7275}" srcOrd="0" destOrd="0" presId="urn:microsoft.com/office/officeart/2005/8/layout/hierarchy4"/>
    <dgm:cxn modelId="{431FCE85-74BB-4F2C-AF58-5C28380E48A1}" type="presOf" srcId="{FE029B99-3DEF-4DCA-93CA-52C7819680F7}" destId="{41C92488-EEFF-48CD-BD96-1F854553D646}" srcOrd="0" destOrd="0" presId="urn:microsoft.com/office/officeart/2005/8/layout/hierarchy4"/>
    <dgm:cxn modelId="{3A21D22E-D525-43D0-A41F-5B1183DAFDFE}" srcId="{68BDBB3A-8BB5-4CFA-8E9E-627C960916F2}" destId="{1972E7A8-79A3-4F46-A535-7D34E01D3A72}" srcOrd="0" destOrd="0" parTransId="{FC47EB90-C277-4D8C-B085-80D2AD768005}" sibTransId="{F2C28D90-B314-42D7-9543-3BDD7810E11F}"/>
    <dgm:cxn modelId="{75E4588C-AF48-4488-8812-4DC10FDC6283}" srcId="{48FCB03D-BB38-4BEB-B660-BE759CA01F11}" destId="{0222E8DA-5329-4B56-9281-90E624EEBEEF}" srcOrd="3" destOrd="0" parTransId="{7C9E71EA-A61D-4D48-BE75-841F0EB1C1C9}" sibTransId="{264829FB-E54E-4840-8F0D-46C86912A8D4}"/>
    <dgm:cxn modelId="{4774ECAB-E2A9-4DC3-8512-CE6FEF3ABA2B}" srcId="{68BDBB3A-8BB5-4CFA-8E9E-627C960916F2}" destId="{FE029B99-3DEF-4DCA-93CA-52C7819680F7}" srcOrd="1" destOrd="0" parTransId="{BBD42010-0318-4883-8A30-31FD2EB5B638}" sibTransId="{9341F585-3454-4626-A95F-738F73BFA756}"/>
    <dgm:cxn modelId="{5A920CEE-7ED9-46D6-8034-D457CACDF5EF}" type="presOf" srcId="{0222E8DA-5329-4B56-9281-90E624EEBEEF}" destId="{3DD3535B-1731-4269-AFC1-16426ACE5892}" srcOrd="0" destOrd="0" presId="urn:microsoft.com/office/officeart/2005/8/layout/hierarchy4"/>
    <dgm:cxn modelId="{C705F09E-DDC8-4DCA-8E35-276803682D4C}" srcId="{6B46F9D3-E59B-4BEC-A295-E6D055D05B97}" destId="{48FCB03D-BB38-4BEB-B660-BE759CA01F11}" srcOrd="0" destOrd="0" parTransId="{FED559E6-CF9B-46E0-A103-023C9D1F3845}" sibTransId="{6D2A45B6-0CC3-4220-AD4F-4BADF3C3A029}"/>
    <dgm:cxn modelId="{34D85C38-607C-4139-B8D3-D0567513271B}" srcId="{48FCB03D-BB38-4BEB-B660-BE759CA01F11}" destId="{A7B9C370-01AC-45AE-974C-833CC7B2C4EA}" srcOrd="4" destOrd="0" parTransId="{2A9C10A5-C5B9-45ED-8449-05BF7DD50FBD}" sibTransId="{AF021318-09B5-40F3-B5C3-E4DDACB42DAD}"/>
    <dgm:cxn modelId="{179B5A07-F310-48B2-A99F-A09535B82F54}" type="presParOf" srcId="{D769B418-FFA6-401B-933F-2820425366A4}" destId="{76E27A6D-5160-48EB-9EBB-442F6E64BF98}" srcOrd="0" destOrd="0" presId="urn:microsoft.com/office/officeart/2005/8/layout/hierarchy4"/>
    <dgm:cxn modelId="{8975844B-9C49-4750-9789-E87380C475A6}" type="presParOf" srcId="{76E27A6D-5160-48EB-9EBB-442F6E64BF98}" destId="{12EF29D1-6058-403C-A06E-6CD26702DC0B}" srcOrd="0" destOrd="0" presId="urn:microsoft.com/office/officeart/2005/8/layout/hierarchy4"/>
    <dgm:cxn modelId="{8F77617B-7FCD-4F6B-8E02-518262E00BC1}" type="presParOf" srcId="{76E27A6D-5160-48EB-9EBB-442F6E64BF98}" destId="{F529F6AB-201D-497A-AC81-254AD08ECF88}" srcOrd="1" destOrd="0" presId="urn:microsoft.com/office/officeart/2005/8/layout/hierarchy4"/>
    <dgm:cxn modelId="{3FE97FE8-0B9D-429F-96CB-ACB105BC6FDD}" type="presParOf" srcId="{76E27A6D-5160-48EB-9EBB-442F6E64BF98}" destId="{D5CE56C4-750B-40FA-A8B7-AF908FA21F87}" srcOrd="2" destOrd="0" presId="urn:microsoft.com/office/officeart/2005/8/layout/hierarchy4"/>
    <dgm:cxn modelId="{D87BED94-03FF-408D-A999-929BAA69DD81}" type="presParOf" srcId="{D5CE56C4-750B-40FA-A8B7-AF908FA21F87}" destId="{EBBC5B76-874E-46A5-B38F-22294882AA7E}" srcOrd="0" destOrd="0" presId="urn:microsoft.com/office/officeart/2005/8/layout/hierarchy4"/>
    <dgm:cxn modelId="{6ECBF63D-C16A-4EB4-A64F-1CFA7E05A7D6}" type="presParOf" srcId="{EBBC5B76-874E-46A5-B38F-22294882AA7E}" destId="{62B4B90F-1F11-4162-8B4E-DA433FE7D4C5}" srcOrd="0" destOrd="0" presId="urn:microsoft.com/office/officeart/2005/8/layout/hierarchy4"/>
    <dgm:cxn modelId="{C6A05D60-C6A7-43A1-9676-2A6AA70B41FB}" type="presParOf" srcId="{EBBC5B76-874E-46A5-B38F-22294882AA7E}" destId="{91D46D17-B1C0-495C-9C04-D05E578FFBEF}" srcOrd="1" destOrd="0" presId="urn:microsoft.com/office/officeart/2005/8/layout/hierarchy4"/>
    <dgm:cxn modelId="{8D8DA518-84BB-4086-BECE-023B428A57FE}" type="presParOf" srcId="{EBBC5B76-874E-46A5-B38F-22294882AA7E}" destId="{579CD8B5-B16D-4C81-9D73-24FEEAA1849F}" srcOrd="2" destOrd="0" presId="urn:microsoft.com/office/officeart/2005/8/layout/hierarchy4"/>
    <dgm:cxn modelId="{35C0BEE7-55CE-4A43-8258-A56ABDB485CF}" type="presParOf" srcId="{579CD8B5-B16D-4C81-9D73-24FEEAA1849F}" destId="{671F84CE-1BB9-4DA5-B584-E39A7177E06C}" srcOrd="0" destOrd="0" presId="urn:microsoft.com/office/officeart/2005/8/layout/hierarchy4"/>
    <dgm:cxn modelId="{F1A92167-18AA-4265-9BDC-72E6B38008DF}" type="presParOf" srcId="{671F84CE-1BB9-4DA5-B584-E39A7177E06C}" destId="{10D4EF7A-AD3A-4F43-BE2B-282559CC071F}" srcOrd="0" destOrd="0" presId="urn:microsoft.com/office/officeart/2005/8/layout/hierarchy4"/>
    <dgm:cxn modelId="{FE347689-3FC8-4693-A866-EDD25CFA14C3}" type="presParOf" srcId="{671F84CE-1BB9-4DA5-B584-E39A7177E06C}" destId="{C4D41CCE-568A-4182-88EB-EC7B9923DE42}" srcOrd="1" destOrd="0" presId="urn:microsoft.com/office/officeart/2005/8/layout/hierarchy4"/>
    <dgm:cxn modelId="{D32FD775-382F-49EF-BFFD-773F41431C1A}" type="presParOf" srcId="{579CD8B5-B16D-4C81-9D73-24FEEAA1849F}" destId="{C9845FAB-5B89-4261-8309-D9E67089E05B}" srcOrd="1" destOrd="0" presId="urn:microsoft.com/office/officeart/2005/8/layout/hierarchy4"/>
    <dgm:cxn modelId="{9725E7FA-7C8D-4C2A-B6BA-64908A1586ED}" type="presParOf" srcId="{579CD8B5-B16D-4C81-9D73-24FEEAA1849F}" destId="{2D411B35-D6E5-450D-B822-C3E7EC8E69F8}" srcOrd="2" destOrd="0" presId="urn:microsoft.com/office/officeart/2005/8/layout/hierarchy4"/>
    <dgm:cxn modelId="{104DB6BD-0046-4A87-8E76-2859BEE46426}" type="presParOf" srcId="{2D411B35-D6E5-450D-B822-C3E7EC8E69F8}" destId="{41C92488-EEFF-48CD-BD96-1F854553D646}" srcOrd="0" destOrd="0" presId="urn:microsoft.com/office/officeart/2005/8/layout/hierarchy4"/>
    <dgm:cxn modelId="{95ED2F2F-BEA8-4CC9-B23D-1B9AFCA8CD49}" type="presParOf" srcId="{2D411B35-D6E5-450D-B822-C3E7EC8E69F8}" destId="{679ADE91-4E4E-45B1-9901-BAD446EB8A5A}" srcOrd="1" destOrd="0" presId="urn:microsoft.com/office/officeart/2005/8/layout/hierarchy4"/>
    <dgm:cxn modelId="{A985002F-2D40-47E3-AD48-116167B23A1F}" type="presParOf" srcId="{D5CE56C4-750B-40FA-A8B7-AF908FA21F87}" destId="{6B9134EC-FC16-45AF-AF33-8A7BB138EFF2}" srcOrd="1" destOrd="0" presId="urn:microsoft.com/office/officeart/2005/8/layout/hierarchy4"/>
    <dgm:cxn modelId="{6D9E36CD-E5B9-4081-9511-5FF7888A2565}" type="presParOf" srcId="{D5CE56C4-750B-40FA-A8B7-AF908FA21F87}" destId="{41F81276-FDB0-441E-AA32-E2F6EC98FC6E}" srcOrd="2" destOrd="0" presId="urn:microsoft.com/office/officeart/2005/8/layout/hierarchy4"/>
    <dgm:cxn modelId="{75F1DCFB-4A4A-412E-9F75-B81232B956AA}" type="presParOf" srcId="{41F81276-FDB0-441E-AA32-E2F6EC98FC6E}" destId="{758FEDB9-7950-43F8-B3A8-0943D54C7275}" srcOrd="0" destOrd="0" presId="urn:microsoft.com/office/officeart/2005/8/layout/hierarchy4"/>
    <dgm:cxn modelId="{3461A2EA-91EA-402D-AD9D-C6BA3CEC778C}" type="presParOf" srcId="{41F81276-FDB0-441E-AA32-E2F6EC98FC6E}" destId="{A3AACC28-8E4F-4BD5-9477-C512F2A724A7}" srcOrd="1" destOrd="0" presId="urn:microsoft.com/office/officeart/2005/8/layout/hierarchy4"/>
    <dgm:cxn modelId="{53DB7BD0-8550-4688-BE42-4C5E46310EDA}" type="presParOf" srcId="{41F81276-FDB0-441E-AA32-E2F6EC98FC6E}" destId="{09ACF1E9-B1A7-43D0-B02B-DBC1BCBB01F2}" srcOrd="2" destOrd="0" presId="urn:microsoft.com/office/officeart/2005/8/layout/hierarchy4"/>
    <dgm:cxn modelId="{14E08EB5-B610-43E4-AD46-824E782D57C2}" type="presParOf" srcId="{09ACF1E9-B1A7-43D0-B02B-DBC1BCBB01F2}" destId="{4657B5CA-5DBA-4A30-B068-C457262FA839}" srcOrd="0" destOrd="0" presId="urn:microsoft.com/office/officeart/2005/8/layout/hierarchy4"/>
    <dgm:cxn modelId="{FE992023-E33B-4565-9A4F-24C26F9BDB8E}" type="presParOf" srcId="{4657B5CA-5DBA-4A30-B068-C457262FA839}" destId="{8E11ADD7-0615-4363-A1E9-A9DE167C4B81}" srcOrd="0" destOrd="0" presId="urn:microsoft.com/office/officeart/2005/8/layout/hierarchy4"/>
    <dgm:cxn modelId="{7B3CCEEE-D46B-467E-8F36-E98C999C0588}" type="presParOf" srcId="{4657B5CA-5DBA-4A30-B068-C457262FA839}" destId="{6F3CF7D1-96E5-4144-BC0D-8F32DA592D8F}" srcOrd="1" destOrd="0" presId="urn:microsoft.com/office/officeart/2005/8/layout/hierarchy4"/>
    <dgm:cxn modelId="{1B044D12-08F0-471B-B321-781F4C59D5B7}" type="presParOf" srcId="{09ACF1E9-B1A7-43D0-B02B-DBC1BCBB01F2}" destId="{3886DD1F-EA9B-4572-B56C-B3DCD1C9D286}" srcOrd="1" destOrd="0" presId="urn:microsoft.com/office/officeart/2005/8/layout/hierarchy4"/>
    <dgm:cxn modelId="{50ED88BE-F463-4ED9-BD70-44CD85C39A25}" type="presParOf" srcId="{09ACF1E9-B1A7-43D0-B02B-DBC1BCBB01F2}" destId="{18405252-E7C0-490C-AFA7-7EE24E886599}" srcOrd="2" destOrd="0" presId="urn:microsoft.com/office/officeart/2005/8/layout/hierarchy4"/>
    <dgm:cxn modelId="{A297191C-18AB-4132-9F01-A8AE778FC6D1}" type="presParOf" srcId="{18405252-E7C0-490C-AFA7-7EE24E886599}" destId="{FF3E54C1-B823-4891-A22D-995DEB2B7009}" srcOrd="0" destOrd="0" presId="urn:microsoft.com/office/officeart/2005/8/layout/hierarchy4"/>
    <dgm:cxn modelId="{BCD16109-8E2F-4C72-B36E-D871859F1B8B}" type="presParOf" srcId="{18405252-E7C0-490C-AFA7-7EE24E886599}" destId="{008AC4DA-42B1-4FCE-8A19-80E5BDB615DE}" srcOrd="1" destOrd="0" presId="urn:microsoft.com/office/officeart/2005/8/layout/hierarchy4"/>
    <dgm:cxn modelId="{9AD6B28D-9165-479C-A9A1-7D67DDF7C21D}" type="presParOf" srcId="{09ACF1E9-B1A7-43D0-B02B-DBC1BCBB01F2}" destId="{A5D6CE14-7FED-4D61-A598-8F1FE88D8252}" srcOrd="3" destOrd="0" presId="urn:microsoft.com/office/officeart/2005/8/layout/hierarchy4"/>
    <dgm:cxn modelId="{6FEF1C0A-D691-4473-87C4-AF9F4DB01BCA}" type="presParOf" srcId="{09ACF1E9-B1A7-43D0-B02B-DBC1BCBB01F2}" destId="{7E1BE961-028C-4BF8-B4DF-D368BE103135}" srcOrd="4" destOrd="0" presId="urn:microsoft.com/office/officeart/2005/8/layout/hierarchy4"/>
    <dgm:cxn modelId="{D6BE0784-2B3E-4FAC-A403-AF0B6BA1EA08}" type="presParOf" srcId="{7E1BE961-028C-4BF8-B4DF-D368BE103135}" destId="{C89F7B41-7D2F-4DD1-BF21-FD0F0DEE1ACB}" srcOrd="0" destOrd="0" presId="urn:microsoft.com/office/officeart/2005/8/layout/hierarchy4"/>
    <dgm:cxn modelId="{02ADFAF8-FE3A-44B2-88F5-8AFDA9A280BB}" type="presParOf" srcId="{7E1BE961-028C-4BF8-B4DF-D368BE103135}" destId="{FF4E30EA-2D3B-4D66-A985-578130A4280F}" srcOrd="1" destOrd="0" presId="urn:microsoft.com/office/officeart/2005/8/layout/hierarchy4"/>
    <dgm:cxn modelId="{ABDD4F5D-305C-43F9-A068-F31E1B3D8A26}" type="presParOf" srcId="{09ACF1E9-B1A7-43D0-B02B-DBC1BCBB01F2}" destId="{ECA2E4E8-3643-49B6-9C4E-925A8A82DD27}" srcOrd="5" destOrd="0" presId="urn:microsoft.com/office/officeart/2005/8/layout/hierarchy4"/>
    <dgm:cxn modelId="{B9A81390-5AD7-4A3C-A39A-D7DC52AFDB25}" type="presParOf" srcId="{09ACF1E9-B1A7-43D0-B02B-DBC1BCBB01F2}" destId="{95DA1915-2379-4B5C-99C8-483BD26D288A}" srcOrd="6" destOrd="0" presId="urn:microsoft.com/office/officeart/2005/8/layout/hierarchy4"/>
    <dgm:cxn modelId="{A4B83C13-CC33-47E8-9025-EE4A847A739E}" type="presParOf" srcId="{95DA1915-2379-4B5C-99C8-483BD26D288A}" destId="{1FA13FD5-238E-41A9-BC69-2D9164D030C2}" srcOrd="0" destOrd="0" presId="urn:microsoft.com/office/officeart/2005/8/layout/hierarchy4"/>
    <dgm:cxn modelId="{68FE9960-D8CA-4D3E-B314-55C41FCEE4B0}" type="presParOf" srcId="{95DA1915-2379-4B5C-99C8-483BD26D288A}" destId="{0332FFE5-EE5D-4BCC-A5FE-4769C3173CBE}" srcOrd="1" destOrd="0" presId="urn:microsoft.com/office/officeart/2005/8/layout/hierarchy4"/>
    <dgm:cxn modelId="{D762B0A9-80CD-4C6A-B0E3-D95D884378B5}" type="presParOf" srcId="{D5CE56C4-750B-40FA-A8B7-AF908FA21F87}" destId="{5C627E0B-E6DD-4CB6-AA25-5BCF49CDF50F}" srcOrd="3" destOrd="0" presId="urn:microsoft.com/office/officeart/2005/8/layout/hierarchy4"/>
    <dgm:cxn modelId="{AA3919AC-4D8C-40BE-8A73-3F0C16BAD3AD}" type="presParOf" srcId="{D5CE56C4-750B-40FA-A8B7-AF908FA21F87}" destId="{F98868F1-6E24-4442-90D7-F2ACDA5E4C25}" srcOrd="4" destOrd="0" presId="urn:microsoft.com/office/officeart/2005/8/layout/hierarchy4"/>
    <dgm:cxn modelId="{EBACDEEA-EC34-4E2D-9794-01B896938FB6}" type="presParOf" srcId="{F98868F1-6E24-4442-90D7-F2ACDA5E4C25}" destId="{6F07B8EA-6EC1-45B9-A329-58AACB42FB67}" srcOrd="0" destOrd="0" presId="urn:microsoft.com/office/officeart/2005/8/layout/hierarchy4"/>
    <dgm:cxn modelId="{D68C4220-BD15-44A2-BB63-06B08DFFEF1A}" type="presParOf" srcId="{F98868F1-6E24-4442-90D7-F2ACDA5E4C25}" destId="{79FD9841-0843-4761-A0DE-5D4AD681A622}" srcOrd="1" destOrd="0" presId="urn:microsoft.com/office/officeart/2005/8/layout/hierarchy4"/>
    <dgm:cxn modelId="{F817F6AA-4BF9-467C-A03F-0B44BF5E9C49}" type="presParOf" srcId="{D5CE56C4-750B-40FA-A8B7-AF908FA21F87}" destId="{AE8CB2F2-AAD1-4460-9231-19044126178B}" srcOrd="5" destOrd="0" presId="urn:microsoft.com/office/officeart/2005/8/layout/hierarchy4"/>
    <dgm:cxn modelId="{0B45576D-085E-44C1-9551-D8C50F1FEE62}" type="presParOf" srcId="{D5CE56C4-750B-40FA-A8B7-AF908FA21F87}" destId="{FB08C28D-2D45-4A90-9EDB-1014542158B2}" srcOrd="6" destOrd="0" presId="urn:microsoft.com/office/officeart/2005/8/layout/hierarchy4"/>
    <dgm:cxn modelId="{A5D4F589-908D-49B1-850B-F18CF1C1B122}" type="presParOf" srcId="{FB08C28D-2D45-4A90-9EDB-1014542158B2}" destId="{3DD3535B-1731-4269-AFC1-16426ACE5892}" srcOrd="0" destOrd="0" presId="urn:microsoft.com/office/officeart/2005/8/layout/hierarchy4"/>
    <dgm:cxn modelId="{DB625727-0FF8-4ED5-8C5A-114F9FA3021B}" type="presParOf" srcId="{FB08C28D-2D45-4A90-9EDB-1014542158B2}" destId="{9E590BDB-2FAD-43A9-BF1C-2F17FE558EB7}" srcOrd="1" destOrd="0" presId="urn:microsoft.com/office/officeart/2005/8/layout/hierarchy4"/>
    <dgm:cxn modelId="{2BAAA84D-CD83-47D5-83AA-727A062C841A}" type="presParOf" srcId="{D5CE56C4-750B-40FA-A8B7-AF908FA21F87}" destId="{829AD044-09F8-49F6-96AC-1CD12B1198D8}" srcOrd="7" destOrd="0" presId="urn:microsoft.com/office/officeart/2005/8/layout/hierarchy4"/>
    <dgm:cxn modelId="{AAADD1C0-D1D8-40E3-B791-E4CE39902A35}" type="presParOf" srcId="{D5CE56C4-750B-40FA-A8B7-AF908FA21F87}" destId="{086D03BB-7194-4E1E-BD17-DC6A3FAD2061}" srcOrd="8" destOrd="0" presId="urn:microsoft.com/office/officeart/2005/8/layout/hierarchy4"/>
    <dgm:cxn modelId="{BE2C0E30-F86E-4886-BD54-15560EADEF1C}" type="presParOf" srcId="{086D03BB-7194-4E1E-BD17-DC6A3FAD2061}" destId="{F1AFC5B8-AA82-4CE0-BB51-B89ECF605A19}" srcOrd="0" destOrd="0" presId="urn:microsoft.com/office/officeart/2005/8/layout/hierarchy4"/>
    <dgm:cxn modelId="{C029AB9F-C1CB-4B7B-9E26-6FF67BA89BBF}" type="presParOf" srcId="{086D03BB-7194-4E1E-BD17-DC6A3FAD2061}" destId="{EDE9C6F3-FDB0-44B0-9AC9-B64A35A2888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104B3-7184-474A-9C20-50F0C9F206B2}" type="doc">
      <dgm:prSet loTypeId="urn:microsoft.com/office/officeart/2005/8/layout/hierarchy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0C234CC-6F13-4939-91D2-A188B80AB04F}">
      <dgm:prSet phldrT="[Text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sz="4000" dirty="0" err="1" smtClean="0">
              <a:solidFill>
                <a:schemeClr val="tx1"/>
              </a:solidFill>
            </a:rPr>
            <a:t>NeuLAND</a:t>
          </a:r>
          <a:endParaRPr lang="de-DE" sz="4000" dirty="0">
            <a:solidFill>
              <a:schemeClr val="tx1"/>
            </a:solidFill>
          </a:endParaRPr>
        </a:p>
      </dgm:t>
    </dgm:pt>
    <dgm:pt modelId="{2D84894D-C2B1-449F-9E3A-474ED7324FD8}" type="parTrans" cxnId="{1130647A-292F-492A-A024-0537C354C73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C9CAF1C-BE71-479C-AE0F-520AB65AABFD}" type="sibTrans" cxnId="{1130647A-292F-492A-A024-0537C354C73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98B3971-348F-4670-8872-153BF7F2ACD7}">
      <dgm:prSet phldrT="[Text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sz="3200" dirty="0" err="1" smtClean="0">
              <a:solidFill>
                <a:schemeClr val="tx1"/>
              </a:solidFill>
            </a:rPr>
            <a:t>stage</a:t>
          </a:r>
          <a:r>
            <a:rPr lang="de-DE" sz="3200" dirty="0" smtClean="0">
              <a:solidFill>
                <a:schemeClr val="tx1"/>
              </a:solidFill>
            </a:rPr>
            <a:t> 1</a:t>
          </a:r>
          <a:endParaRPr lang="de-DE" sz="3200" dirty="0">
            <a:solidFill>
              <a:schemeClr val="tx1"/>
            </a:solidFill>
          </a:endParaRPr>
        </a:p>
      </dgm:t>
    </dgm:pt>
    <dgm:pt modelId="{B6FEF431-1880-4A9D-8B0E-8E3272DA6DFC}" type="parTrans" cxnId="{12946FDD-2A4F-422F-8367-84115993E43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E9018FE-F567-4724-A9D4-DD1B9BF75ABE}" type="sibTrans" cxnId="{12946FDD-2A4F-422F-8367-84115993E43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3901E1E-695E-484E-8559-B6E7A8DF8EA4}">
      <dgm:prSet phldrT="[Text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sz="1800" dirty="0" err="1" smtClean="0">
              <a:solidFill>
                <a:schemeClr val="tx1"/>
              </a:solidFill>
            </a:rPr>
            <a:t>stage</a:t>
          </a:r>
          <a:r>
            <a:rPr lang="de-DE" sz="1800" dirty="0" smtClean="0">
              <a:solidFill>
                <a:schemeClr val="tx1"/>
              </a:solidFill>
            </a:rPr>
            <a:t> 2</a:t>
          </a:r>
          <a:endParaRPr lang="de-DE" sz="1800" dirty="0">
            <a:solidFill>
              <a:schemeClr val="tx1"/>
            </a:solidFill>
          </a:endParaRPr>
        </a:p>
      </dgm:t>
    </dgm:pt>
    <dgm:pt modelId="{64161959-1862-4E0C-9558-06CAD8FCFC09}" type="parTrans" cxnId="{C256A01B-BE5A-4711-B4CC-1B64DF8F4F4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87FE5FD-14C1-43A6-8CC3-86DB50ED3D44}" type="sibTrans" cxnId="{C256A01B-BE5A-4711-B4CC-1B64DF8F4F4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867BF66-13C5-459C-9644-EDF7AE480D48}">
      <dgm:prSet phldrT="[Text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sz="1800" dirty="0" err="1" smtClean="0">
              <a:solidFill>
                <a:schemeClr val="tx1"/>
              </a:solidFill>
            </a:rPr>
            <a:t>stage</a:t>
          </a:r>
          <a:r>
            <a:rPr lang="de-DE" sz="1800" dirty="0" smtClean="0">
              <a:solidFill>
                <a:schemeClr val="tx1"/>
              </a:solidFill>
            </a:rPr>
            <a:t> 3</a:t>
          </a:r>
          <a:endParaRPr lang="de-DE" sz="1800" dirty="0">
            <a:solidFill>
              <a:schemeClr val="tx1"/>
            </a:solidFill>
          </a:endParaRPr>
        </a:p>
      </dgm:t>
    </dgm:pt>
    <dgm:pt modelId="{F6D249F7-5F14-4065-94C3-B75B19389824}" type="parTrans" cxnId="{542DC382-F83C-440A-8AA3-FD76F7630DB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2009B57-17FF-4003-8F72-D034A4D31399}" type="sibTrans" cxnId="{542DC382-F83C-440A-8AA3-FD76F7630DB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4B1E841-515D-4610-BCE3-1EA9E89D89D4}">
      <dgm:prSet phldrT="[Text]"/>
      <dgm:spPr>
        <a:solidFill>
          <a:srgbClr val="009900"/>
        </a:solidFill>
      </dgm:spPr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TU Darmstadt</a:t>
          </a:r>
          <a:endParaRPr lang="de-DE" dirty="0">
            <a:solidFill>
              <a:schemeClr val="bg1"/>
            </a:solidFill>
          </a:endParaRPr>
        </a:p>
      </dgm:t>
    </dgm:pt>
    <dgm:pt modelId="{97455F37-A7B3-403F-9831-E7BC553EFE90}" type="parTrans" cxnId="{69CB7F98-53BB-46C7-869E-904E9595B485}">
      <dgm:prSet/>
      <dgm:spPr/>
      <dgm:t>
        <a:bodyPr/>
        <a:lstStyle/>
        <a:p>
          <a:endParaRPr lang="de-DE"/>
        </a:p>
      </dgm:t>
    </dgm:pt>
    <dgm:pt modelId="{E69E8BCD-E647-4BFF-95B8-60162B923B0C}" type="sibTrans" cxnId="{69CB7F98-53BB-46C7-869E-904E9595B485}">
      <dgm:prSet/>
      <dgm:spPr/>
      <dgm:t>
        <a:bodyPr/>
        <a:lstStyle/>
        <a:p>
          <a:endParaRPr lang="de-DE"/>
        </a:p>
      </dgm:t>
    </dgm:pt>
    <dgm:pt modelId="{BEB23A5D-AC8A-42D6-9B76-2764671ECBCD}">
      <dgm:prSet phldrT="[Text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HV </a:t>
          </a:r>
          <a:r>
            <a:rPr lang="de-DE" sz="1800" dirty="0" err="1" smtClean="0">
              <a:solidFill>
                <a:schemeClr val="tx1"/>
              </a:solidFill>
            </a:rPr>
            <a:t>system</a:t>
          </a:r>
          <a:endParaRPr lang="de-DE" sz="1800" dirty="0">
            <a:solidFill>
              <a:schemeClr val="tx1"/>
            </a:solidFill>
          </a:endParaRPr>
        </a:p>
      </dgm:t>
    </dgm:pt>
    <dgm:pt modelId="{276DD66E-7D62-410F-B133-0FCA8B8E0E9C}" type="parTrans" cxnId="{EFDC1053-E567-431A-B2B8-A1F20BA9CE3D}">
      <dgm:prSet/>
      <dgm:spPr/>
      <dgm:t>
        <a:bodyPr/>
        <a:lstStyle/>
        <a:p>
          <a:endParaRPr lang="de-DE"/>
        </a:p>
      </dgm:t>
    </dgm:pt>
    <dgm:pt modelId="{99AC1566-0162-4CC9-BEC4-C2C60536A00B}" type="sibTrans" cxnId="{EFDC1053-E567-431A-B2B8-A1F20BA9CE3D}">
      <dgm:prSet/>
      <dgm:spPr/>
      <dgm:t>
        <a:bodyPr/>
        <a:lstStyle/>
        <a:p>
          <a:endParaRPr lang="de-DE"/>
        </a:p>
      </dgm:t>
    </dgm:pt>
    <dgm:pt modelId="{C2D27998-EC7D-4CDB-BEA7-0A5F8C3C9A38}">
      <dgm:prSet phldrT="[Text]"/>
      <dgm:spPr>
        <a:solidFill>
          <a:srgbClr val="0066CC"/>
        </a:solidFill>
      </dgm:spPr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PNPI</a:t>
          </a:r>
          <a:endParaRPr lang="de-DE" dirty="0">
            <a:solidFill>
              <a:schemeClr val="bg1"/>
            </a:solidFill>
          </a:endParaRPr>
        </a:p>
      </dgm:t>
    </dgm:pt>
    <dgm:pt modelId="{2FD0C4B4-3086-45C2-B8EB-5B6413DA1AE1}" type="parTrans" cxnId="{D3A0AFBB-1606-4661-9F58-9D87DE9EFDDF}">
      <dgm:prSet/>
      <dgm:spPr/>
      <dgm:t>
        <a:bodyPr/>
        <a:lstStyle/>
        <a:p>
          <a:endParaRPr lang="de-DE"/>
        </a:p>
      </dgm:t>
    </dgm:pt>
    <dgm:pt modelId="{89CF7018-ADD6-4359-B1A9-2B06D812796E}" type="sibTrans" cxnId="{D3A0AFBB-1606-4661-9F58-9D87DE9EFDDF}">
      <dgm:prSet/>
      <dgm:spPr/>
      <dgm:t>
        <a:bodyPr/>
        <a:lstStyle/>
        <a:p>
          <a:endParaRPr lang="de-DE"/>
        </a:p>
      </dgm:t>
    </dgm:pt>
    <dgm:pt modelId="{2BB74289-BE1D-4743-AFA3-800376598F32}">
      <dgm:prSet phldrT="[Text]"/>
      <dgm:spPr>
        <a:solidFill>
          <a:srgbClr val="0066CC"/>
        </a:solidFill>
      </dgm:spPr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PNPI</a:t>
          </a:r>
          <a:endParaRPr lang="de-DE" dirty="0">
            <a:solidFill>
              <a:schemeClr val="bg1"/>
            </a:solidFill>
          </a:endParaRPr>
        </a:p>
      </dgm:t>
    </dgm:pt>
    <dgm:pt modelId="{437A1248-4484-4F98-842E-0A66503D7EA8}" type="parTrans" cxnId="{EFFB70A9-8331-437B-849E-80B759B1BB32}">
      <dgm:prSet/>
      <dgm:spPr/>
      <dgm:t>
        <a:bodyPr/>
        <a:lstStyle/>
        <a:p>
          <a:endParaRPr lang="de-DE"/>
        </a:p>
      </dgm:t>
    </dgm:pt>
    <dgm:pt modelId="{C8B93BEA-43D6-4ADB-8F88-4D8CEF0A5513}" type="sibTrans" cxnId="{EFFB70A9-8331-437B-849E-80B759B1BB32}">
      <dgm:prSet/>
      <dgm:spPr/>
      <dgm:t>
        <a:bodyPr/>
        <a:lstStyle/>
        <a:p>
          <a:endParaRPr lang="de-DE"/>
        </a:p>
      </dgm:t>
    </dgm:pt>
    <dgm:pt modelId="{0C0CC3BF-FC18-47C1-8131-48C1A6582058}">
      <dgm:prSet phldrT="[Text]"/>
      <dgm:spPr>
        <a:solidFill>
          <a:srgbClr val="009900"/>
        </a:solidFill>
      </dgm:spPr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Univ. Frankfurt</a:t>
          </a:r>
          <a:endParaRPr lang="de-DE" dirty="0">
            <a:solidFill>
              <a:schemeClr val="bg1"/>
            </a:solidFill>
          </a:endParaRPr>
        </a:p>
      </dgm:t>
    </dgm:pt>
    <dgm:pt modelId="{A76DE323-86EC-4ED1-8020-2BDB490DD808}" type="parTrans" cxnId="{BAF3D9E7-8F7C-4B29-823D-2513DBA41EB8}">
      <dgm:prSet/>
      <dgm:spPr/>
      <dgm:t>
        <a:bodyPr/>
        <a:lstStyle/>
        <a:p>
          <a:endParaRPr lang="de-DE"/>
        </a:p>
      </dgm:t>
    </dgm:pt>
    <dgm:pt modelId="{9D535953-E8DF-451B-A4AA-15E4BD593F45}" type="sibTrans" cxnId="{BAF3D9E7-8F7C-4B29-823D-2513DBA41EB8}">
      <dgm:prSet/>
      <dgm:spPr/>
      <dgm:t>
        <a:bodyPr/>
        <a:lstStyle/>
        <a:p>
          <a:endParaRPr lang="de-DE"/>
        </a:p>
      </dgm:t>
    </dgm:pt>
    <dgm:pt modelId="{F4EC7B65-1A0C-46E3-9286-EBFA801C4A43}">
      <dgm:prSet phldrT="[Text]"/>
      <dgm:spPr>
        <a:solidFill>
          <a:srgbClr val="0066CC"/>
        </a:solidFill>
      </dgm:spPr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GSI</a:t>
          </a:r>
          <a:endParaRPr lang="de-DE" dirty="0">
            <a:solidFill>
              <a:schemeClr val="bg1"/>
            </a:solidFill>
          </a:endParaRPr>
        </a:p>
      </dgm:t>
    </dgm:pt>
    <dgm:pt modelId="{91AB864D-065E-4AB3-AFE7-A3F85A9F983D}" type="parTrans" cxnId="{D4E40795-FF0E-4540-B3CB-409379A1BE11}">
      <dgm:prSet/>
      <dgm:spPr/>
      <dgm:t>
        <a:bodyPr/>
        <a:lstStyle/>
        <a:p>
          <a:endParaRPr lang="de-DE"/>
        </a:p>
      </dgm:t>
    </dgm:pt>
    <dgm:pt modelId="{576F342B-D310-4DFD-B02F-3282F4C49C7B}" type="sibTrans" cxnId="{D4E40795-FF0E-4540-B3CB-409379A1BE11}">
      <dgm:prSet/>
      <dgm:spPr/>
      <dgm:t>
        <a:bodyPr/>
        <a:lstStyle/>
        <a:p>
          <a:endParaRPr lang="de-DE"/>
        </a:p>
      </dgm:t>
    </dgm:pt>
    <dgm:pt modelId="{135320DE-18A0-4741-B84E-273E860BA38F}">
      <dgm:prSet phldrT="[Text]"/>
      <dgm:spPr>
        <a:solidFill>
          <a:srgbClr val="009900"/>
        </a:solidFill>
      </dgm:spPr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Univ.</a:t>
          </a:r>
        </a:p>
        <a:p>
          <a:r>
            <a:rPr lang="de-DE" dirty="0" smtClean="0">
              <a:solidFill>
                <a:schemeClr val="bg1"/>
              </a:solidFill>
            </a:rPr>
            <a:t>Cologne</a:t>
          </a:r>
          <a:endParaRPr lang="de-DE" dirty="0">
            <a:solidFill>
              <a:schemeClr val="bg1"/>
            </a:solidFill>
          </a:endParaRPr>
        </a:p>
      </dgm:t>
    </dgm:pt>
    <dgm:pt modelId="{C28672B6-4309-4AF8-994D-AE79314EA34A}" type="parTrans" cxnId="{633F3D05-7517-472D-8F13-8F1A813D9760}">
      <dgm:prSet/>
      <dgm:spPr/>
      <dgm:t>
        <a:bodyPr/>
        <a:lstStyle/>
        <a:p>
          <a:endParaRPr lang="de-DE"/>
        </a:p>
      </dgm:t>
    </dgm:pt>
    <dgm:pt modelId="{F3CD9D23-96D8-4B9E-8040-B4A02D54CF7F}" type="sibTrans" cxnId="{633F3D05-7517-472D-8F13-8F1A813D9760}">
      <dgm:prSet/>
      <dgm:spPr/>
      <dgm:t>
        <a:bodyPr/>
        <a:lstStyle/>
        <a:p>
          <a:endParaRPr lang="de-DE"/>
        </a:p>
      </dgm:t>
    </dgm:pt>
    <dgm:pt modelId="{AC832A3E-F514-4708-9B78-AD23D7B7345E}" type="pres">
      <dgm:prSet presAssocID="{0CB104B3-7184-474A-9C20-50F0C9F206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079B28E-0550-4558-B0F4-B2DE1BA3A809}" type="pres">
      <dgm:prSet presAssocID="{C0C234CC-6F13-4939-91D2-A188B80AB04F}" presName="vertOne" presStyleCnt="0"/>
      <dgm:spPr/>
    </dgm:pt>
    <dgm:pt modelId="{41917403-64E8-44D4-B1A2-7A30494D63F9}" type="pres">
      <dgm:prSet presAssocID="{C0C234CC-6F13-4939-91D2-A188B80AB04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7C4CDF3-1DCE-4BB4-923A-E31A3569EA1E}" type="pres">
      <dgm:prSet presAssocID="{C0C234CC-6F13-4939-91D2-A188B80AB04F}" presName="parTransOne" presStyleCnt="0"/>
      <dgm:spPr/>
    </dgm:pt>
    <dgm:pt modelId="{A644A262-11F2-414F-9A70-D45996748018}" type="pres">
      <dgm:prSet presAssocID="{C0C234CC-6F13-4939-91D2-A188B80AB04F}" presName="horzOne" presStyleCnt="0"/>
      <dgm:spPr/>
    </dgm:pt>
    <dgm:pt modelId="{83C8D01E-62CA-48C8-9975-E076959FB9FA}" type="pres">
      <dgm:prSet presAssocID="{BEB23A5D-AC8A-42D6-9B76-2764671ECBCD}" presName="vertTwo" presStyleCnt="0"/>
      <dgm:spPr/>
    </dgm:pt>
    <dgm:pt modelId="{CDBFC38D-4418-45C2-97B6-C7ED03B54920}" type="pres">
      <dgm:prSet presAssocID="{BEB23A5D-AC8A-42D6-9B76-2764671ECBCD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A0AA38B-D402-42BC-9DF0-D803F7174188}" type="pres">
      <dgm:prSet presAssocID="{BEB23A5D-AC8A-42D6-9B76-2764671ECBCD}" presName="parTransTwo" presStyleCnt="0"/>
      <dgm:spPr/>
    </dgm:pt>
    <dgm:pt modelId="{8C63E5FD-CA2E-49E8-B51F-25C0C4BA8C2B}" type="pres">
      <dgm:prSet presAssocID="{BEB23A5D-AC8A-42D6-9B76-2764671ECBCD}" presName="horzTwo" presStyleCnt="0"/>
      <dgm:spPr/>
    </dgm:pt>
    <dgm:pt modelId="{DDCF54CA-C6A4-4679-825E-CFC1C510AF3C}" type="pres">
      <dgm:prSet presAssocID="{C2D27998-EC7D-4CDB-BEA7-0A5F8C3C9A38}" presName="vertThree" presStyleCnt="0"/>
      <dgm:spPr/>
    </dgm:pt>
    <dgm:pt modelId="{E276EEAD-A717-42C3-A7E8-8A5DE8ECD470}" type="pres">
      <dgm:prSet presAssocID="{C2D27998-EC7D-4CDB-BEA7-0A5F8C3C9A38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0FE4600-6C3B-4F74-8DC6-89FD865860DC}" type="pres">
      <dgm:prSet presAssocID="{C2D27998-EC7D-4CDB-BEA7-0A5F8C3C9A38}" presName="horzThree" presStyleCnt="0"/>
      <dgm:spPr/>
    </dgm:pt>
    <dgm:pt modelId="{0A9FC128-701A-48F6-9524-8ACE45181C90}" type="pres">
      <dgm:prSet presAssocID="{99AC1566-0162-4CC9-BEC4-C2C60536A00B}" presName="sibSpaceTwo" presStyleCnt="0"/>
      <dgm:spPr/>
    </dgm:pt>
    <dgm:pt modelId="{EA32F428-CD0F-4FC4-9C2B-D98A9A07A917}" type="pres">
      <dgm:prSet presAssocID="{D98B3971-348F-4670-8872-153BF7F2ACD7}" presName="vertTwo" presStyleCnt="0"/>
      <dgm:spPr/>
    </dgm:pt>
    <dgm:pt modelId="{29FF8FB1-4603-4D0E-BF16-FA622B6B9E62}" type="pres">
      <dgm:prSet presAssocID="{D98B3971-348F-4670-8872-153BF7F2ACD7}" presName="txTwo" presStyleLbl="node2" presStyleIdx="1" presStyleCnt="4" custScaleX="10044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B142EFD-95A4-46CC-9101-5B424549F109}" type="pres">
      <dgm:prSet presAssocID="{D98B3971-348F-4670-8872-153BF7F2ACD7}" presName="parTransTwo" presStyleCnt="0"/>
      <dgm:spPr/>
    </dgm:pt>
    <dgm:pt modelId="{BACA2554-3423-406D-9280-E09B23D59C60}" type="pres">
      <dgm:prSet presAssocID="{D98B3971-348F-4670-8872-153BF7F2ACD7}" presName="horzTwo" presStyleCnt="0"/>
      <dgm:spPr/>
    </dgm:pt>
    <dgm:pt modelId="{4DCEA2BB-F7BE-43B4-94F8-3D1B7533C51D}" type="pres">
      <dgm:prSet presAssocID="{2BB74289-BE1D-4743-AFA3-800376598F32}" presName="vertThree" presStyleCnt="0"/>
      <dgm:spPr/>
    </dgm:pt>
    <dgm:pt modelId="{76273B5B-E2EE-4BDB-87CD-40892F9C36BD}" type="pres">
      <dgm:prSet presAssocID="{2BB74289-BE1D-4743-AFA3-800376598F32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40A87B5-9189-4545-8FEA-9BBBC02730F7}" type="pres">
      <dgm:prSet presAssocID="{2BB74289-BE1D-4743-AFA3-800376598F32}" presName="horzThree" presStyleCnt="0"/>
      <dgm:spPr/>
    </dgm:pt>
    <dgm:pt modelId="{20292E83-79F9-4A6E-B1E9-7405F9BD4FA4}" type="pres">
      <dgm:prSet presAssocID="{C8B93BEA-43D6-4ADB-8F88-4D8CEF0A5513}" presName="sibSpaceThree" presStyleCnt="0"/>
      <dgm:spPr/>
    </dgm:pt>
    <dgm:pt modelId="{58A16689-0888-4DFF-B4FA-BC6470E9FBF6}" type="pres">
      <dgm:prSet presAssocID="{F4EC7B65-1A0C-46E3-9286-EBFA801C4A43}" presName="vertThree" presStyleCnt="0"/>
      <dgm:spPr/>
    </dgm:pt>
    <dgm:pt modelId="{365BC01A-55D1-41FB-BCA1-1AAD2EF6E962}" type="pres">
      <dgm:prSet presAssocID="{F4EC7B65-1A0C-46E3-9286-EBFA801C4A43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8988D92-46C2-48C7-92C9-620666D49275}" type="pres">
      <dgm:prSet presAssocID="{F4EC7B65-1A0C-46E3-9286-EBFA801C4A43}" presName="horzThree" presStyleCnt="0"/>
      <dgm:spPr/>
    </dgm:pt>
    <dgm:pt modelId="{2FD49D3A-57C5-48B7-9F1C-232CE9401AC1}" type="pres">
      <dgm:prSet presAssocID="{576F342B-D310-4DFD-B02F-3282F4C49C7B}" presName="sibSpaceThree" presStyleCnt="0"/>
      <dgm:spPr/>
    </dgm:pt>
    <dgm:pt modelId="{9E489031-134F-4D99-9105-A47F616F967D}" type="pres">
      <dgm:prSet presAssocID="{64B1E841-515D-4610-BCE3-1EA9E89D89D4}" presName="vertThree" presStyleCnt="0"/>
      <dgm:spPr/>
    </dgm:pt>
    <dgm:pt modelId="{36DB6366-7DD7-447B-BE4B-B195B93AA56E}" type="pres">
      <dgm:prSet presAssocID="{64B1E841-515D-4610-BCE3-1EA9E89D89D4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9859570-66C4-4C98-B54B-CC951270546A}" type="pres">
      <dgm:prSet presAssocID="{64B1E841-515D-4610-BCE3-1EA9E89D89D4}" presName="horzThree" presStyleCnt="0"/>
      <dgm:spPr/>
    </dgm:pt>
    <dgm:pt modelId="{78833D63-0F50-45DD-8748-21B69AD200AF}" type="pres">
      <dgm:prSet presAssocID="{E69E8BCD-E647-4BFF-95B8-60162B923B0C}" presName="sibSpaceThree" presStyleCnt="0"/>
      <dgm:spPr/>
    </dgm:pt>
    <dgm:pt modelId="{5430FB71-4076-4039-A73C-53A160303D76}" type="pres">
      <dgm:prSet presAssocID="{135320DE-18A0-4741-B84E-273E860BA38F}" presName="vertThree" presStyleCnt="0"/>
      <dgm:spPr/>
    </dgm:pt>
    <dgm:pt modelId="{BF9E5DDE-17B2-406B-840D-5032B8645E81}" type="pres">
      <dgm:prSet presAssocID="{135320DE-18A0-4741-B84E-273E860BA38F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0450496-2602-459C-ABCC-C10869D5D75D}" type="pres">
      <dgm:prSet presAssocID="{135320DE-18A0-4741-B84E-273E860BA38F}" presName="horzThree" presStyleCnt="0"/>
      <dgm:spPr/>
    </dgm:pt>
    <dgm:pt modelId="{322FAFE1-70A7-4CCC-8F9C-DA0AEA74CF29}" type="pres">
      <dgm:prSet presAssocID="{F3CD9D23-96D8-4B9E-8040-B4A02D54CF7F}" presName="sibSpaceThree" presStyleCnt="0"/>
      <dgm:spPr/>
    </dgm:pt>
    <dgm:pt modelId="{EFD274CE-198D-480E-ADFA-8190FC7F83D6}" type="pres">
      <dgm:prSet presAssocID="{0C0CC3BF-FC18-47C1-8131-48C1A6582058}" presName="vertThree" presStyleCnt="0"/>
      <dgm:spPr/>
    </dgm:pt>
    <dgm:pt modelId="{E36B0BE5-9EDC-40B0-8F26-681010DBFB4B}" type="pres">
      <dgm:prSet presAssocID="{0C0CC3BF-FC18-47C1-8131-48C1A6582058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3C6EC5F-7713-4328-AD37-17D3FADCEFDD}" type="pres">
      <dgm:prSet presAssocID="{0C0CC3BF-FC18-47C1-8131-48C1A6582058}" presName="horzThree" presStyleCnt="0"/>
      <dgm:spPr/>
    </dgm:pt>
    <dgm:pt modelId="{F097F26C-5896-4DD3-B54A-CBC6241C956C}" type="pres">
      <dgm:prSet presAssocID="{5E9018FE-F567-4724-A9D4-DD1B9BF75ABE}" presName="sibSpaceTwo" presStyleCnt="0"/>
      <dgm:spPr/>
    </dgm:pt>
    <dgm:pt modelId="{73D2D92F-02B5-42FD-A96A-3228A22DAA5D}" type="pres">
      <dgm:prSet presAssocID="{C3901E1E-695E-484E-8559-B6E7A8DF8EA4}" presName="vertTwo" presStyleCnt="0"/>
      <dgm:spPr/>
    </dgm:pt>
    <dgm:pt modelId="{CEF4420E-F352-4FF1-AEEA-3505053F8BCE}" type="pres">
      <dgm:prSet presAssocID="{C3901E1E-695E-484E-8559-B6E7A8DF8EA4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23A621D-AD6B-42A0-B568-4E1634BA54B4}" type="pres">
      <dgm:prSet presAssocID="{C3901E1E-695E-484E-8559-B6E7A8DF8EA4}" presName="horzTwo" presStyleCnt="0"/>
      <dgm:spPr/>
    </dgm:pt>
    <dgm:pt modelId="{49E5B0DE-1A62-4044-B3EC-DA86C9FE4B9A}" type="pres">
      <dgm:prSet presAssocID="{887FE5FD-14C1-43A6-8CC3-86DB50ED3D44}" presName="sibSpaceTwo" presStyleCnt="0"/>
      <dgm:spPr/>
    </dgm:pt>
    <dgm:pt modelId="{D856F783-EA29-46B1-A1F5-9503EE33300E}" type="pres">
      <dgm:prSet presAssocID="{9867BF66-13C5-459C-9644-EDF7AE480D48}" presName="vertTwo" presStyleCnt="0"/>
      <dgm:spPr/>
    </dgm:pt>
    <dgm:pt modelId="{7B426D59-4412-47B6-8B1C-575A0A0A541D}" type="pres">
      <dgm:prSet presAssocID="{9867BF66-13C5-459C-9644-EDF7AE480D48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4F6ADAA-7832-4EB0-8CAE-86E93F836C5A}" type="pres">
      <dgm:prSet presAssocID="{9867BF66-13C5-459C-9644-EDF7AE480D48}" presName="horzTwo" presStyleCnt="0"/>
      <dgm:spPr/>
    </dgm:pt>
  </dgm:ptLst>
  <dgm:cxnLst>
    <dgm:cxn modelId="{EFFB70A9-8331-437B-849E-80B759B1BB32}" srcId="{D98B3971-348F-4670-8872-153BF7F2ACD7}" destId="{2BB74289-BE1D-4743-AFA3-800376598F32}" srcOrd="0" destOrd="0" parTransId="{437A1248-4484-4F98-842E-0A66503D7EA8}" sibTransId="{C8B93BEA-43D6-4ADB-8F88-4D8CEF0A5513}"/>
    <dgm:cxn modelId="{F6C9446A-C7AD-454B-B014-44AED6F86882}" type="presOf" srcId="{9867BF66-13C5-459C-9644-EDF7AE480D48}" destId="{7B426D59-4412-47B6-8B1C-575A0A0A541D}" srcOrd="0" destOrd="0" presId="urn:microsoft.com/office/officeart/2005/8/layout/hierarchy4"/>
    <dgm:cxn modelId="{D4E40795-FF0E-4540-B3CB-409379A1BE11}" srcId="{D98B3971-348F-4670-8872-153BF7F2ACD7}" destId="{F4EC7B65-1A0C-46E3-9286-EBFA801C4A43}" srcOrd="1" destOrd="0" parTransId="{91AB864D-065E-4AB3-AFE7-A3F85A9F983D}" sibTransId="{576F342B-D310-4DFD-B02F-3282F4C49C7B}"/>
    <dgm:cxn modelId="{1130647A-292F-492A-A024-0537C354C738}" srcId="{0CB104B3-7184-474A-9C20-50F0C9F206B2}" destId="{C0C234CC-6F13-4939-91D2-A188B80AB04F}" srcOrd="0" destOrd="0" parTransId="{2D84894D-C2B1-449F-9E3A-474ED7324FD8}" sibTransId="{AC9CAF1C-BE71-479C-AE0F-520AB65AABFD}"/>
    <dgm:cxn modelId="{B7656FE8-009E-4B03-A8B0-2BB3613641D2}" type="presOf" srcId="{C2D27998-EC7D-4CDB-BEA7-0A5F8C3C9A38}" destId="{E276EEAD-A717-42C3-A7E8-8A5DE8ECD470}" srcOrd="0" destOrd="0" presId="urn:microsoft.com/office/officeart/2005/8/layout/hierarchy4"/>
    <dgm:cxn modelId="{CFE82CC2-12B3-422E-B34A-8E615EF98893}" type="presOf" srcId="{2BB74289-BE1D-4743-AFA3-800376598F32}" destId="{76273B5B-E2EE-4BDB-87CD-40892F9C36BD}" srcOrd="0" destOrd="0" presId="urn:microsoft.com/office/officeart/2005/8/layout/hierarchy4"/>
    <dgm:cxn modelId="{12946FDD-2A4F-422F-8367-84115993E431}" srcId="{C0C234CC-6F13-4939-91D2-A188B80AB04F}" destId="{D98B3971-348F-4670-8872-153BF7F2ACD7}" srcOrd="1" destOrd="0" parTransId="{B6FEF431-1880-4A9D-8B0E-8E3272DA6DFC}" sibTransId="{5E9018FE-F567-4724-A9D4-DD1B9BF75ABE}"/>
    <dgm:cxn modelId="{C256A01B-BE5A-4711-B4CC-1B64DF8F4F40}" srcId="{C0C234CC-6F13-4939-91D2-A188B80AB04F}" destId="{C3901E1E-695E-484E-8559-B6E7A8DF8EA4}" srcOrd="2" destOrd="0" parTransId="{64161959-1862-4E0C-9558-06CAD8FCFC09}" sibTransId="{887FE5FD-14C1-43A6-8CC3-86DB50ED3D44}"/>
    <dgm:cxn modelId="{EFDC1053-E567-431A-B2B8-A1F20BA9CE3D}" srcId="{C0C234CC-6F13-4939-91D2-A188B80AB04F}" destId="{BEB23A5D-AC8A-42D6-9B76-2764671ECBCD}" srcOrd="0" destOrd="0" parTransId="{276DD66E-7D62-410F-B133-0FCA8B8E0E9C}" sibTransId="{99AC1566-0162-4CC9-BEC4-C2C60536A00B}"/>
    <dgm:cxn modelId="{C5514512-1C10-47F1-A116-CAA30D83F9FA}" type="presOf" srcId="{135320DE-18A0-4741-B84E-273E860BA38F}" destId="{BF9E5DDE-17B2-406B-840D-5032B8645E81}" srcOrd="0" destOrd="0" presId="urn:microsoft.com/office/officeart/2005/8/layout/hierarchy4"/>
    <dgm:cxn modelId="{69CB7F98-53BB-46C7-869E-904E9595B485}" srcId="{D98B3971-348F-4670-8872-153BF7F2ACD7}" destId="{64B1E841-515D-4610-BCE3-1EA9E89D89D4}" srcOrd="2" destOrd="0" parTransId="{97455F37-A7B3-403F-9831-E7BC553EFE90}" sibTransId="{E69E8BCD-E647-4BFF-95B8-60162B923B0C}"/>
    <dgm:cxn modelId="{12BBCC5B-75AF-4887-877B-4EE54D9379D4}" type="presOf" srcId="{F4EC7B65-1A0C-46E3-9286-EBFA801C4A43}" destId="{365BC01A-55D1-41FB-BCA1-1AAD2EF6E962}" srcOrd="0" destOrd="0" presId="urn:microsoft.com/office/officeart/2005/8/layout/hierarchy4"/>
    <dgm:cxn modelId="{542DC382-F83C-440A-8AA3-FD76F7630DB7}" srcId="{C0C234CC-6F13-4939-91D2-A188B80AB04F}" destId="{9867BF66-13C5-459C-9644-EDF7AE480D48}" srcOrd="3" destOrd="0" parTransId="{F6D249F7-5F14-4065-94C3-B75B19389824}" sibTransId="{E2009B57-17FF-4003-8F72-D034A4D31399}"/>
    <dgm:cxn modelId="{D4EF94FE-A81B-4703-8EA9-2229832C4436}" type="presOf" srcId="{64B1E841-515D-4610-BCE3-1EA9E89D89D4}" destId="{36DB6366-7DD7-447B-BE4B-B195B93AA56E}" srcOrd="0" destOrd="0" presId="urn:microsoft.com/office/officeart/2005/8/layout/hierarchy4"/>
    <dgm:cxn modelId="{633F3D05-7517-472D-8F13-8F1A813D9760}" srcId="{D98B3971-348F-4670-8872-153BF7F2ACD7}" destId="{135320DE-18A0-4741-B84E-273E860BA38F}" srcOrd="3" destOrd="0" parTransId="{C28672B6-4309-4AF8-994D-AE79314EA34A}" sibTransId="{F3CD9D23-96D8-4B9E-8040-B4A02D54CF7F}"/>
    <dgm:cxn modelId="{5C47702D-30EC-41BE-9351-E1E31A3268C1}" type="presOf" srcId="{C3901E1E-695E-484E-8559-B6E7A8DF8EA4}" destId="{CEF4420E-F352-4FF1-AEEA-3505053F8BCE}" srcOrd="0" destOrd="0" presId="urn:microsoft.com/office/officeart/2005/8/layout/hierarchy4"/>
    <dgm:cxn modelId="{F59DFFF2-D98F-4C7C-BA64-FDC189CC7701}" type="presOf" srcId="{0C0CC3BF-FC18-47C1-8131-48C1A6582058}" destId="{E36B0BE5-9EDC-40B0-8F26-681010DBFB4B}" srcOrd="0" destOrd="0" presId="urn:microsoft.com/office/officeart/2005/8/layout/hierarchy4"/>
    <dgm:cxn modelId="{D3A0AFBB-1606-4661-9F58-9D87DE9EFDDF}" srcId="{BEB23A5D-AC8A-42D6-9B76-2764671ECBCD}" destId="{C2D27998-EC7D-4CDB-BEA7-0A5F8C3C9A38}" srcOrd="0" destOrd="0" parTransId="{2FD0C4B4-3086-45C2-B8EB-5B6413DA1AE1}" sibTransId="{89CF7018-ADD6-4359-B1A9-2B06D812796E}"/>
    <dgm:cxn modelId="{C175DDF1-BCF7-460E-9D90-D29D1B238758}" type="presOf" srcId="{C0C234CC-6F13-4939-91D2-A188B80AB04F}" destId="{41917403-64E8-44D4-B1A2-7A30494D63F9}" srcOrd="0" destOrd="0" presId="urn:microsoft.com/office/officeart/2005/8/layout/hierarchy4"/>
    <dgm:cxn modelId="{6B8E912D-DED4-4FAA-9E92-BA2BFCFD3360}" type="presOf" srcId="{D98B3971-348F-4670-8872-153BF7F2ACD7}" destId="{29FF8FB1-4603-4D0E-BF16-FA622B6B9E62}" srcOrd="0" destOrd="0" presId="urn:microsoft.com/office/officeart/2005/8/layout/hierarchy4"/>
    <dgm:cxn modelId="{BAF3D9E7-8F7C-4B29-823D-2513DBA41EB8}" srcId="{D98B3971-348F-4670-8872-153BF7F2ACD7}" destId="{0C0CC3BF-FC18-47C1-8131-48C1A6582058}" srcOrd="4" destOrd="0" parTransId="{A76DE323-86EC-4ED1-8020-2BDB490DD808}" sibTransId="{9D535953-E8DF-451B-A4AA-15E4BD593F45}"/>
    <dgm:cxn modelId="{8322AAFB-5958-4A1F-989D-6A51CD703D5E}" type="presOf" srcId="{0CB104B3-7184-474A-9C20-50F0C9F206B2}" destId="{AC832A3E-F514-4708-9B78-AD23D7B7345E}" srcOrd="0" destOrd="0" presId="urn:microsoft.com/office/officeart/2005/8/layout/hierarchy4"/>
    <dgm:cxn modelId="{D2EBC62A-4E43-4FEA-BEAB-87C5DCEB443A}" type="presOf" srcId="{BEB23A5D-AC8A-42D6-9B76-2764671ECBCD}" destId="{CDBFC38D-4418-45C2-97B6-C7ED03B54920}" srcOrd="0" destOrd="0" presId="urn:microsoft.com/office/officeart/2005/8/layout/hierarchy4"/>
    <dgm:cxn modelId="{D189EE50-699D-426D-A68A-92B0A8F44395}" type="presParOf" srcId="{AC832A3E-F514-4708-9B78-AD23D7B7345E}" destId="{C079B28E-0550-4558-B0F4-B2DE1BA3A809}" srcOrd="0" destOrd="0" presId="urn:microsoft.com/office/officeart/2005/8/layout/hierarchy4"/>
    <dgm:cxn modelId="{F4C59519-F88A-448D-8914-837A8D598250}" type="presParOf" srcId="{C079B28E-0550-4558-B0F4-B2DE1BA3A809}" destId="{41917403-64E8-44D4-B1A2-7A30494D63F9}" srcOrd="0" destOrd="0" presId="urn:microsoft.com/office/officeart/2005/8/layout/hierarchy4"/>
    <dgm:cxn modelId="{34D44A76-153D-4249-8BCC-62FFCC6BCF51}" type="presParOf" srcId="{C079B28E-0550-4558-B0F4-B2DE1BA3A809}" destId="{A7C4CDF3-1DCE-4BB4-923A-E31A3569EA1E}" srcOrd="1" destOrd="0" presId="urn:microsoft.com/office/officeart/2005/8/layout/hierarchy4"/>
    <dgm:cxn modelId="{2D980BAD-E2F8-483C-9EAA-BCF15CDC3C6C}" type="presParOf" srcId="{C079B28E-0550-4558-B0F4-B2DE1BA3A809}" destId="{A644A262-11F2-414F-9A70-D45996748018}" srcOrd="2" destOrd="0" presId="urn:microsoft.com/office/officeart/2005/8/layout/hierarchy4"/>
    <dgm:cxn modelId="{11CA062F-4B8D-4FC3-9E9F-FDE4BDC69D54}" type="presParOf" srcId="{A644A262-11F2-414F-9A70-D45996748018}" destId="{83C8D01E-62CA-48C8-9975-E076959FB9FA}" srcOrd="0" destOrd="0" presId="urn:microsoft.com/office/officeart/2005/8/layout/hierarchy4"/>
    <dgm:cxn modelId="{FDB354BE-0FB8-4447-81C2-F31922168EE9}" type="presParOf" srcId="{83C8D01E-62CA-48C8-9975-E076959FB9FA}" destId="{CDBFC38D-4418-45C2-97B6-C7ED03B54920}" srcOrd="0" destOrd="0" presId="urn:microsoft.com/office/officeart/2005/8/layout/hierarchy4"/>
    <dgm:cxn modelId="{A3843C64-01DF-4AE3-A972-DBF0B86695BB}" type="presParOf" srcId="{83C8D01E-62CA-48C8-9975-E076959FB9FA}" destId="{CA0AA38B-D402-42BC-9DF0-D803F7174188}" srcOrd="1" destOrd="0" presId="urn:microsoft.com/office/officeart/2005/8/layout/hierarchy4"/>
    <dgm:cxn modelId="{AC364486-CB2D-41E4-B3B3-2E6D60924ED1}" type="presParOf" srcId="{83C8D01E-62CA-48C8-9975-E076959FB9FA}" destId="{8C63E5FD-CA2E-49E8-B51F-25C0C4BA8C2B}" srcOrd="2" destOrd="0" presId="urn:microsoft.com/office/officeart/2005/8/layout/hierarchy4"/>
    <dgm:cxn modelId="{9C078B18-DD29-420E-8696-4E2441D29223}" type="presParOf" srcId="{8C63E5FD-CA2E-49E8-B51F-25C0C4BA8C2B}" destId="{DDCF54CA-C6A4-4679-825E-CFC1C510AF3C}" srcOrd="0" destOrd="0" presId="urn:microsoft.com/office/officeart/2005/8/layout/hierarchy4"/>
    <dgm:cxn modelId="{5BC33088-F0C7-4F13-A7DD-F312438B3CBB}" type="presParOf" srcId="{DDCF54CA-C6A4-4679-825E-CFC1C510AF3C}" destId="{E276EEAD-A717-42C3-A7E8-8A5DE8ECD470}" srcOrd="0" destOrd="0" presId="urn:microsoft.com/office/officeart/2005/8/layout/hierarchy4"/>
    <dgm:cxn modelId="{32544441-F9BE-44A3-91F1-DEE537B6E7EB}" type="presParOf" srcId="{DDCF54CA-C6A4-4679-825E-CFC1C510AF3C}" destId="{40FE4600-6C3B-4F74-8DC6-89FD865860DC}" srcOrd="1" destOrd="0" presId="urn:microsoft.com/office/officeart/2005/8/layout/hierarchy4"/>
    <dgm:cxn modelId="{3EDB1656-562F-453C-A497-93CA0AC5800E}" type="presParOf" srcId="{A644A262-11F2-414F-9A70-D45996748018}" destId="{0A9FC128-701A-48F6-9524-8ACE45181C90}" srcOrd="1" destOrd="0" presId="urn:microsoft.com/office/officeart/2005/8/layout/hierarchy4"/>
    <dgm:cxn modelId="{9EEEA89B-B8AE-45E6-940C-2A40BD34A311}" type="presParOf" srcId="{A644A262-11F2-414F-9A70-D45996748018}" destId="{EA32F428-CD0F-4FC4-9C2B-D98A9A07A917}" srcOrd="2" destOrd="0" presId="urn:microsoft.com/office/officeart/2005/8/layout/hierarchy4"/>
    <dgm:cxn modelId="{3D7EEBEB-2047-4949-82FF-551435E199AF}" type="presParOf" srcId="{EA32F428-CD0F-4FC4-9C2B-D98A9A07A917}" destId="{29FF8FB1-4603-4D0E-BF16-FA622B6B9E62}" srcOrd="0" destOrd="0" presId="urn:microsoft.com/office/officeart/2005/8/layout/hierarchy4"/>
    <dgm:cxn modelId="{DE5DDC33-E39D-46CA-A64A-829410F3DEBA}" type="presParOf" srcId="{EA32F428-CD0F-4FC4-9C2B-D98A9A07A917}" destId="{5B142EFD-95A4-46CC-9101-5B424549F109}" srcOrd="1" destOrd="0" presId="urn:microsoft.com/office/officeart/2005/8/layout/hierarchy4"/>
    <dgm:cxn modelId="{94100DE2-8A2B-41DF-9A08-4FE5AA6F19B0}" type="presParOf" srcId="{EA32F428-CD0F-4FC4-9C2B-D98A9A07A917}" destId="{BACA2554-3423-406D-9280-E09B23D59C60}" srcOrd="2" destOrd="0" presId="urn:microsoft.com/office/officeart/2005/8/layout/hierarchy4"/>
    <dgm:cxn modelId="{3D4A7305-EC0C-4DCC-BCFA-0A46C98789A8}" type="presParOf" srcId="{BACA2554-3423-406D-9280-E09B23D59C60}" destId="{4DCEA2BB-F7BE-43B4-94F8-3D1B7533C51D}" srcOrd="0" destOrd="0" presId="urn:microsoft.com/office/officeart/2005/8/layout/hierarchy4"/>
    <dgm:cxn modelId="{D4F240E6-3F6D-40F4-89D2-01DE38C73608}" type="presParOf" srcId="{4DCEA2BB-F7BE-43B4-94F8-3D1B7533C51D}" destId="{76273B5B-E2EE-4BDB-87CD-40892F9C36BD}" srcOrd="0" destOrd="0" presId="urn:microsoft.com/office/officeart/2005/8/layout/hierarchy4"/>
    <dgm:cxn modelId="{FFB0648A-D3EF-478F-B2E5-6DE0C98BDFC7}" type="presParOf" srcId="{4DCEA2BB-F7BE-43B4-94F8-3D1B7533C51D}" destId="{140A87B5-9189-4545-8FEA-9BBBC02730F7}" srcOrd="1" destOrd="0" presId="urn:microsoft.com/office/officeart/2005/8/layout/hierarchy4"/>
    <dgm:cxn modelId="{76840FB8-3AC0-4D49-A226-3408DF500D76}" type="presParOf" srcId="{BACA2554-3423-406D-9280-E09B23D59C60}" destId="{20292E83-79F9-4A6E-B1E9-7405F9BD4FA4}" srcOrd="1" destOrd="0" presId="urn:microsoft.com/office/officeart/2005/8/layout/hierarchy4"/>
    <dgm:cxn modelId="{A193D000-1FA1-4A67-B6CC-AFA8B0CE25DF}" type="presParOf" srcId="{BACA2554-3423-406D-9280-E09B23D59C60}" destId="{58A16689-0888-4DFF-B4FA-BC6470E9FBF6}" srcOrd="2" destOrd="0" presId="urn:microsoft.com/office/officeart/2005/8/layout/hierarchy4"/>
    <dgm:cxn modelId="{14CF4F6F-F115-4FAB-91C6-84B95E467965}" type="presParOf" srcId="{58A16689-0888-4DFF-B4FA-BC6470E9FBF6}" destId="{365BC01A-55D1-41FB-BCA1-1AAD2EF6E962}" srcOrd="0" destOrd="0" presId="urn:microsoft.com/office/officeart/2005/8/layout/hierarchy4"/>
    <dgm:cxn modelId="{FFA56A40-6AA0-4D10-B66A-F54AC463C0B3}" type="presParOf" srcId="{58A16689-0888-4DFF-B4FA-BC6470E9FBF6}" destId="{58988D92-46C2-48C7-92C9-620666D49275}" srcOrd="1" destOrd="0" presId="urn:microsoft.com/office/officeart/2005/8/layout/hierarchy4"/>
    <dgm:cxn modelId="{FA1B20EA-C431-4C8D-AF2E-68AF85E960CD}" type="presParOf" srcId="{BACA2554-3423-406D-9280-E09B23D59C60}" destId="{2FD49D3A-57C5-48B7-9F1C-232CE9401AC1}" srcOrd="3" destOrd="0" presId="urn:microsoft.com/office/officeart/2005/8/layout/hierarchy4"/>
    <dgm:cxn modelId="{79E2EC9C-49DB-424C-AA1E-1C4B4B227A16}" type="presParOf" srcId="{BACA2554-3423-406D-9280-E09B23D59C60}" destId="{9E489031-134F-4D99-9105-A47F616F967D}" srcOrd="4" destOrd="0" presId="urn:microsoft.com/office/officeart/2005/8/layout/hierarchy4"/>
    <dgm:cxn modelId="{4C606005-360D-4E85-9548-695FA576A04F}" type="presParOf" srcId="{9E489031-134F-4D99-9105-A47F616F967D}" destId="{36DB6366-7DD7-447B-BE4B-B195B93AA56E}" srcOrd="0" destOrd="0" presId="urn:microsoft.com/office/officeart/2005/8/layout/hierarchy4"/>
    <dgm:cxn modelId="{DE2B356B-0F6B-400C-8588-C2903225D731}" type="presParOf" srcId="{9E489031-134F-4D99-9105-A47F616F967D}" destId="{69859570-66C4-4C98-B54B-CC951270546A}" srcOrd="1" destOrd="0" presId="urn:microsoft.com/office/officeart/2005/8/layout/hierarchy4"/>
    <dgm:cxn modelId="{F0E952C7-DDE1-4B0C-B306-571903E336D0}" type="presParOf" srcId="{BACA2554-3423-406D-9280-E09B23D59C60}" destId="{78833D63-0F50-45DD-8748-21B69AD200AF}" srcOrd="5" destOrd="0" presId="urn:microsoft.com/office/officeart/2005/8/layout/hierarchy4"/>
    <dgm:cxn modelId="{9D9A7CF0-0D5E-4D37-9344-942D8C9A4AED}" type="presParOf" srcId="{BACA2554-3423-406D-9280-E09B23D59C60}" destId="{5430FB71-4076-4039-A73C-53A160303D76}" srcOrd="6" destOrd="0" presId="urn:microsoft.com/office/officeart/2005/8/layout/hierarchy4"/>
    <dgm:cxn modelId="{282D1D1F-8E5F-4AC9-80B8-585E54F623EE}" type="presParOf" srcId="{5430FB71-4076-4039-A73C-53A160303D76}" destId="{BF9E5DDE-17B2-406B-840D-5032B8645E81}" srcOrd="0" destOrd="0" presId="urn:microsoft.com/office/officeart/2005/8/layout/hierarchy4"/>
    <dgm:cxn modelId="{FE147236-8027-4EEC-8333-7215F8D295B0}" type="presParOf" srcId="{5430FB71-4076-4039-A73C-53A160303D76}" destId="{E0450496-2602-459C-ABCC-C10869D5D75D}" srcOrd="1" destOrd="0" presId="urn:microsoft.com/office/officeart/2005/8/layout/hierarchy4"/>
    <dgm:cxn modelId="{EEBF2890-50C7-4871-AFA5-30C602F973DD}" type="presParOf" srcId="{BACA2554-3423-406D-9280-E09B23D59C60}" destId="{322FAFE1-70A7-4CCC-8F9C-DA0AEA74CF29}" srcOrd="7" destOrd="0" presId="urn:microsoft.com/office/officeart/2005/8/layout/hierarchy4"/>
    <dgm:cxn modelId="{D2F6037E-66E6-44E1-B9F0-0F65FDD3A72D}" type="presParOf" srcId="{BACA2554-3423-406D-9280-E09B23D59C60}" destId="{EFD274CE-198D-480E-ADFA-8190FC7F83D6}" srcOrd="8" destOrd="0" presId="urn:microsoft.com/office/officeart/2005/8/layout/hierarchy4"/>
    <dgm:cxn modelId="{6DE7078F-0B3B-4F85-B112-B91F8DC54D51}" type="presParOf" srcId="{EFD274CE-198D-480E-ADFA-8190FC7F83D6}" destId="{E36B0BE5-9EDC-40B0-8F26-681010DBFB4B}" srcOrd="0" destOrd="0" presId="urn:microsoft.com/office/officeart/2005/8/layout/hierarchy4"/>
    <dgm:cxn modelId="{A57C3F76-E521-455F-BF7C-F53089AD1443}" type="presParOf" srcId="{EFD274CE-198D-480E-ADFA-8190FC7F83D6}" destId="{B3C6EC5F-7713-4328-AD37-17D3FADCEFDD}" srcOrd="1" destOrd="0" presId="urn:microsoft.com/office/officeart/2005/8/layout/hierarchy4"/>
    <dgm:cxn modelId="{DB7EFBF5-A59A-4279-BEF5-E28E87385744}" type="presParOf" srcId="{A644A262-11F2-414F-9A70-D45996748018}" destId="{F097F26C-5896-4DD3-B54A-CBC6241C956C}" srcOrd="3" destOrd="0" presId="urn:microsoft.com/office/officeart/2005/8/layout/hierarchy4"/>
    <dgm:cxn modelId="{7E0BE7A6-22DE-4096-A983-460DBFB0138A}" type="presParOf" srcId="{A644A262-11F2-414F-9A70-D45996748018}" destId="{73D2D92F-02B5-42FD-A96A-3228A22DAA5D}" srcOrd="4" destOrd="0" presId="urn:microsoft.com/office/officeart/2005/8/layout/hierarchy4"/>
    <dgm:cxn modelId="{6E4F2FB6-3BCF-4611-8859-46498209540C}" type="presParOf" srcId="{73D2D92F-02B5-42FD-A96A-3228A22DAA5D}" destId="{CEF4420E-F352-4FF1-AEEA-3505053F8BCE}" srcOrd="0" destOrd="0" presId="urn:microsoft.com/office/officeart/2005/8/layout/hierarchy4"/>
    <dgm:cxn modelId="{69CA0546-ED92-4212-8F71-673BEDA083E2}" type="presParOf" srcId="{73D2D92F-02B5-42FD-A96A-3228A22DAA5D}" destId="{C23A621D-AD6B-42A0-B568-4E1634BA54B4}" srcOrd="1" destOrd="0" presId="urn:microsoft.com/office/officeart/2005/8/layout/hierarchy4"/>
    <dgm:cxn modelId="{03358EB3-5DA8-4050-AD15-A0BD88701EF4}" type="presParOf" srcId="{A644A262-11F2-414F-9A70-D45996748018}" destId="{49E5B0DE-1A62-4044-B3EC-DA86C9FE4B9A}" srcOrd="5" destOrd="0" presId="urn:microsoft.com/office/officeart/2005/8/layout/hierarchy4"/>
    <dgm:cxn modelId="{37C28842-4682-4F3A-BA5A-C863C3BF5F6D}" type="presParOf" srcId="{A644A262-11F2-414F-9A70-D45996748018}" destId="{D856F783-EA29-46B1-A1F5-9503EE33300E}" srcOrd="6" destOrd="0" presId="urn:microsoft.com/office/officeart/2005/8/layout/hierarchy4"/>
    <dgm:cxn modelId="{A72EB570-C212-4060-856F-3BA3B6C9F24A}" type="presParOf" srcId="{D856F783-EA29-46B1-A1F5-9503EE33300E}" destId="{7B426D59-4412-47B6-8B1C-575A0A0A541D}" srcOrd="0" destOrd="0" presId="urn:microsoft.com/office/officeart/2005/8/layout/hierarchy4"/>
    <dgm:cxn modelId="{F709D30F-2061-43CB-80BE-FC9EE4FB0D70}" type="presParOf" srcId="{D856F783-EA29-46B1-A1F5-9503EE33300E}" destId="{14F6ADAA-7832-4EB0-8CAE-86E93F836C5A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79BD3-35CC-0343-A8D8-C121552447D4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Technical proposal</a:t>
          </a:r>
          <a:endParaRPr lang="en-US" sz="2700" kern="1200" dirty="0"/>
        </a:p>
      </dsp:txBody>
      <dsp:txXfrm>
        <a:off x="23861" y="23861"/>
        <a:ext cx="5362379" cy="766951"/>
      </dsp:txXfrm>
    </dsp:sp>
    <dsp:sp modelId="{F955AA13-5B4A-CB48-B78E-3DB836E2F9A7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Technical design report (TDR)</a:t>
          </a:r>
          <a:endParaRPr lang="en-US" sz="2700" kern="1200" dirty="0"/>
        </a:p>
      </dsp:txBody>
      <dsp:txXfrm>
        <a:off x="497063" y="951683"/>
        <a:ext cx="5286330" cy="766951"/>
      </dsp:txXfrm>
    </dsp:sp>
    <dsp:sp modelId="{E74D5B17-7B83-2B49-B695-B941F3061B57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Identification of partner institutes</a:t>
          </a:r>
          <a:endParaRPr lang="en-US" sz="2700" kern="1200" dirty="0"/>
        </a:p>
      </dsp:txBody>
      <dsp:txXfrm>
        <a:off x="970265" y="1879505"/>
        <a:ext cx="5286330" cy="766951"/>
      </dsp:txXfrm>
    </dsp:sp>
    <dsp:sp modelId="{974E83A3-2EF2-564D-8AA5-09D94ACA3B55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Funding requests</a:t>
          </a:r>
          <a:endParaRPr lang="en-US" sz="2700" kern="1200" dirty="0"/>
        </a:p>
      </dsp:txBody>
      <dsp:txXfrm>
        <a:off x="1443466" y="2807328"/>
        <a:ext cx="5286330" cy="766951"/>
      </dsp:txXfrm>
    </dsp:sp>
    <dsp:sp modelId="{71D52BA1-6E36-CC48-8599-E59FD87B20B1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Delivery of in-kind contributions</a:t>
          </a:r>
          <a:endParaRPr lang="en-US" sz="2700" kern="1200" dirty="0"/>
        </a:p>
      </dsp:txBody>
      <dsp:txXfrm>
        <a:off x="1916669" y="3735150"/>
        <a:ext cx="5286330" cy="766951"/>
      </dsp:txXfrm>
    </dsp:sp>
    <dsp:sp modelId="{4B838AA4-F5E9-124C-B3E4-D840991765C7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rgbClr val="F79646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926400" y="595164"/>
        <a:ext cx="291245" cy="398477"/>
      </dsp:txXfrm>
    </dsp:sp>
    <dsp:sp modelId="{1D215527-FED9-EB46-B262-74A6775E141A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rgbClr val="F79646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399602" y="1522986"/>
        <a:ext cx="291245" cy="398477"/>
      </dsp:txXfrm>
    </dsp:sp>
    <dsp:sp modelId="{4DB9F53A-4E31-D44E-82CD-49F793C9122E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rgbClr val="F79646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872804" y="2437231"/>
        <a:ext cx="291245" cy="398477"/>
      </dsp:txXfrm>
    </dsp:sp>
    <dsp:sp modelId="{A11C80F3-59C2-7943-8D29-4C6AAAD2BBB6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rgbClr val="F79646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7346006" y="3374105"/>
        <a:ext cx="291245" cy="398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F29D1-6058-403C-A06E-6CD26702DC0B}">
      <dsp:nvSpPr>
        <dsp:cNvPr id="0" name=""/>
        <dsp:cNvSpPr/>
      </dsp:nvSpPr>
      <dsp:spPr>
        <a:xfrm>
          <a:off x="4756" y="1920"/>
          <a:ext cx="8596323" cy="107653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66CC">
                <a:tint val="66000"/>
                <a:satMod val="160000"/>
              </a:srgbClr>
            </a:gs>
            <a:gs pos="50000">
              <a:srgbClr val="0066CC">
                <a:tint val="44500"/>
                <a:satMod val="160000"/>
              </a:srgbClr>
            </a:gs>
            <a:gs pos="100000">
              <a:srgbClr val="0066CC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>
              <a:solidFill>
                <a:schemeClr val="tx1"/>
              </a:solidFill>
            </a:rPr>
            <a:t>1.2.5.1 R</a:t>
          </a:r>
          <a:r>
            <a:rPr lang="de-DE" sz="3600" kern="1200" baseline="30000" dirty="0" smtClean="0">
              <a:solidFill>
                <a:schemeClr val="tx1"/>
              </a:solidFill>
            </a:rPr>
            <a:t>3</a:t>
          </a:r>
          <a:r>
            <a:rPr lang="de-DE" sz="3600" kern="1200" dirty="0" smtClean="0">
              <a:solidFill>
                <a:schemeClr val="tx1"/>
              </a:solidFill>
            </a:rPr>
            <a:t>B (</a:t>
          </a:r>
          <a:r>
            <a:rPr lang="de-DE" sz="3600" kern="1200" dirty="0" err="1" smtClean="0">
              <a:solidFill>
                <a:schemeClr val="tx1"/>
              </a:solidFill>
            </a:rPr>
            <a:t>stage</a:t>
          </a:r>
          <a:r>
            <a:rPr lang="de-DE" sz="3600" kern="1200" dirty="0" smtClean="0">
              <a:solidFill>
                <a:schemeClr val="tx1"/>
              </a:solidFill>
            </a:rPr>
            <a:t> I)</a:t>
          </a:r>
          <a:endParaRPr lang="de-DE" sz="3600" kern="1200" dirty="0">
            <a:solidFill>
              <a:schemeClr val="tx1"/>
            </a:solidFill>
          </a:endParaRPr>
        </a:p>
      </dsp:txBody>
      <dsp:txXfrm>
        <a:off x="36287" y="33451"/>
        <a:ext cx="8533261" cy="1013475"/>
      </dsp:txXfrm>
    </dsp:sp>
    <dsp:sp modelId="{62B4B90F-1F11-4162-8B4E-DA433FE7D4C5}">
      <dsp:nvSpPr>
        <dsp:cNvPr id="0" name=""/>
        <dsp:cNvSpPr/>
      </dsp:nvSpPr>
      <dsp:spPr>
        <a:xfrm>
          <a:off x="4756" y="1225530"/>
          <a:ext cx="1846979" cy="107653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1.2.5.1.1 Magnets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36287" y="1257061"/>
        <a:ext cx="1783917" cy="1013475"/>
      </dsp:txXfrm>
    </dsp:sp>
    <dsp:sp modelId="{10D4EF7A-AD3A-4F43-BE2B-282559CC071F}">
      <dsp:nvSpPr>
        <dsp:cNvPr id="0" name=""/>
        <dsp:cNvSpPr/>
      </dsp:nvSpPr>
      <dsp:spPr>
        <a:xfrm>
          <a:off x="4756" y="2449140"/>
          <a:ext cx="904495" cy="107653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GLAD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31248" y="2475632"/>
        <a:ext cx="851511" cy="1023553"/>
      </dsp:txXfrm>
    </dsp:sp>
    <dsp:sp modelId="{41C92488-EEFF-48CD-BD96-1F854553D646}">
      <dsp:nvSpPr>
        <dsp:cNvPr id="0" name=""/>
        <dsp:cNvSpPr/>
      </dsp:nvSpPr>
      <dsp:spPr>
        <a:xfrm>
          <a:off x="947240" y="2449140"/>
          <a:ext cx="904495" cy="107653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>
              <a:solidFill>
                <a:schemeClr val="tx1"/>
              </a:solidFill>
            </a:rPr>
            <a:t>Multiplet</a:t>
          </a:r>
          <a:endParaRPr lang="de-DE" sz="1200" kern="1200" dirty="0">
            <a:solidFill>
              <a:schemeClr val="tx1"/>
            </a:solidFill>
          </a:endParaRPr>
        </a:p>
      </dsp:txBody>
      <dsp:txXfrm>
        <a:off x="973732" y="2475632"/>
        <a:ext cx="851511" cy="1023553"/>
      </dsp:txXfrm>
    </dsp:sp>
    <dsp:sp modelId="{758FEDB9-7950-43F8-B3A8-0943D54C7275}">
      <dsp:nvSpPr>
        <dsp:cNvPr id="0" name=""/>
        <dsp:cNvSpPr/>
      </dsp:nvSpPr>
      <dsp:spPr>
        <a:xfrm>
          <a:off x="1927713" y="1225530"/>
          <a:ext cx="3731947" cy="107653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</a:rPr>
            <a:t>1.2.5.1.2 </a:t>
          </a:r>
          <a:r>
            <a:rPr lang="de-DE" sz="2400" kern="1200" dirty="0" err="1" smtClean="0">
              <a:solidFill>
                <a:schemeClr val="tx1"/>
              </a:solidFill>
            </a:rPr>
            <a:t>Detectors</a:t>
          </a:r>
          <a:endParaRPr lang="de-DE" sz="2400" kern="1200" dirty="0">
            <a:solidFill>
              <a:schemeClr val="tx1"/>
            </a:solidFill>
          </a:endParaRPr>
        </a:p>
      </dsp:txBody>
      <dsp:txXfrm>
        <a:off x="1959244" y="1257061"/>
        <a:ext cx="3668885" cy="1013475"/>
      </dsp:txXfrm>
    </dsp:sp>
    <dsp:sp modelId="{8E11ADD7-0615-4363-A1E9-A9DE167C4B81}">
      <dsp:nvSpPr>
        <dsp:cNvPr id="0" name=""/>
        <dsp:cNvSpPr/>
      </dsp:nvSpPr>
      <dsp:spPr>
        <a:xfrm>
          <a:off x="1927713" y="2449140"/>
          <a:ext cx="904495" cy="107653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Tracking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1954205" y="2475632"/>
        <a:ext cx="851511" cy="1023553"/>
      </dsp:txXfrm>
    </dsp:sp>
    <dsp:sp modelId="{FF3E54C1-B823-4891-A22D-995DEB2B7009}">
      <dsp:nvSpPr>
        <dsp:cNvPr id="0" name=""/>
        <dsp:cNvSpPr/>
      </dsp:nvSpPr>
      <dsp:spPr>
        <a:xfrm>
          <a:off x="2870197" y="2449140"/>
          <a:ext cx="904495" cy="107653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rgbClr val="FF0000"/>
              </a:solidFill>
            </a:rPr>
            <a:t>CALIFA</a:t>
          </a:r>
          <a:endParaRPr lang="de-DE" sz="1100" b="1" kern="1200" dirty="0">
            <a:solidFill>
              <a:srgbClr val="FF0000"/>
            </a:solidFill>
          </a:endParaRPr>
        </a:p>
      </dsp:txBody>
      <dsp:txXfrm>
        <a:off x="2896689" y="2475632"/>
        <a:ext cx="851511" cy="1023553"/>
      </dsp:txXfrm>
    </dsp:sp>
    <dsp:sp modelId="{C89F7B41-7D2F-4DD1-BF21-FD0F0DEE1ACB}">
      <dsp:nvSpPr>
        <dsp:cNvPr id="0" name=""/>
        <dsp:cNvSpPr/>
      </dsp:nvSpPr>
      <dsp:spPr>
        <a:xfrm>
          <a:off x="3812682" y="2449140"/>
          <a:ext cx="904495" cy="107653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Si </a:t>
          </a:r>
          <a:r>
            <a:rPr lang="de-DE" sz="1100" kern="1200" dirty="0" err="1" smtClean="0">
              <a:solidFill>
                <a:schemeClr val="tx1"/>
              </a:solidFill>
            </a:rPr>
            <a:t>tracker</a:t>
          </a:r>
          <a:endParaRPr lang="de-DE" sz="1100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(</a:t>
          </a:r>
          <a:r>
            <a:rPr lang="de-DE" sz="1100" kern="1200" dirty="0" err="1" smtClean="0">
              <a:solidFill>
                <a:schemeClr val="tx1"/>
              </a:solidFill>
            </a:rPr>
            <a:t>target</a:t>
          </a:r>
          <a:r>
            <a:rPr lang="de-DE" sz="1100" kern="1200" dirty="0" smtClean="0">
              <a:solidFill>
                <a:schemeClr val="tx1"/>
              </a:solidFill>
            </a:rPr>
            <a:t> </a:t>
          </a:r>
          <a:r>
            <a:rPr lang="de-DE" sz="1100" kern="1200" dirty="0" err="1" smtClean="0">
              <a:solidFill>
                <a:schemeClr val="tx1"/>
              </a:solidFill>
            </a:rPr>
            <a:t>recoils</a:t>
          </a:r>
          <a:r>
            <a:rPr lang="de-DE" sz="1100" kern="1200" dirty="0" smtClean="0">
              <a:solidFill>
                <a:schemeClr val="tx1"/>
              </a:solidFill>
            </a:rPr>
            <a:t>)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3839174" y="2475632"/>
        <a:ext cx="851511" cy="1023553"/>
      </dsp:txXfrm>
    </dsp:sp>
    <dsp:sp modelId="{1FA13FD5-238E-41A9-BC69-2D9164D030C2}">
      <dsp:nvSpPr>
        <dsp:cNvPr id="0" name=""/>
        <dsp:cNvSpPr/>
      </dsp:nvSpPr>
      <dsp:spPr>
        <a:xfrm>
          <a:off x="4755166" y="2449140"/>
          <a:ext cx="904495" cy="107653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err="1" smtClean="0">
              <a:solidFill>
                <a:srgbClr val="FF0000"/>
              </a:solidFill>
            </a:rPr>
            <a:t>NeuLAND</a:t>
          </a:r>
          <a:endParaRPr lang="de-DE" sz="1100" b="1" kern="1200" dirty="0">
            <a:solidFill>
              <a:srgbClr val="FF0000"/>
            </a:solidFill>
          </a:endParaRPr>
        </a:p>
      </dsp:txBody>
      <dsp:txXfrm>
        <a:off x="4781658" y="2475632"/>
        <a:ext cx="851511" cy="1023553"/>
      </dsp:txXfrm>
    </dsp:sp>
    <dsp:sp modelId="{6F07B8EA-6EC1-45B9-A329-58AACB42FB67}">
      <dsp:nvSpPr>
        <dsp:cNvPr id="0" name=""/>
        <dsp:cNvSpPr/>
      </dsp:nvSpPr>
      <dsp:spPr>
        <a:xfrm>
          <a:off x="5735639" y="1225530"/>
          <a:ext cx="904495" cy="1076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1.2.5.1.3 </a:t>
          </a:r>
          <a:r>
            <a:rPr lang="de-DE" sz="1100" kern="1200" dirty="0" err="1" smtClean="0">
              <a:solidFill>
                <a:schemeClr val="tx1"/>
              </a:solidFill>
            </a:rPr>
            <a:t>Vacuum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5762131" y="1252022"/>
        <a:ext cx="851511" cy="1023553"/>
      </dsp:txXfrm>
    </dsp:sp>
    <dsp:sp modelId="{3DD3535B-1731-4269-AFC1-16426ACE5892}">
      <dsp:nvSpPr>
        <dsp:cNvPr id="0" name=""/>
        <dsp:cNvSpPr/>
      </dsp:nvSpPr>
      <dsp:spPr>
        <a:xfrm>
          <a:off x="6716112" y="1225530"/>
          <a:ext cx="904495" cy="1076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1.2.5.1.4 DAQ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6742604" y="1252022"/>
        <a:ext cx="851511" cy="1023553"/>
      </dsp:txXfrm>
    </dsp:sp>
    <dsp:sp modelId="{F1AFC5B8-AA82-4CE0-BB51-B89ECF605A19}">
      <dsp:nvSpPr>
        <dsp:cNvPr id="0" name=""/>
        <dsp:cNvSpPr/>
      </dsp:nvSpPr>
      <dsp:spPr>
        <a:xfrm>
          <a:off x="7696584" y="1225530"/>
          <a:ext cx="904495" cy="1076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1.2.5.1.5 </a:t>
          </a:r>
          <a:r>
            <a:rPr lang="de-DE" sz="1100" kern="1200" dirty="0" err="1" smtClean="0">
              <a:solidFill>
                <a:schemeClr val="tx1"/>
              </a:solidFill>
            </a:rPr>
            <a:t>Infra-structure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7723076" y="1252022"/>
        <a:ext cx="851511" cy="1023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17403-64E8-44D4-B1A2-7A30494D63F9}">
      <dsp:nvSpPr>
        <dsp:cNvPr id="0" name=""/>
        <dsp:cNvSpPr/>
      </dsp:nvSpPr>
      <dsp:spPr>
        <a:xfrm>
          <a:off x="1309" y="1971"/>
          <a:ext cx="8603218" cy="107690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err="1" smtClean="0">
              <a:solidFill>
                <a:schemeClr val="tx1"/>
              </a:solidFill>
            </a:rPr>
            <a:t>NeuLAND</a:t>
          </a:r>
          <a:endParaRPr lang="de-DE" sz="4000" kern="1200" dirty="0">
            <a:solidFill>
              <a:schemeClr val="tx1"/>
            </a:solidFill>
          </a:endParaRPr>
        </a:p>
      </dsp:txBody>
      <dsp:txXfrm>
        <a:off x="32851" y="33513"/>
        <a:ext cx="8540134" cy="1013824"/>
      </dsp:txXfrm>
    </dsp:sp>
    <dsp:sp modelId="{CDBFC38D-4418-45C2-97B6-C7ED03B54920}">
      <dsp:nvSpPr>
        <dsp:cNvPr id="0" name=""/>
        <dsp:cNvSpPr/>
      </dsp:nvSpPr>
      <dsp:spPr>
        <a:xfrm>
          <a:off x="9706" y="1225952"/>
          <a:ext cx="1017012" cy="107690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HV </a:t>
          </a:r>
          <a:r>
            <a:rPr lang="de-DE" sz="1800" kern="1200" dirty="0" err="1" smtClean="0">
              <a:solidFill>
                <a:schemeClr val="tx1"/>
              </a:solidFill>
            </a:rPr>
            <a:t>system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39493" y="1255739"/>
        <a:ext cx="957438" cy="1017334"/>
      </dsp:txXfrm>
    </dsp:sp>
    <dsp:sp modelId="{E276EEAD-A717-42C3-A7E8-8A5DE8ECD470}">
      <dsp:nvSpPr>
        <dsp:cNvPr id="0" name=""/>
        <dsp:cNvSpPr/>
      </dsp:nvSpPr>
      <dsp:spPr>
        <a:xfrm>
          <a:off x="9706" y="2449933"/>
          <a:ext cx="1017012" cy="1076908"/>
        </a:xfrm>
        <a:prstGeom prst="roundRect">
          <a:avLst>
            <a:gd name="adj" fmla="val 10000"/>
          </a:avLst>
        </a:prstGeom>
        <a:solidFill>
          <a:srgbClr val="00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bg1"/>
              </a:solidFill>
            </a:rPr>
            <a:t>PNPI</a:t>
          </a:r>
          <a:endParaRPr lang="de-DE" sz="1400" kern="1200" dirty="0">
            <a:solidFill>
              <a:schemeClr val="bg1"/>
            </a:solidFill>
          </a:endParaRPr>
        </a:p>
      </dsp:txBody>
      <dsp:txXfrm>
        <a:off x="39493" y="2479720"/>
        <a:ext cx="957438" cy="1017334"/>
      </dsp:txXfrm>
    </dsp:sp>
    <dsp:sp modelId="{29FF8FB1-4603-4D0E-BF16-FA622B6B9E62}">
      <dsp:nvSpPr>
        <dsp:cNvPr id="0" name=""/>
        <dsp:cNvSpPr/>
      </dsp:nvSpPr>
      <dsp:spPr>
        <a:xfrm>
          <a:off x="1112148" y="1225952"/>
          <a:ext cx="5279098" cy="107690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err="1" smtClean="0">
              <a:solidFill>
                <a:schemeClr val="tx1"/>
              </a:solidFill>
            </a:rPr>
            <a:t>stage</a:t>
          </a:r>
          <a:r>
            <a:rPr lang="de-DE" sz="3200" kern="1200" dirty="0" smtClean="0">
              <a:solidFill>
                <a:schemeClr val="tx1"/>
              </a:solidFill>
            </a:rPr>
            <a:t> 1</a:t>
          </a:r>
          <a:endParaRPr lang="de-DE" sz="3200" kern="1200" dirty="0">
            <a:solidFill>
              <a:schemeClr val="tx1"/>
            </a:solidFill>
          </a:endParaRPr>
        </a:p>
      </dsp:txBody>
      <dsp:txXfrm>
        <a:off x="1143690" y="1257494"/>
        <a:ext cx="5216014" cy="1013824"/>
      </dsp:txXfrm>
    </dsp:sp>
    <dsp:sp modelId="{76273B5B-E2EE-4BDB-87CD-40892F9C36BD}">
      <dsp:nvSpPr>
        <dsp:cNvPr id="0" name=""/>
        <dsp:cNvSpPr/>
      </dsp:nvSpPr>
      <dsp:spPr>
        <a:xfrm>
          <a:off x="1123737" y="2449933"/>
          <a:ext cx="1017012" cy="1076908"/>
        </a:xfrm>
        <a:prstGeom prst="roundRect">
          <a:avLst>
            <a:gd name="adj" fmla="val 10000"/>
          </a:avLst>
        </a:prstGeom>
        <a:solidFill>
          <a:srgbClr val="00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bg1"/>
              </a:solidFill>
            </a:rPr>
            <a:t>PNPI</a:t>
          </a:r>
          <a:endParaRPr lang="de-DE" sz="1400" kern="1200" dirty="0">
            <a:solidFill>
              <a:schemeClr val="bg1"/>
            </a:solidFill>
          </a:endParaRPr>
        </a:p>
      </dsp:txBody>
      <dsp:txXfrm>
        <a:off x="1153524" y="2479720"/>
        <a:ext cx="957438" cy="1017334"/>
      </dsp:txXfrm>
    </dsp:sp>
    <dsp:sp modelId="{365BC01A-55D1-41FB-BCA1-1AAD2EF6E962}">
      <dsp:nvSpPr>
        <dsp:cNvPr id="0" name=""/>
        <dsp:cNvSpPr/>
      </dsp:nvSpPr>
      <dsp:spPr>
        <a:xfrm>
          <a:off x="2183464" y="2449933"/>
          <a:ext cx="1017012" cy="1076908"/>
        </a:xfrm>
        <a:prstGeom prst="roundRect">
          <a:avLst>
            <a:gd name="adj" fmla="val 10000"/>
          </a:avLst>
        </a:prstGeom>
        <a:solidFill>
          <a:srgbClr val="00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bg1"/>
              </a:solidFill>
            </a:rPr>
            <a:t>GSI</a:t>
          </a:r>
          <a:endParaRPr lang="de-DE" sz="1400" kern="1200" dirty="0">
            <a:solidFill>
              <a:schemeClr val="bg1"/>
            </a:solidFill>
          </a:endParaRPr>
        </a:p>
      </dsp:txBody>
      <dsp:txXfrm>
        <a:off x="2213251" y="2479720"/>
        <a:ext cx="957438" cy="1017334"/>
      </dsp:txXfrm>
    </dsp:sp>
    <dsp:sp modelId="{36DB6366-7DD7-447B-BE4B-B195B93AA56E}">
      <dsp:nvSpPr>
        <dsp:cNvPr id="0" name=""/>
        <dsp:cNvSpPr/>
      </dsp:nvSpPr>
      <dsp:spPr>
        <a:xfrm>
          <a:off x="3243191" y="2449933"/>
          <a:ext cx="1017012" cy="1076908"/>
        </a:xfrm>
        <a:prstGeom prst="roundRect">
          <a:avLst>
            <a:gd name="adj" fmla="val 10000"/>
          </a:avLst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bg1"/>
              </a:solidFill>
            </a:rPr>
            <a:t>TU Darmstadt</a:t>
          </a:r>
          <a:endParaRPr lang="de-DE" sz="1400" kern="1200" dirty="0">
            <a:solidFill>
              <a:schemeClr val="bg1"/>
            </a:solidFill>
          </a:endParaRPr>
        </a:p>
      </dsp:txBody>
      <dsp:txXfrm>
        <a:off x="3272978" y="2479720"/>
        <a:ext cx="957438" cy="1017334"/>
      </dsp:txXfrm>
    </dsp:sp>
    <dsp:sp modelId="{BF9E5DDE-17B2-406B-840D-5032B8645E81}">
      <dsp:nvSpPr>
        <dsp:cNvPr id="0" name=""/>
        <dsp:cNvSpPr/>
      </dsp:nvSpPr>
      <dsp:spPr>
        <a:xfrm>
          <a:off x="4302918" y="2449933"/>
          <a:ext cx="1017012" cy="1076908"/>
        </a:xfrm>
        <a:prstGeom prst="roundRect">
          <a:avLst>
            <a:gd name="adj" fmla="val 10000"/>
          </a:avLst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bg1"/>
              </a:solidFill>
            </a:rPr>
            <a:t>Univ.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bg1"/>
              </a:solidFill>
            </a:rPr>
            <a:t>Cologne</a:t>
          </a:r>
          <a:endParaRPr lang="de-DE" sz="1400" kern="1200" dirty="0">
            <a:solidFill>
              <a:schemeClr val="bg1"/>
            </a:solidFill>
          </a:endParaRPr>
        </a:p>
      </dsp:txBody>
      <dsp:txXfrm>
        <a:off x="4332705" y="2479720"/>
        <a:ext cx="957438" cy="1017334"/>
      </dsp:txXfrm>
    </dsp:sp>
    <dsp:sp modelId="{E36B0BE5-9EDC-40B0-8F26-681010DBFB4B}">
      <dsp:nvSpPr>
        <dsp:cNvPr id="0" name=""/>
        <dsp:cNvSpPr/>
      </dsp:nvSpPr>
      <dsp:spPr>
        <a:xfrm>
          <a:off x="5362645" y="2449933"/>
          <a:ext cx="1017012" cy="1076908"/>
        </a:xfrm>
        <a:prstGeom prst="roundRect">
          <a:avLst>
            <a:gd name="adj" fmla="val 10000"/>
          </a:avLst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bg1"/>
              </a:solidFill>
            </a:rPr>
            <a:t>Univ. Frankfurt</a:t>
          </a:r>
          <a:endParaRPr lang="de-DE" sz="1400" kern="1200" dirty="0">
            <a:solidFill>
              <a:schemeClr val="bg1"/>
            </a:solidFill>
          </a:endParaRPr>
        </a:p>
      </dsp:txBody>
      <dsp:txXfrm>
        <a:off x="5392432" y="2479720"/>
        <a:ext cx="957438" cy="1017334"/>
      </dsp:txXfrm>
    </dsp:sp>
    <dsp:sp modelId="{CEF4420E-F352-4FF1-AEEA-3505053F8BCE}">
      <dsp:nvSpPr>
        <dsp:cNvPr id="0" name=""/>
        <dsp:cNvSpPr/>
      </dsp:nvSpPr>
      <dsp:spPr>
        <a:xfrm>
          <a:off x="6476676" y="1225952"/>
          <a:ext cx="1017012" cy="107690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>
              <a:solidFill>
                <a:schemeClr val="tx1"/>
              </a:solidFill>
            </a:rPr>
            <a:t>stage</a:t>
          </a:r>
          <a:r>
            <a:rPr lang="de-DE" sz="1800" kern="1200" dirty="0" smtClean="0">
              <a:solidFill>
                <a:schemeClr val="tx1"/>
              </a:solidFill>
            </a:rPr>
            <a:t> 2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6506463" y="1255739"/>
        <a:ext cx="957438" cy="1017334"/>
      </dsp:txXfrm>
    </dsp:sp>
    <dsp:sp modelId="{7B426D59-4412-47B6-8B1C-575A0A0A541D}">
      <dsp:nvSpPr>
        <dsp:cNvPr id="0" name=""/>
        <dsp:cNvSpPr/>
      </dsp:nvSpPr>
      <dsp:spPr>
        <a:xfrm>
          <a:off x="7579117" y="1225952"/>
          <a:ext cx="1017012" cy="107690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>
              <a:solidFill>
                <a:schemeClr val="tx1"/>
              </a:solidFill>
            </a:rPr>
            <a:t>stage</a:t>
          </a:r>
          <a:r>
            <a:rPr lang="de-DE" sz="1800" kern="1200" dirty="0" smtClean="0">
              <a:solidFill>
                <a:schemeClr val="tx1"/>
              </a:solidFill>
            </a:rPr>
            <a:t> 3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7608904" y="1255739"/>
        <a:ext cx="957438" cy="1017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1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926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1" y="9432926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10BFC1-B721-4BE4-919B-87AAF945A2A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8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1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56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926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1" y="9432926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473513-892E-43E3-A2E0-925A6219F3F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140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2211B7-910A-4438-BD7C-DFDAFADFFA8D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A2A9D7-5BB0-4BBE-9BBD-7C1F8B705B00}" type="slidenum">
              <a:rPr lang="de-DE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F46CA9-E0CF-498B-A768-1C3AB6DC8C95}" type="slidenum">
              <a:rPr lang="de-DE" altLang="de-DE" smtClean="0"/>
              <a:pPr eaLnBrk="1" hangingPunct="1">
                <a:spcBef>
                  <a:spcPct val="0"/>
                </a:spcBef>
              </a:pPr>
              <a:t>3</a:t>
            </a:fld>
            <a:endParaRPr lang="de-DE" alt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17415"/>
            <a:ext cx="4982633" cy="4469130"/>
          </a:xfrm>
          <a:noFill/>
        </p:spPr>
        <p:txBody>
          <a:bodyPr/>
          <a:lstStyle/>
          <a:p>
            <a:pPr eaLnBrk="1" hangingPunct="1"/>
            <a:endParaRPr lang="es-ES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835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6731-5F80-4123-B1A6-25A22E36C0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5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CC99-32E0-4A11-8C8E-AA7205F0AD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72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BF4F-15D2-4EE0-A03D-F50D946F86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48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9814-CAC0-491B-9C48-3D5110D3B5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66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8B7B-EC26-4C78-BB35-37670BC2A1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0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9F41-D07B-4410-9654-75EAA4B54D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84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FAFC-0530-4BC0-8D3E-8612A5697B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78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D6DD-AFDD-4A3B-9316-8971056803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42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BEBD-059B-4DF0-B698-FE3EF75F31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92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55D0-292B-49F3-A27F-0FE139FCDE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50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5502A0CA-E80D-4C4D-8A6B-33CF28258D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Fußzeilenplatzhalter 3"/>
          <p:cNvSpPr txBox="1">
            <a:spLocks noGrp="1"/>
          </p:cNvSpPr>
          <p:nvPr userDrawn="1"/>
        </p:nvSpPr>
        <p:spPr bwMode="auto">
          <a:xfrm>
            <a:off x="0" y="6607175"/>
            <a:ext cx="43926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599D"/>
                </a:solidFill>
              </a:rPr>
              <a:t>Unraveling stellar alchemy with NUSTAR – IKCW</a:t>
            </a:r>
            <a:r>
              <a:rPr lang="en-US" sz="1200" baseline="0" dirty="0" smtClean="0">
                <a:solidFill>
                  <a:srgbClr val="00599D"/>
                </a:solidFill>
              </a:rPr>
              <a:t> 2015</a:t>
            </a:r>
            <a:endParaRPr lang="en-US" sz="1200" dirty="0" smtClean="0">
              <a:solidFill>
                <a:srgbClr val="0059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emf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chart" Target="../charts/chart2.xml"/><Relationship Id="rId9" Type="http://schemas.openxmlformats.org/officeDocument/2006/relationships/image" Target="../media/image11.png"/><Relationship Id="rId1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461250" cy="1441450"/>
          </a:xfrm>
        </p:spPr>
        <p:txBody>
          <a:bodyPr/>
          <a:lstStyle/>
          <a:p>
            <a:pPr eaLnBrk="1" hangingPunct="1"/>
            <a:r>
              <a:rPr lang="en-US" dirty="0"/>
              <a:t>Unraveling stellar alchemy with </a:t>
            </a:r>
            <a:r>
              <a:rPr lang="en-US" dirty="0" smtClean="0"/>
              <a:t>NUSTAR </a:t>
            </a:r>
            <a:r>
              <a:rPr lang="en-US" sz="2800" dirty="0" smtClean="0"/>
              <a:t>From ideas to in-kind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GB" sz="2400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7741170" cy="1465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dirty="0" smtClean="0"/>
              <a:t>Alexander Herlert</a:t>
            </a:r>
            <a:endParaRPr lang="en-GB" sz="1800" i="1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i="1" dirty="0" smtClean="0"/>
              <a:t>FAIR</a:t>
            </a:r>
          </a:p>
          <a:p>
            <a:pPr eaLnBrk="1" hangingPunct="1">
              <a:lnSpc>
                <a:spcPct val="80000"/>
              </a:lnSpc>
            </a:pPr>
            <a:endParaRPr lang="en-GB" sz="2000" i="1" dirty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In-kind Contributions Workshop (IKCW 2015)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GSI/FAIR Darmstadt, November 4, 2015</a:t>
            </a:r>
            <a:endParaRPr lang="en-GB" sz="2000" i="1" dirty="0" smtClean="0"/>
          </a:p>
        </p:txBody>
      </p:sp>
      <p:sp>
        <p:nvSpPr>
          <p:cNvPr id="3076" name="Text Box 20"/>
          <p:cNvSpPr txBox="1">
            <a:spLocks noChangeAspect="1" noChangeArrowheads="1"/>
          </p:cNvSpPr>
          <p:nvPr/>
        </p:nvSpPr>
        <p:spPr bwMode="auto">
          <a:xfrm>
            <a:off x="899592" y="6583363"/>
            <a:ext cx="539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 dirty="0"/>
              <a:t>France</a:t>
            </a:r>
          </a:p>
        </p:txBody>
      </p:sp>
      <p:pic>
        <p:nvPicPr>
          <p:cNvPr id="3078" name="Picture 1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62" y="6340475"/>
            <a:ext cx="358775" cy="242888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11"/>
          <p:cNvSpPr txBox="1">
            <a:spLocks noChangeAspect="1" noChangeArrowheads="1"/>
          </p:cNvSpPr>
          <p:nvPr/>
        </p:nvSpPr>
        <p:spPr bwMode="auto">
          <a:xfrm>
            <a:off x="2025749" y="6583363"/>
            <a:ext cx="4318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India</a:t>
            </a:r>
          </a:p>
        </p:txBody>
      </p:sp>
      <p:pic>
        <p:nvPicPr>
          <p:cNvPr id="3080" name="Picture 16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6340475"/>
            <a:ext cx="330200" cy="242888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17"/>
          <p:cNvSpPr txBox="1">
            <a:spLocks noChangeAspect="1" noChangeArrowheads="1"/>
          </p:cNvSpPr>
          <p:nvPr/>
        </p:nvSpPr>
        <p:spPr bwMode="auto">
          <a:xfrm>
            <a:off x="371475" y="6581775"/>
            <a:ext cx="55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Finland</a:t>
            </a:r>
          </a:p>
        </p:txBody>
      </p:sp>
      <p:pic>
        <p:nvPicPr>
          <p:cNvPr id="3082" name="Picture 19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67" y="6340475"/>
            <a:ext cx="358775" cy="242888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22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99" y="6340475"/>
            <a:ext cx="400050" cy="242888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Text Box 23"/>
          <p:cNvSpPr txBox="1">
            <a:spLocks noChangeAspect="1" noChangeArrowheads="1"/>
          </p:cNvSpPr>
          <p:nvPr/>
        </p:nvSpPr>
        <p:spPr bwMode="auto">
          <a:xfrm>
            <a:off x="1382812" y="6583363"/>
            <a:ext cx="6540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Germany</a:t>
            </a:r>
          </a:p>
        </p:txBody>
      </p:sp>
      <p:pic>
        <p:nvPicPr>
          <p:cNvPr id="3085" name="Picture 34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37" y="6340475"/>
            <a:ext cx="384175" cy="242888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Text Box 35"/>
          <p:cNvSpPr txBox="1">
            <a:spLocks noChangeAspect="1" noChangeArrowheads="1"/>
          </p:cNvSpPr>
          <p:nvPr/>
        </p:nvSpPr>
        <p:spPr bwMode="auto">
          <a:xfrm>
            <a:off x="2467074" y="6583363"/>
            <a:ext cx="5397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Poland</a:t>
            </a:r>
          </a:p>
        </p:txBody>
      </p:sp>
      <p:pic>
        <p:nvPicPr>
          <p:cNvPr id="3089" name="Picture 46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94" y="6337300"/>
            <a:ext cx="384175" cy="242888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Text Box 47"/>
          <p:cNvSpPr txBox="1">
            <a:spLocks noChangeAspect="1" noChangeArrowheads="1"/>
          </p:cNvSpPr>
          <p:nvPr/>
        </p:nvSpPr>
        <p:spPr bwMode="auto">
          <a:xfrm>
            <a:off x="4479156" y="6580188"/>
            <a:ext cx="5969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Sweden</a:t>
            </a:r>
          </a:p>
        </p:txBody>
      </p:sp>
      <p:graphicFrame>
        <p:nvGraphicFramePr>
          <p:cNvPr id="309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13648"/>
              </p:ext>
            </p:extLst>
          </p:nvPr>
        </p:nvGraphicFramePr>
        <p:xfrm>
          <a:off x="3095724" y="6340475"/>
          <a:ext cx="36036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4" name="Photo Editor Photo" r:id="rId10" imgW="2723810" imgH="1695687" progId="MSPhotoEd.3">
                  <p:embed/>
                </p:oleObj>
              </mc:Choice>
              <mc:Fallback>
                <p:oleObj name="Photo Editor Photo" r:id="rId10" imgW="2723810" imgH="1695687" progId="MSPhotoEd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724" y="6340475"/>
                        <a:ext cx="360363" cy="242888"/>
                      </a:xfrm>
                      <a:prstGeom prst="rect">
                        <a:avLst/>
                      </a:prstGeom>
                      <a:noFill/>
                      <a:ln w="9525" cap="rnd" algn="ctr">
                        <a:solidFill>
                          <a:srgbClr val="00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Text Box 50"/>
          <p:cNvSpPr txBox="1">
            <a:spLocks noChangeAspect="1" noChangeArrowheads="1"/>
          </p:cNvSpPr>
          <p:nvPr/>
        </p:nvSpPr>
        <p:spPr bwMode="auto">
          <a:xfrm>
            <a:off x="2954437" y="6583363"/>
            <a:ext cx="6413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Romania</a:t>
            </a:r>
          </a:p>
        </p:txBody>
      </p:sp>
      <p:pic>
        <p:nvPicPr>
          <p:cNvPr id="3093" name="Picture 52"/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24" y="6338888"/>
            <a:ext cx="358775" cy="242888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Text Box 53"/>
          <p:cNvSpPr txBox="1">
            <a:spLocks noChangeAspect="1" noChangeArrowheads="1"/>
          </p:cNvSpPr>
          <p:nvPr/>
        </p:nvSpPr>
        <p:spPr bwMode="auto">
          <a:xfrm>
            <a:off x="3498949" y="6581775"/>
            <a:ext cx="5334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Russia</a:t>
            </a:r>
          </a:p>
        </p:txBody>
      </p:sp>
      <p:sp>
        <p:nvSpPr>
          <p:cNvPr id="3095" name="Text Box 41"/>
          <p:cNvSpPr txBox="1">
            <a:spLocks noChangeAspect="1" noChangeArrowheads="1"/>
          </p:cNvSpPr>
          <p:nvPr/>
        </p:nvSpPr>
        <p:spPr bwMode="auto">
          <a:xfrm>
            <a:off x="3960912" y="6578600"/>
            <a:ext cx="6223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Slovenia</a:t>
            </a:r>
          </a:p>
        </p:txBody>
      </p:sp>
      <p:pic>
        <p:nvPicPr>
          <p:cNvPr id="3096" name="Picture 62" descr="slowenien-fahne-slowenia-flagge_0_g_60px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87" y="6340475"/>
            <a:ext cx="363538" cy="2413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20"/>
          <p:cNvSpPr txBox="1">
            <a:spLocks noChangeAspect="1" noChangeArrowheads="1"/>
          </p:cNvSpPr>
          <p:nvPr/>
        </p:nvSpPr>
        <p:spPr bwMode="auto">
          <a:xfrm>
            <a:off x="5108364" y="6576271"/>
            <a:ext cx="3449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dirty="0" smtClean="0"/>
              <a:t>UK</a:t>
            </a:r>
            <a:endParaRPr lang="en-US" sz="9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64" y="6338887"/>
            <a:ext cx="358775" cy="242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3748088" y="1600200"/>
            <a:ext cx="747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600" dirty="0" smtClean="0">
                <a:solidFill>
                  <a:srgbClr val="000000"/>
                </a:solidFill>
                <a:latin typeface="Arial" charset="0"/>
              </a:rPr>
              <a:t>MATS</a:t>
            </a: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2751138" y="1447800"/>
            <a:ext cx="8787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600" dirty="0" err="1" smtClean="0">
                <a:solidFill>
                  <a:srgbClr val="000000"/>
                </a:solidFill>
                <a:latin typeface="Arial" charset="0"/>
              </a:rPr>
              <a:t>LaSpec</a:t>
            </a:r>
            <a:endParaRPr lang="de-DE" altLang="de-DE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5715000" y="1600200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600" smtClean="0">
                <a:solidFill>
                  <a:srgbClr val="000000"/>
                </a:solidFill>
                <a:latin typeface="Arial" charset="0"/>
              </a:rPr>
              <a:t>ILIMA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727200" y="1295400"/>
            <a:ext cx="101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600" dirty="0" smtClean="0">
                <a:solidFill>
                  <a:srgbClr val="000000"/>
                </a:solidFill>
                <a:latin typeface="Arial" charset="0"/>
              </a:rPr>
              <a:t>HISPEC/</a:t>
            </a:r>
          </a:p>
          <a:p>
            <a:pPr eaLnBrk="1" hangingPunct="1"/>
            <a:r>
              <a:rPr lang="de-DE" altLang="de-DE" sz="1600" dirty="0" smtClean="0">
                <a:solidFill>
                  <a:srgbClr val="000000"/>
                </a:solidFill>
                <a:latin typeface="Arial" charset="0"/>
              </a:rPr>
              <a:t>DESPEC</a:t>
            </a: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8330347" y="1676400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600" smtClean="0">
                <a:solidFill>
                  <a:srgbClr val="000000"/>
                </a:solidFill>
                <a:latin typeface="Arial" charset="0"/>
              </a:rPr>
              <a:t>EXL</a:t>
            </a: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4756150" y="1719262"/>
            <a:ext cx="5437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60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de-DE" altLang="de-DE" sz="1600" baseline="30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de-DE" altLang="de-DE" sz="1600" dirty="0" smtClean="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415947" y="1600200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600" dirty="0" smtClean="0">
                <a:solidFill>
                  <a:srgbClr val="000000"/>
                </a:solidFill>
                <a:latin typeface="Arial" charset="0"/>
              </a:rPr>
              <a:t>ELISE</a:t>
            </a:r>
          </a:p>
        </p:txBody>
      </p:sp>
      <p:grpSp>
        <p:nvGrpSpPr>
          <p:cNvPr id="64" name="Group 13"/>
          <p:cNvGrpSpPr>
            <a:grpSpLocks/>
          </p:cNvGrpSpPr>
          <p:nvPr/>
        </p:nvGrpSpPr>
        <p:grpSpPr bwMode="auto">
          <a:xfrm>
            <a:off x="1803400" y="1871663"/>
            <a:ext cx="863600" cy="654050"/>
            <a:chOff x="2154" y="1595"/>
            <a:chExt cx="2467" cy="1974"/>
          </a:xfrm>
        </p:grpSpPr>
        <p:sp>
          <p:nvSpPr>
            <p:cNvPr id="65" name="AutoShape 14"/>
            <p:cNvSpPr>
              <a:spLocks noChangeArrowheads="1"/>
            </p:cNvSpPr>
            <p:nvPr/>
          </p:nvSpPr>
          <p:spPr bwMode="auto">
            <a:xfrm rot="16200000">
              <a:off x="3933" y="2600"/>
              <a:ext cx="341" cy="328"/>
            </a:xfrm>
            <a:prstGeom prst="cube">
              <a:avLst>
                <a:gd name="adj" fmla="val 25000"/>
              </a:avLst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6" name="AutoShape 15"/>
            <p:cNvSpPr>
              <a:spLocks noChangeArrowheads="1"/>
            </p:cNvSpPr>
            <p:nvPr/>
          </p:nvSpPr>
          <p:spPr bwMode="auto">
            <a:xfrm rot="16200000">
              <a:off x="4028" y="2697"/>
              <a:ext cx="341" cy="329"/>
            </a:xfrm>
            <a:prstGeom prst="cube">
              <a:avLst>
                <a:gd name="adj" fmla="val 25000"/>
              </a:avLst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7" name="AutoShape 16"/>
            <p:cNvSpPr>
              <a:spLocks noChangeArrowheads="1"/>
            </p:cNvSpPr>
            <p:nvPr/>
          </p:nvSpPr>
          <p:spPr bwMode="auto">
            <a:xfrm rot="16200000">
              <a:off x="4121" y="2795"/>
              <a:ext cx="341" cy="328"/>
            </a:xfrm>
            <a:prstGeom prst="cube">
              <a:avLst>
                <a:gd name="adj" fmla="val 25000"/>
              </a:avLst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8" name="AutoShape 17"/>
            <p:cNvSpPr>
              <a:spLocks noChangeArrowheads="1"/>
            </p:cNvSpPr>
            <p:nvPr/>
          </p:nvSpPr>
          <p:spPr bwMode="auto">
            <a:xfrm rot="16200000">
              <a:off x="4239" y="2916"/>
              <a:ext cx="341" cy="329"/>
            </a:xfrm>
            <a:prstGeom prst="cube">
              <a:avLst>
                <a:gd name="adj" fmla="val 25000"/>
              </a:avLst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9" name="AutoShape 18"/>
            <p:cNvSpPr>
              <a:spLocks noChangeArrowheads="1"/>
            </p:cNvSpPr>
            <p:nvPr/>
          </p:nvSpPr>
          <p:spPr bwMode="auto">
            <a:xfrm rot="16200000">
              <a:off x="3933" y="2308"/>
              <a:ext cx="341" cy="328"/>
            </a:xfrm>
            <a:prstGeom prst="cube">
              <a:avLst>
                <a:gd name="adj" fmla="val 25000"/>
              </a:avLst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0" name="AutoShape 19"/>
            <p:cNvSpPr>
              <a:spLocks noChangeArrowheads="1"/>
            </p:cNvSpPr>
            <p:nvPr/>
          </p:nvSpPr>
          <p:spPr bwMode="auto">
            <a:xfrm rot="13391368" flipV="1">
              <a:off x="4010" y="2569"/>
              <a:ext cx="494" cy="149"/>
            </a:xfrm>
            <a:prstGeom prst="parallelogram">
              <a:avLst>
                <a:gd name="adj" fmla="val 82886"/>
              </a:avLst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1" name="AutoShape 20"/>
            <p:cNvSpPr>
              <a:spLocks noChangeArrowheads="1"/>
            </p:cNvSpPr>
            <p:nvPr/>
          </p:nvSpPr>
          <p:spPr bwMode="auto">
            <a:xfrm rot="13391368" flipV="1">
              <a:off x="3987" y="2569"/>
              <a:ext cx="494" cy="149"/>
            </a:xfrm>
            <a:prstGeom prst="parallelogram">
              <a:avLst>
                <a:gd name="adj" fmla="val 82886"/>
              </a:avLst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2" name="AutoShape 21"/>
            <p:cNvSpPr>
              <a:spLocks noChangeArrowheads="1"/>
            </p:cNvSpPr>
            <p:nvPr/>
          </p:nvSpPr>
          <p:spPr bwMode="auto">
            <a:xfrm rot="13391368" flipV="1">
              <a:off x="3963" y="2569"/>
              <a:ext cx="494" cy="149"/>
            </a:xfrm>
            <a:prstGeom prst="parallelogram">
              <a:avLst>
                <a:gd name="adj" fmla="val 82886"/>
              </a:avLst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3" name="AutoShape 22"/>
            <p:cNvSpPr>
              <a:spLocks noChangeArrowheads="1"/>
            </p:cNvSpPr>
            <p:nvPr/>
          </p:nvSpPr>
          <p:spPr bwMode="auto">
            <a:xfrm rot="16200000">
              <a:off x="3933" y="2040"/>
              <a:ext cx="341" cy="328"/>
            </a:xfrm>
            <a:prstGeom prst="cube">
              <a:avLst>
                <a:gd name="adj" fmla="val 25000"/>
              </a:avLst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4" name="AutoShape 23"/>
            <p:cNvSpPr>
              <a:spLocks noChangeArrowheads="1"/>
            </p:cNvSpPr>
            <p:nvPr/>
          </p:nvSpPr>
          <p:spPr bwMode="auto">
            <a:xfrm rot="16200000">
              <a:off x="4051" y="2136"/>
              <a:ext cx="341" cy="329"/>
            </a:xfrm>
            <a:prstGeom prst="cube">
              <a:avLst>
                <a:gd name="adj" fmla="val 25000"/>
              </a:avLst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5" name="AutoShape 24"/>
            <p:cNvSpPr>
              <a:spLocks noChangeArrowheads="1"/>
            </p:cNvSpPr>
            <p:nvPr/>
          </p:nvSpPr>
          <p:spPr bwMode="auto">
            <a:xfrm rot="16200000">
              <a:off x="4168" y="2235"/>
              <a:ext cx="341" cy="328"/>
            </a:xfrm>
            <a:prstGeom prst="cube">
              <a:avLst>
                <a:gd name="adj" fmla="val 25000"/>
              </a:avLst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6" name="AutoShape 25"/>
            <p:cNvSpPr>
              <a:spLocks noChangeArrowheads="1"/>
            </p:cNvSpPr>
            <p:nvPr/>
          </p:nvSpPr>
          <p:spPr bwMode="auto">
            <a:xfrm rot="16200000">
              <a:off x="4286" y="2356"/>
              <a:ext cx="341" cy="329"/>
            </a:xfrm>
            <a:prstGeom prst="cube">
              <a:avLst>
                <a:gd name="adj" fmla="val 25000"/>
              </a:avLst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77" name="Picture 26" descr="Cylindrical-TO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95"/>
              <a:ext cx="2019" cy="1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2485" y="2642"/>
              <a:ext cx="1689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79" name="Group 28"/>
          <p:cNvGrpSpPr>
            <a:grpSpLocks/>
          </p:cNvGrpSpPr>
          <p:nvPr/>
        </p:nvGrpSpPr>
        <p:grpSpPr bwMode="auto">
          <a:xfrm>
            <a:off x="3840162" y="1955800"/>
            <a:ext cx="503238" cy="520700"/>
            <a:chOff x="2257" y="1947"/>
            <a:chExt cx="1112" cy="890"/>
          </a:xfrm>
        </p:grpSpPr>
        <p:sp>
          <p:nvSpPr>
            <p:cNvPr id="80" name="Freeform 29"/>
            <p:cNvSpPr>
              <a:spLocks/>
            </p:cNvSpPr>
            <p:nvPr/>
          </p:nvSpPr>
          <p:spPr bwMode="auto">
            <a:xfrm>
              <a:off x="2377" y="2705"/>
              <a:ext cx="874" cy="65"/>
            </a:xfrm>
            <a:custGeom>
              <a:avLst/>
              <a:gdLst>
                <a:gd name="T0" fmla="*/ 0 w 672"/>
                <a:gd name="T1" fmla="*/ 50 h 50"/>
                <a:gd name="T2" fmla="*/ 336 w 672"/>
                <a:gd name="T3" fmla="*/ 0 h 50"/>
                <a:gd name="T4" fmla="*/ 672 w 672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2" h="50">
                  <a:moveTo>
                    <a:pt x="0" y="50"/>
                  </a:moveTo>
                  <a:cubicBezTo>
                    <a:pt x="0" y="21"/>
                    <a:pt x="147" y="0"/>
                    <a:pt x="336" y="0"/>
                  </a:cubicBezTo>
                  <a:cubicBezTo>
                    <a:pt x="525" y="0"/>
                    <a:pt x="672" y="21"/>
                    <a:pt x="672" y="5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de-DE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81" name="Picture 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" y="2003"/>
              <a:ext cx="1112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Freeform 31"/>
            <p:cNvSpPr>
              <a:spLocks/>
            </p:cNvSpPr>
            <p:nvPr/>
          </p:nvSpPr>
          <p:spPr bwMode="auto">
            <a:xfrm>
              <a:off x="2260" y="2599"/>
              <a:ext cx="1108" cy="88"/>
            </a:xfrm>
            <a:custGeom>
              <a:avLst/>
              <a:gdLst>
                <a:gd name="T0" fmla="*/ 0 w 852"/>
                <a:gd name="T1" fmla="*/ 68 h 68"/>
                <a:gd name="T2" fmla="*/ 426 w 852"/>
                <a:gd name="T3" fmla="*/ 0 h 68"/>
                <a:gd name="T4" fmla="*/ 852 w 852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2" h="68">
                  <a:moveTo>
                    <a:pt x="0" y="68"/>
                  </a:moveTo>
                  <a:cubicBezTo>
                    <a:pt x="0" y="21"/>
                    <a:pt x="312" y="0"/>
                    <a:pt x="426" y="0"/>
                  </a:cubicBezTo>
                  <a:cubicBezTo>
                    <a:pt x="540" y="0"/>
                    <a:pt x="852" y="21"/>
                    <a:pt x="852" y="6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de-DE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Freeform 32"/>
            <p:cNvSpPr>
              <a:spLocks/>
            </p:cNvSpPr>
            <p:nvPr/>
          </p:nvSpPr>
          <p:spPr bwMode="auto">
            <a:xfrm>
              <a:off x="2260" y="2010"/>
              <a:ext cx="1108" cy="677"/>
            </a:xfrm>
            <a:custGeom>
              <a:avLst/>
              <a:gdLst>
                <a:gd name="T0" fmla="*/ 852 w 852"/>
                <a:gd name="T1" fmla="*/ 521 h 521"/>
                <a:gd name="T2" fmla="*/ 648 w 852"/>
                <a:gd name="T3" fmla="*/ 294 h 521"/>
                <a:gd name="T4" fmla="*/ 852 w 852"/>
                <a:gd name="T5" fmla="*/ 67 h 521"/>
                <a:gd name="T6" fmla="*/ 426 w 852"/>
                <a:gd name="T7" fmla="*/ 0 h 521"/>
                <a:gd name="T8" fmla="*/ 0 w 852"/>
                <a:gd name="T9" fmla="*/ 67 h 521"/>
                <a:gd name="T10" fmla="*/ 204 w 852"/>
                <a:gd name="T11" fmla="*/ 294 h 521"/>
                <a:gd name="T12" fmla="*/ 0 w 852"/>
                <a:gd name="T13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2" h="521">
                  <a:moveTo>
                    <a:pt x="852" y="521"/>
                  </a:moveTo>
                  <a:cubicBezTo>
                    <a:pt x="852" y="486"/>
                    <a:pt x="648" y="391"/>
                    <a:pt x="648" y="294"/>
                  </a:cubicBezTo>
                  <a:cubicBezTo>
                    <a:pt x="648" y="197"/>
                    <a:pt x="852" y="101"/>
                    <a:pt x="852" y="67"/>
                  </a:cubicBezTo>
                  <a:cubicBezTo>
                    <a:pt x="852" y="21"/>
                    <a:pt x="540" y="0"/>
                    <a:pt x="426" y="0"/>
                  </a:cubicBezTo>
                  <a:cubicBezTo>
                    <a:pt x="312" y="0"/>
                    <a:pt x="0" y="21"/>
                    <a:pt x="0" y="67"/>
                  </a:cubicBezTo>
                  <a:cubicBezTo>
                    <a:pt x="0" y="101"/>
                    <a:pt x="204" y="197"/>
                    <a:pt x="204" y="294"/>
                  </a:cubicBezTo>
                  <a:cubicBezTo>
                    <a:pt x="204" y="391"/>
                    <a:pt x="0" y="486"/>
                    <a:pt x="0" y="52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de-DE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84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" y="2008"/>
              <a:ext cx="88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Freeform 34"/>
            <p:cNvSpPr>
              <a:spLocks/>
            </p:cNvSpPr>
            <p:nvPr/>
          </p:nvSpPr>
          <p:spPr bwMode="auto">
            <a:xfrm>
              <a:off x="2377" y="2014"/>
              <a:ext cx="874" cy="196"/>
            </a:xfrm>
            <a:custGeom>
              <a:avLst/>
              <a:gdLst>
                <a:gd name="T0" fmla="*/ 0 w 672"/>
                <a:gd name="T1" fmla="*/ 0 h 151"/>
                <a:gd name="T2" fmla="*/ 336 w 672"/>
                <a:gd name="T3" fmla="*/ 151 h 151"/>
                <a:gd name="T4" fmla="*/ 672 w 672"/>
                <a:gd name="T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2" h="151">
                  <a:moveTo>
                    <a:pt x="0" y="0"/>
                  </a:moveTo>
                  <a:cubicBezTo>
                    <a:pt x="0" y="30"/>
                    <a:pt x="216" y="151"/>
                    <a:pt x="336" y="151"/>
                  </a:cubicBezTo>
                  <a:cubicBezTo>
                    <a:pt x="456" y="151"/>
                    <a:pt x="672" y="30"/>
                    <a:pt x="672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de-DE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86" name="Picture 3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" y="1947"/>
              <a:ext cx="885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Oval 36"/>
            <p:cNvSpPr>
              <a:spLocks noChangeArrowheads="1"/>
            </p:cNvSpPr>
            <p:nvPr/>
          </p:nvSpPr>
          <p:spPr bwMode="auto">
            <a:xfrm>
              <a:off x="2377" y="1949"/>
              <a:ext cx="874" cy="130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de-DE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Freeform 37"/>
            <p:cNvSpPr>
              <a:spLocks/>
            </p:cNvSpPr>
            <p:nvPr/>
          </p:nvSpPr>
          <p:spPr bwMode="auto">
            <a:xfrm>
              <a:off x="2260" y="2097"/>
              <a:ext cx="1108" cy="87"/>
            </a:xfrm>
            <a:custGeom>
              <a:avLst/>
              <a:gdLst>
                <a:gd name="T0" fmla="*/ 0 w 852"/>
                <a:gd name="T1" fmla="*/ 0 h 67"/>
                <a:gd name="T2" fmla="*/ 426 w 852"/>
                <a:gd name="T3" fmla="*/ 67 h 67"/>
                <a:gd name="T4" fmla="*/ 852 w 852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2" h="67">
                  <a:moveTo>
                    <a:pt x="0" y="0"/>
                  </a:moveTo>
                  <a:cubicBezTo>
                    <a:pt x="0" y="46"/>
                    <a:pt x="312" y="67"/>
                    <a:pt x="426" y="67"/>
                  </a:cubicBezTo>
                  <a:cubicBezTo>
                    <a:pt x="540" y="67"/>
                    <a:pt x="852" y="46"/>
                    <a:pt x="852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de-DE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89" name="Picture 3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" y="2568"/>
              <a:ext cx="8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Freeform 39"/>
            <p:cNvSpPr>
              <a:spLocks/>
            </p:cNvSpPr>
            <p:nvPr/>
          </p:nvSpPr>
          <p:spPr bwMode="auto">
            <a:xfrm>
              <a:off x="2377" y="2574"/>
              <a:ext cx="874" cy="261"/>
            </a:xfrm>
            <a:custGeom>
              <a:avLst/>
              <a:gdLst>
                <a:gd name="T0" fmla="*/ 672 w 672"/>
                <a:gd name="T1" fmla="*/ 151 h 201"/>
                <a:gd name="T2" fmla="*/ 336 w 672"/>
                <a:gd name="T3" fmla="*/ 0 h 201"/>
                <a:gd name="T4" fmla="*/ 0 w 672"/>
                <a:gd name="T5" fmla="*/ 151 h 201"/>
                <a:gd name="T6" fmla="*/ 336 w 672"/>
                <a:gd name="T7" fmla="*/ 201 h 201"/>
                <a:gd name="T8" fmla="*/ 672 w 672"/>
                <a:gd name="T9" fmla="*/ 15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201">
                  <a:moveTo>
                    <a:pt x="672" y="151"/>
                  </a:moveTo>
                  <a:cubicBezTo>
                    <a:pt x="672" y="121"/>
                    <a:pt x="456" y="0"/>
                    <a:pt x="336" y="0"/>
                  </a:cubicBezTo>
                  <a:cubicBezTo>
                    <a:pt x="216" y="0"/>
                    <a:pt x="0" y="121"/>
                    <a:pt x="0" y="151"/>
                  </a:cubicBezTo>
                  <a:cubicBezTo>
                    <a:pt x="0" y="179"/>
                    <a:pt x="147" y="201"/>
                    <a:pt x="336" y="201"/>
                  </a:cubicBezTo>
                  <a:cubicBezTo>
                    <a:pt x="525" y="201"/>
                    <a:pt x="672" y="179"/>
                    <a:pt x="672" y="15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de-DE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Freeform 40"/>
            <p:cNvSpPr>
              <a:spLocks/>
            </p:cNvSpPr>
            <p:nvPr/>
          </p:nvSpPr>
          <p:spPr bwMode="auto">
            <a:xfrm>
              <a:off x="2260" y="2687"/>
              <a:ext cx="1108" cy="87"/>
            </a:xfrm>
            <a:custGeom>
              <a:avLst/>
              <a:gdLst>
                <a:gd name="T0" fmla="*/ 0 w 852"/>
                <a:gd name="T1" fmla="*/ 0 h 67"/>
                <a:gd name="T2" fmla="*/ 426 w 852"/>
                <a:gd name="T3" fmla="*/ 67 h 67"/>
                <a:gd name="T4" fmla="*/ 852 w 852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2" h="67">
                  <a:moveTo>
                    <a:pt x="0" y="0"/>
                  </a:moveTo>
                  <a:cubicBezTo>
                    <a:pt x="0" y="46"/>
                    <a:pt x="312" y="67"/>
                    <a:pt x="426" y="67"/>
                  </a:cubicBezTo>
                  <a:cubicBezTo>
                    <a:pt x="540" y="67"/>
                    <a:pt x="852" y="46"/>
                    <a:pt x="852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de-DE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92" name="Picture 4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2332"/>
              <a:ext cx="12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3" name="Picture 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027295"/>
            <a:ext cx="695325" cy="41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45" descr="spectrum_0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27238"/>
            <a:ext cx="793750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6" descr="iso_front_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047" y="2032000"/>
            <a:ext cx="42703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4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133600"/>
            <a:ext cx="8477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8" descr="spectromet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47" y="1955800"/>
            <a:ext cx="379412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 Box 50"/>
          <p:cNvSpPr txBox="1">
            <a:spLocks noChangeArrowheads="1"/>
          </p:cNvSpPr>
          <p:nvPr/>
        </p:nvSpPr>
        <p:spPr bwMode="auto">
          <a:xfrm>
            <a:off x="900113" y="1252538"/>
            <a:ext cx="793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600" dirty="0" smtClean="0">
                <a:solidFill>
                  <a:srgbClr val="000000"/>
                </a:solidFill>
                <a:latin typeface="Arial" charset="0"/>
              </a:rPr>
              <a:t>Super-</a:t>
            </a:r>
          </a:p>
          <a:p>
            <a:pPr eaLnBrk="1" hangingPunct="1"/>
            <a:r>
              <a:rPr lang="de-DE" altLang="de-DE" sz="1600" dirty="0" smtClean="0">
                <a:solidFill>
                  <a:srgbClr val="000000"/>
                </a:solidFill>
                <a:latin typeface="Arial" charset="0"/>
              </a:rPr>
              <a:t>FRS</a:t>
            </a:r>
          </a:p>
        </p:txBody>
      </p:sp>
      <p:pic>
        <p:nvPicPr>
          <p:cNvPr id="102" name="Picture 51" descr="HEB CDR vs SD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9"/>
          <a:stretch>
            <a:fillRect/>
          </a:stretch>
        </p:blipFill>
        <p:spPr bwMode="auto">
          <a:xfrm>
            <a:off x="827088" y="2041525"/>
            <a:ext cx="8636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" name="Group 9"/>
          <p:cNvGrpSpPr>
            <a:grpSpLocks noChangeAspect="1"/>
          </p:cNvGrpSpPr>
          <p:nvPr/>
        </p:nvGrpSpPr>
        <p:grpSpPr bwMode="auto">
          <a:xfrm>
            <a:off x="6653947" y="1966912"/>
            <a:ext cx="609600" cy="647893"/>
            <a:chOff x="3805" y="2897"/>
            <a:chExt cx="759" cy="807"/>
          </a:xfrm>
        </p:grpSpPr>
        <p:sp>
          <p:nvSpPr>
            <p:cNvPr id="106" name="Rectangle 10"/>
            <p:cNvSpPr>
              <a:spLocks noChangeAspect="1" noChangeArrowheads="1"/>
            </p:cNvSpPr>
            <p:nvPr/>
          </p:nvSpPr>
          <p:spPr bwMode="auto">
            <a:xfrm>
              <a:off x="3805" y="2897"/>
              <a:ext cx="759" cy="807"/>
            </a:xfrm>
            <a:prstGeom prst="rect">
              <a:avLst/>
            </a:prstGeom>
            <a:solidFill>
              <a:srgbClr val="FFFFEB"/>
            </a:solidFill>
            <a:ln w="9525" algn="ctr">
              <a:solidFill>
                <a:srgbClr val="0033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pic>
          <p:nvPicPr>
            <p:cNvPr id="107" name="Picture 11" descr="shiptrap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911" y="2925"/>
              <a:ext cx="554" cy="574"/>
            </a:xfrm>
            <a:prstGeom prst="rect">
              <a:avLst/>
            </a:prstGeom>
            <a:noFill/>
          </p:spPr>
        </p:pic>
      </p:grpSp>
      <p:sp>
        <p:nvSpPr>
          <p:cNvPr id="109" name="Text Box 10"/>
          <p:cNvSpPr txBox="1">
            <a:spLocks noChangeArrowheads="1"/>
          </p:cNvSpPr>
          <p:nvPr/>
        </p:nvSpPr>
        <p:spPr bwMode="auto">
          <a:xfrm>
            <a:off x="6629400" y="1600200"/>
            <a:ext cx="6555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600" dirty="0" smtClean="0">
                <a:solidFill>
                  <a:srgbClr val="000000"/>
                </a:solidFill>
                <a:latin typeface="Arial" charset="0"/>
              </a:rPr>
              <a:t>SHE</a:t>
            </a: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/>
          <a:p>
            <a:fld id="{EF009152-1A81-4648-8F51-5E163319F1F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3" name="Picture 2" descr="table-physics-NUSTAR-ver2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397" y="1676400"/>
            <a:ext cx="11146284" cy="157734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Complementarity of NUSTAR experiments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04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B80851-04CA-4CCC-88CF-492A7FA66E15}" type="slidenum">
              <a:rPr lang="de-DE" smtClean="0">
                <a:solidFill>
                  <a:srgbClr val="00599D"/>
                </a:solidFill>
              </a:rPr>
              <a:pPr eaLnBrk="1" hangingPunct="1"/>
              <a:t>11</a:t>
            </a:fld>
            <a:endParaRPr lang="de-DE" smtClean="0">
              <a:solidFill>
                <a:srgbClr val="00599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945231"/>
            <a:ext cx="56886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6699"/>
                </a:solidFill>
              </a:rPr>
              <a:t>850 registered “interested”</a:t>
            </a:r>
          </a:p>
          <a:p>
            <a:pPr>
              <a:tabLst>
                <a:tab pos="361950" algn="l"/>
              </a:tabLst>
            </a:pPr>
            <a:r>
              <a:rPr lang="en-US" sz="2400" dirty="0">
                <a:solidFill>
                  <a:srgbClr val="336699"/>
                </a:solidFill>
              </a:rPr>
              <a:t>	</a:t>
            </a:r>
            <a:r>
              <a:rPr lang="en-US" sz="2400" dirty="0" smtClean="0">
                <a:solidFill>
                  <a:srgbClr val="336699"/>
                </a:solidFill>
              </a:rPr>
              <a:t>scientists in NUSTAR</a:t>
            </a:r>
          </a:p>
          <a:p>
            <a:pPr>
              <a:tabLst>
                <a:tab pos="361950" algn="l"/>
              </a:tabLst>
            </a:pPr>
            <a:r>
              <a:rPr lang="en-US" sz="2400" dirty="0">
                <a:solidFill>
                  <a:srgbClr val="336699"/>
                </a:solidFill>
              </a:rPr>
              <a:t>	</a:t>
            </a:r>
            <a:r>
              <a:rPr lang="en-US" sz="2400" dirty="0" smtClean="0">
                <a:solidFill>
                  <a:srgbClr val="336699"/>
                </a:solidFill>
              </a:rPr>
              <a:t>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9900"/>
                </a:solidFill>
              </a:rPr>
              <a:t>39 countries and more than 180 institutes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NUSTAR Collaboration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3"/>
            <a:ext cx="9144000" cy="372248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1" b="7674"/>
          <a:stretch/>
        </p:blipFill>
        <p:spPr>
          <a:xfrm>
            <a:off x="4476169" y="3501008"/>
            <a:ext cx="4667831" cy="242266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76056" y="5579948"/>
            <a:ext cx="329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NUSTAR </a:t>
            </a:r>
            <a:r>
              <a:rPr lang="de-DE" dirty="0" err="1" smtClean="0">
                <a:solidFill>
                  <a:schemeClr val="bg1"/>
                </a:solidFill>
              </a:rPr>
              <a:t>Week</a:t>
            </a:r>
            <a:r>
              <a:rPr lang="de-DE" dirty="0" smtClean="0">
                <a:solidFill>
                  <a:schemeClr val="bg1"/>
                </a:solidFill>
              </a:rPr>
              <a:t> 2015, </a:t>
            </a:r>
            <a:r>
              <a:rPr lang="de-DE" dirty="0" err="1" smtClean="0">
                <a:solidFill>
                  <a:schemeClr val="bg1"/>
                </a:solidFill>
              </a:rPr>
              <a:t>Warsaw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6" name="Rounded Rectangle 5"/>
          <p:cNvSpPr/>
          <p:nvPr/>
        </p:nvSpPr>
        <p:spPr>
          <a:xfrm>
            <a:off x="1547664" y="2060848"/>
            <a:ext cx="3384376" cy="4320480"/>
          </a:xfrm>
          <a:prstGeom prst="roundRect">
            <a:avLst>
              <a:gd name="adj" fmla="val 6243"/>
            </a:avLst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 smtClean="0"/>
              <a:t>NUSTAR</a:t>
            </a:r>
          </a:p>
          <a:p>
            <a:r>
              <a:rPr lang="en-US" sz="3200" b="1" dirty="0" err="1" smtClean="0"/>
              <a:t>MoU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139952" y="2434999"/>
            <a:ext cx="3384376" cy="1080120"/>
          </a:xfrm>
          <a:prstGeom prst="roundRect">
            <a:avLst>
              <a:gd name="adj" fmla="val 6243"/>
            </a:avLst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>
                <a:solidFill>
                  <a:srgbClr val="000000"/>
                </a:solidFill>
              </a:rPr>
              <a:t>MoU</a:t>
            </a:r>
            <a:r>
              <a:rPr lang="en-US" dirty="0" smtClean="0">
                <a:solidFill>
                  <a:srgbClr val="000000"/>
                </a:solidFill>
              </a:rPr>
              <a:t> Sub-collaboration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39952" y="3695965"/>
            <a:ext cx="3384376" cy="1080120"/>
          </a:xfrm>
          <a:prstGeom prst="roundRect">
            <a:avLst>
              <a:gd name="adj" fmla="val 6243"/>
            </a:avLst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>
                <a:solidFill>
                  <a:srgbClr val="000000"/>
                </a:solidFill>
              </a:rPr>
              <a:t>MoU</a:t>
            </a:r>
            <a:r>
              <a:rPr lang="en-US" dirty="0" smtClean="0">
                <a:solidFill>
                  <a:srgbClr val="000000"/>
                </a:solidFill>
              </a:rPr>
              <a:t> Sub-collaboration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39952" y="4954547"/>
            <a:ext cx="3384376" cy="1080120"/>
          </a:xfrm>
          <a:prstGeom prst="roundRect">
            <a:avLst>
              <a:gd name="adj" fmla="val 6243"/>
            </a:avLst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>
                <a:solidFill>
                  <a:srgbClr val="000000"/>
                </a:solidFill>
              </a:rPr>
              <a:t>MoU</a:t>
            </a:r>
            <a:r>
              <a:rPr lang="en-US" dirty="0" smtClean="0">
                <a:solidFill>
                  <a:srgbClr val="000000"/>
                </a:solidFill>
              </a:rPr>
              <a:t> Sub-collaboration 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79912" y="2276872"/>
            <a:ext cx="936104" cy="3888432"/>
          </a:xfrm>
          <a:prstGeom prst="roundRect">
            <a:avLst/>
          </a:prstGeom>
          <a:noFill/>
          <a:ln w="571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04313" y="1076543"/>
            <a:ext cx="28520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Reference data: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embers and institutes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ork packages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organization … etc.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328763" y="1675718"/>
            <a:ext cx="797426" cy="50901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idea to in-kind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941115"/>
              </p:ext>
            </p:extLst>
          </p:nvPr>
        </p:nvGraphicFramePr>
        <p:xfrm>
          <a:off x="457200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03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funding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052737"/>
            <a:ext cx="3003873" cy="1250812"/>
          </a:xfrm>
          <a:prstGeom prst="roundRect">
            <a:avLst>
              <a:gd name="adj" fmla="val 4771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61073" y="1052736"/>
            <a:ext cx="5225727" cy="1250813"/>
          </a:xfrm>
          <a:prstGeom prst="roundRect">
            <a:avLst>
              <a:gd name="adj" fmla="val 4771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5680" y="1081849"/>
            <a:ext cx="3141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FAIR budget (1/3)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449" y="1082319"/>
            <a:ext cx="4180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“external” funding (2/3)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692699"/>
            <a:ext cx="2497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In-kind contract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8230" y="1693169"/>
            <a:ext cx="911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MoU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35604" y="3124070"/>
            <a:ext cx="1317737" cy="0"/>
          </a:xfrm>
          <a:prstGeom prst="straightConnector1">
            <a:avLst/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68063" y="2822009"/>
            <a:ext cx="180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i</a:t>
            </a:r>
            <a:r>
              <a:rPr lang="en-US" sz="3600" dirty="0" smtClean="0"/>
              <a:t>ndustry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3964" y="2842066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</a:t>
            </a:r>
            <a:r>
              <a:rPr lang="en-US" sz="3600" dirty="0" smtClean="0"/>
              <a:t>nstitute</a:t>
            </a:r>
            <a:endParaRPr lang="en-US" sz="3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35604" y="3275440"/>
            <a:ext cx="1317737" cy="1030"/>
          </a:xfrm>
          <a:prstGeom prst="straightConnector1">
            <a:avLst/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56561" y="2638733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6699"/>
                </a:solidFill>
              </a:rPr>
              <a:t>order</a:t>
            </a:r>
            <a:endParaRPr lang="en-US" sz="2800" dirty="0">
              <a:solidFill>
                <a:srgbClr val="3366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5604" y="3258848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6699"/>
                </a:solidFill>
              </a:rPr>
              <a:t>material</a:t>
            </a:r>
            <a:endParaRPr lang="en-US" sz="2800" dirty="0">
              <a:solidFill>
                <a:srgbClr val="3366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8747" y="4006805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quipment</a:t>
            </a:r>
            <a:endParaRPr lang="en-US" sz="3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41857" y="3494036"/>
            <a:ext cx="0" cy="605058"/>
          </a:xfrm>
          <a:prstGeom prst="straightConnector1">
            <a:avLst/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57200" y="4709022"/>
            <a:ext cx="3003873" cy="647825"/>
          </a:xfrm>
          <a:prstGeom prst="roundRect">
            <a:avLst>
              <a:gd name="adj" fmla="val 10411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</a:t>
            </a:r>
            <a:r>
              <a:rPr lang="en-US" sz="2800" dirty="0" smtClean="0"/>
              <a:t>wned by FAIR</a:t>
            </a:r>
            <a:endParaRPr lang="en-US" sz="2800" dirty="0"/>
          </a:p>
        </p:txBody>
      </p:sp>
      <p:sp>
        <p:nvSpPr>
          <p:cNvPr id="27" name="Rounded Rectangle 26"/>
          <p:cNvSpPr/>
          <p:nvPr/>
        </p:nvSpPr>
        <p:spPr>
          <a:xfrm>
            <a:off x="3461073" y="4709023"/>
            <a:ext cx="5225727" cy="647825"/>
          </a:xfrm>
          <a:prstGeom prst="roundRect">
            <a:avLst>
              <a:gd name="adj" fmla="val 7591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</a:t>
            </a:r>
            <a:r>
              <a:rPr lang="en-US" sz="2800" dirty="0" smtClean="0"/>
              <a:t>wned by institute</a:t>
            </a:r>
            <a:endParaRPr lang="en-US" sz="2800" dirty="0"/>
          </a:p>
        </p:txBody>
      </p:sp>
      <p:sp>
        <p:nvSpPr>
          <p:cNvPr id="28" name="Right Brace 27"/>
          <p:cNvSpPr/>
          <p:nvPr/>
        </p:nvSpPr>
        <p:spPr>
          <a:xfrm rot="5400000">
            <a:off x="4384583" y="1537837"/>
            <a:ext cx="416032" cy="8188397"/>
          </a:xfrm>
          <a:prstGeom prst="rightBrace">
            <a:avLst>
              <a:gd name="adj1" fmla="val 31520"/>
              <a:gd name="adj2" fmla="val 50000"/>
            </a:avLst>
          </a:prstGeom>
          <a:ln>
            <a:solidFill>
              <a:srgbClr val="3366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081375" y="5824369"/>
            <a:ext cx="500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u</a:t>
            </a:r>
            <a:r>
              <a:rPr lang="en-US" sz="2800" dirty="0" smtClean="0"/>
              <a:t>sage to be regulated by MoU</a:t>
            </a:r>
            <a:endParaRPr lang="en-US" sz="2800" dirty="0"/>
          </a:p>
        </p:txBody>
      </p:sp>
      <p:sp>
        <p:nvSpPr>
          <p:cNvPr id="30" name="Right Brace 27"/>
          <p:cNvSpPr/>
          <p:nvPr/>
        </p:nvSpPr>
        <p:spPr>
          <a:xfrm rot="5400000">
            <a:off x="4384583" y="-1509238"/>
            <a:ext cx="416032" cy="8188397"/>
          </a:xfrm>
          <a:prstGeom prst="rightBrace">
            <a:avLst>
              <a:gd name="adj1" fmla="val 31520"/>
              <a:gd name="adj2" fmla="val 50000"/>
            </a:avLst>
          </a:prstGeom>
          <a:ln>
            <a:solidFill>
              <a:srgbClr val="3366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24" name="TextBox 18"/>
          <p:cNvSpPr txBox="1"/>
          <p:nvPr/>
        </p:nvSpPr>
        <p:spPr>
          <a:xfrm>
            <a:off x="2813664" y="3476785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6699"/>
                </a:solidFill>
              </a:rPr>
              <a:t>manpower</a:t>
            </a:r>
            <a:endParaRPr lang="en-US" sz="28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B80851-04CA-4CCC-88CF-492A7FA66E15}" type="slidenum">
              <a:rPr lang="de-DE" smtClean="0">
                <a:solidFill>
                  <a:srgbClr val="00599D"/>
                </a:solidFill>
              </a:rPr>
              <a:pPr eaLnBrk="1" hangingPunct="1"/>
              <a:t>15</a:t>
            </a:fld>
            <a:endParaRPr lang="de-DE" smtClean="0">
              <a:solidFill>
                <a:srgbClr val="00599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0850" y="5013176"/>
            <a:ext cx="7462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99"/>
                </a:solidFill>
              </a:rPr>
              <a:t>Secured funding and expression of interest in funding</a:t>
            </a:r>
          </a:p>
          <a:p>
            <a:r>
              <a:rPr lang="en-US" sz="2000" dirty="0" smtClean="0">
                <a:solidFill>
                  <a:srgbClr val="336699"/>
                </a:solidFill>
              </a:rPr>
              <a:t>(status: July 2015)</a:t>
            </a:r>
            <a:endParaRPr lang="en-US" sz="2000" dirty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33"/>
                </a:solidFill>
              </a:rPr>
              <a:t>16 countries (incl. 9 FAIR partner countries)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NUSTAR Collaboration – funding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39552" y="5301208"/>
            <a:ext cx="216024" cy="216024"/>
          </a:xfrm>
          <a:prstGeom prst="rect">
            <a:avLst/>
          </a:prstGeom>
          <a:solidFill>
            <a:srgbClr val="FF99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72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funding vs. senior scientists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321451"/>
              </p:ext>
            </p:extLst>
          </p:nvPr>
        </p:nvGraphicFramePr>
        <p:xfrm>
          <a:off x="-468560" y="980728"/>
          <a:ext cx="4752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Diagramm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113642"/>
              </p:ext>
            </p:extLst>
          </p:nvPr>
        </p:nvGraphicFramePr>
        <p:xfrm>
          <a:off x="3331297" y="1052736"/>
          <a:ext cx="635697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3" name="Gruppieren 32"/>
          <p:cNvGrpSpPr/>
          <p:nvPr/>
        </p:nvGrpSpPr>
        <p:grpSpPr>
          <a:xfrm>
            <a:off x="1288147" y="5661248"/>
            <a:ext cx="6092165" cy="827088"/>
            <a:chOff x="280035" y="5600752"/>
            <a:chExt cx="6092165" cy="827088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300823" y="5889677"/>
              <a:ext cx="5071377" cy="474663"/>
              <a:chOff x="371475" y="6337300"/>
              <a:chExt cx="5071377" cy="474663"/>
            </a:xfrm>
          </p:grpSpPr>
          <p:sp>
            <p:nvSpPr>
              <p:cNvPr id="9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899592" y="6583363"/>
                <a:ext cx="53975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 dirty="0"/>
                  <a:t>France</a:t>
                </a:r>
              </a:p>
            </p:txBody>
          </p:sp>
          <p:pic>
            <p:nvPicPr>
              <p:cNvPr id="10" name="Picture 10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3174" y="6340475"/>
                <a:ext cx="358775" cy="242888"/>
              </a:xfrm>
              <a:prstGeom prst="rect">
                <a:avLst/>
              </a:prstGeom>
              <a:noFill/>
              <a:ln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2006661" y="6583363"/>
                <a:ext cx="431800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/>
                  <a:t>India</a:t>
                </a:r>
              </a:p>
            </p:txBody>
          </p:sp>
          <p:pic>
            <p:nvPicPr>
              <p:cNvPr id="12" name="Picture 16"/>
              <p:cNvPicPr preferRelativeResize="0"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413" y="6340475"/>
                <a:ext cx="330200" cy="24288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71475" y="6581775"/>
                <a:ext cx="5588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/>
                  <a:t>Finland</a:t>
                </a:r>
              </a:p>
            </p:txBody>
          </p:sp>
          <p:pic>
            <p:nvPicPr>
              <p:cNvPr id="14" name="Picture 19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1667" y="6340475"/>
                <a:ext cx="358775" cy="242888"/>
              </a:xfrm>
              <a:prstGeom prst="rect">
                <a:avLst/>
              </a:prstGeom>
              <a:noFill/>
              <a:ln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2"/>
              <p:cNvPicPr preferRelativeResize="0"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2311" y="6340475"/>
                <a:ext cx="400050" cy="242888"/>
              </a:xfrm>
              <a:prstGeom prst="rect">
                <a:avLst/>
              </a:prstGeom>
              <a:noFill/>
              <a:ln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1363724" y="6583363"/>
                <a:ext cx="654050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/>
                  <a:t>Germany</a:t>
                </a:r>
              </a:p>
            </p:txBody>
          </p:sp>
          <p:pic>
            <p:nvPicPr>
              <p:cNvPr id="17" name="Picture 34"/>
              <p:cNvPicPr preferRelativeResize="0"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1649" y="6340475"/>
                <a:ext cx="384175" cy="24288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47986" y="6583363"/>
                <a:ext cx="539750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/>
                  <a:t>Poland</a:t>
                </a:r>
              </a:p>
            </p:txBody>
          </p:sp>
          <p:pic>
            <p:nvPicPr>
              <p:cNvPr id="19" name="Picture 46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9606" y="6337300"/>
                <a:ext cx="384175" cy="242888"/>
              </a:xfrm>
              <a:prstGeom prst="rect">
                <a:avLst/>
              </a:prstGeom>
              <a:noFill/>
              <a:ln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 Box 47"/>
              <p:cNvSpPr txBox="1">
                <a:spLocks noChangeAspect="1" noChangeArrowheads="1"/>
              </p:cNvSpPr>
              <p:nvPr/>
            </p:nvSpPr>
            <p:spPr bwMode="auto">
              <a:xfrm>
                <a:off x="4460068" y="6580188"/>
                <a:ext cx="596900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/>
                  <a:t>Sweden</a:t>
                </a:r>
              </a:p>
            </p:txBody>
          </p:sp>
          <p:graphicFrame>
            <p:nvGraphicFramePr>
              <p:cNvPr id="21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4728252"/>
                  </p:ext>
                </p:extLst>
              </p:nvPr>
            </p:nvGraphicFramePr>
            <p:xfrm>
              <a:off x="3076636" y="6340475"/>
              <a:ext cx="360363" cy="242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24" name="Photo Editor Photo" r:id="rId11" imgW="2723810" imgH="1695687" progId="MSPhotoEd.3">
                      <p:embed/>
                    </p:oleObj>
                  </mc:Choice>
                  <mc:Fallback>
                    <p:oleObj name="Photo Editor Photo" r:id="rId11" imgW="2723810" imgH="1695687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76636" y="6340475"/>
                            <a:ext cx="360363" cy="242888"/>
                          </a:xfrm>
                          <a:prstGeom prst="rect">
                            <a:avLst/>
                          </a:prstGeom>
                          <a:noFill/>
                          <a:ln w="9525" cap="rnd" algn="ctr">
                            <a:solidFill>
                              <a:srgbClr val="000000"/>
                            </a:solidFill>
                            <a:prstDash val="sysDot"/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2935349" y="6583363"/>
                <a:ext cx="641350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/>
                  <a:t>Romania</a:t>
                </a:r>
              </a:p>
            </p:txBody>
          </p:sp>
          <p:pic>
            <p:nvPicPr>
              <p:cNvPr id="23" name="Picture 52"/>
              <p:cNvPicPr preferRelativeResize="0"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936" y="6338888"/>
                <a:ext cx="358775" cy="24288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3479861" y="6581775"/>
                <a:ext cx="533400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/>
                  <a:t>Russia</a:t>
                </a:r>
              </a:p>
            </p:txBody>
          </p:sp>
          <p:sp>
            <p:nvSpPr>
              <p:cNvPr id="25" name="Text Box 41"/>
              <p:cNvSpPr txBox="1">
                <a:spLocks noChangeAspect="1" noChangeArrowheads="1"/>
              </p:cNvSpPr>
              <p:nvPr/>
            </p:nvSpPr>
            <p:spPr bwMode="auto">
              <a:xfrm>
                <a:off x="3941824" y="6578600"/>
                <a:ext cx="622300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/>
                  <a:t>Slovenia</a:t>
                </a:r>
              </a:p>
            </p:txBody>
          </p:sp>
          <p:pic>
            <p:nvPicPr>
              <p:cNvPr id="26" name="Picture 62" descr="slowenien-fahne-slowenia-flagge_0_g_60px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999" y="6340475"/>
                <a:ext cx="363538" cy="241300"/>
              </a:xfrm>
              <a:prstGeom prst="rect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84077" y="6576271"/>
                <a:ext cx="344967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00" dirty="0" smtClean="0"/>
                  <a:t>UK</a:t>
                </a:r>
                <a:endParaRPr lang="en-US" sz="900" dirty="0"/>
              </a:p>
            </p:txBody>
          </p:sp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4077" y="6338887"/>
                <a:ext cx="358775" cy="242888"/>
              </a:xfrm>
              <a:prstGeom prst="rect">
                <a:avLst/>
              </a:prstGeom>
            </p:spPr>
          </p:pic>
        </p:grpSp>
        <p:pic>
          <p:nvPicPr>
            <p:cNvPr id="31" name="Picture 13" descr="FAIR_Logo_rgb_frei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" y="5600752"/>
              <a:ext cx="992187" cy="827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feld 33"/>
          <p:cNvSpPr txBox="1"/>
          <p:nvPr/>
        </p:nvSpPr>
        <p:spPr>
          <a:xfrm>
            <a:off x="2697015" y="999794"/>
            <a:ext cx="158088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6699"/>
                </a:solidFill>
              </a:rPr>
              <a:t>16 countries</a:t>
            </a:r>
          </a:p>
          <a:p>
            <a:r>
              <a:rPr lang="de-DE" sz="2000" dirty="0" smtClean="0">
                <a:solidFill>
                  <a:srgbClr val="006699"/>
                </a:solidFill>
              </a:rPr>
              <a:t>59 </a:t>
            </a:r>
            <a:r>
              <a:rPr lang="de-DE" sz="2000" dirty="0" err="1" smtClean="0">
                <a:solidFill>
                  <a:srgbClr val="006699"/>
                </a:solidFill>
              </a:rPr>
              <a:t>institutes</a:t>
            </a:r>
            <a:endParaRPr lang="de-DE" sz="2000" dirty="0">
              <a:solidFill>
                <a:srgbClr val="006699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185769" y="999794"/>
            <a:ext cx="185659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6699"/>
                </a:solidFill>
              </a:rPr>
              <a:t>39 countries</a:t>
            </a:r>
          </a:p>
          <a:p>
            <a:r>
              <a:rPr lang="de-DE" sz="2000" dirty="0" smtClean="0">
                <a:solidFill>
                  <a:srgbClr val="006699"/>
                </a:solidFill>
              </a:rPr>
              <a:t>&gt;180 </a:t>
            </a:r>
            <a:r>
              <a:rPr lang="de-DE" sz="2000" dirty="0" err="1" smtClean="0">
                <a:solidFill>
                  <a:srgbClr val="006699"/>
                </a:solidFill>
              </a:rPr>
              <a:t>institutes</a:t>
            </a:r>
            <a:endParaRPr lang="de-DE" sz="20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collaborative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136" y="3049686"/>
            <a:ext cx="1863011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xperiments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84662" y="2872861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</a:t>
            </a:r>
            <a:r>
              <a:rPr lang="en-US" sz="2400" dirty="0" smtClean="0"/>
              <a:t>ork</a:t>
            </a:r>
          </a:p>
          <a:p>
            <a:pPr algn="ctr"/>
            <a:r>
              <a:rPr lang="en-US" sz="2400" dirty="0" smtClean="0"/>
              <a:t>packages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61562" y="1995225"/>
            <a:ext cx="3199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36699"/>
                </a:solidFill>
              </a:rPr>
              <a:t>o</a:t>
            </a:r>
            <a:r>
              <a:rPr lang="en-US" sz="2800" b="1" dirty="0" smtClean="0">
                <a:solidFill>
                  <a:srgbClr val="336699"/>
                </a:solidFill>
              </a:rPr>
              <a:t>ne provider only</a:t>
            </a:r>
            <a:endParaRPr lang="en-US" sz="2800" b="1" dirty="0">
              <a:solidFill>
                <a:srgbClr val="3366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1562" y="2925203"/>
            <a:ext cx="381226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36699"/>
                </a:solidFill>
              </a:rPr>
              <a:t>s</a:t>
            </a:r>
            <a:r>
              <a:rPr lang="en-US" sz="2800" b="1" dirty="0" smtClean="0">
                <a:solidFill>
                  <a:srgbClr val="336699"/>
                </a:solidFill>
              </a:rPr>
              <a:t>everal providers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ndependent production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pecialized sub-systems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161562" y="4583189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36699"/>
                </a:solidFill>
              </a:rPr>
              <a:t>c</a:t>
            </a:r>
            <a:r>
              <a:rPr lang="en-US" sz="2800" b="1" dirty="0" smtClean="0">
                <a:solidFill>
                  <a:srgbClr val="336699"/>
                </a:solidFill>
              </a:rPr>
              <a:t>o-funding</a:t>
            </a:r>
            <a:endParaRPr lang="en-US" sz="2800" b="1" dirty="0">
              <a:solidFill>
                <a:srgbClr val="336699"/>
              </a:solidFill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cxnSp>
        <p:nvCxnSpPr>
          <p:cNvPr id="15" name="Straight Arrow Connector 10"/>
          <p:cNvCxnSpPr/>
          <p:nvPr/>
        </p:nvCxnSpPr>
        <p:spPr>
          <a:xfrm>
            <a:off x="1979712" y="3316717"/>
            <a:ext cx="658869" cy="0"/>
          </a:xfrm>
          <a:prstGeom prst="straightConnector1">
            <a:avLst/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0"/>
          <p:cNvCxnSpPr/>
          <p:nvPr/>
        </p:nvCxnSpPr>
        <p:spPr>
          <a:xfrm>
            <a:off x="4301725" y="3336814"/>
            <a:ext cx="658869" cy="0"/>
          </a:xfrm>
          <a:prstGeom prst="straightConnector1">
            <a:avLst/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0"/>
          <p:cNvCxnSpPr/>
          <p:nvPr/>
        </p:nvCxnSpPr>
        <p:spPr>
          <a:xfrm flipV="1">
            <a:off x="4301725" y="2456890"/>
            <a:ext cx="859837" cy="879925"/>
          </a:xfrm>
          <a:prstGeom prst="straightConnector1">
            <a:avLst/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0"/>
          <p:cNvCxnSpPr/>
          <p:nvPr/>
        </p:nvCxnSpPr>
        <p:spPr>
          <a:xfrm>
            <a:off x="4301725" y="3336815"/>
            <a:ext cx="859837" cy="1246374"/>
          </a:xfrm>
          <a:prstGeom prst="straightConnector1">
            <a:avLst/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6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NUSTAR project structure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879956"/>
              </p:ext>
            </p:extLst>
          </p:nvPr>
        </p:nvGraphicFramePr>
        <p:xfrm>
          <a:off x="287338" y="1193160"/>
          <a:ext cx="457269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0286"/>
                <a:gridCol w="367240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dirty="0" err="1" smtClean="0"/>
                        <a:t>Modularized</a:t>
                      </a:r>
                      <a:r>
                        <a:rPr lang="de-DE" dirty="0" smtClean="0"/>
                        <a:t> Start Version (MSV)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LEB Super-FRS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HISPEC/DESPEC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LaSpec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</a:t>
                      </a:r>
                      <a:r>
                        <a:rPr lang="de-DE" baseline="30000" dirty="0" smtClean="0"/>
                        <a:t>3</a:t>
                      </a:r>
                      <a:r>
                        <a:rPr lang="de-DE" dirty="0" smtClean="0"/>
                        <a:t>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ILIMA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538381"/>
              </p:ext>
            </p:extLst>
          </p:nvPr>
        </p:nvGraphicFramePr>
        <p:xfrm>
          <a:off x="278413" y="3933056"/>
          <a:ext cx="4581619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0286"/>
                <a:gridCol w="3681333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dirty="0" err="1" smtClean="0"/>
                        <a:t>Extending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beyond</a:t>
                      </a:r>
                      <a:r>
                        <a:rPr lang="de-DE" dirty="0" smtClean="0"/>
                        <a:t> MSV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ELISe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EXL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877447"/>
              </p:ext>
            </p:extLst>
          </p:nvPr>
        </p:nvGraphicFramePr>
        <p:xfrm>
          <a:off x="287338" y="5197976"/>
          <a:ext cx="4572694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0286"/>
                <a:gridCol w="367240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New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experiments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Super-FRS</a:t>
                      </a:r>
                      <a:r>
                        <a:rPr lang="de-DE" baseline="0" dirty="0" smtClean="0"/>
                        <a:t> Experiments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SHE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5084295" y="5590981"/>
            <a:ext cx="396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/>
              <a:t>operation</a:t>
            </a:r>
            <a:r>
              <a:rPr lang="de-DE" dirty="0"/>
              <a:t>“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smtClean="0"/>
              <a:t>MSV </a:t>
            </a:r>
            <a:r>
              <a:rPr lang="de-DE" dirty="0" err="1" smtClean="0"/>
              <a:t>planned</a:t>
            </a:r>
            <a:endParaRPr lang="de-DE" dirty="0"/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76056" y="4221088"/>
            <a:ext cx="396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initially</a:t>
            </a:r>
            <a:r>
              <a:rPr lang="de-DE" dirty="0" smtClean="0">
                <a:solidFill>
                  <a:srgbClr val="FF0000"/>
                </a:solidFill>
              </a:rPr>
              <a:t> NESR </a:t>
            </a:r>
            <a:r>
              <a:rPr lang="de-DE" dirty="0" err="1" smtClean="0">
                <a:solidFill>
                  <a:srgbClr val="FF0000"/>
                </a:solidFill>
              </a:rPr>
              <a:t>required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– alternative/intermediate „</a:t>
            </a:r>
            <a:r>
              <a:rPr lang="de-DE" dirty="0" err="1" smtClean="0"/>
              <a:t>operation</a:t>
            </a:r>
            <a:r>
              <a:rPr lang="de-DE" dirty="0" smtClean="0"/>
              <a:t>“ </a:t>
            </a:r>
            <a:r>
              <a:rPr lang="de-DE" dirty="0" err="1" smtClean="0"/>
              <a:t>within</a:t>
            </a:r>
            <a:r>
              <a:rPr lang="de-DE" dirty="0" smtClean="0"/>
              <a:t> MSV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506350" y="2204864"/>
            <a:ext cx="3108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1.2 NUSTAR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3363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 </a:t>
            </a:r>
            <a:r>
              <a:rPr lang="de-DE" dirty="0" err="1" smtClean="0"/>
              <a:t>packages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NUSTAR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389610"/>
              </p:ext>
            </p:extLst>
          </p:nvPr>
        </p:nvGraphicFramePr>
        <p:xfrm>
          <a:off x="395536" y="2708920"/>
          <a:ext cx="1872208" cy="153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 Experiments</a:t>
                      </a:r>
                      <a:endParaRPr lang="de-DE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101541"/>
              </p:ext>
            </p:extLst>
          </p:nvPr>
        </p:nvGraphicFramePr>
        <p:xfrm>
          <a:off x="2915816" y="1797219"/>
          <a:ext cx="2304256" cy="3525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66 Work </a:t>
                      </a:r>
                      <a:r>
                        <a:rPr lang="de-DE" dirty="0" err="1" smtClean="0"/>
                        <a:t>packages</a:t>
                      </a:r>
                      <a:endParaRPr lang="de-DE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35986"/>
              </p:ext>
            </p:extLst>
          </p:nvPr>
        </p:nvGraphicFramePr>
        <p:xfrm>
          <a:off x="5737681" y="1103208"/>
          <a:ext cx="3131840" cy="5278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18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&gt;220 </a:t>
                      </a:r>
                      <a:r>
                        <a:rPr lang="de-DE" dirty="0" err="1" smtClean="0"/>
                        <a:t>sub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</a:t>
                      </a:r>
                      <a:r>
                        <a:rPr lang="de-DE" dirty="0" err="1" smtClean="0"/>
                        <a:t>ork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packages</a:t>
                      </a:r>
                      <a:endParaRPr lang="de-DE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Gerade Verbindung 8"/>
          <p:cNvCxnSpPr/>
          <p:nvPr/>
        </p:nvCxnSpPr>
        <p:spPr>
          <a:xfrm flipV="1">
            <a:off x="2267744" y="2204864"/>
            <a:ext cx="648072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267744" y="3789040"/>
            <a:ext cx="648072" cy="1533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5220072" y="1484785"/>
            <a:ext cx="517609" cy="7200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220071" y="5322740"/>
            <a:ext cx="517610" cy="1058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125193" y="5436535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solidFill>
                  <a:srgbClr val="336699"/>
                </a:solidFill>
              </a:rPr>
              <a:t>d</a:t>
            </a:r>
            <a:r>
              <a:rPr lang="de-DE" sz="2400" dirty="0" err="1" smtClean="0">
                <a:solidFill>
                  <a:srgbClr val="336699"/>
                </a:solidFill>
              </a:rPr>
              <a:t>escribed</a:t>
            </a:r>
            <a:r>
              <a:rPr lang="de-DE" sz="2400" dirty="0" smtClean="0">
                <a:solidFill>
                  <a:srgbClr val="336699"/>
                </a:solidFill>
              </a:rPr>
              <a:t> </a:t>
            </a:r>
            <a:r>
              <a:rPr lang="de-DE" sz="2400" dirty="0" err="1" smtClean="0">
                <a:solidFill>
                  <a:srgbClr val="336699"/>
                </a:solidFill>
              </a:rPr>
              <a:t>by</a:t>
            </a:r>
            <a:endParaRPr lang="de-DE" sz="2400" dirty="0">
              <a:solidFill>
                <a:srgbClr val="336699"/>
              </a:solidFill>
            </a:endParaRPr>
          </a:p>
          <a:p>
            <a:pPr algn="ctr"/>
            <a:r>
              <a:rPr lang="de-DE" sz="2400" dirty="0" smtClean="0">
                <a:solidFill>
                  <a:srgbClr val="336699"/>
                </a:solidFill>
              </a:rPr>
              <a:t>34 TDRs</a:t>
            </a:r>
            <a:endParaRPr lang="de-DE" sz="2400" dirty="0">
              <a:solidFill>
                <a:srgbClr val="336699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69087" y="4365104"/>
            <a:ext cx="2119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336699"/>
                </a:solidFill>
              </a:rPr>
              <a:t>6 </a:t>
            </a:r>
            <a:r>
              <a:rPr lang="de-DE" sz="2400" dirty="0" err="1" smtClean="0">
                <a:solidFill>
                  <a:srgbClr val="336699"/>
                </a:solidFill>
              </a:rPr>
              <a:t>experiments</a:t>
            </a:r>
            <a:endParaRPr lang="de-DE" sz="2400" dirty="0" smtClean="0">
              <a:solidFill>
                <a:srgbClr val="336699"/>
              </a:solidFill>
            </a:endParaRPr>
          </a:p>
          <a:p>
            <a:pPr algn="ctr"/>
            <a:r>
              <a:rPr lang="de-DE" sz="2400" dirty="0" err="1">
                <a:solidFill>
                  <a:srgbClr val="336699"/>
                </a:solidFill>
              </a:rPr>
              <a:t>m</a:t>
            </a:r>
            <a:r>
              <a:rPr lang="de-DE" sz="2400" dirty="0" err="1" smtClean="0">
                <a:solidFill>
                  <a:srgbClr val="336699"/>
                </a:solidFill>
              </a:rPr>
              <a:t>onitored</a:t>
            </a:r>
            <a:endParaRPr lang="de-DE" sz="2400" dirty="0" smtClean="0">
              <a:solidFill>
                <a:srgbClr val="336699"/>
              </a:solidFill>
            </a:endParaRPr>
          </a:p>
          <a:p>
            <a:pPr algn="ctr"/>
            <a:r>
              <a:rPr lang="de-DE" sz="2400" dirty="0">
                <a:solidFill>
                  <a:srgbClr val="336699"/>
                </a:solidFill>
              </a:rPr>
              <a:t>s</a:t>
            </a:r>
            <a:r>
              <a:rPr lang="de-DE" sz="2400" dirty="0" smtClean="0">
                <a:solidFill>
                  <a:srgbClr val="336699"/>
                </a:solidFill>
              </a:rPr>
              <a:t>o </a:t>
            </a:r>
            <a:r>
              <a:rPr lang="de-DE" sz="2400" dirty="0" err="1" smtClean="0">
                <a:solidFill>
                  <a:srgbClr val="336699"/>
                </a:solidFill>
              </a:rPr>
              <a:t>far</a:t>
            </a:r>
            <a:endParaRPr lang="de-DE" sz="24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388206" y="961878"/>
            <a:ext cx="8504274" cy="5563466"/>
            <a:chOff x="-108520" y="961878"/>
            <a:chExt cx="6120680" cy="4004127"/>
          </a:xfrm>
        </p:grpSpPr>
        <p:pic>
          <p:nvPicPr>
            <p:cNvPr id="5" name="Picture 5" descr="Chart of nuclei + r-process pat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3" y="961878"/>
              <a:ext cx="5698143" cy="3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uppieren 3"/>
            <p:cNvGrpSpPr/>
            <p:nvPr/>
          </p:nvGrpSpPr>
          <p:grpSpPr>
            <a:xfrm>
              <a:off x="-108520" y="961878"/>
              <a:ext cx="6120680" cy="3763266"/>
              <a:chOff x="-108520" y="961878"/>
              <a:chExt cx="6120680" cy="3763266"/>
            </a:xfrm>
          </p:grpSpPr>
          <p:sp>
            <p:nvSpPr>
              <p:cNvPr id="2" name="Rechteck 1"/>
              <p:cNvSpPr/>
              <p:nvPr/>
            </p:nvSpPr>
            <p:spPr>
              <a:xfrm>
                <a:off x="0" y="961878"/>
                <a:ext cx="6012160" cy="3763266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" name="Rechteck 2"/>
              <p:cNvSpPr/>
              <p:nvPr/>
            </p:nvSpPr>
            <p:spPr>
              <a:xfrm>
                <a:off x="-108520" y="2492896"/>
                <a:ext cx="576064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Rechteck 9"/>
              <p:cNvSpPr/>
              <p:nvPr/>
            </p:nvSpPr>
            <p:spPr>
              <a:xfrm>
                <a:off x="287338" y="1196752"/>
                <a:ext cx="2268438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" name="Rechteck 5"/>
            <p:cNvSpPr/>
            <p:nvPr/>
          </p:nvSpPr>
          <p:spPr>
            <a:xfrm>
              <a:off x="2596534" y="4213458"/>
              <a:ext cx="72008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3995936" y="2852936"/>
              <a:ext cx="864096" cy="2113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644008" y="2376550"/>
              <a:ext cx="1368152" cy="416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Rechteck 10"/>
          <p:cNvSpPr/>
          <p:nvPr/>
        </p:nvSpPr>
        <p:spPr>
          <a:xfrm>
            <a:off x="287338" y="5157192"/>
            <a:ext cx="7654664" cy="95088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b="1" dirty="0" err="1" smtClean="0"/>
              <a:t>NU</a:t>
            </a:r>
            <a:r>
              <a:rPr lang="de-DE" dirty="0" err="1" smtClean="0"/>
              <a:t>clear</a:t>
            </a:r>
            <a:r>
              <a:rPr lang="de-DE" dirty="0" smtClean="0"/>
              <a:t> </a:t>
            </a:r>
            <a:r>
              <a:rPr lang="de-DE" b="1" dirty="0" err="1" smtClean="0"/>
              <a:t>S</a:t>
            </a:r>
            <a:r>
              <a:rPr lang="de-DE" dirty="0" err="1" smtClean="0"/>
              <a:t>tructure</a:t>
            </a:r>
            <a:r>
              <a:rPr lang="de-DE" dirty="0" smtClean="0"/>
              <a:t>, </a:t>
            </a:r>
            <a:r>
              <a:rPr lang="de-DE" b="1" dirty="0" err="1" smtClean="0"/>
              <a:t>A</a:t>
            </a:r>
            <a:r>
              <a:rPr lang="de-DE" dirty="0" err="1" smtClean="0"/>
              <a:t>strophysics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b="1" dirty="0" err="1" smtClean="0"/>
              <a:t>R</a:t>
            </a:r>
            <a:r>
              <a:rPr lang="de-DE" dirty="0" err="1" smtClean="0"/>
              <a:t>eactions</a:t>
            </a:r>
            <a:endParaRPr lang="de-DE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3342" y="1154461"/>
            <a:ext cx="8407130" cy="50405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de-DE" sz="1800" b="1" dirty="0" smtClean="0">
                <a:solidFill>
                  <a:srgbClr val="336699"/>
                </a:solidFill>
              </a:rPr>
              <a:t>What are the limits for existence of nuclei?</a:t>
            </a:r>
          </a:p>
          <a:p>
            <a:pPr lvl="1" indent="30163" eaLnBrk="1" hangingPunct="1">
              <a:buFontTx/>
              <a:buNone/>
            </a:pPr>
            <a:r>
              <a:rPr lang="en-US" altLang="de-DE" sz="1800" dirty="0" smtClean="0"/>
              <a:t>Where are the proton and neutron drip lines situated? </a:t>
            </a:r>
          </a:p>
          <a:p>
            <a:pPr lvl="1" indent="30163" eaLnBrk="1" hangingPunct="1">
              <a:buFontTx/>
              <a:buNone/>
            </a:pPr>
            <a:r>
              <a:rPr lang="en-US" altLang="de-DE" sz="1800" dirty="0" smtClean="0"/>
              <a:t>Where does the nuclear chart end?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de-DE" sz="1800" b="1" dirty="0" smtClean="0">
                <a:solidFill>
                  <a:srgbClr val="336699"/>
                </a:solidFill>
              </a:rPr>
              <a:t>How does the nuclear force depend on varying proton-to-neutron ratios?</a:t>
            </a:r>
          </a:p>
          <a:p>
            <a:pPr lvl="1" indent="30163" eaLnBrk="1" hangingPunct="1">
              <a:buFontTx/>
              <a:buNone/>
            </a:pPr>
            <a:r>
              <a:rPr lang="en-US" altLang="de-DE" sz="1800" dirty="0" smtClean="0"/>
              <a:t>What is the isospin dependence of the spin-orbit force?</a:t>
            </a:r>
          </a:p>
          <a:p>
            <a:pPr lvl="1" indent="30163" eaLnBrk="1" hangingPunct="1">
              <a:buFontTx/>
              <a:buNone/>
            </a:pPr>
            <a:r>
              <a:rPr lang="en-US" altLang="de-DE" sz="1800" dirty="0" smtClean="0"/>
              <a:t>How does shell structure change far away from stability?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de-DE" sz="1800" b="1" dirty="0" smtClean="0">
                <a:solidFill>
                  <a:srgbClr val="336699"/>
                </a:solidFill>
              </a:rPr>
              <a:t>How to explain collective phenomena from individual motion?</a:t>
            </a:r>
          </a:p>
          <a:p>
            <a:pPr lvl="1" indent="30163" eaLnBrk="1" hangingPunct="1">
              <a:buFontTx/>
              <a:buNone/>
            </a:pPr>
            <a:r>
              <a:rPr lang="en-US" altLang="de-DE" sz="1800" dirty="0" smtClean="0"/>
              <a:t>What are the phases, relevant degrees of freedom, and symmetries </a:t>
            </a:r>
          </a:p>
          <a:p>
            <a:pPr lvl="1" indent="30163"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 smtClean="0"/>
              <a:t>of the nuclear many-body system?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de-DE" sz="1800" b="1" dirty="0" smtClean="0">
                <a:solidFill>
                  <a:srgbClr val="336699"/>
                </a:solidFill>
              </a:rPr>
              <a:t>How are complex nuclei built from their basic constituents?</a:t>
            </a:r>
          </a:p>
          <a:p>
            <a:pPr lvl="1" indent="30163" eaLnBrk="1" hangingPunct="1">
              <a:buFontTx/>
              <a:buNone/>
            </a:pPr>
            <a:r>
              <a:rPr lang="en-US" altLang="de-DE" sz="1800" dirty="0" smtClean="0"/>
              <a:t>What is the effective nucleon-nucleon interaction?</a:t>
            </a:r>
          </a:p>
          <a:p>
            <a:pPr lvl="1" indent="30163" eaLnBrk="1" hangingPunct="1">
              <a:buFontTx/>
              <a:buNone/>
            </a:pPr>
            <a:r>
              <a:rPr lang="en-US" altLang="de-DE" sz="1800" dirty="0" smtClean="0"/>
              <a:t>How does QCD constrain its parameters?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de-DE" sz="1800" b="1" dirty="0" smtClean="0">
                <a:solidFill>
                  <a:srgbClr val="C00000"/>
                </a:solidFill>
              </a:rPr>
              <a:t>Which are the nuclei relevant for astrophysical processes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 smtClean="0">
                <a:solidFill>
                  <a:srgbClr val="C00000"/>
                </a:solidFill>
              </a:rPr>
              <a:t>and what are their properties?</a:t>
            </a:r>
          </a:p>
          <a:p>
            <a:pPr lvl="1" indent="30163" eaLnBrk="1" hangingPunct="1">
              <a:buFontTx/>
              <a:buNone/>
            </a:pPr>
            <a:r>
              <a:rPr lang="en-US" altLang="de-DE" sz="1800" dirty="0" smtClean="0">
                <a:solidFill>
                  <a:srgbClr val="FF0000"/>
                </a:solidFill>
              </a:rPr>
              <a:t>What is the origin of the heavy elements?</a:t>
            </a:r>
          </a:p>
        </p:txBody>
      </p:sp>
    </p:spTree>
    <p:extLst>
      <p:ext uri="{BB962C8B-B14F-4D97-AF65-F5344CB8AC3E}">
        <p14:creationId xmlns:p14="http://schemas.microsoft.com/office/powerpoint/2010/main" val="3360048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packages</a:t>
            </a:r>
            <a:r>
              <a:rPr lang="de-DE" dirty="0" smtClean="0"/>
              <a:t> (63 </a:t>
            </a:r>
            <a:r>
              <a:rPr lang="de-DE" dirty="0" err="1" smtClean="0"/>
              <a:t>with</a:t>
            </a:r>
            <a:r>
              <a:rPr lang="de-DE" dirty="0" smtClean="0"/>
              <a:t> TDR)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719182"/>
              </p:ext>
            </p:extLst>
          </p:nvPr>
        </p:nvGraphicFramePr>
        <p:xfrm>
          <a:off x="287338" y="1125538"/>
          <a:ext cx="8612600" cy="10073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560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HISPEC/ DESPEC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 smtClean="0"/>
                    </a:p>
                  </a:txBody>
                  <a:tcPr vert="vert27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 smtClean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?</a:t>
                      </a:r>
                      <a:endParaRPr lang="de-DE" sz="2000" dirty="0"/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 smtClean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dirty="0" smtClean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</a:tr>
              <a:tr h="575270">
                <a:tc vMerge="1">
                  <a:txBody>
                    <a:bodyPr/>
                    <a:lstStyle/>
                    <a:p>
                      <a:pPr algn="l"/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1.2.2.3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1.2.2.4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1.2.2.5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1.2.2.6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1.2.2.7.1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1.2.2.7.2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1.2.2.8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1.2.2.9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1.2.2.10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1.2.2.13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1.2.2.14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1.2.2.15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1.2.2.16.1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1.2.2.16.2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1.2.2.16.3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1.2.2.17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1.2.2.18</a:t>
                      </a:r>
                      <a:endParaRPr lang="de-DE" sz="800" dirty="0"/>
                    </a:p>
                  </a:txBody>
                  <a:tcPr vert="vert270" anchor="ctr"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aphicFrame>
        <p:nvGraphicFramePr>
          <p:cNvPr id="6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819867"/>
              </p:ext>
            </p:extLst>
          </p:nvPr>
        </p:nvGraphicFramePr>
        <p:xfrm>
          <a:off x="280582" y="2163289"/>
          <a:ext cx="6563590" cy="10081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560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MATS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pPr algn="l"/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1.2.3.3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1.2.3.4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1.2.3.5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1.2.3.6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1.2.3.8.1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1.2.3.8.2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1.2.3.8.3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1.2.3.9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1.2.3.10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1.2.3.11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1.2.3.12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1.2.3.13</a:t>
                      </a:r>
                      <a:endParaRPr lang="de-DE" sz="800" dirty="0"/>
                    </a:p>
                  </a:txBody>
                  <a:tcPr vert="vert270" anchor="ctr"/>
                </a:tc>
              </a:tr>
            </a:tbl>
          </a:graphicData>
        </a:graphic>
      </p:graphicFrame>
      <p:graphicFrame>
        <p:nvGraphicFramePr>
          <p:cNvPr id="7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628411"/>
              </p:ext>
            </p:extLst>
          </p:nvPr>
        </p:nvGraphicFramePr>
        <p:xfrm>
          <a:off x="280914" y="3201158"/>
          <a:ext cx="3285174" cy="9094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560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 err="1" smtClean="0"/>
                        <a:t>LaSpec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</a:tr>
              <a:tr h="477402">
                <a:tc vMerge="1">
                  <a:txBody>
                    <a:bodyPr/>
                    <a:lstStyle/>
                    <a:p>
                      <a:pPr algn="l"/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1.2.4.1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1.2.4.2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1.2.4.3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1.2.4.4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1.2.4.5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1.2.4.7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1.2.4.8</a:t>
                      </a:r>
                    </a:p>
                  </a:txBody>
                  <a:tcPr vert="vert270" anchor="ctr"/>
                </a:tc>
              </a:tr>
            </a:tbl>
          </a:graphicData>
        </a:graphic>
      </p:graphicFrame>
      <p:graphicFrame>
        <p:nvGraphicFramePr>
          <p:cNvPr id="8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902856"/>
              </p:ext>
            </p:extLst>
          </p:nvPr>
        </p:nvGraphicFramePr>
        <p:xfrm>
          <a:off x="278918" y="4147710"/>
          <a:ext cx="6979280" cy="11775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911"/>
                <a:gridCol w="410148"/>
                <a:gridCol w="410148"/>
                <a:gridCol w="410148"/>
                <a:gridCol w="410148"/>
                <a:gridCol w="407191"/>
                <a:gridCol w="413106"/>
                <a:gridCol w="410148"/>
                <a:gridCol w="410148"/>
                <a:gridCol w="410148"/>
                <a:gridCol w="410148"/>
                <a:gridCol w="410148"/>
                <a:gridCol w="410148"/>
                <a:gridCol w="410148"/>
                <a:gridCol w="410148"/>
                <a:gridCol w="410148"/>
                <a:gridCol w="410148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R</a:t>
                      </a:r>
                      <a:r>
                        <a:rPr lang="de-DE" sz="1200" baseline="30000" dirty="0" smtClean="0"/>
                        <a:t>3</a:t>
                      </a:r>
                      <a:r>
                        <a:rPr lang="de-DE" sz="1200" dirty="0" smtClean="0"/>
                        <a:t>B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</a:tr>
              <a:tr h="745513">
                <a:tc vMerge="1">
                  <a:txBody>
                    <a:bodyPr/>
                    <a:lstStyle/>
                    <a:p>
                      <a:pPr algn="l"/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1.2.5.1.1.1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1.2.5.1.1.2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1.2.5.1.1.3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1.2.5.1.2.1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1.2.5.1.2.2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1.2.5.1.2.3.1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1.2.5.1.2.3.2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1.2.5.1.2.4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1.2.5.1.2.5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1.2.5.1.2.6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1.2.5.1.3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1.2.5.1.5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1.2.5.2.1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1.2.5.2.2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1.2.5.2.3</a:t>
                      </a:r>
                      <a:endParaRPr lang="de-DE" sz="800" dirty="0"/>
                    </a:p>
                  </a:txBody>
                  <a:tcPr vert="vert270" anchor="ctr"/>
                </a:tc>
              </a:tr>
            </a:tbl>
          </a:graphicData>
        </a:graphic>
      </p:graphicFrame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607463"/>
              </p:ext>
            </p:extLst>
          </p:nvPr>
        </p:nvGraphicFramePr>
        <p:xfrm>
          <a:off x="281604" y="5357355"/>
          <a:ext cx="2465570" cy="936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560"/>
                <a:gridCol w="409802"/>
                <a:gridCol w="409802"/>
                <a:gridCol w="409802"/>
                <a:gridCol w="409802"/>
                <a:gridCol w="409802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ILIMA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algn="l"/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1.2.6.1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1.2.6.3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1.2.6.4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1.2.6.5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1.2.6.6</a:t>
                      </a:r>
                      <a:endParaRPr lang="de-DE" sz="800" dirty="0"/>
                    </a:p>
                  </a:txBody>
                  <a:tcPr vert="vert270" anchor="ctr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7511"/>
              </p:ext>
            </p:extLst>
          </p:nvPr>
        </p:nvGraphicFramePr>
        <p:xfrm>
          <a:off x="7164575" y="2429721"/>
          <a:ext cx="198476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0"/>
                <a:gridCol w="1624720"/>
              </a:tblGrid>
              <a:tr h="3708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TDR </a:t>
                      </a:r>
                      <a:r>
                        <a:rPr lang="de-DE" sz="1200" dirty="0" err="1" smtClean="0"/>
                        <a:t>approved</a:t>
                      </a:r>
                      <a:endParaRPr lang="de-DE" sz="12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TDR </a:t>
                      </a:r>
                      <a:r>
                        <a:rPr lang="de-DE" sz="1200" dirty="0" err="1" smtClean="0"/>
                        <a:t>submitted</a:t>
                      </a:r>
                      <a:endParaRPr lang="de-DE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TDR in </a:t>
                      </a:r>
                      <a:r>
                        <a:rPr lang="de-DE" sz="1200" dirty="0" err="1" smtClean="0"/>
                        <a:t>preparation</a:t>
                      </a:r>
                      <a:endParaRPr lang="de-DE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No</a:t>
                      </a:r>
                      <a:r>
                        <a:rPr lang="de-DE" sz="1200" dirty="0" smtClean="0"/>
                        <a:t> TDR </a:t>
                      </a:r>
                      <a:r>
                        <a:rPr lang="de-DE" sz="1200" dirty="0" err="1" smtClean="0"/>
                        <a:t>expected</a:t>
                      </a:r>
                      <a:endParaRPr lang="de-DE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7164575" y="2429721"/>
            <a:ext cx="1797735" cy="1472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2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680964"/>
              </p:ext>
            </p:extLst>
          </p:nvPr>
        </p:nvGraphicFramePr>
        <p:xfrm>
          <a:off x="4376940" y="3190546"/>
          <a:ext cx="1645966" cy="936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560"/>
                <a:gridCol w="409802"/>
                <a:gridCol w="409802"/>
                <a:gridCol w="409802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LEB/</a:t>
                      </a:r>
                      <a:r>
                        <a:rPr lang="de-DE" sz="1200" baseline="0" dirty="0" smtClean="0"/>
                        <a:t> Super-FRS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algn="l"/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1.2.1.1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1.2.1.2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1.2.1.3</a:t>
                      </a:r>
                      <a:endParaRPr lang="de-DE" sz="800" dirty="0"/>
                    </a:p>
                  </a:txBody>
                  <a:tcPr vert="vert270" anchor="ctr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520746" y="5661248"/>
            <a:ext cx="379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rgbClr val="336699"/>
                </a:solidFill>
              </a:rPr>
              <a:t>Described</a:t>
            </a:r>
            <a:r>
              <a:rPr lang="de-DE" sz="2800" dirty="0" smtClean="0">
                <a:solidFill>
                  <a:srgbClr val="336699"/>
                </a:solidFill>
              </a:rPr>
              <a:t> </a:t>
            </a:r>
            <a:r>
              <a:rPr lang="de-DE" sz="2800" dirty="0" err="1" smtClean="0">
                <a:solidFill>
                  <a:srgbClr val="336699"/>
                </a:solidFill>
              </a:rPr>
              <a:t>by</a:t>
            </a:r>
            <a:r>
              <a:rPr lang="de-DE" sz="2800" dirty="0" smtClean="0">
                <a:solidFill>
                  <a:srgbClr val="336699"/>
                </a:solidFill>
              </a:rPr>
              <a:t> 34 TDRs</a:t>
            </a:r>
            <a:endParaRPr lang="de-DE" sz="28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: </a:t>
            </a:r>
            <a:r>
              <a:rPr lang="de-DE" dirty="0" err="1" smtClean="0">
                <a:solidFill>
                  <a:srgbClr val="FF0000"/>
                </a:solidFill>
              </a:rPr>
              <a:t>example</a:t>
            </a:r>
            <a:r>
              <a:rPr lang="de-DE" dirty="0" smtClean="0">
                <a:solidFill>
                  <a:srgbClr val="FF0000"/>
                </a:solidFill>
              </a:rPr>
              <a:t> R</a:t>
            </a:r>
            <a:r>
              <a:rPr lang="de-DE" baseline="30000" dirty="0" smtClean="0">
                <a:solidFill>
                  <a:srgbClr val="FF0000"/>
                </a:solidFill>
              </a:rPr>
              <a:t>3</a:t>
            </a:r>
            <a:r>
              <a:rPr lang="de-DE" dirty="0" smtClean="0">
                <a:solidFill>
                  <a:srgbClr val="FF0000"/>
                </a:solidFill>
              </a:rPr>
              <a:t>B</a:t>
            </a:r>
            <a:endParaRPr lang="de-DE" dirty="0">
              <a:solidFill>
                <a:srgbClr val="FF0000"/>
              </a:solidFill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57184"/>
              </p:ext>
            </p:extLst>
          </p:nvPr>
        </p:nvGraphicFramePr>
        <p:xfrm>
          <a:off x="287338" y="1125538"/>
          <a:ext cx="8605837" cy="352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Pfeil nach unten 5"/>
          <p:cNvSpPr/>
          <p:nvPr/>
        </p:nvSpPr>
        <p:spPr>
          <a:xfrm>
            <a:off x="3562882" y="4797152"/>
            <a:ext cx="144016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>
            <a:off x="5436096" y="4797152"/>
            <a:ext cx="144016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10366" y="5589240"/>
            <a:ext cx="3805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err="1" smtClean="0">
                <a:solidFill>
                  <a:srgbClr val="FF0000"/>
                </a:solidFill>
              </a:rPr>
              <a:t>Staged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</a:rPr>
              <a:t>construction</a:t>
            </a:r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GLAD </a:t>
            </a:r>
            <a:r>
              <a:rPr lang="en-US" dirty="0" err="1" smtClean="0"/>
              <a:t>magent</a:t>
            </a:r>
            <a:r>
              <a:rPr lang="en-US" dirty="0" smtClean="0"/>
              <a:t> @ CEA </a:t>
            </a:r>
            <a:r>
              <a:rPr lang="en-US" dirty="0" err="1" smtClean="0"/>
              <a:t>Saclay</a:t>
            </a:r>
            <a:endParaRPr lang="en-US" dirty="0"/>
          </a:p>
        </p:txBody>
      </p:sp>
      <p:pic>
        <p:nvPicPr>
          <p:cNvPr id="6" name="Content Placeholder 5" descr="IMG_139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2" b="928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7217C7-E5FA-554C-BAF5-93F559701703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0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</a:t>
            </a:r>
            <a:r>
              <a:rPr lang="de-DE" baseline="30000" dirty="0" smtClean="0"/>
              <a:t>3</a:t>
            </a:r>
            <a:r>
              <a:rPr lang="de-DE" dirty="0" smtClean="0"/>
              <a:t>B – GLAD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87338" y="972898"/>
            <a:ext cx="8605837" cy="540022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6731000" algn="l"/>
              </a:tabLst>
            </a:pPr>
            <a:r>
              <a:rPr lang="en-US" dirty="0" smtClean="0"/>
              <a:t>GLAD magnet construction cost (July 2015)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dirty="0" smtClean="0"/>
              <a:t>Detailed cost overview (CEA </a:t>
            </a:r>
            <a:r>
              <a:rPr lang="en-US" dirty="0" err="1" smtClean="0"/>
              <a:t>Saclay</a:t>
            </a:r>
            <a:r>
              <a:rPr lang="en-US" dirty="0" smtClean="0"/>
              <a:t> + GSI local cost) in </a:t>
            </a:r>
            <a:r>
              <a:rPr lang="en-US" dirty="0" err="1" smtClean="0"/>
              <a:t>kEUR</a:t>
            </a:r>
            <a:r>
              <a:rPr lang="en-US" dirty="0" smtClean="0"/>
              <a:t> 2005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73732" y="2469195"/>
            <a:ext cx="2314092" cy="781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manpower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6170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73732" y="2109155"/>
            <a:ext cx="1343544" cy="3631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3612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009800" y="2109155"/>
            <a:ext cx="978024" cy="363143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2558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987824" y="2466646"/>
            <a:ext cx="2193776" cy="781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material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5870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986009" y="3247610"/>
            <a:ext cx="1098703" cy="3631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2935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081264" y="3247791"/>
            <a:ext cx="1098703" cy="36296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2935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181600" y="3678457"/>
            <a:ext cx="409618" cy="781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1008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591690" y="3678458"/>
            <a:ext cx="1289756" cy="781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manpower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???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Geschweifte Klammer links 18"/>
          <p:cNvSpPr/>
          <p:nvPr/>
        </p:nvSpPr>
        <p:spPr>
          <a:xfrm flipH="1">
            <a:off x="7166974" y="2109155"/>
            <a:ext cx="213338" cy="1509619"/>
          </a:xfrm>
          <a:prstGeom prst="leftBrace">
            <a:avLst>
              <a:gd name="adj1" fmla="val 2782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eschweifte Klammer links 19"/>
          <p:cNvSpPr/>
          <p:nvPr/>
        </p:nvSpPr>
        <p:spPr>
          <a:xfrm flipH="1">
            <a:off x="7164288" y="3680210"/>
            <a:ext cx="216024" cy="781146"/>
          </a:xfrm>
          <a:prstGeom prst="leftBrace">
            <a:avLst>
              <a:gd name="adj1" fmla="val 3061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7574340" y="2403574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CEA</a:t>
            </a:r>
          </a:p>
          <a:p>
            <a:r>
              <a:rPr lang="de-DE" dirty="0" err="1" smtClean="0"/>
              <a:t>construction</a:t>
            </a:r>
            <a:endParaRPr lang="de-DE" dirty="0" smtClean="0"/>
          </a:p>
          <a:p>
            <a:r>
              <a:rPr lang="de-DE" dirty="0" err="1" smtClean="0"/>
              <a:t>cost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7574340" y="3747615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GSI</a:t>
            </a:r>
          </a:p>
          <a:p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endParaRPr lang="de-DE" dirty="0" smtClean="0"/>
          </a:p>
        </p:txBody>
      </p:sp>
      <p:sp>
        <p:nvSpPr>
          <p:cNvPr id="23" name="Rechteck 22"/>
          <p:cNvSpPr/>
          <p:nvPr/>
        </p:nvSpPr>
        <p:spPr>
          <a:xfrm>
            <a:off x="2987824" y="4549406"/>
            <a:ext cx="1098703" cy="7154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CEA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2935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4081264" y="4549406"/>
            <a:ext cx="1510426" cy="71548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GSI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3943</a:t>
            </a:r>
          </a:p>
        </p:txBody>
      </p:sp>
      <p:sp>
        <p:nvSpPr>
          <p:cNvPr id="27" name="Geschweifte Klammer links 26"/>
          <p:cNvSpPr/>
          <p:nvPr/>
        </p:nvSpPr>
        <p:spPr>
          <a:xfrm flipH="1">
            <a:off x="7164288" y="4549406"/>
            <a:ext cx="216024" cy="715481"/>
          </a:xfrm>
          <a:prstGeom prst="leftBrace">
            <a:avLst>
              <a:gd name="adj1" fmla="val 3061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7574340" y="4618556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invest</a:t>
            </a:r>
            <a:endParaRPr lang="de-DE" dirty="0" smtClean="0"/>
          </a:p>
          <a:p>
            <a:r>
              <a:rPr lang="de-DE" dirty="0" smtClean="0">
                <a:solidFill>
                  <a:srgbClr val="006699"/>
                </a:solidFill>
              </a:rPr>
              <a:t>6878 </a:t>
            </a:r>
            <a:r>
              <a:rPr lang="de-DE" dirty="0" err="1" smtClean="0">
                <a:solidFill>
                  <a:srgbClr val="006699"/>
                </a:solidFill>
              </a:rPr>
              <a:t>kEUR</a:t>
            </a:r>
            <a:endParaRPr lang="de-DE" dirty="0" smtClean="0">
              <a:solidFill>
                <a:srgbClr val="006699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207596" y="5366072"/>
            <a:ext cx="877115" cy="367463"/>
          </a:xfrm>
          <a:prstGeom prst="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2530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081265" y="5366769"/>
            <a:ext cx="840456" cy="363143"/>
          </a:xfrm>
          <a:prstGeom prst="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2530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986187" y="5366769"/>
            <a:ext cx="119447" cy="366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4921721" y="5366769"/>
            <a:ext cx="530055" cy="36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5451957" y="5366769"/>
            <a:ext cx="139733" cy="36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Geschweifte Klammer links 31"/>
          <p:cNvSpPr/>
          <p:nvPr/>
        </p:nvSpPr>
        <p:spPr>
          <a:xfrm flipH="1">
            <a:off x="7164288" y="5381418"/>
            <a:ext cx="216024" cy="348495"/>
          </a:xfrm>
          <a:prstGeom prst="leftBrace">
            <a:avLst>
              <a:gd name="adj1" fmla="val 3061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7574340" y="536367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sharing</a:t>
            </a:r>
            <a:endParaRPr lang="de-DE" dirty="0" smtClean="0"/>
          </a:p>
        </p:txBody>
      </p:sp>
      <p:sp>
        <p:nvSpPr>
          <p:cNvPr id="34" name="Geschweifte Klammer links 33"/>
          <p:cNvSpPr/>
          <p:nvPr/>
        </p:nvSpPr>
        <p:spPr>
          <a:xfrm rot="5400000" flipH="1">
            <a:off x="3966265" y="5090772"/>
            <a:ext cx="216024" cy="1694888"/>
          </a:xfrm>
          <a:prstGeom prst="leftBrace">
            <a:avLst>
              <a:gd name="adj1" fmla="val 3061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3335193" y="6132130"/>
            <a:ext cx="14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336699"/>
                </a:solidFill>
              </a:rPr>
              <a:t>FAIR </a:t>
            </a:r>
            <a:r>
              <a:rPr lang="de-DE" dirty="0" err="1" smtClean="0">
                <a:solidFill>
                  <a:srgbClr val="336699"/>
                </a:solidFill>
              </a:rPr>
              <a:t>budget</a:t>
            </a:r>
            <a:endParaRPr lang="de-DE" dirty="0" smtClean="0">
              <a:solidFill>
                <a:srgbClr val="336699"/>
              </a:solidFill>
            </a:endParaRPr>
          </a:p>
        </p:txBody>
      </p:sp>
      <p:cxnSp>
        <p:nvCxnSpPr>
          <p:cNvPr id="5" name="Gerade Verbindung 4"/>
          <p:cNvCxnSpPr>
            <a:endCxn id="36" idx="0"/>
          </p:cNvCxnSpPr>
          <p:nvPr/>
        </p:nvCxnSpPr>
        <p:spPr>
          <a:xfrm flipH="1">
            <a:off x="1703150" y="5544065"/>
            <a:ext cx="1356682" cy="588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1187624" y="613213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ext (EC)</a:t>
            </a:r>
          </a:p>
        </p:txBody>
      </p:sp>
      <p:cxnSp>
        <p:nvCxnSpPr>
          <p:cNvPr id="38" name="Gerade Verbindung 37"/>
          <p:cNvCxnSpPr>
            <a:endCxn id="39" idx="0"/>
          </p:cNvCxnSpPr>
          <p:nvPr/>
        </p:nvCxnSpPr>
        <p:spPr>
          <a:xfrm>
            <a:off x="5225190" y="5631144"/>
            <a:ext cx="534653" cy="5009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5244317" y="613213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ext (EC)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6300192" y="61443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ext (GSI)</a:t>
            </a:r>
          </a:p>
        </p:txBody>
      </p:sp>
      <p:cxnSp>
        <p:nvCxnSpPr>
          <p:cNvPr id="44" name="Gerade Verbindung 43"/>
          <p:cNvCxnSpPr/>
          <p:nvPr/>
        </p:nvCxnSpPr>
        <p:spPr>
          <a:xfrm>
            <a:off x="5529990" y="5566976"/>
            <a:ext cx="1058234" cy="565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H="1">
            <a:off x="5386410" y="3429181"/>
            <a:ext cx="143580" cy="290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5364088" y="310153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material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015926" y="17401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CEA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3207597" y="362231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CEA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2207706" y="173982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GSI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4339509" y="362231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GSI</a:t>
            </a:r>
          </a:p>
        </p:txBody>
      </p:sp>
      <p:sp>
        <p:nvSpPr>
          <p:cNvPr id="45" name="Rechteck 44"/>
          <p:cNvSpPr/>
          <p:nvPr/>
        </p:nvSpPr>
        <p:spPr>
          <a:xfrm>
            <a:off x="3105635" y="5363675"/>
            <a:ext cx="12119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47" name="Gerade Verbindung 46"/>
          <p:cNvCxnSpPr/>
          <p:nvPr/>
        </p:nvCxnSpPr>
        <p:spPr>
          <a:xfrm flipH="1">
            <a:off x="2627784" y="5544065"/>
            <a:ext cx="543785" cy="600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2195736" y="613235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ext (CEA)</a:t>
            </a:r>
          </a:p>
        </p:txBody>
      </p:sp>
    </p:spTree>
    <p:extLst>
      <p:ext uri="{BB962C8B-B14F-4D97-AF65-F5344CB8AC3E}">
        <p14:creationId xmlns:p14="http://schemas.microsoft.com/office/powerpoint/2010/main" val="35795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NeuLAND</a:t>
            </a:r>
            <a:r>
              <a:rPr lang="de-DE" dirty="0" smtClean="0"/>
              <a:t>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8009"/>
            <a:ext cx="49339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" y="4730696"/>
            <a:ext cx="6075632" cy="179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https://www.gsi.de/fileadmin/_processed_/csm_NeuLAND_S438_april2014_716806d74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25" y="2276872"/>
            <a:ext cx="2608263" cy="39131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025570" y="980728"/>
            <a:ext cx="47949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30 double </a:t>
            </a:r>
            <a:r>
              <a:rPr lang="de-DE" dirty="0" smtClean="0"/>
              <a:t>planes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336699"/>
                </a:solidFill>
              </a:rPr>
              <a:t>100 x 100 </a:t>
            </a:r>
            <a:r>
              <a:rPr lang="de-DE" dirty="0" err="1" smtClean="0">
                <a:solidFill>
                  <a:srgbClr val="336699"/>
                </a:solidFill>
              </a:rPr>
              <a:t>scintillator</a:t>
            </a:r>
            <a:r>
              <a:rPr lang="de-DE" dirty="0" smtClean="0">
                <a:solidFill>
                  <a:srgbClr val="336699"/>
                </a:solidFill>
              </a:rPr>
              <a:t> </a:t>
            </a:r>
            <a:r>
              <a:rPr lang="de-DE" dirty="0" err="1" smtClean="0">
                <a:solidFill>
                  <a:srgbClr val="336699"/>
                </a:solidFill>
              </a:rPr>
              <a:t>bars</a:t>
            </a:r>
            <a:r>
              <a:rPr lang="de-DE" dirty="0" smtClean="0">
                <a:solidFill>
                  <a:srgbClr val="336699"/>
                </a:solidFill>
              </a:rPr>
              <a:t> x 30 planes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336699"/>
                </a:solidFill>
              </a:rPr>
              <a:t>6000 </a:t>
            </a:r>
            <a:r>
              <a:rPr lang="de-DE" dirty="0">
                <a:solidFill>
                  <a:srgbClr val="336699"/>
                </a:solidFill>
              </a:rPr>
              <a:t>PMTs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excellent</a:t>
            </a:r>
            <a:r>
              <a:rPr lang="de-DE" dirty="0" smtClean="0"/>
              <a:t> </a:t>
            </a:r>
            <a:r>
              <a:rPr lang="de-DE" dirty="0"/>
              <a:t>multi-neutron </a:t>
            </a:r>
            <a:r>
              <a:rPr lang="de-DE" dirty="0" err="1" smtClean="0"/>
              <a:t>capability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62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packages and funding: </a:t>
            </a:r>
            <a:r>
              <a:rPr lang="en-US" dirty="0" err="1" smtClean="0">
                <a:solidFill>
                  <a:srgbClr val="336699"/>
                </a:solidFill>
              </a:rPr>
              <a:t>NeuLAND</a:t>
            </a:r>
            <a:endParaRPr lang="en-US" dirty="0">
              <a:solidFill>
                <a:srgbClr val="336699"/>
              </a:solidFill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517961"/>
              </p:ext>
            </p:extLst>
          </p:nvPr>
        </p:nvGraphicFramePr>
        <p:xfrm>
          <a:off x="287338" y="1196752"/>
          <a:ext cx="8605837" cy="352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7" name="Geschweifte Klammer links 6"/>
          <p:cNvSpPr/>
          <p:nvPr/>
        </p:nvSpPr>
        <p:spPr>
          <a:xfrm rot="16200000">
            <a:off x="1755641" y="3348945"/>
            <a:ext cx="288032" cy="3184446"/>
          </a:xfrm>
          <a:prstGeom prst="leftBrace">
            <a:avLst>
              <a:gd name="adj1" fmla="val 36181"/>
              <a:gd name="adj2" fmla="val 496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786129" y="5397069"/>
            <a:ext cx="257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9900"/>
                </a:solidFill>
              </a:rPr>
              <a:t>„</a:t>
            </a:r>
            <a:r>
              <a:rPr lang="de-DE" sz="2400" dirty="0" err="1" smtClean="0">
                <a:solidFill>
                  <a:srgbClr val="009900"/>
                </a:solidFill>
              </a:rPr>
              <a:t>external</a:t>
            </a:r>
            <a:r>
              <a:rPr lang="de-DE" sz="2400" dirty="0" smtClean="0">
                <a:solidFill>
                  <a:srgbClr val="009900"/>
                </a:solidFill>
              </a:rPr>
              <a:t>“ </a:t>
            </a:r>
            <a:r>
              <a:rPr lang="de-DE" sz="2400" dirty="0" err="1" smtClean="0">
                <a:solidFill>
                  <a:srgbClr val="009900"/>
                </a:solidFill>
              </a:rPr>
              <a:t>funding</a:t>
            </a:r>
            <a:endParaRPr lang="de-DE" sz="2400" dirty="0">
              <a:solidFill>
                <a:srgbClr val="0099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92997" y="5062125"/>
            <a:ext cx="181331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336699"/>
                </a:solidFill>
              </a:rPr>
              <a:t>FAIR</a:t>
            </a:r>
          </a:p>
          <a:p>
            <a:pPr algn="ctr"/>
            <a:r>
              <a:rPr lang="de-DE" sz="2400" dirty="0" smtClean="0">
                <a:solidFill>
                  <a:srgbClr val="336699"/>
                </a:solidFill>
              </a:rPr>
              <a:t>shareholder</a:t>
            </a:r>
          </a:p>
          <a:p>
            <a:pPr algn="ctr"/>
            <a:r>
              <a:rPr lang="de-DE" sz="2400" dirty="0" err="1" smtClean="0">
                <a:solidFill>
                  <a:srgbClr val="336699"/>
                </a:solidFill>
              </a:rPr>
              <a:t>contribution</a:t>
            </a:r>
            <a:endParaRPr lang="de-DE" sz="2400" dirty="0">
              <a:solidFill>
                <a:srgbClr val="336699"/>
              </a:solidFill>
            </a:endParaRPr>
          </a:p>
        </p:txBody>
      </p:sp>
      <p:sp>
        <p:nvSpPr>
          <p:cNvPr id="10" name="Geschweifte Klammer links 9"/>
          <p:cNvSpPr/>
          <p:nvPr/>
        </p:nvSpPr>
        <p:spPr>
          <a:xfrm rot="16200000">
            <a:off x="4932040" y="3345997"/>
            <a:ext cx="288032" cy="3168352"/>
          </a:xfrm>
          <a:prstGeom prst="leftBrace">
            <a:avLst>
              <a:gd name="adj1" fmla="val 36181"/>
              <a:gd name="adj2" fmla="val 496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3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NUSTAR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phases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7338" y="1125538"/>
            <a:ext cx="8605837" cy="532779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Phase 0</a:t>
            </a:r>
          </a:p>
          <a:p>
            <a:pPr marL="676275" lvl="1" indent="-342900"/>
            <a:r>
              <a:rPr lang="en-US" dirty="0" smtClean="0"/>
              <a:t>R&amp;D </a:t>
            </a:r>
            <a:r>
              <a:rPr lang="en-US" dirty="0"/>
              <a:t>and </a:t>
            </a:r>
            <a:r>
              <a:rPr lang="en-US" dirty="0" smtClean="0"/>
              <a:t>experiments to be carried out with </a:t>
            </a:r>
            <a:r>
              <a:rPr lang="en-US" b="1" dirty="0" smtClean="0"/>
              <a:t>present </a:t>
            </a:r>
            <a:r>
              <a:rPr lang="en-US" b="1" dirty="0"/>
              <a:t>facilities </a:t>
            </a:r>
            <a:r>
              <a:rPr lang="en-US" u="sng" dirty="0" smtClean="0"/>
              <a:t>and</a:t>
            </a:r>
            <a:r>
              <a:rPr lang="en-US" dirty="0" smtClean="0"/>
              <a:t> </a:t>
            </a:r>
            <a:r>
              <a:rPr lang="en-US" b="1" dirty="0" smtClean="0"/>
              <a:t>FAIR/NUSTAR equipment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Phase 1</a:t>
            </a:r>
            <a:endParaRPr lang="en-US" dirty="0"/>
          </a:p>
          <a:p>
            <a:pPr marL="676275" lvl="1" indent="-342900"/>
            <a:r>
              <a:rPr lang="en-US" dirty="0" smtClean="0"/>
              <a:t>Core detectors and subsystems completed </a:t>
            </a:r>
          </a:p>
          <a:p>
            <a:pPr marL="676275" lvl="1" indent="-342900"/>
            <a:r>
              <a:rPr lang="en-US" dirty="0"/>
              <a:t>First measurements </a:t>
            </a:r>
            <a:r>
              <a:rPr lang="en-US" dirty="0" smtClean="0"/>
              <a:t>with </a:t>
            </a:r>
            <a:r>
              <a:rPr lang="en-US" dirty="0"/>
              <a:t>FAIR/Super-FRS beams</a:t>
            </a:r>
          </a:p>
          <a:p>
            <a:pPr marL="771525" lvl="2" indent="-342900">
              <a:buFont typeface="Wingdings" panose="05000000000000000000" pitchFamily="2" charset="2"/>
              <a:buChar char="Ø"/>
            </a:pPr>
            <a:r>
              <a:rPr lang="en-US" b="1" dirty="0" smtClean="0"/>
              <a:t>Carry out experiments </a:t>
            </a:r>
            <a:r>
              <a:rPr lang="en-US" b="1" dirty="0"/>
              <a:t>with highest visibility as part of the core program and within the FAIR MSV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Phase 2</a:t>
            </a:r>
          </a:p>
          <a:p>
            <a:pPr marL="676275" lvl="1" indent="-342900"/>
            <a:r>
              <a:rPr lang="en-US" dirty="0" smtClean="0"/>
              <a:t>FAIR evolving towards </a:t>
            </a:r>
            <a:r>
              <a:rPr lang="en-US" dirty="0"/>
              <a:t>full </a:t>
            </a:r>
            <a:r>
              <a:rPr lang="en-US" dirty="0" smtClean="0"/>
              <a:t>power</a:t>
            </a:r>
          </a:p>
          <a:p>
            <a:pPr marL="676275" lvl="1" indent="-342900"/>
            <a:r>
              <a:rPr lang="en-US" dirty="0" smtClean="0"/>
              <a:t>Completion of experiments within MSV</a:t>
            </a:r>
          </a:p>
          <a:p>
            <a:pPr marL="771525" lvl="2" indent="-342900">
              <a:buFont typeface="Wingdings" panose="05000000000000000000" pitchFamily="2" charset="2"/>
              <a:buChar char="Ø"/>
            </a:pPr>
            <a:r>
              <a:rPr lang="en-US" b="1" dirty="0" smtClean="0"/>
              <a:t>Essentially </a:t>
            </a:r>
            <a:r>
              <a:rPr lang="en-US" b="1" dirty="0"/>
              <a:t>the full program of MSV </a:t>
            </a:r>
            <a:r>
              <a:rPr lang="en-US" b="1" dirty="0" smtClean="0"/>
              <a:t>can be performed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Phase 3</a:t>
            </a:r>
          </a:p>
          <a:p>
            <a:pPr marL="676275" lvl="1" indent="-3429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Moderate projects,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which have been initiated on the way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(outside MSV)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can be included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(e.g. experiments related to return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 for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rings)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6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Phases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HISPEC/DESPEC – </a:t>
            </a:r>
            <a:r>
              <a:rPr lang="de-DE" dirty="0" err="1" smtClean="0"/>
              <a:t>funding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19842"/>
              </p:ext>
            </p:extLst>
          </p:nvPr>
        </p:nvGraphicFramePr>
        <p:xfrm>
          <a:off x="287338" y="1125538"/>
          <a:ext cx="8612600" cy="50829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280"/>
                <a:gridCol w="208280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</a:tblGrid>
              <a:tr h="2303462">
                <a:tc gridSpan="2"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Description</a:t>
                      </a:r>
                      <a:endParaRPr lang="de-DE" sz="12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Beam tracking and identification detectors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HISPEC/DESPEC </a:t>
                      </a:r>
                      <a:r>
                        <a:rPr lang="de-DE" sz="1200" dirty="0" err="1" smtClean="0"/>
                        <a:t>Beamline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 err="1" smtClean="0"/>
                        <a:t>Mechanics</a:t>
                      </a:r>
                      <a:r>
                        <a:rPr lang="fr-FR" sz="1200" dirty="0" smtClean="0"/>
                        <a:t> + installation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Common EDAQ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err="1" smtClean="0"/>
                        <a:t>Safety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err="1" smtClean="0"/>
                        <a:t>Cabling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and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related</a:t>
                      </a:r>
                      <a:r>
                        <a:rPr lang="de-DE" sz="1200" dirty="0" smtClean="0"/>
                        <a:t> (HISPEC/AGATA)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err="1" smtClean="0"/>
                        <a:t>Active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target</a:t>
                      </a:r>
                      <a:r>
                        <a:rPr lang="de-DE" sz="1200" dirty="0" smtClean="0"/>
                        <a:t> (MINOS)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err="1" smtClean="0"/>
                        <a:t>Active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target</a:t>
                      </a:r>
                      <a:r>
                        <a:rPr lang="de-DE" sz="1200" dirty="0" smtClean="0"/>
                        <a:t> (</a:t>
                      </a:r>
                      <a:r>
                        <a:rPr lang="de-DE" sz="1200" dirty="0" err="1" smtClean="0"/>
                        <a:t>India</a:t>
                      </a:r>
                      <a:r>
                        <a:rPr lang="de-DE" sz="1200" dirty="0" smtClean="0"/>
                        <a:t>)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AGATA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HYDE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LYCCA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Plunger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AIDA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DEGAS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FATIMA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BELEN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MONSTER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NEDA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DTAS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err="1" smtClean="0"/>
                        <a:t>Isomeric</a:t>
                      </a:r>
                      <a:r>
                        <a:rPr lang="de-DE" sz="1200" dirty="0" smtClean="0"/>
                        <a:t> Moments</a:t>
                      </a:r>
                      <a:endParaRPr lang="de-DE" sz="1200" dirty="0"/>
                    </a:p>
                  </a:txBody>
                  <a:tcPr vert="vert270" anchor="ctr"/>
                </a:tc>
              </a:tr>
              <a:tr h="432048">
                <a:tc gridSpan="2"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TDR</a:t>
                      </a:r>
                      <a:endParaRPr lang="de-DE" sz="12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 smtClean="0"/>
                    </a:p>
                  </a:txBody>
                  <a:tcPr vert="vert27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 smtClean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 smtClean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</a:tr>
              <a:tr h="864096">
                <a:tc gridSpan="2"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PSP </a:t>
                      </a:r>
                      <a:r>
                        <a:rPr lang="de-DE" sz="1200" dirty="0" err="1" smtClean="0"/>
                        <a:t>code</a:t>
                      </a:r>
                      <a:endParaRPr lang="de-DE" sz="12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1.2.2.1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1.2.2.2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1.2.2.3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1.2.2.4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1.2.2.5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1.2.2.6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1.2.2.7.1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1.2.2.7.2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1.2.2.8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1.2.2.9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1.2.2.10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1.2.2.11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1.2.2.13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1.2.2.14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1.2.2.15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1.2.2.16.1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1.2.2.16.2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1.2.2.16.3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1.2.2.17</a:t>
                      </a:r>
                      <a:endParaRPr lang="de-DE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/>
                        <a:t>1.2.2.18</a:t>
                      </a:r>
                      <a:endParaRPr lang="de-DE" sz="1200" dirty="0"/>
                    </a:p>
                  </a:txBody>
                  <a:tcPr vert="vert270" anchor="ctr"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phase</a:t>
                      </a:r>
                      <a:endParaRPr lang="de-DE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412034" y="622127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(</a:t>
            </a:r>
            <a:r>
              <a:rPr lang="de-DE" sz="1400" dirty="0" err="1" smtClean="0"/>
              <a:t>status</a:t>
            </a:r>
            <a:r>
              <a:rPr lang="de-DE" sz="1400" dirty="0" smtClean="0"/>
              <a:t>: </a:t>
            </a:r>
            <a:r>
              <a:rPr lang="de-DE" sz="1400" dirty="0" err="1" smtClean="0"/>
              <a:t>July</a:t>
            </a:r>
            <a:r>
              <a:rPr lang="de-DE" sz="1400" dirty="0" smtClean="0"/>
              <a:t> 2015)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5783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Secured</a:t>
            </a:r>
            <a:r>
              <a:rPr lang="de-DE" dirty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, </a:t>
            </a:r>
            <a:r>
              <a:rPr lang="de-DE" dirty="0" err="1" smtClean="0"/>
              <a:t>EoIs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assigned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943425"/>
              </p:ext>
            </p:extLst>
          </p:nvPr>
        </p:nvGraphicFramePr>
        <p:xfrm>
          <a:off x="216024" y="548680"/>
          <a:ext cx="493273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104456" y="938537"/>
            <a:ext cx="55081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olidFill>
                  <a:srgbClr val="0070C0"/>
                </a:solidFill>
              </a:rPr>
              <a:t>FAIR </a:t>
            </a:r>
            <a:r>
              <a:rPr lang="de-DE" dirty="0" err="1" smtClean="0">
                <a:solidFill>
                  <a:srgbClr val="0070C0"/>
                </a:solidFill>
              </a:rPr>
              <a:t>shareholders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and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associates</a:t>
            </a:r>
            <a:endParaRPr lang="de-DE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err="1" smtClean="0"/>
              <a:t>Finland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smtClean="0"/>
              <a:t>France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smtClean="0"/>
              <a:t>Germany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err="1" smtClean="0"/>
              <a:t>India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err="1" smtClean="0"/>
              <a:t>Poland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smtClean="0"/>
              <a:t>Romania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err="1" smtClean="0"/>
              <a:t>Russia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err="1" smtClean="0"/>
              <a:t>Sweden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smtClean="0"/>
              <a:t>UK</a:t>
            </a: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olidFill>
                  <a:srgbClr val="0070C0"/>
                </a:solidFill>
              </a:rPr>
              <a:t>Additional </a:t>
            </a:r>
            <a:r>
              <a:rPr lang="de-DE" dirty="0" err="1" smtClean="0">
                <a:solidFill>
                  <a:srgbClr val="0070C0"/>
                </a:solidFill>
              </a:rPr>
              <a:t>funding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from</a:t>
            </a:r>
            <a:r>
              <a:rPr lang="de-DE" dirty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err="1" smtClean="0"/>
              <a:t>Belgium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err="1" smtClean="0"/>
              <a:t>Bulgaria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err="1" smtClean="0"/>
              <a:t>Hungary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smtClean="0"/>
              <a:t>Israel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err="1" smtClean="0"/>
              <a:t>Italy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smtClean="0"/>
              <a:t>Japan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smtClean="0"/>
              <a:t>Spain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</a:pPr>
            <a:r>
              <a:rPr lang="de-DE" dirty="0" smtClean="0"/>
              <a:t>Turkey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1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Evolution </a:t>
            </a:r>
            <a:r>
              <a:rPr lang="de-DE" dirty="0" err="1" smtClean="0"/>
              <a:t>of</a:t>
            </a:r>
            <a:r>
              <a:rPr lang="de-DE" dirty="0" smtClean="0"/>
              <a:t> NUSTAR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(RRBs)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49517"/>
              </p:ext>
            </p:extLst>
          </p:nvPr>
        </p:nvGraphicFramePr>
        <p:xfrm>
          <a:off x="539552" y="1052736"/>
          <a:ext cx="7777361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4644008" y="1268760"/>
            <a:ext cx="247954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Without GLAD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82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0" y="1384300"/>
            <a:ext cx="8521700" cy="5651500"/>
            <a:chOff x="288" y="776"/>
            <a:chExt cx="5304" cy="3256"/>
          </a:xfrm>
        </p:grpSpPr>
        <p:sp>
          <p:nvSpPr>
            <p:cNvPr id="7182" name="Rectangle 3"/>
            <p:cNvSpPr>
              <a:spLocks noChangeArrowheads="1"/>
            </p:cNvSpPr>
            <p:nvPr/>
          </p:nvSpPr>
          <p:spPr bwMode="auto">
            <a:xfrm>
              <a:off x="3888" y="776"/>
              <a:ext cx="1704" cy="1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grpSp>
          <p:nvGrpSpPr>
            <p:cNvPr id="7183" name="Group 4"/>
            <p:cNvGrpSpPr>
              <a:grpSpLocks/>
            </p:cNvGrpSpPr>
            <p:nvPr/>
          </p:nvGrpSpPr>
          <p:grpSpPr bwMode="auto">
            <a:xfrm>
              <a:off x="288" y="877"/>
              <a:ext cx="4970" cy="3155"/>
              <a:chOff x="288" y="877"/>
              <a:chExt cx="4970" cy="3155"/>
            </a:xfrm>
          </p:grpSpPr>
          <p:pic>
            <p:nvPicPr>
              <p:cNvPr id="718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877"/>
                <a:ext cx="4970" cy="3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5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284" y="2637"/>
                <a:ext cx="764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1200" dirty="0"/>
                  <a:t>Proton </a:t>
                </a:r>
                <a:r>
                  <a:rPr lang="de-DE" altLang="de-DE" sz="1200" dirty="0" err="1"/>
                  <a:t>number</a:t>
                </a:r>
                <a:r>
                  <a:rPr lang="de-DE" altLang="de-DE" sz="1200" dirty="0"/>
                  <a:t> Z</a:t>
                </a:r>
              </a:p>
            </p:txBody>
          </p:sp>
          <p:sp>
            <p:nvSpPr>
              <p:cNvPr id="7186" name="Text Box 7"/>
              <p:cNvSpPr txBox="1">
                <a:spLocks noChangeArrowheads="1"/>
              </p:cNvSpPr>
              <p:nvPr/>
            </p:nvSpPr>
            <p:spPr bwMode="auto">
              <a:xfrm>
                <a:off x="1813" y="1591"/>
                <a:ext cx="1013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1200" dirty="0" err="1">
                    <a:solidFill>
                      <a:schemeClr val="bg1"/>
                    </a:solidFill>
                  </a:rPr>
                  <a:t>Accreting</a:t>
                </a:r>
                <a:r>
                  <a:rPr lang="de-DE" altLang="de-DE" sz="1200" dirty="0">
                    <a:solidFill>
                      <a:schemeClr val="bg1"/>
                    </a:solidFill>
                  </a:rPr>
                  <a:t> </a:t>
                </a:r>
                <a:r>
                  <a:rPr lang="de-DE" altLang="de-DE" sz="1200" dirty="0" err="1">
                    <a:solidFill>
                      <a:schemeClr val="bg1"/>
                    </a:solidFill>
                  </a:rPr>
                  <a:t>white</a:t>
                </a:r>
                <a:r>
                  <a:rPr lang="de-DE" altLang="de-DE" sz="1200" dirty="0">
                    <a:solidFill>
                      <a:schemeClr val="bg1"/>
                    </a:solidFill>
                  </a:rPr>
                  <a:t> </a:t>
                </a:r>
                <a:r>
                  <a:rPr lang="de-DE" altLang="de-DE" sz="1200" dirty="0" err="1">
                    <a:solidFill>
                      <a:schemeClr val="bg1"/>
                    </a:solidFill>
                  </a:rPr>
                  <a:t>dwarf</a:t>
                </a:r>
                <a:endParaRPr lang="de-DE" altLang="de-D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87" name="Text Box 8"/>
              <p:cNvSpPr txBox="1">
                <a:spLocks noChangeArrowheads="1"/>
              </p:cNvSpPr>
              <p:nvPr/>
            </p:nvSpPr>
            <p:spPr bwMode="auto">
              <a:xfrm>
                <a:off x="917" y="2572"/>
                <a:ext cx="839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1200">
                    <a:solidFill>
                      <a:schemeClr val="bg1"/>
                    </a:solidFill>
                  </a:rPr>
                  <a:t>Nova Cygni 1992</a:t>
                </a:r>
              </a:p>
            </p:txBody>
          </p:sp>
          <p:sp>
            <p:nvSpPr>
              <p:cNvPr id="7188" name="Text Box 9"/>
              <p:cNvSpPr txBox="1">
                <a:spLocks noChangeArrowheads="1"/>
              </p:cNvSpPr>
              <p:nvPr/>
            </p:nvSpPr>
            <p:spPr bwMode="auto">
              <a:xfrm>
                <a:off x="1825" y="3608"/>
                <a:ext cx="283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1200">
                    <a:solidFill>
                      <a:schemeClr val="bg1"/>
                    </a:solidFill>
                  </a:rPr>
                  <a:t>Sun</a:t>
                </a:r>
              </a:p>
            </p:txBody>
          </p:sp>
          <p:sp>
            <p:nvSpPr>
              <p:cNvPr id="7189" name="Text Box 10"/>
              <p:cNvSpPr txBox="1">
                <a:spLocks noChangeArrowheads="1"/>
              </p:cNvSpPr>
              <p:nvPr/>
            </p:nvSpPr>
            <p:spPr bwMode="auto">
              <a:xfrm>
                <a:off x="3896" y="1687"/>
                <a:ext cx="1330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1200" dirty="0">
                    <a:solidFill>
                      <a:schemeClr val="bg1"/>
                    </a:solidFill>
                  </a:rPr>
                  <a:t>Elements in </a:t>
                </a:r>
                <a:r>
                  <a:rPr lang="de-DE" altLang="de-DE" sz="1200" dirty="0" err="1">
                    <a:solidFill>
                      <a:schemeClr val="bg1"/>
                    </a:solidFill>
                  </a:rPr>
                  <a:t>our</a:t>
                </a:r>
                <a:r>
                  <a:rPr lang="de-DE" altLang="de-DE" sz="1200" dirty="0">
                    <a:solidFill>
                      <a:schemeClr val="bg1"/>
                    </a:solidFill>
                  </a:rPr>
                  <a:t> solar </a:t>
                </a:r>
                <a:r>
                  <a:rPr lang="de-DE" altLang="de-DE" sz="1200" dirty="0" err="1">
                    <a:solidFill>
                      <a:schemeClr val="bg1"/>
                    </a:solidFill>
                  </a:rPr>
                  <a:t>system</a:t>
                </a:r>
                <a:endParaRPr lang="de-DE" altLang="de-D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90" name="Text Box 11"/>
              <p:cNvSpPr txBox="1">
                <a:spLocks noChangeArrowheads="1"/>
              </p:cNvSpPr>
              <p:nvPr/>
            </p:nvSpPr>
            <p:spPr bwMode="auto">
              <a:xfrm>
                <a:off x="1349" y="3751"/>
                <a:ext cx="892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1200"/>
                  <a:t>Neutron number N</a:t>
                </a:r>
              </a:p>
            </p:txBody>
          </p:sp>
        </p:grpSp>
      </p:grp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8785225" y="1927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de-DE" sz="2400">
              <a:latin typeface="Times" pitchFamily="18" charset="0"/>
            </a:endParaRPr>
          </a:p>
        </p:txBody>
      </p:sp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169342" y="1009774"/>
            <a:ext cx="5338762" cy="90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>
                <a:solidFill>
                  <a:srgbClr val="336699"/>
                </a:solidFill>
              </a:rPr>
              <a:t>For the understanding of nucleosynthesis and stellar dynamics we need to know properties of many </a:t>
            </a:r>
            <a:r>
              <a:rPr lang="en-GB" altLang="de-DE" sz="1800" dirty="0">
                <a:solidFill>
                  <a:srgbClr val="FF0000"/>
                </a:solidFill>
              </a:rPr>
              <a:t>exotic</a:t>
            </a:r>
            <a:r>
              <a:rPr lang="en-GB" altLang="de-DE" sz="1800" dirty="0">
                <a:solidFill>
                  <a:srgbClr val="336699"/>
                </a:solidFill>
              </a:rPr>
              <a:t> nuclei.</a:t>
            </a:r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2933700" y="2540000"/>
            <a:ext cx="9906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 dirty="0">
                <a:solidFill>
                  <a:schemeClr val="bg1"/>
                </a:solidFill>
              </a:rPr>
              <a:t>X-</a:t>
            </a:r>
            <a:r>
              <a:rPr lang="de-DE" altLang="de-DE" sz="1200" b="1" dirty="0" err="1">
                <a:solidFill>
                  <a:schemeClr val="bg1"/>
                </a:solidFill>
              </a:rPr>
              <a:t>ray</a:t>
            </a:r>
            <a:r>
              <a:rPr lang="de-DE" altLang="de-DE" sz="1200" b="1" dirty="0">
                <a:solidFill>
                  <a:schemeClr val="bg1"/>
                </a:solidFill>
              </a:rPr>
              <a:t> </a:t>
            </a:r>
            <a:r>
              <a:rPr lang="de-DE" altLang="de-DE" sz="1200" b="1" dirty="0" err="1">
                <a:solidFill>
                  <a:schemeClr val="bg1"/>
                </a:solidFill>
              </a:rPr>
              <a:t>burst</a:t>
            </a:r>
            <a:endParaRPr lang="de-DE" altLang="de-DE" sz="1200" b="1" dirty="0">
              <a:solidFill>
                <a:schemeClr val="bg1"/>
              </a:solidFill>
            </a:endParaRPr>
          </a:p>
        </p:txBody>
      </p:sp>
      <p:sp>
        <p:nvSpPr>
          <p:cNvPr id="7180" name="Text Box 19"/>
          <p:cNvSpPr txBox="1">
            <a:spLocks noChangeArrowheads="1"/>
          </p:cNvSpPr>
          <p:nvPr/>
        </p:nvSpPr>
        <p:spPr bwMode="auto">
          <a:xfrm>
            <a:off x="4139953" y="2833688"/>
            <a:ext cx="71938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 err="1"/>
              <a:t>S</a:t>
            </a:r>
            <a:r>
              <a:rPr lang="en-US" altLang="de-DE" sz="1400" b="1" baseline="-25000" dirty="0" err="1"/>
              <a:t>p</a:t>
            </a:r>
            <a:r>
              <a:rPr lang="en-US" altLang="de-DE" sz="1400" b="1" dirty="0"/>
              <a:t>=0</a:t>
            </a:r>
          </a:p>
        </p:txBody>
      </p:sp>
      <p:sp>
        <p:nvSpPr>
          <p:cNvPr id="7181" name="Text Box 20"/>
          <p:cNvSpPr txBox="1">
            <a:spLocks noChangeArrowheads="1"/>
          </p:cNvSpPr>
          <p:nvPr/>
        </p:nvSpPr>
        <p:spPr bwMode="auto">
          <a:xfrm>
            <a:off x="6070600" y="3709988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/>
              <a:t>S</a:t>
            </a:r>
            <a:r>
              <a:rPr lang="en-US" altLang="de-DE" sz="1400" b="1" baseline="-25000" dirty="0"/>
              <a:t>n</a:t>
            </a:r>
            <a:r>
              <a:rPr lang="en-US" altLang="de-DE" sz="1400" b="1" dirty="0"/>
              <a:t>=0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physics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universe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072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</a:t>
            </a:r>
            <a:r>
              <a:rPr lang="de-DE" dirty="0" err="1"/>
              <a:t>experiment</a:t>
            </a:r>
            <a:r>
              <a:rPr lang="de-DE" dirty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– </a:t>
            </a:r>
            <a:r>
              <a:rPr lang="de-DE" dirty="0" err="1" smtClean="0"/>
              <a:t>phases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680596"/>
              </p:ext>
            </p:extLst>
          </p:nvPr>
        </p:nvGraphicFramePr>
        <p:xfrm>
          <a:off x="2195041" y="1556792"/>
          <a:ext cx="6625431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643313" y="1156682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MEUR (2005)</a:t>
            </a:r>
            <a:endParaRPr lang="de-DE" sz="2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41587" y="2198658"/>
            <a:ext cx="170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Full</a:t>
            </a:r>
            <a:r>
              <a:rPr lang="de-DE" sz="2000" dirty="0" smtClean="0"/>
              <a:t> NUSTAR</a:t>
            </a:r>
            <a:endParaRPr lang="de-DE" sz="2000" dirty="0"/>
          </a:p>
        </p:txBody>
      </p:sp>
      <p:sp>
        <p:nvSpPr>
          <p:cNvPr id="17" name="Textfeld 16"/>
          <p:cNvSpPr txBox="1"/>
          <p:nvPr/>
        </p:nvSpPr>
        <p:spPr>
          <a:xfrm>
            <a:off x="141587" y="2924871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Phase 0</a:t>
            </a:r>
            <a:endParaRPr lang="de-DE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141586" y="3625820"/>
            <a:ext cx="205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Phase 1</a:t>
            </a:r>
            <a:endParaRPr lang="de-DE" sz="2000" dirty="0"/>
          </a:p>
        </p:txBody>
      </p:sp>
      <p:sp>
        <p:nvSpPr>
          <p:cNvPr id="19" name="Textfeld 18"/>
          <p:cNvSpPr txBox="1"/>
          <p:nvPr/>
        </p:nvSpPr>
        <p:spPr>
          <a:xfrm>
            <a:off x="141587" y="4340195"/>
            <a:ext cx="2056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Phase 2</a:t>
            </a:r>
            <a:endParaRPr lang="de-DE" sz="2000" dirty="0"/>
          </a:p>
        </p:txBody>
      </p:sp>
      <p:sp>
        <p:nvSpPr>
          <p:cNvPr id="20" name="Textfeld 19"/>
          <p:cNvSpPr txBox="1"/>
          <p:nvPr/>
        </p:nvSpPr>
        <p:spPr>
          <a:xfrm>
            <a:off x="141587" y="5051395"/>
            <a:ext cx="2056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Phase 3</a:t>
            </a:r>
            <a:endParaRPr lang="de-DE" sz="2000" dirty="0"/>
          </a:p>
        </p:txBody>
      </p:sp>
      <p:sp>
        <p:nvSpPr>
          <p:cNvPr id="12" name="Rechteck 11"/>
          <p:cNvSpPr/>
          <p:nvPr/>
        </p:nvSpPr>
        <p:spPr>
          <a:xfrm rot="19915652">
            <a:off x="317506" y="782976"/>
            <a:ext cx="23391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Draft</a:t>
            </a:r>
            <a:endParaRPr lang="de-DE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50552" y="5959984"/>
            <a:ext cx="682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July 2015 - iteration within NUSTAR Collaboration ongoing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for phase 0 and phase 1 operation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68917"/>
              </p:ext>
            </p:extLst>
          </p:nvPr>
        </p:nvGraphicFramePr>
        <p:xfrm>
          <a:off x="84469" y="980728"/>
          <a:ext cx="8952030" cy="55047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4670"/>
                <a:gridCol w="994670"/>
                <a:gridCol w="994670"/>
                <a:gridCol w="994670"/>
                <a:gridCol w="994670"/>
                <a:gridCol w="994670"/>
                <a:gridCol w="994670"/>
                <a:gridCol w="994670"/>
                <a:gridCol w="994670"/>
              </a:tblGrid>
              <a:tr h="343998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2023</a:t>
                      </a:r>
                      <a:endParaRPr lang="de-DE" dirty="0"/>
                    </a:p>
                  </a:txBody>
                  <a:tcPr/>
                </a:tc>
              </a:tr>
              <a:tr h="5138954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4"/>
          <p:cNvSpPr/>
          <p:nvPr/>
        </p:nvSpPr>
        <p:spPr>
          <a:xfrm rot="16200000">
            <a:off x="2891031" y="3467327"/>
            <a:ext cx="2840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Phase 0</a:t>
            </a:r>
            <a:endParaRPr lang="de-DE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6397281" y="3474177"/>
            <a:ext cx="2834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Phase 1</a:t>
            </a:r>
            <a:endParaRPr lang="de-DE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Rectangle 3"/>
          <p:cNvSpPr/>
          <p:nvPr/>
        </p:nvSpPr>
        <p:spPr>
          <a:xfrm>
            <a:off x="2106814" y="1396881"/>
            <a:ext cx="4913458" cy="506422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20272" y="1396881"/>
            <a:ext cx="2016224" cy="5064224"/>
          </a:xfrm>
          <a:prstGeom prst="rect">
            <a:avLst/>
          </a:prstGeom>
          <a:solidFill>
            <a:srgbClr val="0099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feld 17"/>
          <p:cNvSpPr txBox="1"/>
          <p:nvPr/>
        </p:nvSpPr>
        <p:spPr>
          <a:xfrm>
            <a:off x="261018" y="146301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Super-FRS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45" name="Textfeld 17"/>
          <p:cNvSpPr txBox="1"/>
          <p:nvPr/>
        </p:nvSpPr>
        <p:spPr>
          <a:xfrm>
            <a:off x="310204" y="2893318"/>
            <a:ext cx="183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NUSTAR </a:t>
            </a:r>
            <a:r>
              <a:rPr lang="de-DE" b="1" dirty="0" err="1" smtClean="0">
                <a:solidFill>
                  <a:srgbClr val="0070C0"/>
                </a:solidFill>
              </a:rPr>
              <a:t>caves</a:t>
            </a:r>
            <a:endParaRPr lang="de-DE" b="1" dirty="0" smtClean="0">
              <a:solidFill>
                <a:srgbClr val="0070C0"/>
              </a:solidFill>
            </a:endParaRPr>
          </a:p>
        </p:txBody>
      </p:sp>
      <p:sp>
        <p:nvSpPr>
          <p:cNvPr id="33" name="Textfeld 17"/>
          <p:cNvSpPr txBox="1"/>
          <p:nvPr/>
        </p:nvSpPr>
        <p:spPr>
          <a:xfrm>
            <a:off x="310204" y="4149080"/>
            <a:ext cx="25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NUSTAR </a:t>
            </a:r>
            <a:r>
              <a:rPr lang="de-DE" b="1" dirty="0" err="1" smtClean="0">
                <a:solidFill>
                  <a:srgbClr val="0070C0"/>
                </a:solidFill>
              </a:rPr>
              <a:t>experiments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22" name="Foliennummernplatzhalter 3"/>
          <p:cNvSpPr txBox="1">
            <a:spLocks/>
          </p:cNvSpPr>
          <p:nvPr/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99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sp>
        <p:nvSpPr>
          <p:cNvPr id="23" name="Rechteck 24"/>
          <p:cNvSpPr/>
          <p:nvPr/>
        </p:nvSpPr>
        <p:spPr>
          <a:xfrm>
            <a:off x="84470" y="1845191"/>
            <a:ext cx="7925024" cy="278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4"/>
          <p:cNvSpPr/>
          <p:nvPr/>
        </p:nvSpPr>
        <p:spPr>
          <a:xfrm>
            <a:off x="6528680" y="2172022"/>
            <a:ext cx="1499704" cy="278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29"/>
          <p:cNvSpPr/>
          <p:nvPr/>
        </p:nvSpPr>
        <p:spPr>
          <a:xfrm>
            <a:off x="7020272" y="2468933"/>
            <a:ext cx="2016223" cy="27874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0"/>
                </a:schemeClr>
              </a:gs>
              <a:gs pos="5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2339752" y="3262650"/>
            <a:ext cx="3312368" cy="278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4"/>
          <p:cNvSpPr/>
          <p:nvPr/>
        </p:nvSpPr>
        <p:spPr>
          <a:xfrm>
            <a:off x="84470" y="4605771"/>
            <a:ext cx="6470566" cy="278740"/>
          </a:xfrm>
          <a:prstGeom prst="rect">
            <a:avLst/>
          </a:prstGeom>
          <a:gradFill flip="none" rotWithShape="1">
            <a:gsLst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4"/>
          <p:cNvSpPr/>
          <p:nvPr/>
        </p:nvSpPr>
        <p:spPr>
          <a:xfrm>
            <a:off x="4211960" y="4966992"/>
            <a:ext cx="3456384" cy="278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4"/>
          <p:cNvSpPr/>
          <p:nvPr/>
        </p:nvSpPr>
        <p:spPr>
          <a:xfrm>
            <a:off x="7001383" y="5629002"/>
            <a:ext cx="2016223" cy="278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0"/>
                </a:schemeClr>
              </a:gs>
              <a:gs pos="52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16"/>
          <p:cNvSpPr txBox="1"/>
          <p:nvPr/>
        </p:nvSpPr>
        <p:spPr>
          <a:xfrm>
            <a:off x="7116690" y="5583706"/>
            <a:ext cx="19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</a:t>
            </a:r>
            <a:r>
              <a:rPr lang="de-DE" dirty="0" err="1" smtClean="0"/>
              <a:t>peration</a:t>
            </a:r>
            <a:r>
              <a:rPr lang="de-DE" dirty="0" smtClean="0"/>
              <a:t> at FAIR</a:t>
            </a:r>
            <a:endParaRPr lang="de-DE" dirty="0"/>
          </a:p>
        </p:txBody>
      </p:sp>
      <p:sp>
        <p:nvSpPr>
          <p:cNvPr id="35" name="Textfeld 16"/>
          <p:cNvSpPr txBox="1"/>
          <p:nvPr/>
        </p:nvSpPr>
        <p:spPr>
          <a:xfrm>
            <a:off x="263892" y="4565088"/>
            <a:ext cx="444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„outside“ FAIR</a:t>
            </a:r>
            <a:endParaRPr lang="de-DE" dirty="0"/>
          </a:p>
        </p:txBody>
      </p:sp>
      <p:sp>
        <p:nvSpPr>
          <p:cNvPr id="37" name="Textfeld 16"/>
          <p:cNvSpPr txBox="1"/>
          <p:nvPr/>
        </p:nvSpPr>
        <p:spPr>
          <a:xfrm>
            <a:off x="5292080" y="492169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installation</a:t>
            </a:r>
            <a:endParaRPr lang="de-DE" dirty="0"/>
          </a:p>
        </p:txBody>
      </p:sp>
      <p:sp>
        <p:nvSpPr>
          <p:cNvPr id="49" name="Textfeld 16"/>
          <p:cNvSpPr txBox="1"/>
          <p:nvPr/>
        </p:nvSpPr>
        <p:spPr>
          <a:xfrm>
            <a:off x="310204" y="1790271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</a:t>
            </a:r>
            <a:r>
              <a:rPr lang="de-DE" dirty="0" err="1" smtClean="0"/>
              <a:t>onstruction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endParaRPr lang="de-DE" dirty="0"/>
          </a:p>
        </p:txBody>
      </p:sp>
      <p:sp>
        <p:nvSpPr>
          <p:cNvPr id="44" name="Textfeld 25"/>
          <p:cNvSpPr txBox="1"/>
          <p:nvPr/>
        </p:nvSpPr>
        <p:spPr>
          <a:xfrm>
            <a:off x="6358164" y="2106069"/>
            <a:ext cx="186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commissioning</a:t>
            </a:r>
            <a:endParaRPr lang="de-DE" dirty="0"/>
          </a:p>
        </p:txBody>
      </p:sp>
      <p:sp>
        <p:nvSpPr>
          <p:cNvPr id="50" name="Textfeld 16"/>
          <p:cNvSpPr txBox="1"/>
          <p:nvPr/>
        </p:nvSpPr>
        <p:spPr>
          <a:xfrm>
            <a:off x="7828989" y="2411596"/>
            <a:ext cx="114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operation</a:t>
            </a:r>
            <a:endParaRPr lang="de-DE" dirty="0"/>
          </a:p>
        </p:txBody>
      </p:sp>
      <p:sp>
        <p:nvSpPr>
          <p:cNvPr id="47" name="Textfeld 21"/>
          <p:cNvSpPr txBox="1"/>
          <p:nvPr/>
        </p:nvSpPr>
        <p:spPr>
          <a:xfrm>
            <a:off x="2987825" y="32036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</a:t>
            </a:r>
            <a:r>
              <a:rPr lang="de-DE" dirty="0" err="1" smtClean="0"/>
              <a:t>ivil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endParaRPr lang="de-DE" dirty="0"/>
          </a:p>
        </p:txBody>
      </p:sp>
      <p:sp>
        <p:nvSpPr>
          <p:cNvPr id="36" name="Rechteck 24"/>
          <p:cNvSpPr/>
          <p:nvPr/>
        </p:nvSpPr>
        <p:spPr>
          <a:xfrm>
            <a:off x="6669571" y="5275308"/>
            <a:ext cx="1499704" cy="278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25"/>
          <p:cNvSpPr txBox="1"/>
          <p:nvPr/>
        </p:nvSpPr>
        <p:spPr>
          <a:xfrm>
            <a:off x="6407141" y="5214374"/>
            <a:ext cx="186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commissioning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35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HISPEC/DESPEC –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b="5933"/>
          <a:stretch/>
        </p:blipFill>
        <p:spPr bwMode="auto">
          <a:xfrm>
            <a:off x="68813" y="3356992"/>
            <a:ext cx="5151259" cy="311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963020"/>
            <a:ext cx="2698428" cy="276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385"/>
            <a:ext cx="3779912" cy="265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34" y="1723070"/>
            <a:ext cx="2940546" cy="401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8813" y="1122905"/>
            <a:ext cx="119455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BELEN</a:t>
            </a:r>
            <a:endParaRPr lang="de-DE" sz="2400" dirty="0"/>
          </a:p>
        </p:txBody>
      </p:sp>
      <p:sp>
        <p:nvSpPr>
          <p:cNvPr id="17" name="Textfeld 16"/>
          <p:cNvSpPr txBox="1"/>
          <p:nvPr/>
        </p:nvSpPr>
        <p:spPr>
          <a:xfrm>
            <a:off x="163261" y="4005064"/>
            <a:ext cx="11893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smtClean="0"/>
              <a:t>LYCCA</a:t>
            </a:r>
            <a:endParaRPr lang="de-DE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2843808" y="5736623"/>
            <a:ext cx="118096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smtClean="0"/>
              <a:t>AGATA</a:t>
            </a:r>
            <a:endParaRPr lang="de-DE" sz="2400" dirty="0"/>
          </a:p>
        </p:txBody>
      </p:sp>
      <p:sp>
        <p:nvSpPr>
          <p:cNvPr id="19" name="Textfeld 18"/>
          <p:cNvSpPr txBox="1"/>
          <p:nvPr/>
        </p:nvSpPr>
        <p:spPr>
          <a:xfrm>
            <a:off x="5846929" y="1104869"/>
            <a:ext cx="9825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smtClean="0"/>
              <a:t>DTAS</a:t>
            </a:r>
            <a:endParaRPr lang="de-DE" sz="2400" dirty="0"/>
          </a:p>
        </p:txBody>
      </p:sp>
      <p:sp>
        <p:nvSpPr>
          <p:cNvPr id="20" name="Textfeld 19"/>
          <p:cNvSpPr txBox="1"/>
          <p:nvPr/>
        </p:nvSpPr>
        <p:spPr>
          <a:xfrm>
            <a:off x="5999329" y="5085184"/>
            <a:ext cx="90281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smtClean="0"/>
              <a:t>AIDA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314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60801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Rectangle 12"/>
          <p:cNvSpPr>
            <a:spLocks noChangeArrowheads="1"/>
          </p:cNvSpPr>
          <p:nvPr/>
        </p:nvSpPr>
        <p:spPr bwMode="auto">
          <a:xfrm>
            <a:off x="-80384" y="958191"/>
            <a:ext cx="8686800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2400" b="1" dirty="0">
                <a:solidFill>
                  <a:srgbClr val="336699"/>
                </a:solidFill>
              </a:rPr>
              <a:t> </a:t>
            </a:r>
            <a:r>
              <a:rPr lang="en-US" altLang="de-DE" sz="2400" b="1" dirty="0" smtClean="0">
                <a:solidFill>
                  <a:srgbClr val="336699"/>
                </a:solidFill>
              </a:rPr>
              <a:t> … </a:t>
            </a:r>
            <a:r>
              <a:rPr lang="en-US" altLang="de-DE" sz="2400" b="1" dirty="0" smtClean="0">
                <a:solidFill>
                  <a:srgbClr val="336699"/>
                </a:solidFill>
              </a:rPr>
              <a:t>the </a:t>
            </a:r>
            <a:r>
              <a:rPr lang="en-US" altLang="de-DE" sz="2400" b="1" dirty="0">
                <a:solidFill>
                  <a:srgbClr val="336699"/>
                </a:solidFill>
              </a:rPr>
              <a:t>NUSTAR </a:t>
            </a:r>
            <a:r>
              <a:rPr lang="en-US" altLang="de-DE" sz="2400" b="1" dirty="0" smtClean="0">
                <a:solidFill>
                  <a:srgbClr val="336699"/>
                </a:solidFill>
              </a:rPr>
              <a:t>project </a:t>
            </a:r>
            <a:r>
              <a:rPr lang="en-US" altLang="de-DE" sz="2400" b="1" dirty="0">
                <a:solidFill>
                  <a:srgbClr val="336699"/>
                </a:solidFill>
              </a:rPr>
              <a:t>aims </a:t>
            </a:r>
            <a:r>
              <a:rPr lang="en-US" altLang="de-DE" sz="2400" b="1" dirty="0" smtClean="0">
                <a:solidFill>
                  <a:srgbClr val="336699"/>
                </a:solidFill>
              </a:rPr>
              <a:t>at studying </a:t>
            </a:r>
            <a:r>
              <a:rPr lang="en-US" altLang="de-DE" sz="2400" b="1" dirty="0">
                <a:solidFill>
                  <a:srgbClr val="336699"/>
                </a:solidFill>
              </a:rPr>
              <a:t>exotic </a:t>
            </a:r>
            <a:r>
              <a:rPr lang="en-US" altLang="de-DE" sz="2400" b="1" dirty="0" smtClean="0">
                <a:solidFill>
                  <a:srgbClr val="336699"/>
                </a:solidFill>
              </a:rPr>
              <a:t>nuclei ...</a:t>
            </a:r>
            <a:endParaRPr lang="en-US" altLang="de-DE" sz="2400" b="1" dirty="0">
              <a:solidFill>
                <a:srgbClr val="336699"/>
              </a:solidFill>
            </a:endParaRPr>
          </a:p>
        </p:txBody>
      </p:sp>
      <p:sp>
        <p:nvSpPr>
          <p:cNvPr id="33799" name="Text Box 14"/>
          <p:cNvSpPr txBox="1">
            <a:spLocks noChangeArrowheads="1"/>
          </p:cNvSpPr>
          <p:nvPr/>
        </p:nvSpPr>
        <p:spPr bwMode="auto">
          <a:xfrm>
            <a:off x="6083300" y="1814243"/>
            <a:ext cx="3060700" cy="449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b="1" dirty="0" err="1"/>
              <a:t>Physics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subject</a:t>
            </a:r>
            <a:endParaRPr lang="de-DE" altLang="de-DE" sz="1600" b="1" dirty="0"/>
          </a:p>
          <a:p>
            <a:pPr eaLnBrk="1" hangingPunct="1">
              <a:buFontTx/>
              <a:buNone/>
            </a:pPr>
            <a:r>
              <a:rPr lang="de-DE" altLang="de-DE" sz="1600" i="1" dirty="0" err="1">
                <a:solidFill>
                  <a:srgbClr val="FF0000"/>
                </a:solidFill>
              </a:rPr>
              <a:t>to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>
                <a:solidFill>
                  <a:srgbClr val="FF0000"/>
                </a:solidFill>
              </a:rPr>
              <a:t>understand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>
                <a:solidFill>
                  <a:srgbClr val="FF0000"/>
                </a:solidFill>
              </a:rPr>
              <a:t>the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>
                <a:solidFill>
                  <a:srgbClr val="FF0000"/>
                </a:solidFill>
              </a:rPr>
              <a:t>formation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>
                <a:solidFill>
                  <a:srgbClr val="FF0000"/>
                </a:solidFill>
              </a:rPr>
              <a:t>of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>
                <a:solidFill>
                  <a:srgbClr val="FF0000"/>
                </a:solidFill>
              </a:rPr>
              <a:t>the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>
                <a:solidFill>
                  <a:srgbClr val="FF0000"/>
                </a:solidFill>
              </a:rPr>
              <a:t>elements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/>
              <a:t>and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to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finally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describe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the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atomic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nucleus</a:t>
            </a:r>
            <a:endParaRPr lang="de-DE" altLang="de-DE" sz="1600" i="1" dirty="0"/>
          </a:p>
          <a:p>
            <a:pPr eaLnBrk="1" hangingPunct="1">
              <a:spcBef>
                <a:spcPct val="25000"/>
              </a:spcBef>
              <a:buFontTx/>
              <a:buNone/>
            </a:pPr>
            <a:endParaRPr lang="de-DE" altLang="de-DE" sz="1000" i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/>
              <a:t>Instrumentation</a:t>
            </a:r>
          </a:p>
          <a:p>
            <a:pPr eaLnBrk="1" hangingPunct="1">
              <a:buFontTx/>
              <a:buNone/>
            </a:pPr>
            <a:r>
              <a:rPr lang="de-DE" altLang="de-DE" sz="1600" i="1" dirty="0">
                <a:solidFill>
                  <a:srgbClr val="FF0000"/>
                </a:solidFill>
              </a:rPr>
              <a:t>a </a:t>
            </a:r>
            <a:r>
              <a:rPr lang="de-DE" altLang="de-DE" sz="1600" i="1" dirty="0" err="1">
                <a:solidFill>
                  <a:srgbClr val="FF0000"/>
                </a:solidFill>
              </a:rPr>
              <a:t>multitude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>
                <a:solidFill>
                  <a:srgbClr val="FF0000"/>
                </a:solidFill>
              </a:rPr>
              <a:t>of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>
                <a:solidFill>
                  <a:srgbClr val="FF0000"/>
                </a:solidFill>
              </a:rPr>
              <a:t>novel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>
                <a:solidFill>
                  <a:srgbClr val="FF0000"/>
                </a:solidFill>
              </a:rPr>
              <a:t>particle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>
                <a:solidFill>
                  <a:srgbClr val="FF0000"/>
                </a:solidFill>
              </a:rPr>
              <a:t>and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>
                <a:solidFill>
                  <a:srgbClr val="FF0000"/>
                </a:solidFill>
              </a:rPr>
              <a:t>radiation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>
                <a:solidFill>
                  <a:srgbClr val="FF0000"/>
                </a:solidFill>
              </a:rPr>
              <a:t>detectors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/>
              <a:t>with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sophisticated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electronics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and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data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acquisition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systems</a:t>
            </a:r>
            <a:endParaRPr lang="de-DE" altLang="de-DE" sz="16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i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 err="1"/>
              <a:t>Applications</a:t>
            </a:r>
            <a:endParaRPr lang="de-DE" altLang="de-DE" sz="1600" b="1" dirty="0"/>
          </a:p>
          <a:p>
            <a:pPr eaLnBrk="1" hangingPunct="1">
              <a:buFontTx/>
              <a:buNone/>
            </a:pPr>
            <a:r>
              <a:rPr lang="de-DE" altLang="de-DE" sz="1600" i="1" dirty="0" err="1">
                <a:solidFill>
                  <a:srgbClr val="FF0000"/>
                </a:solidFill>
              </a:rPr>
              <a:t>many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>
                <a:solidFill>
                  <a:srgbClr val="FF0000"/>
                </a:solidFill>
              </a:rPr>
              <a:t>new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>
                <a:solidFill>
                  <a:srgbClr val="FF0000"/>
                </a:solidFill>
              </a:rPr>
              <a:t>devices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>
                <a:solidFill>
                  <a:srgbClr val="FF0000"/>
                </a:solidFill>
              </a:rPr>
              <a:t>and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>
                <a:solidFill>
                  <a:srgbClr val="FF0000"/>
                </a:solidFill>
              </a:rPr>
              <a:t>methods</a:t>
            </a:r>
            <a:r>
              <a:rPr lang="de-DE" altLang="de-DE" sz="1600" i="1" dirty="0">
                <a:solidFill>
                  <a:srgbClr val="FF0000"/>
                </a:solidFill>
              </a:rPr>
              <a:t> </a:t>
            </a:r>
            <a:r>
              <a:rPr lang="de-DE" altLang="de-DE" sz="1600" i="1" dirty="0" err="1"/>
              <a:t>for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medicine</a:t>
            </a:r>
            <a:r>
              <a:rPr lang="de-DE" altLang="de-DE" sz="1600" i="1" dirty="0"/>
              <a:t>, </a:t>
            </a:r>
            <a:r>
              <a:rPr lang="de-DE" altLang="de-DE" sz="1600" i="1" dirty="0" err="1"/>
              <a:t>security</a:t>
            </a:r>
            <a:r>
              <a:rPr lang="de-DE" altLang="de-DE" sz="1600" i="1" dirty="0"/>
              <a:t>, </a:t>
            </a:r>
            <a:r>
              <a:rPr lang="de-DE" altLang="de-DE" sz="1600" i="1" dirty="0" err="1"/>
              <a:t>industry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other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research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areas</a:t>
            </a:r>
            <a:endParaRPr lang="de-DE" altLang="de-DE" sz="16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600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5000"/>
              </a:spcBef>
              <a:buFontTx/>
              <a:buNone/>
            </a:pPr>
            <a:endParaRPr lang="de-DE" altLang="de-DE" sz="1600" i="1" dirty="0">
              <a:solidFill>
                <a:schemeClr val="accent2"/>
              </a:solidFill>
            </a:endParaRPr>
          </a:p>
        </p:txBody>
      </p:sp>
      <p:sp>
        <p:nvSpPr>
          <p:cNvPr id="33801" name="Rectangle 13"/>
          <p:cNvSpPr>
            <a:spLocks noChangeArrowheads="1"/>
          </p:cNvSpPr>
          <p:nvPr/>
        </p:nvSpPr>
        <p:spPr bwMode="auto">
          <a:xfrm>
            <a:off x="4037800" y="6021288"/>
            <a:ext cx="493204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de-DE" altLang="de-DE" sz="2400" b="1" dirty="0" smtClean="0">
                <a:solidFill>
                  <a:srgbClr val="336699"/>
                </a:solidFill>
              </a:rPr>
              <a:t>... </a:t>
            </a:r>
            <a:r>
              <a:rPr lang="de-DE" altLang="de-DE" sz="2400" b="1" dirty="0" err="1" smtClean="0">
                <a:solidFill>
                  <a:srgbClr val="336699"/>
                </a:solidFill>
              </a:rPr>
              <a:t>and</a:t>
            </a:r>
            <a:r>
              <a:rPr lang="de-DE" altLang="de-DE" sz="2400" b="1" dirty="0" smtClean="0">
                <a:solidFill>
                  <a:srgbClr val="336699"/>
                </a:solidFill>
              </a:rPr>
              <a:t> </a:t>
            </a:r>
            <a:r>
              <a:rPr lang="de-DE" altLang="de-DE" sz="2400" b="1" dirty="0" err="1">
                <a:solidFill>
                  <a:srgbClr val="336699"/>
                </a:solidFill>
              </a:rPr>
              <a:t>is</a:t>
            </a:r>
            <a:r>
              <a:rPr lang="de-DE" altLang="de-DE" sz="2400" b="1" dirty="0">
                <a:solidFill>
                  <a:srgbClr val="336699"/>
                </a:solidFill>
              </a:rPr>
              <a:t> on a </a:t>
            </a:r>
            <a:r>
              <a:rPr lang="de-DE" altLang="de-DE" sz="2400" b="1" dirty="0" err="1">
                <a:solidFill>
                  <a:srgbClr val="336699"/>
                </a:solidFill>
              </a:rPr>
              <a:t>good</a:t>
            </a:r>
            <a:r>
              <a:rPr lang="de-DE" altLang="de-DE" sz="2400" b="1" dirty="0">
                <a:solidFill>
                  <a:srgbClr val="336699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336699"/>
                </a:solidFill>
              </a:rPr>
              <a:t>way</a:t>
            </a:r>
            <a:r>
              <a:rPr lang="de-DE" altLang="de-DE" sz="2400" b="1" dirty="0" smtClean="0">
                <a:solidFill>
                  <a:srgbClr val="336699"/>
                </a:solidFill>
              </a:rPr>
              <a:t>!  </a:t>
            </a:r>
            <a:endParaRPr lang="en-US" altLang="de-DE" sz="2400" b="1" dirty="0">
              <a:solidFill>
                <a:srgbClr val="336699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With</a:t>
            </a:r>
            <a:r>
              <a:rPr lang="de-DE" dirty="0" smtClean="0"/>
              <a:t> in-kind </a:t>
            </a:r>
            <a:r>
              <a:rPr lang="de-DE" dirty="0" err="1" smtClean="0"/>
              <a:t>from</a:t>
            </a:r>
            <a:r>
              <a:rPr lang="de-DE" dirty="0" smtClean="0"/>
              <a:t> international </a:t>
            </a:r>
            <a:r>
              <a:rPr lang="de-DE" dirty="0" err="1" smtClean="0"/>
              <a:t>partners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1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superflu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08" y="960632"/>
            <a:ext cx="7368108" cy="554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Nuclei in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 smtClean="0"/>
              <a:t>stars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3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58" y="3886200"/>
            <a:ext cx="3671343" cy="228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feld 22"/>
          <p:cNvSpPr txBox="1"/>
          <p:nvPr/>
        </p:nvSpPr>
        <p:spPr>
          <a:xfrm>
            <a:off x="2815744" y="6172200"/>
            <a:ext cx="2975456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i="0" dirty="0">
                <a:solidFill>
                  <a:srgbClr val="000000"/>
                </a:solidFill>
              </a:rPr>
              <a:t>J</a:t>
            </a:r>
            <a:r>
              <a:rPr lang="de-DE" sz="1400" i="0" dirty="0" smtClean="0">
                <a:solidFill>
                  <a:srgbClr val="000000"/>
                </a:solidFill>
              </a:rPr>
              <a:t>. </a:t>
            </a:r>
            <a:r>
              <a:rPr lang="de-DE" sz="1400" i="0" dirty="0" err="1" smtClean="0">
                <a:solidFill>
                  <a:srgbClr val="000000"/>
                </a:solidFill>
              </a:rPr>
              <a:t>Piekarewicz</a:t>
            </a:r>
            <a:r>
              <a:rPr lang="de-DE" sz="1400" i="0" dirty="0" smtClean="0">
                <a:solidFill>
                  <a:srgbClr val="000000"/>
                </a:solidFill>
              </a:rPr>
              <a:t>, PRC </a:t>
            </a:r>
            <a:r>
              <a:rPr lang="de-DE" sz="1400" b="1" i="0" dirty="0" smtClean="0">
                <a:solidFill>
                  <a:srgbClr val="000000"/>
                </a:solidFill>
              </a:rPr>
              <a:t>83</a:t>
            </a:r>
            <a:r>
              <a:rPr lang="de-DE" sz="1400" i="0" dirty="0" smtClean="0">
                <a:solidFill>
                  <a:srgbClr val="000000"/>
                </a:solidFill>
              </a:rPr>
              <a:t> (2011) 034319</a:t>
            </a:r>
          </a:p>
        </p:txBody>
      </p:sp>
      <p:sp>
        <p:nvSpPr>
          <p:cNvPr id="42" name="Textfeld 24"/>
          <p:cNvSpPr txBox="1"/>
          <p:nvPr/>
        </p:nvSpPr>
        <p:spPr>
          <a:xfrm>
            <a:off x="7728509" y="4191000"/>
            <a:ext cx="1339291" cy="181588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i="0" dirty="0" err="1" smtClean="0">
                <a:solidFill>
                  <a:srgbClr val="C00000"/>
                </a:solidFill>
              </a:rPr>
              <a:t>Pb</a:t>
            </a:r>
            <a:r>
              <a:rPr lang="de-DE" sz="1400" b="1" i="0" dirty="0" smtClean="0">
                <a:solidFill>
                  <a:srgbClr val="C00000"/>
                </a:solidFill>
              </a:rPr>
              <a:t> </a:t>
            </a:r>
            <a:r>
              <a:rPr lang="de-DE" sz="1400" b="1" i="0" dirty="0" err="1" smtClean="0">
                <a:solidFill>
                  <a:srgbClr val="C00000"/>
                </a:solidFill>
              </a:rPr>
              <a:t>chain</a:t>
            </a:r>
            <a:r>
              <a:rPr lang="de-DE" sz="1400" b="1" i="0" dirty="0">
                <a:solidFill>
                  <a:srgbClr val="C00000"/>
                </a:solidFill>
              </a:rPr>
              <a:t> </a:t>
            </a:r>
            <a:r>
              <a:rPr lang="de-DE" sz="1400" b="1" i="0" dirty="0" smtClean="0">
                <a:solidFill>
                  <a:srgbClr val="C00000"/>
                </a:solidFill>
              </a:rPr>
              <a:t>&amp;</a:t>
            </a:r>
            <a:br>
              <a:rPr lang="de-DE" sz="1400" b="1" i="0" dirty="0" smtClean="0">
                <a:solidFill>
                  <a:srgbClr val="C00000"/>
                </a:solidFill>
              </a:rPr>
            </a:br>
            <a:r>
              <a:rPr lang="de-DE" sz="1400" b="1" i="0" dirty="0" smtClean="0">
                <a:solidFill>
                  <a:srgbClr val="C00000"/>
                </a:solidFill>
              </a:rPr>
              <a:t>N=126 </a:t>
            </a:r>
            <a:r>
              <a:rPr lang="de-DE" sz="1400" b="1" i="0" dirty="0" err="1" smtClean="0">
                <a:solidFill>
                  <a:srgbClr val="C00000"/>
                </a:solidFill>
              </a:rPr>
              <a:t>isotones</a:t>
            </a:r>
            <a:endParaRPr lang="de-DE" sz="1400" b="1" i="0" dirty="0" smtClean="0">
              <a:solidFill>
                <a:srgbClr val="C00000"/>
              </a:solidFill>
            </a:endParaRPr>
          </a:p>
          <a:p>
            <a:pPr algn="l"/>
            <a:endParaRPr lang="de-DE" sz="1400" i="0" dirty="0" smtClean="0">
              <a:solidFill>
                <a:srgbClr val="C00000"/>
              </a:solidFill>
            </a:endParaRPr>
          </a:p>
          <a:p>
            <a:pPr algn="l"/>
            <a:r>
              <a:rPr lang="de-DE" sz="1400" b="1" i="0" dirty="0">
                <a:solidFill>
                  <a:srgbClr val="C00000"/>
                </a:solidFill>
              </a:rPr>
              <a:t>~1 A </a:t>
            </a:r>
            <a:r>
              <a:rPr lang="de-DE" sz="1400" b="1" i="0" dirty="0" err="1">
                <a:solidFill>
                  <a:srgbClr val="C00000"/>
                </a:solidFill>
              </a:rPr>
              <a:t>GeV</a:t>
            </a:r>
            <a:r>
              <a:rPr lang="de-DE" sz="1400" b="1" i="0" dirty="0" smtClean="0">
                <a:solidFill>
                  <a:srgbClr val="C00000"/>
                </a:solidFill>
              </a:rPr>
              <a:t> </a:t>
            </a:r>
            <a:r>
              <a:rPr lang="de-DE" sz="1400" b="1" i="0" dirty="0" smtClean="0">
                <a:sym typeface="Wingdings" panose="05000000000000000000" pitchFamily="2" charset="2"/>
              </a:rPr>
              <a:t></a:t>
            </a:r>
            <a:endParaRPr lang="de-DE" sz="1400" b="1" i="0" dirty="0"/>
          </a:p>
          <a:p>
            <a:pPr algn="l"/>
            <a:r>
              <a:rPr lang="de-DE" sz="1400" i="0" dirty="0" smtClean="0">
                <a:solidFill>
                  <a:srgbClr val="000000"/>
                </a:solidFill>
              </a:rPr>
              <a:t>bare </a:t>
            </a:r>
            <a:r>
              <a:rPr lang="de-DE" sz="1400" i="0" dirty="0" err="1" smtClean="0">
                <a:solidFill>
                  <a:srgbClr val="000000"/>
                </a:solidFill>
              </a:rPr>
              <a:t>ions</a:t>
            </a:r>
            <a:endParaRPr lang="de-DE" sz="1400" i="0" dirty="0" smtClean="0">
              <a:solidFill>
                <a:srgbClr val="000000"/>
              </a:solidFill>
            </a:endParaRPr>
          </a:p>
          <a:p>
            <a:pPr algn="l"/>
            <a:r>
              <a:rPr lang="de-DE" sz="1400" i="0" dirty="0" smtClean="0">
                <a:solidFill>
                  <a:srgbClr val="000000"/>
                </a:solidFill>
              </a:rPr>
              <a:t>Fragment</a:t>
            </a:r>
            <a:r>
              <a:rPr lang="de-DE" sz="1400" i="0" dirty="0">
                <a:solidFill>
                  <a:srgbClr val="000000"/>
                </a:solidFill>
              </a:rPr>
              <a:t> </a:t>
            </a:r>
            <a:endParaRPr lang="de-DE" sz="1400" i="0" dirty="0" smtClean="0">
              <a:solidFill>
                <a:srgbClr val="000000"/>
              </a:solidFill>
            </a:endParaRPr>
          </a:p>
          <a:p>
            <a:pPr algn="l"/>
            <a:r>
              <a:rPr lang="de-DE" sz="1400" i="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identification</a:t>
            </a:r>
            <a:endParaRPr lang="de-DE" sz="1400" i="0" dirty="0" smtClean="0">
              <a:solidFill>
                <a:srgbClr val="000000"/>
              </a:solidFill>
            </a:endParaRPr>
          </a:p>
          <a:p>
            <a:pPr algn="l"/>
            <a:endParaRPr lang="de-DE" sz="1400" i="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1667" y="3886200"/>
            <a:ext cx="17526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54" y="230359"/>
            <a:ext cx="8605837" cy="494153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sz="2400" dirty="0" smtClean="0"/>
              <a:t>Dipole strength distributions </a:t>
            </a:r>
            <a:r>
              <a:rPr lang="en-US" sz="2400" dirty="0" smtClean="0">
                <a:solidFill>
                  <a:srgbClr val="FF0000"/>
                </a:solidFill>
              </a:rPr>
              <a:t>in heavy neutron-rich nuclei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Inhaltsplatzhalter 1"/>
          <p:cNvSpPr txBox="1">
            <a:spLocks/>
          </p:cNvSpPr>
          <p:nvPr/>
        </p:nvSpPr>
        <p:spPr bwMode="auto">
          <a:xfrm>
            <a:off x="457200" y="998613"/>
            <a:ext cx="8211834" cy="490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charset="0"/>
              <a:defRPr sz="2400">
                <a:solidFill>
                  <a:srgbClr val="00599D"/>
                </a:solidFill>
                <a:latin typeface="+mn-lt"/>
                <a:ea typeface="ＭＳ Ｐゴシック" charset="0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  <a:ea typeface="ＭＳ Ｐゴシック" charset="0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  <a:ea typeface="ＭＳ Ｐゴシック" charset="0"/>
              </a:defRPr>
            </a:lvl5pPr>
            <a:lvl6pPr marL="26003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/>
            <a:r>
              <a:rPr lang="en-US" sz="2000" i="0" kern="0" dirty="0" smtClean="0">
                <a:solidFill>
                  <a:srgbClr val="C00000"/>
                </a:solidFill>
              </a:rPr>
              <a:t>core vs. neutron skins &amp; halos </a:t>
            </a:r>
            <a:r>
              <a:rPr lang="en-US" sz="2000" i="0" kern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density / asymmetry</a:t>
            </a:r>
          </a:p>
          <a:p>
            <a:pPr marL="0" indent="0"/>
            <a:endParaRPr lang="en-US" sz="1600" i="0" kern="0" dirty="0" smtClean="0">
              <a:sym typeface="Wingdings" panose="05000000000000000000" pitchFamily="2" charset="2"/>
            </a:endParaRPr>
          </a:p>
          <a:p>
            <a:pPr marL="0" indent="0"/>
            <a:endParaRPr lang="en-US" sz="1600" i="0" kern="0" dirty="0" smtClean="0">
              <a:sym typeface="Wingdings" panose="05000000000000000000" pitchFamily="2" charset="2"/>
            </a:endParaRPr>
          </a:p>
          <a:p>
            <a:pPr marL="0" indent="0"/>
            <a:endParaRPr lang="en-US" sz="1600" i="0" kern="0" dirty="0" smtClean="0">
              <a:sym typeface="Wingdings" panose="05000000000000000000" pitchFamily="2" charset="2"/>
            </a:endParaRPr>
          </a:p>
          <a:p>
            <a:pPr marL="0" indent="0"/>
            <a:endParaRPr lang="en-US" sz="1600" i="0" kern="0" dirty="0" smtClean="0">
              <a:sym typeface="Wingdings" panose="05000000000000000000" pitchFamily="2" charset="2"/>
            </a:endParaRPr>
          </a:p>
          <a:p>
            <a:pPr marL="0" indent="0"/>
            <a:endParaRPr lang="en-US" sz="1600" i="0" kern="0" dirty="0" smtClean="0">
              <a:sym typeface="Wingdings" panose="05000000000000000000" pitchFamily="2" charset="2"/>
            </a:endParaRPr>
          </a:p>
          <a:p>
            <a:pPr marL="0" indent="0"/>
            <a:endParaRPr lang="en-US" sz="1600" i="0" kern="0" dirty="0" smtClean="0">
              <a:sym typeface="Wingdings" panose="05000000000000000000" pitchFamily="2" charset="2"/>
            </a:endParaRPr>
          </a:p>
          <a:p>
            <a:pPr marL="0" indent="0"/>
            <a:endParaRPr lang="en-US" sz="1600" kern="0" dirty="0">
              <a:sym typeface="Wingdings" panose="05000000000000000000" pitchFamily="2" charset="2"/>
            </a:endParaRPr>
          </a:p>
          <a:p>
            <a:pPr marL="0" indent="0"/>
            <a:endParaRPr lang="en-US" sz="1200" i="0" kern="0" dirty="0" smtClean="0">
              <a:sym typeface="Wingdings" panose="05000000000000000000" pitchFamily="2" charset="2"/>
            </a:endParaRPr>
          </a:p>
          <a:p>
            <a:pPr marL="0" indent="0"/>
            <a:r>
              <a:rPr lang="en-US" sz="2000" i="0" kern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access to </a:t>
            </a:r>
            <a:r>
              <a:rPr lang="en-US" sz="2000" i="0" kern="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EoS</a:t>
            </a:r>
            <a:r>
              <a:rPr lang="en-US" sz="2000" i="0" kern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 (e.g. neutron star) &amp; low lying E1 strength (r-process)</a:t>
            </a:r>
            <a:endParaRPr lang="en-US" sz="2000" i="0" kern="0" dirty="0">
              <a:solidFill>
                <a:srgbClr val="C0000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6516"/>
            <a:ext cx="2664296" cy="192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feil nach rechts 8"/>
          <p:cNvSpPr/>
          <p:nvPr/>
        </p:nvSpPr>
        <p:spPr>
          <a:xfrm>
            <a:off x="3419872" y="1934717"/>
            <a:ext cx="648072" cy="792088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400" i="0"/>
          </a:p>
        </p:txBody>
      </p:sp>
      <p:sp>
        <p:nvSpPr>
          <p:cNvPr id="27" name="Textfeld 9"/>
          <p:cNvSpPr txBox="1"/>
          <p:nvPr/>
        </p:nvSpPr>
        <p:spPr>
          <a:xfrm>
            <a:off x="2267744" y="2768616"/>
            <a:ext cx="1031051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b="1" i="0" dirty="0" smtClean="0">
                <a:solidFill>
                  <a:srgbClr val="C00000"/>
                </a:solidFill>
              </a:rPr>
              <a:t>@ 240 A </a:t>
            </a:r>
            <a:r>
              <a:rPr lang="de-DE" sz="1100" b="1" i="0" dirty="0" err="1" smtClean="0">
                <a:solidFill>
                  <a:srgbClr val="C00000"/>
                </a:solidFill>
              </a:rPr>
              <a:t>MeV</a:t>
            </a:r>
            <a:endParaRPr lang="de-DE" sz="1100" b="1" i="0" dirty="0" smtClean="0">
              <a:solidFill>
                <a:srgbClr val="C00000"/>
              </a:solidFill>
            </a:endParaRPr>
          </a:p>
        </p:txBody>
      </p:sp>
      <p:grpSp>
        <p:nvGrpSpPr>
          <p:cNvPr id="4" name="Gruppieren 10"/>
          <p:cNvGrpSpPr/>
          <p:nvPr/>
        </p:nvGrpSpPr>
        <p:grpSpPr>
          <a:xfrm>
            <a:off x="4139952" y="1430661"/>
            <a:ext cx="2566832" cy="2016224"/>
            <a:chOff x="4716016" y="1772816"/>
            <a:chExt cx="2566832" cy="2016224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845370"/>
              <a:ext cx="2566832" cy="194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Gerade Verbindung 12"/>
            <p:cNvCxnSpPr/>
            <p:nvPr/>
          </p:nvCxnSpPr>
          <p:spPr>
            <a:xfrm>
              <a:off x="5190104" y="1845370"/>
              <a:ext cx="198469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13"/>
            <p:cNvSpPr/>
            <p:nvPr/>
          </p:nvSpPr>
          <p:spPr>
            <a:xfrm>
              <a:off x="5046088" y="1772816"/>
              <a:ext cx="18002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i="0"/>
            </a:p>
          </p:txBody>
        </p:sp>
      </p:grpSp>
      <p:sp>
        <p:nvSpPr>
          <p:cNvPr id="32" name="Textfeld 14"/>
          <p:cNvSpPr txBox="1"/>
          <p:nvPr/>
        </p:nvSpPr>
        <p:spPr>
          <a:xfrm>
            <a:off x="5482226" y="1862076"/>
            <a:ext cx="1212191" cy="43088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b="1" i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en-US" sz="1100" b="1" i="0" dirty="0" smtClean="0">
                <a:solidFill>
                  <a:srgbClr val="C00000"/>
                </a:solidFill>
              </a:rPr>
              <a:t>high energy </a:t>
            </a:r>
            <a:br>
              <a:rPr lang="en-US" sz="1100" b="1" i="0" dirty="0" smtClean="0">
                <a:solidFill>
                  <a:srgbClr val="C00000"/>
                </a:solidFill>
              </a:rPr>
            </a:br>
            <a:r>
              <a:rPr lang="en-US" sz="1100" b="1" i="0" dirty="0" smtClean="0">
                <a:solidFill>
                  <a:srgbClr val="C00000"/>
                </a:solidFill>
              </a:rPr>
              <a:t>     ~1 A GeV</a:t>
            </a:r>
          </a:p>
        </p:txBody>
      </p:sp>
      <p:sp>
        <p:nvSpPr>
          <p:cNvPr id="33" name="Rechteck 15"/>
          <p:cNvSpPr/>
          <p:nvPr/>
        </p:nvSpPr>
        <p:spPr>
          <a:xfrm>
            <a:off x="4861594" y="1516006"/>
            <a:ext cx="576064" cy="1569620"/>
          </a:xfrm>
          <a:prstGeom prst="rect">
            <a:avLst/>
          </a:prstGeom>
          <a:solidFill>
            <a:srgbClr val="FDBB63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400" i="0"/>
          </a:p>
        </p:txBody>
      </p:sp>
      <p:sp>
        <p:nvSpPr>
          <p:cNvPr id="34" name="Textfeld 16"/>
          <p:cNvSpPr txBox="1"/>
          <p:nvPr/>
        </p:nvSpPr>
        <p:spPr>
          <a:xfrm>
            <a:off x="6876256" y="2636912"/>
            <a:ext cx="1602422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i="0" dirty="0" smtClean="0">
                <a:solidFill>
                  <a:srgbClr val="000000"/>
                </a:solidFill>
              </a:rPr>
              <a:t>S. </a:t>
            </a:r>
            <a:r>
              <a:rPr lang="de-DE" sz="1200" i="0" dirty="0" err="1" smtClean="0">
                <a:solidFill>
                  <a:srgbClr val="000000"/>
                </a:solidFill>
              </a:rPr>
              <a:t>Bacca</a:t>
            </a:r>
            <a:r>
              <a:rPr lang="de-DE" sz="1200" i="0" dirty="0" smtClean="0">
                <a:solidFill>
                  <a:srgbClr val="000000"/>
                </a:solidFill>
              </a:rPr>
              <a:t> et al.</a:t>
            </a:r>
          </a:p>
          <a:p>
            <a:pPr algn="l"/>
            <a:r>
              <a:rPr lang="de-DE" sz="1200" i="0" dirty="0" smtClean="0">
                <a:solidFill>
                  <a:srgbClr val="000000"/>
                </a:solidFill>
              </a:rPr>
              <a:t>PRL </a:t>
            </a:r>
            <a:r>
              <a:rPr lang="de-DE" sz="1200" b="1" i="0" dirty="0" smtClean="0">
                <a:solidFill>
                  <a:srgbClr val="000000"/>
                </a:solidFill>
              </a:rPr>
              <a:t>89</a:t>
            </a:r>
            <a:r>
              <a:rPr lang="de-DE" sz="1200" i="0" dirty="0" smtClean="0">
                <a:solidFill>
                  <a:srgbClr val="000000"/>
                </a:solidFill>
              </a:rPr>
              <a:t> (2002) 052502</a:t>
            </a:r>
            <a:br>
              <a:rPr lang="de-DE" sz="1200" i="0" dirty="0" smtClean="0">
                <a:solidFill>
                  <a:srgbClr val="000000"/>
                </a:solidFill>
              </a:rPr>
            </a:br>
            <a:r>
              <a:rPr lang="de-DE" sz="1200" i="0" dirty="0" smtClean="0">
                <a:solidFill>
                  <a:srgbClr val="000000"/>
                </a:solidFill>
              </a:rPr>
              <a:t>PRC </a:t>
            </a:r>
            <a:r>
              <a:rPr lang="de-DE" sz="1200" b="1" i="0" dirty="0" smtClean="0">
                <a:solidFill>
                  <a:srgbClr val="000000"/>
                </a:solidFill>
              </a:rPr>
              <a:t>69</a:t>
            </a:r>
            <a:r>
              <a:rPr lang="de-DE" sz="1200" i="0" dirty="0" smtClean="0">
                <a:solidFill>
                  <a:srgbClr val="000000"/>
                </a:solidFill>
              </a:rPr>
              <a:t> (2004) 057001</a:t>
            </a: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20" y="3957910"/>
            <a:ext cx="2867172" cy="205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Pfeil nach rechts 18"/>
          <p:cNvSpPr/>
          <p:nvPr/>
        </p:nvSpPr>
        <p:spPr>
          <a:xfrm>
            <a:off x="5004048" y="4661007"/>
            <a:ext cx="648072" cy="792088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400" i="0"/>
          </a:p>
        </p:txBody>
      </p:sp>
      <p:sp>
        <p:nvSpPr>
          <p:cNvPr id="39" name="Textfeld 21"/>
          <p:cNvSpPr txBox="1"/>
          <p:nvPr/>
        </p:nvSpPr>
        <p:spPr>
          <a:xfrm>
            <a:off x="3213720" y="4342919"/>
            <a:ext cx="1662384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i="0" dirty="0" smtClean="0">
                <a:solidFill>
                  <a:schemeClr val="tx1"/>
                </a:solidFill>
              </a:rPr>
              <a:t>D. Rossi et al.</a:t>
            </a:r>
          </a:p>
          <a:p>
            <a:pPr algn="l"/>
            <a:r>
              <a:rPr lang="de-DE" sz="1200" i="0" dirty="0" smtClean="0">
                <a:solidFill>
                  <a:schemeClr val="tx1"/>
                </a:solidFill>
              </a:rPr>
              <a:t>PRL </a:t>
            </a:r>
            <a:r>
              <a:rPr lang="de-DE" sz="1200" b="1" i="0" dirty="0" smtClean="0">
                <a:solidFill>
                  <a:schemeClr val="tx1"/>
                </a:solidFill>
              </a:rPr>
              <a:t>111</a:t>
            </a:r>
            <a:r>
              <a:rPr lang="de-DE" sz="1200" i="0" dirty="0" smtClean="0">
                <a:solidFill>
                  <a:schemeClr val="tx1"/>
                </a:solidFill>
              </a:rPr>
              <a:t> (2013) 242503</a:t>
            </a:r>
          </a:p>
        </p:txBody>
      </p:sp>
      <p:sp>
        <p:nvSpPr>
          <p:cNvPr id="41" name="Textfeld 23"/>
          <p:cNvSpPr txBox="1"/>
          <p:nvPr/>
        </p:nvSpPr>
        <p:spPr>
          <a:xfrm>
            <a:off x="3213720" y="4815037"/>
            <a:ext cx="1544012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i="0" dirty="0" err="1" smtClean="0">
                <a:solidFill>
                  <a:srgbClr val="C00000"/>
                </a:solidFill>
              </a:rPr>
              <a:t>skin</a:t>
            </a:r>
            <a:r>
              <a:rPr lang="de-DE" sz="1400" i="0" dirty="0" smtClean="0">
                <a:solidFill>
                  <a:srgbClr val="C00000"/>
                </a:solidFill>
              </a:rPr>
              <a:t> </a:t>
            </a:r>
            <a:r>
              <a:rPr lang="de-DE" sz="1400" i="0" dirty="0" err="1" smtClean="0">
                <a:solidFill>
                  <a:srgbClr val="C00000"/>
                </a:solidFill>
              </a:rPr>
              <a:t>thickness</a:t>
            </a:r>
            <a:r>
              <a:rPr lang="de-DE" sz="1400" i="0" dirty="0" smtClean="0">
                <a:solidFill>
                  <a:srgbClr val="C00000"/>
                </a:solidFill>
              </a:rPr>
              <a:t> </a:t>
            </a:r>
            <a:r>
              <a:rPr lang="de-DE" sz="1400" b="1" i="0" baseline="30000" dirty="0" smtClean="0">
                <a:solidFill>
                  <a:srgbClr val="C00000"/>
                </a:solidFill>
              </a:rPr>
              <a:t>68</a:t>
            </a:r>
            <a:r>
              <a:rPr lang="de-DE" sz="1400" b="1" i="0" dirty="0" smtClean="0">
                <a:solidFill>
                  <a:srgbClr val="C00000"/>
                </a:solidFill>
              </a:rPr>
              <a:t>Ni</a:t>
            </a:r>
          </a:p>
          <a:p>
            <a:pPr algn="l"/>
            <a:r>
              <a:rPr lang="de-DE" sz="1400" i="0" dirty="0" smtClean="0">
                <a:solidFill>
                  <a:srgbClr val="C00000"/>
                </a:solidFill>
              </a:rPr>
              <a:t>0.175(21) </a:t>
            </a:r>
            <a:r>
              <a:rPr lang="de-DE" sz="1400" i="0" dirty="0" err="1" smtClean="0">
                <a:solidFill>
                  <a:srgbClr val="C00000"/>
                </a:solidFill>
              </a:rPr>
              <a:t>fm</a:t>
            </a:r>
            <a:endParaRPr lang="de-DE" sz="1400" i="0" dirty="0" smtClean="0">
              <a:solidFill>
                <a:srgbClr val="C00000"/>
              </a:solidFill>
            </a:endParaRPr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90" y="5978261"/>
            <a:ext cx="1274816" cy="40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16913" y="6607175"/>
            <a:ext cx="728662" cy="250825"/>
          </a:xfrm>
          <a:prstGeom prst="rect">
            <a:avLst/>
          </a:prstGeom>
        </p:spPr>
        <p:txBody>
          <a:bodyPr/>
          <a:lstStyle/>
          <a:p>
            <a:fld id="{EF009152-1A81-4648-8F51-5E163319F1F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703200" y="1179367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336699"/>
                </a:solidFill>
              </a:rPr>
              <a:t>to</a:t>
            </a:r>
            <a:r>
              <a:rPr lang="de-DE" sz="2400" b="1" dirty="0" smtClean="0">
                <a:solidFill>
                  <a:srgbClr val="336699"/>
                </a:solidFill>
              </a:rPr>
              <a:t> </a:t>
            </a:r>
            <a:r>
              <a:rPr lang="de-DE" sz="2400" b="1" dirty="0" err="1" smtClean="0">
                <a:solidFill>
                  <a:srgbClr val="336699"/>
                </a:solidFill>
              </a:rPr>
              <a:t>be</a:t>
            </a:r>
            <a:r>
              <a:rPr lang="de-DE" sz="2400" b="1" dirty="0" smtClean="0">
                <a:solidFill>
                  <a:srgbClr val="336699"/>
                </a:solidFill>
              </a:rPr>
              <a:t> </a:t>
            </a:r>
            <a:r>
              <a:rPr lang="de-DE" sz="2400" b="1" dirty="0" err="1" smtClean="0">
                <a:solidFill>
                  <a:srgbClr val="336699"/>
                </a:solidFill>
              </a:rPr>
              <a:t>measured</a:t>
            </a:r>
            <a:endParaRPr lang="de-DE" sz="2400" b="1" dirty="0" smtClean="0">
              <a:solidFill>
                <a:srgbClr val="336699"/>
              </a:solidFill>
            </a:endParaRPr>
          </a:p>
          <a:p>
            <a:r>
              <a:rPr lang="de-DE" sz="2400" b="1" dirty="0" err="1" smtClean="0">
                <a:solidFill>
                  <a:srgbClr val="336699"/>
                </a:solidFill>
              </a:rPr>
              <a:t>with</a:t>
            </a:r>
            <a:r>
              <a:rPr lang="de-DE" sz="2400" b="1" dirty="0" smtClean="0">
                <a:solidFill>
                  <a:srgbClr val="336699"/>
                </a:solidFill>
              </a:rPr>
              <a:t> R</a:t>
            </a:r>
            <a:r>
              <a:rPr lang="de-DE" sz="2400" b="1" baseline="30000" dirty="0" smtClean="0">
                <a:solidFill>
                  <a:srgbClr val="336699"/>
                </a:solidFill>
              </a:rPr>
              <a:t>3</a:t>
            </a:r>
            <a:r>
              <a:rPr lang="de-DE" sz="2400" b="1" dirty="0" smtClean="0">
                <a:solidFill>
                  <a:srgbClr val="336699"/>
                </a:solidFill>
              </a:rPr>
              <a:t>B</a:t>
            </a:r>
            <a:endParaRPr lang="de-DE" sz="24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pieren 6"/>
          <p:cNvGrpSpPr>
            <a:grpSpLocks/>
          </p:cNvGrpSpPr>
          <p:nvPr/>
        </p:nvGrpSpPr>
        <p:grpSpPr bwMode="auto">
          <a:xfrm>
            <a:off x="914400" y="663575"/>
            <a:ext cx="7921625" cy="5394325"/>
            <a:chOff x="395536" y="626438"/>
            <a:chExt cx="5799680" cy="4341706"/>
          </a:xfrm>
        </p:grpSpPr>
        <p:pic>
          <p:nvPicPr>
            <p:cNvPr id="14358" name="Picture 5" descr="Chart of nuclei + r-process pat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140" r="8266" b="46667"/>
            <a:stretch>
              <a:fillRect/>
            </a:stretch>
          </p:blipFill>
          <p:spPr bwMode="auto">
            <a:xfrm>
              <a:off x="395536" y="626438"/>
              <a:ext cx="5799680" cy="434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5"/>
            <p:cNvSpPr/>
            <p:nvPr/>
          </p:nvSpPr>
          <p:spPr>
            <a:xfrm>
              <a:off x="4499478" y="3572869"/>
              <a:ext cx="1695738" cy="1395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N=126 </a:t>
            </a:r>
            <a:r>
              <a:rPr lang="de-DE" dirty="0" err="1"/>
              <a:t>p</a:t>
            </a:r>
            <a:r>
              <a:rPr lang="de-DE" dirty="0" err="1" smtClean="0"/>
              <a:t>hysics</a:t>
            </a:r>
            <a:r>
              <a:rPr lang="de-DE" dirty="0" smtClean="0"/>
              <a:t> </a:t>
            </a:r>
            <a:r>
              <a:rPr lang="de-DE" dirty="0" err="1"/>
              <a:t>case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7250"/>
            <a:ext cx="4217988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2"/>
          <p:cNvSpPr/>
          <p:nvPr/>
        </p:nvSpPr>
        <p:spPr>
          <a:xfrm rot="1430115">
            <a:off x="5464175" y="2049463"/>
            <a:ext cx="1249363" cy="2112962"/>
          </a:xfrm>
          <a:prstGeom prst="ellipse">
            <a:avLst/>
          </a:prstGeom>
          <a:solidFill>
            <a:srgbClr val="92D050">
              <a:alpha val="60000"/>
            </a:srgbClr>
          </a:solidFill>
          <a:ln w="50800">
            <a:solidFill>
              <a:srgbClr val="00B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Ellipse 11"/>
          <p:cNvSpPr/>
          <p:nvPr/>
        </p:nvSpPr>
        <p:spPr>
          <a:xfrm rot="1430115">
            <a:off x="5595938" y="2070100"/>
            <a:ext cx="985837" cy="1512888"/>
          </a:xfrm>
          <a:prstGeom prst="ellipse">
            <a:avLst/>
          </a:prstGeom>
          <a:solidFill>
            <a:srgbClr val="92D050">
              <a:alpha val="50000"/>
            </a:srgbClr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Ellipse 10"/>
          <p:cNvSpPr/>
          <p:nvPr/>
        </p:nvSpPr>
        <p:spPr>
          <a:xfrm rot="1430115">
            <a:off x="5835650" y="2071688"/>
            <a:ext cx="652463" cy="1054100"/>
          </a:xfrm>
          <a:prstGeom prst="ellipse">
            <a:avLst/>
          </a:prstGeom>
          <a:solidFill>
            <a:srgbClr val="92D050">
              <a:alpha val="50000"/>
            </a:srgbClr>
          </a:solidFill>
          <a:ln w="50800">
            <a:solidFill>
              <a:srgbClr val="0D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Ellipse 7"/>
          <p:cNvSpPr/>
          <p:nvPr/>
        </p:nvSpPr>
        <p:spPr>
          <a:xfrm rot="1430115">
            <a:off x="6015038" y="2054225"/>
            <a:ext cx="436562" cy="642938"/>
          </a:xfrm>
          <a:prstGeom prst="ellipse">
            <a:avLst/>
          </a:prstGeom>
          <a:solidFill>
            <a:srgbClr val="92D050">
              <a:alpha val="50000"/>
            </a:srgbClr>
          </a:solidFill>
          <a:ln w="50800">
            <a:solidFill>
              <a:srgbClr val="86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" name="Gerade Verbindung mit Pfeil 9"/>
          <p:cNvCxnSpPr>
            <a:stCxn id="14346" idx="1"/>
          </p:cNvCxnSpPr>
          <p:nvPr/>
        </p:nvCxnSpPr>
        <p:spPr>
          <a:xfrm flipH="1">
            <a:off x="6372225" y="3263900"/>
            <a:ext cx="782638" cy="23653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feld 15"/>
          <p:cNvSpPr txBox="1">
            <a:spLocks noChangeArrowheads="1"/>
          </p:cNvSpPr>
          <p:nvPr/>
        </p:nvSpPr>
        <p:spPr bwMode="auto">
          <a:xfrm rot="-998480">
            <a:off x="7116763" y="2830513"/>
            <a:ext cx="1835150" cy="339725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FF0000"/>
                </a:solidFill>
              </a:rPr>
              <a:t>3</a:t>
            </a:r>
            <a:r>
              <a:rPr lang="de-DE" altLang="de-DE" sz="1600" b="1" baseline="30000">
                <a:solidFill>
                  <a:srgbClr val="FF0000"/>
                </a:solidFill>
              </a:rPr>
              <a:t>rd</a:t>
            </a:r>
            <a:r>
              <a:rPr lang="de-DE" altLang="de-DE" sz="1600" b="1">
                <a:solidFill>
                  <a:srgbClr val="FF0000"/>
                </a:solidFill>
              </a:rPr>
              <a:t> waiting point</a:t>
            </a:r>
          </a:p>
        </p:txBody>
      </p:sp>
      <p:sp>
        <p:nvSpPr>
          <p:cNvPr id="14347" name="Textfeld 19"/>
          <p:cNvSpPr txBox="1">
            <a:spLocks noChangeArrowheads="1"/>
          </p:cNvSpPr>
          <p:nvPr/>
        </p:nvSpPr>
        <p:spPr bwMode="auto">
          <a:xfrm rot="-383730">
            <a:off x="4576763" y="4216400"/>
            <a:ext cx="1647825" cy="338138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FF0000"/>
                </a:solidFill>
              </a:rPr>
              <a:t>r-process path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629275" y="1565275"/>
            <a:ext cx="695325" cy="461963"/>
          </a:xfrm>
          <a:prstGeom prst="rect">
            <a:avLst/>
          </a:prstGeom>
          <a:solidFill>
            <a:srgbClr val="C2D84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GS</a:t>
            </a:r>
            <a:r>
              <a:rPr lang="de-DE" dirty="0">
                <a:latin typeface="Arial" pitchFamily="34" charset="0"/>
              </a:rPr>
              <a:t>I</a:t>
            </a:r>
          </a:p>
        </p:txBody>
      </p:sp>
      <p:sp>
        <p:nvSpPr>
          <p:cNvPr id="20" name="Textfeld 22"/>
          <p:cNvSpPr txBox="1"/>
          <p:nvPr/>
        </p:nvSpPr>
        <p:spPr>
          <a:xfrm>
            <a:off x="6629400" y="1752600"/>
            <a:ext cx="1219200" cy="369888"/>
          </a:xfrm>
          <a:prstGeom prst="rect">
            <a:avLst/>
          </a:prstGeom>
          <a:solidFill>
            <a:srgbClr val="10DE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n-lt"/>
              </a:rPr>
              <a:t>Phase-0</a:t>
            </a:r>
          </a:p>
        </p:txBody>
      </p:sp>
      <p:sp>
        <p:nvSpPr>
          <p:cNvPr id="21" name="Textfeld 23"/>
          <p:cNvSpPr txBox="1"/>
          <p:nvPr/>
        </p:nvSpPr>
        <p:spPr>
          <a:xfrm>
            <a:off x="6827838" y="2090738"/>
            <a:ext cx="1249362" cy="368300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</a:rPr>
              <a:t>Phase-1</a:t>
            </a:r>
          </a:p>
        </p:txBody>
      </p:sp>
      <p:sp>
        <p:nvSpPr>
          <p:cNvPr id="22" name="Textfeld 24"/>
          <p:cNvSpPr txBox="1"/>
          <p:nvPr/>
        </p:nvSpPr>
        <p:spPr>
          <a:xfrm>
            <a:off x="6915150" y="2424113"/>
            <a:ext cx="1238250" cy="369887"/>
          </a:xfrm>
          <a:prstGeom prst="rect">
            <a:avLst/>
          </a:prstGeom>
          <a:solidFill>
            <a:srgbClr val="00B0A8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n-lt"/>
              </a:rPr>
              <a:t>Phase-2</a:t>
            </a:r>
          </a:p>
        </p:txBody>
      </p:sp>
      <p:sp>
        <p:nvSpPr>
          <p:cNvPr id="23" name="Textfeld 20"/>
          <p:cNvSpPr txBox="1"/>
          <p:nvPr/>
        </p:nvSpPr>
        <p:spPr>
          <a:xfrm>
            <a:off x="3733800" y="4724400"/>
            <a:ext cx="3276600" cy="1754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NUSTAR  aims to measure: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- masses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- β-lifetimes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- neutron-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branchings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- strength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distributions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- level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structure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-16123" y="992907"/>
            <a:ext cx="4156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Previous GSI measurements contradict earlier lifetime predictions!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→ Mass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abundance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not understood!</a:t>
            </a:r>
          </a:p>
        </p:txBody>
      </p:sp>
      <p:sp>
        <p:nvSpPr>
          <p:cNvPr id="14354" name="Textfeld 1"/>
          <p:cNvSpPr txBox="1">
            <a:spLocks noChangeArrowheads="1"/>
          </p:cNvSpPr>
          <p:nvPr/>
        </p:nvSpPr>
        <p:spPr bwMode="auto">
          <a:xfrm>
            <a:off x="1447800" y="2289524"/>
            <a:ext cx="172561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>
                <a:latin typeface="Arial Narrow" pitchFamily="34" charset="0"/>
              </a:rPr>
              <a:t>old</a:t>
            </a:r>
            <a:r>
              <a:rPr lang="de-DE" altLang="de-DE" sz="1400" dirty="0">
                <a:latin typeface="Arial Narrow" pitchFamily="34" charset="0"/>
              </a:rPr>
              <a:t> T</a:t>
            </a:r>
            <a:r>
              <a:rPr lang="de-DE" altLang="de-DE" sz="1400" baseline="-25000" dirty="0">
                <a:latin typeface="Arial Narrow" pitchFamily="34" charset="0"/>
              </a:rPr>
              <a:t>1/2</a:t>
            </a:r>
            <a:r>
              <a:rPr lang="de-DE" altLang="de-DE" sz="1400" dirty="0">
                <a:latin typeface="Arial Narrow" pitchFamily="34" charset="0"/>
              </a:rPr>
              <a:t> </a:t>
            </a:r>
            <a:r>
              <a:rPr lang="de-DE" altLang="de-DE" sz="1400" dirty="0" err="1">
                <a:latin typeface="Arial Narrow" pitchFamily="34" charset="0"/>
              </a:rPr>
              <a:t>predictions</a:t>
            </a:r>
            <a:endParaRPr lang="de-DE" altLang="de-DE" sz="1400" dirty="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>
                <a:solidFill>
                  <a:srgbClr val="0000FF"/>
                </a:solidFill>
                <a:latin typeface="Arial Narrow" pitchFamily="34" charset="0"/>
              </a:rPr>
              <a:t>new</a:t>
            </a:r>
            <a:r>
              <a:rPr lang="de-DE" altLang="de-DE" sz="1400" dirty="0">
                <a:solidFill>
                  <a:srgbClr val="0000FF"/>
                </a:solidFill>
                <a:latin typeface="Arial Narrow" pitchFamily="34" charset="0"/>
              </a:rPr>
              <a:t> T</a:t>
            </a:r>
            <a:r>
              <a:rPr lang="de-DE" altLang="de-DE" sz="1400" baseline="-25000" dirty="0">
                <a:solidFill>
                  <a:srgbClr val="0000FF"/>
                </a:solidFill>
                <a:latin typeface="Arial Narrow" pitchFamily="34" charset="0"/>
              </a:rPr>
              <a:t>1/2</a:t>
            </a:r>
            <a:r>
              <a:rPr lang="de-DE" altLang="de-DE" sz="1400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de-DE" altLang="de-DE" sz="1400" dirty="0" err="1">
                <a:solidFill>
                  <a:srgbClr val="0000FF"/>
                </a:solidFill>
                <a:latin typeface="Arial Narrow" pitchFamily="34" charset="0"/>
              </a:rPr>
              <a:t>predictions</a:t>
            </a:r>
            <a:endParaRPr lang="de-DE" altLang="de-DE" sz="1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8" name="Textfeld 20"/>
          <p:cNvSpPr txBox="1"/>
          <p:nvPr/>
        </p:nvSpPr>
        <p:spPr>
          <a:xfrm>
            <a:off x="609600" y="5124450"/>
            <a:ext cx="2973388" cy="1200329"/>
          </a:xfrm>
          <a:prstGeom prst="rect">
            <a:avLst/>
          </a:prstGeom>
          <a:solidFill>
            <a:srgbClr val="EDF2F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6699"/>
                </a:solidFill>
                <a:latin typeface="+mn-lt"/>
              </a:rPr>
              <a:t>Mass </a:t>
            </a:r>
            <a:r>
              <a:rPr lang="en-US" dirty="0" smtClean="0">
                <a:solidFill>
                  <a:srgbClr val="336699"/>
                </a:solidFill>
                <a:latin typeface="+mn-lt"/>
              </a:rPr>
              <a:t>abundance depends </a:t>
            </a:r>
            <a:r>
              <a:rPr lang="en-US" dirty="0">
                <a:solidFill>
                  <a:srgbClr val="336699"/>
                </a:solidFill>
                <a:latin typeface="+mn-lt"/>
              </a:rPr>
              <a:t>on the detailed structure</a:t>
            </a:r>
          </a:p>
          <a:p>
            <a:pPr>
              <a:defRPr/>
            </a:pPr>
            <a:r>
              <a:rPr lang="en-US" dirty="0">
                <a:solidFill>
                  <a:srgbClr val="336699"/>
                </a:solidFill>
                <a:latin typeface="+mn-lt"/>
              </a:rPr>
              <a:t>of N=126 nuclei around the 3</a:t>
            </a:r>
            <a:r>
              <a:rPr lang="en-US" baseline="30000" dirty="0">
                <a:solidFill>
                  <a:srgbClr val="336699"/>
                </a:solidFill>
                <a:latin typeface="+mn-lt"/>
              </a:rPr>
              <a:t>rd</a:t>
            </a:r>
            <a:r>
              <a:rPr lang="en-US" dirty="0">
                <a:solidFill>
                  <a:srgbClr val="336699"/>
                </a:solidFill>
                <a:latin typeface="+mn-lt"/>
              </a:rPr>
              <a:t> r-process waiting point</a:t>
            </a:r>
          </a:p>
        </p:txBody>
      </p:sp>
      <p:sp>
        <p:nvSpPr>
          <p:cNvPr id="29" name="Textfeld 17"/>
          <p:cNvSpPr txBox="1"/>
          <p:nvPr/>
        </p:nvSpPr>
        <p:spPr>
          <a:xfrm rot="18984029">
            <a:off x="5856288" y="4618038"/>
            <a:ext cx="3511550" cy="708025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Important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unique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NUSTAR-LEB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experiment</a:t>
            </a:r>
            <a:endParaRPr lang="de-DE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A58D56-81D1-4B02-B2B2-88451C4EB50E}" type="slidenum">
              <a:rPr lang="de-DE" smtClean="0">
                <a:solidFill>
                  <a:srgbClr val="00599D"/>
                </a:solidFill>
              </a:rPr>
              <a:pPr eaLnBrk="1" hangingPunct="1"/>
              <a:t>6</a:t>
            </a:fld>
            <a:endParaRPr lang="de-DE" dirty="0" smtClean="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@ FAIR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1" r="18854"/>
          <a:stretch/>
        </p:blipFill>
        <p:spPr>
          <a:xfrm rot="16200000">
            <a:off x="2306109" y="-709100"/>
            <a:ext cx="4536505" cy="892426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491880" y="4437111"/>
            <a:ext cx="3096344" cy="122413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GSI </a:t>
            </a:r>
            <a:r>
              <a:rPr lang="de-DE" sz="2800" dirty="0" err="1" smtClean="0">
                <a:solidFill>
                  <a:schemeClr val="tx1"/>
                </a:solidFill>
              </a:rPr>
              <a:t>facility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88024" y="1772815"/>
            <a:ext cx="3456384" cy="165618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Super-FRS at </a:t>
            </a:r>
            <a:r>
              <a:rPr lang="de-DE" sz="2400" dirty="0" err="1" smtClean="0">
                <a:solidFill>
                  <a:schemeClr val="tx1"/>
                </a:solidFill>
              </a:rPr>
              <a:t>new</a:t>
            </a:r>
            <a:r>
              <a:rPr lang="de-DE" sz="2400" dirty="0" smtClean="0">
                <a:solidFill>
                  <a:schemeClr val="tx1"/>
                </a:solidFill>
              </a:rPr>
              <a:t> FAIR </a:t>
            </a:r>
            <a:r>
              <a:rPr lang="de-DE" sz="2400" dirty="0" err="1" smtClean="0">
                <a:solidFill>
                  <a:schemeClr val="tx1"/>
                </a:solidFill>
              </a:rPr>
              <a:t>facility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86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131647" y="1775024"/>
            <a:ext cx="8616817" cy="5164979"/>
            <a:chOff x="222419" y="954767"/>
            <a:chExt cx="12217217" cy="732308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37381">
              <a:off x="6074652" y="1043287"/>
              <a:ext cx="5872307" cy="6835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0000">
              <a:off x="222419" y="1463137"/>
              <a:ext cx="8708562" cy="473397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hteck 5"/>
            <p:cNvSpPr/>
            <p:nvPr/>
          </p:nvSpPr>
          <p:spPr>
            <a:xfrm rot="20883354">
              <a:off x="6268767" y="4861935"/>
              <a:ext cx="2910839" cy="113771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5364088" y="4797152"/>
              <a:ext cx="1656184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 rot="20732270">
              <a:off x="8991618" y="954767"/>
              <a:ext cx="3132856" cy="29214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5724128" y="6294244"/>
              <a:ext cx="6715508" cy="1983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 rot="20185076">
              <a:off x="10406625" y="6125972"/>
              <a:ext cx="1584176" cy="150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827584" y="6586622"/>
              <a:ext cx="1152128" cy="1090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" name="Gerade Verbindung 2"/>
          <p:cNvCxnSpPr/>
          <p:nvPr/>
        </p:nvCxnSpPr>
        <p:spPr>
          <a:xfrm>
            <a:off x="371153" y="4619229"/>
            <a:ext cx="162935" cy="72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73721" y="4801101"/>
            <a:ext cx="1219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production</a:t>
            </a:r>
            <a:endParaRPr lang="de-DE" dirty="0"/>
          </a:p>
          <a:p>
            <a:pPr algn="ctr"/>
            <a:r>
              <a:rPr lang="de-DE" dirty="0" err="1" smtClean="0"/>
              <a:t>target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4788024" y="3440447"/>
            <a:ext cx="1721948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18357019">
            <a:off x="4648052" y="2204026"/>
            <a:ext cx="1514522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18357019">
            <a:off x="4852558" y="1765236"/>
            <a:ext cx="825330" cy="3524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09197" y="4546791"/>
            <a:ext cx="72808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ILIMA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567210" y="3540762"/>
            <a:ext cx="59707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R</a:t>
            </a:r>
            <a:r>
              <a:rPr lang="de-DE" baseline="30000" dirty="0" smtClean="0"/>
              <a:t>3</a:t>
            </a:r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 rot="18366566">
            <a:off x="5186127" y="2024572"/>
            <a:ext cx="20639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HISPEC/DESPEC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 rot="18366566">
            <a:off x="3860460" y="1678051"/>
            <a:ext cx="189593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MATS &amp; </a:t>
            </a:r>
            <a:r>
              <a:rPr lang="de-DE" dirty="0" err="1" smtClean="0"/>
              <a:t>LaSpec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@ FAIR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5689040" y="5559175"/>
            <a:ext cx="2179159" cy="369332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Ring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branch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227253" y="2967120"/>
            <a:ext cx="2179159" cy="369332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High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energy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branch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509972" y="2226006"/>
            <a:ext cx="2179159" cy="36933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Low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energy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branch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25" name="Textfeld 25"/>
          <p:cNvSpPr txBox="1"/>
          <p:nvPr/>
        </p:nvSpPr>
        <p:spPr>
          <a:xfrm>
            <a:off x="1578913" y="3032373"/>
            <a:ext cx="2179159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0" dirty="0" smtClean="0">
                <a:solidFill>
                  <a:prstClr val="black"/>
                </a:solidFill>
                <a:latin typeface="Calibri"/>
              </a:rPr>
              <a:t>Super-FRS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31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222" y="956665"/>
            <a:ext cx="9777413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8719" y="969648"/>
            <a:ext cx="3942907" cy="2667000"/>
            <a:chOff x="-2645337" y="-205544"/>
            <a:chExt cx="3942907" cy="2667000"/>
          </a:xfrm>
        </p:grpSpPr>
        <p:pic>
          <p:nvPicPr>
            <p:cNvPr id="4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45337" y="-205544"/>
              <a:ext cx="3942907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" name="Rechteck 1"/>
            <p:cNvSpPr/>
            <p:nvPr/>
          </p:nvSpPr>
          <p:spPr>
            <a:xfrm>
              <a:off x="-2583914" y="1009622"/>
              <a:ext cx="413470" cy="146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91" y="5681065"/>
            <a:ext cx="353218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319591" y="5895377"/>
            <a:ext cx="180975" cy="44132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-61409" y="6237312"/>
            <a:ext cx="78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dirty="0">
                <a:solidFill>
                  <a:srgbClr val="0070C0"/>
                </a:solidFill>
              </a:rPr>
              <a:t>beam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536152" y="4006121"/>
            <a:ext cx="5902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0" dirty="0" smtClean="0"/>
              <a:t>R</a:t>
            </a:r>
            <a:r>
              <a:rPr lang="de-DE" altLang="de-DE" sz="1800" b="0" baseline="30000" dirty="0" smtClean="0"/>
              <a:t>3</a:t>
            </a:r>
            <a:r>
              <a:rPr lang="de-DE" altLang="de-DE" sz="1800" b="0" dirty="0" smtClean="0"/>
              <a:t>B</a:t>
            </a:r>
            <a:endParaRPr lang="de-DE" altLang="de-DE" sz="1800" b="0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439900" y="4983864"/>
            <a:ext cx="16001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600" b="0" dirty="0" err="1"/>
              <a:t>to</a:t>
            </a:r>
            <a:r>
              <a:rPr lang="de-DE" altLang="de-DE" sz="1600" b="0" dirty="0"/>
              <a:t> </a:t>
            </a:r>
            <a:r>
              <a:rPr lang="de-DE" altLang="de-DE" sz="1600" b="0" dirty="0" err="1"/>
              <a:t>storage</a:t>
            </a:r>
            <a:r>
              <a:rPr lang="de-DE" altLang="de-DE" sz="1600" b="0" dirty="0"/>
              <a:t> </a:t>
            </a:r>
            <a:r>
              <a:rPr lang="de-DE" altLang="de-DE" sz="1600" b="0" dirty="0" smtClean="0"/>
              <a:t>rings</a:t>
            </a:r>
          </a:p>
          <a:p>
            <a:pPr eaLnBrk="1" hangingPunct="1"/>
            <a:r>
              <a:rPr lang="de-DE" altLang="de-DE" sz="1600" b="0" dirty="0" smtClean="0"/>
              <a:t> ILIMA, EXL,...</a:t>
            </a:r>
            <a:endParaRPr lang="de-DE" altLang="de-DE" sz="1600" b="0" dirty="0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7303003" y="4896840"/>
            <a:ext cx="8509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5728961" y="3891952"/>
            <a:ext cx="660826" cy="419100"/>
          </a:xfrm>
          <a:prstGeom prst="ellipse">
            <a:avLst/>
          </a:prstGeom>
          <a:solidFill>
            <a:srgbClr val="00CC00">
              <a:alpha val="27000"/>
            </a:srgbClr>
          </a:solidFill>
          <a:ln w="50800" algn="ctr">
            <a:solidFill>
              <a:srgbClr val="00CC00"/>
            </a:solidFill>
            <a:round/>
            <a:headEnd/>
            <a:tailEnd/>
          </a:ln>
        </p:spPr>
        <p:txBody>
          <a:bodyPr wrap="none" lIns="90000" tIns="46800" rIns="90000" bIns="46800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6429451" y="3625251"/>
            <a:ext cx="2213402" cy="773113"/>
          </a:xfrm>
          <a:prstGeom prst="ellipse">
            <a:avLst/>
          </a:prstGeom>
          <a:solidFill>
            <a:srgbClr val="00CC00">
              <a:alpha val="27000"/>
            </a:srgbClr>
          </a:solidFill>
          <a:ln w="50800" algn="ctr">
            <a:solidFill>
              <a:srgbClr val="00CC00"/>
            </a:solidFill>
            <a:round/>
            <a:headEnd/>
            <a:tailEnd/>
          </a:ln>
        </p:spPr>
        <p:txBody>
          <a:bodyPr wrap="none" lIns="90000" tIns="46800" rIns="90000" bIns="46800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113191" y="4739441"/>
            <a:ext cx="2787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0" dirty="0" smtClean="0"/>
              <a:t>Super-FRS </a:t>
            </a:r>
            <a:r>
              <a:rPr lang="de-DE" altLang="de-DE" sz="1800" b="0" dirty="0" err="1" smtClean="0"/>
              <a:t>collab</a:t>
            </a:r>
            <a:r>
              <a:rPr lang="de-DE" altLang="de-DE" sz="1800" b="0" dirty="0" smtClean="0"/>
              <a:t>.</a:t>
            </a:r>
          </a:p>
          <a:p>
            <a:pPr eaLnBrk="1" hangingPunct="1"/>
            <a:r>
              <a:rPr lang="de-DE" altLang="de-DE" sz="1800" b="0" dirty="0" err="1" smtClean="0"/>
              <a:t>parts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from</a:t>
            </a:r>
            <a:r>
              <a:rPr lang="de-DE" altLang="de-DE" sz="1800" b="0" dirty="0" smtClean="0"/>
              <a:t> HISPEC / R</a:t>
            </a:r>
            <a:r>
              <a:rPr lang="de-DE" altLang="de-DE" sz="1800" b="0" baseline="30000" dirty="0" smtClean="0"/>
              <a:t>3</a:t>
            </a:r>
            <a:r>
              <a:rPr lang="de-DE" altLang="de-DE" sz="1800" b="0" dirty="0" smtClean="0"/>
              <a:t>B</a:t>
            </a:r>
            <a:endParaRPr lang="de-DE" altLang="de-DE" sz="1800" b="0" dirty="0"/>
          </a:p>
        </p:txBody>
      </p:sp>
      <p:sp>
        <p:nvSpPr>
          <p:cNvPr id="29" name="Oval 2"/>
          <p:cNvSpPr>
            <a:spLocks noChangeArrowheads="1"/>
          </p:cNvSpPr>
          <p:nvPr/>
        </p:nvSpPr>
        <p:spPr bwMode="auto">
          <a:xfrm>
            <a:off x="4092071" y="4204855"/>
            <a:ext cx="537156" cy="419100"/>
          </a:xfrm>
          <a:prstGeom prst="ellipse">
            <a:avLst/>
          </a:prstGeom>
          <a:solidFill>
            <a:srgbClr val="00CC00">
              <a:alpha val="27000"/>
            </a:srgbClr>
          </a:solidFill>
          <a:ln w="50800" algn="ctr">
            <a:solidFill>
              <a:srgbClr val="00CC00"/>
            </a:solidFill>
            <a:round/>
            <a:headEnd/>
            <a:tailEnd/>
          </a:ln>
        </p:spPr>
        <p:txBody>
          <a:bodyPr wrap="none" lIns="90000" tIns="46800" rIns="90000" bIns="46800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Oval 2"/>
          <p:cNvSpPr>
            <a:spLocks noChangeArrowheads="1"/>
          </p:cNvSpPr>
          <p:nvPr/>
        </p:nvSpPr>
        <p:spPr bwMode="auto">
          <a:xfrm>
            <a:off x="5017003" y="4317308"/>
            <a:ext cx="537156" cy="419100"/>
          </a:xfrm>
          <a:prstGeom prst="ellipse">
            <a:avLst/>
          </a:prstGeom>
          <a:solidFill>
            <a:srgbClr val="00CC00">
              <a:alpha val="27000"/>
            </a:srgbClr>
          </a:solidFill>
          <a:ln w="50800" algn="ctr">
            <a:solidFill>
              <a:srgbClr val="00CC00"/>
            </a:solidFill>
            <a:round/>
            <a:headEnd/>
            <a:tailEnd/>
          </a:ln>
        </p:spPr>
        <p:txBody>
          <a:bodyPr wrap="none" lIns="90000" tIns="46800" rIns="90000" bIns="46800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Oval 2"/>
          <p:cNvSpPr>
            <a:spLocks noChangeArrowheads="1"/>
          </p:cNvSpPr>
          <p:nvPr/>
        </p:nvSpPr>
        <p:spPr bwMode="auto">
          <a:xfrm rot="2243008">
            <a:off x="6458943" y="2342600"/>
            <a:ext cx="650879" cy="1076566"/>
          </a:xfrm>
          <a:prstGeom prst="ellipse">
            <a:avLst/>
          </a:prstGeom>
          <a:solidFill>
            <a:srgbClr val="00CC00">
              <a:alpha val="27000"/>
            </a:srgbClr>
          </a:solidFill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wrap="none" lIns="90000" tIns="46800" rIns="90000" bIns="46800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Oval 2"/>
          <p:cNvSpPr>
            <a:spLocks noChangeArrowheads="1"/>
          </p:cNvSpPr>
          <p:nvPr/>
        </p:nvSpPr>
        <p:spPr bwMode="auto">
          <a:xfrm rot="18538067">
            <a:off x="6176029" y="1627347"/>
            <a:ext cx="1260049" cy="427130"/>
          </a:xfrm>
          <a:prstGeom prst="ellipse">
            <a:avLst/>
          </a:prstGeom>
          <a:solidFill>
            <a:srgbClr val="00CC00">
              <a:alpha val="27000"/>
            </a:srgbClr>
          </a:solidFill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wrap="none" lIns="90000" tIns="46800" rIns="90000" bIns="46800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604798" y="1091389"/>
            <a:ext cx="1005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0" dirty="0" smtClean="0"/>
              <a:t>MATS /</a:t>
            </a:r>
          </a:p>
          <a:p>
            <a:pPr eaLnBrk="1" hangingPunct="1"/>
            <a:r>
              <a:rPr lang="de-DE" altLang="de-DE" sz="1800" b="0" dirty="0" err="1" smtClean="0"/>
              <a:t>LaSpec</a:t>
            </a:r>
            <a:endParaRPr lang="de-DE" altLang="de-DE" sz="1800" b="0" dirty="0"/>
          </a:p>
        </p:txBody>
      </p:sp>
      <p:sp>
        <p:nvSpPr>
          <p:cNvPr id="35" name="Oval 2"/>
          <p:cNvSpPr>
            <a:spLocks noChangeArrowheads="1"/>
          </p:cNvSpPr>
          <p:nvPr/>
        </p:nvSpPr>
        <p:spPr bwMode="auto">
          <a:xfrm rot="2243008">
            <a:off x="7117009" y="1416500"/>
            <a:ext cx="547899" cy="780149"/>
          </a:xfrm>
          <a:prstGeom prst="ellipse">
            <a:avLst/>
          </a:prstGeom>
          <a:solidFill>
            <a:srgbClr val="00CC00">
              <a:alpha val="27000"/>
            </a:srgbClr>
          </a:solidFill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wrap="none" lIns="90000" tIns="46800" rIns="90000" bIns="46800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7476798" y="2505498"/>
            <a:ext cx="11336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0" dirty="0" smtClean="0"/>
              <a:t>HISPEC/</a:t>
            </a:r>
          </a:p>
          <a:p>
            <a:pPr eaLnBrk="1" hangingPunct="1"/>
            <a:r>
              <a:rPr lang="de-DE" altLang="de-DE" sz="1800" b="0" dirty="0" smtClean="0"/>
              <a:t>DESPEC</a:t>
            </a:r>
            <a:endParaRPr lang="de-DE" altLang="de-DE" sz="1800" b="0" dirty="0"/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dirty="0" smtClean="0"/>
              <a:t>RIB </a:t>
            </a:r>
            <a:r>
              <a:rPr lang="de-DE" dirty="0" err="1" smtClean="0"/>
              <a:t>production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en-US" dirty="0"/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293469" y="1107431"/>
            <a:ext cx="1903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0" dirty="0" smtClean="0"/>
              <a:t>LEB Super-FRS</a:t>
            </a:r>
            <a:endParaRPr lang="de-DE" altLang="de-DE" sz="1800" b="0" dirty="0"/>
          </a:p>
        </p:txBody>
      </p:sp>
      <p:sp>
        <p:nvSpPr>
          <p:cNvPr id="41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A58D56-81D1-4B02-B2B2-88451C4EB50E}" type="slidenum">
              <a:rPr lang="de-DE" smtClean="0">
                <a:solidFill>
                  <a:srgbClr val="00599D"/>
                </a:solidFill>
              </a:rPr>
              <a:pPr eaLnBrk="1" hangingPunct="1"/>
              <a:t>9</a:t>
            </a:fld>
            <a:endParaRPr lang="de-DE" dirty="0" smtClean="0">
              <a:solidFill>
                <a:srgbClr val="00599D"/>
              </a:solidFill>
            </a:endParaRPr>
          </a:p>
        </p:txBody>
      </p:sp>
      <p:sp>
        <p:nvSpPr>
          <p:cNvPr id="44" name="TextBox 20"/>
          <p:cNvSpPr txBox="1"/>
          <p:nvPr/>
        </p:nvSpPr>
        <p:spPr>
          <a:xfrm>
            <a:off x="1115616" y="5991671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Production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TextBox 11"/>
          <p:cNvSpPr txBox="1"/>
          <p:nvPr/>
        </p:nvSpPr>
        <p:spPr>
          <a:xfrm>
            <a:off x="3373959" y="1556792"/>
            <a:ext cx="2097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Selection /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Identification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08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1493</Words>
  <Application>Microsoft Office PowerPoint</Application>
  <PresentationFormat>Bildschirmpräsentation (4:3)</PresentationFormat>
  <Paragraphs>624</Paragraphs>
  <Slides>33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5" baseType="lpstr">
      <vt:lpstr>Template_FAIR_Power_Point</vt:lpstr>
      <vt:lpstr>Photo Editor Photo</vt:lpstr>
      <vt:lpstr>Unraveling stellar alchemy with NUSTAR From ideas to in-kind  </vt:lpstr>
      <vt:lpstr>NUclear Structure, Astrophysics and Reactions</vt:lpstr>
      <vt:lpstr>Nuclear physics in the universe </vt:lpstr>
      <vt:lpstr>Nuclei in neutron stars</vt:lpstr>
      <vt:lpstr>  Dipole strength distributions in heavy neutron-rich nuclei</vt:lpstr>
      <vt:lpstr>The N=126 physics case </vt:lpstr>
      <vt:lpstr>NUSTAR @ FAIR</vt:lpstr>
      <vt:lpstr>NUSTAR @ FAIR</vt:lpstr>
      <vt:lpstr>RIB production and experiments</vt:lpstr>
      <vt:lpstr>Complementarity of NUSTAR experiments</vt:lpstr>
      <vt:lpstr>NUSTAR Collaboration</vt:lpstr>
      <vt:lpstr>Organizational structure</vt:lpstr>
      <vt:lpstr>From the idea to in-kind</vt:lpstr>
      <vt:lpstr>Different types of funding</vt:lpstr>
      <vt:lpstr>NUSTAR Collaboration – funding</vt:lpstr>
      <vt:lpstr>Comparison: funding vs. senior scientists</vt:lpstr>
      <vt:lpstr>Different types of collaborative work</vt:lpstr>
      <vt:lpstr>NUSTAR project structure</vt:lpstr>
      <vt:lpstr>Work packages of NUSTAR</vt:lpstr>
      <vt:lpstr>NUSTAR work packages (63 with TDR)</vt:lpstr>
      <vt:lpstr>NUSTAR project structure: example R3B</vt:lpstr>
      <vt:lpstr>GLAD magent @ CEA Saclay</vt:lpstr>
      <vt:lpstr>R3B – GLAD construction cost</vt:lpstr>
      <vt:lpstr>NeuLAND neutron detector</vt:lpstr>
      <vt:lpstr>Work packages and funding: NeuLAND</vt:lpstr>
      <vt:lpstr>Definition of NUSTAR experiment phases</vt:lpstr>
      <vt:lpstr>Phases of HISPEC/DESPEC – funding</vt:lpstr>
      <vt:lpstr>Secured funding, EoIs, and to be assigned</vt:lpstr>
      <vt:lpstr>Evolution of NUSTAR project funding (RRBs)</vt:lpstr>
      <vt:lpstr>NUSTAR experiment funding – phases</vt:lpstr>
      <vt:lpstr>Scenario for phase 0 and phase 1 operation</vt:lpstr>
      <vt:lpstr>HISPEC/DESPEC – ready for operation</vt:lpstr>
      <vt:lpstr>With in-kind from international partners …</vt:lpstr>
    </vt:vector>
  </TitlesOfParts>
  <Company>FAIR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Unraveling stellar alchemy with NUSTAR</dc:title>
  <dc:creator>Alexander Herlert</dc:creator>
  <cp:lastModifiedBy>Herlert, Alexander Dr.</cp:lastModifiedBy>
  <cp:revision>521</cp:revision>
  <cp:lastPrinted>2015-03-02T15:38:49Z</cp:lastPrinted>
  <dcterms:created xsi:type="dcterms:W3CDTF">2012-03-15T15:20:34Z</dcterms:created>
  <dcterms:modified xsi:type="dcterms:W3CDTF">2015-11-03T08:59:57Z</dcterms:modified>
</cp:coreProperties>
</file>