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29"/>
  </p:notesMasterIdLst>
  <p:sldIdLst>
    <p:sldId id="452" r:id="rId2"/>
    <p:sldId id="807" r:id="rId3"/>
    <p:sldId id="836" r:id="rId4"/>
    <p:sldId id="750" r:id="rId5"/>
    <p:sldId id="751" r:id="rId6"/>
    <p:sldId id="762" r:id="rId7"/>
    <p:sldId id="743" r:id="rId8"/>
    <p:sldId id="790" r:id="rId9"/>
    <p:sldId id="823" r:id="rId10"/>
    <p:sldId id="833" r:id="rId11"/>
    <p:sldId id="834" r:id="rId12"/>
    <p:sldId id="753" r:id="rId13"/>
    <p:sldId id="797" r:id="rId14"/>
    <p:sldId id="835" r:id="rId15"/>
    <p:sldId id="759" r:id="rId16"/>
    <p:sldId id="819" r:id="rId17"/>
    <p:sldId id="761" r:id="rId18"/>
    <p:sldId id="795" r:id="rId19"/>
    <p:sldId id="798" r:id="rId20"/>
    <p:sldId id="783" r:id="rId21"/>
    <p:sldId id="756" r:id="rId22"/>
    <p:sldId id="832" r:id="rId23"/>
    <p:sldId id="824" r:id="rId24"/>
    <p:sldId id="788" r:id="rId25"/>
    <p:sldId id="789" r:id="rId26"/>
    <p:sldId id="796" r:id="rId27"/>
    <p:sldId id="838" r:id="rId28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85A4E"/>
    <a:srgbClr val="CC9900"/>
    <a:srgbClr val="FFFFCC"/>
    <a:srgbClr val="92D050"/>
    <a:srgbClr val="009900"/>
    <a:srgbClr val="FFFFFF"/>
    <a:srgbClr val="FED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5688" autoAdjust="0"/>
  </p:normalViewPr>
  <p:slideViewPr>
    <p:cSldViewPr>
      <p:cViewPr>
        <p:scale>
          <a:sx n="110" d="100"/>
          <a:sy n="110" d="100"/>
        </p:scale>
        <p:origin x="-1560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6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Textmasterformate durch Klicken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5BA11BAC-37F9-407B-9AED-0267B3F9DEC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91980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12049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52579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30319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514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85" indent="-285726" defTabSz="990514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900" indent="-228580" defTabSz="990514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061" indent="-228580" defTabSz="990514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221" indent="-228580" defTabSz="990514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381" indent="-228580" defTabSz="9905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541" indent="-228580" defTabSz="9905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702" indent="-228580" defTabSz="9905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861" indent="-228580" defTabSz="99051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A6B19D0D-A337-459E-B29F-BB33E177D3BC}" type="slidenum">
              <a:rPr lang="de-DE">
                <a:latin typeface="Times" pitchFamily="18" charset="0"/>
              </a:rPr>
              <a:pPr/>
              <a:t>9</a:t>
            </a:fld>
            <a:endParaRPr lang="de-DE">
              <a:latin typeface="Times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73336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80865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81117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56282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014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01212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gsi.de/forschung_beschleuniger/fair.htm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1"/>
          <a:stretch/>
        </p:blipFill>
        <p:spPr>
          <a:xfrm>
            <a:off x="7468521" y="6608098"/>
            <a:ext cx="1178960" cy="24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85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82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331640" y="44624"/>
            <a:ext cx="5760640" cy="864097"/>
          </a:xfrm>
          <a:prstGeom prst="rect">
            <a:avLst/>
          </a:prstGeom>
        </p:spPr>
        <p:txBody>
          <a:bodyPr anchor="ctr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285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dirty="0" smtClean="0"/>
              <a:t>Name/Vortragstitel</a:t>
            </a:r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331640" y="44624"/>
            <a:ext cx="5760640" cy="864097"/>
          </a:xfrm>
          <a:prstGeom prst="rect">
            <a:avLst/>
          </a:prstGeom>
        </p:spPr>
        <p:txBody>
          <a:bodyPr anchor="ctr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4025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gsi.de/index.php?eID=tx_nawsecuredl&amp;u=0&amp;g=0&amp;t=1401977732&amp;hash=9435580fe1e83990eebbe6ace0426eb4ce68c6b0&amp;file=/typo3temp/pics/4126dc7ad5.png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57150"/>
            <a:ext cx="952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116888" y="6553200"/>
            <a:ext cx="7461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52564-5FD3-4A48-9AA5-F9B79BD273F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1"/>
          </p:nvPr>
        </p:nvSpPr>
        <p:spPr>
          <a:xfrm>
            <a:off x="7100888" y="6553200"/>
            <a:ext cx="8477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26.05.14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3895725" y="6561138"/>
            <a:ext cx="3203575" cy="3571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P. </a:t>
            </a:r>
            <a:r>
              <a:rPr lang="de-DE" err="1"/>
              <a:t>Spiller</a:t>
            </a:r>
            <a:r>
              <a:rPr lang="de-DE"/>
              <a:t> – IPAC14</a:t>
            </a:r>
          </a:p>
        </p:txBody>
      </p:sp>
    </p:spTree>
    <p:extLst>
      <p:ext uri="{BB962C8B-B14F-4D97-AF65-F5344CB8AC3E}">
        <p14:creationId xmlns:p14="http://schemas.microsoft.com/office/powerpoint/2010/main" val="3832279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1"/>
          <a:stretch/>
        </p:blipFill>
        <p:spPr>
          <a:xfrm>
            <a:off x="7468521" y="6608098"/>
            <a:ext cx="1178960" cy="249902"/>
          </a:xfrm>
          <a:prstGeom prst="rect">
            <a:avLst/>
          </a:prstGeom>
        </p:spPr>
      </p:pic>
      <p:sp>
        <p:nvSpPr>
          <p:cNvPr id="17" name="Rechteck 16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 userDrawn="1"/>
        </p:nvSpPr>
        <p:spPr>
          <a:xfrm>
            <a:off x="404091" y="6576567"/>
            <a:ext cx="4444749" cy="31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 smtClean="0"/>
              <a:t>In-kind</a:t>
            </a:r>
            <a:r>
              <a:rPr lang="de-DE" sz="1400" baseline="0" dirty="0" smtClean="0"/>
              <a:t> </a:t>
            </a:r>
            <a:r>
              <a:rPr lang="de-DE" sz="1400" baseline="0" dirty="0" err="1" smtClean="0"/>
              <a:t>Contribution</a:t>
            </a:r>
            <a:r>
              <a:rPr lang="de-DE" sz="1400" baseline="0" dirty="0" smtClean="0"/>
              <a:t> Workshop - </a:t>
            </a:r>
            <a:r>
              <a:rPr lang="de-DE" sz="1400" dirty="0" smtClean="0"/>
              <a:t>P.</a:t>
            </a:r>
            <a:r>
              <a:rPr lang="de-DE" sz="1400" baseline="0" dirty="0" smtClean="0"/>
              <a:t> Spiller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890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4" r:id="rId3"/>
    <p:sldLayoutId id="2147483795" r:id="rId4"/>
    <p:sldLayoutId id="2147483796" r:id="rId5"/>
    <p:sldLayoutId id="2147483797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lang="de-DE" sz="3200" b="1" kern="1200" dirty="0">
          <a:solidFill>
            <a:schemeClr val="tx1">
              <a:lumMod val="75000"/>
              <a:lumOff val="2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1331640" y="3068960"/>
            <a:ext cx="6607516" cy="77986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Overview of the FAIR Accelerators</a:t>
            </a:r>
            <a:r>
              <a:rPr lang="en-US" sz="3200" dirty="0"/>
              <a:t/>
            </a:r>
            <a:br>
              <a:rPr lang="en-US" sz="3200" dirty="0"/>
            </a:br>
            <a:endParaRPr lang="de-DE" sz="1800" dirty="0"/>
          </a:p>
        </p:txBody>
      </p:sp>
      <p:sp>
        <p:nvSpPr>
          <p:cNvPr id="3074" name="Rectangle 6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403648" y="3789040"/>
            <a:ext cx="6400800" cy="8995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t">
            <a:noAutofit/>
          </a:bodyPr>
          <a:lstStyle/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en-US" sz="2000" dirty="0" smtClean="0">
                <a:cs typeface="+mn-cs"/>
              </a:rPr>
              <a:t>P. Spiller,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en-US" sz="2000" dirty="0" smtClean="0">
                <a:cs typeface="+mn-cs"/>
              </a:rPr>
              <a:t>In-kind Contribution Workshop</a:t>
            </a:r>
          </a:p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en-US" sz="2000" dirty="0" smtClean="0">
                <a:cs typeface="+mn-cs"/>
              </a:rPr>
              <a:t>4.11.2015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Group 5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254698"/>
              </p:ext>
            </p:extLst>
          </p:nvPr>
        </p:nvGraphicFramePr>
        <p:xfrm>
          <a:off x="260387" y="1450975"/>
          <a:ext cx="8623227" cy="2211456"/>
        </p:xfrm>
        <a:graphic>
          <a:graphicData uri="http://schemas.openxmlformats.org/drawingml/2006/table">
            <a:tbl>
              <a:tblPr firstRow="1" firstCol="1" bandCol="1">
                <a:tableStyleId>{B301B821-A1FF-4177-AEE7-76D212191A09}</a:tableStyleId>
              </a:tblPr>
              <a:tblGrid>
                <a:gridCol w="2340260"/>
                <a:gridCol w="1476580"/>
                <a:gridCol w="1638035"/>
                <a:gridCol w="1656184"/>
                <a:gridCol w="1512168"/>
              </a:tblGrid>
              <a:tr h="720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FAIR </a:t>
                      </a:r>
                      <a:r>
                        <a:rPr kumimoji="0" lang="de-DE" altLang="de-DE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module</a:t>
                      </a: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alt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(</a:t>
                      </a:r>
                      <a:r>
                        <a:rPr kumimoji="0" lang="de-DE" altLang="de-DE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green</a:t>
                      </a:r>
                      <a:r>
                        <a:rPr kumimoji="0" lang="de-DE" alt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r>
                        <a:rPr kumimoji="0" lang="de-DE" altLang="de-DE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paper</a:t>
                      </a:r>
                      <a:r>
                        <a:rPr kumimoji="0" lang="de-DE" alt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)</a:t>
                      </a:r>
                      <a:endParaRPr kumimoji="0" lang="de-DE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Today</a:t>
                      </a:r>
                      <a:endParaRPr kumimoji="0" lang="de-DE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Module 0+1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(SIS100 + CBM, APPA)</a:t>
                      </a: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Module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(Super-FRS, RIBs </a:t>
                      </a:r>
                      <a:r>
                        <a:rPr kumimoji="0" lang="de-DE" altLang="de-DE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for</a:t>
                      </a:r>
                      <a:r>
                        <a:rPr kumimoji="0" lang="de-DE" alt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NUSTAR)</a:t>
                      </a: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414" marR="95414" marT="46800" marB="4680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Module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(</a:t>
                      </a:r>
                      <a:r>
                        <a:rPr kumimoji="0" lang="de-DE" altLang="de-DE" sz="12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pbar</a:t>
                      </a:r>
                      <a:r>
                        <a:rPr kumimoji="0" lang="de-DE" altLang="de-DE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, CR, HESR, PANDA)</a:t>
                      </a:r>
                      <a:endParaRPr kumimoji="0" lang="de-DE" altLang="de-DE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414" marR="95414" marT="46800" marB="46800" horzOverflow="overflow"/>
                </a:tc>
              </a:tr>
              <a:tr h="1956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Reference </a:t>
                      </a:r>
                      <a:r>
                        <a:rPr kumimoji="0" lang="de-DE" altLang="de-DE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ion</a:t>
                      </a: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</a:t>
                      </a:r>
                      <a:endParaRPr kumimoji="0" lang="de-DE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U</a:t>
                      </a:r>
                      <a:r>
                        <a:rPr kumimoji="0" lang="de-DE" altLang="de-DE" sz="18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73+</a:t>
                      </a:r>
                      <a:endParaRPr kumimoji="0" lang="de-DE" altLang="de-DE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U</a:t>
                      </a:r>
                      <a:r>
                        <a:rPr kumimoji="0" lang="de-DE" altLang="de-DE" sz="18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73+</a:t>
                      </a:r>
                      <a:endParaRPr kumimoji="0" lang="de-DE" altLang="de-DE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U</a:t>
                      </a:r>
                      <a:r>
                        <a:rPr kumimoji="0" lang="de-DE" altLang="de-DE" sz="18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28+</a:t>
                      </a:r>
                      <a:endParaRPr kumimoji="0" lang="de-DE" altLang="de-DE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marL="95414" marR="95414" marT="46800" marB="4680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U</a:t>
                      </a:r>
                      <a:r>
                        <a:rPr kumimoji="0" lang="de-DE" altLang="de-DE" sz="1800" u="none" strike="noStrike" cap="none" normalizeH="0" baseline="3000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28+</a:t>
                      </a:r>
                      <a:endParaRPr kumimoji="0" lang="de-DE" altLang="de-DE" sz="1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marL="95414" marR="95414" marT="46800" marB="46800" anchor="ctr" horzOverflow="overflow"/>
                </a:tc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Maximum </a:t>
                      </a:r>
                      <a:r>
                        <a:rPr kumimoji="0" lang="de-DE" altLang="de-DE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energy</a:t>
                      </a:r>
                      <a:endParaRPr kumimoji="0" lang="de-DE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 GeV/u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 GeV/u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0.2 GeV/u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marL="95414" marR="95414" marT="46800" marB="4680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0.2 GeV/u</a:t>
                      </a: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marL="95414" marR="95414" marT="46800" marB="46800" anchor="ctr" horzOverflow="overflow"/>
                </a:tc>
              </a:tr>
              <a:tr h="1847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Max. </a:t>
                      </a:r>
                      <a:r>
                        <a:rPr kumimoji="0" lang="de-DE" altLang="de-DE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intensity</a:t>
                      </a: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 / </a:t>
                      </a:r>
                      <a:r>
                        <a:rPr kumimoji="0" lang="de-DE" altLang="de-DE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cycle</a:t>
                      </a:r>
                      <a:endParaRPr kumimoji="0" lang="de-DE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4x10</a:t>
                      </a:r>
                      <a:r>
                        <a:rPr kumimoji="0" lang="de-DE" altLang="de-DE" sz="18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9</a:t>
                      </a:r>
                      <a:endParaRPr kumimoji="0" lang="de-DE" altLang="de-DE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2x10</a:t>
                      </a:r>
                      <a:r>
                        <a:rPr kumimoji="0" lang="de-DE" altLang="de-DE" sz="1800" u="none" strike="noStrike" cap="none" normalizeH="0" baseline="3000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10</a:t>
                      </a:r>
                      <a:endParaRPr kumimoji="0" lang="de-DE" altLang="de-DE" sz="18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1.25x10</a:t>
                      </a:r>
                      <a:r>
                        <a:rPr kumimoji="0" lang="de-DE" altLang="de-DE" sz="18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11 (*)</a:t>
                      </a:r>
                      <a:endParaRPr kumimoji="0" lang="de-DE" altLang="de-DE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marL="95414" marR="95414" marT="46800" marB="4680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1.25x10</a:t>
                      </a:r>
                      <a:r>
                        <a:rPr kumimoji="0" lang="de-DE" altLang="de-DE" sz="1800" u="none" strike="noStrike" cap="none" normalizeH="0" baseline="3000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11</a:t>
                      </a:r>
                      <a:endParaRPr kumimoji="0" lang="de-DE" altLang="de-DE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marL="95414" marR="95414" marT="46800" marB="46800" anchor="ctr" horzOverflow="overflow"/>
                </a:tc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Repetition rate</a:t>
                      </a:r>
                      <a:endParaRPr kumimoji="0" lang="de-DE" alt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0.3 – 1 Hz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 Hz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marL="96940" marR="9694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1 Hz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marL="95414" marR="95414" marT="46800" marB="46800" anchor="ctr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</a:rPr>
                        <a:t>2.7 – 4 Hz</a:t>
                      </a: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+mn-lt"/>
                      </a:endParaRPr>
                    </a:p>
                  </a:txBody>
                  <a:tcPr marL="95414" marR="95414" marT="46800" marB="46800" anchor="ctr" horzOverflow="overflow"/>
                </a:tc>
              </a:tr>
            </a:tbl>
          </a:graphicData>
        </a:graphic>
      </p:graphicFrame>
      <p:sp>
        <p:nvSpPr>
          <p:cNvPr id="48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3A80E-0D9A-49A6-8F19-AB03CCCC2A34}" type="slidenum">
              <a:rPr lang="en-GB" altLang="de-DE" smtClean="0"/>
              <a:pPr/>
              <a:t>10</a:t>
            </a:fld>
            <a:endParaRPr lang="en-GB" alt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44624"/>
            <a:ext cx="7056784" cy="864097"/>
          </a:xfrm>
        </p:spPr>
        <p:txBody>
          <a:bodyPr/>
          <a:lstStyle/>
          <a:p>
            <a:r>
              <a:rPr lang="de-DE" altLang="de-DE" sz="2400" b="0" dirty="0" err="1" smtClean="0"/>
              <a:t>Intensity</a:t>
            </a:r>
            <a:r>
              <a:rPr lang="de-DE" altLang="de-DE" sz="2400" b="0" dirty="0" smtClean="0"/>
              <a:t> </a:t>
            </a:r>
            <a:r>
              <a:rPr lang="de-DE" altLang="de-DE" sz="2400" b="0" dirty="0" err="1"/>
              <a:t>R</a:t>
            </a:r>
            <a:r>
              <a:rPr lang="de-DE" altLang="de-DE" sz="2400" b="0" dirty="0" err="1" smtClean="0"/>
              <a:t>equirements</a:t>
            </a:r>
            <a:r>
              <a:rPr lang="de-DE" altLang="de-DE" sz="2400" b="0" dirty="0" smtClean="0"/>
              <a:t> </a:t>
            </a:r>
            <a:r>
              <a:rPr lang="de-DE" altLang="de-DE" sz="2400" b="0" dirty="0" err="1" smtClean="0"/>
              <a:t>for</a:t>
            </a:r>
            <a:r>
              <a:rPr lang="de-DE" altLang="de-DE" sz="2400" b="0" dirty="0" smtClean="0"/>
              <a:t> FAIR </a:t>
            </a:r>
            <a:r>
              <a:rPr lang="de-DE" altLang="de-DE" sz="2400" b="0" dirty="0" smtClean="0"/>
              <a:t/>
            </a:r>
            <a:br>
              <a:rPr lang="de-DE" altLang="de-DE" sz="2400" b="0" dirty="0" smtClean="0"/>
            </a:br>
            <a:r>
              <a:rPr lang="de-DE" altLang="de-DE" sz="2400" b="0" dirty="0" smtClean="0"/>
              <a:t>(SIS18 Booster Operation)</a:t>
            </a:r>
            <a:endParaRPr lang="de-DE" sz="2400" b="0" dirty="0"/>
          </a:p>
        </p:txBody>
      </p:sp>
      <p:pic>
        <p:nvPicPr>
          <p:cNvPr id="269314" name="Picture 2" descr="H:\1_FAIRGSI$docu\1_Machines\0_Overall_Machines\Beam_Intensities\Operation Modes\Drawings\APP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01"/>
          <a:stretch/>
        </p:blipFill>
        <p:spPr bwMode="auto">
          <a:xfrm>
            <a:off x="2843808" y="3870822"/>
            <a:ext cx="340721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winkelte Verbindung 3"/>
          <p:cNvCxnSpPr/>
          <p:nvPr/>
        </p:nvCxnSpPr>
        <p:spPr>
          <a:xfrm rot="10800000" flipV="1">
            <a:off x="5148064" y="3753034"/>
            <a:ext cx="3024336" cy="684075"/>
          </a:xfrm>
          <a:prstGeom prst="bentConnector3">
            <a:avLst>
              <a:gd name="adj1" fmla="val 78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eck 4"/>
          <p:cNvSpPr/>
          <p:nvPr/>
        </p:nvSpPr>
        <p:spPr>
          <a:xfrm>
            <a:off x="6156176" y="5671022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1600" dirty="0" smtClean="0">
                <a:solidFill>
                  <a:prstClr val="black"/>
                </a:solidFill>
                <a:latin typeface="Arial"/>
              </a:rPr>
              <a:t>SIS100: </a:t>
            </a:r>
          </a:p>
          <a:p>
            <a:pPr lvl="0"/>
            <a:r>
              <a:rPr lang="de-DE" sz="1600" dirty="0" smtClean="0">
                <a:solidFill>
                  <a:prstClr val="black"/>
                </a:solidFill>
                <a:latin typeface="Arial"/>
              </a:rPr>
              <a:t>5x10</a:t>
            </a:r>
            <a:r>
              <a:rPr lang="de-DE" sz="1600" baseline="30000" dirty="0" smtClean="0">
                <a:solidFill>
                  <a:prstClr val="black"/>
                </a:solidFill>
                <a:latin typeface="Arial"/>
              </a:rPr>
              <a:t>11</a:t>
            </a:r>
            <a:r>
              <a:rPr lang="de-DE" sz="1600" dirty="0" smtClean="0">
                <a:solidFill>
                  <a:prstClr val="black"/>
                </a:solidFill>
                <a:latin typeface="Arial"/>
              </a:rPr>
              <a:t> U</a:t>
            </a:r>
            <a:r>
              <a:rPr lang="de-DE" sz="1600" baseline="30000" dirty="0" smtClean="0">
                <a:solidFill>
                  <a:prstClr val="black"/>
                </a:solidFill>
                <a:latin typeface="Arial"/>
              </a:rPr>
              <a:t>28+ </a:t>
            </a:r>
            <a:r>
              <a:rPr lang="de-DE" sz="1600" dirty="0" err="1" smtClean="0">
                <a:solidFill>
                  <a:prstClr val="black"/>
                </a:solidFill>
                <a:latin typeface="Arial"/>
              </a:rPr>
              <a:t>ions</a:t>
            </a:r>
            <a:r>
              <a:rPr lang="de-DE" sz="1600" dirty="0" smtClean="0">
                <a:solidFill>
                  <a:prstClr val="black"/>
                </a:solidFill>
                <a:latin typeface="Arial"/>
              </a:rPr>
              <a:t> per </a:t>
            </a:r>
            <a:r>
              <a:rPr lang="de-DE" sz="1600" dirty="0" err="1" smtClean="0">
                <a:solidFill>
                  <a:prstClr val="black"/>
                </a:solidFill>
                <a:latin typeface="Arial"/>
              </a:rPr>
              <a:t>cycle</a:t>
            </a:r>
            <a:endParaRPr lang="de-DE" sz="1600" dirty="0" smtClean="0">
              <a:solidFill>
                <a:prstClr val="black"/>
              </a:solidFill>
              <a:latin typeface="Arial"/>
            </a:endParaRPr>
          </a:p>
          <a:p>
            <a:pPr lvl="0"/>
            <a:r>
              <a:rPr lang="de-DE" sz="1600" dirty="0" smtClean="0">
                <a:solidFill>
                  <a:prstClr val="black"/>
                </a:solidFill>
                <a:latin typeface="Arial"/>
              </a:rPr>
              <a:t>3x10</a:t>
            </a:r>
            <a:r>
              <a:rPr lang="de-DE" sz="1600" baseline="30000" dirty="0" smtClean="0">
                <a:solidFill>
                  <a:prstClr val="black"/>
                </a:solidFill>
                <a:latin typeface="Arial"/>
              </a:rPr>
              <a:t>11</a:t>
            </a:r>
            <a:r>
              <a:rPr lang="de-DE" sz="16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600" dirty="0">
                <a:solidFill>
                  <a:prstClr val="black"/>
                </a:solidFill>
                <a:latin typeface="Arial"/>
              </a:rPr>
              <a:t>U</a:t>
            </a:r>
            <a:r>
              <a:rPr lang="de-DE" sz="1600" baseline="30000" dirty="0">
                <a:solidFill>
                  <a:prstClr val="black"/>
                </a:solidFill>
                <a:latin typeface="Arial"/>
              </a:rPr>
              <a:t>28+ </a:t>
            </a:r>
            <a:r>
              <a:rPr lang="de-DE" sz="1600" dirty="0" err="1" smtClean="0">
                <a:solidFill>
                  <a:prstClr val="black"/>
                </a:solidFill>
                <a:latin typeface="Arial"/>
              </a:rPr>
              <a:t>ions</a:t>
            </a:r>
            <a:r>
              <a:rPr lang="de-DE" sz="1600" dirty="0" smtClean="0">
                <a:solidFill>
                  <a:prstClr val="black"/>
                </a:solidFill>
                <a:latin typeface="Arial"/>
              </a:rPr>
              <a:t> per </a:t>
            </a:r>
            <a:r>
              <a:rPr lang="de-DE" sz="1600" dirty="0" err="1" smtClean="0">
                <a:solidFill>
                  <a:prstClr val="black"/>
                </a:solidFill>
                <a:latin typeface="Arial"/>
              </a:rPr>
              <a:t>second</a:t>
            </a:r>
            <a:endParaRPr lang="de-DE" sz="1600" dirty="0" smtClean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9" name="Gerade Verbindung mit Pfeil 8"/>
          <p:cNvCxnSpPr>
            <a:stCxn id="5" idx="1"/>
          </p:cNvCxnSpPr>
          <p:nvPr/>
        </p:nvCxnSpPr>
        <p:spPr>
          <a:xfrm flipH="1" flipV="1">
            <a:off x="4788024" y="4869160"/>
            <a:ext cx="1368152" cy="12173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15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6" name="Rectangle 3"/>
          <p:cNvSpPr>
            <a:spLocks noChangeArrowheads="1"/>
          </p:cNvSpPr>
          <p:nvPr/>
        </p:nvSpPr>
        <p:spPr bwMode="auto">
          <a:xfrm>
            <a:off x="1320931" y="2125384"/>
            <a:ext cx="6502138" cy="416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endParaRPr lang="de-DE" altLang="de-DE"/>
          </a:p>
        </p:txBody>
      </p:sp>
      <p:pic>
        <p:nvPicPr>
          <p:cNvPr id="43017" name="Bild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"/>
          <a:stretch>
            <a:fillRect/>
          </a:stretch>
        </p:blipFill>
        <p:spPr bwMode="auto">
          <a:xfrm>
            <a:off x="1589060" y="2320585"/>
            <a:ext cx="6081789" cy="374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Line 5"/>
          <p:cNvSpPr>
            <a:spLocks noChangeShapeType="1"/>
          </p:cNvSpPr>
          <p:nvPr/>
        </p:nvSpPr>
        <p:spPr bwMode="auto">
          <a:xfrm flipV="1">
            <a:off x="2514600" y="5157192"/>
            <a:ext cx="457200" cy="7864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43012" name="Text Box 6"/>
          <p:cNvSpPr txBox="1">
            <a:spLocks noChangeArrowheads="1"/>
          </p:cNvSpPr>
          <p:nvPr/>
        </p:nvSpPr>
        <p:spPr bwMode="auto">
          <a:xfrm>
            <a:off x="381000" y="5943600"/>
            <a:ext cx="4953000" cy="3460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>
                <a:latin typeface="Arial" charset="0"/>
              </a:rPr>
              <a:t>2001 FAIR conceptual design report (FAIR proposal)</a:t>
            </a:r>
          </a:p>
        </p:txBody>
      </p:sp>
      <p:sp>
        <p:nvSpPr>
          <p:cNvPr id="43013" name="Text Box 7"/>
          <p:cNvSpPr txBox="1">
            <a:spLocks noChangeArrowheads="1"/>
          </p:cNvSpPr>
          <p:nvPr/>
        </p:nvSpPr>
        <p:spPr bwMode="auto">
          <a:xfrm>
            <a:off x="309474" y="1606317"/>
            <a:ext cx="8640960" cy="33855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de-DE" sz="1600" dirty="0" smtClean="0">
                <a:solidFill>
                  <a:schemeClr val="tx2"/>
                </a:solidFill>
                <a:latin typeface="Arial" charset="0"/>
              </a:rPr>
              <a:t>World record intensity </a:t>
            </a:r>
            <a:r>
              <a:rPr lang="en-GB" altLang="de-DE" sz="1600" dirty="0" smtClean="0">
                <a:latin typeface="Arial" charset="0"/>
              </a:rPr>
              <a:t>per cycle for low charge state heavy ions has been achieved in SIS18.</a:t>
            </a:r>
            <a:endParaRPr lang="en-GB" altLang="de-DE" sz="1600" dirty="0">
              <a:latin typeface="Arial" charset="0"/>
            </a:endParaRPr>
          </a:p>
        </p:txBody>
      </p:sp>
      <p:sp>
        <p:nvSpPr>
          <p:cNvPr id="43014" name="Text Box 8"/>
          <p:cNvSpPr txBox="1">
            <a:spLocks noChangeArrowheads="1"/>
          </p:cNvSpPr>
          <p:nvPr/>
        </p:nvSpPr>
        <p:spPr bwMode="auto">
          <a:xfrm>
            <a:off x="3995935" y="2836967"/>
            <a:ext cx="1800201" cy="4001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Helvetica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Helvetica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000" dirty="0" smtClean="0">
                <a:latin typeface="Arial" charset="0"/>
              </a:rPr>
              <a:t>World </a:t>
            </a:r>
            <a:r>
              <a:rPr lang="de-DE" altLang="de-DE" sz="2000" dirty="0" err="1" smtClean="0">
                <a:latin typeface="Arial" charset="0"/>
              </a:rPr>
              <a:t>record</a:t>
            </a:r>
            <a:r>
              <a:rPr lang="de-DE" altLang="de-DE" sz="2000" dirty="0" smtClean="0">
                <a:latin typeface="Arial" charset="0"/>
              </a:rPr>
              <a:t> !</a:t>
            </a:r>
            <a:endParaRPr lang="de-DE" altLang="de-DE" sz="2000" dirty="0"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0"/>
            <a:ext cx="6120680" cy="864097"/>
          </a:xfrm>
        </p:spPr>
        <p:txBody>
          <a:bodyPr/>
          <a:lstStyle/>
          <a:p>
            <a:r>
              <a:rPr lang="en-US" altLang="de-DE" b="0" dirty="0" smtClean="0">
                <a:latin typeface="Arial" charset="0"/>
              </a:rPr>
              <a:t>SIS18 Beam </a:t>
            </a:r>
            <a:r>
              <a:rPr lang="en-US" altLang="de-DE" b="0" dirty="0">
                <a:latin typeface="Arial" charset="0"/>
              </a:rPr>
              <a:t>I</a:t>
            </a:r>
            <a:r>
              <a:rPr lang="en-US" altLang="de-DE" b="0" dirty="0" smtClean="0">
                <a:latin typeface="Arial" charset="0"/>
              </a:rPr>
              <a:t>ntensity </a:t>
            </a:r>
            <a:r>
              <a:rPr lang="en-US" altLang="de-DE" b="0" dirty="0">
                <a:latin typeface="Arial" charset="0"/>
              </a:rPr>
              <a:t>P</a:t>
            </a:r>
            <a:r>
              <a:rPr lang="en-US" altLang="de-DE" b="0" dirty="0" smtClean="0">
                <a:latin typeface="Arial" charset="0"/>
              </a:rPr>
              <a:t>rogress</a:t>
            </a:r>
            <a:endParaRPr lang="de-DE" b="0" dirty="0"/>
          </a:p>
        </p:txBody>
      </p:sp>
      <p:sp>
        <p:nvSpPr>
          <p:cNvPr id="9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40E1D188-02A1-45B2-8ABB-168BDB6D04F3}" type="slidenum">
              <a:rPr lang="en-GB" altLang="de-DE"/>
              <a:pPr/>
              <a:t>11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78127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Shape 230"/>
          <p:cNvSpPr>
            <a:spLocks noChangeArrowheads="1"/>
          </p:cNvSpPr>
          <p:nvPr/>
        </p:nvSpPr>
        <p:spPr bwMode="auto">
          <a:xfrm>
            <a:off x="214543" y="4102100"/>
            <a:ext cx="5400602" cy="2351236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normAutofit fontScale="70000" lnSpcReduction="20000"/>
          </a:bodyPr>
          <a:lstStyle/>
          <a:p>
            <a:pPr marL="342900" indent="-34290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en-GB" altLang="de-DE" sz="2100" dirty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Status:</a:t>
            </a:r>
          </a:p>
          <a:p>
            <a:pPr marL="712788" lvl="1" indent="-35560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en-GB" altLang="de-DE" sz="19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ECR ion </a:t>
            </a:r>
            <a:r>
              <a:rPr lang="en-GB" altLang="de-DE" sz="1900" dirty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source and LEBT </a:t>
            </a:r>
            <a:r>
              <a:rPr lang="en-GB" altLang="de-DE" sz="19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commissioned at CEA </a:t>
            </a:r>
            <a:r>
              <a:rPr lang="en-GB" altLang="de-DE" sz="1900" dirty="0" err="1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Saclay</a:t>
            </a:r>
            <a:endParaRPr lang="en-GB" altLang="de-DE" sz="1900" dirty="0" smtClean="0">
              <a:solidFill>
                <a:srgbClr val="333333"/>
              </a:solidFill>
              <a:latin typeface="Arial"/>
              <a:ea typeface="+mn-ea"/>
              <a:cs typeface="Arial"/>
              <a:sym typeface="Arial Bold"/>
            </a:endParaRPr>
          </a:p>
          <a:p>
            <a:pPr marL="712788" lvl="1" indent="-35560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en-GB" altLang="de-DE" sz="19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Collaboration foreseen on 4-vane RFQ between GSI, INFN and CEA</a:t>
            </a:r>
            <a:endParaRPr lang="en-GB" altLang="de-DE" sz="1900" dirty="0">
              <a:solidFill>
                <a:srgbClr val="333333"/>
              </a:solidFill>
              <a:latin typeface="Arial"/>
              <a:ea typeface="+mn-ea"/>
              <a:cs typeface="Arial"/>
              <a:sym typeface="Arial Bold"/>
            </a:endParaRPr>
          </a:p>
          <a:p>
            <a:pPr marL="712788" lvl="1" indent="-35560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en-GB" altLang="de-DE" sz="1900" dirty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First prototype Cross bar (CH) cavity </a:t>
            </a:r>
            <a:r>
              <a:rPr lang="en-GB" altLang="de-DE" sz="1900" dirty="0" err="1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succesfully</a:t>
            </a:r>
            <a:r>
              <a:rPr lang="en-GB" altLang="de-DE" sz="19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 copper plated and ready </a:t>
            </a:r>
            <a:r>
              <a:rPr lang="en-GB" altLang="de-DE" sz="1900" dirty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for power </a:t>
            </a:r>
            <a:r>
              <a:rPr lang="en-GB" altLang="de-DE" sz="19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tests</a:t>
            </a:r>
          </a:p>
          <a:p>
            <a:pPr marL="712788" lvl="1" indent="-35560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en-GB" altLang="de-DE" sz="1900" dirty="0" err="1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Rf</a:t>
            </a:r>
            <a:r>
              <a:rPr lang="en-GB" altLang="de-DE" sz="19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 power modulator received from CERN and commissioned</a:t>
            </a:r>
            <a:endParaRPr lang="en-GB" altLang="de-DE" sz="1900" dirty="0" smtClean="0">
              <a:solidFill>
                <a:srgbClr val="333333"/>
              </a:solidFill>
              <a:latin typeface="Arial"/>
              <a:ea typeface="+mn-ea"/>
              <a:cs typeface="Arial"/>
              <a:sym typeface="Arial Bold"/>
            </a:endParaRPr>
          </a:p>
          <a:p>
            <a:pPr marL="357188" lvl="1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</a:pPr>
            <a:r>
              <a:rPr lang="en-GB" altLang="de-DE" sz="1900" dirty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 </a:t>
            </a:r>
            <a:r>
              <a:rPr lang="en-GB" altLang="de-DE" sz="19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   </a:t>
            </a:r>
            <a:br>
              <a:rPr lang="en-GB" altLang="de-DE" sz="19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</a:br>
            <a:endParaRPr lang="en-GB" altLang="de-DE" sz="1900" dirty="0">
              <a:solidFill>
                <a:srgbClr val="333333"/>
              </a:solidFill>
              <a:latin typeface="Arial"/>
              <a:ea typeface="+mn-ea"/>
              <a:cs typeface="Arial"/>
              <a:sym typeface="Arial Bold"/>
            </a:endParaRPr>
          </a:p>
          <a:p>
            <a:pPr marL="342900" indent="-34290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en-GB" altLang="de-DE" sz="2100" dirty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Critical items:</a:t>
            </a:r>
          </a:p>
          <a:p>
            <a:pPr marL="715963" lvl="1" indent="-358775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en-GB" altLang="de-DE" sz="1900" dirty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RFQ </a:t>
            </a:r>
            <a:r>
              <a:rPr lang="en-GB" altLang="de-DE" sz="19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beam dynamics design </a:t>
            </a:r>
            <a:r>
              <a:rPr lang="en-GB" altLang="de-DE" sz="1900" dirty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and procurement</a:t>
            </a:r>
          </a:p>
          <a:p>
            <a:pPr marL="715963" lvl="1" indent="-358775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</a:pPr>
            <a:r>
              <a:rPr lang="en-GB" altLang="de-DE" sz="1900" dirty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CH cavities </a:t>
            </a:r>
            <a:r>
              <a:rPr lang="en-GB" altLang="de-DE" sz="19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procurement &amp; </a:t>
            </a:r>
            <a:r>
              <a:rPr lang="en-GB" altLang="de-DE" sz="19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Arial Bold"/>
              </a:rPr>
              <a:t>production</a:t>
            </a:r>
            <a:endParaRPr lang="en-GB" altLang="de-DE" sz="1900" dirty="0">
              <a:solidFill>
                <a:srgbClr val="333333"/>
              </a:solidFill>
              <a:latin typeface="Arial"/>
              <a:ea typeface="+mn-ea"/>
              <a:cs typeface="Arial"/>
              <a:sym typeface="Arial Bold"/>
            </a:endParaRPr>
          </a:p>
        </p:txBody>
      </p:sp>
      <p:pic>
        <p:nvPicPr>
          <p:cNvPr id="18438" name="image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9740" y="2521302"/>
            <a:ext cx="2086600" cy="1339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5" name="Gruppieren 1"/>
          <p:cNvGrpSpPr>
            <a:grpSpLocks/>
          </p:cNvGrpSpPr>
          <p:nvPr/>
        </p:nvGrpSpPr>
        <p:grpSpPr bwMode="auto">
          <a:xfrm>
            <a:off x="111125" y="908050"/>
            <a:ext cx="8393959" cy="3168650"/>
            <a:chOff x="-317310" y="817563"/>
            <a:chExt cx="9137460" cy="3403601"/>
          </a:xfrm>
        </p:grpSpPr>
        <p:sp>
          <p:nvSpPr>
            <p:cNvPr id="5" name="Shape 232"/>
            <p:cNvSpPr/>
            <p:nvPr/>
          </p:nvSpPr>
          <p:spPr>
            <a:xfrm flipV="1">
              <a:off x="702277" y="1895256"/>
              <a:ext cx="0" cy="792924"/>
            </a:xfrm>
            <a:prstGeom prst="line">
              <a:avLst/>
            </a:prstGeom>
            <a:ln w="38100">
              <a:solidFill>
                <a:srgbClr val="FF0000"/>
              </a:solidFill>
              <a:round/>
              <a:tailEnd type="triangle"/>
            </a:ln>
          </p:spPr>
          <p:txBody>
            <a:bodyPr lIns="0" tIns="0" rIns="0" bIns="0"/>
            <a:lstStyle/>
            <a:p>
              <a:pPr algn="l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>
                <a:latin typeface="+mn-lt"/>
                <a:sym typeface="Helvetica"/>
              </a:endParaRPr>
            </a:p>
          </p:txBody>
        </p:sp>
        <p:sp>
          <p:nvSpPr>
            <p:cNvPr id="6" name="Shape 234"/>
            <p:cNvSpPr/>
            <p:nvPr/>
          </p:nvSpPr>
          <p:spPr>
            <a:xfrm flipV="1">
              <a:off x="5323254" y="1808291"/>
              <a:ext cx="903804" cy="827026"/>
            </a:xfrm>
            <a:prstGeom prst="line">
              <a:avLst/>
            </a:prstGeom>
            <a:ln w="38100">
              <a:solidFill>
                <a:srgbClr val="FF0000"/>
              </a:solidFill>
              <a:round/>
              <a:tailEnd type="triangle"/>
            </a:ln>
          </p:spPr>
          <p:txBody>
            <a:bodyPr lIns="0" tIns="0" rIns="0" bIns="0"/>
            <a:lstStyle/>
            <a:p>
              <a:pPr algn="l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>
                <a:latin typeface="+mn-lt"/>
                <a:sym typeface="Helvetica"/>
              </a:endParaRPr>
            </a:p>
          </p:txBody>
        </p:sp>
        <p:sp>
          <p:nvSpPr>
            <p:cNvPr id="8" name="Shape 236"/>
            <p:cNvSpPr/>
            <p:nvPr/>
          </p:nvSpPr>
          <p:spPr>
            <a:xfrm flipH="1" flipV="1">
              <a:off x="3427514" y="1808290"/>
              <a:ext cx="1153218" cy="920813"/>
            </a:xfrm>
            <a:prstGeom prst="line">
              <a:avLst/>
            </a:prstGeom>
            <a:ln w="38100">
              <a:solidFill>
                <a:srgbClr val="FF0000"/>
              </a:solidFill>
              <a:round/>
              <a:tailEnd type="triangle"/>
            </a:ln>
          </p:spPr>
          <p:txBody>
            <a:bodyPr lIns="0" tIns="0" rIns="0" bIns="0"/>
            <a:lstStyle/>
            <a:p>
              <a:pPr algn="l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>
                <a:latin typeface="+mn-lt"/>
                <a:sym typeface="Helvetica"/>
              </a:endParaRPr>
            </a:p>
          </p:txBody>
        </p:sp>
        <p:pic>
          <p:nvPicPr>
            <p:cNvPr id="12301" name="imag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" t="931" r="1004" b="931"/>
            <a:stretch>
              <a:fillRect/>
            </a:stretch>
          </p:blipFill>
          <p:spPr bwMode="auto">
            <a:xfrm>
              <a:off x="-317310" y="2318905"/>
              <a:ext cx="1702222" cy="1625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2302" name="prototyp-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134" y="2318905"/>
              <a:ext cx="2854150" cy="1902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3" name="IMG_5538.jpe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949" y="2550057"/>
              <a:ext cx="1998586" cy="143919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5" name="p-linac-2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313" y="817563"/>
              <a:ext cx="8478837" cy="98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20" name="Shape 233"/>
            <p:cNvSpPr/>
            <p:nvPr/>
          </p:nvSpPr>
          <p:spPr>
            <a:xfrm flipH="1" flipV="1">
              <a:off x="1692487" y="1808291"/>
              <a:ext cx="848755" cy="694020"/>
            </a:xfrm>
            <a:prstGeom prst="line">
              <a:avLst/>
            </a:prstGeom>
            <a:ln w="38100">
              <a:solidFill>
                <a:srgbClr val="FF0000"/>
              </a:solidFill>
              <a:round/>
              <a:tailEnd type="triangle"/>
            </a:ln>
          </p:spPr>
          <p:txBody>
            <a:bodyPr lIns="0" tIns="0" rIns="0" bIns="0"/>
            <a:lstStyle/>
            <a:p>
              <a:pPr algn="l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 sz="1200">
                <a:latin typeface="+mn-lt"/>
                <a:sym typeface="Helvetica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22565" y="164451"/>
            <a:ext cx="6242342" cy="7875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b="0" dirty="0" smtClean="0"/>
              <a:t>The Proton-LINAC</a:t>
            </a:r>
            <a:endParaRPr lang="de-DE" b="0" dirty="0"/>
          </a:p>
        </p:txBody>
      </p:sp>
      <p:pic>
        <p:nvPicPr>
          <p:cNvPr id="16" name="Picture 3" descr="D:\FAIR\FAIR pLINAC Collab_IAP\CH Strukturen\Bilder\CH Okt 2014 copper plated\CH 1 exit_2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5145" y="4102100"/>
            <a:ext cx="2981195" cy="1987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7" name="Shape 230"/>
          <p:cNvSpPr>
            <a:spLocks noChangeArrowheads="1"/>
          </p:cNvSpPr>
          <p:nvPr/>
        </p:nvSpPr>
        <p:spPr bwMode="auto">
          <a:xfrm>
            <a:off x="6804248" y="1934313"/>
            <a:ext cx="2059558" cy="3970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FDBB63"/>
              </a:buClr>
            </a:pPr>
            <a:r>
              <a:rPr lang="en-GB" altLang="de-DE" dirty="0" smtClean="0">
                <a:solidFill>
                  <a:srgbClr val="333333"/>
                </a:solidFill>
                <a:latin typeface="Arial"/>
                <a:cs typeface="Arial"/>
                <a:sym typeface="Arial Bold"/>
              </a:rPr>
              <a:t>70 MeV, 35 mA</a:t>
            </a:r>
          </a:p>
        </p:txBody>
      </p:sp>
    </p:spTree>
    <p:extLst>
      <p:ext uri="{BB962C8B-B14F-4D97-AF65-F5344CB8AC3E}">
        <p14:creationId xmlns:p14="http://schemas.microsoft.com/office/powerpoint/2010/main" val="37305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22565" y="164451"/>
            <a:ext cx="6242342" cy="787557"/>
          </a:xfrm>
          <a:prstGeom prst="rect">
            <a:avLst/>
          </a:prstGeom>
        </p:spPr>
        <p:txBody>
          <a:bodyPr/>
          <a:lstStyle/>
          <a:p>
            <a:r>
              <a:rPr lang="de-DE" b="0" dirty="0" smtClean="0"/>
              <a:t>Heavy Ion Synchrotron </a:t>
            </a:r>
            <a:r>
              <a:rPr lang="de-DE" b="0" dirty="0" smtClean="0"/>
              <a:t>SIS100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70495" y="1436018"/>
            <a:ext cx="8612286" cy="490358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 smtClean="0"/>
              <a:t>Status:</a:t>
            </a:r>
          </a:p>
          <a:p>
            <a:pPr lvl="1"/>
            <a:r>
              <a:rPr lang="en-US" sz="1800" dirty="0" smtClean="0"/>
              <a:t>More than 50</a:t>
            </a:r>
            <a:r>
              <a:rPr lang="en-US" sz="1800" dirty="0" smtClean="0"/>
              <a:t>% of the SIS100 </a:t>
            </a:r>
            <a:r>
              <a:rPr lang="en-US" sz="1800" dirty="0" smtClean="0"/>
              <a:t>value</a:t>
            </a:r>
            <a:r>
              <a:rPr lang="en-US" sz="1800" dirty="0" smtClean="0"/>
              <a:t> </a:t>
            </a:r>
            <a:r>
              <a:rPr lang="en-US" sz="1800" dirty="0" smtClean="0"/>
              <a:t>bound in </a:t>
            </a:r>
            <a:r>
              <a:rPr lang="en-US" sz="1800" dirty="0" smtClean="0"/>
              <a:t>contracts.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All </a:t>
            </a:r>
            <a:r>
              <a:rPr lang="en-US" sz="1800" dirty="0" smtClean="0"/>
              <a:t>large series contracted (</a:t>
            </a:r>
            <a:r>
              <a:rPr lang="en-US" sz="1800" dirty="0" err="1" smtClean="0"/>
              <a:t>s.c</a:t>
            </a:r>
            <a:r>
              <a:rPr lang="en-US" sz="1800" dirty="0" smtClean="0"/>
              <a:t> magnets and </a:t>
            </a:r>
            <a:r>
              <a:rPr lang="en-US" sz="1800" dirty="0" err="1" smtClean="0"/>
              <a:t>Rf</a:t>
            </a:r>
            <a:r>
              <a:rPr lang="en-US" sz="1800" dirty="0" smtClean="0"/>
              <a:t>).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System </a:t>
            </a:r>
            <a:r>
              <a:rPr lang="en-US" sz="1800" dirty="0" smtClean="0"/>
              <a:t>engineering for SC-modules almost </a:t>
            </a:r>
            <a:r>
              <a:rPr lang="en-US" sz="1800" dirty="0" smtClean="0"/>
              <a:t>completed.</a:t>
            </a:r>
            <a:endParaRPr lang="en-US" sz="1800" dirty="0" smtClean="0"/>
          </a:p>
          <a:p>
            <a:pPr lvl="1"/>
            <a:endParaRPr lang="en-US" sz="1800" dirty="0" smtClean="0">
              <a:sym typeface="Wingdings" panose="05000000000000000000" pitchFamily="2" charset="2"/>
            </a:endParaRP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FOS </a:t>
            </a:r>
            <a:r>
              <a:rPr lang="en-US" sz="1800" dirty="0" err="1" smtClean="0">
                <a:sym typeface="Wingdings" panose="05000000000000000000" pitchFamily="2" charset="2"/>
              </a:rPr>
              <a:t>s.c.</a:t>
            </a:r>
            <a:r>
              <a:rPr lang="en-US" sz="1800" dirty="0" smtClean="0">
                <a:sym typeface="Wingdings" panose="05000000000000000000" pitchFamily="2" charset="2"/>
              </a:rPr>
              <a:t> dipole magnet (German </a:t>
            </a:r>
            <a:r>
              <a:rPr lang="en-US" sz="1800" dirty="0" err="1" smtClean="0">
                <a:sym typeface="Wingdings" panose="05000000000000000000" pitchFamily="2" charset="2"/>
              </a:rPr>
              <a:t>inkind</a:t>
            </a:r>
            <a:r>
              <a:rPr lang="en-US" sz="1800" dirty="0" smtClean="0">
                <a:sym typeface="Wingdings" panose="05000000000000000000" pitchFamily="2" charset="2"/>
              </a:rPr>
              <a:t>) delivered 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ym typeface="Wingdings" panose="05000000000000000000" pitchFamily="2" charset="2"/>
              </a:rPr>
              <a:t>     Accurate </a:t>
            </a:r>
            <a:r>
              <a:rPr lang="en-US" sz="1800" dirty="0">
                <a:sym typeface="Wingdings" panose="05000000000000000000" pitchFamily="2" charset="2"/>
              </a:rPr>
              <a:t>mechanical </a:t>
            </a:r>
            <a:r>
              <a:rPr lang="en-US" sz="1800" dirty="0" smtClean="0">
                <a:sym typeface="Wingdings" panose="05000000000000000000" pitchFamily="2" charset="2"/>
              </a:rPr>
              <a:t>(µm) and magnetic field measurements done</a:t>
            </a:r>
            <a:br>
              <a:rPr lang="en-US" sz="1800" dirty="0" smtClean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dirty="0" smtClean="0">
                <a:sym typeface="Wingdings" panose="05000000000000000000" pitchFamily="2" charset="2"/>
              </a:rPr>
              <a:t>     manufacturing process </a:t>
            </a:r>
            <a:r>
              <a:rPr lang="en-US" sz="1800" dirty="0" smtClean="0">
                <a:sym typeface="Wingdings" panose="05000000000000000000" pitchFamily="2" charset="2"/>
              </a:rPr>
              <a:t>optimized </a:t>
            </a:r>
            <a:r>
              <a:rPr lang="en-US" sz="1800" dirty="0" smtClean="0">
                <a:sym typeface="Wingdings" panose="05000000000000000000" pitchFamily="2" charset="2"/>
              </a:rPr>
              <a:t>and yoke rebuild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2000" dirty="0" smtClean="0"/>
              <a:t>Critical items (in terms of schedule):</a:t>
            </a:r>
            <a:endParaRPr lang="en-US" sz="2000" dirty="0"/>
          </a:p>
          <a:p>
            <a:pPr lvl="1"/>
            <a:r>
              <a:rPr lang="en-US" sz="1800" dirty="0" smtClean="0"/>
              <a:t>Quadrupole units for the SIS100 </a:t>
            </a:r>
            <a:r>
              <a:rPr lang="en-US" sz="1800" dirty="0"/>
              <a:t>q</a:t>
            </a:r>
            <a:r>
              <a:rPr lang="en-US" sz="1800" dirty="0" smtClean="0"/>
              <a:t>uadrupole </a:t>
            </a:r>
            <a:r>
              <a:rPr lang="en-US" sz="1800" dirty="0" smtClean="0"/>
              <a:t>modules.</a:t>
            </a:r>
          </a:p>
          <a:p>
            <a:pPr marL="457200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MDR takes place in this week.</a:t>
            </a:r>
            <a:r>
              <a:rPr lang="en-US" sz="1800" dirty="0"/>
              <a:t> 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Modules </a:t>
            </a:r>
            <a:r>
              <a:rPr lang="en-US" sz="1800" dirty="0" smtClean="0"/>
              <a:t>production and testing at JINR until Q1/2020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 smtClean="0">
                <a:sym typeface="Wingdings" panose="05000000000000000000" pitchFamily="2" charset="2"/>
              </a:rPr>
              <a:t>Integration </a:t>
            </a:r>
            <a:r>
              <a:rPr lang="en-US" sz="1800" dirty="0" smtClean="0">
                <a:sym typeface="Wingdings" panose="05000000000000000000" pitchFamily="2" charset="2"/>
              </a:rPr>
              <a:t>into modules will be tendered by GSI</a:t>
            </a:r>
            <a:br>
              <a:rPr lang="en-US" sz="1800" dirty="0" smtClean="0">
                <a:sym typeface="Wingdings" panose="05000000000000000000" pitchFamily="2" charset="2"/>
              </a:rPr>
            </a:br>
            <a:r>
              <a:rPr lang="en-US" sz="1800" dirty="0" smtClean="0">
                <a:sym typeface="Wingdings" panose="05000000000000000000" pitchFamily="2" charset="2"/>
              </a:rPr>
              <a:t> Cold test of integrated modules (</a:t>
            </a:r>
            <a:r>
              <a:rPr lang="en-US" sz="1800" dirty="0" err="1" smtClean="0">
                <a:sym typeface="Wingdings" panose="05000000000000000000" pitchFamily="2" charset="2"/>
              </a:rPr>
              <a:t>evtl</a:t>
            </a:r>
            <a:r>
              <a:rPr lang="en-US" sz="1800" dirty="0" smtClean="0">
                <a:sym typeface="Wingdings" panose="05000000000000000000" pitchFamily="2" charset="2"/>
              </a:rPr>
              <a:t>. in Salerno)</a:t>
            </a:r>
            <a:endParaRPr lang="en-US" sz="1800" dirty="0" smtClean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13</a:t>
            </a:fld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6" name="Picture 9" descr="C:\Users\spiller\Pictures\GSI\babcock01_klei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9174" y="1124744"/>
            <a:ext cx="2461056" cy="1643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174" y="3981204"/>
            <a:ext cx="2462886" cy="18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1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3678238"/>
            <a:ext cx="4435475" cy="198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2" descr="R:\Publications\MAC\2013\MAC_10\MagnetTesting\figs\quadrupole_un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1695">
            <a:off x="2493963" y="1152525"/>
            <a:ext cx="647065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41488"/>
            <a:ext cx="2174875" cy="13303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844800"/>
            <a:ext cx="2427288" cy="15763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Gerade Verbindung mit Pfeil 5"/>
          <p:cNvCxnSpPr>
            <a:stCxn id="8196" idx="3"/>
          </p:cNvCxnSpPr>
          <p:nvPr/>
        </p:nvCxnSpPr>
        <p:spPr>
          <a:xfrm>
            <a:off x="2327275" y="2406650"/>
            <a:ext cx="444500" cy="333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/>
          <p:cNvCxnSpPr/>
          <p:nvPr/>
        </p:nvCxnSpPr>
        <p:spPr>
          <a:xfrm flipH="1">
            <a:off x="2590800" y="3860800"/>
            <a:ext cx="3438525" cy="7683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00" name="Picture 6" descr="Quadrupole doublet Typ 3-F2  Bild 2 Stand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4522788"/>
            <a:ext cx="4556125" cy="1604962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Textfeld 8"/>
          <p:cNvSpPr txBox="1">
            <a:spLocks noChangeArrowheads="1"/>
          </p:cNvSpPr>
          <p:nvPr/>
        </p:nvSpPr>
        <p:spPr bwMode="auto">
          <a:xfrm>
            <a:off x="109538" y="5788025"/>
            <a:ext cx="4438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de-DE" sz="1600">
                <a:solidFill>
                  <a:srgbClr val="000000"/>
                </a:solidFill>
                <a:ea typeface="MS PGothic" pitchFamily="34" charset="-128"/>
              </a:rPr>
              <a:t>Quadrupole units installed on a common girder</a:t>
            </a:r>
          </a:p>
        </p:txBody>
      </p:sp>
      <p:sp>
        <p:nvSpPr>
          <p:cNvPr id="8202" name="Foliennummernplatzhalter 1"/>
          <p:cNvSpPr txBox="1">
            <a:spLocks/>
          </p:cNvSpPr>
          <p:nvPr/>
        </p:nvSpPr>
        <p:spPr bwMode="auto">
          <a:xfrm>
            <a:off x="8583613" y="6581775"/>
            <a:ext cx="560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indent="-28575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E75F4F3E-E298-4F01-849F-CE1960D43CED}" type="slidenum">
              <a:rPr lang="de-DE" altLang="de-DE" sz="1400">
                <a:solidFill>
                  <a:srgbClr val="000000"/>
                </a:solidFill>
                <a:ea typeface="MS PGothic" pitchFamily="34" charset="-128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DE" altLang="de-DE" sz="14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8203" name="Inhaltsplatzhalter 2"/>
          <p:cNvSpPr txBox="1">
            <a:spLocks/>
          </p:cNvSpPr>
          <p:nvPr/>
        </p:nvSpPr>
        <p:spPr bwMode="auto">
          <a:xfrm>
            <a:off x="0" y="1217613"/>
            <a:ext cx="8212138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buClr>
                <a:srgbClr val="FEDCA0"/>
              </a:buClr>
              <a:buFont typeface="Wingdings" pitchFamily="2" charset="2"/>
              <a:buNone/>
            </a:pPr>
            <a:r>
              <a:rPr lang="en-GB" altLang="de-DE" sz="1600"/>
              <a:t>Quadrupole units comprise quadrupoles, sextupoles, steerer and BPMs</a:t>
            </a:r>
          </a:p>
          <a:p>
            <a:pPr>
              <a:buClr>
                <a:srgbClr val="FEDCA0"/>
              </a:buClr>
              <a:buFont typeface="Wingdings" pitchFamily="2" charset="2"/>
              <a:buNone/>
            </a:pPr>
            <a:endParaRPr lang="en-GB" altLang="de-DE"/>
          </a:p>
          <a:p>
            <a:pPr>
              <a:buClr>
                <a:srgbClr val="FEDCA0"/>
              </a:buClr>
              <a:buFont typeface="Wingdings" pitchFamily="2" charset="2"/>
              <a:buNone/>
            </a:pPr>
            <a:endParaRPr lang="en-GB" altLang="de-DE"/>
          </a:p>
          <a:p>
            <a:pPr>
              <a:buClr>
                <a:srgbClr val="FEDCA0"/>
              </a:buClr>
              <a:buFont typeface="Wingdings" pitchFamily="2" charset="2"/>
              <a:buNone/>
            </a:pPr>
            <a:endParaRPr lang="en-GB" altLang="de-DE" sz="1400"/>
          </a:p>
          <a:p>
            <a:pPr>
              <a:buClr>
                <a:srgbClr val="FEDCA0"/>
              </a:buClr>
              <a:buFont typeface="Wingdings" pitchFamily="2" charset="2"/>
              <a:buNone/>
            </a:pPr>
            <a:endParaRPr lang="en-GB" altLang="de-DE"/>
          </a:p>
          <a:p>
            <a:pPr>
              <a:buClr>
                <a:srgbClr val="FEDCA0"/>
              </a:buClr>
              <a:buFont typeface="Wingdings" pitchFamily="2" charset="2"/>
              <a:buNone/>
            </a:pPr>
            <a:endParaRPr lang="en-GB" altLang="de-DE" sz="1600"/>
          </a:p>
          <a:p>
            <a:pPr>
              <a:buClr>
                <a:srgbClr val="FEDCA0"/>
              </a:buClr>
              <a:buFont typeface="Wingdings" pitchFamily="2" charset="2"/>
              <a:buNone/>
            </a:pPr>
            <a:r>
              <a:rPr lang="en-GB" altLang="de-DE" sz="1600"/>
              <a:t>                                                Arc modules contain cryo-catcher</a:t>
            </a: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1619672" y="188640"/>
            <a:ext cx="457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20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6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DBB63"/>
              </a:buClr>
              <a:buFont typeface="Wingdings" pitchFamily="2" charset="2"/>
              <a:buChar char="§"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de-DE" altLang="de-DE" sz="2800" dirty="0">
                <a:solidFill>
                  <a:schemeClr val="tx1"/>
                </a:solidFill>
              </a:rPr>
              <a:t>S.C. Quadrupole Modules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230413" y="6178034"/>
            <a:ext cx="492365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err="1" smtClean="0"/>
              <a:t>Inkind</a:t>
            </a:r>
            <a:r>
              <a:rPr lang="de-DE" dirty="0" smtClean="0"/>
              <a:t>- </a:t>
            </a:r>
            <a:r>
              <a:rPr lang="de-DE" dirty="0" err="1" smtClean="0"/>
              <a:t>and</a:t>
            </a:r>
            <a:r>
              <a:rPr lang="de-DE" dirty="0" smtClean="0"/>
              <a:t> R&amp;D </a:t>
            </a:r>
            <a:r>
              <a:rPr lang="de-DE" dirty="0" err="1" smtClean="0"/>
              <a:t>contracts</a:t>
            </a:r>
            <a:r>
              <a:rPr lang="de-DE" dirty="0" smtClean="0"/>
              <a:t> </a:t>
            </a:r>
            <a:r>
              <a:rPr lang="de-DE" dirty="0" err="1" smtClean="0"/>
              <a:t>signed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JINR</a:t>
            </a:r>
          </a:p>
        </p:txBody>
      </p:sp>
    </p:spTree>
    <p:extLst>
      <p:ext uri="{BB962C8B-B14F-4D97-AF65-F5344CB8AC3E}">
        <p14:creationId xmlns:p14="http://schemas.microsoft.com/office/powerpoint/2010/main" val="289677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2267" y="4222084"/>
            <a:ext cx="3065614" cy="22986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1520" y="188640"/>
            <a:ext cx="7131288" cy="71554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0" dirty="0" smtClean="0"/>
              <a:t>Series Dipole Test Facility at GSI</a:t>
            </a:r>
            <a:endParaRPr lang="en-US" sz="2800" b="0" dirty="0"/>
          </a:p>
        </p:txBody>
      </p:sp>
      <p:sp>
        <p:nvSpPr>
          <p:cNvPr id="4" name="Inhaltsplatzhalter 3"/>
          <p:cNvSpPr>
            <a:spLocks noGrp="1"/>
          </p:cNvSpPr>
          <p:nvPr>
            <p:ph idx="4294967295"/>
          </p:nvPr>
        </p:nvSpPr>
        <p:spPr>
          <a:xfrm>
            <a:off x="107504" y="1196752"/>
            <a:ext cx="6696744" cy="49035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55600" indent="-354013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altLang="de-DE" sz="1600" dirty="0" smtClean="0"/>
              <a:t>Civil construction including media supply </a:t>
            </a:r>
            <a:r>
              <a:rPr lang="en-US" altLang="de-DE" sz="1600" dirty="0" smtClean="0"/>
              <a:t>completed</a:t>
            </a:r>
            <a:endParaRPr lang="en-US" altLang="de-DE" sz="1600" dirty="0" smtClean="0"/>
          </a:p>
          <a:p>
            <a:pPr marL="355600" indent="-354013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Cryogenic </a:t>
            </a:r>
            <a:r>
              <a:rPr lang="en-US" sz="1600" dirty="0" smtClean="0"/>
              <a:t>components are </a:t>
            </a:r>
            <a:r>
              <a:rPr lang="en-US" sz="1600" dirty="0" smtClean="0"/>
              <a:t>installed and commissioned</a:t>
            </a:r>
            <a:endParaRPr lang="en-US" sz="1600" dirty="0" smtClean="0"/>
          </a:p>
          <a:p>
            <a:pPr marL="355600" indent="-354013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STF ready for testing in spring 2015</a:t>
            </a:r>
          </a:p>
          <a:p>
            <a:pPr marL="355600" indent="-354013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en-US" sz="1600" dirty="0" smtClean="0"/>
              <a:t>HTS current leads received and tested</a:t>
            </a:r>
            <a:endParaRPr lang="en-US" sz="1600" dirty="0"/>
          </a:p>
          <a:p>
            <a:pPr marL="1587" indent="0">
              <a:spcBef>
                <a:spcPts val="0"/>
              </a:spcBef>
              <a:spcAft>
                <a:spcPts val="600"/>
              </a:spcAft>
              <a:buClr>
                <a:srgbClr val="FFC000"/>
              </a:buClr>
              <a:buNone/>
            </a:pPr>
            <a:endParaRPr lang="en-US" sz="2000" dirty="0"/>
          </a:p>
        </p:txBody>
      </p:sp>
      <p:pic>
        <p:nvPicPr>
          <p:cNvPr id="10" name="Picture 4" descr="\\winfilesvf\bilder\Kryo_250914\9_2509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1972166"/>
            <a:ext cx="3067768" cy="20287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292080" y="6161112"/>
            <a:ext cx="33843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450 kW </a:t>
            </a:r>
            <a:r>
              <a:rPr lang="de-DE" dirty="0" err="1" smtClean="0"/>
              <a:t>compressor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5334381" y="3631540"/>
            <a:ext cx="33420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1.5 kW@4 K </a:t>
            </a:r>
            <a:r>
              <a:rPr lang="de-DE" dirty="0" err="1" smtClean="0"/>
              <a:t>cold</a:t>
            </a:r>
            <a:r>
              <a:rPr lang="de-DE" dirty="0" smtClean="0"/>
              <a:t> box</a:t>
            </a:r>
            <a:endParaRPr lang="de-DE" dirty="0"/>
          </a:p>
        </p:txBody>
      </p:sp>
      <p:sp>
        <p:nvSpPr>
          <p:cNvPr id="12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3" name="Picture 15" descr="Q:\Arbeit_Neu\Spiller\Slides and Talks\Fotos_für_PL\P1020669 - P10206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30" y="2837871"/>
            <a:ext cx="4576474" cy="3323241"/>
          </a:xfrm>
          <a:prstGeom prst="rect">
            <a:avLst/>
          </a:prstGeom>
          <a:noFill/>
          <a:ln w="9525">
            <a:solidFill>
              <a:srgbClr val="66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4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22564" y="188640"/>
            <a:ext cx="6888791" cy="71554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sz="3600" b="0" dirty="0" smtClean="0"/>
              <a:t>Series</a:t>
            </a:r>
            <a:r>
              <a:rPr lang="de-DE" b="0" dirty="0" smtClean="0"/>
              <a:t> Quadrupole Unit Tests at JINR</a:t>
            </a:r>
            <a:endParaRPr lang="de-DE" b="0" dirty="0"/>
          </a:p>
        </p:txBody>
      </p:sp>
      <p:pic>
        <p:nvPicPr>
          <p:cNvPr id="25611" name="Picture 11" descr="C:\Users\PSSChwab\AppData\Local\Microsoft\Windows\Temporary Internet Files\Content.Outlook\K1L38UEJ\JINR+GSI_Test-facility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24" y="1208186"/>
            <a:ext cx="8640960" cy="2601813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50800" dist="35560" dir="2700000" algn="tl" rotWithShape="0">
              <a:schemeClr val="bg2">
                <a:alpha val="40000"/>
              </a:schemeClr>
            </a:outerShdw>
            <a:reflection blurRad="25400" stA="90000" endPos="57000" dist="127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feld 11"/>
          <p:cNvSpPr txBox="1">
            <a:spLocks noChangeArrowheads="1"/>
          </p:cNvSpPr>
          <p:nvPr/>
        </p:nvSpPr>
        <p:spPr bwMode="auto">
          <a:xfrm>
            <a:off x="257624" y="1206699"/>
            <a:ext cx="864177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2400" b="1" dirty="0">
                <a:solidFill>
                  <a:schemeClr val="bg1"/>
                </a:solidFill>
                <a:cs typeface="Arial" charset="0"/>
              </a:rPr>
              <a:t>T</a:t>
            </a:r>
            <a:r>
              <a:rPr lang="de-DE" altLang="de-DE" sz="2400" b="1" dirty="0" smtClean="0">
                <a:solidFill>
                  <a:schemeClr val="bg1"/>
                </a:solidFill>
                <a:ea typeface="ＭＳ Ｐゴシック" pitchFamily="34" charset="-128"/>
                <a:cs typeface="Arial" charset="0"/>
              </a:rPr>
              <a:t>est </a:t>
            </a:r>
            <a:r>
              <a:rPr lang="de-DE" altLang="de-DE" sz="2400" b="1" dirty="0" err="1" smtClean="0">
                <a:solidFill>
                  <a:schemeClr val="bg1"/>
                </a:solidFill>
                <a:ea typeface="ＭＳ Ｐゴシック" pitchFamily="34" charset="-128"/>
                <a:cs typeface="Arial" charset="0"/>
              </a:rPr>
              <a:t>infrastructure</a:t>
            </a:r>
            <a:r>
              <a:rPr lang="de-DE" altLang="de-DE" sz="2400" b="1" dirty="0" smtClean="0">
                <a:solidFill>
                  <a:schemeClr val="bg1"/>
                </a:solidFill>
                <a:ea typeface="ＭＳ Ｐゴシック" pitchFamily="34" charset="-128"/>
                <a:cs typeface="Arial" charset="0"/>
              </a:rPr>
              <a:t> </a:t>
            </a:r>
            <a:r>
              <a:rPr lang="de-DE" altLang="de-DE" sz="2400" b="1" dirty="0" smtClean="0">
                <a:solidFill>
                  <a:schemeClr val="bg1"/>
                </a:solidFill>
                <a:ea typeface="ＭＳ Ｐゴシック" pitchFamily="34" charset="-128"/>
                <a:cs typeface="Arial" charset="0"/>
              </a:rPr>
              <a:t>at JINR in </a:t>
            </a:r>
            <a:r>
              <a:rPr lang="de-DE" altLang="de-DE" sz="2400" b="1" dirty="0" err="1" smtClean="0">
                <a:solidFill>
                  <a:schemeClr val="bg1"/>
                </a:solidFill>
                <a:ea typeface="ＭＳ Ｐゴシック" pitchFamily="34" charset="-128"/>
                <a:cs typeface="Arial" charset="0"/>
              </a:rPr>
              <a:t>preparation</a:t>
            </a:r>
            <a:endParaRPr lang="de-DE" altLang="de-DE" sz="2400" b="1" dirty="0">
              <a:solidFill>
                <a:schemeClr val="bg1"/>
              </a:solidFill>
              <a:ea typeface="ＭＳ Ｐゴシック" pitchFamily="34" charset="-128"/>
              <a:cs typeface="Arial" charset="0"/>
            </a:endParaRPr>
          </a:p>
        </p:txBody>
      </p:sp>
      <p:pic>
        <p:nvPicPr>
          <p:cNvPr id="25612" name="Picture 12" descr="C:\Users\PSSChwab\AppData\Local\Microsoft\Windows\Temporary Internet Files\Content.Outlook\K1L38UEJ\1st feed box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4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239" y="3677667"/>
            <a:ext cx="3828469" cy="2871352"/>
          </a:xfrm>
          <a:prstGeom prst="roundRect">
            <a:avLst>
              <a:gd name="adj" fmla="val 16667"/>
            </a:avLst>
          </a:prstGeom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152400" dist="35560" dir="900000" sy="98000" kx="110000" ky="200000" algn="tl" rotWithShape="0">
              <a:schemeClr val="bg2">
                <a:alpha val="31000"/>
              </a:schemeClr>
            </a:outerShdw>
          </a:effectLst>
          <a:scene3d>
            <a:camera prst="perspectiveRelaxed">
              <a:rot lat="20092637" lon="1125549" rev="21154449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GSI\Bilder\Moskau_Dubna\072014\IMG_064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273" y="3620517"/>
            <a:ext cx="2692067" cy="2928502"/>
          </a:xfrm>
          <a:prstGeom prst="roundRect">
            <a:avLst>
              <a:gd name="adj" fmla="val 8564"/>
            </a:avLst>
          </a:prstGeom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152400" dist="35560" dir="900000" sy="98000" kx="110000" ky="200000" algn="tl" rotWithShape="0">
              <a:schemeClr val="bg2">
                <a:alpha val="31000"/>
              </a:schemeClr>
            </a:outerShdw>
          </a:effectLst>
          <a:scene3d>
            <a:camera prst="perspectiveRelaxed">
              <a:rot lat="20129225" lon="20404143" rev="560383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8585860" y="6582333"/>
            <a:ext cx="559095" cy="275667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 dirty="0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724128" y="2950802"/>
            <a:ext cx="3174456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ts val="1500"/>
              </a:spcBef>
            </a:pPr>
            <a:r>
              <a:rPr lang="de-DE" altLang="de-DE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1600 m</a:t>
            </a:r>
            <a:r>
              <a:rPr lang="de-DE" altLang="de-DE" b="1" baseline="300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2 </a:t>
            </a:r>
            <a:r>
              <a:rPr lang="de-DE" altLang="de-DE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b="1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main</a:t>
            </a:r>
            <a:r>
              <a:rPr lang="de-DE" altLang="de-DE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hall</a:t>
            </a:r>
            <a:br>
              <a:rPr lang="de-DE" altLang="de-DE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de-DE" altLang="de-DE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700 m</a:t>
            </a:r>
            <a:r>
              <a:rPr lang="de-DE" altLang="de-DE" b="1" baseline="30000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2 </a:t>
            </a:r>
            <a:r>
              <a:rPr lang="de-DE" altLang="de-DE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b="1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auxiliary</a:t>
            </a:r>
            <a:r>
              <a:rPr lang="de-DE" altLang="de-DE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altLang="de-DE" b="1" dirty="0" err="1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facilities</a:t>
            </a:r>
            <a:endParaRPr lang="de-DE" altLang="de-DE" b="1" dirty="0">
              <a:solidFill>
                <a:srgbClr val="FF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483768" y="3591056"/>
            <a:ext cx="496855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de-DE" dirty="0">
                <a:latin typeface="Arial" charset="0"/>
                <a:cs typeface="Arial" charset="0"/>
              </a:rPr>
              <a:t>R&amp;D </a:t>
            </a:r>
            <a:r>
              <a:rPr lang="de-DE" dirty="0" err="1">
                <a:latin typeface="Arial" charset="0"/>
                <a:cs typeface="Arial" charset="0"/>
              </a:rPr>
              <a:t>contract</a:t>
            </a:r>
            <a:r>
              <a:rPr lang="de-DE" dirty="0">
                <a:latin typeface="Arial" charset="0"/>
                <a:cs typeface="Arial" charset="0"/>
              </a:rPr>
              <a:t> on </a:t>
            </a:r>
            <a:r>
              <a:rPr lang="de-DE" dirty="0" err="1">
                <a:latin typeface="Arial" charset="0"/>
                <a:cs typeface="Arial" charset="0"/>
              </a:rPr>
              <a:t>magnet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test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facility</a:t>
            </a:r>
            <a:r>
              <a:rPr lang="de-DE" dirty="0">
                <a:latin typeface="Arial" charset="0"/>
                <a:cs typeface="Arial" charset="0"/>
              </a:rPr>
              <a:t> </a:t>
            </a:r>
            <a:r>
              <a:rPr lang="de-DE" dirty="0" err="1">
                <a:latin typeface="Arial" charset="0"/>
                <a:cs typeface="Arial" charset="0"/>
              </a:rPr>
              <a:t>signed</a:t>
            </a:r>
            <a:r>
              <a:rPr lang="de-DE" dirty="0" smtClean="0">
                <a:latin typeface="Arial" charset="0"/>
                <a:cs typeface="Arial" charset="0"/>
              </a:rPr>
              <a:t>.</a:t>
            </a:r>
            <a:endParaRPr lang="de-DE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90812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/>
        </p:nvGrpSpPr>
        <p:grpSpPr>
          <a:xfrm>
            <a:off x="422565" y="2821966"/>
            <a:ext cx="8117048" cy="3631779"/>
            <a:chOff x="471487" y="2874987"/>
            <a:chExt cx="8117048" cy="3631779"/>
          </a:xfrm>
        </p:grpSpPr>
        <p:pic>
          <p:nvPicPr>
            <p:cNvPr id="6" name="Grafik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0713" y="2874987"/>
              <a:ext cx="7967822" cy="363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7877175" y="3284562"/>
              <a:ext cx="7048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SIS18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6915150" y="6132537"/>
              <a:ext cx="1200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SIS100/300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1771650" y="6142062"/>
              <a:ext cx="12001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SIS100/300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471487" y="4409889"/>
              <a:ext cx="8001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>
                  <a:solidFill>
                    <a:schemeClr val="bg1"/>
                  </a:solidFill>
                </a:rPr>
                <a:t>CBM</a:t>
              </a: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557212" y="3483024"/>
              <a:ext cx="70485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de-DE" altLang="de-DE" sz="1400" dirty="0" smtClean="0">
                  <a:solidFill>
                    <a:schemeClr val="bg1"/>
                  </a:solidFill>
                </a:rPr>
                <a:t>SFRS</a:t>
              </a:r>
              <a:endParaRPr lang="de-DE" alt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581025" y="2874987"/>
              <a:ext cx="124777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de-DE" sz="1400" dirty="0" err="1" smtClean="0">
                  <a:solidFill>
                    <a:schemeClr val="bg1"/>
                  </a:solidFill>
                </a:rPr>
                <a:t>pbar</a:t>
              </a:r>
              <a:r>
                <a:rPr lang="de-DE" altLang="de-DE" sz="1400" dirty="0" smtClean="0">
                  <a:solidFill>
                    <a:schemeClr val="bg1"/>
                  </a:solidFill>
                </a:rPr>
                <a:t>, APPA</a:t>
              </a:r>
              <a:endParaRPr lang="de-DE" altLang="de-DE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6527376" y="1225015"/>
            <a:ext cx="2271440" cy="1396156"/>
            <a:chOff x="5165068" y="44624"/>
            <a:chExt cx="2271440" cy="1396156"/>
          </a:xfrm>
        </p:grpSpPr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068" y="44624"/>
              <a:ext cx="2271440" cy="1396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2" name="Oval 7"/>
            <p:cNvSpPr>
              <a:spLocks noChangeAspect="1" noChangeArrowheads="1"/>
            </p:cNvSpPr>
            <p:nvPr/>
          </p:nvSpPr>
          <p:spPr bwMode="auto">
            <a:xfrm>
              <a:off x="6025206" y="332656"/>
              <a:ext cx="313682" cy="31368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713" y="1349211"/>
            <a:ext cx="1798638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2584027" y="1138263"/>
            <a:ext cx="3943349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dirty="0" smtClean="0"/>
              <a:t>Central Transfer Building H0705A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branching and crossing point for 8 beam lines (full version)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several beam lines inclined</a:t>
            </a:r>
          </a:p>
          <a:p>
            <a:pPr marL="285750" indent="-285750"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components of many other beam lines are transported through this building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285034" y="116632"/>
            <a:ext cx="6951262" cy="787557"/>
          </a:xfrm>
          <a:prstGeom prst="rect">
            <a:avLst/>
          </a:prstGeom>
        </p:spPr>
        <p:txBody>
          <a:bodyPr anchor="ctr"/>
          <a:lstStyle/>
          <a:p>
            <a:r>
              <a:rPr lang="de-DE" sz="2400" b="0" dirty="0" smtClean="0"/>
              <a:t>High </a:t>
            </a:r>
            <a:r>
              <a:rPr lang="de-DE" sz="2400" b="0" dirty="0" err="1" smtClean="0"/>
              <a:t>Energy</a:t>
            </a:r>
            <a:r>
              <a:rPr lang="de-DE" sz="2400" b="0" dirty="0" smtClean="0"/>
              <a:t> Beam </a:t>
            </a:r>
            <a:r>
              <a:rPr lang="de-DE" sz="2400" b="0" dirty="0" smtClean="0"/>
              <a:t>Transport</a:t>
            </a:r>
            <a:endParaRPr lang="de-DE" sz="2400" b="0" dirty="0"/>
          </a:p>
        </p:txBody>
      </p:sp>
      <p:sp>
        <p:nvSpPr>
          <p:cNvPr id="19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17</a:t>
            </a:fld>
            <a:endParaRPr lang="de-DE" dirty="0"/>
          </a:p>
        </p:txBody>
      </p:sp>
      <p:cxnSp>
        <p:nvCxnSpPr>
          <p:cNvPr id="5" name="Gerade Verbindung mit Pfeil 4"/>
          <p:cNvCxnSpPr/>
          <p:nvPr/>
        </p:nvCxnSpPr>
        <p:spPr>
          <a:xfrm flipV="1">
            <a:off x="6732240" y="2060848"/>
            <a:ext cx="504056" cy="6470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5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22564" y="164451"/>
            <a:ext cx="6741723" cy="7875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de-DE" sz="2800" b="0" dirty="0" smtClean="0"/>
              <a:t>High </a:t>
            </a:r>
            <a:r>
              <a:rPr lang="de-DE" sz="2800" b="0" dirty="0" err="1"/>
              <a:t>E</a:t>
            </a:r>
            <a:r>
              <a:rPr lang="de-DE" sz="2800" b="0" dirty="0" err="1" smtClean="0"/>
              <a:t>nergy</a:t>
            </a:r>
            <a:r>
              <a:rPr lang="de-DE" sz="2800" b="0" dirty="0" smtClean="0"/>
              <a:t> </a:t>
            </a:r>
            <a:r>
              <a:rPr lang="de-DE" sz="2800" b="0" dirty="0"/>
              <a:t>B</a:t>
            </a:r>
            <a:r>
              <a:rPr lang="de-DE" sz="2800" b="0" dirty="0" smtClean="0"/>
              <a:t>eam Transport</a:t>
            </a:r>
            <a:endParaRPr lang="de-DE" sz="2800" b="0" dirty="0"/>
          </a:p>
        </p:txBody>
      </p:sp>
      <p:sp>
        <p:nvSpPr>
          <p:cNvPr id="4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18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124321" y="1284553"/>
            <a:ext cx="8459292" cy="5102935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Status:</a:t>
            </a:r>
          </a:p>
          <a:p>
            <a:pPr marL="342900" lvl="1" indent="0">
              <a:buNone/>
            </a:pPr>
            <a:r>
              <a:rPr lang="en-US" sz="1600" dirty="0"/>
              <a:t>Three batches </a:t>
            </a:r>
            <a:r>
              <a:rPr lang="en-US" sz="1600" dirty="0" smtClean="0"/>
              <a:t>for magnet series production incl. </a:t>
            </a:r>
          </a:p>
          <a:p>
            <a:pPr marL="342900" lvl="1" indent="0">
              <a:buNone/>
            </a:pPr>
            <a:r>
              <a:rPr lang="en-US" sz="1600" dirty="0" smtClean="0"/>
              <a:t>prioritization according to the planned set-up </a:t>
            </a:r>
            <a:r>
              <a:rPr lang="en-US" sz="1600" dirty="0" smtClean="0">
                <a:sym typeface="Wingdings" panose="05000000000000000000" pitchFamily="2" charset="2"/>
              </a:rPr>
              <a:t></a:t>
            </a:r>
            <a:r>
              <a:rPr lang="en-US" sz="1600" dirty="0" smtClean="0"/>
              <a:t> </a:t>
            </a:r>
            <a:endParaRPr lang="en-US" sz="1600" dirty="0" smtClean="0"/>
          </a:p>
          <a:p>
            <a:pPr marL="628650" lvl="1"/>
            <a:r>
              <a:rPr lang="en-US" sz="1600" dirty="0" smtClean="0"/>
              <a:t>Batch 1: EFREMOV </a:t>
            </a:r>
            <a:r>
              <a:rPr lang="en-US" sz="1600" dirty="0"/>
              <a:t>i</a:t>
            </a:r>
            <a:r>
              <a:rPr lang="en-US" sz="1600" dirty="0" smtClean="0"/>
              <a:t>nstitute </a:t>
            </a:r>
            <a:r>
              <a:rPr lang="en-US" sz="1600" dirty="0"/>
              <a:t>(magnets</a:t>
            </a:r>
            <a:r>
              <a:rPr lang="en-US" sz="1600" dirty="0" smtClean="0"/>
              <a:t>)</a:t>
            </a:r>
            <a:br>
              <a:rPr lang="en-US" sz="1600" dirty="0" smtClean="0"/>
            </a:br>
            <a:r>
              <a:rPr lang="en-US" sz="1600" dirty="0" smtClean="0"/>
              <a:t>and </a:t>
            </a:r>
            <a:r>
              <a:rPr lang="en-US" sz="1600" dirty="0" err="1"/>
              <a:t>Budker</a:t>
            </a:r>
            <a:r>
              <a:rPr lang="en-US" sz="1600" dirty="0"/>
              <a:t> Institute (vacuum </a:t>
            </a:r>
            <a:r>
              <a:rPr lang="en-US" sz="1600" dirty="0" smtClean="0"/>
              <a:t>chambers)</a:t>
            </a:r>
            <a:br>
              <a:rPr lang="en-US" sz="1600" dirty="0" smtClean="0"/>
            </a:br>
            <a:r>
              <a:rPr lang="en-US" sz="1600" dirty="0"/>
              <a:t>P</a:t>
            </a:r>
            <a:r>
              <a:rPr lang="en-US" sz="1600" dirty="0" smtClean="0"/>
              <a:t>roduction of first FOS dipole incl. UHV chamber</a:t>
            </a:r>
            <a:br>
              <a:rPr lang="en-US" sz="1600" dirty="0" smtClean="0"/>
            </a:br>
            <a:r>
              <a:rPr lang="en-US" sz="1600" dirty="0" smtClean="0"/>
              <a:t>completed. </a:t>
            </a:r>
            <a:endParaRPr lang="en-US" sz="1600" dirty="0" smtClean="0"/>
          </a:p>
          <a:p>
            <a:pPr marL="628650" lvl="1"/>
            <a:r>
              <a:rPr lang="en-US" sz="1600" dirty="0" smtClean="0"/>
              <a:t>Batch 2 + Batch 3 specifications completed.</a:t>
            </a:r>
            <a:br>
              <a:rPr lang="en-US" sz="1600" dirty="0" smtClean="0"/>
            </a:br>
            <a:r>
              <a:rPr lang="en-US" sz="1600" dirty="0" smtClean="0"/>
              <a:t>Collaboration contract with BINP </a:t>
            </a:r>
            <a:r>
              <a:rPr lang="en-US" sz="1600" dirty="0" smtClean="0"/>
              <a:t>signed.</a:t>
            </a:r>
            <a:endParaRPr lang="en-US" sz="1600" dirty="0" smtClean="0"/>
          </a:p>
          <a:p>
            <a:pPr marL="628650" lvl="1"/>
            <a:r>
              <a:rPr lang="en-US" sz="1600" dirty="0" smtClean="0"/>
              <a:t>In-kind </a:t>
            </a:r>
            <a:r>
              <a:rPr lang="en-US" sz="1600" dirty="0"/>
              <a:t>contract with India (Bose </a:t>
            </a:r>
            <a:r>
              <a:rPr lang="en-US" sz="1600" dirty="0" smtClean="0"/>
              <a:t>Institute),</a:t>
            </a:r>
            <a:br>
              <a:rPr lang="en-US" sz="1600" dirty="0" smtClean="0"/>
            </a:br>
            <a:r>
              <a:rPr lang="en-US" sz="1600" dirty="0" smtClean="0"/>
              <a:t>for </a:t>
            </a:r>
            <a:r>
              <a:rPr lang="en-US" sz="1600" dirty="0"/>
              <a:t>quadrupole power converter (78 pieces) </a:t>
            </a:r>
            <a:r>
              <a:rPr lang="en-US" sz="1600" dirty="0" smtClean="0"/>
              <a:t>for </a:t>
            </a:r>
            <a:r>
              <a:rPr lang="en-US" sz="1600" dirty="0"/>
              <a:t>18/13 Tm </a:t>
            </a:r>
            <a:r>
              <a:rPr lang="en-US" sz="1600" dirty="0" smtClean="0"/>
              <a:t>beam</a:t>
            </a:r>
            <a:br>
              <a:rPr lang="en-US" sz="1600" dirty="0" smtClean="0"/>
            </a:br>
            <a:r>
              <a:rPr lang="en-US" sz="1600" dirty="0" smtClean="0"/>
              <a:t>lines. </a:t>
            </a:r>
            <a:r>
              <a:rPr lang="en-US" sz="1600" dirty="0" smtClean="0"/>
              <a:t>Second contract with Bose Institute in preparation (117 pieces).</a:t>
            </a:r>
          </a:p>
          <a:p>
            <a:pPr marL="628650" lvl="1"/>
            <a:r>
              <a:rPr lang="en-US" sz="1600" dirty="0" smtClean="0"/>
              <a:t>Indian </a:t>
            </a:r>
            <a:r>
              <a:rPr lang="en-US" sz="1600" dirty="0" err="1" smtClean="0"/>
              <a:t>inkind</a:t>
            </a:r>
            <a:r>
              <a:rPr lang="en-US" sz="1600" dirty="0" smtClean="0"/>
              <a:t> contribution for beam instrumentation chambers.</a:t>
            </a:r>
            <a:endParaRPr lang="en-US" sz="1600" dirty="0" smtClean="0"/>
          </a:p>
          <a:p>
            <a:pPr marL="628650" lvl="1"/>
            <a:r>
              <a:rPr lang="en-US" sz="1600" dirty="0" smtClean="0"/>
              <a:t>Contract </a:t>
            </a:r>
            <a:r>
              <a:rPr lang="en-US" sz="1600" dirty="0" smtClean="0"/>
              <a:t>on </a:t>
            </a:r>
            <a:r>
              <a:rPr lang="en-US" sz="1600" dirty="0" smtClean="0"/>
              <a:t>HEBT </a:t>
            </a:r>
            <a:r>
              <a:rPr lang="en-US" sz="1600" dirty="0" smtClean="0"/>
              <a:t>Beam </a:t>
            </a:r>
            <a:r>
              <a:rPr lang="en-US" sz="1600" dirty="0" smtClean="0"/>
              <a:t>Instrumentation,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DAQ, pneumatic drives and </a:t>
            </a:r>
            <a:r>
              <a:rPr lang="en-US" sz="1600" dirty="0" smtClean="0"/>
              <a:t>controls signed with </a:t>
            </a:r>
            <a:r>
              <a:rPr lang="en-US" sz="1600" dirty="0" err="1" smtClean="0"/>
              <a:t>Slowenia</a:t>
            </a:r>
            <a:r>
              <a:rPr lang="en-US" sz="1600" dirty="0" smtClean="0"/>
              <a:t>.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sz="2000" dirty="0" smtClean="0"/>
              <a:t>Critical items:</a:t>
            </a:r>
          </a:p>
          <a:p>
            <a:pPr marL="628650" lvl="1">
              <a:tabLst>
                <a:tab pos="628650" algn="l"/>
              </a:tabLst>
            </a:pPr>
            <a:r>
              <a:rPr lang="en-US" sz="1600" dirty="0" smtClean="0"/>
              <a:t>Schedule magnet </a:t>
            </a:r>
            <a:r>
              <a:rPr lang="en-US" sz="1600" dirty="0"/>
              <a:t>production and vacuum </a:t>
            </a:r>
            <a:r>
              <a:rPr lang="en-US" sz="1600" dirty="0" smtClean="0"/>
              <a:t>chambers</a:t>
            </a:r>
            <a:endParaRPr lang="en-US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77455"/>
            <a:ext cx="2266483" cy="253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402" y="3888689"/>
            <a:ext cx="1851347" cy="249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3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3" descr="Layout of the Super-FRS 0706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40" y="2486357"/>
            <a:ext cx="8029575" cy="395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1230313" y="788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90118" name="Picture 6" descr="1_09120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0029" y="1988840"/>
            <a:ext cx="8382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" y="1504950"/>
            <a:ext cx="96837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24" name="Text Box 12"/>
          <p:cNvSpPr txBox="1">
            <a:spLocks noChangeArrowheads="1"/>
          </p:cNvSpPr>
          <p:nvPr/>
        </p:nvSpPr>
        <p:spPr bwMode="auto">
          <a:xfrm>
            <a:off x="216124" y="1187409"/>
            <a:ext cx="2098225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sz="1400" dirty="0">
                <a:solidFill>
                  <a:prstClr val="black"/>
                </a:solidFill>
                <a:ea typeface="ＭＳ Ｐゴシック" pitchFamily="34" charset="-128"/>
              </a:rPr>
              <a:t>Remote </a:t>
            </a: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target</a:t>
            </a:r>
            <a:r>
              <a:rPr lang="de-DE" sz="14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handling</a:t>
            </a:r>
            <a:endParaRPr lang="de-DE" sz="14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2555839" y="1412456"/>
            <a:ext cx="699911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sz="1400" dirty="0" smtClean="0">
                <a:solidFill>
                  <a:prstClr val="black"/>
                </a:solidFill>
                <a:ea typeface="ＭＳ Ｐゴシック" pitchFamily="34" charset="-128"/>
              </a:rPr>
              <a:t>Target </a:t>
            </a: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wheel</a:t>
            </a:r>
            <a:endParaRPr lang="de-DE" sz="14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98701" y="116632"/>
            <a:ext cx="6242342" cy="787557"/>
          </a:xfrm>
          <a:prstGeom prst="rect">
            <a:avLst/>
          </a:prstGeom>
        </p:spPr>
        <p:txBody>
          <a:bodyPr anchor="ctr"/>
          <a:lstStyle/>
          <a:p>
            <a:r>
              <a:rPr lang="de-DE" b="0" dirty="0" smtClean="0"/>
              <a:t>Super-Fragment Separator</a:t>
            </a:r>
            <a:endParaRPr lang="de-DE" b="0" dirty="0"/>
          </a:p>
        </p:txBody>
      </p:sp>
      <p:sp>
        <p:nvSpPr>
          <p:cNvPr id="22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19</a:t>
            </a:fld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2272" y="1262332"/>
            <a:ext cx="3204000" cy="221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5292080" y="2474167"/>
            <a:ext cx="160260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sz="1400" dirty="0" err="1">
                <a:solidFill>
                  <a:prstClr val="black"/>
                </a:solidFill>
                <a:ea typeface="ＭＳ Ｐゴシック" pitchFamily="34" charset="-128"/>
              </a:rPr>
              <a:t>Local</a:t>
            </a:r>
            <a:r>
              <a:rPr lang="de-DE" sz="1400" dirty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Cryogenics</a:t>
            </a:r>
            <a:r>
              <a:rPr lang="de-DE" sz="14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by</a:t>
            </a:r>
            <a:r>
              <a:rPr lang="de-DE" sz="1400" dirty="0" smtClean="0">
                <a:solidFill>
                  <a:prstClr val="black"/>
                </a:solidFill>
                <a:ea typeface="ＭＳ Ｐゴシック" pitchFamily="34" charset="-128"/>
              </a:rPr>
              <a:t> WRUT </a:t>
            </a:r>
            <a:endParaRPr lang="de-DE" sz="14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6" y="2997387"/>
            <a:ext cx="2130574" cy="133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923928" y="5445224"/>
            <a:ext cx="44831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Target chamber &amp; plug inserts</a:t>
            </a:r>
            <a:br>
              <a:rPr lang="en-US" sz="1400" dirty="0"/>
            </a:br>
            <a:r>
              <a:rPr lang="en-US" sz="1400" dirty="0"/>
              <a:t>German in-kind in </a:t>
            </a:r>
            <a:r>
              <a:rPr lang="en-US" sz="1400" dirty="0" err="1"/>
              <a:t>collab</a:t>
            </a:r>
            <a:r>
              <a:rPr lang="en-US" sz="1400" dirty="0"/>
              <a:t>. with KVI-CART </a:t>
            </a:r>
            <a:endParaRPr lang="en-US" sz="1400" dirty="0" smtClean="0"/>
          </a:p>
          <a:p>
            <a:pPr marL="742950" lvl="1" indent="-28575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Study with </a:t>
            </a:r>
            <a:r>
              <a:rPr lang="en-US" sz="1400" dirty="0" err="1" smtClean="0"/>
              <a:t>Siempelkamp</a:t>
            </a:r>
            <a:r>
              <a:rPr lang="en-US" sz="1400" dirty="0" smtClean="0"/>
              <a:t> </a:t>
            </a:r>
            <a:r>
              <a:rPr lang="en-US" sz="1400" dirty="0" err="1" smtClean="0"/>
              <a:t>Nukleartechnik</a:t>
            </a:r>
            <a:endParaRPr lang="en-US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312250" y="4333093"/>
            <a:ext cx="1523446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Target </a:t>
            </a:r>
            <a:r>
              <a:rPr lang="de-DE" sz="1400" dirty="0" err="1" smtClean="0"/>
              <a:t>chamber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plug</a:t>
            </a:r>
            <a:r>
              <a:rPr lang="de-DE" sz="1400" dirty="0" smtClean="0"/>
              <a:t> </a:t>
            </a:r>
            <a:r>
              <a:rPr lang="de-DE" sz="1400" dirty="0" err="1" smtClean="0"/>
              <a:t>inserts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230698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22565" y="164451"/>
            <a:ext cx="6242342" cy="787557"/>
          </a:xfrm>
          <a:prstGeom prst="rect">
            <a:avLst/>
          </a:prstGeom>
        </p:spPr>
        <p:txBody>
          <a:bodyPr/>
          <a:lstStyle/>
          <a:p>
            <a:r>
              <a:rPr lang="de-DE" b="0" dirty="0" smtClean="0"/>
              <a:t>Outline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04091" y="1412776"/>
            <a:ext cx="8211834" cy="490358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Overview of GSI and FAIR Accelerators</a:t>
            </a:r>
          </a:p>
          <a:p>
            <a:endParaRPr lang="en-US" dirty="0" smtClean="0"/>
          </a:p>
          <a:p>
            <a:r>
              <a:rPr lang="en-US" dirty="0" smtClean="0"/>
              <a:t>GSI accelerator’s (injector) upgrade</a:t>
            </a:r>
          </a:p>
          <a:p>
            <a:r>
              <a:rPr lang="en-US" dirty="0" smtClean="0"/>
              <a:t>FAIR Primary Beam Accelerators</a:t>
            </a:r>
          </a:p>
          <a:p>
            <a:r>
              <a:rPr lang="en-US" dirty="0" smtClean="0"/>
              <a:t>FAIR Secondary Beam Production and Separation</a:t>
            </a:r>
            <a:br>
              <a:rPr lang="en-US" dirty="0" smtClean="0"/>
            </a:br>
            <a:r>
              <a:rPr lang="en-US" dirty="0" smtClean="0"/>
              <a:t>(Super-FRS, </a:t>
            </a:r>
            <a:r>
              <a:rPr lang="en-US" dirty="0" err="1" smtClean="0"/>
              <a:t>pbar</a:t>
            </a:r>
            <a:r>
              <a:rPr lang="en-US" dirty="0" smtClean="0"/>
              <a:t>-Separator)</a:t>
            </a:r>
          </a:p>
          <a:p>
            <a:r>
              <a:rPr lang="en-US" dirty="0" smtClean="0"/>
              <a:t>FAIR Storage Rings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86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59160" y="1331242"/>
            <a:ext cx="8612286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Status:</a:t>
            </a:r>
          </a:p>
          <a:p>
            <a:pPr lvl="1" fontAlgn="auto">
              <a:spcAft>
                <a:spcPts val="0"/>
              </a:spcAft>
            </a:pPr>
            <a:r>
              <a:rPr lang="en-US" sz="1600" dirty="0" smtClean="0"/>
              <a:t>Prototypes build for radiation hard dipoles 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lang="en-US" sz="1600" dirty="0"/>
              <a:t> </a:t>
            </a:r>
            <a:r>
              <a:rPr lang="en-US" sz="1600" dirty="0" smtClean="0"/>
              <a:t>    for pre-separator and </a:t>
            </a:r>
            <a:r>
              <a:rPr lang="en-US" sz="1600" dirty="0" err="1" smtClean="0"/>
              <a:t>superferric</a:t>
            </a:r>
            <a:r>
              <a:rPr lang="en-US" sz="1600" dirty="0" smtClean="0"/>
              <a:t> dipole for</a:t>
            </a:r>
          </a:p>
          <a:p>
            <a:pPr marL="457200" lvl="1" indent="0" fontAlgn="auto">
              <a:spcAft>
                <a:spcPts val="0"/>
              </a:spcAft>
              <a:buNone/>
            </a:pPr>
            <a:r>
              <a:rPr lang="en-US" sz="1600" dirty="0"/>
              <a:t> </a:t>
            </a:r>
            <a:r>
              <a:rPr lang="en-US" sz="1600" dirty="0" smtClean="0"/>
              <a:t>    main separator.</a:t>
            </a:r>
            <a:endParaRPr lang="en-US" sz="1600" dirty="0" smtClean="0"/>
          </a:p>
          <a:p>
            <a:pPr lvl="1" fontAlgn="auto">
              <a:spcAft>
                <a:spcPts val="0"/>
              </a:spcAft>
            </a:pPr>
            <a:r>
              <a:rPr lang="en-US" sz="1600" dirty="0" err="1" smtClean="0"/>
              <a:t>S.c</a:t>
            </a:r>
            <a:r>
              <a:rPr lang="en-US" sz="1600" dirty="0" err="1" smtClean="0"/>
              <a:t>.</a:t>
            </a:r>
            <a:r>
              <a:rPr lang="en-US" sz="1600" dirty="0" smtClean="0"/>
              <a:t> </a:t>
            </a:r>
            <a:r>
              <a:rPr lang="en-US" sz="1600" dirty="0" err="1" smtClean="0"/>
              <a:t>multiplets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ym typeface="Wingdings" panose="05000000000000000000" pitchFamily="2" charset="2"/>
              </a:rPr>
              <a:t>awared</a:t>
            </a:r>
            <a:r>
              <a:rPr lang="en-US" sz="1600" dirty="0" smtClean="0">
                <a:sym typeface="Wingdings" panose="05000000000000000000" pitchFamily="2" charset="2"/>
              </a:rPr>
              <a:t> to </a:t>
            </a:r>
            <a:r>
              <a:rPr lang="en-US" sz="1600" dirty="0" smtClean="0">
                <a:sym typeface="Wingdings" panose="05000000000000000000" pitchFamily="2" charset="2"/>
              </a:rPr>
              <a:t>ASG Italy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marL="457200" lvl="1" indent="0" fontAlgn="auto">
              <a:spcAft>
                <a:spcPts val="0"/>
              </a:spcAft>
              <a:buNone/>
            </a:pPr>
            <a:endParaRPr lang="en-US" sz="1800" dirty="0" smtClean="0"/>
          </a:p>
          <a:p>
            <a:pPr fontAlgn="auto">
              <a:spcAft>
                <a:spcPts val="0"/>
              </a:spcAft>
            </a:pPr>
            <a:r>
              <a:rPr lang="en-US" sz="2000" dirty="0" smtClean="0"/>
              <a:t>Critical </a:t>
            </a:r>
            <a:r>
              <a:rPr lang="en-US" sz="2000" dirty="0" smtClean="0"/>
              <a:t>items (schedule):</a:t>
            </a:r>
            <a:endParaRPr lang="en-US" sz="2000" dirty="0" smtClean="0"/>
          </a:p>
          <a:p>
            <a:pPr marL="361950" lvl="1" indent="0" fontAlgn="auto">
              <a:spcAft>
                <a:spcPts val="0"/>
              </a:spcAft>
              <a:buNone/>
            </a:pPr>
            <a:r>
              <a:rPr lang="en-US" sz="1600" dirty="0" err="1" smtClean="0"/>
              <a:t>Superferric</a:t>
            </a:r>
            <a:r>
              <a:rPr lang="en-US" sz="1600" dirty="0" smtClean="0"/>
              <a:t> dipole </a:t>
            </a:r>
            <a:r>
              <a:rPr lang="en-US" sz="1600" dirty="0" smtClean="0"/>
              <a:t>magnet </a:t>
            </a:r>
            <a:r>
              <a:rPr lang="en-US" sz="1600" dirty="0" smtClean="0"/>
              <a:t>production and testing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ym typeface="Wingdings" panose="05000000000000000000" pitchFamily="2" charset="2"/>
              </a:rPr>
              <a:t>Specification under preparation by </a:t>
            </a:r>
            <a:r>
              <a:rPr lang="en-US" sz="1600" dirty="0" smtClean="0"/>
              <a:t>CEA/</a:t>
            </a:r>
            <a:r>
              <a:rPr lang="en-US" sz="1600" dirty="0" err="1" smtClean="0"/>
              <a:t>Saclay</a:t>
            </a:r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1600" dirty="0" smtClean="0"/>
          </a:p>
          <a:p>
            <a:pPr marL="361950" lvl="1" indent="0" fontAlgn="auto">
              <a:spcAft>
                <a:spcPts val="0"/>
              </a:spcAft>
              <a:buNone/>
            </a:pPr>
            <a:r>
              <a:rPr lang="en-US" sz="1600" dirty="0" smtClean="0"/>
              <a:t>Tender delayed. </a:t>
            </a:r>
            <a:r>
              <a:rPr lang="en-US" sz="1600" dirty="0"/>
              <a:t>B</a:t>
            </a:r>
            <a:r>
              <a:rPr lang="en-US" sz="1600" dirty="0" smtClean="0"/>
              <a:t>y </a:t>
            </a:r>
            <a:r>
              <a:rPr lang="en-US" sz="1600" dirty="0"/>
              <a:t>FAIR </a:t>
            </a:r>
            <a:r>
              <a:rPr lang="en-US" sz="1600" dirty="0" smtClean="0"/>
              <a:t>expected for</a:t>
            </a:r>
            <a:r>
              <a:rPr lang="en-US" sz="1600" dirty="0" smtClean="0"/>
              <a:t> Q2/2016</a:t>
            </a:r>
          </a:p>
          <a:p>
            <a:pPr marL="361950" lvl="1" indent="0" fontAlgn="auto">
              <a:spcAft>
                <a:spcPts val="0"/>
              </a:spcAft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196751"/>
            <a:ext cx="3250977" cy="214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560270" y="3265969"/>
            <a:ext cx="3188194" cy="3400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buSzPct val="110000"/>
            </a:pPr>
            <a:r>
              <a:rPr kumimoji="1" lang="en-US" altLang="ja-JP" sz="1400" dirty="0" smtClean="0">
                <a:ea typeface="ＭＳ Ｐゴシック" charset="-128"/>
              </a:rPr>
              <a:t>25 </a:t>
            </a:r>
            <a:r>
              <a:rPr kumimoji="1" lang="en-US" altLang="ja-JP" sz="1400" dirty="0">
                <a:ea typeface="ＭＳ Ｐゴシック" charset="-128"/>
              </a:rPr>
              <a:t>long </a:t>
            </a:r>
            <a:r>
              <a:rPr kumimoji="1" lang="en-US" altLang="ja-JP" sz="1400" dirty="0" err="1" smtClean="0">
                <a:ea typeface="ＭＳ Ｐゴシック" charset="-128"/>
              </a:rPr>
              <a:t>multiplets</a:t>
            </a:r>
            <a:r>
              <a:rPr kumimoji="1" lang="en-US" altLang="ja-JP" sz="1400" dirty="0" smtClean="0">
                <a:ea typeface="ＭＳ Ｐゴシック" charset="-128"/>
              </a:rPr>
              <a:t> </a:t>
            </a:r>
            <a:r>
              <a:rPr kumimoji="1" lang="en-US" altLang="ja-JP" sz="1400" dirty="0" smtClean="0">
                <a:ea typeface="ＭＳ Ｐゴシック" charset="-128"/>
              </a:rPr>
              <a:t>, </a:t>
            </a:r>
            <a:r>
              <a:rPr kumimoji="1" lang="en-US" altLang="ja-JP" sz="1400" dirty="0" smtClean="0">
                <a:ea typeface="ＭＳ Ｐゴシック" charset="-128"/>
              </a:rPr>
              <a:t>8 </a:t>
            </a:r>
            <a:r>
              <a:rPr kumimoji="1" lang="en-US" altLang="ja-JP" sz="1400" dirty="0" smtClean="0">
                <a:ea typeface="ＭＳ Ｐゴシック" charset="-128"/>
              </a:rPr>
              <a:t>short </a:t>
            </a:r>
            <a:r>
              <a:rPr kumimoji="1" lang="en-US" altLang="ja-JP" sz="1400" dirty="0" err="1" smtClean="0">
                <a:ea typeface="ＭＳ Ｐゴシック" charset="-128"/>
              </a:rPr>
              <a:t>multiplets</a:t>
            </a:r>
            <a:endParaRPr kumimoji="1" lang="en-US" altLang="ja-JP" sz="1400" dirty="0">
              <a:ea typeface="ＭＳ Ｐゴシック" charset="-128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5070280" y="5150066"/>
            <a:ext cx="1825857" cy="3400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ct val="110000"/>
            </a:pPr>
            <a:r>
              <a:rPr kumimoji="1" lang="en-US" altLang="ja-JP" sz="1400" dirty="0" err="1" smtClean="0">
                <a:solidFill>
                  <a:prstClr val="black"/>
                </a:solidFill>
              </a:rPr>
              <a:t>S.c</a:t>
            </a:r>
            <a:r>
              <a:rPr kumimoji="1" lang="en-US" altLang="ja-JP" sz="1400" dirty="0" smtClean="0">
                <a:solidFill>
                  <a:prstClr val="black"/>
                </a:solidFill>
              </a:rPr>
              <a:t> </a:t>
            </a:r>
            <a:r>
              <a:rPr kumimoji="1" lang="en-US" altLang="ja-JP" sz="1400" dirty="0" smtClean="0">
                <a:solidFill>
                  <a:prstClr val="black"/>
                </a:solidFill>
              </a:rPr>
              <a:t>dipole </a:t>
            </a:r>
            <a:r>
              <a:rPr kumimoji="1" lang="en-US" altLang="ja-JP" sz="1400" dirty="0" smtClean="0">
                <a:solidFill>
                  <a:prstClr val="black"/>
                </a:solidFill>
              </a:rPr>
              <a:t>prototype</a:t>
            </a:r>
            <a:endParaRPr kumimoji="1" lang="en-US" altLang="ja-JP" sz="1400" dirty="0">
              <a:solidFill>
                <a:prstClr val="black"/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298701" y="116632"/>
            <a:ext cx="6242342" cy="787557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lang="de-DE" sz="32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b="0" dirty="0" smtClean="0"/>
              <a:t>Super-Fragment Separator</a:t>
            </a:r>
            <a:endParaRPr lang="de-DE" b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98" y="3783034"/>
            <a:ext cx="1722308" cy="24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198346" y="6325769"/>
            <a:ext cx="2860655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smtClean="0"/>
              <a:t>Radiation </a:t>
            </a:r>
            <a:r>
              <a:rPr lang="de-DE" sz="1400" dirty="0" err="1" smtClean="0"/>
              <a:t>hard</a:t>
            </a:r>
            <a:r>
              <a:rPr lang="de-DE" sz="1400" dirty="0" smtClean="0"/>
              <a:t> </a:t>
            </a:r>
            <a:r>
              <a:rPr lang="de-DE" sz="1400" dirty="0" err="1" smtClean="0"/>
              <a:t>dipole</a:t>
            </a:r>
            <a:r>
              <a:rPr lang="de-DE" sz="1400" dirty="0" smtClean="0"/>
              <a:t> prototype</a:t>
            </a:r>
            <a:endParaRPr lang="de-DE" sz="1400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280" y="3577016"/>
            <a:ext cx="1949992" cy="144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41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 idx="4294967295"/>
          </p:nvPr>
        </p:nvSpPr>
        <p:spPr>
          <a:xfrm>
            <a:off x="156404" y="188640"/>
            <a:ext cx="7007884" cy="78755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2800" b="0" dirty="0" smtClean="0"/>
              <a:t>Super-FRS Magnet Testing at CERN</a:t>
            </a:r>
            <a:endParaRPr lang="de-DE" sz="2800" b="0" dirty="0"/>
          </a:p>
        </p:txBody>
      </p:sp>
      <p:pic>
        <p:nvPicPr>
          <p:cNvPr id="8" name="Content Placeholder 3" descr="Screen Clippi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069" y="3395828"/>
            <a:ext cx="4677883" cy="3036185"/>
          </a:xfrm>
          <a:prstGeom prst="rect">
            <a:avLst/>
          </a:prstGeom>
          <a:noFill/>
          <a:ln w="12700">
            <a:solidFill>
              <a:srgbClr val="25979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483" y="2348879"/>
            <a:ext cx="5266753" cy="3384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239713" y="1365715"/>
            <a:ext cx="8210550" cy="49037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tx1"/>
                </a:solidFill>
                <a:ea typeface="ＭＳ Ｐゴシック" pitchFamily="34" charset="-128"/>
              </a:rPr>
              <a:t>Layout of planned test facility at CERN (building 180) ready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tx1"/>
                </a:solidFill>
                <a:ea typeface="ＭＳ Ｐゴシック" pitchFamily="34" charset="-128"/>
              </a:rPr>
              <a:t>Cryogenic-infrastructure with 2 pre-cooler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tx1"/>
                </a:solidFill>
                <a:ea typeface="ＭＳ Ｐゴシック" pitchFamily="34" charset="-128"/>
              </a:rPr>
              <a:t>CERN controls and data acquisition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chemeClr val="tx1"/>
                </a:solidFill>
                <a:ea typeface="ＭＳ Ｐゴシック" pitchFamily="34" charset="-128"/>
              </a:rPr>
              <a:t>3 test benches in Q3/2016</a:t>
            </a:r>
            <a:r>
              <a:rPr lang="en-GB" sz="1800" dirty="0">
                <a:solidFill>
                  <a:schemeClr val="tx1"/>
                </a:solidFill>
                <a:ea typeface="ＭＳ Ｐゴシック" pitchFamily="34" charset="-128"/>
              </a:rPr>
              <a:t/>
            </a:r>
            <a:br>
              <a:rPr lang="en-GB" sz="1800" dirty="0">
                <a:solidFill>
                  <a:schemeClr val="tx1"/>
                </a:solidFill>
                <a:ea typeface="ＭＳ Ｐゴシック" pitchFamily="34" charset="-128"/>
              </a:rPr>
            </a:br>
            <a:r>
              <a:rPr lang="en-GB" sz="1800" dirty="0" smtClean="0">
                <a:solidFill>
                  <a:schemeClr val="tx1"/>
                </a:solidFill>
                <a:ea typeface="ＭＳ Ｐゴシック" pitchFamily="34" charset="-128"/>
              </a:rPr>
              <a:t>cooling and test time ~45 days/unit</a:t>
            </a:r>
            <a:endParaRPr lang="en-GB" sz="18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526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8398" y="188640"/>
            <a:ext cx="6242342" cy="7875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0" dirty="0" err="1"/>
              <a:t>P</a:t>
            </a:r>
            <a:r>
              <a:rPr lang="en-US" b="0" dirty="0" err="1" smtClean="0"/>
              <a:t>bar</a:t>
            </a:r>
            <a:r>
              <a:rPr lang="en-US" b="0" dirty="0" smtClean="0"/>
              <a:t> </a:t>
            </a:r>
            <a:r>
              <a:rPr lang="en-US" b="0" dirty="0" smtClean="0"/>
              <a:t>Target and Separator</a:t>
            </a:r>
            <a:endParaRPr lang="en-US" b="0" dirty="0"/>
          </a:p>
        </p:txBody>
      </p:sp>
      <p:sp>
        <p:nvSpPr>
          <p:cNvPr id="9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27240" y="4809653"/>
            <a:ext cx="9009256" cy="201409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Status:</a:t>
            </a:r>
          </a:p>
          <a:p>
            <a:pPr marL="642938" lvl="1" fontAlgn="auto">
              <a:spcAft>
                <a:spcPts val="0"/>
              </a:spcAft>
            </a:pPr>
            <a:r>
              <a:rPr lang="en-US" sz="1600" dirty="0" smtClean="0"/>
              <a:t>Detailed concept for handling of activated components </a:t>
            </a:r>
            <a:r>
              <a:rPr lang="en-US" sz="1600" dirty="0" smtClean="0"/>
              <a:t>finished (KAH). </a:t>
            </a:r>
            <a:r>
              <a:rPr lang="en-US" sz="1600" dirty="0" smtClean="0"/>
              <a:t>Positive response from authorities. </a:t>
            </a:r>
            <a:endParaRPr lang="en-US" sz="1600" dirty="0" smtClean="0"/>
          </a:p>
          <a:p>
            <a:pPr marL="642938" lvl="1" fontAlgn="auto">
              <a:spcAft>
                <a:spcPts val="0"/>
              </a:spcAft>
            </a:pPr>
            <a:r>
              <a:rPr lang="en-US" sz="1600" dirty="0" smtClean="0"/>
              <a:t>Draft </a:t>
            </a:r>
            <a:r>
              <a:rPr lang="en-US" sz="1600" dirty="0" smtClean="0"/>
              <a:t>specification for magnetic horn system available. </a:t>
            </a:r>
            <a:r>
              <a:rPr lang="en-US" sz="1600" dirty="0"/>
              <a:t>D</a:t>
            </a:r>
            <a:r>
              <a:rPr lang="en-US" sz="1600" dirty="0" smtClean="0"/>
              <a:t>etailed </a:t>
            </a:r>
            <a:r>
              <a:rPr lang="en-US" sz="1600" dirty="0" smtClean="0"/>
              <a:t>system design </a:t>
            </a:r>
            <a:r>
              <a:rPr lang="en-US" sz="1600" dirty="0" smtClean="0"/>
              <a:t>study required. </a:t>
            </a:r>
            <a:endParaRPr lang="en-US" sz="1600" dirty="0" smtClean="0"/>
          </a:p>
          <a:p>
            <a:pPr marL="642938" lvl="1" fontAlgn="auto">
              <a:spcAft>
                <a:spcPts val="0"/>
              </a:spcAft>
            </a:pPr>
            <a:r>
              <a:rPr lang="en-US" sz="1600" dirty="0"/>
              <a:t>S</a:t>
            </a:r>
            <a:r>
              <a:rPr lang="en-US" sz="1600" dirty="0" smtClean="0"/>
              <a:t>pecifications </a:t>
            </a:r>
            <a:r>
              <a:rPr lang="en-US" sz="1600" dirty="0" smtClean="0"/>
              <a:t>for most magnets </a:t>
            </a:r>
            <a:r>
              <a:rPr lang="en-US" sz="1600" dirty="0" smtClean="0"/>
              <a:t>available. </a:t>
            </a:r>
            <a:r>
              <a:rPr lang="en-US" sz="1600" dirty="0" smtClean="0"/>
              <a:t>Main magnets are identical to CR</a:t>
            </a:r>
            <a:r>
              <a:rPr lang="en-US" sz="1600" dirty="0"/>
              <a:t>.</a:t>
            </a:r>
            <a:endParaRPr lang="en-US" sz="1600" dirty="0" smtClean="0"/>
          </a:p>
          <a:p>
            <a:pPr fontAlgn="auto">
              <a:spcAft>
                <a:spcPts val="0"/>
              </a:spcAft>
            </a:pPr>
            <a:r>
              <a:rPr lang="en-US" sz="2000" dirty="0" smtClean="0"/>
              <a:t>Critical items:</a:t>
            </a:r>
          </a:p>
          <a:p>
            <a:pPr marL="631825" lvl="1" fontAlgn="auto">
              <a:spcAft>
                <a:spcPts val="0"/>
              </a:spcAft>
            </a:pPr>
            <a:r>
              <a:rPr lang="en-US" sz="1600" dirty="0" smtClean="0"/>
              <a:t>Magnetic horn pulser (400 kA), switches (semi-conductors).</a:t>
            </a:r>
          </a:p>
          <a:p>
            <a:pPr marL="346075" lvl="1" indent="0" fontAlgn="auto">
              <a:spcAft>
                <a:spcPts val="0"/>
              </a:spcAft>
              <a:buNone/>
            </a:pPr>
            <a:r>
              <a:rPr lang="en-US" sz="1600" dirty="0" smtClean="0"/>
              <a:t>. </a:t>
            </a:r>
          </a:p>
        </p:txBody>
      </p:sp>
      <p:pic>
        <p:nvPicPr>
          <p:cNvPr id="7" name="Picture 2" descr="LayoutNew-4RefPkt_g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95" y="1067425"/>
            <a:ext cx="5369110" cy="136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994" y="2608173"/>
            <a:ext cx="2713683" cy="167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36101" y="4281293"/>
            <a:ext cx="2716576" cy="30777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sz="1400" dirty="0" err="1">
                <a:solidFill>
                  <a:prstClr val="black"/>
                </a:solidFill>
                <a:ea typeface="ＭＳ Ｐゴシック" pitchFamily="34" charset="-128"/>
              </a:rPr>
              <a:t>t</a:t>
            </a: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arget</a:t>
            </a:r>
            <a:endParaRPr lang="de-DE" sz="14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995936" y="2122100"/>
            <a:ext cx="1512169" cy="30777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sz="1400" dirty="0" smtClean="0">
                <a:solidFill>
                  <a:prstClr val="black"/>
                </a:solidFill>
                <a:ea typeface="ＭＳ Ｐゴシック" pitchFamily="34" charset="-128"/>
              </a:rPr>
              <a:t>pbar </a:t>
            </a: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separator</a:t>
            </a:r>
            <a:endParaRPr lang="de-DE" sz="14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1726088"/>
            <a:ext cx="1915542" cy="269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0-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1124" y="2486873"/>
            <a:ext cx="1929384" cy="189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271124" y="4377606"/>
            <a:ext cx="1929384" cy="52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target</a:t>
            </a:r>
            <a:r>
              <a:rPr lang="de-DE" sz="14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station</a:t>
            </a:r>
            <a:r>
              <a:rPr lang="de-DE" sz="1400" dirty="0" smtClean="0">
                <a:solidFill>
                  <a:prstClr val="black"/>
                </a:solidFill>
                <a:ea typeface="ＭＳ Ｐゴシック" pitchFamily="34" charset="-128"/>
              </a:rPr>
              <a:t> (250t) </a:t>
            </a: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with</a:t>
            </a:r>
            <a:r>
              <a:rPr lang="de-DE" sz="1400" dirty="0" smtClean="0">
                <a:solidFill>
                  <a:prstClr val="black"/>
                </a:solidFill>
                <a:ea typeface="ＭＳ Ｐゴシック" pitchFamily="34" charset="-128"/>
              </a:rPr>
              <a:t> remote </a:t>
            </a: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handling</a:t>
            </a:r>
            <a:endParaRPr lang="de-DE" sz="14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17" name="Grafik 5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39"/>
          <a:stretch/>
        </p:blipFill>
        <p:spPr bwMode="auto">
          <a:xfrm>
            <a:off x="5796136" y="1578336"/>
            <a:ext cx="958641" cy="285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810938" y="4419488"/>
            <a:ext cx="947960" cy="52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magnetic</a:t>
            </a:r>
            <a:r>
              <a:rPr lang="de-DE" sz="14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horn</a:t>
            </a:r>
            <a:endParaRPr lang="de-DE" sz="14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1083460"/>
            <a:ext cx="1807098" cy="53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7020272" y="4495634"/>
            <a:ext cx="1943768" cy="307777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shielding</a:t>
            </a:r>
            <a:r>
              <a:rPr lang="de-DE" sz="1400" dirty="0" smtClean="0">
                <a:solidFill>
                  <a:prstClr val="black"/>
                </a:solidFill>
                <a:ea typeface="ＭＳ Ｐゴシック" pitchFamily="34" charset="-128"/>
              </a:rPr>
              <a:t> </a:t>
            </a:r>
            <a:r>
              <a:rPr lang="de-DE" sz="1400" dirty="0" err="1" smtClean="0">
                <a:solidFill>
                  <a:prstClr val="black"/>
                </a:solidFill>
                <a:ea typeface="ＭＳ Ｐゴシック" pitchFamily="34" charset="-128"/>
              </a:rPr>
              <a:t>flask</a:t>
            </a:r>
            <a:r>
              <a:rPr lang="de-DE" sz="1400" dirty="0" smtClean="0">
                <a:solidFill>
                  <a:prstClr val="black"/>
                </a:solidFill>
                <a:ea typeface="ＭＳ Ｐゴシック" pitchFamily="34" charset="-128"/>
              </a:rPr>
              <a:t> (25 t)</a:t>
            </a:r>
            <a:endParaRPr lang="de-DE" sz="1400" dirty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947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9" name="Rectangle 9"/>
          <p:cNvSpPr>
            <a:spLocks noGrp="1" noChangeArrowheads="1"/>
          </p:cNvSpPr>
          <p:nvPr>
            <p:ph type="title" idx="4294967295"/>
          </p:nvPr>
        </p:nvSpPr>
        <p:spPr>
          <a:xfrm>
            <a:off x="422565" y="164451"/>
            <a:ext cx="6242342" cy="7875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b="0" dirty="0" smtClean="0"/>
              <a:t>The FAIR Storage </a:t>
            </a:r>
            <a:r>
              <a:rPr lang="en-US" b="0" dirty="0"/>
              <a:t>R</a:t>
            </a:r>
            <a:r>
              <a:rPr lang="en-US" b="0" dirty="0" smtClean="0"/>
              <a:t>ings</a:t>
            </a:r>
            <a:endParaRPr lang="en-US" b="0" dirty="0"/>
          </a:p>
        </p:txBody>
      </p:sp>
      <p:grpSp>
        <p:nvGrpSpPr>
          <p:cNvPr id="732173" name="Group 13"/>
          <p:cNvGrpSpPr>
            <a:grpSpLocks/>
          </p:cNvGrpSpPr>
          <p:nvPr/>
        </p:nvGrpSpPr>
        <p:grpSpPr bwMode="auto">
          <a:xfrm>
            <a:off x="467544" y="1207484"/>
            <a:ext cx="8288917" cy="5340095"/>
            <a:chOff x="1746" y="740"/>
            <a:chExt cx="3946" cy="2736"/>
          </a:xfrm>
        </p:grpSpPr>
        <p:pic>
          <p:nvPicPr>
            <p:cNvPr id="732170" name="Picture 10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12" r="1694"/>
            <a:stretch/>
          </p:blipFill>
          <p:spPr bwMode="auto">
            <a:xfrm>
              <a:off x="1746" y="740"/>
              <a:ext cx="3946" cy="2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2171" name="Rectangle 11"/>
            <p:cNvSpPr>
              <a:spLocks noChangeArrowheads="1"/>
            </p:cNvSpPr>
            <p:nvPr/>
          </p:nvSpPr>
          <p:spPr bwMode="auto">
            <a:xfrm>
              <a:off x="3833" y="3068"/>
              <a:ext cx="725" cy="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2" name="Oval 7"/>
          <p:cNvSpPr>
            <a:spLocks noChangeArrowheads="1"/>
          </p:cNvSpPr>
          <p:nvPr/>
        </p:nvSpPr>
        <p:spPr bwMode="auto">
          <a:xfrm rot="16701720">
            <a:off x="2681499" y="3752847"/>
            <a:ext cx="3195141" cy="1978650"/>
          </a:xfrm>
          <a:prstGeom prst="ellips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63380">
            <a:off x="-841069" y="2588174"/>
            <a:ext cx="5020573" cy="2505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feil nach rechts 25"/>
          <p:cNvSpPr/>
          <p:nvPr/>
        </p:nvSpPr>
        <p:spPr bwMode="auto">
          <a:xfrm rot="21338642">
            <a:off x="2876697" y="3794408"/>
            <a:ext cx="691311" cy="50405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05"/>
          <a:stretch/>
        </p:blipFill>
        <p:spPr>
          <a:xfrm>
            <a:off x="1187624" y="3501008"/>
            <a:ext cx="1208351" cy="481710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844214" y="3405070"/>
            <a:ext cx="3819152" cy="2421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feil nach rechts 1"/>
          <p:cNvSpPr/>
          <p:nvPr/>
        </p:nvSpPr>
        <p:spPr bwMode="auto">
          <a:xfrm rot="9833967">
            <a:off x="5267282" y="5138400"/>
            <a:ext cx="1156590" cy="50405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7326075" y="3049609"/>
            <a:ext cx="63030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 b="1" dirty="0" smtClean="0"/>
              <a:t>CR</a:t>
            </a:r>
            <a:endParaRPr lang="en-US" sz="2400" b="1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732240" y="3987641"/>
            <a:ext cx="2006807" cy="116955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circumference  221 </a:t>
            </a:r>
            <a:r>
              <a:rPr lang="en-US" sz="1400" dirty="0">
                <a:solidFill>
                  <a:schemeClr val="tx1"/>
                </a:solidFill>
                <a:latin typeface="Arial" charset="0"/>
              </a:rPr>
              <a:t>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dirty="0" err="1" smtClean="0">
                <a:solidFill>
                  <a:schemeClr val="tx1"/>
                </a:solidFill>
                <a:latin typeface="Arial" charset="0"/>
              </a:rPr>
              <a:t>magn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. rigidity  </a:t>
            </a:r>
            <a:r>
              <a:rPr lang="en-US" sz="1400" dirty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13 Tm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sz="1400" dirty="0" err="1" smtClean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acceptance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 </a:t>
            </a:r>
            <a:r>
              <a:rPr lang="de-DE" sz="1400" dirty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</a:t>
            </a:r>
            <a:r>
              <a:rPr lang="de-DE" sz="1400" baseline="-25000" dirty="0" err="1">
                <a:solidFill>
                  <a:schemeClr val="tx1"/>
                </a:solidFill>
                <a:latin typeface="Arial" charset="0"/>
                <a:sym typeface="Symbol" pitchFamily="18" charset="2"/>
              </a:rPr>
              <a:t>x,y</a:t>
            </a:r>
            <a:r>
              <a:rPr lang="de-DE" sz="1400" dirty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 = 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  <a:sym typeface="Symbol" pitchFamily="18" charset="2"/>
              </a:rPr>
              <a:t/>
            </a:r>
            <a:br>
              <a:rPr lang="de-DE" sz="1400" dirty="0" smtClean="0">
                <a:solidFill>
                  <a:schemeClr val="tx1"/>
                </a:solidFill>
                <a:latin typeface="Arial" charset="0"/>
                <a:sym typeface="Symbol" pitchFamily="18" charset="2"/>
              </a:rPr>
            </a:br>
            <a:r>
              <a:rPr lang="de-DE" sz="1400" dirty="0" smtClean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240 </a:t>
            </a:r>
            <a:r>
              <a:rPr lang="de-DE" sz="1400" dirty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(200) mm </a:t>
            </a:r>
            <a:r>
              <a:rPr lang="de-DE" sz="1400" dirty="0" err="1">
                <a:solidFill>
                  <a:schemeClr val="tx1"/>
                </a:solidFill>
                <a:latin typeface="Arial" charset="0"/>
                <a:sym typeface="Symbol" pitchFamily="18" charset="2"/>
              </a:rPr>
              <a:t>mrad</a:t>
            </a:r>
            <a:endParaRPr lang="de-DE" sz="1400" dirty="0">
              <a:solidFill>
                <a:schemeClr val="tx1"/>
              </a:solidFill>
              <a:latin typeface="Arial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sz="1400" dirty="0" smtClean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</a:t>
            </a:r>
            <a:r>
              <a:rPr lang="de-DE" sz="1400" dirty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p/p =  2.7 (1.5) %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385156" y="1732166"/>
            <a:ext cx="1026243" cy="40011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b="1" dirty="0" smtClean="0"/>
              <a:t>SIS100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610" y="5288049"/>
            <a:ext cx="944066" cy="5196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438031" y="5754742"/>
            <a:ext cx="66236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BINP</a:t>
            </a:r>
          </a:p>
        </p:txBody>
      </p:sp>
    </p:spTree>
    <p:extLst>
      <p:ext uri="{BB962C8B-B14F-4D97-AF65-F5344CB8AC3E}">
        <p14:creationId xmlns:p14="http://schemas.microsoft.com/office/powerpoint/2010/main" val="317404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64" y="1348545"/>
            <a:ext cx="8233256" cy="52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2564" y="29152"/>
            <a:ext cx="6242342" cy="78755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b="0" dirty="0" smtClean="0"/>
              <a:t>The Collector Ring:</a:t>
            </a:r>
            <a:br>
              <a:rPr lang="en-US" b="0" dirty="0" smtClean="0"/>
            </a:br>
            <a:r>
              <a:rPr lang="en-US" b="0" dirty="0" smtClean="0"/>
              <a:t>Large Aperture </a:t>
            </a:r>
            <a:r>
              <a:rPr lang="en-US" b="0" dirty="0"/>
              <a:t>S</a:t>
            </a:r>
            <a:r>
              <a:rPr lang="en-US" b="0" dirty="0" smtClean="0"/>
              <a:t>torage </a:t>
            </a:r>
            <a:r>
              <a:rPr lang="en-US" b="0" dirty="0"/>
              <a:t>R</a:t>
            </a:r>
            <a:r>
              <a:rPr lang="en-US" b="0" dirty="0" smtClean="0"/>
              <a:t>ing </a:t>
            </a:r>
            <a:endParaRPr lang="en-US" b="0" dirty="0"/>
          </a:p>
        </p:txBody>
      </p:sp>
      <p:pic>
        <p:nvPicPr>
          <p:cNvPr id="5" name="Picture 2" descr="ark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1914307"/>
            <a:ext cx="4320481" cy="208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340040" y="3935181"/>
            <a:ext cx="6760352" cy="201409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 dirty="0" smtClean="0"/>
              <a:t>Status:</a:t>
            </a:r>
          </a:p>
          <a:p>
            <a:pPr marL="642938" lvl="1" fontAlgn="auto">
              <a:spcAft>
                <a:spcPts val="0"/>
              </a:spcAft>
            </a:pPr>
            <a:r>
              <a:rPr lang="en-US" sz="1600" dirty="0" smtClean="0"/>
              <a:t>Technical supervision of CR </a:t>
            </a:r>
            <a:r>
              <a:rPr lang="en-US" sz="1600" dirty="0" smtClean="0">
                <a:sym typeface="Wingdings" panose="05000000000000000000" pitchFamily="2" charset="2"/>
              </a:rPr>
              <a:t> </a:t>
            </a:r>
            <a:r>
              <a:rPr lang="en-US" sz="1600" dirty="0" err="1" smtClean="0">
                <a:sym typeface="Wingdings" panose="05000000000000000000" pitchFamily="2" charset="2"/>
              </a:rPr>
              <a:t>Budker</a:t>
            </a:r>
            <a:r>
              <a:rPr lang="en-US" sz="1600" dirty="0" smtClean="0">
                <a:sym typeface="Wingdings" panose="05000000000000000000" pitchFamily="2" charset="2"/>
              </a:rPr>
              <a:t> Institute</a:t>
            </a:r>
          </a:p>
          <a:p>
            <a:pPr marL="642938" lvl="1" fontAlgn="auto">
              <a:spcAft>
                <a:spcPts val="0"/>
              </a:spcAft>
            </a:pPr>
            <a:r>
              <a:rPr lang="en-US" sz="1600" dirty="0" smtClean="0"/>
              <a:t>CR-</a:t>
            </a:r>
            <a:r>
              <a:rPr lang="en-US" sz="1600" dirty="0" err="1"/>
              <a:t>R</a:t>
            </a:r>
            <a:r>
              <a:rPr lang="en-US" sz="1600" dirty="0" err="1" smtClean="0"/>
              <a:t>f</a:t>
            </a:r>
            <a:r>
              <a:rPr lang="en-US" sz="1600" dirty="0" smtClean="0"/>
              <a:t> system (</a:t>
            </a:r>
            <a:r>
              <a:rPr lang="en-US" sz="1600" dirty="0" err="1" smtClean="0"/>
              <a:t>debuncher</a:t>
            </a:r>
            <a:r>
              <a:rPr lang="en-US" sz="1600" dirty="0"/>
              <a:t> </a:t>
            </a:r>
            <a:r>
              <a:rPr lang="en-US" sz="1600" dirty="0" smtClean="0"/>
              <a:t>cavities): First cavity delivered.</a:t>
            </a:r>
            <a:endParaRPr lang="en-US" sz="1600" dirty="0" smtClean="0"/>
          </a:p>
          <a:p>
            <a:pPr marL="642938" lvl="1" fontAlgn="auto">
              <a:spcAft>
                <a:spcPts val="0"/>
              </a:spcAft>
            </a:pPr>
            <a:r>
              <a:rPr lang="en-US" sz="1600" dirty="0" smtClean="0"/>
              <a:t>Pick up tank prototype of stochastic cooling system available</a:t>
            </a:r>
          </a:p>
          <a:p>
            <a:pPr fontAlgn="auto">
              <a:spcAft>
                <a:spcPts val="0"/>
              </a:spcAft>
            </a:pPr>
            <a:r>
              <a:rPr lang="en-US" sz="2000" dirty="0" smtClean="0"/>
              <a:t>Critical items:</a:t>
            </a:r>
          </a:p>
          <a:p>
            <a:pPr marL="631825" lvl="1" fontAlgn="auto">
              <a:spcAft>
                <a:spcPts val="0"/>
              </a:spcAft>
            </a:pPr>
            <a:r>
              <a:rPr lang="en-US" sz="1600" dirty="0" smtClean="0"/>
              <a:t>Dipole magnets, specs ready, collaboration contract not yet signed</a:t>
            </a:r>
          </a:p>
          <a:p>
            <a:pPr marL="631825" lvl="1" fontAlgn="auto">
              <a:spcAft>
                <a:spcPts val="0"/>
              </a:spcAft>
            </a:pPr>
            <a:r>
              <a:rPr lang="en-US" sz="1600" dirty="0" smtClean="0"/>
              <a:t>No system design freeze </a:t>
            </a:r>
            <a:r>
              <a:rPr lang="en-US" sz="1600" dirty="0" smtClean="0"/>
              <a:t>yet. System integration difficult.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4733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51520" y="164451"/>
            <a:ext cx="6978947" cy="787557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de-DE" b="0" dirty="0"/>
              <a:t>T</a:t>
            </a:r>
            <a:r>
              <a:rPr lang="de-DE" b="0" dirty="0" smtClean="0"/>
              <a:t>he High </a:t>
            </a:r>
            <a:r>
              <a:rPr lang="de-DE" b="0" dirty="0" err="1"/>
              <a:t>E</a:t>
            </a:r>
            <a:r>
              <a:rPr lang="de-DE" b="0" dirty="0" err="1" smtClean="0"/>
              <a:t>nergy</a:t>
            </a:r>
            <a:r>
              <a:rPr lang="de-DE" b="0" dirty="0" smtClean="0"/>
              <a:t> </a:t>
            </a:r>
            <a:r>
              <a:rPr lang="de-DE" b="0" dirty="0"/>
              <a:t>S</a:t>
            </a:r>
            <a:r>
              <a:rPr lang="de-DE" b="0" dirty="0" smtClean="0"/>
              <a:t>torage </a:t>
            </a:r>
            <a:r>
              <a:rPr lang="de-DE" b="0" dirty="0"/>
              <a:t>R</a:t>
            </a:r>
            <a:r>
              <a:rPr lang="de-DE" b="0" dirty="0" smtClean="0"/>
              <a:t>ing – HESR</a:t>
            </a:r>
            <a:endParaRPr lang="de-DE" b="0" dirty="0"/>
          </a:p>
        </p:txBody>
      </p:sp>
      <p:pic>
        <p:nvPicPr>
          <p:cNvPr id="6147" name="Grafik 51" descr="HESR-Rathsmann-V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402"/>
            <a:ext cx="8424936" cy="524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6300192" y="3356992"/>
            <a:ext cx="1860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 smtClean="0"/>
              <a:t>Length   575 m</a:t>
            </a:r>
          </a:p>
          <a:p>
            <a:pPr eaLnBrk="1" hangingPunct="1"/>
            <a:r>
              <a:rPr lang="en-GB" dirty="0" smtClean="0"/>
              <a:t>Arc         132 m</a:t>
            </a:r>
          </a:p>
          <a:p>
            <a:pPr eaLnBrk="1" hangingPunct="1"/>
            <a:r>
              <a:rPr lang="en-GB" dirty="0" smtClean="0"/>
              <a:t>Straight 155.5 m</a:t>
            </a:r>
            <a:endParaRPr lang="en-GB" dirty="0"/>
          </a:p>
        </p:txBody>
      </p:sp>
      <p:pic>
        <p:nvPicPr>
          <p:cNvPr id="8" name="Picture 6" descr="Testtank_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938" y="1213917"/>
            <a:ext cx="1714052" cy="1115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1214686" y="2892176"/>
            <a:ext cx="4369618" cy="2409032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57175" fontAlgn="auto">
              <a:spcAft>
                <a:spcPts val="0"/>
              </a:spcAft>
            </a:pPr>
            <a:r>
              <a:rPr lang="en-US" sz="2000" dirty="0" smtClean="0"/>
              <a:t>Status:</a:t>
            </a:r>
          </a:p>
          <a:p>
            <a:pPr marL="642938" lvl="1" fontAlgn="auto">
              <a:spcAft>
                <a:spcPts val="0"/>
              </a:spcAft>
            </a:pPr>
            <a:r>
              <a:rPr lang="en-US" sz="1800" dirty="0"/>
              <a:t>Steel for vacuum </a:t>
            </a:r>
            <a:r>
              <a:rPr lang="en-US" sz="1800" dirty="0" smtClean="0"/>
              <a:t>chambers ordered. </a:t>
            </a:r>
            <a:r>
              <a:rPr lang="en-US" sz="1800" dirty="0"/>
              <a:t>First </a:t>
            </a:r>
            <a:r>
              <a:rPr lang="en-US" sz="1800" dirty="0" smtClean="0"/>
              <a:t>magnets have </a:t>
            </a:r>
            <a:r>
              <a:rPr lang="en-US" sz="1800" dirty="0"/>
              <a:t>been </a:t>
            </a:r>
            <a:r>
              <a:rPr lang="en-US" sz="1800" dirty="0" smtClean="0"/>
              <a:t>delivered and accepted</a:t>
            </a:r>
            <a:r>
              <a:rPr lang="en-US" sz="1800" dirty="0" smtClean="0"/>
              <a:t>, series production launched.</a:t>
            </a:r>
          </a:p>
          <a:p>
            <a:pPr marL="642938" lvl="1" fontAlgn="auto">
              <a:spcAft>
                <a:spcPts val="0"/>
              </a:spcAft>
            </a:pPr>
            <a:r>
              <a:rPr lang="en-US" sz="1800" dirty="0" smtClean="0"/>
              <a:t>Kickers </a:t>
            </a:r>
            <a:r>
              <a:rPr lang="en-US" sz="1800" dirty="0"/>
              <a:t>ordered, tanks under </a:t>
            </a:r>
            <a:r>
              <a:rPr lang="en-US" sz="1800" dirty="0" smtClean="0"/>
              <a:t>construction</a:t>
            </a:r>
          </a:p>
          <a:p>
            <a:pPr marL="642938" lvl="1" fontAlgn="auto">
              <a:spcAft>
                <a:spcPts val="0"/>
              </a:spcAft>
            </a:pPr>
            <a:r>
              <a:rPr lang="en-US" sz="1800" dirty="0" smtClean="0"/>
              <a:t>Stochastic cooling tank in production, amplifiers in tendering process</a:t>
            </a:r>
            <a:br>
              <a:rPr lang="en-US" sz="1800" dirty="0" smtClean="0"/>
            </a:br>
            <a:endParaRPr lang="en-US" sz="1800" dirty="0"/>
          </a:p>
          <a:p>
            <a:pPr marL="257175" indent="-257175" fontAlgn="auto">
              <a:spcAft>
                <a:spcPts val="0"/>
              </a:spcAft>
            </a:pPr>
            <a:r>
              <a:rPr lang="en-US" sz="2000" dirty="0" smtClean="0"/>
              <a:t>Critical items:</a:t>
            </a:r>
          </a:p>
          <a:p>
            <a:pPr marL="631825" lvl="1" fontAlgn="auto">
              <a:spcAft>
                <a:spcPts val="0"/>
              </a:spcAft>
            </a:pPr>
            <a:r>
              <a:rPr lang="en-US" sz="1800" dirty="0" smtClean="0"/>
              <a:t>Momentum spread of beam pulse from CR</a:t>
            </a:r>
          </a:p>
          <a:p>
            <a:pPr marL="631825" lvl="1" fontAlgn="auto">
              <a:spcAft>
                <a:spcPts val="0"/>
              </a:spcAft>
            </a:pPr>
            <a:r>
              <a:rPr lang="en-US" sz="1800" dirty="0" smtClean="0"/>
              <a:t>HESR components will be available for installation in 2017 </a:t>
            </a:r>
            <a:r>
              <a:rPr lang="en-US" sz="1800" dirty="0" smtClean="0">
                <a:sym typeface="Wingdings" panose="05000000000000000000" pitchFamily="2" charset="2"/>
              </a:rPr>
              <a:t> storage of components</a:t>
            </a:r>
            <a:endParaRPr lang="en-US" sz="18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80649"/>
            <a:ext cx="2213352" cy="163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" y="1210419"/>
            <a:ext cx="2127175" cy="156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6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79512" y="188640"/>
            <a:ext cx="7106438" cy="787557"/>
          </a:xfrm>
          <a:prstGeom prst="rect">
            <a:avLst/>
          </a:prstGeom>
        </p:spPr>
        <p:txBody>
          <a:bodyPr/>
          <a:lstStyle/>
          <a:p>
            <a:r>
              <a:rPr lang="de-DE" sz="2800" b="0" dirty="0" smtClean="0"/>
              <a:t>Status </a:t>
            </a:r>
            <a:r>
              <a:rPr lang="de-DE" sz="2800" b="0" dirty="0" err="1" smtClean="0"/>
              <a:t>Cryogenic</a:t>
            </a:r>
            <a:r>
              <a:rPr lang="de-DE" sz="2800" b="0" dirty="0" smtClean="0"/>
              <a:t> Supply </a:t>
            </a:r>
            <a:r>
              <a:rPr lang="de-DE" sz="2800" b="0" dirty="0" err="1" smtClean="0"/>
              <a:t>and</a:t>
            </a:r>
            <a:r>
              <a:rPr lang="de-DE" sz="2800" b="0" dirty="0" smtClean="0"/>
              <a:t> Distribution</a:t>
            </a:r>
            <a:endParaRPr lang="de-DE" sz="2800" b="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26</a:t>
            </a:fld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8" y="3915981"/>
            <a:ext cx="5040560" cy="2465347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5496" y="1230659"/>
            <a:ext cx="8612286" cy="531301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 smtClean="0"/>
              <a:t>Status:</a:t>
            </a:r>
          </a:p>
          <a:p>
            <a:pPr lvl="1"/>
            <a:r>
              <a:rPr lang="en-US" sz="1800" dirty="0" smtClean="0"/>
              <a:t>Two industry studies successfully performed by Linde and Air Liquide</a:t>
            </a:r>
          </a:p>
          <a:p>
            <a:pPr lvl="2"/>
            <a:r>
              <a:rPr lang="en-US" sz="1600" dirty="0" smtClean="0"/>
              <a:t>confirmation on space and budget requirements</a:t>
            </a:r>
          </a:p>
          <a:p>
            <a:pPr lvl="2"/>
            <a:r>
              <a:rPr lang="en-US" sz="1600" dirty="0" smtClean="0"/>
              <a:t>confirmation on time scheduling </a:t>
            </a:r>
          </a:p>
          <a:p>
            <a:pPr lvl="2"/>
            <a:r>
              <a:rPr lang="en-US" sz="1600" dirty="0" smtClean="0"/>
              <a:t>no technical risks on the </a:t>
            </a:r>
            <a:r>
              <a:rPr lang="en-US" sz="1600" dirty="0" err="1" smtClean="0"/>
              <a:t>cryo</a:t>
            </a:r>
            <a:r>
              <a:rPr lang="en-US" sz="1600" dirty="0" smtClean="0"/>
              <a:t> plants observed</a:t>
            </a:r>
          </a:p>
          <a:p>
            <a:pPr lvl="1"/>
            <a:r>
              <a:rPr lang="en-US" sz="1800" dirty="0" smtClean="0"/>
              <a:t>Start configuration for the cryogenic supply for SIS100 and Super-FRS fixed</a:t>
            </a:r>
          </a:p>
          <a:p>
            <a:pPr lvl="1"/>
            <a:r>
              <a:rPr lang="en-US" sz="1800" dirty="0" smtClean="0"/>
              <a:t>Specifications for a 25 kW plant and a cool down unit are in preparation</a:t>
            </a:r>
          </a:p>
          <a:p>
            <a:pPr lvl="2"/>
            <a:r>
              <a:rPr lang="en-US" sz="1600" dirty="0" smtClean="0"/>
              <a:t>preparation status 90%</a:t>
            </a:r>
          </a:p>
          <a:p>
            <a:pPr lvl="1"/>
            <a:r>
              <a:rPr lang="en-US" sz="1800" dirty="0"/>
              <a:t>Technical </a:t>
            </a:r>
            <a:r>
              <a:rPr lang="en-US" sz="1800" dirty="0" smtClean="0"/>
              <a:t>study on the distribution system of SIS100</a:t>
            </a:r>
            <a:br>
              <a:rPr lang="en-US" sz="1800" dirty="0" smtClean="0"/>
            </a:br>
            <a:r>
              <a:rPr lang="en-US" sz="1800" dirty="0" smtClean="0"/>
              <a:t>successfully performed</a:t>
            </a:r>
          </a:p>
          <a:p>
            <a:pPr lvl="2"/>
            <a:r>
              <a:rPr lang="en-US" sz="1600" dirty="0" smtClean="0"/>
              <a:t>reliable statements on prize</a:t>
            </a:r>
            <a:br>
              <a:rPr lang="en-US" sz="1600" dirty="0" smtClean="0"/>
            </a:br>
            <a:r>
              <a:rPr lang="en-US" sz="1600" dirty="0" smtClean="0"/>
              <a:t>and delivery time</a:t>
            </a:r>
            <a:endParaRPr lang="en-US" sz="1600" dirty="0"/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2000" dirty="0" smtClean="0"/>
              <a:t>Critical items:</a:t>
            </a:r>
          </a:p>
          <a:p>
            <a:pPr lvl="1"/>
            <a:r>
              <a:rPr lang="en-US" sz="1600" dirty="0" smtClean="0"/>
              <a:t>Civil construction building milestones </a:t>
            </a:r>
          </a:p>
          <a:p>
            <a:pPr marL="457200" lvl="1" indent="0">
              <a:buNone/>
            </a:pPr>
            <a:r>
              <a:rPr lang="en-US" sz="1600" dirty="0" smtClean="0"/>
              <a:t>     (commissioning, warranty)</a:t>
            </a:r>
          </a:p>
          <a:p>
            <a:pPr lvl="1"/>
            <a:r>
              <a:rPr lang="en-US" sz="1600" dirty="0" smtClean="0"/>
              <a:t>Reliability on heat loads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499992" y="6267290"/>
            <a:ext cx="1199367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800" dirty="0"/>
              <a:t> picture from Linde KT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2807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9512" y="188640"/>
            <a:ext cx="5832648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800" b="1" dirty="0" smtClean="0"/>
              <a:t>Summary</a:t>
            </a:r>
            <a:endParaRPr lang="de-DE" sz="2800" b="1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467544" y="1556792"/>
            <a:ext cx="7704856" cy="39703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dirty="0" smtClean="0"/>
              <a:t>The FAIR </a:t>
            </a:r>
            <a:r>
              <a:rPr lang="de-DE" dirty="0" err="1" smtClean="0"/>
              <a:t>accerelator</a:t>
            </a:r>
            <a:r>
              <a:rPr lang="de-DE" dirty="0" smtClean="0"/>
              <a:t> </a:t>
            </a:r>
            <a:r>
              <a:rPr lang="de-DE" dirty="0" err="1" smtClean="0"/>
              <a:t>complex</a:t>
            </a:r>
            <a:r>
              <a:rPr lang="de-DE" dirty="0" smtClean="0"/>
              <a:t> </a:t>
            </a:r>
            <a:r>
              <a:rPr lang="de-DE" dirty="0" err="1" smtClean="0"/>
              <a:t>consists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large </a:t>
            </a:r>
            <a:r>
              <a:rPr lang="de-DE" dirty="0" err="1" smtClean="0"/>
              <a:t>numbe</a:t>
            </a:r>
            <a:r>
              <a:rPr lang="de-DE" dirty="0" err="1" smtClean="0"/>
              <a:t>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subprojects</a:t>
            </a:r>
            <a:r>
              <a:rPr lang="de-DE" dirty="0" smtClean="0"/>
              <a:t>, </a:t>
            </a:r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test</a:t>
            </a:r>
            <a:r>
              <a:rPr lang="de-DE" dirty="0" smtClean="0"/>
              <a:t> </a:t>
            </a:r>
            <a:r>
              <a:rPr lang="de-DE" dirty="0" err="1" smtClean="0"/>
              <a:t>facilities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.</a:t>
            </a:r>
          </a:p>
          <a:p>
            <a:pPr algn="l"/>
            <a:endParaRPr lang="de-DE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dirty="0" smtClean="0"/>
              <a:t>The FAIR </a:t>
            </a:r>
            <a:r>
              <a:rPr lang="de-DE" dirty="0" err="1" smtClean="0"/>
              <a:t>accelerator</a:t>
            </a:r>
            <a:r>
              <a:rPr lang="de-DE" dirty="0" smtClean="0"/>
              <a:t> </a:t>
            </a:r>
            <a:r>
              <a:rPr lang="de-DE" dirty="0" err="1" smtClean="0"/>
              <a:t>complexes</a:t>
            </a:r>
            <a:r>
              <a:rPr lang="de-DE" dirty="0" smtClean="0"/>
              <a:t> </a:t>
            </a:r>
            <a:r>
              <a:rPr lang="de-DE" dirty="0" err="1" smtClean="0"/>
              <a:t>comprises</a:t>
            </a:r>
            <a:r>
              <a:rPr lang="de-DE" dirty="0" smtClean="0"/>
              <a:t> </a:t>
            </a:r>
            <a:r>
              <a:rPr lang="de-DE" dirty="0" err="1" smtClean="0"/>
              <a:t>accelerators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quite</a:t>
            </a:r>
            <a:r>
              <a:rPr lang="de-DE" dirty="0" smtClean="0"/>
              <a:t> different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challenging</a:t>
            </a:r>
            <a:r>
              <a:rPr lang="de-DE" dirty="0" smtClean="0"/>
              <a:t> </a:t>
            </a:r>
            <a:r>
              <a:rPr lang="de-DE" dirty="0" err="1" smtClean="0"/>
              <a:t>technologies</a:t>
            </a:r>
            <a:r>
              <a:rPr lang="de-DE" dirty="0" smtClean="0"/>
              <a:t>.</a:t>
            </a:r>
          </a:p>
          <a:p>
            <a:pPr algn="l"/>
            <a:endParaRPr lang="de-DE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dirty="0" smtClean="0"/>
              <a:t>Design,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testing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devices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distributed</a:t>
            </a:r>
            <a:r>
              <a:rPr lang="de-DE" dirty="0" smtClean="0"/>
              <a:t> </a:t>
            </a:r>
            <a:r>
              <a:rPr lang="de-DE" dirty="0" err="1" smtClean="0"/>
              <a:t>among</a:t>
            </a:r>
            <a:r>
              <a:rPr lang="de-DE" dirty="0" smtClean="0"/>
              <a:t> </a:t>
            </a:r>
            <a:r>
              <a:rPr lang="de-DE" dirty="0" err="1" smtClean="0"/>
              <a:t>several</a:t>
            </a:r>
            <a:r>
              <a:rPr lang="de-DE" dirty="0" smtClean="0"/>
              <a:t> countries, </a:t>
            </a:r>
            <a:r>
              <a:rPr lang="de-DE" dirty="0" err="1" smtClean="0"/>
              <a:t>especially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FAIR </a:t>
            </a:r>
            <a:r>
              <a:rPr lang="de-DE" dirty="0" err="1" smtClean="0"/>
              <a:t>member</a:t>
            </a:r>
            <a:r>
              <a:rPr lang="de-DE" dirty="0" smtClean="0"/>
              <a:t> </a:t>
            </a:r>
            <a:r>
              <a:rPr lang="de-DE" dirty="0" err="1" smtClean="0"/>
              <a:t>states</a:t>
            </a:r>
            <a:r>
              <a:rPr lang="de-DE" dirty="0" smtClean="0"/>
              <a:t>.</a:t>
            </a:r>
          </a:p>
          <a:p>
            <a:pPr algn="l"/>
            <a:endParaRPr lang="de-DE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technical</a:t>
            </a:r>
            <a:r>
              <a:rPr lang="de-DE" dirty="0" smtClean="0"/>
              <a:t> </a:t>
            </a:r>
            <a:r>
              <a:rPr lang="de-DE" dirty="0" err="1" smtClean="0"/>
              <a:t>key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prototypes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FOS </a:t>
            </a:r>
            <a:r>
              <a:rPr lang="de-DE" dirty="0" err="1" smtClean="0"/>
              <a:t>devices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build</a:t>
            </a:r>
            <a:r>
              <a:rPr lang="de-DE" smtClean="0"/>
              <a:t>.</a:t>
            </a:r>
          </a:p>
          <a:p>
            <a:pPr algn="l"/>
            <a:endParaRPr lang="de-DE" dirty="0" smtClean="0"/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de-DE" dirty="0" smtClean="0"/>
              <a:t>Series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started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lead</a:t>
            </a:r>
            <a:r>
              <a:rPr lang="de-DE" dirty="0" smtClean="0"/>
              <a:t> </a:t>
            </a:r>
            <a:r>
              <a:rPr lang="de-DE" dirty="0" err="1" smtClean="0"/>
              <a:t>items</a:t>
            </a:r>
            <a:r>
              <a:rPr lang="de-DE" dirty="0" smtClean="0"/>
              <a:t>. First </a:t>
            </a:r>
            <a:r>
              <a:rPr lang="de-DE" dirty="0" err="1" smtClean="0"/>
              <a:t>deliveries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</a:t>
            </a:r>
            <a:r>
              <a:rPr lang="de-DE" dirty="0" err="1" smtClean="0"/>
              <a:t>ready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arriving</a:t>
            </a:r>
            <a:r>
              <a:rPr lang="de-D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90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851920" y="2708920"/>
            <a:ext cx="5274627" cy="3578375"/>
            <a:chOff x="1300" y="1661"/>
            <a:chExt cx="3168" cy="2111"/>
          </a:xfrm>
        </p:grpSpPr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3" r="1694"/>
            <a:stretch>
              <a:fillRect/>
            </a:stretch>
          </p:blipFill>
          <p:spPr bwMode="auto">
            <a:xfrm>
              <a:off x="1300" y="1661"/>
              <a:ext cx="3168" cy="2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2976" y="3461"/>
              <a:ext cx="582" cy="3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400">
                  <a:solidFill>
                    <a:srgbClr val="333333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2000">
                  <a:solidFill>
                    <a:srgbClr val="333333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>
                  <a:solidFill>
                    <a:srgbClr val="333333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600">
                  <a:solidFill>
                    <a:srgbClr val="333333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DBB63"/>
                </a:buClr>
                <a:buFont typeface="Wingdings" pitchFamily="2" charset="2"/>
                <a:buChar char="§"/>
                <a:defRPr sz="1400">
                  <a:solidFill>
                    <a:srgbClr val="333333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de-DE" altLang="de-DE" sz="1800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3697"/>
            <a:ext cx="3970889" cy="230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79512" y="188640"/>
            <a:ext cx="5976664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800" dirty="0" smtClean="0"/>
              <a:t>FAIR Start Version - </a:t>
            </a:r>
            <a:r>
              <a:rPr lang="de-DE" sz="2800" dirty="0" err="1" smtClean="0"/>
              <a:t>Overview</a:t>
            </a: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val="22128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213"/>
          <a:stretch/>
        </p:blipFill>
        <p:spPr>
          <a:xfrm>
            <a:off x="87747" y="1254780"/>
            <a:ext cx="8731384" cy="4814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2374" y="116632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b="0" dirty="0" smtClean="0"/>
              <a:t>Heavy Ion </a:t>
            </a:r>
            <a:r>
              <a:rPr lang="en-US" b="0" dirty="0"/>
              <a:t>A</a:t>
            </a:r>
            <a:r>
              <a:rPr lang="en-US" b="0" dirty="0" smtClean="0"/>
              <a:t>ccelerator </a:t>
            </a:r>
            <a:r>
              <a:rPr lang="en-US" b="0" dirty="0"/>
              <a:t>C</a:t>
            </a:r>
            <a:r>
              <a:rPr lang="en-US" b="0" dirty="0" smtClean="0"/>
              <a:t>hain</a:t>
            </a:r>
            <a:endParaRPr lang="en-US" b="0" dirty="0"/>
          </a:p>
        </p:txBody>
      </p:sp>
      <p:sp>
        <p:nvSpPr>
          <p:cNvPr id="8197" name="Ellipse 6"/>
          <p:cNvSpPr>
            <a:spLocks noChangeArrowheads="1"/>
          </p:cNvSpPr>
          <p:nvPr/>
        </p:nvSpPr>
        <p:spPr bwMode="auto">
          <a:xfrm>
            <a:off x="4134240" y="1571205"/>
            <a:ext cx="4665600" cy="2297041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altLang="de-DE"/>
          </a:p>
        </p:txBody>
      </p:sp>
      <p:grpSp>
        <p:nvGrpSpPr>
          <p:cNvPr id="14" name="Gruppieren 13"/>
          <p:cNvGrpSpPr>
            <a:grpSpLocks/>
          </p:cNvGrpSpPr>
          <p:nvPr/>
        </p:nvGrpSpPr>
        <p:grpSpPr bwMode="auto">
          <a:xfrm>
            <a:off x="1621440" y="3449162"/>
            <a:ext cx="2885760" cy="1859235"/>
            <a:chOff x="1910687" y="4121623"/>
            <a:chExt cx="3181425" cy="2050348"/>
          </a:xfrm>
        </p:grpSpPr>
        <p:sp>
          <p:nvSpPr>
            <p:cNvPr id="8" name="Freihandform 7"/>
            <p:cNvSpPr/>
            <p:nvPr/>
          </p:nvSpPr>
          <p:spPr bwMode="auto">
            <a:xfrm>
              <a:off x="3310895" y="4121623"/>
              <a:ext cx="1781217" cy="2050348"/>
            </a:xfrm>
            <a:custGeom>
              <a:avLst/>
              <a:gdLst>
                <a:gd name="connsiteX0" fmla="*/ 1508226 w 2025285"/>
                <a:gd name="connsiteY0" fmla="*/ 0 h 2425490"/>
                <a:gd name="connsiteX1" fmla="*/ 1944954 w 2025285"/>
                <a:gd name="connsiteY1" fmla="*/ 1760561 h 2425490"/>
                <a:gd name="connsiteX2" fmla="*/ 75211 w 2025285"/>
                <a:gd name="connsiteY2" fmla="*/ 1978925 h 2425490"/>
                <a:gd name="connsiteX3" fmla="*/ 402757 w 2025285"/>
                <a:gd name="connsiteY3" fmla="*/ 2402006 h 2425490"/>
                <a:gd name="connsiteX4" fmla="*/ 730304 w 2025285"/>
                <a:gd name="connsiteY4" fmla="*/ 2333767 h 2425490"/>
                <a:gd name="connsiteX0" fmla="*/ 1487323 w 1760474"/>
                <a:gd name="connsiteY0" fmla="*/ 0 h 2425490"/>
                <a:gd name="connsiteX1" fmla="*/ 1596504 w 1760474"/>
                <a:gd name="connsiteY1" fmla="*/ 1446662 h 2425490"/>
                <a:gd name="connsiteX2" fmla="*/ 54308 w 1760474"/>
                <a:gd name="connsiteY2" fmla="*/ 1978925 h 2425490"/>
                <a:gd name="connsiteX3" fmla="*/ 381854 w 1760474"/>
                <a:gd name="connsiteY3" fmla="*/ 2402006 h 2425490"/>
                <a:gd name="connsiteX4" fmla="*/ 709401 w 1760474"/>
                <a:gd name="connsiteY4" fmla="*/ 2333767 h 2425490"/>
                <a:gd name="connsiteX0" fmla="*/ 1260878 w 1516523"/>
                <a:gd name="connsiteY0" fmla="*/ 0 h 2444444"/>
                <a:gd name="connsiteX1" fmla="*/ 1370059 w 1516523"/>
                <a:gd name="connsiteY1" fmla="*/ 1446662 h 2444444"/>
                <a:gd name="connsiteX2" fmla="*/ 87170 w 1516523"/>
                <a:gd name="connsiteY2" fmla="*/ 1719617 h 2444444"/>
                <a:gd name="connsiteX3" fmla="*/ 155409 w 1516523"/>
                <a:gd name="connsiteY3" fmla="*/ 2402006 h 2444444"/>
                <a:gd name="connsiteX4" fmla="*/ 482956 w 1516523"/>
                <a:gd name="connsiteY4" fmla="*/ 2333767 h 2444444"/>
                <a:gd name="connsiteX0" fmla="*/ 1493398 w 1749043"/>
                <a:gd name="connsiteY0" fmla="*/ 0 h 2405189"/>
                <a:gd name="connsiteX1" fmla="*/ 1602579 w 1749043"/>
                <a:gd name="connsiteY1" fmla="*/ 1446662 h 2405189"/>
                <a:gd name="connsiteX2" fmla="*/ 319690 w 1749043"/>
                <a:gd name="connsiteY2" fmla="*/ 1719617 h 2405189"/>
                <a:gd name="connsiteX3" fmla="*/ 19439 w 1749043"/>
                <a:gd name="connsiteY3" fmla="*/ 2347414 h 2405189"/>
                <a:gd name="connsiteX4" fmla="*/ 715476 w 1749043"/>
                <a:gd name="connsiteY4" fmla="*/ 2333767 h 2405189"/>
                <a:gd name="connsiteX0" fmla="*/ 1588932 w 1803391"/>
                <a:gd name="connsiteY0" fmla="*/ 0 h 2050348"/>
                <a:gd name="connsiteX1" fmla="*/ 1602579 w 1803391"/>
                <a:gd name="connsiteY1" fmla="*/ 1091821 h 2050348"/>
                <a:gd name="connsiteX2" fmla="*/ 319690 w 1803391"/>
                <a:gd name="connsiteY2" fmla="*/ 1364776 h 2050348"/>
                <a:gd name="connsiteX3" fmla="*/ 19439 w 1803391"/>
                <a:gd name="connsiteY3" fmla="*/ 1992573 h 2050348"/>
                <a:gd name="connsiteX4" fmla="*/ 715476 w 1803391"/>
                <a:gd name="connsiteY4" fmla="*/ 1978926 h 2050348"/>
                <a:gd name="connsiteX0" fmla="*/ 1587532 w 1765885"/>
                <a:gd name="connsiteY0" fmla="*/ 0 h 2050348"/>
                <a:gd name="connsiteX1" fmla="*/ 1505644 w 1765885"/>
                <a:gd name="connsiteY1" fmla="*/ 1160060 h 2050348"/>
                <a:gd name="connsiteX2" fmla="*/ 318290 w 1765885"/>
                <a:gd name="connsiteY2" fmla="*/ 1364776 h 2050348"/>
                <a:gd name="connsiteX3" fmla="*/ 18039 w 1765885"/>
                <a:gd name="connsiteY3" fmla="*/ 1992573 h 2050348"/>
                <a:gd name="connsiteX4" fmla="*/ 714076 w 1765885"/>
                <a:gd name="connsiteY4" fmla="*/ 1978926 h 2050348"/>
                <a:gd name="connsiteX0" fmla="*/ 1588112 w 1780677"/>
                <a:gd name="connsiteY0" fmla="*/ 0 h 2050348"/>
                <a:gd name="connsiteX1" fmla="*/ 1547167 w 1780677"/>
                <a:gd name="connsiteY1" fmla="*/ 1119117 h 2050348"/>
                <a:gd name="connsiteX2" fmla="*/ 318870 w 1780677"/>
                <a:gd name="connsiteY2" fmla="*/ 1364776 h 2050348"/>
                <a:gd name="connsiteX3" fmla="*/ 18619 w 1780677"/>
                <a:gd name="connsiteY3" fmla="*/ 1992573 h 2050348"/>
                <a:gd name="connsiteX4" fmla="*/ 714656 w 1780677"/>
                <a:gd name="connsiteY4" fmla="*/ 1978926 h 205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0677" h="2050348">
                  <a:moveTo>
                    <a:pt x="1588112" y="0"/>
                  </a:moveTo>
                  <a:cubicBezTo>
                    <a:pt x="1925894" y="715370"/>
                    <a:pt x="1758707" y="891654"/>
                    <a:pt x="1547167" y="1119117"/>
                  </a:cubicBezTo>
                  <a:cubicBezTo>
                    <a:pt x="1335627" y="1346580"/>
                    <a:pt x="573628" y="1219200"/>
                    <a:pt x="318870" y="1364776"/>
                  </a:cubicBezTo>
                  <a:cubicBezTo>
                    <a:pt x="64112" y="1510352"/>
                    <a:pt x="-47345" y="1890215"/>
                    <a:pt x="18619" y="1992573"/>
                  </a:cubicBezTo>
                  <a:cubicBezTo>
                    <a:pt x="84583" y="2094931"/>
                    <a:pt x="605473" y="2042615"/>
                    <a:pt x="714656" y="1978926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Freihandform 11"/>
            <p:cNvSpPr/>
            <p:nvPr/>
          </p:nvSpPr>
          <p:spPr bwMode="auto">
            <a:xfrm>
              <a:off x="2429812" y="5636753"/>
              <a:ext cx="1036661" cy="314461"/>
            </a:xfrm>
            <a:custGeom>
              <a:avLst/>
              <a:gdLst>
                <a:gd name="connsiteX0" fmla="*/ 1037230 w 1037230"/>
                <a:gd name="connsiteY0" fmla="*/ 0 h 313899"/>
                <a:gd name="connsiteX1" fmla="*/ 545911 w 1037230"/>
                <a:gd name="connsiteY1" fmla="*/ 122830 h 313899"/>
                <a:gd name="connsiteX2" fmla="*/ 0 w 1037230"/>
                <a:gd name="connsiteY2" fmla="*/ 313899 h 31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7230" h="313899">
                  <a:moveTo>
                    <a:pt x="1037230" y="0"/>
                  </a:moveTo>
                  <a:cubicBezTo>
                    <a:pt x="878006" y="35257"/>
                    <a:pt x="718783" y="70514"/>
                    <a:pt x="545911" y="122830"/>
                  </a:cubicBezTo>
                  <a:cubicBezTo>
                    <a:pt x="373039" y="175147"/>
                    <a:pt x="186519" y="244523"/>
                    <a:pt x="0" y="313899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Freihandform 12"/>
            <p:cNvSpPr/>
            <p:nvPr/>
          </p:nvSpPr>
          <p:spPr bwMode="auto">
            <a:xfrm>
              <a:off x="1910687" y="5431876"/>
              <a:ext cx="1870119" cy="422458"/>
            </a:xfrm>
            <a:custGeom>
              <a:avLst/>
              <a:gdLst>
                <a:gd name="connsiteX0" fmla="*/ 1869743 w 1869743"/>
                <a:gd name="connsiteY0" fmla="*/ 0 h 423081"/>
                <a:gd name="connsiteX1" fmla="*/ 1405719 w 1869743"/>
                <a:gd name="connsiteY1" fmla="*/ 136478 h 423081"/>
                <a:gd name="connsiteX2" fmla="*/ 791570 w 1869743"/>
                <a:gd name="connsiteY2" fmla="*/ 163773 h 423081"/>
                <a:gd name="connsiteX3" fmla="*/ 0 w 1869743"/>
                <a:gd name="connsiteY3" fmla="*/ 423081 h 423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69743" h="423081">
                  <a:moveTo>
                    <a:pt x="1869743" y="0"/>
                  </a:moveTo>
                  <a:cubicBezTo>
                    <a:pt x="1727578" y="54591"/>
                    <a:pt x="1585414" y="109183"/>
                    <a:pt x="1405719" y="136478"/>
                  </a:cubicBezTo>
                  <a:cubicBezTo>
                    <a:pt x="1226023" y="163774"/>
                    <a:pt x="1025856" y="116006"/>
                    <a:pt x="791570" y="163773"/>
                  </a:cubicBezTo>
                  <a:cubicBezTo>
                    <a:pt x="557283" y="211540"/>
                    <a:pt x="0" y="423081"/>
                    <a:pt x="0" y="423081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de-DE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4" name="Rechteck 3"/>
          <p:cNvSpPr/>
          <p:nvPr/>
        </p:nvSpPr>
        <p:spPr bwMode="auto">
          <a:xfrm>
            <a:off x="1044855" y="5322799"/>
            <a:ext cx="2939287" cy="594063"/>
          </a:xfrm>
          <a:prstGeom prst="rect">
            <a:avLst/>
          </a:prstGeom>
          <a:solidFill>
            <a:srgbClr val="FFFFFF">
              <a:alpha val="63137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de-DE" sz="160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6" name="Ellipse 25"/>
          <p:cNvSpPr>
            <a:spLocks noChangeArrowheads="1"/>
          </p:cNvSpPr>
          <p:nvPr/>
        </p:nvSpPr>
        <p:spPr bwMode="auto">
          <a:xfrm rot="9506831">
            <a:off x="556659" y="4624896"/>
            <a:ext cx="1220999" cy="798556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altLang="de-DE"/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1889189" y="1579813"/>
            <a:ext cx="795887" cy="34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b="1" dirty="0" smtClean="0">
                <a:solidFill>
                  <a:schemeClr val="accent4"/>
                </a:solidFill>
                <a:latin typeface="+mn-lt"/>
                <a:ea typeface="ＭＳ Ｐゴシック" charset="-128"/>
              </a:rPr>
              <a:t>SIS18</a:t>
            </a:r>
            <a:endParaRPr lang="de-DE" sz="1500" b="1" dirty="0">
              <a:solidFill>
                <a:schemeClr val="accent4"/>
              </a:solidFill>
              <a:ea typeface="ＭＳ Ｐゴシック" charset="-128"/>
            </a:endParaRPr>
          </a:p>
        </p:txBody>
      </p:sp>
      <p:cxnSp>
        <p:nvCxnSpPr>
          <p:cNvPr id="18" name="Gerade Verbindung mit Pfeil 17"/>
          <p:cNvCxnSpPr/>
          <p:nvPr/>
        </p:nvCxnSpPr>
        <p:spPr bwMode="auto">
          <a:xfrm flipV="1">
            <a:off x="452681" y="2119970"/>
            <a:ext cx="714476" cy="133191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Gerade Verbindung mit Pfeil 31"/>
          <p:cNvCxnSpPr/>
          <p:nvPr/>
        </p:nvCxnSpPr>
        <p:spPr bwMode="auto">
          <a:xfrm>
            <a:off x="2914042" y="2386352"/>
            <a:ext cx="785317" cy="164156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33" name="Gruppieren 32"/>
          <p:cNvGrpSpPr/>
          <p:nvPr/>
        </p:nvGrpSpPr>
        <p:grpSpPr>
          <a:xfrm>
            <a:off x="452681" y="1228675"/>
            <a:ext cx="3265875" cy="4079723"/>
            <a:chOff x="499050" y="1354386"/>
            <a:chExt cx="3600400" cy="4497139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99050" y="1354386"/>
              <a:ext cx="3600400" cy="2160240"/>
              <a:chOff x="215776" y="1259557"/>
              <a:chExt cx="3600400" cy="2160240"/>
            </a:xfrm>
          </p:grpSpPr>
          <p:sp>
            <p:nvSpPr>
              <p:cNvPr id="7" name="Abgerundete rechteckige Legende 6"/>
              <p:cNvSpPr/>
              <p:nvPr/>
            </p:nvSpPr>
            <p:spPr bwMode="auto">
              <a:xfrm>
                <a:off x="215776" y="1259557"/>
                <a:ext cx="3600400" cy="2160240"/>
              </a:xfrm>
              <a:prstGeom prst="wedgeRoundRectCallout">
                <a:avLst>
                  <a:gd name="adj1" fmla="val 19034"/>
                  <a:gd name="adj2" fmla="val 49703"/>
                  <a:gd name="adj3" fmla="val 16667"/>
                </a:avLst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407526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endParaRPr lang="de-DE" sz="1600">
                  <a:solidFill>
                    <a:schemeClr val="bg1"/>
                  </a:solidFill>
                  <a:latin typeface="Arial" charset="0"/>
                  <a:ea typeface="ＭＳ Ｐゴシック" charset="0"/>
                </a:endParaRPr>
              </a:p>
            </p:txBody>
          </p:sp>
          <p:grpSp>
            <p:nvGrpSpPr>
              <p:cNvPr id="6" name="Gruppieren 5"/>
              <p:cNvGrpSpPr/>
              <p:nvPr/>
            </p:nvGrpSpPr>
            <p:grpSpPr>
              <a:xfrm>
                <a:off x="457200" y="1449499"/>
                <a:ext cx="3149600" cy="1828800"/>
                <a:chOff x="508000" y="1449499"/>
                <a:chExt cx="3149600" cy="1828800"/>
              </a:xfrm>
            </p:grpSpPr>
            <p:pic>
              <p:nvPicPr>
                <p:cNvPr id="21" name="Picture 3" descr="hyp_3d_chart_300.jp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000" y="1449499"/>
                  <a:ext cx="1563687" cy="1828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" name="Picture 1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32000" y="1449499"/>
                  <a:ext cx="1625600" cy="121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7" name="Text Box 13"/>
              <p:cNvSpPr txBox="1">
                <a:spLocks noChangeArrowheads="1"/>
              </p:cNvSpPr>
              <p:nvPr/>
            </p:nvSpPr>
            <p:spPr bwMode="auto">
              <a:xfrm>
                <a:off x="2252146" y="2830513"/>
                <a:ext cx="1216752" cy="385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de-DE" b="1" dirty="0" err="1" smtClean="0">
                    <a:solidFill>
                      <a:schemeClr val="accent4"/>
                    </a:solidFill>
                    <a:latin typeface="+mn-lt"/>
                    <a:ea typeface="ＭＳ Ｐゴシック" charset="-128"/>
                  </a:rPr>
                  <a:t>NuSTAR</a:t>
                </a:r>
                <a:endParaRPr lang="de-DE" sz="1500" b="1" dirty="0">
                  <a:solidFill>
                    <a:schemeClr val="accent4"/>
                  </a:solidFill>
                  <a:ea typeface="ＭＳ Ｐゴシック" charset="-128"/>
                </a:endParaRPr>
              </a:p>
            </p:txBody>
          </p:sp>
        </p:grpSp>
        <p:cxnSp>
          <p:nvCxnSpPr>
            <p:cNvPr id="34" name="Gerade Verbindung mit Pfeil 33"/>
            <p:cNvCxnSpPr/>
            <p:nvPr/>
          </p:nvCxnSpPr>
          <p:spPr bwMode="auto">
            <a:xfrm flipH="1">
              <a:off x="1286710" y="3514626"/>
              <a:ext cx="854880" cy="516917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mit Pfeil 36"/>
            <p:cNvCxnSpPr/>
            <p:nvPr/>
          </p:nvCxnSpPr>
          <p:spPr bwMode="auto">
            <a:xfrm>
              <a:off x="2141590" y="3514626"/>
              <a:ext cx="693685" cy="2336899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6" name="Rounded Rectangle 15"/>
          <p:cNvSpPr/>
          <p:nvPr/>
        </p:nvSpPr>
        <p:spPr bwMode="auto">
          <a:xfrm>
            <a:off x="32315" y="3680212"/>
            <a:ext cx="1698255" cy="91454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500" dirty="0">
                <a:latin typeface="Arial" charset="0"/>
                <a:ea typeface="ＭＳ Ｐゴシック" charset="0"/>
              </a:rPr>
              <a:t>Collector Ring</a:t>
            </a:r>
          </a:p>
        </p:txBody>
      </p:sp>
      <p:sp>
        <p:nvSpPr>
          <p:cNvPr id="36" name="Rounded Rectangle 35"/>
          <p:cNvSpPr/>
          <p:nvPr/>
        </p:nvSpPr>
        <p:spPr bwMode="auto">
          <a:xfrm>
            <a:off x="1828665" y="5388730"/>
            <a:ext cx="1951695" cy="45727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500" dirty="0">
                <a:latin typeface="Arial" charset="0"/>
                <a:ea typeface="ＭＳ Ｐゴシック" charset="0"/>
              </a:rPr>
              <a:t>Super-FRS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619521" y="3562935"/>
            <a:ext cx="4393440" cy="2687322"/>
            <a:chOff x="5092700" y="3927475"/>
            <a:chExt cx="4843463" cy="2962275"/>
          </a:xfrm>
        </p:grpSpPr>
        <p:grpSp>
          <p:nvGrpSpPr>
            <p:cNvPr id="15" name="Gruppieren 14"/>
            <p:cNvGrpSpPr>
              <a:grpSpLocks/>
            </p:cNvGrpSpPr>
            <p:nvPr/>
          </p:nvGrpSpPr>
          <p:grpSpPr bwMode="auto">
            <a:xfrm>
              <a:off x="5092700" y="3927475"/>
              <a:ext cx="4843463" cy="2962275"/>
              <a:chOff x="5092093" y="3926816"/>
              <a:chExt cx="4844763" cy="2963016"/>
            </a:xfrm>
          </p:grpSpPr>
          <p:sp>
            <p:nvSpPr>
              <p:cNvPr id="8202" name="Ellipse 5"/>
              <p:cNvSpPr>
                <a:spLocks noChangeArrowheads="1"/>
              </p:cNvSpPr>
              <p:nvPr/>
            </p:nvSpPr>
            <p:spPr bwMode="auto">
              <a:xfrm rot="3410211">
                <a:off x="4893296" y="4125613"/>
                <a:ext cx="1434425" cy="1036831"/>
              </a:xfrm>
              <a:prstGeom prst="ellipse">
                <a:avLst/>
              </a:prstGeom>
              <a:noFill/>
              <a:ln w="57150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de-DE" altLang="de-DE"/>
              </a:p>
            </p:txBody>
          </p:sp>
          <p:grpSp>
            <p:nvGrpSpPr>
              <p:cNvPr id="8203" name="Group 7"/>
              <p:cNvGrpSpPr>
                <a:grpSpLocks/>
              </p:cNvGrpSpPr>
              <p:nvPr/>
            </p:nvGrpSpPr>
            <p:grpSpPr bwMode="auto">
              <a:xfrm>
                <a:off x="7344568" y="4504854"/>
                <a:ext cx="2592288" cy="2384978"/>
                <a:chOff x="8246687" y="206447"/>
                <a:chExt cx="2848520" cy="2624555"/>
              </a:xfrm>
            </p:grpSpPr>
            <p:sp>
              <p:nvSpPr>
                <p:cNvPr id="17" name="Rounded Rectangular Callout 21"/>
                <p:cNvSpPr/>
                <p:nvPr/>
              </p:nvSpPr>
              <p:spPr>
                <a:xfrm>
                  <a:off x="8247558" y="206400"/>
                  <a:ext cx="2847649" cy="2624602"/>
                </a:xfrm>
                <a:prstGeom prst="wedgeRoundRectCallout">
                  <a:avLst>
                    <a:gd name="adj1" fmla="val -101196"/>
                    <a:gd name="adj2" fmla="val -37651"/>
                    <a:gd name="adj3" fmla="val 16667"/>
                  </a:avLst>
                </a:prstGeom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anose="02020603050405020304" pitchFamily="18" charset="0"/>
                    <a:buNone/>
                    <a:defRPr/>
                  </a:pPr>
                  <a:endParaRPr lang="en-GB"/>
                </a:p>
              </p:txBody>
            </p:sp>
            <p:grpSp>
              <p:nvGrpSpPr>
                <p:cNvPr id="8205" name="Group 6"/>
                <p:cNvGrpSpPr>
                  <a:grpSpLocks/>
                </p:cNvGrpSpPr>
                <p:nvPr/>
              </p:nvGrpSpPr>
              <p:grpSpPr bwMode="auto">
                <a:xfrm>
                  <a:off x="8441220" y="329659"/>
                  <a:ext cx="2459453" cy="2378132"/>
                  <a:chOff x="8441220" y="329659"/>
                  <a:chExt cx="2459453" cy="2378132"/>
                </a:xfrm>
              </p:grpSpPr>
              <p:pic>
                <p:nvPicPr>
                  <p:cNvPr id="8206" name="Picture 16" descr="HadesCBM_wo_2008.jpg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lum bright="1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729" t="980" r="1109" b="1201"/>
                  <a:stretch>
                    <a:fillRect/>
                  </a:stretch>
                </p:blipFill>
                <p:spPr bwMode="auto">
                  <a:xfrm>
                    <a:off x="8441220" y="329659"/>
                    <a:ext cx="2459453" cy="23781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0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793524" y="2242127"/>
                    <a:ext cx="860870" cy="42463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  <a:defRPr/>
                    </a:pPr>
                    <a:r>
                      <a:rPr lang="de-DE" b="1" dirty="0">
                        <a:solidFill>
                          <a:schemeClr val="accent4"/>
                        </a:solidFill>
                        <a:latin typeface="+mn-lt"/>
                        <a:ea typeface="ＭＳ Ｐゴシック" charset="-128"/>
                      </a:rPr>
                      <a:t>CBM</a:t>
                    </a:r>
                    <a:endParaRPr lang="de-DE" sz="1500" b="1" dirty="0">
                      <a:solidFill>
                        <a:schemeClr val="accent4"/>
                      </a:solidFill>
                      <a:ea typeface="ＭＳ Ｐゴシック" charset="-128"/>
                    </a:endParaRPr>
                  </a:p>
                </p:txBody>
              </p:sp>
            </p:grpSp>
          </p:grpSp>
        </p:grpSp>
        <p:sp>
          <p:nvSpPr>
            <p:cNvPr id="39" name="Rounded Rectangle 38"/>
            <p:cNvSpPr/>
            <p:nvPr/>
          </p:nvSpPr>
          <p:spPr bwMode="auto">
            <a:xfrm>
              <a:off x="5472360" y="5508029"/>
              <a:ext cx="1719560" cy="50405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2500" dirty="0">
                  <a:latin typeface="Arial" charset="0"/>
                  <a:ea typeface="ＭＳ Ｐゴシック" charset="0"/>
                </a:rPr>
                <a:t>CBM</a:t>
              </a:r>
            </a:p>
          </p:txBody>
        </p:sp>
      </p:grpSp>
      <p:sp>
        <p:nvSpPr>
          <p:cNvPr id="41" name="Rounded Rectangle 40"/>
          <p:cNvSpPr/>
          <p:nvPr/>
        </p:nvSpPr>
        <p:spPr bwMode="auto">
          <a:xfrm>
            <a:off x="5486444" y="2449135"/>
            <a:ext cx="1951695" cy="45727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500" dirty="0">
                <a:latin typeface="Arial" charset="0"/>
                <a:ea typeface="ＭＳ Ｐゴシック" charset="0"/>
              </a:rPr>
              <a:t>SIS 100</a:t>
            </a:r>
          </a:p>
        </p:txBody>
      </p:sp>
      <p:sp>
        <p:nvSpPr>
          <p:cNvPr id="38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420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6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0" r="36574" b="14213"/>
          <a:stretch/>
        </p:blipFill>
        <p:spPr>
          <a:xfrm>
            <a:off x="1053731" y="1078226"/>
            <a:ext cx="7446194" cy="5144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2565" y="164451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b="0" dirty="0" smtClean="0"/>
              <a:t>Anti Proton </a:t>
            </a:r>
            <a:r>
              <a:rPr lang="en-US" b="0" dirty="0"/>
              <a:t>A</a:t>
            </a:r>
            <a:r>
              <a:rPr lang="en-US" b="0" dirty="0" smtClean="0"/>
              <a:t>ccelerator </a:t>
            </a:r>
            <a:r>
              <a:rPr lang="en-US" b="0" dirty="0"/>
              <a:t>C</a:t>
            </a:r>
            <a:r>
              <a:rPr lang="en-US" b="0" dirty="0" smtClean="0"/>
              <a:t>hain</a:t>
            </a:r>
            <a:endParaRPr lang="en-US" b="0" dirty="0"/>
          </a:p>
        </p:txBody>
      </p:sp>
      <p:sp>
        <p:nvSpPr>
          <p:cNvPr id="7" name="Ellipse 6"/>
          <p:cNvSpPr>
            <a:spLocks noChangeArrowheads="1"/>
          </p:cNvSpPr>
          <p:nvPr/>
        </p:nvSpPr>
        <p:spPr bwMode="auto">
          <a:xfrm rot="-1503687">
            <a:off x="921600" y="3264823"/>
            <a:ext cx="4667040" cy="1859235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altLang="de-DE"/>
          </a:p>
        </p:txBody>
      </p:sp>
      <p:sp>
        <p:nvSpPr>
          <p:cNvPr id="20" name="Ellipse 19"/>
          <p:cNvSpPr>
            <a:spLocks noChangeArrowheads="1"/>
          </p:cNvSpPr>
          <p:nvPr/>
        </p:nvSpPr>
        <p:spPr bwMode="auto">
          <a:xfrm rot="8112573">
            <a:off x="2504825" y="1043822"/>
            <a:ext cx="888937" cy="1181772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945" tIns="41473" rIns="82945" bIns="41473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altLang="de-DE"/>
          </a:p>
        </p:txBody>
      </p:sp>
      <p:cxnSp>
        <p:nvCxnSpPr>
          <p:cNvPr id="26" name="Gerade Verbindung mit Pfeil 25"/>
          <p:cNvCxnSpPr/>
          <p:nvPr/>
        </p:nvCxnSpPr>
        <p:spPr bwMode="auto">
          <a:xfrm>
            <a:off x="5027917" y="2412465"/>
            <a:ext cx="1242337" cy="26437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4637318" y="1926539"/>
            <a:ext cx="795887" cy="34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b="1" dirty="0" smtClean="0">
                <a:solidFill>
                  <a:schemeClr val="accent4"/>
                </a:solidFill>
                <a:latin typeface="+mn-lt"/>
                <a:ea typeface="ＭＳ Ｐゴシック" charset="-128"/>
              </a:rPr>
              <a:t>SIS18</a:t>
            </a:r>
            <a:endParaRPr lang="de-DE" sz="1500" b="1" dirty="0">
              <a:solidFill>
                <a:schemeClr val="accent4"/>
              </a:solidFill>
              <a:ea typeface="ＭＳ Ｐゴシック" charset="-128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3396285" y="1077323"/>
            <a:ext cx="1951695" cy="45727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500" b="1" dirty="0">
                <a:latin typeface="Arial" charset="0"/>
                <a:ea typeface="ＭＳ Ｐゴシック" charset="0"/>
              </a:rPr>
              <a:t>p-</a:t>
            </a:r>
            <a:r>
              <a:rPr lang="en-US" sz="2500" b="1" dirty="0" err="1">
                <a:latin typeface="Arial" charset="0"/>
                <a:ea typeface="ＭＳ Ｐゴシック" charset="0"/>
              </a:rPr>
              <a:t>Linac</a:t>
            </a:r>
            <a:endParaRPr lang="en-US" sz="2500" b="1" dirty="0">
              <a:latin typeface="Arial" charset="0"/>
              <a:ea typeface="ＭＳ Ｐゴシック" charset="0"/>
            </a:endParaRPr>
          </a:p>
        </p:txBody>
      </p:sp>
      <p:grpSp>
        <p:nvGrpSpPr>
          <p:cNvPr id="9218" name="Group 9217"/>
          <p:cNvGrpSpPr/>
          <p:nvPr/>
        </p:nvGrpSpPr>
        <p:grpSpPr>
          <a:xfrm>
            <a:off x="4833269" y="5127433"/>
            <a:ext cx="4049685" cy="783892"/>
            <a:chOff x="5328344" y="5652045"/>
            <a:chExt cx="4464496" cy="864096"/>
          </a:xfrm>
        </p:grpSpPr>
        <p:cxnSp>
          <p:nvCxnSpPr>
            <p:cNvPr id="23" name="Gerade Verbindung mit Pfeil 22"/>
            <p:cNvCxnSpPr>
              <a:stCxn id="29" idx="1"/>
            </p:cNvCxnSpPr>
            <p:nvPr/>
          </p:nvCxnSpPr>
          <p:spPr bwMode="auto">
            <a:xfrm flipH="1" flipV="1">
              <a:off x="5328344" y="5652045"/>
              <a:ext cx="2232248" cy="61206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9" name="Rounded Rectangle 28"/>
            <p:cNvSpPr/>
            <p:nvPr/>
          </p:nvSpPr>
          <p:spPr bwMode="auto">
            <a:xfrm>
              <a:off x="7560592" y="6012085"/>
              <a:ext cx="2232248" cy="50405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2500" b="1" dirty="0">
                  <a:latin typeface="Arial" charset="0"/>
                  <a:ea typeface="ＭＳ Ｐゴシック" charset="0"/>
                </a:rPr>
                <a:t>p-bar target</a:t>
              </a:r>
            </a:p>
          </p:txBody>
        </p:sp>
      </p:grpSp>
      <p:grpSp>
        <p:nvGrpSpPr>
          <p:cNvPr id="9219" name="Group 9218"/>
          <p:cNvGrpSpPr/>
          <p:nvPr/>
        </p:nvGrpSpPr>
        <p:grpSpPr>
          <a:xfrm>
            <a:off x="1626031" y="5275574"/>
            <a:ext cx="4121684" cy="1093022"/>
            <a:chOff x="1792586" y="5815343"/>
            <a:chExt cx="4543870" cy="1204854"/>
          </a:xfrm>
        </p:grpSpPr>
        <p:sp>
          <p:nvSpPr>
            <p:cNvPr id="6" name="Ellipse 5"/>
            <p:cNvSpPr>
              <a:spLocks noChangeArrowheads="1"/>
            </p:cNvSpPr>
            <p:nvPr/>
          </p:nvSpPr>
          <p:spPr bwMode="auto">
            <a:xfrm rot="9506831">
              <a:off x="1792586" y="5815343"/>
              <a:ext cx="1882775" cy="1054100"/>
            </a:xfrm>
            <a:prstGeom prst="ellipse">
              <a:avLst/>
            </a:prstGeom>
            <a:noFill/>
            <a:ln w="571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de-DE" altLang="de-DE"/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3600152" y="6444133"/>
              <a:ext cx="2736304" cy="57606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0752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2500" b="1" dirty="0">
                  <a:latin typeface="Arial" charset="0"/>
                  <a:ea typeface="ＭＳ Ｐゴシック" charset="0"/>
                </a:rPr>
                <a:t>Collector Ring</a:t>
              </a:r>
            </a:p>
          </p:txBody>
        </p:sp>
      </p:grpSp>
      <p:sp>
        <p:nvSpPr>
          <p:cNvPr id="31" name="Rounded Rectangle 30"/>
          <p:cNvSpPr/>
          <p:nvPr/>
        </p:nvSpPr>
        <p:spPr bwMode="auto">
          <a:xfrm>
            <a:off x="2155252" y="4212892"/>
            <a:ext cx="1371667" cy="52259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500" b="1" dirty="0">
                <a:latin typeface="Arial" charset="0"/>
                <a:ea typeface="ＭＳ Ｐゴシック" charset="0"/>
              </a:rPr>
              <a:t>HESR</a:t>
            </a:r>
          </a:p>
          <a:p>
            <a:pPr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500" dirty="0">
              <a:latin typeface="Arial" charset="0"/>
              <a:ea typeface="ＭＳ Ｐゴシック" charset="0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7380652" y="2122513"/>
            <a:ext cx="1436985" cy="45727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2945" tIns="41473" rIns="82945" bIns="41473" numCol="1" rtlCol="0" anchor="t" anchorCtr="0" compatLnSpc="1">
            <a:prstTxWarp prst="textNoShape">
              <a:avLst/>
            </a:prstTxWarp>
          </a:bodyPr>
          <a:lstStyle/>
          <a:p>
            <a:pPr algn="ctr" defTabSz="4075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500" b="1" dirty="0">
                <a:latin typeface="Arial" charset="0"/>
                <a:ea typeface="ＭＳ Ｐゴシック" charset="0"/>
              </a:rPr>
              <a:t>SIS 100</a:t>
            </a:r>
          </a:p>
        </p:txBody>
      </p:sp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5581441" y="2383451"/>
            <a:ext cx="3425760" cy="1965806"/>
            <a:chOff x="-2672735" y="3088802"/>
            <a:chExt cx="3776834" cy="2166733"/>
          </a:xfrm>
        </p:grpSpPr>
        <p:sp>
          <p:nvSpPr>
            <p:cNvPr id="14" name="Rounded Rectangular Callout 1"/>
            <p:cNvSpPr/>
            <p:nvPr/>
          </p:nvSpPr>
          <p:spPr>
            <a:xfrm flipV="1">
              <a:off x="-2672735" y="3088802"/>
              <a:ext cx="3776834" cy="2166733"/>
            </a:xfrm>
            <a:prstGeom prst="wedgeRoundRectCallout">
              <a:avLst>
                <a:gd name="adj1" fmla="val -89152"/>
                <a:gd name="adj2" fmla="val -53603"/>
                <a:gd name="adj3" fmla="val 16667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n-GB"/>
            </a:p>
          </p:txBody>
        </p:sp>
        <p:grpSp>
          <p:nvGrpSpPr>
            <p:cNvPr id="9226" name="Group 2"/>
            <p:cNvGrpSpPr>
              <a:grpSpLocks/>
            </p:cNvGrpSpPr>
            <p:nvPr/>
          </p:nvGrpSpPr>
          <p:grpSpPr bwMode="auto">
            <a:xfrm>
              <a:off x="-2461573" y="3178813"/>
              <a:ext cx="3297934" cy="1984240"/>
              <a:chOff x="-2461573" y="3178813"/>
              <a:chExt cx="3297934" cy="1984240"/>
            </a:xfrm>
          </p:grpSpPr>
          <p:pic>
            <p:nvPicPr>
              <p:cNvPr id="9227" name="Picture 18" descr="Panda_v912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461573" y="3178813"/>
                <a:ext cx="3297934" cy="1935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Box 33"/>
              <p:cNvSpPr txBox="1"/>
              <p:nvPr/>
            </p:nvSpPr>
            <p:spPr>
              <a:xfrm>
                <a:off x="-683352" y="4763041"/>
                <a:ext cx="1258945" cy="40001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eaLnBrk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en-GB" b="1" dirty="0">
                    <a:solidFill>
                      <a:schemeClr val="accent4"/>
                    </a:solidFill>
                  </a:rPr>
                  <a:t>PANDA</a:t>
                </a:r>
              </a:p>
            </p:txBody>
          </p:sp>
        </p:grpSp>
      </p:grpSp>
      <p:sp>
        <p:nvSpPr>
          <p:cNvPr id="32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02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22565" y="164451"/>
            <a:ext cx="6242342" cy="787557"/>
          </a:xfrm>
          <a:prstGeom prst="rect">
            <a:avLst/>
          </a:prstGeom>
        </p:spPr>
        <p:txBody>
          <a:bodyPr/>
          <a:lstStyle/>
          <a:p>
            <a:r>
              <a:rPr lang="de-DE" b="0" dirty="0" smtClean="0"/>
              <a:t>FAIR ACC Beam Performance</a:t>
            </a:r>
            <a:endParaRPr lang="de-DE" b="0" dirty="0"/>
          </a:p>
        </p:txBody>
      </p:sp>
      <p:sp>
        <p:nvSpPr>
          <p:cNvPr id="3" name="Rechteck 2"/>
          <p:cNvSpPr/>
          <p:nvPr/>
        </p:nvSpPr>
        <p:spPr>
          <a:xfrm>
            <a:off x="589982" y="4386808"/>
            <a:ext cx="8136904" cy="798959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262101" y="1564328"/>
            <a:ext cx="8798745" cy="4464496"/>
            <a:chOff x="262101" y="1564328"/>
            <a:chExt cx="8798745" cy="4464496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61" t="6426"/>
            <a:stretch/>
          </p:blipFill>
          <p:spPr bwMode="auto">
            <a:xfrm>
              <a:off x="262101" y="1564328"/>
              <a:ext cx="8798745" cy="4464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feld 5"/>
            <p:cNvSpPr txBox="1"/>
            <p:nvPr/>
          </p:nvSpPr>
          <p:spPr>
            <a:xfrm>
              <a:off x="1547664" y="4566193"/>
              <a:ext cx="72008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smtClean="0"/>
                <a:t>/</a:t>
              </a:r>
              <a:r>
                <a:rPr lang="de-DE" sz="1200" dirty="0" err="1" smtClean="0"/>
                <a:t>cycle</a:t>
              </a:r>
              <a:endParaRPr lang="de-DE" sz="1200" dirty="0" smtClean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2740930" y="4895338"/>
              <a:ext cx="72008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 smtClean="0"/>
                <a:t>/</a:t>
              </a:r>
              <a:r>
                <a:rPr lang="de-DE" sz="1200" dirty="0" err="1" smtClean="0"/>
                <a:t>cycle</a:t>
              </a:r>
              <a:endParaRPr lang="de-DE" sz="1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81480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767" y="188640"/>
            <a:ext cx="6737682" cy="78755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b="0" dirty="0" smtClean="0"/>
              <a:t>FAIR Injectors: UNILAC</a:t>
            </a:r>
            <a:r>
              <a:rPr lang="en-US" sz="2400" b="0" dirty="0" smtClean="0"/>
              <a:t>, p-</a:t>
            </a:r>
            <a:r>
              <a:rPr lang="en-US" sz="2400" b="0" dirty="0" err="1"/>
              <a:t>L</a:t>
            </a:r>
            <a:r>
              <a:rPr lang="en-US" sz="2400" b="0" dirty="0" err="1" smtClean="0"/>
              <a:t>inac</a:t>
            </a:r>
            <a:r>
              <a:rPr lang="en-US" sz="2400" b="0" dirty="0" smtClean="0"/>
              <a:t> and SIS18 </a:t>
            </a:r>
            <a:endParaRPr lang="en-US" sz="2400" b="0" dirty="0"/>
          </a:p>
        </p:txBody>
      </p:sp>
      <p:grpSp>
        <p:nvGrpSpPr>
          <p:cNvPr id="5" name="Gruppieren 7"/>
          <p:cNvGrpSpPr/>
          <p:nvPr/>
        </p:nvGrpSpPr>
        <p:grpSpPr>
          <a:xfrm>
            <a:off x="1036400" y="1245851"/>
            <a:ext cx="6485253" cy="5110743"/>
            <a:chOff x="999460" y="1020726"/>
            <a:chExt cx="7353220" cy="5794744"/>
          </a:xfrm>
        </p:grpSpPr>
        <p:pic>
          <p:nvPicPr>
            <p:cNvPr id="6" name="Grafi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460" y="1020726"/>
              <a:ext cx="7353220" cy="5794744"/>
            </a:xfrm>
            <a:prstGeom prst="rect">
              <a:avLst/>
            </a:prstGeom>
          </p:spPr>
        </p:pic>
        <p:sp>
          <p:nvSpPr>
            <p:cNvPr id="7" name="Rechteck 5"/>
            <p:cNvSpPr/>
            <p:nvPr/>
          </p:nvSpPr>
          <p:spPr bwMode="auto">
            <a:xfrm>
              <a:off x="8064648" y="4010488"/>
              <a:ext cx="288032" cy="56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17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de-DE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9" name="Rechteck 8"/>
          <p:cNvSpPr/>
          <p:nvPr/>
        </p:nvSpPr>
        <p:spPr bwMode="auto">
          <a:xfrm rot="3430901">
            <a:off x="5234890" y="2223645"/>
            <a:ext cx="698591" cy="381049"/>
          </a:xfrm>
          <a:prstGeom prst="rect">
            <a:avLst/>
          </a:prstGeom>
          <a:solidFill>
            <a:schemeClr val="accent3">
              <a:lumMod val="65000"/>
            </a:schemeClr>
          </a:solidFill>
          <a:ln w="952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0" tIns="45715" rIns="91430" bIns="45715" numCol="1" rtlCol="0" anchor="t" anchorCtr="0" compatLnSpc="1">
            <a:prstTxWarp prst="textNoShape">
              <a:avLst/>
            </a:prstTxWarp>
          </a:bodyPr>
          <a:lstStyle/>
          <a:p>
            <a:pPr defTabSz="449217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de-DE">
              <a:latin typeface="Arial" charset="0"/>
              <a:ea typeface="ＭＳ Ｐゴシック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292595" y="2663264"/>
            <a:ext cx="813023" cy="34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b="1" dirty="0" smtClean="0">
                <a:solidFill>
                  <a:srgbClr val="663300"/>
                </a:solidFill>
                <a:latin typeface="+mn-lt"/>
                <a:ea typeface="ＭＳ Ｐゴシック" charset="-128"/>
              </a:rPr>
              <a:t>SIS18</a:t>
            </a:r>
            <a:endParaRPr lang="de-DE" b="1" dirty="0">
              <a:solidFill>
                <a:srgbClr val="6633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426846" y="2873861"/>
            <a:ext cx="1056679" cy="34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b="1" dirty="0" smtClean="0">
                <a:solidFill>
                  <a:srgbClr val="002060"/>
                </a:solidFill>
                <a:latin typeface="+mn-lt"/>
                <a:ea typeface="ＭＳ Ｐゴシック" charset="-128"/>
              </a:rPr>
              <a:t>UNILAC</a:t>
            </a:r>
            <a:endParaRPr lang="de-DE" b="1" dirty="0">
              <a:solidFill>
                <a:srgbClr val="00206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562838" y="1780438"/>
            <a:ext cx="1005383" cy="34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b="1" dirty="0" smtClean="0">
                <a:solidFill>
                  <a:srgbClr val="FF0000"/>
                </a:solidFill>
                <a:latin typeface="+mn-lt"/>
                <a:ea typeface="ＭＳ Ｐゴシック" charset="-128"/>
              </a:rPr>
              <a:t>p-</a:t>
            </a:r>
            <a:r>
              <a:rPr lang="de-DE" b="1" dirty="0" err="1" smtClean="0">
                <a:solidFill>
                  <a:srgbClr val="FF0000"/>
                </a:solidFill>
                <a:latin typeface="+mn-lt"/>
                <a:ea typeface="ＭＳ Ｐゴシック" charset="-128"/>
              </a:rPr>
              <a:t>Linac</a:t>
            </a:r>
            <a:endParaRPr lang="de-DE" b="1" dirty="0">
              <a:solidFill>
                <a:srgbClr val="FF0000"/>
              </a:solidFill>
              <a:latin typeface="+mn-lt"/>
              <a:ea typeface="ＭＳ Ｐゴシック" charset="-128"/>
            </a:endParaRPr>
          </a:p>
        </p:txBody>
      </p:sp>
      <p:cxnSp>
        <p:nvCxnSpPr>
          <p:cNvPr id="16" name="Gerade Verbindung 16"/>
          <p:cNvCxnSpPr/>
          <p:nvPr/>
        </p:nvCxnSpPr>
        <p:spPr bwMode="auto">
          <a:xfrm>
            <a:off x="5471722" y="2216742"/>
            <a:ext cx="283669" cy="517783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7" name="Picture 9" descr="2_GSI_ESR_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138" y="4624688"/>
            <a:ext cx="2244382" cy="145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623837" y="4139667"/>
            <a:ext cx="659135" cy="34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b="1" dirty="0">
                <a:solidFill>
                  <a:srgbClr val="663300"/>
                </a:solidFill>
                <a:latin typeface="+mn-lt"/>
                <a:ea typeface="ＭＳ Ｐゴシック" charset="-128"/>
              </a:rPr>
              <a:t>ESR</a:t>
            </a:r>
            <a:endParaRPr lang="de-DE" sz="1400" b="1" dirty="0">
              <a:solidFill>
                <a:srgbClr val="663300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2" t="8383" r="8070" b="8274"/>
          <a:stretch/>
        </p:blipFill>
        <p:spPr bwMode="auto">
          <a:xfrm>
            <a:off x="7140137" y="1315257"/>
            <a:ext cx="1689810" cy="105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015" y="1312440"/>
            <a:ext cx="1247996" cy="935996"/>
          </a:xfrm>
          <a:prstGeom prst="rect">
            <a:avLst/>
          </a:prstGeom>
        </p:spPr>
      </p:pic>
      <p:grpSp>
        <p:nvGrpSpPr>
          <p:cNvPr id="21" name="Group 8"/>
          <p:cNvGrpSpPr>
            <a:grpSpLocks noChangeAspect="1"/>
          </p:cNvGrpSpPr>
          <p:nvPr/>
        </p:nvGrpSpPr>
        <p:grpSpPr bwMode="auto">
          <a:xfrm>
            <a:off x="72767" y="1245852"/>
            <a:ext cx="1642060" cy="1569498"/>
            <a:chOff x="3408" y="816"/>
            <a:chExt cx="1222" cy="1168"/>
          </a:xfrm>
        </p:grpSpPr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816"/>
              <a:ext cx="1222" cy="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3528" y="1709"/>
              <a:ext cx="1102" cy="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Ion sources</a:t>
              </a:r>
            </a:p>
          </p:txBody>
        </p:sp>
      </p:grp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97" y="3730966"/>
            <a:ext cx="1946275" cy="12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65542" y="3440879"/>
            <a:ext cx="4758675" cy="2992960"/>
            <a:chOff x="29917" y="3284985"/>
            <a:chExt cx="4758675" cy="2992962"/>
          </a:xfrm>
        </p:grpSpPr>
        <p:sp>
          <p:nvSpPr>
            <p:cNvPr id="3" name="TextBox 2"/>
            <p:cNvSpPr txBox="1"/>
            <p:nvPr/>
          </p:nvSpPr>
          <p:spPr>
            <a:xfrm>
              <a:off x="29917" y="5077617"/>
              <a:ext cx="4758675" cy="1200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tx1"/>
                  </a:solidFill>
                </a:rPr>
                <a:t>UNILAC: </a:t>
              </a:r>
              <a:r>
                <a:rPr lang="en-US" dirty="0" smtClean="0">
                  <a:solidFill>
                    <a:schemeClr val="tx1"/>
                  </a:solidFill>
                </a:rPr>
                <a:t>world’s highest beam power (MW)</a:t>
              </a:r>
              <a:endParaRPr lang="en-US" dirty="0"/>
            </a:p>
            <a:p>
              <a:r>
                <a:rPr lang="en-US" dirty="0" smtClean="0">
                  <a:solidFill>
                    <a:schemeClr val="tx1"/>
                  </a:solidFill>
                </a:rPr>
                <a:t>                for heavy-ions!</a:t>
              </a:r>
            </a:p>
            <a:p>
              <a:r>
                <a:rPr lang="en-US" b="1" dirty="0" smtClean="0">
                  <a:solidFill>
                    <a:schemeClr val="tx1"/>
                  </a:solidFill>
                </a:rPr>
                <a:t>SIS18: </a:t>
              </a:r>
              <a:r>
                <a:rPr lang="en-US" dirty="0" smtClean="0">
                  <a:solidFill>
                    <a:schemeClr val="tx1"/>
                  </a:solidFill>
                </a:rPr>
                <a:t>world’s highest number of heavy-ions</a:t>
              </a:r>
              <a:br>
                <a:rPr lang="en-US" dirty="0" smtClean="0">
                  <a:solidFill>
                    <a:schemeClr val="tx1"/>
                  </a:solidFill>
                </a:rPr>
              </a:br>
              <a:r>
                <a:rPr lang="en-US" dirty="0" smtClean="0">
                  <a:solidFill>
                    <a:schemeClr val="tx1"/>
                  </a:solidFill>
                </a:rPr>
                <a:t>per cycle (&gt; 10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10</a:t>
              </a:r>
              <a:r>
                <a:rPr lang="en-US" dirty="0" smtClean="0">
                  <a:solidFill>
                    <a:schemeClr val="tx1"/>
                  </a:solidFill>
                </a:rPr>
                <a:t>) !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2498939" y="3284985"/>
              <a:ext cx="892281" cy="19040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7528599" y="2412196"/>
            <a:ext cx="1159272" cy="923320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SIS-18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upgrade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for FAIR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0247" y="3596696"/>
            <a:ext cx="2018481" cy="369322"/>
          </a:xfrm>
          <a:prstGeom prst="rect">
            <a:avLst/>
          </a:prstGeom>
        </p:spPr>
        <p:txBody>
          <a:bodyPr vert="horz" wrap="none" lIns="91430" tIns="45715" rIns="91430" bIns="45715" rtlCol="0" anchor="t">
            <a:spAutoFit/>
          </a:bodyPr>
          <a:lstStyle/>
          <a:p>
            <a:pPr algn="l"/>
            <a:r>
              <a:rPr lang="en-US" b="1" dirty="0"/>
              <a:t>b</a:t>
            </a:r>
            <a:r>
              <a:rPr lang="en-US" b="1" dirty="0" smtClean="0"/>
              <a:t>eams to SIS100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399995" y="3577423"/>
            <a:ext cx="1429953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697670" y="2248437"/>
            <a:ext cx="1685077" cy="307777"/>
          </a:xfrm>
          <a:prstGeom prst="rect">
            <a:avLst/>
          </a:prstGeom>
        </p:spPr>
        <p:txBody>
          <a:bodyPr vert="horz" wrap="none" lIns="91430" tIns="45715" rIns="91430" bIns="45715" rtlCol="0" anchor="t">
            <a:spAutoFit/>
          </a:bodyPr>
          <a:lstStyle/>
          <a:p>
            <a:pPr algn="l"/>
            <a:r>
              <a:rPr lang="en-US" sz="1400" dirty="0"/>
              <a:t>Coupled CH cavity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2396" y="3440879"/>
            <a:ext cx="1112504" cy="307777"/>
          </a:xfrm>
          <a:prstGeom prst="rect">
            <a:avLst/>
          </a:prstGeom>
        </p:spPr>
        <p:txBody>
          <a:bodyPr vert="horz" wrap="none" lIns="91430" tIns="45715" rIns="91430" bIns="45715" rtlCol="0" anchor="t">
            <a:spAutoFit/>
          </a:bodyPr>
          <a:lstStyle/>
          <a:p>
            <a:pPr algn="l"/>
            <a:r>
              <a:rPr lang="en-US" sz="1400" dirty="0"/>
              <a:t>IH structure</a:t>
            </a:r>
          </a:p>
        </p:txBody>
      </p:sp>
      <p:sp>
        <p:nvSpPr>
          <p:cNvPr id="31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84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96975"/>
            <a:ext cx="7920037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Inhaltsplatzhalter 2"/>
          <p:cNvSpPr>
            <a:spLocks/>
          </p:cNvSpPr>
          <p:nvPr/>
        </p:nvSpPr>
        <p:spPr bwMode="auto">
          <a:xfrm>
            <a:off x="179388" y="4005263"/>
            <a:ext cx="4103687" cy="2382837"/>
          </a:xfrm>
          <a:prstGeom prst="rect">
            <a:avLst/>
          </a:prstGeom>
          <a:solidFill>
            <a:srgbClr val="FFFFFF">
              <a:alpha val="89803"/>
            </a:srgbClr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9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UNILAC upgrade</a:t>
            </a:r>
          </a:p>
          <a:p>
            <a:pPr marL="342900" indent="-342900">
              <a:spcBef>
                <a:spcPct val="20000"/>
              </a:spcBef>
            </a:pPr>
            <a:r>
              <a:rPr lang="en-US" sz="1700" b="1" dirty="0"/>
              <a:t>High power (high intensity),</a:t>
            </a:r>
          </a:p>
          <a:p>
            <a:pPr marL="342900" indent="-342900">
              <a:spcBef>
                <a:spcPct val="20000"/>
              </a:spcBef>
            </a:pPr>
            <a:r>
              <a:rPr lang="en-US" sz="1700" b="1" dirty="0"/>
              <a:t>short </a:t>
            </a:r>
            <a:r>
              <a:rPr lang="en-US" sz="1700" b="1" dirty="0" smtClean="0"/>
              <a:t>pulses, system reliability</a:t>
            </a:r>
            <a:endParaRPr lang="en-US" sz="1700" b="1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1600" dirty="0"/>
              <a:t>Increase of beam brilliance  (Beam current / emittance</a:t>
            </a:r>
            <a:r>
              <a:rPr lang="en-US" sz="1600" dirty="0" smtClean="0"/>
              <a:t>), EMTEX</a:t>
            </a:r>
            <a:endParaRPr lang="en-US" sz="1600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1600" dirty="0"/>
              <a:t>Increase of transported beam currents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1600" dirty="0"/>
              <a:t>Improvements of high current beam diagnostics / operation</a:t>
            </a:r>
            <a:endParaRPr lang="en-US" sz="1600" b="1" dirty="0"/>
          </a:p>
        </p:txBody>
      </p:sp>
      <p:sp>
        <p:nvSpPr>
          <p:cNvPr id="25604" name="Inhaltsplatzhalter 2"/>
          <p:cNvSpPr>
            <a:spLocks/>
          </p:cNvSpPr>
          <p:nvPr/>
        </p:nvSpPr>
        <p:spPr bwMode="auto">
          <a:xfrm>
            <a:off x="5046663" y="4013201"/>
            <a:ext cx="3960812" cy="2382837"/>
          </a:xfrm>
          <a:prstGeom prst="rect">
            <a:avLst/>
          </a:prstGeom>
          <a:solidFill>
            <a:srgbClr val="FFFFFF">
              <a:alpha val="89803"/>
            </a:srgbClr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9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SIS18 </a:t>
            </a:r>
            <a:r>
              <a:rPr lang="en-US" sz="19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upgrade</a:t>
            </a:r>
          </a:p>
          <a:p>
            <a:pPr marL="342900" indent="-342900">
              <a:spcBef>
                <a:spcPct val="20000"/>
              </a:spcBef>
            </a:pPr>
            <a:r>
              <a:rPr lang="en-US" sz="1700" b="1" dirty="0"/>
              <a:t>Fast ramping, enhanced intensity</a:t>
            </a:r>
          </a:p>
          <a:p>
            <a:pPr marL="342900" indent="-342900">
              <a:spcBef>
                <a:spcPct val="20000"/>
              </a:spcBef>
            </a:pPr>
            <a:r>
              <a:rPr lang="en-US" sz="1700" b="1" dirty="0"/>
              <a:t>per </a:t>
            </a:r>
            <a:r>
              <a:rPr lang="en-US" sz="1700" b="1" dirty="0" smtClean="0"/>
              <a:t>pulse, improved vacuum system</a:t>
            </a:r>
            <a:endParaRPr lang="en-US" sz="1700" b="1" dirty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1600" dirty="0"/>
              <a:t>Increase of injection acceptance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1600" dirty="0"/>
              <a:t>Improvement of lifetime for low-charged U-ions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à"/>
            </a:pPr>
            <a:r>
              <a:rPr lang="en-US" sz="1600" dirty="0"/>
              <a:t>Increase of beam-intensity per time due to reduction of SIS18- cycle time</a:t>
            </a:r>
          </a:p>
        </p:txBody>
      </p:sp>
      <p:sp>
        <p:nvSpPr>
          <p:cNvPr id="25605" name="Inhaltsplatzhalter 2"/>
          <p:cNvSpPr>
            <a:spLocks/>
          </p:cNvSpPr>
          <p:nvPr/>
        </p:nvSpPr>
        <p:spPr bwMode="auto">
          <a:xfrm>
            <a:off x="2627313" y="1268413"/>
            <a:ext cx="4969023" cy="1188018"/>
          </a:xfrm>
          <a:prstGeom prst="rect">
            <a:avLst/>
          </a:prstGeom>
          <a:solidFill>
            <a:srgbClr val="FFFFFF">
              <a:alpha val="89803"/>
            </a:srgbClr>
          </a:solidFill>
          <a:ln w="9525">
            <a:solidFill>
              <a:srgbClr val="66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588" indent="-1588">
              <a:spcBef>
                <a:spcPct val="20000"/>
              </a:spcBef>
            </a:pP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Exchange of </a:t>
            </a:r>
            <a:r>
              <a:rPr lang="en-US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40 </a:t>
            </a: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 old </a:t>
            </a:r>
            <a:r>
              <a:rPr lang="en-US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Alvarez accelerator with </a:t>
            </a: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</a:t>
            </a:r>
            <a:r>
              <a:rPr lang="en-US" b="1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en-US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structures</a:t>
            </a:r>
          </a:p>
          <a:p>
            <a:pPr marL="1588" indent="-1588">
              <a:spcBef>
                <a:spcPct val="20000"/>
              </a:spcBef>
            </a:pPr>
            <a:r>
              <a:rPr lang="en-US" sz="1600" b="1" dirty="0"/>
              <a:t>Higher </a:t>
            </a:r>
            <a:r>
              <a:rPr lang="en-US" sz="1600" b="1" dirty="0" smtClean="0"/>
              <a:t>intensities (medium mass range)</a:t>
            </a:r>
            <a:br>
              <a:rPr lang="en-US" sz="1600" b="1" dirty="0" smtClean="0"/>
            </a:br>
            <a:r>
              <a:rPr lang="en-US" sz="1600" b="1" dirty="0" smtClean="0"/>
              <a:t> </a:t>
            </a:r>
            <a:r>
              <a:rPr lang="en-US" sz="1600" b="1" dirty="0">
                <a:sym typeface="Wingdings" pitchFamily="2" charset="2"/>
              </a:rPr>
              <a:t> 28 GHz ECRIS</a:t>
            </a:r>
            <a:endParaRPr lang="en-US" sz="1600" b="1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22565" y="164451"/>
            <a:ext cx="6242342" cy="787557"/>
          </a:xfrm>
          <a:prstGeom prst="rect">
            <a:avLst/>
          </a:prstGeom>
        </p:spPr>
        <p:txBody>
          <a:bodyPr/>
          <a:lstStyle/>
          <a:p>
            <a:r>
              <a:rPr lang="en-US" b="0" dirty="0" smtClean="0"/>
              <a:t>GSI Accelerator Upgrade</a:t>
            </a:r>
            <a:endParaRPr lang="en-US" b="0" dirty="0"/>
          </a:p>
        </p:txBody>
      </p:sp>
      <p:sp>
        <p:nvSpPr>
          <p:cNvPr id="8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139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  <p:bldP spid="2560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IS-Bild-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8"/>
          <a:stretch>
            <a:fillRect/>
          </a:stretch>
        </p:blipFill>
        <p:spPr bwMode="auto">
          <a:xfrm>
            <a:off x="111125" y="1458913"/>
            <a:ext cx="5108947" cy="43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3"/>
          <p:cNvSpPr txBox="1">
            <a:spLocks noChangeArrowheads="1"/>
          </p:cNvSpPr>
          <p:nvPr/>
        </p:nvSpPr>
        <p:spPr bwMode="auto">
          <a:xfrm>
            <a:off x="5436096" y="1458913"/>
            <a:ext cx="3707904" cy="4330585"/>
          </a:xfrm>
          <a:prstGeom prst="rect">
            <a:avLst/>
          </a:prstGeom>
          <a:solidFill>
            <a:schemeClr val="bg1"/>
          </a:solidFill>
          <a:extLst/>
        </p:spPr>
        <p:txBody>
          <a:bodyPr lIns="36000" tIns="36000" rIns="36000" bIns="36000">
            <a:normAutofit/>
          </a:bodyPr>
          <a:lstStyle>
            <a:defPPr>
              <a:defRPr lang="de-DE"/>
            </a:defPPr>
            <a:lvl1pPr marL="342900" indent="-34290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  <a:defRPr sz="21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12788" lvl="1" indent="-35560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  <a:defRPr sz="19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</a:lstStyle>
          <a:p>
            <a:pPr marL="0" indent="0">
              <a:buNone/>
            </a:pPr>
            <a:r>
              <a:rPr lang="en-US" sz="1600" dirty="0"/>
              <a:t>Main </a:t>
            </a:r>
            <a:r>
              <a:rPr lang="en-US" sz="1600" dirty="0" smtClean="0"/>
              <a:t>upgrade measures</a:t>
            </a:r>
            <a:r>
              <a:rPr lang="en-US" sz="1600" dirty="0" smtClean="0"/>
              <a:t>:</a:t>
            </a:r>
            <a:endParaRPr lang="en-US" sz="1600" dirty="0"/>
          </a:p>
          <a:p>
            <a:pPr marL="268288" indent="-257175"/>
            <a:r>
              <a:rPr lang="en-US" sz="1600" dirty="0" smtClean="0"/>
              <a:t>New injection system</a:t>
            </a:r>
            <a:endParaRPr lang="en-US" sz="1600" dirty="0"/>
          </a:p>
          <a:p>
            <a:pPr marL="268288" indent="-257175"/>
            <a:r>
              <a:rPr lang="en-US" sz="1600" dirty="0" smtClean="0"/>
              <a:t>Enhanced pumping and beam loss control</a:t>
            </a:r>
            <a:endParaRPr lang="en-US" sz="1600" dirty="0"/>
          </a:p>
          <a:p>
            <a:pPr marL="542925" lvl="1" indent="-277813"/>
            <a:r>
              <a:rPr lang="en-US" sz="1600" dirty="0" smtClean="0"/>
              <a:t>NEG coating, Baking at 300 K</a:t>
            </a:r>
            <a:endParaRPr lang="en-US" sz="1600" dirty="0"/>
          </a:p>
          <a:p>
            <a:pPr marL="542925" lvl="1" indent="-277813"/>
            <a:r>
              <a:rPr lang="en-US" sz="1600" dirty="0"/>
              <a:t>I</a:t>
            </a:r>
            <a:r>
              <a:rPr lang="en-US" sz="1600" dirty="0" smtClean="0"/>
              <a:t>on catchers </a:t>
            </a:r>
            <a:r>
              <a:rPr lang="en-US" sz="1600" dirty="0"/>
              <a:t>and </a:t>
            </a:r>
            <a:r>
              <a:rPr lang="en-US" sz="1600" dirty="0" smtClean="0"/>
              <a:t>collimators</a:t>
            </a:r>
            <a:endParaRPr lang="en-US" sz="1600" dirty="0"/>
          </a:p>
          <a:p>
            <a:r>
              <a:rPr lang="en-US" sz="1600" dirty="0" smtClean="0"/>
              <a:t>Bunch </a:t>
            </a:r>
            <a:r>
              <a:rPr lang="en-US" sz="1600" dirty="0" smtClean="0"/>
              <a:t>compression cavity</a:t>
            </a:r>
          </a:p>
          <a:p>
            <a:r>
              <a:rPr lang="en-US" sz="1600" dirty="0" smtClean="0"/>
              <a:t>Fast beam monitor (RGM)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 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Close to be completed (present shutdown):</a:t>
            </a:r>
            <a:endParaRPr lang="en-US" sz="1600" dirty="0"/>
          </a:p>
          <a:p>
            <a:r>
              <a:rPr lang="en-US" sz="1600" dirty="0"/>
              <a:t>Main dipole power supply</a:t>
            </a:r>
          </a:p>
          <a:p>
            <a:r>
              <a:rPr lang="en-US" sz="1600" dirty="0" smtClean="0"/>
              <a:t>New h=2 acceleration </a:t>
            </a:r>
            <a:r>
              <a:rPr lang="en-US" sz="1600" dirty="0" smtClean="0"/>
              <a:t>cavities</a:t>
            </a:r>
          </a:p>
          <a:p>
            <a:pPr marL="0" indent="0">
              <a:buNone/>
            </a:pPr>
            <a:r>
              <a:rPr lang="en-US" sz="1600" dirty="0" smtClean="0"/>
              <a:t>for fast ramping with 10 T/s.</a:t>
            </a:r>
            <a:endParaRPr lang="en-US" sz="1600" dirty="0" smtClean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3557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422565" y="164451"/>
            <a:ext cx="6242342" cy="7875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de-DE" b="0" dirty="0" smtClean="0">
                <a:ea typeface="ＭＳ Ｐゴシック" pitchFamily="34" charset="-128"/>
              </a:rPr>
              <a:t>SIS18 Booster </a:t>
            </a:r>
            <a:r>
              <a:rPr lang="de-DE" b="0" dirty="0">
                <a:ea typeface="ＭＳ Ｐゴシック" pitchFamily="34" charset="-128"/>
              </a:rPr>
              <a:t>U</a:t>
            </a:r>
            <a:r>
              <a:rPr lang="de-DE" b="0" dirty="0" smtClean="0">
                <a:ea typeface="ＭＳ Ｐゴシック" pitchFamily="34" charset="-128"/>
              </a:rPr>
              <a:t>pgrade</a:t>
            </a:r>
          </a:p>
        </p:txBody>
      </p:sp>
      <p:sp>
        <p:nvSpPr>
          <p:cNvPr id="7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91248" y="6011996"/>
            <a:ext cx="875268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The SIS18 </a:t>
            </a:r>
            <a:r>
              <a:rPr lang="de-DE" dirty="0" err="1" smtClean="0"/>
              <a:t>developments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a </a:t>
            </a:r>
            <a:r>
              <a:rPr lang="de-DE" dirty="0" err="1" smtClean="0"/>
              <a:t>pre-condition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design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layout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SIS100.</a:t>
            </a:r>
          </a:p>
        </p:txBody>
      </p:sp>
      <p:pic>
        <p:nvPicPr>
          <p:cNvPr id="9" name="Picture 12" descr="06050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3510" y="3636283"/>
            <a:ext cx="1251802" cy="8826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1903510" y="2708920"/>
            <a:ext cx="2367976" cy="756050"/>
            <a:chOff x="521" y="3113"/>
            <a:chExt cx="3156" cy="9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1" name="Picture 8" descr="P100084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3113"/>
              <a:ext cx="1602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9" descr="P100084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" y="3113"/>
              <a:ext cx="1554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40454" y="3643883"/>
            <a:ext cx="1031032" cy="87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89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1167</Words>
  <Application>Microsoft Office PowerPoint</Application>
  <PresentationFormat>Bildschirmpräsentation (4:3)</PresentationFormat>
  <Paragraphs>303</Paragraphs>
  <Slides>27</Slides>
  <Notes>10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gsi-folienmaster</vt:lpstr>
      <vt:lpstr>Overview of the FAIR Accelerators </vt:lpstr>
      <vt:lpstr>Outline</vt:lpstr>
      <vt:lpstr>PowerPoint-Präsentation</vt:lpstr>
      <vt:lpstr>Heavy Ion Accelerator Chain</vt:lpstr>
      <vt:lpstr>Anti Proton Accelerator Chain</vt:lpstr>
      <vt:lpstr>FAIR ACC Beam Performance</vt:lpstr>
      <vt:lpstr>FAIR Injectors: UNILAC, p-Linac and SIS18 </vt:lpstr>
      <vt:lpstr>GSI Accelerator Upgrade</vt:lpstr>
      <vt:lpstr>SIS18 Booster Upgrade</vt:lpstr>
      <vt:lpstr>Intensity Requirements for FAIR  (SIS18 Booster Operation)</vt:lpstr>
      <vt:lpstr>SIS18 Beam Intensity Progress</vt:lpstr>
      <vt:lpstr>The Proton-LINAC</vt:lpstr>
      <vt:lpstr>Heavy Ion Synchrotron SIS100</vt:lpstr>
      <vt:lpstr>PowerPoint-Präsentation</vt:lpstr>
      <vt:lpstr>Series Dipole Test Facility at GSI</vt:lpstr>
      <vt:lpstr>Series Quadrupole Unit Tests at JINR</vt:lpstr>
      <vt:lpstr>High Energy Beam Transport</vt:lpstr>
      <vt:lpstr>High Energy Beam Transport</vt:lpstr>
      <vt:lpstr>Super-Fragment Separator</vt:lpstr>
      <vt:lpstr>PowerPoint-Präsentation</vt:lpstr>
      <vt:lpstr>Super-FRS Magnet Testing at CERN</vt:lpstr>
      <vt:lpstr>Pbar Target and Separator</vt:lpstr>
      <vt:lpstr>The FAIR Storage Rings</vt:lpstr>
      <vt:lpstr>The Collector Ring: Large Aperture Storage Ring </vt:lpstr>
      <vt:lpstr>The High Energy Storage Ring – HESR</vt:lpstr>
      <vt:lpstr>Status Cryogenic Supply and Distribution</vt:lpstr>
      <vt:lpstr>PowerPoint-Präsentation</vt:lpstr>
    </vt:vector>
  </TitlesOfParts>
  <Company>GSI 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HITRAP coordination meeting 27.09.2007</dc:title>
  <dc:creator>Oliver Kester</dc:creator>
  <cp:lastModifiedBy>Spiller, Peter Dr.</cp:lastModifiedBy>
  <cp:revision>2084</cp:revision>
  <cp:lastPrinted>2014-05-25T22:02:11Z</cp:lastPrinted>
  <dcterms:created xsi:type="dcterms:W3CDTF">2005-05-05T14:29:38Z</dcterms:created>
  <dcterms:modified xsi:type="dcterms:W3CDTF">2015-11-03T11:22:48Z</dcterms:modified>
</cp:coreProperties>
</file>