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1" r:id="rId1"/>
  </p:sldMasterIdLst>
  <p:notesMasterIdLst>
    <p:notesMasterId r:id="rId65"/>
  </p:notesMasterIdLst>
  <p:handoutMasterIdLst>
    <p:handoutMasterId r:id="rId66"/>
  </p:handoutMasterIdLst>
  <p:sldIdLst>
    <p:sldId id="622" r:id="rId2"/>
    <p:sldId id="648" r:id="rId3"/>
    <p:sldId id="646" r:id="rId4"/>
    <p:sldId id="647" r:id="rId5"/>
    <p:sldId id="649" r:id="rId6"/>
    <p:sldId id="650" r:id="rId7"/>
    <p:sldId id="652" r:id="rId8"/>
    <p:sldId id="449" r:id="rId9"/>
    <p:sldId id="355" r:id="rId10"/>
    <p:sldId id="453" r:id="rId11"/>
    <p:sldId id="543" r:id="rId12"/>
    <p:sldId id="563" r:id="rId13"/>
    <p:sldId id="575" r:id="rId14"/>
    <p:sldId id="452" r:id="rId15"/>
    <p:sldId id="546" r:id="rId16"/>
    <p:sldId id="670" r:id="rId17"/>
    <p:sldId id="694" r:id="rId18"/>
    <p:sldId id="655" r:id="rId19"/>
    <p:sldId id="590" r:id="rId20"/>
    <p:sldId id="685" r:id="rId21"/>
    <p:sldId id="589" r:id="rId22"/>
    <p:sldId id="686" r:id="rId23"/>
    <p:sldId id="591" r:id="rId24"/>
    <p:sldId id="593" r:id="rId25"/>
    <p:sldId id="653" r:id="rId26"/>
    <p:sldId id="595" r:id="rId27"/>
    <p:sldId id="656" r:id="rId28"/>
    <p:sldId id="584" r:id="rId29"/>
    <p:sldId id="583" r:id="rId30"/>
    <p:sldId id="585" r:id="rId31"/>
    <p:sldId id="586" r:id="rId32"/>
    <p:sldId id="695" r:id="rId33"/>
    <p:sldId id="677" r:id="rId34"/>
    <p:sldId id="678" r:id="rId35"/>
    <p:sldId id="682" r:id="rId36"/>
    <p:sldId id="679" r:id="rId37"/>
    <p:sldId id="681" r:id="rId38"/>
    <p:sldId id="675" r:id="rId39"/>
    <p:sldId id="716" r:id="rId40"/>
    <p:sldId id="684" r:id="rId41"/>
    <p:sldId id="672" r:id="rId42"/>
    <p:sldId id="673" r:id="rId43"/>
    <p:sldId id="683" r:id="rId44"/>
    <p:sldId id="671" r:id="rId45"/>
    <p:sldId id="487" r:id="rId46"/>
    <p:sldId id="711" r:id="rId47"/>
    <p:sldId id="625" r:id="rId48"/>
    <p:sldId id="616" r:id="rId49"/>
    <p:sldId id="617" r:id="rId50"/>
    <p:sldId id="621" r:id="rId51"/>
    <p:sldId id="630" r:id="rId52"/>
    <p:sldId id="628" r:id="rId53"/>
    <p:sldId id="687" r:id="rId54"/>
    <p:sldId id="706" r:id="rId55"/>
    <p:sldId id="707" r:id="rId56"/>
    <p:sldId id="708" r:id="rId57"/>
    <p:sldId id="709" r:id="rId58"/>
    <p:sldId id="710" r:id="rId59"/>
    <p:sldId id="641" r:id="rId60"/>
    <p:sldId id="643" r:id="rId61"/>
    <p:sldId id="712" r:id="rId62"/>
    <p:sldId id="713" r:id="rId63"/>
    <p:sldId id="715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BFDA1"/>
    <a:srgbClr val="01911C"/>
    <a:srgbClr val="01851A"/>
    <a:srgbClr val="02BE26"/>
    <a:srgbClr val="33CCFF"/>
    <a:srgbClr val="969696"/>
    <a:srgbClr val="0099FF"/>
    <a:srgbClr val="FF33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3723" autoAdjust="0"/>
    <p:restoredTop sz="94660"/>
  </p:normalViewPr>
  <p:slideViewPr>
    <p:cSldViewPr>
      <p:cViewPr varScale="1">
        <p:scale>
          <a:sx n="98" d="100"/>
          <a:sy n="98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ict"/><Relationship Id="rId3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265" cy="481361"/>
          </a:xfrm>
          <a:prstGeom prst="rect">
            <a:avLst/>
          </a:prstGeom>
        </p:spPr>
        <p:txBody>
          <a:bodyPr vert="horz" lIns="93954" tIns="46978" rIns="93954" bIns="46978" rtlCol="0"/>
          <a:lstStyle>
            <a:lvl1pPr algn="l" eaLnBrk="1" hangingPunct="1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299" y="1"/>
            <a:ext cx="3169265" cy="481361"/>
          </a:xfrm>
          <a:prstGeom prst="rect">
            <a:avLst/>
          </a:prstGeom>
        </p:spPr>
        <p:txBody>
          <a:bodyPr vert="horz" lIns="93954" tIns="46978" rIns="93954" bIns="46978" rtlCol="0"/>
          <a:lstStyle>
            <a:lvl1pPr algn="r" eaLnBrk="1" hangingPunct="1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fld id="{E38EDB50-BCA8-498C-9C66-84204E9A63D7}" type="datetimeFigureOut">
              <a:rPr lang="en-IN"/>
              <a:pPr>
                <a:defRPr/>
              </a:pPr>
              <a:t>11/3/15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839"/>
            <a:ext cx="3169265" cy="481361"/>
          </a:xfrm>
          <a:prstGeom prst="rect">
            <a:avLst/>
          </a:prstGeom>
        </p:spPr>
        <p:txBody>
          <a:bodyPr vert="horz" lIns="93954" tIns="46978" rIns="93954" bIns="46978" rtlCol="0" anchor="b"/>
          <a:lstStyle>
            <a:lvl1pPr algn="l" eaLnBrk="1" hangingPunct="1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299" y="9119839"/>
            <a:ext cx="3169265" cy="481361"/>
          </a:xfrm>
          <a:prstGeom prst="rect">
            <a:avLst/>
          </a:prstGeom>
        </p:spPr>
        <p:txBody>
          <a:bodyPr vert="horz" lIns="93954" tIns="46978" rIns="93954" bIns="46978" rtlCol="0" anchor="b"/>
          <a:lstStyle>
            <a:lvl1pPr algn="r" eaLnBrk="1" hangingPunct="1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fld id="{B64FF734-9E8A-423E-B254-99AFC4E3802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714842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904" cy="47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defTabSz="913445" eaLnBrk="0" hangingPunct="0"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659" y="1"/>
            <a:ext cx="3170904" cy="47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algn="r" defTabSz="913445" eaLnBrk="0" hangingPunct="0"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96D6757E-2148-49EC-A530-9ADA0AE559AF}" type="datetimeFigureOut">
              <a:rPr lang="en-US"/>
              <a:pPr>
                <a:defRPr/>
              </a:pPr>
              <a:t>11/3/15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506" y="4561547"/>
            <a:ext cx="5850193" cy="43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466"/>
            <a:ext cx="3170904" cy="47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b" anchorCtr="0" compatLnSpc="1">
            <a:prstTxWarp prst="textNoShape">
              <a:avLst/>
            </a:prstTxWarp>
          </a:bodyPr>
          <a:lstStyle>
            <a:lvl1pPr defTabSz="913445" eaLnBrk="0" hangingPunct="0"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659" y="9121466"/>
            <a:ext cx="3170904" cy="47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b" anchorCtr="0" compatLnSpc="1">
            <a:prstTxWarp prst="textNoShape">
              <a:avLst/>
            </a:prstTxWarp>
          </a:bodyPr>
          <a:lstStyle>
            <a:lvl1pPr algn="r" defTabSz="913445" eaLnBrk="0" hangingPunct="0">
              <a:spcBef>
                <a:spcPct val="50000"/>
              </a:spcBef>
              <a:defRPr sz="1200" smtClean="0"/>
            </a:lvl1pPr>
          </a:lstStyle>
          <a:p>
            <a:pPr>
              <a:defRPr/>
            </a:pPr>
            <a:fld id="{E54A506B-6852-4866-9888-B22CAC6BE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55458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17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8974782" indent="-38505010" defTabSz="9917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430" indent="-234886" defTabSz="9917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4202" indent="-234886" defTabSz="9917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975" indent="-234886" defTabSz="9917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747" indent="-234886" defTabSz="9917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3519" indent="-234886" defTabSz="9917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3291" indent="-234886" defTabSz="9917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3064" indent="-234886" defTabSz="9917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B62126B2-C138-423C-AC64-4ED66ED0B3BF}" type="slidenum">
              <a:rPr lang="en-US" sz="1300">
                <a:cs typeface="Arial" panose="020B0604020202020204" pitchFamily="34" charset="0"/>
              </a:rPr>
              <a:pPr eaLnBrk="1" hangingPunct="1">
                <a:spcBef>
                  <a:spcPct val="50000"/>
                </a:spcBef>
              </a:pPr>
              <a:t>1</a:t>
            </a:fld>
            <a:endParaRPr lang="en-US" sz="1300" dirty="0"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cs typeface="Arial" panose="020B0604020202020204" pitchFamily="34" charset="0"/>
            </a:endParaRPr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3380" indent="-293608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4430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4202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3975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3747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3519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3291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93064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23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 txBox="1">
            <a:spLocks noGrp="1"/>
          </p:cNvSpPr>
          <p:nvPr/>
        </p:nvSpPr>
        <p:spPr bwMode="auto">
          <a:xfrm>
            <a:off x="4142659" y="9124719"/>
            <a:ext cx="3170904" cy="47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54" tIns="49226" rIns="98454" bIns="49226" anchor="b"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431DC3-5305-4A38-8691-E4CEA0679773}" type="slidenum">
              <a:rPr lang="en-U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sz="1300" dirty="0"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3900"/>
            <a:ext cx="4799012" cy="3598863"/>
          </a:xfrm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xfrm>
            <a:off x="732506" y="4561548"/>
            <a:ext cx="5850193" cy="431436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54" tIns="49226" rIns="98454" bIns="49226"/>
          <a:lstStyle/>
          <a:p>
            <a:pPr defTabSz="937914" eaLnBrk="1" hangingPunct="1"/>
            <a:endParaRPr lang="en-US" dirty="0" smtClean="0"/>
          </a:p>
        </p:txBody>
      </p:sp>
      <p:sp>
        <p:nvSpPr>
          <p:cNvPr id="26629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3380" indent="-293608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4430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4202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3975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3747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3519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3291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93064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239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3380" indent="-293608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4430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4202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3975" indent="-234886" defTabSz="913445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3747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3519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3291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93064" indent="-234886" defTabSz="913445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955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3"/>
          <p:cNvSpPr txBox="1">
            <a:spLocks noGrp="1" noChangeArrowheads="1"/>
          </p:cNvSpPr>
          <p:nvPr/>
        </p:nvSpPr>
        <p:spPr bwMode="auto">
          <a:xfrm>
            <a:off x="4140200" y="9120188"/>
            <a:ext cx="31480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 defTabSz="423863" eaLnBrk="1">
              <a:lnSpc>
                <a:spcPct val="95000"/>
              </a:lnSpc>
              <a:buSzPct val="100000"/>
              <a:tabLst>
                <a:tab pos="0" algn="l"/>
                <a:tab pos="423863" algn="l"/>
                <a:tab pos="847725" algn="l"/>
                <a:tab pos="1271588" algn="l"/>
                <a:tab pos="1695450" algn="l"/>
                <a:tab pos="2119313" algn="l"/>
                <a:tab pos="2543175" algn="l"/>
                <a:tab pos="2965450" algn="l"/>
                <a:tab pos="3389313" algn="l"/>
                <a:tab pos="3813175" algn="l"/>
                <a:tab pos="4237038" algn="l"/>
                <a:tab pos="4660900" algn="l"/>
                <a:tab pos="5084763" algn="l"/>
                <a:tab pos="5508625" algn="l"/>
                <a:tab pos="5932488" algn="l"/>
                <a:tab pos="6356350" algn="l"/>
                <a:tab pos="6780213" algn="l"/>
                <a:tab pos="7204075" algn="l"/>
                <a:tab pos="7627938" algn="l"/>
                <a:tab pos="8050213" algn="l"/>
                <a:tab pos="8474075" algn="l"/>
              </a:tabLst>
            </a:pPr>
            <a:fld id="{9D410A35-FD3D-E64E-BFD2-DF89BAE42A5A}" type="slidenum">
              <a:rPr lang="en-US" sz="1300">
                <a:solidFill>
                  <a:srgbClr val="000000"/>
                </a:solidFill>
              </a:rPr>
              <a:pPr algn="r" defTabSz="423863" eaLnBrk="1">
                <a:lnSpc>
                  <a:spcPct val="95000"/>
                </a:lnSpc>
                <a:buSzPct val="100000"/>
                <a:tabLst>
                  <a:tab pos="0" algn="l"/>
                  <a:tab pos="423863" algn="l"/>
                  <a:tab pos="847725" algn="l"/>
                  <a:tab pos="1271588" algn="l"/>
                  <a:tab pos="1695450" algn="l"/>
                  <a:tab pos="2119313" algn="l"/>
                  <a:tab pos="2543175" algn="l"/>
                  <a:tab pos="2965450" algn="l"/>
                  <a:tab pos="3389313" algn="l"/>
                  <a:tab pos="3813175" algn="l"/>
                  <a:tab pos="4237038" algn="l"/>
                  <a:tab pos="4660900" algn="l"/>
                  <a:tab pos="5084763" algn="l"/>
                  <a:tab pos="5508625" algn="l"/>
                  <a:tab pos="5932488" algn="l"/>
                  <a:tab pos="6356350" algn="l"/>
                  <a:tab pos="6780213" algn="l"/>
                  <a:tab pos="7204075" algn="l"/>
                  <a:tab pos="7627938" algn="l"/>
                  <a:tab pos="8050213" algn="l"/>
                  <a:tab pos="8474075" algn="l"/>
                </a:tabLst>
              </a:pPr>
              <a:t>56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82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787900" cy="3590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2628" name="Text Box 2"/>
          <p:cNvSpPr txBox="1">
            <a:spLocks noChangeArrowheads="1"/>
          </p:cNvSpPr>
          <p:nvPr/>
        </p:nvSpPr>
        <p:spPr bwMode="auto">
          <a:xfrm>
            <a:off x="731838" y="4560888"/>
            <a:ext cx="5843587" cy="431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>
            <a:prstTxWarp prst="textNoShape">
              <a:avLst/>
            </a:prstTxWarp>
          </a:bodyPr>
          <a:lstStyle/>
          <a:p>
            <a:pPr defTabSz="423863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7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3"/>
          <p:cNvSpPr txBox="1">
            <a:spLocks noGrp="1" noChangeArrowheads="1"/>
          </p:cNvSpPr>
          <p:nvPr/>
        </p:nvSpPr>
        <p:spPr bwMode="auto">
          <a:xfrm>
            <a:off x="4140200" y="9120188"/>
            <a:ext cx="31480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r" defTabSz="423863" eaLnBrk="1">
              <a:lnSpc>
                <a:spcPct val="95000"/>
              </a:lnSpc>
              <a:buSzPct val="100000"/>
              <a:tabLst>
                <a:tab pos="0" algn="l"/>
                <a:tab pos="423863" algn="l"/>
                <a:tab pos="847725" algn="l"/>
                <a:tab pos="1271588" algn="l"/>
                <a:tab pos="1695450" algn="l"/>
                <a:tab pos="2119313" algn="l"/>
                <a:tab pos="2543175" algn="l"/>
                <a:tab pos="2965450" algn="l"/>
                <a:tab pos="3389313" algn="l"/>
                <a:tab pos="3813175" algn="l"/>
                <a:tab pos="4237038" algn="l"/>
                <a:tab pos="4660900" algn="l"/>
                <a:tab pos="5084763" algn="l"/>
                <a:tab pos="5508625" algn="l"/>
                <a:tab pos="5932488" algn="l"/>
                <a:tab pos="6356350" algn="l"/>
                <a:tab pos="6780213" algn="l"/>
                <a:tab pos="7204075" algn="l"/>
                <a:tab pos="7627938" algn="l"/>
                <a:tab pos="8050213" algn="l"/>
                <a:tab pos="8474075" algn="l"/>
              </a:tabLst>
            </a:pPr>
            <a:fld id="{DB015862-7370-F64E-B399-6A83F827D304}" type="slidenum">
              <a:rPr lang="en-US" sz="1300">
                <a:solidFill>
                  <a:srgbClr val="000000"/>
                </a:solidFill>
              </a:rPr>
              <a:pPr algn="r" defTabSz="423863" eaLnBrk="1">
                <a:lnSpc>
                  <a:spcPct val="95000"/>
                </a:lnSpc>
                <a:buSzPct val="100000"/>
                <a:tabLst>
                  <a:tab pos="0" algn="l"/>
                  <a:tab pos="423863" algn="l"/>
                  <a:tab pos="847725" algn="l"/>
                  <a:tab pos="1271588" algn="l"/>
                  <a:tab pos="1695450" algn="l"/>
                  <a:tab pos="2119313" algn="l"/>
                  <a:tab pos="2543175" algn="l"/>
                  <a:tab pos="2965450" algn="l"/>
                  <a:tab pos="3389313" algn="l"/>
                  <a:tab pos="3813175" algn="l"/>
                  <a:tab pos="4237038" algn="l"/>
                  <a:tab pos="4660900" algn="l"/>
                  <a:tab pos="5084763" algn="l"/>
                  <a:tab pos="5508625" algn="l"/>
                  <a:tab pos="5932488" algn="l"/>
                  <a:tab pos="6356350" algn="l"/>
                  <a:tab pos="6780213" algn="l"/>
                  <a:tab pos="7204075" algn="l"/>
                  <a:tab pos="7627938" algn="l"/>
                  <a:tab pos="8050213" algn="l"/>
                  <a:tab pos="8474075" algn="l"/>
                </a:tabLst>
              </a:pPr>
              <a:t>57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78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787900" cy="35909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8532" name="Text Box 2"/>
          <p:cNvSpPr txBox="1">
            <a:spLocks noChangeArrowheads="1"/>
          </p:cNvSpPr>
          <p:nvPr/>
        </p:nvSpPr>
        <p:spPr bwMode="auto">
          <a:xfrm>
            <a:off x="731838" y="4560888"/>
            <a:ext cx="5843587" cy="431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>
            <a:prstTxWarp prst="textNoShape">
              <a:avLst/>
            </a:prstTxWarp>
          </a:bodyPr>
          <a:lstStyle/>
          <a:p>
            <a:pPr defTabSz="423863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7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044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205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097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339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448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293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087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744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973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52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935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46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25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5"/>
          <p:cNvSpPr txBox="1">
            <a:spLocks noChangeArrowheads="1"/>
          </p:cNvSpPr>
          <p:nvPr userDrawn="1"/>
        </p:nvSpPr>
        <p:spPr bwMode="auto">
          <a:xfrm>
            <a:off x="304800" y="2428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36A1D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I-DESIGN</a:t>
            </a:r>
            <a:endParaRPr lang="en-US" sz="1400" b="1">
              <a:solidFill>
                <a:srgbClr val="36A1D6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Line 6"/>
          <p:cNvSpPr>
            <a:spLocks noChangeShapeType="1"/>
          </p:cNvSpPr>
          <p:nvPr userDrawn="1"/>
        </p:nvSpPr>
        <p:spPr bwMode="auto">
          <a:xfrm>
            <a:off x="1981200" y="609600"/>
            <a:ext cx="53340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 flipH="1">
            <a:off x="0" y="6400800"/>
            <a:ext cx="70104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1029" name="Picture 7" descr="final RSB logo"/>
          <p:cNvPicPr>
            <a:picLocks noChangeAspect="1" noChangeArrowheads="1"/>
          </p:cNvPicPr>
          <p:nvPr userDrawn="1"/>
        </p:nvPicPr>
        <p:blipFill>
          <a:blip r:embed="rId15" cstate="email">
            <a:lum bright="2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524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0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Relationship Id="rId3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oleObject" Target="../embeddings/Microsoft_Excel_97_-_2004_Worksheet4.xls"/><Relationship Id="rId5" Type="http://schemas.openxmlformats.org/officeDocument/2006/relationships/oleObject" Target="../embeddings/Microsoft_Excel_97_-_2004_Worksheet5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17.jpeg"/><Relationship Id="rId5" Type="http://schemas.openxmlformats.org/officeDocument/2006/relationships/image" Target="../media/image120.jpe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png"/><Relationship Id="rId6" Type="http://schemas.openxmlformats.org/officeDocument/2006/relationships/image" Target="../media/image126.jpeg"/><Relationship Id="rId7" Type="http://schemas.openxmlformats.org/officeDocument/2006/relationships/image" Target="../media/image127.jpeg"/><Relationship Id="rId8" Type="http://schemas.openxmlformats.org/officeDocument/2006/relationships/image" Target="../media/image128.jpe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jpeg"/><Relationship Id="rId9" Type="http://schemas.openxmlformats.org/officeDocument/2006/relationships/image" Target="../media/image13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5" Type="http://schemas.openxmlformats.org/officeDocument/2006/relationships/image" Target="../media/image150.jpeg"/><Relationship Id="rId6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jpeg"/><Relationship Id="rId5" Type="http://schemas.openxmlformats.org/officeDocument/2006/relationships/image" Target="../media/image155.jpeg"/><Relationship Id="rId6" Type="http://schemas.openxmlformats.org/officeDocument/2006/relationships/image" Target="../media/image156.jpeg"/><Relationship Id="rId7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5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8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6.xls"/><Relationship Id="rId4" Type="http://schemas.openxmlformats.org/officeDocument/2006/relationships/oleObject" Target="../embeddings/Microsoft_Excel_97_-_2004_Worksheet7.xls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381000" y="1828800"/>
            <a:ext cx="8382000" cy="337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I-DESIGN perspective of FAIR in-kind contribution:     </a:t>
            </a:r>
            <a:r>
              <a:rPr lang="en-US" sz="3200" i="1" dirty="0" smtClean="0">
                <a:latin typeface="Times New Roman"/>
                <a:cs typeface="Times New Roman"/>
              </a:rPr>
              <a:t>Challenges and opportunities                                              for                                                                                Indian industries</a:t>
            </a:r>
            <a:endParaRPr lang="en-US" sz="2800" i="1" dirty="0" smtClean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150000"/>
              </a:lnSpc>
            </a:pPr>
            <a:endParaRPr lang="en-US" sz="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" y="6400800"/>
            <a:ext cx="662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anose="020F0502020204030204" pitchFamily="34" charset="0"/>
              </a:rPr>
              <a:t>4</a:t>
            </a:r>
            <a:r>
              <a:rPr lang="en-US" sz="1400" baseline="30000" dirty="0" smtClean="0">
                <a:latin typeface="Calibri" panose="020F0502020204030204" pitchFamily="34" charset="0"/>
              </a:rPr>
              <a:t>th</a:t>
            </a:r>
            <a:r>
              <a:rPr lang="en-US" sz="1400" dirty="0" smtClean="0">
                <a:latin typeface="Calibri" panose="020F0502020204030204" pitchFamily="34" charset="0"/>
              </a:rPr>
              <a:t> November, </a:t>
            </a:r>
            <a:r>
              <a:rPr lang="en-US" sz="1400" dirty="0">
                <a:latin typeface="Calibri" panose="020F0502020204030204" pitchFamily="34" charset="0"/>
              </a:rPr>
              <a:t>2015</a:t>
            </a:r>
            <a:endParaRPr lang="en-IN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36525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Location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17411" name="Picture 51" descr="Pictur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4303713" cy="46259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3686175" y="3943350"/>
            <a:ext cx="1674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>
                <a:latin typeface="Calibri" panose="020F0502020204030204" pitchFamily="34" charset="0"/>
                <a:cs typeface="Arial" panose="020B0604020202020204" pitchFamily="34" charset="0"/>
              </a:rPr>
              <a:t>Pune</a:t>
            </a:r>
          </a:p>
        </p:txBody>
      </p:sp>
      <p:sp>
        <p:nvSpPr>
          <p:cNvPr id="17413" name="Oval 55"/>
          <p:cNvSpPr>
            <a:spLocks noChangeArrowheads="1"/>
          </p:cNvSpPr>
          <p:nvPr/>
        </p:nvSpPr>
        <p:spPr bwMode="auto">
          <a:xfrm>
            <a:off x="3505200" y="4038600"/>
            <a:ext cx="182563" cy="1952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en-US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Oval 65"/>
          <p:cNvSpPr>
            <a:spLocks noChangeArrowheads="1"/>
          </p:cNvSpPr>
          <p:nvPr/>
        </p:nvSpPr>
        <p:spPr bwMode="auto">
          <a:xfrm>
            <a:off x="5334000" y="3429000"/>
            <a:ext cx="182563" cy="196850"/>
          </a:xfrm>
          <a:prstGeom prst="ellipse">
            <a:avLst/>
          </a:prstGeom>
          <a:solidFill>
            <a:srgbClr val="F67B1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Oval 66"/>
          <p:cNvSpPr>
            <a:spLocks noChangeArrowheads="1"/>
          </p:cNvSpPr>
          <p:nvPr/>
        </p:nvSpPr>
        <p:spPr bwMode="auto">
          <a:xfrm>
            <a:off x="5257800" y="3733800"/>
            <a:ext cx="182563" cy="195263"/>
          </a:xfrm>
          <a:prstGeom prst="ellipse">
            <a:avLst/>
          </a:prstGeom>
          <a:solidFill>
            <a:srgbClr val="F67B1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Oval 70"/>
          <p:cNvSpPr>
            <a:spLocks noChangeArrowheads="1"/>
          </p:cNvSpPr>
          <p:nvPr/>
        </p:nvSpPr>
        <p:spPr bwMode="auto">
          <a:xfrm>
            <a:off x="4267200" y="4953000"/>
            <a:ext cx="182563" cy="19526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477" name="Group 45"/>
          <p:cNvGraphicFramePr>
            <a:graphicFrameLocks noGrp="1"/>
          </p:cNvGraphicFramePr>
          <p:nvPr/>
        </p:nvGraphicFramePr>
        <p:xfrm>
          <a:off x="5943600" y="3657600"/>
          <a:ext cx="2819400" cy="1447800"/>
        </p:xfrm>
        <a:graphic>
          <a:graphicData uri="http://schemas.openxmlformats.org/drawingml/2006/table">
            <a:tbl>
              <a:tblPr/>
              <a:tblGrid>
                <a:gridCol w="801688"/>
                <a:gridCol w="2017712"/>
              </a:tblGrid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Headquarter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Branch Office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Future Expansion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24" name="Oval 70"/>
          <p:cNvSpPr>
            <a:spLocks noChangeArrowheads="1"/>
          </p:cNvSpPr>
          <p:nvPr/>
        </p:nvSpPr>
        <p:spPr bwMode="auto">
          <a:xfrm>
            <a:off x="6477000" y="3738563"/>
            <a:ext cx="182563" cy="195262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5" name="Oval 70"/>
          <p:cNvSpPr>
            <a:spLocks noChangeArrowheads="1"/>
          </p:cNvSpPr>
          <p:nvPr/>
        </p:nvSpPr>
        <p:spPr bwMode="auto">
          <a:xfrm>
            <a:off x="6477000" y="4162425"/>
            <a:ext cx="182563" cy="195263"/>
          </a:xfrm>
          <a:prstGeom prst="ellipse">
            <a:avLst/>
          </a:prstGeom>
          <a:solidFill>
            <a:srgbClr val="F67B1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6" name="Oval 70"/>
          <p:cNvSpPr>
            <a:spLocks noChangeArrowheads="1"/>
          </p:cNvSpPr>
          <p:nvPr/>
        </p:nvSpPr>
        <p:spPr bwMode="auto">
          <a:xfrm>
            <a:off x="6477000" y="4572000"/>
            <a:ext cx="182563" cy="19526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7" name="Oval 66"/>
          <p:cNvSpPr>
            <a:spLocks noChangeArrowheads="1"/>
          </p:cNvSpPr>
          <p:nvPr/>
        </p:nvSpPr>
        <p:spPr bwMode="auto">
          <a:xfrm>
            <a:off x="3581400" y="4572000"/>
            <a:ext cx="182563" cy="195263"/>
          </a:xfrm>
          <a:prstGeom prst="ellipse">
            <a:avLst/>
          </a:prstGeom>
          <a:solidFill>
            <a:srgbClr val="F67B1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657600" y="128588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000" b="1" i="1">
                <a:latin typeface="Calibri" panose="020F0502020204030204" pitchFamily="34" charset="0"/>
              </a:rPr>
              <a:t>Certifications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52600"/>
            <a:ext cx="2036763" cy="2667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752600"/>
            <a:ext cx="2124075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42" b="6250"/>
          <a:stretch>
            <a:fillRect/>
          </a:stretch>
        </p:blipFill>
        <p:spPr bwMode="auto">
          <a:xfrm>
            <a:off x="4752975" y="1752600"/>
            <a:ext cx="193675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757363"/>
            <a:ext cx="2022475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66750" y="45339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b="1">
                <a:latin typeface="Calibri" panose="020F0502020204030204" pitchFamily="34" charset="0"/>
              </a:rPr>
              <a:t>ISO 9001:2008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033713" y="4524375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b="1">
                <a:latin typeface="Calibri" panose="020F0502020204030204" pitchFamily="34" charset="0"/>
              </a:rPr>
              <a:t>U-Stamp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410200" y="44958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b="1">
                <a:latin typeface="Calibri" panose="020F0502020204030204" pitchFamily="34" charset="0"/>
              </a:rPr>
              <a:t>NB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7391400" y="4462463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b="1">
                <a:latin typeface="Calibri" panose="020F0502020204030204" pitchFamily="34" charset="0"/>
              </a:rPr>
              <a:t>R-Stamp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971800" y="152400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 Collaborating Institutions</a:t>
            </a:r>
          </a:p>
        </p:txBody>
      </p:sp>
      <p:pic>
        <p:nvPicPr>
          <p:cNvPr id="28675" name="Picture 6" descr="IIT-Mumba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12954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" descr="img_genera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1020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3886200" y="3200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IIT Kharagpur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295400" y="32004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IIT Mumbai</a:t>
            </a:r>
          </a:p>
        </p:txBody>
      </p:sp>
      <p:pic>
        <p:nvPicPr>
          <p:cNvPr id="28679" name="Picture 13" descr="iisc_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10668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3886200" y="52578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IISc  Bangalore</a:t>
            </a:r>
          </a:p>
        </p:txBody>
      </p:sp>
      <p:pic>
        <p:nvPicPr>
          <p:cNvPr id="28681" name="Picture 15" descr="ANd9GcQqEtijFum6JEv_cPasXW6eToBsG8e5MHdNOyVb6-9NAkEXDIv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14525"/>
            <a:ext cx="1133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6324600" y="32004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IMMT Bhubneshwar</a:t>
            </a:r>
          </a:p>
        </p:txBody>
      </p:sp>
      <p:sp>
        <p:nvSpPr>
          <p:cNvPr id="28683" name="Text Box 24"/>
          <p:cNvSpPr txBox="1">
            <a:spLocks noChangeArrowheads="1"/>
          </p:cNvSpPr>
          <p:nvPr/>
        </p:nvSpPr>
        <p:spPr bwMode="auto">
          <a:xfrm>
            <a:off x="1447800" y="868363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I-DESIGN has collaborated with several prestigious Institutions of India and Abroad for technical assistance</a:t>
            </a:r>
          </a:p>
        </p:txBody>
      </p:sp>
      <p:sp>
        <p:nvSpPr>
          <p:cNvPr id="28684" name="AutoShape 26" descr="9k="/>
          <p:cNvSpPr>
            <a:spLocks noChangeAspect="1" noChangeArrowheads="1"/>
          </p:cNvSpPr>
          <p:nvPr/>
        </p:nvSpPr>
        <p:spPr bwMode="auto">
          <a:xfrm>
            <a:off x="3948113" y="2662238"/>
            <a:ext cx="15525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85" name="AutoShape 28" descr="9k="/>
          <p:cNvSpPr>
            <a:spLocks noChangeAspect="1" noChangeArrowheads="1"/>
          </p:cNvSpPr>
          <p:nvPr/>
        </p:nvSpPr>
        <p:spPr bwMode="auto">
          <a:xfrm>
            <a:off x="3948113" y="2662238"/>
            <a:ext cx="15525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86" name="AutoShape 30" descr="9k="/>
          <p:cNvSpPr>
            <a:spLocks noChangeAspect="1" noChangeArrowheads="1"/>
          </p:cNvSpPr>
          <p:nvPr/>
        </p:nvSpPr>
        <p:spPr bwMode="auto">
          <a:xfrm>
            <a:off x="3867150" y="2581275"/>
            <a:ext cx="17145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8687" name="Picture 32" descr="nit-rourkela-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12192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 Box 33"/>
          <p:cNvSpPr txBox="1">
            <a:spLocks noChangeArrowheads="1"/>
          </p:cNvSpPr>
          <p:nvPr/>
        </p:nvSpPr>
        <p:spPr bwMode="auto">
          <a:xfrm>
            <a:off x="1295400" y="5334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NIT Rourkela</a:t>
            </a:r>
          </a:p>
        </p:txBody>
      </p:sp>
      <p:pic>
        <p:nvPicPr>
          <p:cNvPr id="28689" name="Picture 35" descr="CSM_Seal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9906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Text Box 36"/>
          <p:cNvSpPr txBox="1">
            <a:spLocks noChangeArrowheads="1"/>
          </p:cNvSpPr>
          <p:nvPr/>
        </p:nvSpPr>
        <p:spPr bwMode="auto">
          <a:xfrm>
            <a:off x="6477000" y="5105400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Colorado School of Mines,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10"/>
          <p:cNvSpPr>
            <a:spLocks/>
          </p:cNvSpPr>
          <p:nvPr/>
        </p:nvSpPr>
        <p:spPr bwMode="auto">
          <a:xfrm rot="16200000" flipH="1">
            <a:off x="5272088" y="3330575"/>
            <a:ext cx="2293937" cy="1300163"/>
          </a:xfrm>
          <a:custGeom>
            <a:avLst/>
            <a:gdLst>
              <a:gd name="T0" fmla="*/ 2147483646 w 2119"/>
              <a:gd name="T1" fmla="*/ 2147483646 h 1114"/>
              <a:gd name="T2" fmla="*/ 2147483646 w 2119"/>
              <a:gd name="T3" fmla="*/ 2147483646 h 1114"/>
              <a:gd name="T4" fmla="*/ 2147483646 w 2119"/>
              <a:gd name="T5" fmla="*/ 2147483646 h 1114"/>
              <a:gd name="T6" fmla="*/ 2147483646 w 2119"/>
              <a:gd name="T7" fmla="*/ 2147483646 h 1114"/>
              <a:gd name="T8" fmla="*/ 2147483646 w 2119"/>
              <a:gd name="T9" fmla="*/ 2147483646 h 1114"/>
              <a:gd name="T10" fmla="*/ 2147483646 w 2119"/>
              <a:gd name="T11" fmla="*/ 2147483646 h 1114"/>
              <a:gd name="T12" fmla="*/ 2147483646 w 2119"/>
              <a:gd name="T13" fmla="*/ 2147483646 h 1114"/>
              <a:gd name="T14" fmla="*/ 2147483646 w 2119"/>
              <a:gd name="T15" fmla="*/ 2147483646 h 1114"/>
              <a:gd name="T16" fmla="*/ 2147483646 w 2119"/>
              <a:gd name="T17" fmla="*/ 2147483646 h 1114"/>
              <a:gd name="T18" fmla="*/ 2147483646 w 2119"/>
              <a:gd name="T19" fmla="*/ 2147483646 h 1114"/>
              <a:gd name="T20" fmla="*/ 2147483646 w 2119"/>
              <a:gd name="T21" fmla="*/ 2147483646 h 1114"/>
              <a:gd name="T22" fmla="*/ 2147483646 w 2119"/>
              <a:gd name="T23" fmla="*/ 2147483646 h 1114"/>
              <a:gd name="T24" fmla="*/ 2147483646 w 2119"/>
              <a:gd name="T25" fmla="*/ 2147483646 h 1114"/>
              <a:gd name="T26" fmla="*/ 2147483646 w 2119"/>
              <a:gd name="T27" fmla="*/ 2147483646 h 1114"/>
              <a:gd name="T28" fmla="*/ 2147483646 w 2119"/>
              <a:gd name="T29" fmla="*/ 2147483646 h 1114"/>
              <a:gd name="T30" fmla="*/ 2147483646 w 2119"/>
              <a:gd name="T31" fmla="*/ 2147483646 h 1114"/>
              <a:gd name="T32" fmla="*/ 2147483646 w 2119"/>
              <a:gd name="T33" fmla="*/ 2147483646 h 1114"/>
              <a:gd name="T34" fmla="*/ 2147483646 w 2119"/>
              <a:gd name="T35" fmla="*/ 0 h 1114"/>
              <a:gd name="T36" fmla="*/ 2147483646 w 2119"/>
              <a:gd name="T37" fmla="*/ 2147483646 h 1114"/>
              <a:gd name="T38" fmla="*/ 2147483646 w 2119"/>
              <a:gd name="T39" fmla="*/ 2147483646 h 1114"/>
              <a:gd name="T40" fmla="*/ 2147483646 w 2119"/>
              <a:gd name="T41" fmla="*/ 2147483646 h 1114"/>
              <a:gd name="T42" fmla="*/ 2147483646 w 2119"/>
              <a:gd name="T43" fmla="*/ 2147483646 h 1114"/>
              <a:gd name="T44" fmla="*/ 2147483646 w 2119"/>
              <a:gd name="T45" fmla="*/ 2147483646 h 1114"/>
              <a:gd name="T46" fmla="*/ 2147483646 w 2119"/>
              <a:gd name="T47" fmla="*/ 2147483646 h 1114"/>
              <a:gd name="T48" fmla="*/ 2147483646 w 2119"/>
              <a:gd name="T49" fmla="*/ 2147483646 h 1114"/>
              <a:gd name="T50" fmla="*/ 2147483646 w 2119"/>
              <a:gd name="T51" fmla="*/ 2147483646 h 1114"/>
              <a:gd name="T52" fmla="*/ 2147483646 w 2119"/>
              <a:gd name="T53" fmla="*/ 2147483646 h 1114"/>
              <a:gd name="T54" fmla="*/ 2147483646 w 2119"/>
              <a:gd name="T55" fmla="*/ 2147483646 h 1114"/>
              <a:gd name="T56" fmla="*/ 2147483646 w 2119"/>
              <a:gd name="T57" fmla="*/ 2147483646 h 1114"/>
              <a:gd name="T58" fmla="*/ 2147483646 w 2119"/>
              <a:gd name="T59" fmla="*/ 2147483646 h 1114"/>
              <a:gd name="T60" fmla="*/ 2147483646 w 2119"/>
              <a:gd name="T61" fmla="*/ 2147483646 h 1114"/>
              <a:gd name="T62" fmla="*/ 2147483646 w 2119"/>
              <a:gd name="T63" fmla="*/ 2147483646 h 1114"/>
              <a:gd name="T64" fmla="*/ 0 w 2119"/>
              <a:gd name="T65" fmla="*/ 2147483646 h 1114"/>
              <a:gd name="T66" fmla="*/ 2147483646 w 2119"/>
              <a:gd name="T67" fmla="*/ 2147483646 h 1114"/>
              <a:gd name="T68" fmla="*/ 2147483646 w 2119"/>
              <a:gd name="T69" fmla="*/ 2147483646 h 1114"/>
              <a:gd name="T70" fmla="*/ 2147483646 w 2119"/>
              <a:gd name="T71" fmla="*/ 2147483646 h 1114"/>
              <a:gd name="T72" fmla="*/ 2147483646 w 2119"/>
              <a:gd name="T73" fmla="*/ 2147483646 h 1114"/>
              <a:gd name="T74" fmla="*/ 2147483646 w 2119"/>
              <a:gd name="T75" fmla="*/ 2147483646 h 1114"/>
              <a:gd name="T76" fmla="*/ 2147483646 w 2119"/>
              <a:gd name="T77" fmla="*/ 2147483646 h 1114"/>
              <a:gd name="T78" fmla="*/ 2147483646 w 2119"/>
              <a:gd name="T79" fmla="*/ 2147483646 h 1114"/>
              <a:gd name="T80" fmla="*/ 2147483646 w 2119"/>
              <a:gd name="T81" fmla="*/ 2147483646 h 1114"/>
              <a:gd name="T82" fmla="*/ 2147483646 w 2119"/>
              <a:gd name="T83" fmla="*/ 2147483646 h 1114"/>
              <a:gd name="T84" fmla="*/ 2147483646 w 2119"/>
              <a:gd name="T85" fmla="*/ 2147483646 h 1114"/>
              <a:gd name="T86" fmla="*/ 2147483646 w 2119"/>
              <a:gd name="T87" fmla="*/ 2147483646 h 1114"/>
              <a:gd name="T88" fmla="*/ 2147483646 w 2119"/>
              <a:gd name="T89" fmla="*/ 2147483646 h 1114"/>
              <a:gd name="T90" fmla="*/ 2147483646 w 2119"/>
              <a:gd name="T91" fmla="*/ 2147483646 h 1114"/>
              <a:gd name="T92" fmla="*/ 2147483646 w 2119"/>
              <a:gd name="T93" fmla="*/ 2147483646 h 1114"/>
              <a:gd name="T94" fmla="*/ 2147483646 w 2119"/>
              <a:gd name="T95" fmla="*/ 2147483646 h 1114"/>
              <a:gd name="T96" fmla="*/ 2147483646 w 2119"/>
              <a:gd name="T97" fmla="*/ 2147483646 h 1114"/>
              <a:gd name="T98" fmla="*/ 2147483646 w 2119"/>
              <a:gd name="T99" fmla="*/ 2147483646 h 111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19"/>
              <a:gd name="T151" fmla="*/ 0 h 1114"/>
              <a:gd name="T152" fmla="*/ 2119 w 2119"/>
              <a:gd name="T153" fmla="*/ 1114 h 111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19" h="1114">
                <a:moveTo>
                  <a:pt x="1065" y="1101"/>
                </a:moveTo>
                <a:lnTo>
                  <a:pt x="1087" y="1097"/>
                </a:lnTo>
                <a:lnTo>
                  <a:pt x="1116" y="1092"/>
                </a:lnTo>
                <a:lnTo>
                  <a:pt x="1145" y="1086"/>
                </a:lnTo>
                <a:lnTo>
                  <a:pt x="1166" y="1081"/>
                </a:lnTo>
                <a:lnTo>
                  <a:pt x="1190" y="1075"/>
                </a:lnTo>
                <a:lnTo>
                  <a:pt x="1215" y="1068"/>
                </a:lnTo>
                <a:lnTo>
                  <a:pt x="1239" y="1062"/>
                </a:lnTo>
                <a:lnTo>
                  <a:pt x="1261" y="1055"/>
                </a:lnTo>
                <a:lnTo>
                  <a:pt x="1285" y="1045"/>
                </a:lnTo>
                <a:lnTo>
                  <a:pt x="1315" y="1034"/>
                </a:lnTo>
                <a:lnTo>
                  <a:pt x="1341" y="1023"/>
                </a:lnTo>
                <a:lnTo>
                  <a:pt x="1365" y="1012"/>
                </a:lnTo>
                <a:lnTo>
                  <a:pt x="1393" y="1000"/>
                </a:lnTo>
                <a:lnTo>
                  <a:pt x="1420" y="987"/>
                </a:lnTo>
                <a:lnTo>
                  <a:pt x="1444" y="975"/>
                </a:lnTo>
                <a:lnTo>
                  <a:pt x="1466" y="960"/>
                </a:lnTo>
                <a:lnTo>
                  <a:pt x="1487" y="948"/>
                </a:lnTo>
                <a:lnTo>
                  <a:pt x="1507" y="933"/>
                </a:lnTo>
                <a:lnTo>
                  <a:pt x="1530" y="920"/>
                </a:lnTo>
                <a:lnTo>
                  <a:pt x="1556" y="903"/>
                </a:lnTo>
                <a:lnTo>
                  <a:pt x="1579" y="886"/>
                </a:lnTo>
                <a:lnTo>
                  <a:pt x="1601" y="869"/>
                </a:lnTo>
                <a:lnTo>
                  <a:pt x="1620" y="854"/>
                </a:lnTo>
                <a:lnTo>
                  <a:pt x="1654" y="828"/>
                </a:lnTo>
                <a:lnTo>
                  <a:pt x="1685" y="801"/>
                </a:lnTo>
                <a:lnTo>
                  <a:pt x="1715" y="771"/>
                </a:lnTo>
                <a:lnTo>
                  <a:pt x="1746" y="736"/>
                </a:lnTo>
                <a:lnTo>
                  <a:pt x="1768" y="710"/>
                </a:lnTo>
                <a:lnTo>
                  <a:pt x="1793" y="681"/>
                </a:lnTo>
                <a:lnTo>
                  <a:pt x="1819" y="649"/>
                </a:lnTo>
                <a:lnTo>
                  <a:pt x="1842" y="618"/>
                </a:lnTo>
                <a:lnTo>
                  <a:pt x="1864" y="584"/>
                </a:lnTo>
                <a:lnTo>
                  <a:pt x="1891" y="545"/>
                </a:lnTo>
                <a:lnTo>
                  <a:pt x="2119" y="679"/>
                </a:lnTo>
                <a:lnTo>
                  <a:pt x="1896" y="0"/>
                </a:lnTo>
                <a:lnTo>
                  <a:pt x="1171" y="129"/>
                </a:lnTo>
                <a:lnTo>
                  <a:pt x="1415" y="267"/>
                </a:lnTo>
                <a:lnTo>
                  <a:pt x="1394" y="296"/>
                </a:lnTo>
                <a:lnTo>
                  <a:pt x="1372" y="322"/>
                </a:lnTo>
                <a:lnTo>
                  <a:pt x="1351" y="347"/>
                </a:lnTo>
                <a:lnTo>
                  <a:pt x="1329" y="371"/>
                </a:lnTo>
                <a:lnTo>
                  <a:pt x="1311" y="390"/>
                </a:lnTo>
                <a:lnTo>
                  <a:pt x="1291" y="410"/>
                </a:lnTo>
                <a:lnTo>
                  <a:pt x="1269" y="427"/>
                </a:lnTo>
                <a:lnTo>
                  <a:pt x="1245" y="446"/>
                </a:lnTo>
                <a:lnTo>
                  <a:pt x="1216" y="465"/>
                </a:lnTo>
                <a:lnTo>
                  <a:pt x="1192" y="481"/>
                </a:lnTo>
                <a:lnTo>
                  <a:pt x="1171" y="493"/>
                </a:lnTo>
                <a:lnTo>
                  <a:pt x="1141" y="510"/>
                </a:lnTo>
                <a:lnTo>
                  <a:pt x="1114" y="521"/>
                </a:lnTo>
                <a:lnTo>
                  <a:pt x="1091" y="528"/>
                </a:lnTo>
                <a:lnTo>
                  <a:pt x="1066" y="537"/>
                </a:lnTo>
                <a:lnTo>
                  <a:pt x="1031" y="546"/>
                </a:lnTo>
                <a:lnTo>
                  <a:pt x="996" y="551"/>
                </a:lnTo>
                <a:lnTo>
                  <a:pt x="961" y="555"/>
                </a:lnTo>
                <a:lnTo>
                  <a:pt x="909" y="557"/>
                </a:lnTo>
                <a:lnTo>
                  <a:pt x="841" y="558"/>
                </a:lnTo>
                <a:lnTo>
                  <a:pt x="788" y="551"/>
                </a:lnTo>
                <a:lnTo>
                  <a:pt x="741" y="540"/>
                </a:lnTo>
                <a:lnTo>
                  <a:pt x="686" y="524"/>
                </a:lnTo>
                <a:lnTo>
                  <a:pt x="638" y="504"/>
                </a:lnTo>
                <a:lnTo>
                  <a:pt x="589" y="479"/>
                </a:lnTo>
                <a:lnTo>
                  <a:pt x="546" y="452"/>
                </a:lnTo>
                <a:lnTo>
                  <a:pt x="503" y="414"/>
                </a:lnTo>
                <a:lnTo>
                  <a:pt x="0" y="704"/>
                </a:lnTo>
                <a:lnTo>
                  <a:pt x="21" y="728"/>
                </a:lnTo>
                <a:lnTo>
                  <a:pt x="50" y="756"/>
                </a:lnTo>
                <a:lnTo>
                  <a:pt x="74" y="780"/>
                </a:lnTo>
                <a:lnTo>
                  <a:pt x="99" y="803"/>
                </a:lnTo>
                <a:lnTo>
                  <a:pt x="123" y="827"/>
                </a:lnTo>
                <a:lnTo>
                  <a:pt x="152" y="851"/>
                </a:lnTo>
                <a:lnTo>
                  <a:pt x="179" y="871"/>
                </a:lnTo>
                <a:lnTo>
                  <a:pt x="206" y="891"/>
                </a:lnTo>
                <a:lnTo>
                  <a:pt x="236" y="910"/>
                </a:lnTo>
                <a:lnTo>
                  <a:pt x="265" y="931"/>
                </a:lnTo>
                <a:lnTo>
                  <a:pt x="295" y="950"/>
                </a:lnTo>
                <a:lnTo>
                  <a:pt x="323" y="966"/>
                </a:lnTo>
                <a:lnTo>
                  <a:pt x="351" y="982"/>
                </a:lnTo>
                <a:lnTo>
                  <a:pt x="378" y="995"/>
                </a:lnTo>
                <a:lnTo>
                  <a:pt x="414" y="1012"/>
                </a:lnTo>
                <a:lnTo>
                  <a:pt x="448" y="1027"/>
                </a:lnTo>
                <a:lnTo>
                  <a:pt x="487" y="1041"/>
                </a:lnTo>
                <a:lnTo>
                  <a:pt x="516" y="1052"/>
                </a:lnTo>
                <a:lnTo>
                  <a:pt x="544" y="1063"/>
                </a:lnTo>
                <a:lnTo>
                  <a:pt x="577" y="1073"/>
                </a:lnTo>
                <a:lnTo>
                  <a:pt x="609" y="1081"/>
                </a:lnTo>
                <a:lnTo>
                  <a:pt x="640" y="1089"/>
                </a:lnTo>
                <a:lnTo>
                  <a:pt x="677" y="1096"/>
                </a:lnTo>
                <a:lnTo>
                  <a:pt x="713" y="1102"/>
                </a:lnTo>
                <a:lnTo>
                  <a:pt x="751" y="1107"/>
                </a:lnTo>
                <a:lnTo>
                  <a:pt x="790" y="1111"/>
                </a:lnTo>
                <a:lnTo>
                  <a:pt x="819" y="1112"/>
                </a:lnTo>
                <a:lnTo>
                  <a:pt x="859" y="1114"/>
                </a:lnTo>
                <a:lnTo>
                  <a:pt x="899" y="1114"/>
                </a:lnTo>
                <a:lnTo>
                  <a:pt x="930" y="1113"/>
                </a:lnTo>
                <a:lnTo>
                  <a:pt x="964" y="1112"/>
                </a:lnTo>
                <a:lnTo>
                  <a:pt x="1002" y="1109"/>
                </a:lnTo>
                <a:lnTo>
                  <a:pt x="1036" y="1104"/>
                </a:lnTo>
                <a:lnTo>
                  <a:pt x="1065" y="1101"/>
                </a:lnTo>
                <a:close/>
              </a:path>
            </a:pathLst>
          </a:custGeom>
          <a:gradFill rotWithShape="1">
            <a:gsLst>
              <a:gs pos="0">
                <a:srgbClr val="97C1D5"/>
              </a:gs>
              <a:gs pos="100000">
                <a:srgbClr val="0066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rot="10800000"/>
          <a:lstStyle/>
          <a:p>
            <a:endParaRPr lang="en-IN"/>
          </a:p>
        </p:txBody>
      </p: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5588000" y="3843338"/>
            <a:ext cx="2284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1600" b="1">
                <a:latin typeface="Calibri" panose="020F0502020204030204" pitchFamily="34" charset="0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8436" name="AutoShape 47"/>
          <p:cNvSpPr>
            <a:spLocks noChangeArrowheads="1"/>
          </p:cNvSpPr>
          <p:nvPr/>
        </p:nvSpPr>
        <p:spPr bwMode="auto">
          <a:xfrm rot="-1720080">
            <a:off x="7848600" y="1804988"/>
            <a:ext cx="903288" cy="723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9 w 21600"/>
              <a:gd name="T13" fmla="*/ 5400 h 21600"/>
              <a:gd name="T14" fmla="*/ 1890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6969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18437" name="Text Box 48"/>
          <p:cNvSpPr txBox="1">
            <a:spLocks noChangeArrowheads="1"/>
          </p:cNvSpPr>
          <p:nvPr/>
        </p:nvSpPr>
        <p:spPr bwMode="auto">
          <a:xfrm>
            <a:off x="7416800" y="1843088"/>
            <a:ext cx="1341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endParaRPr lang="es-ES" sz="16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38" name="Text Box 26"/>
          <p:cNvSpPr txBox="1">
            <a:spLocks noChangeArrowheads="1"/>
          </p:cNvSpPr>
          <p:nvPr/>
        </p:nvSpPr>
        <p:spPr bwMode="auto">
          <a:xfrm>
            <a:off x="7018338" y="1766888"/>
            <a:ext cx="1223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Homologation</a:t>
            </a:r>
          </a:p>
        </p:txBody>
      </p:sp>
      <p:grpSp>
        <p:nvGrpSpPr>
          <p:cNvPr id="18439" name="Group 65"/>
          <p:cNvGrpSpPr>
            <a:grpSpLocks/>
          </p:cNvGrpSpPr>
          <p:nvPr/>
        </p:nvGrpSpPr>
        <p:grpSpPr bwMode="auto">
          <a:xfrm>
            <a:off x="6553200" y="2185988"/>
            <a:ext cx="1524000" cy="735012"/>
            <a:chOff x="1488" y="2544"/>
            <a:chExt cx="1320" cy="568"/>
          </a:xfrm>
        </p:grpSpPr>
        <p:sp>
          <p:nvSpPr>
            <p:cNvPr id="18504" name="AutoShape 66"/>
            <p:cNvSpPr>
              <a:spLocks noChangeArrowheads="1"/>
            </p:cNvSpPr>
            <p:nvPr/>
          </p:nvSpPr>
          <p:spPr bwMode="auto">
            <a:xfrm rot="-1720080">
              <a:off x="2016" y="2544"/>
              <a:ext cx="792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505" name="Text Box 67"/>
            <p:cNvSpPr txBox="1">
              <a:spLocks noChangeArrowheads="1"/>
            </p:cNvSpPr>
            <p:nvPr/>
          </p:nvSpPr>
          <p:spPr bwMode="auto">
            <a:xfrm>
              <a:off x="1488" y="2544"/>
              <a:ext cx="117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40" name="Text Box 68"/>
          <p:cNvSpPr txBox="1">
            <a:spLocks noChangeArrowheads="1"/>
          </p:cNvSpPr>
          <p:nvPr/>
        </p:nvSpPr>
        <p:spPr bwMode="auto">
          <a:xfrm>
            <a:off x="7543800" y="2667000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Product</a:t>
            </a:r>
            <a:r>
              <a:rPr lang="en-US" sz="14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18441" name="Text Box 37"/>
          <p:cNvSpPr txBox="1">
            <a:spLocks noChangeArrowheads="1"/>
          </p:cNvSpPr>
          <p:nvPr/>
        </p:nvSpPr>
        <p:spPr bwMode="auto">
          <a:xfrm rot="-22966">
            <a:off x="6783388" y="3055938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  Testing</a:t>
            </a:r>
          </a:p>
        </p:txBody>
      </p:sp>
      <p:sp>
        <p:nvSpPr>
          <p:cNvPr id="18442" name="Text Box 36"/>
          <p:cNvSpPr txBox="1">
            <a:spLocks noChangeArrowheads="1"/>
          </p:cNvSpPr>
          <p:nvPr/>
        </p:nvSpPr>
        <p:spPr bwMode="auto">
          <a:xfrm rot="-31788">
            <a:off x="5716588" y="3511550"/>
            <a:ext cx="131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Prototyping</a:t>
            </a:r>
          </a:p>
        </p:txBody>
      </p:sp>
      <p:grpSp>
        <p:nvGrpSpPr>
          <p:cNvPr id="18443" name="Group 20"/>
          <p:cNvGrpSpPr>
            <a:grpSpLocks/>
          </p:cNvGrpSpPr>
          <p:nvPr/>
        </p:nvGrpSpPr>
        <p:grpSpPr bwMode="auto">
          <a:xfrm>
            <a:off x="4446588" y="3367088"/>
            <a:ext cx="1370012" cy="811212"/>
            <a:chOff x="1488" y="2544"/>
            <a:chExt cx="1247" cy="637"/>
          </a:xfrm>
        </p:grpSpPr>
        <p:sp>
          <p:nvSpPr>
            <p:cNvPr id="18502" name="AutoShape 21"/>
            <p:cNvSpPr>
              <a:spLocks noChangeArrowheads="1"/>
            </p:cNvSpPr>
            <p:nvPr/>
          </p:nvSpPr>
          <p:spPr bwMode="auto">
            <a:xfrm rot="-1720080">
              <a:off x="1944" y="2613"/>
              <a:ext cx="791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6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503" name="Text Box 22"/>
            <p:cNvSpPr txBox="1">
              <a:spLocks noChangeArrowheads="1"/>
            </p:cNvSpPr>
            <p:nvPr/>
          </p:nvSpPr>
          <p:spPr bwMode="auto">
            <a:xfrm>
              <a:off x="1488" y="2544"/>
              <a:ext cx="117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44" name="Text Box 35"/>
          <p:cNvSpPr txBox="1">
            <a:spLocks noChangeArrowheads="1"/>
          </p:cNvSpPr>
          <p:nvPr/>
        </p:nvSpPr>
        <p:spPr bwMode="auto">
          <a:xfrm rot="173745">
            <a:off x="4978400" y="3914775"/>
            <a:ext cx="987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CAE</a:t>
            </a:r>
          </a:p>
        </p:txBody>
      </p:sp>
      <p:grpSp>
        <p:nvGrpSpPr>
          <p:cNvPr id="18445" name="Group 93"/>
          <p:cNvGrpSpPr>
            <a:grpSpLocks/>
          </p:cNvGrpSpPr>
          <p:nvPr/>
        </p:nvGrpSpPr>
        <p:grpSpPr bwMode="auto">
          <a:xfrm>
            <a:off x="3073400" y="4167188"/>
            <a:ext cx="1512888" cy="723900"/>
            <a:chOff x="1488" y="2544"/>
            <a:chExt cx="1320" cy="568"/>
          </a:xfrm>
        </p:grpSpPr>
        <p:sp>
          <p:nvSpPr>
            <p:cNvPr id="18500" name="AutoShape 94"/>
            <p:cNvSpPr>
              <a:spLocks noChangeArrowheads="1"/>
            </p:cNvSpPr>
            <p:nvPr/>
          </p:nvSpPr>
          <p:spPr bwMode="auto">
            <a:xfrm rot="-1720080">
              <a:off x="2016" y="2544"/>
              <a:ext cx="792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501" name="Text Box 95"/>
            <p:cNvSpPr txBox="1">
              <a:spLocks noChangeArrowheads="1"/>
            </p:cNvSpPr>
            <p:nvPr/>
          </p:nvSpPr>
          <p:spPr bwMode="auto">
            <a:xfrm>
              <a:off x="1488" y="2544"/>
              <a:ext cx="11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46" name="Group 38"/>
          <p:cNvGrpSpPr>
            <a:grpSpLocks/>
          </p:cNvGrpSpPr>
          <p:nvPr/>
        </p:nvGrpSpPr>
        <p:grpSpPr bwMode="auto">
          <a:xfrm>
            <a:off x="2540000" y="4510088"/>
            <a:ext cx="1430338" cy="723900"/>
            <a:chOff x="960" y="2880"/>
            <a:chExt cx="1272" cy="568"/>
          </a:xfrm>
        </p:grpSpPr>
        <p:sp>
          <p:nvSpPr>
            <p:cNvPr id="18498" name="AutoShape 39"/>
            <p:cNvSpPr>
              <a:spLocks noChangeArrowheads="1"/>
            </p:cNvSpPr>
            <p:nvPr/>
          </p:nvSpPr>
          <p:spPr bwMode="auto">
            <a:xfrm rot="-1720080">
              <a:off x="1440" y="2880"/>
              <a:ext cx="792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499" name="Text Box 40"/>
            <p:cNvSpPr txBox="1">
              <a:spLocks noChangeArrowheads="1"/>
            </p:cNvSpPr>
            <p:nvPr/>
          </p:nvSpPr>
          <p:spPr bwMode="auto">
            <a:xfrm>
              <a:off x="960" y="2880"/>
              <a:ext cx="1176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47" name="Text Box 41"/>
          <p:cNvSpPr txBox="1">
            <a:spLocks noChangeArrowheads="1"/>
          </p:cNvSpPr>
          <p:nvPr/>
        </p:nvSpPr>
        <p:spPr bwMode="auto">
          <a:xfrm>
            <a:off x="2540000" y="4357688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Styling</a:t>
            </a:r>
          </a:p>
        </p:txBody>
      </p:sp>
      <p:sp>
        <p:nvSpPr>
          <p:cNvPr id="18448" name="Text Box 45"/>
          <p:cNvSpPr txBox="1">
            <a:spLocks noChangeArrowheads="1"/>
          </p:cNvSpPr>
          <p:nvPr/>
        </p:nvSpPr>
        <p:spPr bwMode="auto">
          <a:xfrm>
            <a:off x="2743200" y="5410200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Concept</a:t>
            </a:r>
          </a:p>
        </p:txBody>
      </p:sp>
      <p:sp>
        <p:nvSpPr>
          <p:cNvPr id="18449" name="Freeform 11"/>
          <p:cNvSpPr>
            <a:spLocks/>
          </p:cNvSpPr>
          <p:nvPr/>
        </p:nvSpPr>
        <p:spPr bwMode="auto">
          <a:xfrm rot="16200000" flipH="1">
            <a:off x="4945062" y="1876426"/>
            <a:ext cx="1165225" cy="2317750"/>
          </a:xfrm>
          <a:custGeom>
            <a:avLst/>
            <a:gdLst>
              <a:gd name="T0" fmla="*/ 2147483646 w 1074"/>
              <a:gd name="T1" fmla="*/ 2147483646 h 1986"/>
              <a:gd name="T2" fmla="*/ 2147483646 w 1074"/>
              <a:gd name="T3" fmla="*/ 2147483646 h 1986"/>
              <a:gd name="T4" fmla="*/ 2147483646 w 1074"/>
              <a:gd name="T5" fmla="*/ 2147483646 h 1986"/>
              <a:gd name="T6" fmla="*/ 2147483646 w 1074"/>
              <a:gd name="T7" fmla="*/ 2147483646 h 1986"/>
              <a:gd name="T8" fmla="*/ 2147483646 w 1074"/>
              <a:gd name="T9" fmla="*/ 2147483646 h 1986"/>
              <a:gd name="T10" fmla="*/ 2147483646 w 1074"/>
              <a:gd name="T11" fmla="*/ 2147483646 h 1986"/>
              <a:gd name="T12" fmla="*/ 2147483646 w 1074"/>
              <a:gd name="T13" fmla="*/ 2147483646 h 1986"/>
              <a:gd name="T14" fmla="*/ 2147483646 w 1074"/>
              <a:gd name="T15" fmla="*/ 2147483646 h 1986"/>
              <a:gd name="T16" fmla="*/ 2147483646 w 1074"/>
              <a:gd name="T17" fmla="*/ 2147483646 h 1986"/>
              <a:gd name="T18" fmla="*/ 2147483646 w 1074"/>
              <a:gd name="T19" fmla="*/ 2147483646 h 1986"/>
              <a:gd name="T20" fmla="*/ 2147483646 w 1074"/>
              <a:gd name="T21" fmla="*/ 2147483646 h 1986"/>
              <a:gd name="T22" fmla="*/ 2147483646 w 1074"/>
              <a:gd name="T23" fmla="*/ 2147483646 h 1986"/>
              <a:gd name="T24" fmla="*/ 2147483646 w 1074"/>
              <a:gd name="T25" fmla="*/ 2147483646 h 1986"/>
              <a:gd name="T26" fmla="*/ 2147483646 w 1074"/>
              <a:gd name="T27" fmla="*/ 2147483646 h 1986"/>
              <a:gd name="T28" fmla="*/ 2147483646 w 1074"/>
              <a:gd name="T29" fmla="*/ 2147483646 h 1986"/>
              <a:gd name="T30" fmla="*/ 2147483646 w 1074"/>
              <a:gd name="T31" fmla="*/ 2147483646 h 1986"/>
              <a:gd name="T32" fmla="*/ 2147483646 w 1074"/>
              <a:gd name="T33" fmla="*/ 2147483646 h 1986"/>
              <a:gd name="T34" fmla="*/ 2147483646 w 1074"/>
              <a:gd name="T35" fmla="*/ 2147483646 h 1986"/>
              <a:gd name="T36" fmla="*/ 2147483646 w 1074"/>
              <a:gd name="T37" fmla="*/ 2147483646 h 1986"/>
              <a:gd name="T38" fmla="*/ 2147483646 w 1074"/>
              <a:gd name="T39" fmla="*/ 2147483646 h 1986"/>
              <a:gd name="T40" fmla="*/ 2147483646 w 1074"/>
              <a:gd name="T41" fmla="*/ 2147483646 h 1986"/>
              <a:gd name="T42" fmla="*/ 2147483646 w 1074"/>
              <a:gd name="T43" fmla="*/ 2147483646 h 1986"/>
              <a:gd name="T44" fmla="*/ 2147483646 w 1074"/>
              <a:gd name="T45" fmla="*/ 2147483646 h 1986"/>
              <a:gd name="T46" fmla="*/ 2147483646 w 1074"/>
              <a:gd name="T47" fmla="*/ 2147483646 h 1986"/>
              <a:gd name="T48" fmla="*/ 2147483646 w 1074"/>
              <a:gd name="T49" fmla="*/ 2147483646 h 1986"/>
              <a:gd name="T50" fmla="*/ 2147483646 w 1074"/>
              <a:gd name="T51" fmla="*/ 2147483646 h 1986"/>
              <a:gd name="T52" fmla="*/ 2147483646 w 1074"/>
              <a:gd name="T53" fmla="*/ 2147483646 h 1986"/>
              <a:gd name="T54" fmla="*/ 2147483646 w 1074"/>
              <a:gd name="T55" fmla="*/ 2147483646 h 1986"/>
              <a:gd name="T56" fmla="*/ 2147483646 w 1074"/>
              <a:gd name="T57" fmla="*/ 2147483646 h 1986"/>
              <a:gd name="T58" fmla="*/ 2147483646 w 1074"/>
              <a:gd name="T59" fmla="*/ 2147483646 h 1986"/>
              <a:gd name="T60" fmla="*/ 2147483646 w 1074"/>
              <a:gd name="T61" fmla="*/ 2147483646 h 1986"/>
              <a:gd name="T62" fmla="*/ 2147483646 w 1074"/>
              <a:gd name="T63" fmla="*/ 2147483646 h 1986"/>
              <a:gd name="T64" fmla="*/ 2147483646 w 1074"/>
              <a:gd name="T65" fmla="*/ 2147483646 h 1986"/>
              <a:gd name="T66" fmla="*/ 2147483646 w 1074"/>
              <a:gd name="T67" fmla="*/ 2147483646 h 1986"/>
              <a:gd name="T68" fmla="*/ 2147483646 w 1074"/>
              <a:gd name="T69" fmla="*/ 2147483646 h 1986"/>
              <a:gd name="T70" fmla="*/ 2147483646 w 1074"/>
              <a:gd name="T71" fmla="*/ 2147483646 h 1986"/>
              <a:gd name="T72" fmla="*/ 2147483646 w 1074"/>
              <a:gd name="T73" fmla="*/ 2147483646 h 1986"/>
              <a:gd name="T74" fmla="*/ 2147483646 w 1074"/>
              <a:gd name="T75" fmla="*/ 2147483646 h 1986"/>
              <a:gd name="T76" fmla="*/ 2147483646 w 1074"/>
              <a:gd name="T77" fmla="*/ 2147483646 h 1986"/>
              <a:gd name="T78" fmla="*/ 2147483646 w 1074"/>
              <a:gd name="T79" fmla="*/ 2147483646 h 1986"/>
              <a:gd name="T80" fmla="*/ 2147483646 w 1074"/>
              <a:gd name="T81" fmla="*/ 2147483646 h 1986"/>
              <a:gd name="T82" fmla="*/ 2147483646 w 1074"/>
              <a:gd name="T83" fmla="*/ 2147483646 h 1986"/>
              <a:gd name="T84" fmla="*/ 2147483646 w 1074"/>
              <a:gd name="T85" fmla="*/ 2147483646 h 1986"/>
              <a:gd name="T86" fmla="*/ 2147483646 w 1074"/>
              <a:gd name="T87" fmla="*/ 2147483646 h 1986"/>
              <a:gd name="T88" fmla="*/ 2147483646 w 1074"/>
              <a:gd name="T89" fmla="*/ 2147483646 h 1986"/>
              <a:gd name="T90" fmla="*/ 2147483646 w 1074"/>
              <a:gd name="T91" fmla="*/ 2147483646 h 198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74"/>
              <a:gd name="T139" fmla="*/ 0 h 1986"/>
              <a:gd name="T140" fmla="*/ 1074 w 1074"/>
              <a:gd name="T141" fmla="*/ 1986 h 198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74" h="1986">
                <a:moveTo>
                  <a:pt x="1074" y="0"/>
                </a:moveTo>
                <a:lnTo>
                  <a:pt x="1051" y="4"/>
                </a:lnTo>
                <a:lnTo>
                  <a:pt x="1028" y="7"/>
                </a:lnTo>
                <a:lnTo>
                  <a:pt x="997" y="15"/>
                </a:lnTo>
                <a:lnTo>
                  <a:pt x="974" y="19"/>
                </a:lnTo>
                <a:lnTo>
                  <a:pt x="949" y="27"/>
                </a:lnTo>
                <a:lnTo>
                  <a:pt x="926" y="34"/>
                </a:lnTo>
                <a:lnTo>
                  <a:pt x="902" y="40"/>
                </a:lnTo>
                <a:lnTo>
                  <a:pt x="879" y="47"/>
                </a:lnTo>
                <a:lnTo>
                  <a:pt x="855" y="57"/>
                </a:lnTo>
                <a:lnTo>
                  <a:pt x="826" y="68"/>
                </a:lnTo>
                <a:lnTo>
                  <a:pt x="801" y="79"/>
                </a:lnTo>
                <a:lnTo>
                  <a:pt x="776" y="90"/>
                </a:lnTo>
                <a:lnTo>
                  <a:pt x="749" y="102"/>
                </a:lnTo>
                <a:lnTo>
                  <a:pt x="722" y="115"/>
                </a:lnTo>
                <a:lnTo>
                  <a:pt x="698" y="127"/>
                </a:lnTo>
                <a:lnTo>
                  <a:pt x="675" y="142"/>
                </a:lnTo>
                <a:lnTo>
                  <a:pt x="654" y="154"/>
                </a:lnTo>
                <a:lnTo>
                  <a:pt x="634" y="169"/>
                </a:lnTo>
                <a:lnTo>
                  <a:pt x="611" y="182"/>
                </a:lnTo>
                <a:lnTo>
                  <a:pt x="585" y="199"/>
                </a:lnTo>
                <a:lnTo>
                  <a:pt x="562" y="217"/>
                </a:lnTo>
                <a:lnTo>
                  <a:pt x="540" y="234"/>
                </a:lnTo>
                <a:lnTo>
                  <a:pt x="520" y="249"/>
                </a:lnTo>
                <a:lnTo>
                  <a:pt x="486" y="277"/>
                </a:lnTo>
                <a:lnTo>
                  <a:pt x="452" y="309"/>
                </a:lnTo>
                <a:lnTo>
                  <a:pt x="425" y="334"/>
                </a:lnTo>
                <a:lnTo>
                  <a:pt x="393" y="369"/>
                </a:lnTo>
                <a:lnTo>
                  <a:pt x="371" y="394"/>
                </a:lnTo>
                <a:lnTo>
                  <a:pt x="347" y="423"/>
                </a:lnTo>
                <a:lnTo>
                  <a:pt x="320" y="456"/>
                </a:lnTo>
                <a:lnTo>
                  <a:pt x="299" y="487"/>
                </a:lnTo>
                <a:lnTo>
                  <a:pt x="277" y="522"/>
                </a:lnTo>
                <a:lnTo>
                  <a:pt x="255" y="556"/>
                </a:lnTo>
                <a:lnTo>
                  <a:pt x="233" y="592"/>
                </a:lnTo>
                <a:lnTo>
                  <a:pt x="215" y="624"/>
                </a:lnTo>
                <a:lnTo>
                  <a:pt x="198" y="663"/>
                </a:lnTo>
                <a:lnTo>
                  <a:pt x="181" y="700"/>
                </a:lnTo>
                <a:lnTo>
                  <a:pt x="166" y="739"/>
                </a:lnTo>
                <a:lnTo>
                  <a:pt x="152" y="781"/>
                </a:lnTo>
                <a:lnTo>
                  <a:pt x="133" y="834"/>
                </a:lnTo>
                <a:lnTo>
                  <a:pt x="121" y="882"/>
                </a:lnTo>
                <a:lnTo>
                  <a:pt x="109" y="932"/>
                </a:lnTo>
                <a:lnTo>
                  <a:pt x="103" y="980"/>
                </a:lnTo>
                <a:lnTo>
                  <a:pt x="95" y="1037"/>
                </a:lnTo>
                <a:lnTo>
                  <a:pt x="88" y="1108"/>
                </a:lnTo>
                <a:lnTo>
                  <a:pt x="87" y="1164"/>
                </a:lnTo>
                <a:lnTo>
                  <a:pt x="88" y="1218"/>
                </a:lnTo>
                <a:lnTo>
                  <a:pt x="93" y="1270"/>
                </a:lnTo>
                <a:lnTo>
                  <a:pt x="99" y="1319"/>
                </a:lnTo>
                <a:lnTo>
                  <a:pt x="105" y="1370"/>
                </a:lnTo>
                <a:lnTo>
                  <a:pt x="116" y="1422"/>
                </a:lnTo>
                <a:lnTo>
                  <a:pt x="131" y="1478"/>
                </a:lnTo>
                <a:lnTo>
                  <a:pt x="149" y="1535"/>
                </a:lnTo>
                <a:lnTo>
                  <a:pt x="167" y="1588"/>
                </a:lnTo>
                <a:lnTo>
                  <a:pt x="188" y="1641"/>
                </a:lnTo>
                <a:lnTo>
                  <a:pt x="212" y="1692"/>
                </a:lnTo>
                <a:lnTo>
                  <a:pt x="241" y="1740"/>
                </a:lnTo>
                <a:lnTo>
                  <a:pt x="0" y="1877"/>
                </a:lnTo>
                <a:lnTo>
                  <a:pt x="737" y="1986"/>
                </a:lnTo>
                <a:lnTo>
                  <a:pt x="1008" y="1309"/>
                </a:lnTo>
                <a:lnTo>
                  <a:pt x="725" y="1461"/>
                </a:lnTo>
                <a:lnTo>
                  <a:pt x="697" y="1417"/>
                </a:lnTo>
                <a:lnTo>
                  <a:pt x="680" y="1378"/>
                </a:lnTo>
                <a:lnTo>
                  <a:pt x="664" y="1338"/>
                </a:lnTo>
                <a:lnTo>
                  <a:pt x="653" y="1298"/>
                </a:lnTo>
                <a:lnTo>
                  <a:pt x="646" y="1260"/>
                </a:lnTo>
                <a:lnTo>
                  <a:pt x="643" y="1222"/>
                </a:lnTo>
                <a:lnTo>
                  <a:pt x="640" y="1184"/>
                </a:lnTo>
                <a:lnTo>
                  <a:pt x="640" y="1147"/>
                </a:lnTo>
                <a:lnTo>
                  <a:pt x="642" y="1102"/>
                </a:lnTo>
                <a:lnTo>
                  <a:pt x="647" y="1058"/>
                </a:lnTo>
                <a:lnTo>
                  <a:pt x="657" y="1010"/>
                </a:lnTo>
                <a:lnTo>
                  <a:pt x="668" y="971"/>
                </a:lnTo>
                <a:lnTo>
                  <a:pt x="685" y="927"/>
                </a:lnTo>
                <a:lnTo>
                  <a:pt x="699" y="889"/>
                </a:lnTo>
                <a:lnTo>
                  <a:pt x="720" y="853"/>
                </a:lnTo>
                <a:lnTo>
                  <a:pt x="737" y="825"/>
                </a:lnTo>
                <a:lnTo>
                  <a:pt x="754" y="802"/>
                </a:lnTo>
                <a:lnTo>
                  <a:pt x="771" y="779"/>
                </a:lnTo>
                <a:lnTo>
                  <a:pt x="790" y="756"/>
                </a:lnTo>
                <a:lnTo>
                  <a:pt x="811" y="732"/>
                </a:lnTo>
                <a:lnTo>
                  <a:pt x="829" y="715"/>
                </a:lnTo>
                <a:lnTo>
                  <a:pt x="850" y="693"/>
                </a:lnTo>
                <a:lnTo>
                  <a:pt x="870" y="676"/>
                </a:lnTo>
                <a:lnTo>
                  <a:pt x="895" y="658"/>
                </a:lnTo>
                <a:lnTo>
                  <a:pt x="924" y="638"/>
                </a:lnTo>
                <a:lnTo>
                  <a:pt x="948" y="622"/>
                </a:lnTo>
                <a:lnTo>
                  <a:pt x="969" y="610"/>
                </a:lnTo>
                <a:lnTo>
                  <a:pt x="999" y="593"/>
                </a:lnTo>
                <a:lnTo>
                  <a:pt x="1028" y="581"/>
                </a:lnTo>
                <a:lnTo>
                  <a:pt x="1074" y="568"/>
                </a:lnTo>
                <a:lnTo>
                  <a:pt x="1074" y="0"/>
                </a:lnTo>
                <a:close/>
              </a:path>
            </a:pathLst>
          </a:custGeom>
          <a:gradFill rotWithShape="1">
            <a:gsLst>
              <a:gs pos="0">
                <a:srgbClr val="97C1D5"/>
              </a:gs>
              <a:gs pos="100000">
                <a:srgbClr val="0066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rot="10800000"/>
          <a:lstStyle/>
          <a:p>
            <a:endParaRPr lang="en-IN"/>
          </a:p>
        </p:txBody>
      </p:sp>
      <p:sp>
        <p:nvSpPr>
          <p:cNvPr id="18450" name="Text Box 27"/>
          <p:cNvSpPr txBox="1">
            <a:spLocks noChangeArrowheads="1"/>
          </p:cNvSpPr>
          <p:nvPr/>
        </p:nvSpPr>
        <p:spPr bwMode="auto">
          <a:xfrm>
            <a:off x="4797425" y="2646363"/>
            <a:ext cx="1857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1600" b="1">
                <a:latin typeface="Calibri" panose="020F0502020204030204" pitchFamily="34" charset="0"/>
                <a:cs typeface="Arial" panose="020B0604020202020204" pitchFamily="34" charset="0"/>
              </a:rPr>
              <a:t>Prototyping</a:t>
            </a:r>
          </a:p>
        </p:txBody>
      </p:sp>
      <p:sp>
        <p:nvSpPr>
          <p:cNvPr id="18451" name="Freeform 75"/>
          <p:cNvSpPr>
            <a:spLocks/>
          </p:cNvSpPr>
          <p:nvPr/>
        </p:nvSpPr>
        <p:spPr bwMode="auto">
          <a:xfrm rot="16200000" flipH="1">
            <a:off x="4249738" y="3105150"/>
            <a:ext cx="1727200" cy="2098675"/>
          </a:xfrm>
          <a:custGeom>
            <a:avLst/>
            <a:gdLst>
              <a:gd name="T0" fmla="*/ 2147483646 w 1597"/>
              <a:gd name="T1" fmla="*/ 2147483646 h 1798"/>
              <a:gd name="T2" fmla="*/ 2147483646 w 1597"/>
              <a:gd name="T3" fmla="*/ 2147483646 h 1798"/>
              <a:gd name="T4" fmla="*/ 2147483646 w 1597"/>
              <a:gd name="T5" fmla="*/ 2147483646 h 1798"/>
              <a:gd name="T6" fmla="*/ 2147483646 w 1597"/>
              <a:gd name="T7" fmla="*/ 2147483646 h 1798"/>
              <a:gd name="T8" fmla="*/ 2147483646 w 1597"/>
              <a:gd name="T9" fmla="*/ 2147483646 h 1798"/>
              <a:gd name="T10" fmla="*/ 2147483646 w 1597"/>
              <a:gd name="T11" fmla="*/ 2147483646 h 1798"/>
              <a:gd name="T12" fmla="*/ 2147483646 w 1597"/>
              <a:gd name="T13" fmla="*/ 2147483646 h 1798"/>
              <a:gd name="T14" fmla="*/ 2147483646 w 1597"/>
              <a:gd name="T15" fmla="*/ 2147483646 h 1798"/>
              <a:gd name="T16" fmla="*/ 2147483646 w 1597"/>
              <a:gd name="T17" fmla="*/ 2147483646 h 1798"/>
              <a:gd name="T18" fmla="*/ 2147483646 w 1597"/>
              <a:gd name="T19" fmla="*/ 2147483646 h 1798"/>
              <a:gd name="T20" fmla="*/ 2147483646 w 1597"/>
              <a:gd name="T21" fmla="*/ 2147483646 h 1798"/>
              <a:gd name="T22" fmla="*/ 2147483646 w 1597"/>
              <a:gd name="T23" fmla="*/ 2147483646 h 1798"/>
              <a:gd name="T24" fmla="*/ 2147483646 w 1597"/>
              <a:gd name="T25" fmla="*/ 2147483646 h 1798"/>
              <a:gd name="T26" fmla="*/ 2147483646 w 1597"/>
              <a:gd name="T27" fmla="*/ 2147483646 h 1798"/>
              <a:gd name="T28" fmla="*/ 2147483646 w 1597"/>
              <a:gd name="T29" fmla="*/ 2147483646 h 1798"/>
              <a:gd name="T30" fmla="*/ 2147483646 w 1597"/>
              <a:gd name="T31" fmla="*/ 2147483646 h 1798"/>
              <a:gd name="T32" fmla="*/ 2147483646 w 1597"/>
              <a:gd name="T33" fmla="*/ 2147483646 h 1798"/>
              <a:gd name="T34" fmla="*/ 2147483646 w 1597"/>
              <a:gd name="T35" fmla="*/ 2147483646 h 1798"/>
              <a:gd name="T36" fmla="*/ 2147483646 w 1597"/>
              <a:gd name="T37" fmla="*/ 2147483646 h 1798"/>
              <a:gd name="T38" fmla="*/ 2147483646 w 1597"/>
              <a:gd name="T39" fmla="*/ 2147483646 h 1798"/>
              <a:gd name="T40" fmla="*/ 2147483646 w 1597"/>
              <a:gd name="T41" fmla="*/ 2147483646 h 1798"/>
              <a:gd name="T42" fmla="*/ 2147483646 w 1597"/>
              <a:gd name="T43" fmla="*/ 2147483646 h 1798"/>
              <a:gd name="T44" fmla="*/ 2147483646 w 1597"/>
              <a:gd name="T45" fmla="*/ 2147483646 h 1798"/>
              <a:gd name="T46" fmla="*/ 2147483646 w 1597"/>
              <a:gd name="T47" fmla="*/ 2147483646 h 1798"/>
              <a:gd name="T48" fmla="*/ 2147483646 w 1597"/>
              <a:gd name="T49" fmla="*/ 2147483646 h 1798"/>
              <a:gd name="T50" fmla="*/ 2147483646 w 1597"/>
              <a:gd name="T51" fmla="*/ 2147483646 h 1798"/>
              <a:gd name="T52" fmla="*/ 2147483646 w 1597"/>
              <a:gd name="T53" fmla="*/ 2147483646 h 1798"/>
              <a:gd name="T54" fmla="*/ 2147483646 w 1597"/>
              <a:gd name="T55" fmla="*/ 2147483646 h 1798"/>
              <a:gd name="T56" fmla="*/ 2147483646 w 1597"/>
              <a:gd name="T57" fmla="*/ 2147483646 h 1798"/>
              <a:gd name="T58" fmla="*/ 2147483646 w 1597"/>
              <a:gd name="T59" fmla="*/ 2147483646 h 1798"/>
              <a:gd name="T60" fmla="*/ 2147483646 w 1597"/>
              <a:gd name="T61" fmla="*/ 2147483646 h 1798"/>
              <a:gd name="T62" fmla="*/ 2147483646 w 1597"/>
              <a:gd name="T63" fmla="*/ 2147483646 h 1798"/>
              <a:gd name="T64" fmla="*/ 2147483646 w 1597"/>
              <a:gd name="T65" fmla="*/ 2147483646 h 1798"/>
              <a:gd name="T66" fmla="*/ 2147483646 w 1597"/>
              <a:gd name="T67" fmla="*/ 2147483646 h 1798"/>
              <a:gd name="T68" fmla="*/ 2147483646 w 1597"/>
              <a:gd name="T69" fmla="*/ 2147483646 h 1798"/>
              <a:gd name="T70" fmla="*/ 2147483646 w 1597"/>
              <a:gd name="T71" fmla="*/ 2147483646 h 1798"/>
              <a:gd name="T72" fmla="*/ 2147483646 w 1597"/>
              <a:gd name="T73" fmla="*/ 2147483646 h 1798"/>
              <a:gd name="T74" fmla="*/ 2147483646 w 1597"/>
              <a:gd name="T75" fmla="*/ 2147483646 h 1798"/>
              <a:gd name="T76" fmla="*/ 2147483646 w 1597"/>
              <a:gd name="T77" fmla="*/ 2147483646 h 1798"/>
              <a:gd name="T78" fmla="*/ 2147483646 w 1597"/>
              <a:gd name="T79" fmla="*/ 2147483646 h 1798"/>
              <a:gd name="T80" fmla="*/ 2147483646 w 1597"/>
              <a:gd name="T81" fmla="*/ 2147483646 h 1798"/>
              <a:gd name="T82" fmla="*/ 2147483646 w 1597"/>
              <a:gd name="T83" fmla="*/ 2147483646 h 1798"/>
              <a:gd name="T84" fmla="*/ 2147483646 w 1597"/>
              <a:gd name="T85" fmla="*/ 2147483646 h 1798"/>
              <a:gd name="T86" fmla="*/ 2147483646 w 1597"/>
              <a:gd name="T87" fmla="*/ 2147483646 h 1798"/>
              <a:gd name="T88" fmla="*/ 2147483646 w 1597"/>
              <a:gd name="T89" fmla="*/ 0 h 1798"/>
              <a:gd name="T90" fmla="*/ 2147483646 w 1597"/>
              <a:gd name="T91" fmla="*/ 2147483646 h 1798"/>
              <a:gd name="T92" fmla="*/ 2147483646 w 1597"/>
              <a:gd name="T93" fmla="*/ 2147483646 h 1798"/>
              <a:gd name="T94" fmla="*/ 2147483646 w 1597"/>
              <a:gd name="T95" fmla="*/ 2147483646 h 17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597"/>
              <a:gd name="T145" fmla="*/ 0 h 1798"/>
              <a:gd name="T146" fmla="*/ 1597 w 1597"/>
              <a:gd name="T147" fmla="*/ 1798 h 17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597" h="1798">
                <a:moveTo>
                  <a:pt x="609" y="263"/>
                </a:moveTo>
                <a:lnTo>
                  <a:pt x="630" y="267"/>
                </a:lnTo>
                <a:lnTo>
                  <a:pt x="660" y="271"/>
                </a:lnTo>
                <a:lnTo>
                  <a:pt x="689" y="279"/>
                </a:lnTo>
                <a:lnTo>
                  <a:pt x="709" y="284"/>
                </a:lnTo>
                <a:lnTo>
                  <a:pt x="734" y="290"/>
                </a:lnTo>
                <a:lnTo>
                  <a:pt x="757" y="297"/>
                </a:lnTo>
                <a:lnTo>
                  <a:pt x="781" y="304"/>
                </a:lnTo>
                <a:lnTo>
                  <a:pt x="803" y="310"/>
                </a:lnTo>
                <a:lnTo>
                  <a:pt x="828" y="320"/>
                </a:lnTo>
                <a:lnTo>
                  <a:pt x="857" y="332"/>
                </a:lnTo>
                <a:lnTo>
                  <a:pt x="883" y="342"/>
                </a:lnTo>
                <a:lnTo>
                  <a:pt x="907" y="353"/>
                </a:lnTo>
                <a:lnTo>
                  <a:pt x="935" y="365"/>
                </a:lnTo>
                <a:lnTo>
                  <a:pt x="962" y="378"/>
                </a:lnTo>
                <a:lnTo>
                  <a:pt x="986" y="390"/>
                </a:lnTo>
                <a:lnTo>
                  <a:pt x="1009" y="405"/>
                </a:lnTo>
                <a:lnTo>
                  <a:pt x="1030" y="417"/>
                </a:lnTo>
                <a:lnTo>
                  <a:pt x="1051" y="432"/>
                </a:lnTo>
                <a:lnTo>
                  <a:pt x="1074" y="445"/>
                </a:lnTo>
                <a:lnTo>
                  <a:pt x="1099" y="462"/>
                </a:lnTo>
                <a:lnTo>
                  <a:pt x="1122" y="479"/>
                </a:lnTo>
                <a:lnTo>
                  <a:pt x="1144" y="496"/>
                </a:lnTo>
                <a:lnTo>
                  <a:pt x="1165" y="512"/>
                </a:lnTo>
                <a:lnTo>
                  <a:pt x="1197" y="540"/>
                </a:lnTo>
                <a:lnTo>
                  <a:pt x="1231" y="571"/>
                </a:lnTo>
                <a:lnTo>
                  <a:pt x="1258" y="595"/>
                </a:lnTo>
                <a:lnTo>
                  <a:pt x="1290" y="631"/>
                </a:lnTo>
                <a:lnTo>
                  <a:pt x="1312" y="656"/>
                </a:lnTo>
                <a:lnTo>
                  <a:pt x="1336" y="685"/>
                </a:lnTo>
                <a:lnTo>
                  <a:pt x="1363" y="718"/>
                </a:lnTo>
                <a:lnTo>
                  <a:pt x="1384" y="750"/>
                </a:lnTo>
                <a:lnTo>
                  <a:pt x="1406" y="785"/>
                </a:lnTo>
                <a:lnTo>
                  <a:pt x="1429" y="819"/>
                </a:lnTo>
                <a:lnTo>
                  <a:pt x="1449" y="855"/>
                </a:lnTo>
                <a:lnTo>
                  <a:pt x="1468" y="887"/>
                </a:lnTo>
                <a:lnTo>
                  <a:pt x="1486" y="925"/>
                </a:lnTo>
                <a:lnTo>
                  <a:pt x="1503" y="963"/>
                </a:lnTo>
                <a:lnTo>
                  <a:pt x="1518" y="1002"/>
                </a:lnTo>
                <a:lnTo>
                  <a:pt x="1533" y="1044"/>
                </a:lnTo>
                <a:lnTo>
                  <a:pt x="1551" y="1097"/>
                </a:lnTo>
                <a:lnTo>
                  <a:pt x="1563" y="1145"/>
                </a:lnTo>
                <a:lnTo>
                  <a:pt x="1575" y="1195"/>
                </a:lnTo>
                <a:lnTo>
                  <a:pt x="1581" y="1243"/>
                </a:lnTo>
                <a:lnTo>
                  <a:pt x="1590" y="1300"/>
                </a:lnTo>
                <a:lnTo>
                  <a:pt x="1596" y="1371"/>
                </a:lnTo>
                <a:lnTo>
                  <a:pt x="1597" y="1425"/>
                </a:lnTo>
                <a:lnTo>
                  <a:pt x="1596" y="1480"/>
                </a:lnTo>
                <a:lnTo>
                  <a:pt x="1591" y="1532"/>
                </a:lnTo>
                <a:lnTo>
                  <a:pt x="1585" y="1581"/>
                </a:lnTo>
                <a:lnTo>
                  <a:pt x="1579" y="1632"/>
                </a:lnTo>
                <a:lnTo>
                  <a:pt x="1568" y="1684"/>
                </a:lnTo>
                <a:lnTo>
                  <a:pt x="1553" y="1740"/>
                </a:lnTo>
                <a:lnTo>
                  <a:pt x="1535" y="1798"/>
                </a:lnTo>
                <a:lnTo>
                  <a:pt x="1431" y="1473"/>
                </a:lnTo>
                <a:lnTo>
                  <a:pt x="1032" y="1541"/>
                </a:lnTo>
                <a:lnTo>
                  <a:pt x="1041" y="1484"/>
                </a:lnTo>
                <a:lnTo>
                  <a:pt x="1044" y="1447"/>
                </a:lnTo>
                <a:lnTo>
                  <a:pt x="1044" y="1408"/>
                </a:lnTo>
                <a:lnTo>
                  <a:pt x="1042" y="1364"/>
                </a:lnTo>
                <a:lnTo>
                  <a:pt x="1036" y="1321"/>
                </a:lnTo>
                <a:lnTo>
                  <a:pt x="1027" y="1273"/>
                </a:lnTo>
                <a:lnTo>
                  <a:pt x="1017" y="1234"/>
                </a:lnTo>
                <a:lnTo>
                  <a:pt x="1000" y="1190"/>
                </a:lnTo>
                <a:lnTo>
                  <a:pt x="984" y="1152"/>
                </a:lnTo>
                <a:lnTo>
                  <a:pt x="964" y="1116"/>
                </a:lnTo>
                <a:lnTo>
                  <a:pt x="947" y="1088"/>
                </a:lnTo>
                <a:lnTo>
                  <a:pt x="930" y="1065"/>
                </a:lnTo>
                <a:lnTo>
                  <a:pt x="913" y="1042"/>
                </a:lnTo>
                <a:lnTo>
                  <a:pt x="894" y="1019"/>
                </a:lnTo>
                <a:lnTo>
                  <a:pt x="872" y="995"/>
                </a:lnTo>
                <a:lnTo>
                  <a:pt x="854" y="978"/>
                </a:lnTo>
                <a:lnTo>
                  <a:pt x="833" y="957"/>
                </a:lnTo>
                <a:lnTo>
                  <a:pt x="813" y="939"/>
                </a:lnTo>
                <a:lnTo>
                  <a:pt x="788" y="921"/>
                </a:lnTo>
                <a:lnTo>
                  <a:pt x="759" y="902"/>
                </a:lnTo>
                <a:lnTo>
                  <a:pt x="735" y="885"/>
                </a:lnTo>
                <a:lnTo>
                  <a:pt x="714" y="874"/>
                </a:lnTo>
                <a:lnTo>
                  <a:pt x="684" y="856"/>
                </a:lnTo>
                <a:lnTo>
                  <a:pt x="657" y="847"/>
                </a:lnTo>
                <a:lnTo>
                  <a:pt x="634" y="838"/>
                </a:lnTo>
                <a:lnTo>
                  <a:pt x="610" y="830"/>
                </a:lnTo>
                <a:lnTo>
                  <a:pt x="573" y="821"/>
                </a:lnTo>
                <a:lnTo>
                  <a:pt x="539" y="815"/>
                </a:lnTo>
                <a:lnTo>
                  <a:pt x="504" y="811"/>
                </a:lnTo>
                <a:lnTo>
                  <a:pt x="469" y="809"/>
                </a:lnTo>
                <a:lnTo>
                  <a:pt x="449" y="808"/>
                </a:lnTo>
                <a:lnTo>
                  <a:pt x="449" y="1100"/>
                </a:lnTo>
                <a:lnTo>
                  <a:pt x="0" y="558"/>
                </a:lnTo>
                <a:lnTo>
                  <a:pt x="448" y="0"/>
                </a:lnTo>
                <a:lnTo>
                  <a:pt x="448" y="251"/>
                </a:lnTo>
                <a:lnTo>
                  <a:pt x="473" y="252"/>
                </a:lnTo>
                <a:lnTo>
                  <a:pt x="508" y="253"/>
                </a:lnTo>
                <a:lnTo>
                  <a:pt x="544" y="256"/>
                </a:lnTo>
                <a:lnTo>
                  <a:pt x="579" y="259"/>
                </a:lnTo>
                <a:lnTo>
                  <a:pt x="609" y="263"/>
                </a:lnTo>
                <a:close/>
              </a:path>
            </a:pathLst>
          </a:custGeom>
          <a:gradFill rotWithShape="1">
            <a:gsLst>
              <a:gs pos="0">
                <a:srgbClr val="97C1D5"/>
              </a:gs>
              <a:gs pos="100000">
                <a:srgbClr val="0066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rot="10800000"/>
          <a:lstStyle/>
          <a:p>
            <a:endParaRPr lang="en-IN"/>
          </a:p>
        </p:txBody>
      </p:sp>
      <p:sp>
        <p:nvSpPr>
          <p:cNvPr id="18452" name="Text Box 76"/>
          <p:cNvSpPr txBox="1">
            <a:spLocks noChangeArrowheads="1"/>
          </p:cNvSpPr>
          <p:nvPr/>
        </p:nvSpPr>
        <p:spPr bwMode="auto">
          <a:xfrm>
            <a:off x="4216400" y="4205288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1600" b="1">
                <a:latin typeface="Calibri" panose="020F0502020204030204" pitchFamily="34" charset="0"/>
                <a:cs typeface="Arial" panose="020B0604020202020204" pitchFamily="34" charset="0"/>
              </a:rPr>
              <a:t>Design</a:t>
            </a:r>
          </a:p>
        </p:txBody>
      </p:sp>
      <p:grpSp>
        <p:nvGrpSpPr>
          <p:cNvPr id="18453" name="Group 42"/>
          <p:cNvGrpSpPr>
            <a:grpSpLocks/>
          </p:cNvGrpSpPr>
          <p:nvPr/>
        </p:nvGrpSpPr>
        <p:grpSpPr bwMode="auto">
          <a:xfrm>
            <a:off x="1779588" y="4891088"/>
            <a:ext cx="1587500" cy="746125"/>
            <a:chOff x="1488" y="2544"/>
            <a:chExt cx="1320" cy="568"/>
          </a:xfrm>
        </p:grpSpPr>
        <p:sp>
          <p:nvSpPr>
            <p:cNvPr id="18496" name="AutoShape 43"/>
            <p:cNvSpPr>
              <a:spLocks noChangeArrowheads="1"/>
            </p:cNvSpPr>
            <p:nvPr/>
          </p:nvSpPr>
          <p:spPr bwMode="auto">
            <a:xfrm rot="-1720080">
              <a:off x="2017" y="2544"/>
              <a:ext cx="791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6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497" name="Text Box 44"/>
            <p:cNvSpPr txBox="1">
              <a:spLocks noChangeArrowheads="1"/>
            </p:cNvSpPr>
            <p:nvPr/>
          </p:nvSpPr>
          <p:spPr bwMode="auto">
            <a:xfrm>
              <a:off x="1488" y="2544"/>
              <a:ext cx="117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2200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 rot="2002">
            <a:off x="4075113" y="4614863"/>
            <a:ext cx="104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CAD/ </a:t>
            </a:r>
          </a:p>
          <a:p>
            <a:pPr eaLnBrk="1" hangingPunct="1">
              <a:spcBef>
                <a:spcPct val="0"/>
              </a:spcBef>
            </a:pPr>
            <a:r>
              <a:rPr lang="en-US" sz="1400">
                <a:latin typeface="Calibri" panose="020F0502020204030204" pitchFamily="34" charset="0"/>
                <a:cs typeface="Arial" panose="020B0604020202020204" pitchFamily="34" charset="0"/>
              </a:rPr>
              <a:t>Designing</a:t>
            </a:r>
          </a:p>
        </p:txBody>
      </p:sp>
      <p:graphicFrame>
        <p:nvGraphicFramePr>
          <p:cNvPr id="148513" name="Group 33"/>
          <p:cNvGraphicFramePr>
            <a:graphicFrameLocks noGrp="1"/>
          </p:cNvGraphicFramePr>
          <p:nvPr/>
        </p:nvGraphicFramePr>
        <p:xfrm>
          <a:off x="5257800" y="5229225"/>
          <a:ext cx="3581400" cy="914399"/>
        </p:xfrm>
        <a:graphic>
          <a:graphicData uri="http://schemas.openxmlformats.org/drawingml/2006/table">
            <a:tbl>
              <a:tblPr/>
              <a:tblGrid>
                <a:gridCol w="2057400"/>
                <a:gridCol w="152400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Complete product cycle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Expertise area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Non expertise area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2" name="Oval 47"/>
          <p:cNvSpPr>
            <a:spLocks noChangeArrowheads="1"/>
          </p:cNvSpPr>
          <p:nvPr/>
        </p:nvSpPr>
        <p:spPr bwMode="auto">
          <a:xfrm>
            <a:off x="7419975" y="5224463"/>
            <a:ext cx="304800" cy="228600"/>
          </a:xfrm>
          <a:prstGeom prst="ellipse">
            <a:avLst/>
          </a:prstGeom>
          <a:gradFill rotWithShape="1">
            <a:gsLst>
              <a:gs pos="0">
                <a:srgbClr val="97C1D5"/>
              </a:gs>
              <a:gs pos="100000">
                <a:srgbClr val="0066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6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63" name="Oval 48"/>
          <p:cNvSpPr>
            <a:spLocks noChangeArrowheads="1"/>
          </p:cNvSpPr>
          <p:nvPr/>
        </p:nvSpPr>
        <p:spPr bwMode="auto">
          <a:xfrm>
            <a:off x="7419975" y="5554663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6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64" name="Oval 49"/>
          <p:cNvSpPr>
            <a:spLocks noChangeArrowheads="1"/>
          </p:cNvSpPr>
          <p:nvPr/>
        </p:nvSpPr>
        <p:spPr bwMode="auto">
          <a:xfrm>
            <a:off x="7419975" y="5895975"/>
            <a:ext cx="304800" cy="2286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sz="16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65" name="Rectangle 50"/>
          <p:cNvSpPr>
            <a:spLocks noChangeArrowheads="1"/>
          </p:cNvSpPr>
          <p:nvPr/>
        </p:nvSpPr>
        <p:spPr bwMode="auto">
          <a:xfrm>
            <a:off x="3276600" y="130175"/>
            <a:ext cx="2895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 dirty="0" smtClean="0">
                <a:latin typeface="Calibri" panose="020F0502020204030204" pitchFamily="34" charset="0"/>
                <a:cs typeface="Arial" panose="020B0604020202020204" pitchFamily="34" charset="0"/>
              </a:rPr>
              <a:t>Software capability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466" name="Group 17"/>
          <p:cNvGrpSpPr>
            <a:grpSpLocks/>
          </p:cNvGrpSpPr>
          <p:nvPr/>
        </p:nvGrpSpPr>
        <p:grpSpPr bwMode="auto">
          <a:xfrm>
            <a:off x="5083175" y="3036888"/>
            <a:ext cx="1419225" cy="723900"/>
            <a:chOff x="1488" y="2544"/>
            <a:chExt cx="1320" cy="568"/>
          </a:xfrm>
        </p:grpSpPr>
        <p:sp>
          <p:nvSpPr>
            <p:cNvPr id="18494" name="AutoShape 18"/>
            <p:cNvSpPr>
              <a:spLocks noChangeArrowheads="1"/>
            </p:cNvSpPr>
            <p:nvPr/>
          </p:nvSpPr>
          <p:spPr bwMode="auto">
            <a:xfrm rot="-1720080">
              <a:off x="2017" y="2544"/>
              <a:ext cx="791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6 w 21600"/>
                <a:gd name="T13" fmla="*/ 5400 h 21600"/>
                <a:gd name="T14" fmla="*/ 1889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495" name="Text Box 19"/>
            <p:cNvSpPr txBox="1">
              <a:spLocks noChangeArrowheads="1"/>
            </p:cNvSpPr>
            <p:nvPr/>
          </p:nvSpPr>
          <p:spPr bwMode="auto">
            <a:xfrm>
              <a:off x="1488" y="2544"/>
              <a:ext cx="117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67" name="Group 14"/>
          <p:cNvGrpSpPr>
            <a:grpSpLocks/>
          </p:cNvGrpSpPr>
          <p:nvPr/>
        </p:nvGrpSpPr>
        <p:grpSpPr bwMode="auto">
          <a:xfrm>
            <a:off x="5130800" y="2605088"/>
            <a:ext cx="2132013" cy="723900"/>
            <a:chOff x="2016" y="1872"/>
            <a:chExt cx="1944" cy="568"/>
          </a:xfrm>
        </p:grpSpPr>
        <p:sp>
          <p:nvSpPr>
            <p:cNvPr id="18492" name="AutoShape 15"/>
            <p:cNvSpPr>
              <a:spLocks noChangeArrowheads="1"/>
            </p:cNvSpPr>
            <p:nvPr/>
          </p:nvSpPr>
          <p:spPr bwMode="auto">
            <a:xfrm rot="-1720080">
              <a:off x="3167" y="1872"/>
              <a:ext cx="793" cy="5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8 w 21600"/>
                <a:gd name="T13" fmla="*/ 5400 h 21600"/>
                <a:gd name="T14" fmla="*/ 1890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8493" name="Text Box 16"/>
            <p:cNvSpPr txBox="1">
              <a:spLocks noChangeArrowheads="1"/>
            </p:cNvSpPr>
            <p:nvPr/>
          </p:nvSpPr>
          <p:spPr bwMode="auto">
            <a:xfrm>
              <a:off x="2016" y="1939"/>
              <a:ext cx="1919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12813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12813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s-ES" sz="1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8541" name="Group 6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5327475"/>
              </p:ext>
            </p:extLst>
          </p:nvPr>
        </p:nvGraphicFramePr>
        <p:xfrm>
          <a:off x="304800" y="762000"/>
          <a:ext cx="3657600" cy="4292160"/>
        </p:xfrm>
        <a:graphic>
          <a:graphicData uri="http://schemas.openxmlformats.org/drawingml/2006/table">
            <a:tbl>
              <a:tblPr/>
              <a:tblGrid>
                <a:gridCol w="1870075"/>
                <a:gridCol w="1787525"/>
              </a:tblGrid>
              <a:tr h="518249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Detailing (2D modeling)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3D Modeling/ Assembly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3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Thermal  Analysis</a:t>
                      </a:r>
                    </a:p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Welding study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3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Structural  Analysis 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3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Fatigue Analysis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Computational Fluid Dynamics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53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PLC Programming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92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Load data analysis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Product Life cycle management</a:t>
                      </a:r>
                    </a:p>
                  </a:txBody>
                  <a:tcPr marT="45728" marB="4572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88" name="Picture 101" descr="autoca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35062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9" name="Picture 102" descr="proe_wf5-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439862"/>
            <a:ext cx="147478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90" name="Picture 103" descr="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41600"/>
            <a:ext cx="1295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91" name="Picture 104" descr="images (1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70087"/>
            <a:ext cx="838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10000" y="123825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Milestones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990600" y="1108530"/>
            <a:ext cx="7620000" cy="513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2002</a:t>
            </a:r>
            <a:r>
              <a:rPr lang="en-US" sz="1600" dirty="0">
                <a:latin typeface="Calibri" panose="020F0502020204030204" pitchFamily="34" charset="0"/>
              </a:rPr>
              <a:t> : Beginning  of  I-DESIGN Engineering Solutions at Pune as a separate company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2004: </a:t>
            </a:r>
            <a:r>
              <a:rPr lang="en-US" sz="1600" dirty="0">
                <a:latin typeface="Calibri" panose="020F0502020204030204" pitchFamily="34" charset="0"/>
              </a:rPr>
              <a:t>I-DESIGN Established at Jamshedpur, Jharkhand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2007</a:t>
            </a:r>
            <a:r>
              <a:rPr lang="en-US" sz="1600" dirty="0">
                <a:latin typeface="Calibri" panose="020F0502020204030204" pitchFamily="34" charset="0"/>
              </a:rPr>
              <a:t>: Formed dedicated testing area for Tata Motors, Pune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2008: </a:t>
            </a:r>
            <a:r>
              <a:rPr lang="en-US" sz="1600" dirty="0">
                <a:latin typeface="Calibri" panose="020F0502020204030204" pitchFamily="34" charset="0"/>
              </a:rPr>
              <a:t>Got ISO 9001:2000 Certified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 2009</a:t>
            </a:r>
            <a:r>
              <a:rPr lang="en-US" sz="1600" dirty="0">
                <a:latin typeface="Calibri" panose="020F0502020204030204" pitchFamily="34" charset="0"/>
              </a:rPr>
              <a:t>: Got into listed vendors list of DRDO for its development Projects.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2009</a:t>
            </a:r>
            <a:r>
              <a:rPr lang="en-US" sz="1600" dirty="0">
                <a:latin typeface="Calibri" panose="020F0502020204030204" pitchFamily="34" charset="0"/>
              </a:rPr>
              <a:t>: Associated with IPR for its various product development programme and Study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2010: </a:t>
            </a:r>
            <a:r>
              <a:rPr lang="en-US" sz="1600" dirty="0">
                <a:latin typeface="Calibri" panose="020F0502020204030204" pitchFamily="34" charset="0"/>
              </a:rPr>
              <a:t>I-DESIGN Opens a new Office at Bhubaneswar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2011: </a:t>
            </a:r>
            <a:r>
              <a:rPr lang="en-US" sz="1600" dirty="0">
                <a:latin typeface="Calibri" panose="020F0502020204030204" pitchFamily="34" charset="0"/>
              </a:rPr>
              <a:t>Got U-Stamp Certification from ASME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2011</a:t>
            </a:r>
            <a:r>
              <a:rPr lang="en-US" sz="1600" dirty="0">
                <a:latin typeface="Calibri" panose="020F0502020204030204" pitchFamily="34" charset="0"/>
              </a:rPr>
              <a:t>: Got R-Stamp Certification from National board of boiler &amp; Pressure Vessel.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</a:rPr>
              <a:t> 2013</a:t>
            </a:r>
            <a:r>
              <a:rPr lang="en-US" sz="1600" dirty="0">
                <a:latin typeface="Calibri" panose="020F0502020204030204" pitchFamily="34" charset="0"/>
              </a:rPr>
              <a:t>: Bagged EBMF project from NFC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2014</a:t>
            </a:r>
            <a:r>
              <a:rPr lang="en-US" sz="1600" dirty="0">
                <a:latin typeface="Calibri" panose="020F0502020204030204" pitchFamily="34" charset="0"/>
              </a:rPr>
              <a:t>: Bagged PMF project from NFC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2015</a:t>
            </a:r>
            <a:r>
              <a:rPr lang="en-US" sz="1600" dirty="0">
                <a:latin typeface="Calibri" panose="020F0502020204030204" pitchFamily="34" charset="0"/>
              </a:rPr>
              <a:t>: Started Blue Bastion laboratory for advance technology development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2015: Nominated by Govt. of India for supply of UHV chamber to FAIR</a:t>
            </a:r>
            <a:endParaRPr lang="en-US" sz="1600" b="1" dirty="0">
              <a:latin typeface="Calibri" panose="020F0502020204030204" pitchFamily="34" charset="0"/>
            </a:endParaRPr>
          </a:p>
          <a:p>
            <a:pPr eaLnBrk="1" hangingPunct="1"/>
            <a:endParaRPr lang="en-US" sz="16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381000" y="3048116"/>
            <a:ext cx="548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 Projects in </a:t>
            </a:r>
            <a:r>
              <a:rPr lang="en-US" sz="2000" b="1" i="1" dirty="0">
                <a:latin typeface="Calibri" panose="020F0502020204030204" pitchFamily="34" charset="0"/>
              </a:rPr>
              <a:t>Vacuum and </a:t>
            </a:r>
            <a:r>
              <a:rPr lang="en-US" sz="2000" b="1" i="1" dirty="0" smtClean="0">
                <a:latin typeface="Calibri" panose="020F0502020204030204" pitchFamily="34" charset="0"/>
              </a:rPr>
              <a:t>Cryogenics field.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828800"/>
            <a:ext cx="3200400" cy="24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981200" y="209550"/>
            <a:ext cx="548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 Typical projects in </a:t>
            </a:r>
            <a:r>
              <a:rPr lang="en-US" sz="2000" b="1" i="1" dirty="0">
                <a:latin typeface="Calibri" panose="020F0502020204030204" pitchFamily="34" charset="0"/>
              </a:rPr>
              <a:t>Vacuum and </a:t>
            </a:r>
            <a:r>
              <a:rPr lang="en-US" sz="2000" b="1" i="1" dirty="0" smtClean="0">
                <a:latin typeface="Calibri" panose="020F0502020204030204" pitchFamily="34" charset="0"/>
              </a:rPr>
              <a:t>Cryogenics field.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33400" y="1173062"/>
            <a:ext cx="8305800" cy="440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15888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Manufacturing of Ultra High Vacuum components.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Design </a:t>
            </a:r>
            <a:r>
              <a:rPr lang="en-US" sz="1600" dirty="0">
                <a:latin typeface="Calibri" panose="020F0502020204030204" pitchFamily="34" charset="0"/>
              </a:rPr>
              <a:t>and Development of Thermal / Radiation shields</a:t>
            </a:r>
            <a:r>
              <a:rPr lang="en-US" sz="1600" dirty="0" smtClean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Thermo-</a:t>
            </a:r>
            <a:r>
              <a:rPr lang="en-US" sz="1600" dirty="0" err="1" smtClean="0">
                <a:latin typeface="Calibri" panose="020F0502020204030204" pitchFamily="34" charset="0"/>
              </a:rPr>
              <a:t>vac</a:t>
            </a:r>
            <a:r>
              <a:rPr lang="en-US" sz="1600" dirty="0" smtClean="0">
                <a:latin typeface="Calibri" panose="020F0502020204030204" pitchFamily="34" charset="0"/>
              </a:rPr>
              <a:t> chambers for space lab application. 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Vacuum chambers and cryostats for SC magnets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Super conductor cables in close conduit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Hydrogen Pallet extruders and injectors.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Computational Fluid Dynamics analysis of </a:t>
            </a:r>
            <a:r>
              <a:rPr lang="en-US" sz="1600" dirty="0" err="1" smtClean="0">
                <a:latin typeface="Calibri" panose="020F0502020204030204" pitchFamily="34" charset="0"/>
              </a:rPr>
              <a:t>cryo</a:t>
            </a:r>
            <a:r>
              <a:rPr lang="en-US" sz="1600" dirty="0" smtClean="0">
                <a:latin typeface="Calibri" panose="020F0502020204030204" pitchFamily="34" charset="0"/>
              </a:rPr>
              <a:t> systems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Design and Development of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c</a:t>
            </a:r>
            <a:r>
              <a:rPr lang="en-US" sz="1600" dirty="0" err="1" smtClean="0">
                <a:latin typeface="Calibri" panose="020F0502020204030204" pitchFamily="34" charset="0"/>
              </a:rPr>
              <a:t>ryo</a:t>
            </a:r>
            <a:r>
              <a:rPr lang="en-US" sz="1600" dirty="0" smtClean="0">
                <a:latin typeface="Calibri" panose="020F0502020204030204" pitchFamily="34" charset="0"/>
              </a:rPr>
              <a:t> pumps.</a:t>
            </a: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Development of adhesives for </a:t>
            </a:r>
            <a:r>
              <a:rPr lang="en-US" sz="1600" dirty="0">
                <a:latin typeface="Calibri" panose="020F0502020204030204" pitchFamily="34" charset="0"/>
              </a:rPr>
              <a:t>fixing micro porous carbon on the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c</a:t>
            </a:r>
            <a:r>
              <a:rPr lang="en-US" sz="1600" dirty="0" err="1" smtClean="0">
                <a:latin typeface="Calibri" panose="020F0502020204030204" pitchFamily="34" charset="0"/>
              </a:rPr>
              <a:t>ryo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pump panels.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Development of micro </a:t>
            </a:r>
            <a:r>
              <a:rPr lang="en-US" sz="1600" dirty="0">
                <a:latin typeface="Calibri" panose="020F0502020204030204" pitchFamily="34" charset="0"/>
              </a:rPr>
              <a:t>porous carbon</a:t>
            </a:r>
            <a:r>
              <a:rPr lang="en-US" sz="1600" dirty="0" smtClean="0">
                <a:latin typeface="Calibri" panose="020F0502020204030204" pitchFamily="34" charset="0"/>
              </a:rPr>
              <a:t> of different surface area and types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Pumping </a:t>
            </a:r>
            <a:r>
              <a:rPr lang="en-US" sz="1600" dirty="0">
                <a:latin typeface="Calibri" panose="020F0502020204030204" pitchFamily="34" charset="0"/>
              </a:rPr>
              <a:t>speed of different gases at low temperature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Design </a:t>
            </a:r>
            <a:r>
              <a:rPr lang="en-US" sz="1600" dirty="0">
                <a:latin typeface="Calibri" panose="020F0502020204030204" pitchFamily="34" charset="0"/>
              </a:rPr>
              <a:t>and</a:t>
            </a:r>
            <a:r>
              <a:rPr lang="en-US" sz="1600" dirty="0" smtClean="0">
                <a:latin typeface="Calibri" panose="020F0502020204030204" pitchFamily="34" charset="0"/>
              </a:rPr>
              <a:t> development of electron beam guns.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971800"/>
            <a:ext cx="3124200" cy="3276600"/>
          </a:xfrm>
          <a:prstGeom prst="rect">
            <a:avLst/>
          </a:prstGeom>
        </p:spPr>
      </p:pic>
      <p:pic>
        <p:nvPicPr>
          <p:cNvPr id="2" name="Picture 3" descr="DSC0403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2971800" cy="218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06452"/>
          <p:cNvPicPr>
            <a:picLocks noChangeAspect="1" noChangeArrowheads="1"/>
          </p:cNvPicPr>
          <p:nvPr/>
        </p:nvPicPr>
        <p:blipFill>
          <a:blip r:embed="rId4" cstate="email">
            <a:lum bright="1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3088602" cy="21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71600" y="2895600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Seam Welding station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29200" y="291638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Spot welding station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DSC0166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2971800" cy="22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76800" y="579120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TIG welding station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19200" y="579120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CO2 welding station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0" y="95250"/>
            <a:ext cx="335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Welding Facilities </a:t>
            </a:r>
            <a:r>
              <a:rPr lang="en-US" sz="2000" b="1" i="1" dirty="0">
                <a:latin typeface="Calibri" panose="020F0502020204030204" pitchFamily="34" charset="0"/>
              </a:rPr>
              <a:t>at I-DESIGN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ello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536" y="3505200"/>
            <a:ext cx="1453109" cy="145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09800" y="96838"/>
            <a:ext cx="525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Vacuum chamber and components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 dirty="0" smtClean="0">
                <a:latin typeface="Calibri" panose="020F0502020204030204" pitchFamily="34" charset="0"/>
              </a:rPr>
              <a:t>RRCAT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6" name="Picture 6" descr="4 way cro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2936" y="796456"/>
            <a:ext cx="1446475" cy="14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102110-%2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6736" y="2286000"/>
            <a:ext cx="1720132" cy="129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Flanges1"/>
          <p:cNvPicPr>
            <a:picLocks noChangeAspect="1" noChangeArrowheads="1"/>
          </p:cNvPicPr>
          <p:nvPr/>
        </p:nvPicPr>
        <p:blipFill>
          <a:blip r:embed="rId5"/>
          <a:srcRect b="6667"/>
          <a:stretch>
            <a:fillRect/>
          </a:stretch>
        </p:blipFill>
        <p:spPr bwMode="auto">
          <a:xfrm rot="10800000">
            <a:off x="3267073" y="4800600"/>
            <a:ext cx="1228726" cy="148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flanges"/>
          <p:cNvPicPr>
            <a:picLocks noChangeAspect="1" noChangeArrowheads="1"/>
          </p:cNvPicPr>
          <p:nvPr/>
        </p:nvPicPr>
        <p:blipFill>
          <a:blip r:embed="rId6"/>
          <a:srcRect t="21333" b="20000"/>
          <a:stretch>
            <a:fillRect/>
          </a:stretch>
        </p:blipFill>
        <p:spPr bwMode="auto">
          <a:xfrm>
            <a:off x="4724400" y="4953000"/>
            <a:ext cx="22078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fin type bellow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40536" y="5105400"/>
            <a:ext cx="1798664" cy="11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lamp-filtered"/>
          <p:cNvPicPr>
            <a:picLocks noChangeAspect="1" noChangeArrowheads="1"/>
          </p:cNvPicPr>
          <p:nvPr/>
        </p:nvPicPr>
        <p:blipFill>
          <a:blip r:embed="rId8"/>
          <a:srcRect l="8247" t="25876" r="3093" b="26685"/>
          <a:stretch>
            <a:fillRect/>
          </a:stretch>
        </p:blipFill>
        <p:spPr bwMode="auto">
          <a:xfrm>
            <a:off x="492760" y="5029200"/>
            <a:ext cx="240284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914400"/>
            <a:ext cx="6235700" cy="3768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05000" y="111125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Design of  </a:t>
            </a:r>
            <a:r>
              <a:rPr lang="en-US" sz="2000" b="1" i="1" dirty="0">
                <a:latin typeface="Calibri" panose="020F0502020204030204" pitchFamily="34" charset="0"/>
              </a:rPr>
              <a:t>Thermal shield</a:t>
            </a:r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3505200" y="19812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5867400" y="20574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2743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specific_volum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19812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DSC0204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148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AutoShape 10"/>
          <p:cNvSpPr>
            <a:spLocks noChangeArrowheads="1"/>
          </p:cNvSpPr>
          <p:nvPr/>
        </p:nvSpPr>
        <p:spPr bwMode="auto">
          <a:xfrm rot="5400000">
            <a:off x="7467600" y="35814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6875" name="Picture 11" descr="DSC005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27432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AutoShape 12"/>
          <p:cNvSpPr>
            <a:spLocks noChangeArrowheads="1"/>
          </p:cNvSpPr>
          <p:nvPr/>
        </p:nvSpPr>
        <p:spPr bwMode="auto">
          <a:xfrm rot="10800000">
            <a:off x="6019800" y="48006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6877" name="Picture 13" descr="DSC0204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8" name="AutoShape 14"/>
          <p:cNvSpPr>
            <a:spLocks noChangeArrowheads="1"/>
          </p:cNvSpPr>
          <p:nvPr/>
        </p:nvSpPr>
        <p:spPr bwMode="auto">
          <a:xfrm rot="10800000">
            <a:off x="2286000" y="48006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SAC, Tranter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152400"/>
            <a:ext cx="326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Indian Economy – Some Facts</a:t>
            </a:r>
            <a:endParaRPr lang="en-IN" sz="20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143000"/>
            <a:ext cx="3600000" cy="40378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447800"/>
            <a:ext cx="6553200" cy="376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Seventh </a:t>
            </a:r>
            <a:r>
              <a:rPr lang="en-IN" sz="1600" dirty="0">
                <a:latin typeface="Times New Roman"/>
                <a:cs typeface="Times New Roman"/>
              </a:rPr>
              <a:t>largest in the</a:t>
            </a:r>
            <a:r>
              <a:rPr lang="en-IN" sz="1600" dirty="0" smtClean="0">
                <a:latin typeface="Times New Roman"/>
                <a:cs typeface="Times New Roman"/>
              </a:rPr>
              <a:t> world </a:t>
            </a:r>
            <a:r>
              <a:rPr lang="en-IN" sz="1600" dirty="0">
                <a:latin typeface="Times New Roman"/>
                <a:cs typeface="Times New Roman"/>
              </a:rPr>
              <a:t>by</a:t>
            </a:r>
            <a:r>
              <a:rPr lang="en-IN" sz="1600" dirty="0" smtClean="0">
                <a:latin typeface="Times New Roman"/>
                <a:cs typeface="Times New Roman"/>
              </a:rPr>
              <a:t> nominal GDP</a:t>
            </a: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3100 Technology start-ups in 2014-15</a:t>
            </a: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Fourth </a:t>
            </a:r>
            <a:r>
              <a:rPr lang="en-IN" sz="1600" dirty="0">
                <a:latin typeface="Times New Roman"/>
                <a:cs typeface="Times New Roman"/>
              </a:rPr>
              <a:t>largest Start-up Hub in the World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Major </a:t>
            </a:r>
            <a:r>
              <a:rPr lang="en-IN" sz="1600" dirty="0">
                <a:latin typeface="Times New Roman"/>
                <a:cs typeface="Times New Roman"/>
              </a:rPr>
              <a:t>exporter of IT services 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USD </a:t>
            </a:r>
            <a:r>
              <a:rPr lang="en-IN" sz="1600" dirty="0">
                <a:latin typeface="Times New Roman"/>
                <a:cs typeface="Times New Roman"/>
              </a:rPr>
              <a:t>73.1 Billion in 2014-15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One </a:t>
            </a:r>
            <a:r>
              <a:rPr lang="en-IN" sz="1600" dirty="0">
                <a:latin typeface="Times New Roman"/>
                <a:cs typeface="Times New Roman"/>
              </a:rPr>
              <a:t>of the largest Automotive industry – 23.37 Million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 vehicles </a:t>
            </a:r>
            <a:r>
              <a:rPr lang="en-IN" sz="1600" dirty="0">
                <a:latin typeface="Times New Roman"/>
                <a:cs typeface="Times New Roman"/>
              </a:rPr>
              <a:t>produced in 2014-15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A </a:t>
            </a:r>
            <a:r>
              <a:rPr lang="en-IN" sz="1600" dirty="0">
                <a:latin typeface="Times New Roman"/>
                <a:cs typeface="Times New Roman"/>
              </a:rPr>
              <a:t>large Retail Market – USD 600 Billion in 2015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Fastest </a:t>
            </a:r>
            <a:r>
              <a:rPr lang="en-IN" sz="1600" dirty="0">
                <a:latin typeface="Times New Roman"/>
                <a:cs typeface="Times New Roman"/>
              </a:rPr>
              <a:t>growing E-commerce market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Young </a:t>
            </a:r>
            <a:r>
              <a:rPr lang="en-IN" sz="1600" dirty="0">
                <a:latin typeface="Times New Roman"/>
                <a:cs typeface="Times New Roman"/>
              </a:rPr>
              <a:t>and Large English speaking population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95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114800"/>
            <a:ext cx="36576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19200"/>
            <a:ext cx="160020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0"/>
            <a:ext cx="3746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1981200" y="212725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i="1" dirty="0">
                <a:latin typeface="Calibri" charset="0"/>
              </a:rPr>
              <a:t>Design and Development of </a:t>
            </a:r>
            <a:r>
              <a:rPr lang="en-US" sz="2000" b="1" i="1" dirty="0" smtClean="0">
                <a:latin typeface="Calibri" charset="0"/>
              </a:rPr>
              <a:t>80K and 4K </a:t>
            </a:r>
            <a:r>
              <a:rPr lang="en-US" sz="2000" b="1" i="1" dirty="0">
                <a:latin typeface="Calibri" charset="0"/>
              </a:rPr>
              <a:t>Panels</a:t>
            </a:r>
            <a:r>
              <a:rPr lang="en-US" sz="2000" b="1" i="1" dirty="0" smtClean="0">
                <a:latin typeface="Calibri" charset="0"/>
              </a:rPr>
              <a:t> </a:t>
            </a:r>
            <a:endParaRPr lang="en-US" sz="2000" b="1" i="1" dirty="0">
              <a:latin typeface="Calibri" charset="0"/>
            </a:endParaRPr>
          </a:p>
        </p:txBody>
      </p: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latin typeface="Calibri" charset="0"/>
              </a:rPr>
              <a:t>IPR, Ahmedabad</a:t>
            </a:r>
          </a:p>
        </p:txBody>
      </p:sp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743200"/>
            <a:ext cx="1905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7011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10144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SC07013 cop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13716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Imag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1468438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Imag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51263" y="4343400"/>
            <a:ext cx="10461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Imag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1852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SC07016 cop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1460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Imag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Imag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2144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5029200" y="1371600"/>
            <a:ext cx="41148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Single embossed panel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Double embossed panel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Charcoal coated </a:t>
            </a:r>
            <a:r>
              <a:rPr lang="en-US" sz="1600" dirty="0" smtClean="0">
                <a:latin typeface="Calibri" panose="020F0502020204030204" pitchFamily="34" charset="0"/>
              </a:rPr>
              <a:t>panel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Coated panels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</a:rPr>
              <a:t>Aeroglaze</a:t>
            </a:r>
            <a:r>
              <a:rPr lang="en-US" sz="1600" dirty="0">
                <a:latin typeface="Calibri" panose="020F0502020204030204" pitchFamily="34" charset="0"/>
              </a:rPr>
              <a:t> /Al</a:t>
            </a:r>
            <a:r>
              <a:rPr lang="en-US" sz="1600" baseline="-25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baseline="-25000" dirty="0">
                <a:latin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Panels to suit cooling up to 4 K </a:t>
            </a: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Different shapes (</a:t>
            </a:r>
            <a:r>
              <a:rPr lang="en-US" sz="1600" dirty="0">
                <a:latin typeface="Calibri" panose="020F0502020204030204" pitchFamily="34" charset="0"/>
              </a:rPr>
              <a:t>Radiation/ 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sz="1600" dirty="0" smtClean="0">
                <a:latin typeface="Calibri" panose="020F0502020204030204" pitchFamily="34" charset="0"/>
              </a:rPr>
              <a:t>   thermal</a:t>
            </a:r>
            <a:r>
              <a:rPr lang="en-US" sz="1600" dirty="0">
                <a:latin typeface="Calibri" panose="020F0502020204030204" pitchFamily="34" charset="0"/>
              </a:rPr>
              <a:t>/ Active cooling Shields)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Low out gassing and low leak </a:t>
            </a:r>
            <a:r>
              <a:rPr lang="en-US" sz="1600" dirty="0">
                <a:latin typeface="Calibri" panose="020F0502020204030204" pitchFamily="34" charset="0"/>
              </a:rPr>
              <a:t>panels</a:t>
            </a:r>
            <a:r>
              <a:rPr lang="en-US" sz="1600" dirty="0" smtClean="0">
                <a:latin typeface="Calibri" panose="020F0502020204030204" pitchFamily="34" charset="0"/>
              </a:rPr>
              <a:t>            </a:t>
            </a:r>
          </a:p>
          <a:p>
            <a:pPr eaLnBrk="1" hangingPunct="1"/>
            <a:r>
              <a:rPr lang="en-US" sz="1600" dirty="0" smtClean="0">
                <a:latin typeface="Calibri" panose="020F0502020204030204" pitchFamily="34" charset="0"/>
              </a:rPr>
              <a:t>   (</a:t>
            </a:r>
            <a:r>
              <a:rPr lang="en-US" sz="1600" dirty="0" err="1" smtClean="0">
                <a:latin typeface="Calibri" panose="020F0502020204030204" pitchFamily="34" charset="0"/>
              </a:rPr>
              <a:t>upto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1x 10</a:t>
            </a:r>
            <a:r>
              <a:rPr lang="en-US" sz="1600" baseline="30000" dirty="0" smtClean="0">
                <a:latin typeface="Calibri" panose="020F0502020204030204" pitchFamily="34" charset="0"/>
              </a:rPr>
              <a:t>-10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mbar L/</a:t>
            </a:r>
            <a:r>
              <a:rPr lang="en-US" sz="1600" dirty="0" err="1" smtClean="0">
                <a:latin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828800" y="76200"/>
            <a:ext cx="563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 Types of Thermal shields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35852" name="Picture 12" descr="DSC07014 copy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3" name="Group 13"/>
          <p:cNvGrpSpPr>
            <a:grpSpLocks/>
          </p:cNvGrpSpPr>
          <p:nvPr/>
        </p:nvGrpSpPr>
        <p:grpSpPr bwMode="auto">
          <a:xfrm>
            <a:off x="381000" y="5918200"/>
            <a:ext cx="6334125" cy="282575"/>
            <a:chOff x="240" y="3679"/>
            <a:chExt cx="3990" cy="178"/>
          </a:xfrm>
        </p:grpSpPr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1123" y="3683"/>
              <a:ext cx="1379" cy="174"/>
            </a:xfrm>
            <a:prstGeom prst="chevron">
              <a:avLst>
                <a:gd name="adj" fmla="val 83949"/>
              </a:avLst>
            </a:prstGeom>
            <a:solidFill>
              <a:srgbClr val="1DD4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Stainless steel </a:t>
              </a:r>
            </a:p>
          </p:txBody>
        </p:sp>
        <p:sp>
          <p:nvSpPr>
            <p:cNvPr id="35856" name="AutoShape 15"/>
            <p:cNvSpPr>
              <a:spLocks noChangeArrowheads="1"/>
            </p:cNvSpPr>
            <p:nvPr/>
          </p:nvSpPr>
          <p:spPr bwMode="auto">
            <a:xfrm>
              <a:off x="2298" y="3681"/>
              <a:ext cx="1064" cy="174"/>
            </a:xfrm>
            <a:prstGeom prst="chevron">
              <a:avLst>
                <a:gd name="adj" fmla="val 81448"/>
              </a:avLst>
            </a:prstGeom>
            <a:solidFill>
              <a:srgbClr val="3BDA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   Aluminium</a:t>
              </a:r>
            </a:p>
          </p:txBody>
        </p:sp>
        <p:sp>
          <p:nvSpPr>
            <p:cNvPr id="35857" name="AutoShape 16"/>
            <p:cNvSpPr>
              <a:spLocks noChangeArrowheads="1"/>
            </p:cNvSpPr>
            <p:nvPr/>
          </p:nvSpPr>
          <p:spPr bwMode="auto">
            <a:xfrm>
              <a:off x="3078" y="3679"/>
              <a:ext cx="1152" cy="174"/>
            </a:xfrm>
            <a:prstGeom prst="chevron">
              <a:avLst>
                <a:gd name="adj" fmla="val 121533"/>
              </a:avLst>
            </a:prstGeom>
            <a:solidFill>
              <a:srgbClr val="6DE3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Copper</a:t>
              </a: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>
              <a:off x="240" y="3683"/>
              <a:ext cx="1063" cy="174"/>
            </a:xfrm>
            <a:prstGeom prst="homePlate">
              <a:avLst>
                <a:gd name="adj" fmla="val 77638"/>
              </a:avLst>
            </a:prstGeom>
            <a:solidFill>
              <a:srgbClr val="33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Material of </a:t>
              </a:r>
            </a:p>
          </p:txBody>
        </p:sp>
      </p:grpSp>
      <p:sp>
        <p:nvSpPr>
          <p:cNvPr id="35854" name="Text Box 18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SAC, Tranter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1828800" y="228600"/>
            <a:ext cx="563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 Large scale integration of thermal shields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35854" name="Text Box 18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 dirty="0">
                <a:latin typeface="Calibri" panose="020F0502020204030204" pitchFamily="34" charset="0"/>
              </a:rPr>
              <a:t>IPR,</a:t>
            </a:r>
            <a:r>
              <a:rPr lang="en-US" b="1" i="1" dirty="0" smtClean="0">
                <a:latin typeface="Calibri" panose="020F0502020204030204" pitchFamily="34" charset="0"/>
              </a:rPr>
              <a:t> 4.5 M Cryostat</a:t>
            </a:r>
            <a:endParaRPr lang="en-US" b="1" i="1" dirty="0">
              <a:latin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3820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200400" y="68263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err="1" smtClean="0">
                <a:latin typeface="Calibri" panose="020F0502020204030204" pitchFamily="34" charset="0"/>
              </a:rPr>
              <a:t>Cryo</a:t>
            </a:r>
            <a:r>
              <a:rPr lang="en-US" sz="2000" b="1" i="1" dirty="0" smtClean="0">
                <a:latin typeface="Calibri" panose="020F0502020204030204" pitchFamily="34" charset="0"/>
              </a:rPr>
              <a:t> pumping study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4953000" y="1066800"/>
            <a:ext cx="3962400" cy="2590800"/>
            <a:chOff x="432" y="672"/>
            <a:chExt cx="5424" cy="3072"/>
          </a:xfrm>
        </p:grpSpPr>
        <p:pic>
          <p:nvPicPr>
            <p:cNvPr id="37893" name="Picture 4" descr="DSC07016 copy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344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5" descr="DSC07018 copy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864"/>
              <a:ext cx="1968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6" descr="DSC07014 copy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672"/>
              <a:ext cx="1200" cy="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3984" y="2016"/>
              <a:ext cx="1872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100" b="1" dirty="0" err="1">
                  <a:latin typeface="Arial" panose="020B0604020202020204" pitchFamily="34" charset="0"/>
                </a:rPr>
                <a:t>Aeroglaze</a:t>
              </a:r>
              <a:r>
                <a:rPr lang="en-US" sz="1100" b="1" dirty="0">
                  <a:latin typeface="Arial" panose="020B0604020202020204" pitchFamily="34" charset="0"/>
                </a:rPr>
                <a:t> coated Baffle</a:t>
              </a:r>
            </a:p>
          </p:txBody>
        </p:sp>
        <p:sp>
          <p:nvSpPr>
            <p:cNvPr id="37897" name="Line 8"/>
            <p:cNvSpPr>
              <a:spLocks noChangeShapeType="1"/>
            </p:cNvSpPr>
            <p:nvPr/>
          </p:nvSpPr>
          <p:spPr bwMode="auto">
            <a:xfrm flipH="1">
              <a:off x="1968" y="2112"/>
              <a:ext cx="201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7898" name="Line 9"/>
            <p:cNvSpPr>
              <a:spLocks noChangeShapeType="1"/>
            </p:cNvSpPr>
            <p:nvPr/>
          </p:nvSpPr>
          <p:spPr bwMode="auto">
            <a:xfrm flipH="1" flipV="1">
              <a:off x="3456" y="1728"/>
              <a:ext cx="528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7899" name="Line 10"/>
            <p:cNvSpPr>
              <a:spLocks noChangeShapeType="1"/>
            </p:cNvSpPr>
            <p:nvPr/>
          </p:nvSpPr>
          <p:spPr bwMode="auto">
            <a:xfrm flipH="1">
              <a:off x="3372" y="2112"/>
              <a:ext cx="612" cy="4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7892" name="Text Box 11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Ahmedabad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962400"/>
            <a:ext cx="1915584" cy="1436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3733800"/>
            <a:ext cx="1600200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990600"/>
            <a:ext cx="3886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828800" y="139700"/>
            <a:ext cx="693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>
                <a:latin typeface="Calibri" panose="020F0502020204030204" pitchFamily="34" charset="0"/>
              </a:rPr>
              <a:t>Development of Activated</a:t>
            </a:r>
            <a:r>
              <a:rPr lang="en-US" sz="2000" b="1" i="1" dirty="0" smtClean="0">
                <a:latin typeface="Calibri" panose="020F0502020204030204" pitchFamily="34" charset="0"/>
              </a:rPr>
              <a:t> Carbons for </a:t>
            </a:r>
            <a:r>
              <a:rPr lang="en-US" sz="2000" b="1" i="1" dirty="0" err="1" smtClean="0">
                <a:latin typeface="Calibri" panose="020F0502020204030204" pitchFamily="34" charset="0"/>
              </a:rPr>
              <a:t>Cryo</a:t>
            </a:r>
            <a:r>
              <a:rPr lang="en-US" sz="2000" b="1" i="1" dirty="0" smtClean="0">
                <a:latin typeface="Calibri" panose="020F0502020204030204" pitchFamily="34" charset="0"/>
              </a:rPr>
              <a:t>-pumping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39939" name="Picture 3" descr="Untitled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11911" y="4191000"/>
            <a:ext cx="1927289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Ahmedabad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1490663"/>
            <a:ext cx="1544595" cy="536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6888164" y="763889"/>
            <a:ext cx="388600" cy="945277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an 6"/>
          <p:cNvSpPr/>
          <p:nvPr/>
        </p:nvSpPr>
        <p:spPr>
          <a:xfrm>
            <a:off x="7464425" y="762000"/>
            <a:ext cx="388601" cy="944566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8027989" y="775001"/>
            <a:ext cx="388600" cy="945277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7992" y="1565370"/>
            <a:ext cx="1422008" cy="4158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0800" y="990600"/>
            <a:ext cx="983858" cy="65564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268" y="1481868"/>
            <a:ext cx="1311680" cy="536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loud Callout 12"/>
          <p:cNvSpPr/>
          <p:nvPr/>
        </p:nvSpPr>
        <p:spPr>
          <a:xfrm rot="19490821">
            <a:off x="452292" y="864499"/>
            <a:ext cx="1164576" cy="881235"/>
          </a:xfrm>
          <a:prstGeom prst="cloudCallout">
            <a:avLst>
              <a:gd name="adj1" fmla="val -11929"/>
              <a:gd name="adj2" fmla="val 4048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68651" y="1752600"/>
            <a:ext cx="22098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6608764" y="950913"/>
            <a:ext cx="388600" cy="944565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7185025" y="947738"/>
            <a:ext cx="388601" cy="944565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7748588" y="951516"/>
            <a:ext cx="404811" cy="953484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8324850" y="944563"/>
            <a:ext cx="388601" cy="944565"/>
          </a:xfrm>
          <a:prstGeom prst="ca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743200"/>
            <a:ext cx="19399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2775" y="2743200"/>
            <a:ext cx="19113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743200"/>
            <a:ext cx="144145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44"/>
          <p:cNvSpPr txBox="1">
            <a:spLocks noChangeArrowheads="1"/>
          </p:cNvSpPr>
          <p:nvPr/>
        </p:nvSpPr>
        <p:spPr bwMode="auto">
          <a:xfrm>
            <a:off x="2495550" y="520541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50 mm</a:t>
            </a:r>
          </a:p>
        </p:txBody>
      </p:sp>
      <p:pic>
        <p:nvPicPr>
          <p:cNvPr id="24" name="Picture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3075" y="2743200"/>
            <a:ext cx="231616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urved Connector 24"/>
          <p:cNvCxnSpPr/>
          <p:nvPr/>
        </p:nvCxnSpPr>
        <p:spPr>
          <a:xfrm flipV="1">
            <a:off x="4374981" y="1277423"/>
            <a:ext cx="1307457" cy="117564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4440086" y="1360063"/>
            <a:ext cx="1308655" cy="117308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flipV="1">
            <a:off x="4478168" y="1455223"/>
            <a:ext cx="1307457" cy="117564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4498806" y="1559998"/>
            <a:ext cx="1307457" cy="117564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4419600" y="1142999"/>
            <a:ext cx="1376163" cy="332671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35" idx="1"/>
          </p:cNvCxnSpPr>
          <p:nvPr/>
        </p:nvCxnSpPr>
        <p:spPr>
          <a:xfrm flipV="1">
            <a:off x="4784004" y="762000"/>
            <a:ext cx="626196" cy="354399"/>
          </a:xfrm>
          <a:prstGeom prst="curvedConnector5">
            <a:avLst>
              <a:gd name="adj1" fmla="val 36506"/>
              <a:gd name="adj2" fmla="val 69847"/>
              <a:gd name="adj3" fmla="val 63494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>
            <a:off x="4535687" y="937328"/>
            <a:ext cx="1293740" cy="286818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4484887" y="1032578"/>
            <a:ext cx="1293740" cy="286818"/>
          </a:xfrm>
          <a:prstGeom prst="curvedConnector3">
            <a:avLst>
              <a:gd name="adj1" fmla="val 50000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 rot="20788837">
            <a:off x="4513263" y="1083671"/>
            <a:ext cx="1109411" cy="63741"/>
          </a:xfrm>
          <a:custGeom>
            <a:avLst/>
            <a:gdLst>
              <a:gd name="connsiteX0" fmla="*/ 0 w 747889"/>
              <a:gd name="connsiteY0" fmla="*/ 197556 h 197556"/>
              <a:gd name="connsiteX1" fmla="*/ 98778 w 747889"/>
              <a:gd name="connsiteY1" fmla="*/ 141111 h 197556"/>
              <a:gd name="connsiteX2" fmla="*/ 141111 w 747889"/>
              <a:gd name="connsiteY2" fmla="*/ 112889 h 197556"/>
              <a:gd name="connsiteX3" fmla="*/ 225778 w 747889"/>
              <a:gd name="connsiteY3" fmla="*/ 42333 h 197556"/>
              <a:gd name="connsiteX4" fmla="*/ 381000 w 747889"/>
              <a:gd name="connsiteY4" fmla="*/ 0 h 197556"/>
              <a:gd name="connsiteX5" fmla="*/ 677334 w 747889"/>
              <a:gd name="connsiteY5" fmla="*/ 28222 h 197556"/>
              <a:gd name="connsiteX6" fmla="*/ 747889 w 747889"/>
              <a:gd name="connsiteY6" fmla="*/ 70556 h 1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889" h="197556">
                <a:moveTo>
                  <a:pt x="0" y="197556"/>
                </a:moveTo>
                <a:cubicBezTo>
                  <a:pt x="68698" y="174656"/>
                  <a:pt x="24027" y="194505"/>
                  <a:pt x="98778" y="141111"/>
                </a:cubicBezTo>
                <a:cubicBezTo>
                  <a:pt x="112578" y="131254"/>
                  <a:pt x="128082" y="123746"/>
                  <a:pt x="141111" y="112889"/>
                </a:cubicBezTo>
                <a:cubicBezTo>
                  <a:pt x="179085" y="81245"/>
                  <a:pt x="180738" y="62351"/>
                  <a:pt x="225778" y="42333"/>
                </a:cubicBezTo>
                <a:cubicBezTo>
                  <a:pt x="284368" y="16293"/>
                  <a:pt x="320642" y="12072"/>
                  <a:pt x="381000" y="0"/>
                </a:cubicBezTo>
                <a:cubicBezTo>
                  <a:pt x="479778" y="9407"/>
                  <a:pt x="578816" y="16400"/>
                  <a:pt x="677334" y="28222"/>
                </a:cubicBezTo>
                <a:cubicBezTo>
                  <a:pt x="739373" y="35667"/>
                  <a:pt x="727604" y="29986"/>
                  <a:pt x="747889" y="70556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reeform 33"/>
          <p:cNvSpPr/>
          <p:nvPr/>
        </p:nvSpPr>
        <p:spPr>
          <a:xfrm rot="20788837">
            <a:off x="4579938" y="1178921"/>
            <a:ext cx="1110637" cy="63741"/>
          </a:xfrm>
          <a:custGeom>
            <a:avLst/>
            <a:gdLst>
              <a:gd name="connsiteX0" fmla="*/ 0 w 747889"/>
              <a:gd name="connsiteY0" fmla="*/ 197556 h 197556"/>
              <a:gd name="connsiteX1" fmla="*/ 98778 w 747889"/>
              <a:gd name="connsiteY1" fmla="*/ 141111 h 197556"/>
              <a:gd name="connsiteX2" fmla="*/ 141111 w 747889"/>
              <a:gd name="connsiteY2" fmla="*/ 112889 h 197556"/>
              <a:gd name="connsiteX3" fmla="*/ 225778 w 747889"/>
              <a:gd name="connsiteY3" fmla="*/ 42333 h 197556"/>
              <a:gd name="connsiteX4" fmla="*/ 381000 w 747889"/>
              <a:gd name="connsiteY4" fmla="*/ 0 h 197556"/>
              <a:gd name="connsiteX5" fmla="*/ 677334 w 747889"/>
              <a:gd name="connsiteY5" fmla="*/ 28222 h 197556"/>
              <a:gd name="connsiteX6" fmla="*/ 747889 w 747889"/>
              <a:gd name="connsiteY6" fmla="*/ 70556 h 1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889" h="197556">
                <a:moveTo>
                  <a:pt x="0" y="197556"/>
                </a:moveTo>
                <a:cubicBezTo>
                  <a:pt x="68698" y="174656"/>
                  <a:pt x="24027" y="194505"/>
                  <a:pt x="98778" y="141111"/>
                </a:cubicBezTo>
                <a:cubicBezTo>
                  <a:pt x="112578" y="131254"/>
                  <a:pt x="128082" y="123746"/>
                  <a:pt x="141111" y="112889"/>
                </a:cubicBezTo>
                <a:cubicBezTo>
                  <a:pt x="179085" y="81245"/>
                  <a:pt x="180738" y="62351"/>
                  <a:pt x="225778" y="42333"/>
                </a:cubicBezTo>
                <a:cubicBezTo>
                  <a:pt x="284368" y="16293"/>
                  <a:pt x="320642" y="12072"/>
                  <a:pt x="381000" y="0"/>
                </a:cubicBezTo>
                <a:cubicBezTo>
                  <a:pt x="479778" y="9407"/>
                  <a:pt x="578816" y="16400"/>
                  <a:pt x="677334" y="28222"/>
                </a:cubicBezTo>
                <a:cubicBezTo>
                  <a:pt x="739373" y="35667"/>
                  <a:pt x="727604" y="29986"/>
                  <a:pt x="747889" y="70556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Freeform 34"/>
          <p:cNvSpPr/>
          <p:nvPr/>
        </p:nvSpPr>
        <p:spPr>
          <a:xfrm rot="20788837">
            <a:off x="4622800" y="975721"/>
            <a:ext cx="1110637" cy="63741"/>
          </a:xfrm>
          <a:custGeom>
            <a:avLst/>
            <a:gdLst>
              <a:gd name="connsiteX0" fmla="*/ 0 w 747889"/>
              <a:gd name="connsiteY0" fmla="*/ 197556 h 197556"/>
              <a:gd name="connsiteX1" fmla="*/ 98778 w 747889"/>
              <a:gd name="connsiteY1" fmla="*/ 141111 h 197556"/>
              <a:gd name="connsiteX2" fmla="*/ 141111 w 747889"/>
              <a:gd name="connsiteY2" fmla="*/ 112889 h 197556"/>
              <a:gd name="connsiteX3" fmla="*/ 225778 w 747889"/>
              <a:gd name="connsiteY3" fmla="*/ 42333 h 197556"/>
              <a:gd name="connsiteX4" fmla="*/ 381000 w 747889"/>
              <a:gd name="connsiteY4" fmla="*/ 0 h 197556"/>
              <a:gd name="connsiteX5" fmla="*/ 677334 w 747889"/>
              <a:gd name="connsiteY5" fmla="*/ 28222 h 197556"/>
              <a:gd name="connsiteX6" fmla="*/ 747889 w 747889"/>
              <a:gd name="connsiteY6" fmla="*/ 70556 h 1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889" h="197556">
                <a:moveTo>
                  <a:pt x="0" y="197556"/>
                </a:moveTo>
                <a:cubicBezTo>
                  <a:pt x="68698" y="174656"/>
                  <a:pt x="24027" y="194505"/>
                  <a:pt x="98778" y="141111"/>
                </a:cubicBezTo>
                <a:cubicBezTo>
                  <a:pt x="112578" y="131254"/>
                  <a:pt x="128082" y="123746"/>
                  <a:pt x="141111" y="112889"/>
                </a:cubicBezTo>
                <a:cubicBezTo>
                  <a:pt x="179085" y="81245"/>
                  <a:pt x="180738" y="62351"/>
                  <a:pt x="225778" y="42333"/>
                </a:cubicBezTo>
                <a:cubicBezTo>
                  <a:pt x="284368" y="16293"/>
                  <a:pt x="320642" y="12072"/>
                  <a:pt x="381000" y="0"/>
                </a:cubicBezTo>
                <a:cubicBezTo>
                  <a:pt x="479778" y="9407"/>
                  <a:pt x="578816" y="16400"/>
                  <a:pt x="677334" y="28222"/>
                </a:cubicBezTo>
                <a:cubicBezTo>
                  <a:pt x="739373" y="35667"/>
                  <a:pt x="727604" y="29986"/>
                  <a:pt x="747889" y="70556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28600" y="205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Granule 800m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057400" y="206906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Globule 1400m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</a:p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267200" y="2057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Fibers 1300m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553200" y="2057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 fiber 2000m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990600" y="4572000"/>
            <a:ext cx="44196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I-DESIGN is now working on development of Activated Charcoal </a:t>
            </a:r>
            <a:r>
              <a:rPr lang="en-US" dirty="0" err="1" smtClean="0"/>
              <a:t>nano</a:t>
            </a:r>
            <a:r>
              <a:rPr lang="en-US" dirty="0" smtClean="0"/>
              <a:t> fibers 3000m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             with increased thermal conductivity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514600" y="136525"/>
            <a:ext cx="525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>
                <a:latin typeface="Calibri" panose="020F0502020204030204" pitchFamily="34" charset="0"/>
              </a:rPr>
              <a:t>Design and</a:t>
            </a:r>
            <a:r>
              <a:rPr lang="en-US" sz="2000" b="1" i="1" dirty="0" smtClean="0">
                <a:latin typeface="Calibri" panose="020F0502020204030204" pitchFamily="34" charset="0"/>
              </a:rPr>
              <a:t> of Valve for </a:t>
            </a:r>
            <a:r>
              <a:rPr lang="en-US" sz="2000" b="1" i="1" dirty="0" err="1" smtClean="0">
                <a:latin typeface="Calibri" panose="020F0502020204030204" pitchFamily="34" charset="0"/>
              </a:rPr>
              <a:t>Cryo</a:t>
            </a:r>
            <a:r>
              <a:rPr lang="en-US" sz="2000" b="1" i="1" dirty="0" smtClean="0">
                <a:latin typeface="Calibri" panose="020F0502020204030204" pitchFamily="34" charset="0"/>
              </a:rPr>
              <a:t>. Pump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BARC, VECC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732664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010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590800" y="111125"/>
            <a:ext cx="518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>
                <a:latin typeface="Calibri" panose="020F0502020204030204" pitchFamily="34" charset="0"/>
              </a:rPr>
              <a:t>Design and Dev.</a:t>
            </a:r>
            <a:r>
              <a:rPr lang="en-US" sz="2000" b="1" i="1" dirty="0" smtClean="0">
                <a:latin typeface="Calibri" panose="020F0502020204030204" pitchFamily="34" charset="0"/>
              </a:rPr>
              <a:t> Of cold  </a:t>
            </a:r>
            <a:r>
              <a:rPr lang="en-US" sz="2000" b="1" i="1" dirty="0">
                <a:latin typeface="Calibri" panose="020F0502020204030204" pitchFamily="34" charset="0"/>
              </a:rPr>
              <a:t>Helium Circulator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Ahmedabad</a:t>
            </a:r>
          </a:p>
        </p:txBody>
      </p:sp>
      <p:pic>
        <p:nvPicPr>
          <p:cNvPr id="41989" name="Picture 5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circular shell me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22860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2286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2895600" y="1676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5867400" y="1676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53340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C0103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2057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AutoShape 12"/>
          <p:cNvSpPr>
            <a:spLocks noChangeArrowheads="1"/>
          </p:cNvSpPr>
          <p:nvPr/>
        </p:nvSpPr>
        <p:spPr bwMode="auto">
          <a:xfrm rot="5400000">
            <a:off x="7391400" y="28194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 rot="10800000">
            <a:off x="2971800" y="4419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4038600" y="4648200"/>
            <a:ext cx="4343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09800" y="96838"/>
            <a:ext cx="525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>
                <a:latin typeface="Calibri" panose="020F0502020204030204" pitchFamily="34" charset="0"/>
              </a:rPr>
              <a:t>Design and Manufacturing of </a:t>
            </a:r>
            <a:r>
              <a:rPr lang="en-US" sz="2000" b="1" i="1" dirty="0" err="1">
                <a:latin typeface="Calibri" panose="020F0502020204030204" pitchFamily="34" charset="0"/>
              </a:rPr>
              <a:t>LHe</a:t>
            </a:r>
            <a:r>
              <a:rPr lang="en-US" sz="2000" b="1" i="1" dirty="0">
                <a:latin typeface="Calibri" panose="020F0502020204030204" pitchFamily="34" charset="0"/>
              </a:rPr>
              <a:t> Cryostat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 dirty="0">
                <a:latin typeface="Calibri" panose="020F0502020204030204" pitchFamily="34" charset="0"/>
              </a:rPr>
              <a:t>BARC, VECC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13699" y="883808"/>
            <a:ext cx="2706501" cy="52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391" y="1447800"/>
            <a:ext cx="251580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0"/>
            <a:ext cx="3886201" cy="25207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399"/>
            <a:ext cx="3886200" cy="269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hoto01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19400" y="77788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CICC integration work at IPR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  <p:pic>
        <p:nvPicPr>
          <p:cNvPr id="31749" name="Picture 5" descr="210120127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4613"/>
            <a:ext cx="3048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2401201276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03663"/>
            <a:ext cx="3048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Photo014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 rot="10800000">
            <a:off x="4438650" y="48768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495800" y="18288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 rot="5400000">
            <a:off x="6477000" y="34290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004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0866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19400" y="90488"/>
            <a:ext cx="381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CICC integration work at IPR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Ahmedabad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52400"/>
            <a:ext cx="365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Indian Economy – Some Statistics</a:t>
            </a:r>
            <a:endParaRPr lang="en-IN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Chart 7"/>
          <p:cNvGraphicFramePr>
            <a:graphicFrameLocks/>
          </p:cNvGraphicFramePr>
          <p:nvPr/>
        </p:nvGraphicFramePr>
        <p:xfrm>
          <a:off x="5105400" y="1219200"/>
          <a:ext cx="3352800" cy="1828800"/>
        </p:xfrm>
        <a:graphic>
          <a:graphicData uri="http://schemas.openxmlformats.org/presentationml/2006/ole">
            <p:oleObj spid="_x0000_s98306" name="Chart" r:id="rId3" imgW="4572396" imgH="2847079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1482328"/>
            <a:ext cx="4419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</a:t>
            </a:r>
            <a:r>
              <a:rPr lang="en-US" sz="1600" dirty="0" smtClean="0"/>
              <a:t>Nominal GDP as of October 2015- USD 2.382 </a:t>
            </a:r>
            <a:r>
              <a:rPr lang="en-US" sz="1600" dirty="0" err="1" smtClean="0"/>
              <a:t>Tl</a:t>
            </a:r>
            <a:endParaRPr lang="en-US" sz="1600" dirty="0" smtClean="0"/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 GDP growth- Average 7 %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 </a:t>
            </a:r>
            <a:r>
              <a:rPr lang="en-US" sz="1600" dirty="0" err="1" smtClean="0"/>
              <a:t>Sectoral</a:t>
            </a:r>
            <a:r>
              <a:rPr lang="en-US" sz="1600" dirty="0" smtClean="0"/>
              <a:t> growth 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Agriculture 16 %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Industry      31 % 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Services      53 %</a:t>
            </a:r>
          </a:p>
          <a:p>
            <a:pPr lvl="1"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 Inflation ( as off Sept 2015) 3.66%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 </a:t>
            </a:r>
            <a:r>
              <a:rPr lang="en-US" sz="1600" dirty="0" err="1" smtClean="0"/>
              <a:t>Labour</a:t>
            </a:r>
            <a:r>
              <a:rPr lang="en-US" sz="1600" dirty="0" smtClean="0"/>
              <a:t> force502.3 </a:t>
            </a:r>
            <a:r>
              <a:rPr lang="en-US" sz="1600" dirty="0" err="1" smtClean="0"/>
              <a:t>Mn</a:t>
            </a:r>
            <a:r>
              <a:rPr lang="en-US" sz="1600" dirty="0" smtClean="0"/>
              <a:t> ( 2014 est.)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 Agricultural 49%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 Industry       20%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 Services       21%</a:t>
            </a:r>
          </a:p>
          <a:p>
            <a:endParaRPr lang="en-US" sz="1600" dirty="0" smtClean="0"/>
          </a:p>
          <a:p>
            <a:r>
              <a:rPr lang="en-US" sz="1600" dirty="0" smtClean="0"/>
              <a:t>  </a:t>
            </a:r>
            <a:endParaRPr lang="en-US" sz="1600" dirty="0"/>
          </a:p>
        </p:txBody>
      </p:sp>
      <p:graphicFrame>
        <p:nvGraphicFramePr>
          <p:cNvPr id="98309" name="Chart 8"/>
          <p:cNvGraphicFramePr>
            <a:graphicFrameLocks/>
          </p:cNvGraphicFramePr>
          <p:nvPr/>
        </p:nvGraphicFramePr>
        <p:xfrm>
          <a:off x="5105400" y="3463925"/>
          <a:ext cx="3352800" cy="1870075"/>
        </p:xfrm>
        <a:graphic>
          <a:graphicData uri="http://schemas.openxmlformats.org/presentationml/2006/ole">
            <p:oleObj spid="_x0000_s98309" name="Chart" r:id="rId4" imgW="4426080" imgH="2847079" progId="Excel.Sheet.8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32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eneral_ass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5105400" cy="4800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33600" y="96838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Manufacturing of Plasma Facing Components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IPR, Ahmedabad</a:t>
            </a:r>
          </a:p>
        </p:txBody>
      </p:sp>
      <p:pic>
        <p:nvPicPr>
          <p:cNvPr id="5" name="Picture 6" descr="prt0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3528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od_3_ass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352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828800" y="206514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Plasma </a:t>
            </a:r>
            <a:r>
              <a:rPr lang="en-US" sz="2000" b="1" i="1" dirty="0">
                <a:latin typeface="Calibri" panose="020F0502020204030204" pitchFamily="34" charset="0"/>
              </a:rPr>
              <a:t>Facing </a:t>
            </a:r>
            <a:r>
              <a:rPr lang="en-US" sz="2000" b="1" i="1" dirty="0" smtClean="0">
                <a:latin typeface="Calibri" panose="020F0502020204030204" pitchFamily="34" charset="0"/>
              </a:rPr>
              <a:t>Components after integration                      in Tokomak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90600"/>
            <a:ext cx="2971800" cy="3962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5200"/>
            <a:ext cx="4191000" cy="558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724400"/>
            <a:ext cx="21336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DSC02548 ne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252"/>
          <a:stretch>
            <a:fillRect/>
          </a:stretch>
        </p:blipFill>
        <p:spPr bwMode="auto">
          <a:xfrm>
            <a:off x="1066800" y="1825823"/>
            <a:ext cx="31242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133290"/>
            <a:ext cx="352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Other facilities </a:t>
            </a:r>
            <a:r>
              <a:rPr lang="en-US" sz="2000" b="1" i="1" dirty="0">
                <a:latin typeface="Calibri" panose="020F0502020204030204" pitchFamily="34" charset="0"/>
              </a:rPr>
              <a:t>at I-DESIGN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375" name="Picture 7" descr="mass spectrome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5823"/>
            <a:ext cx="2895600" cy="218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66800" y="4264223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Vacuum Furnace 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05400" y="4188023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400" b="1" i="1" dirty="0" smtClean="0">
                <a:latin typeface="Calibri" panose="020F0502020204030204" pitchFamily="34" charset="0"/>
              </a:rPr>
              <a:t>Mass Spectrometer Leak Detector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057400" y="2819400"/>
            <a:ext cx="541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Activities at Special equipment division ( SED)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2514600" y="96838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Electron beam melting furnace design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46116" name="Text Box 36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 dirty="0">
                <a:latin typeface="Calibri" panose="020F0502020204030204" pitchFamily="34" charset="0"/>
              </a:rPr>
              <a:t>Continued…..</a:t>
            </a:r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NFC, Hyderabad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086600" cy="4313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gun assy_r1.jpg"/>
          <p:cNvPicPr>
            <a:picLocks noChangeAspect="1"/>
          </p:cNvPicPr>
          <p:nvPr/>
        </p:nvPicPr>
        <p:blipFill>
          <a:blip r:embed="rId3" cstate="print"/>
          <a:srcRect l="5984" t="10001" r="18088" b="14999"/>
          <a:stretch>
            <a:fillRect/>
          </a:stretch>
        </p:blipFill>
        <p:spPr bwMode="auto">
          <a:xfrm rot="18199572">
            <a:off x="7231760" y="2307408"/>
            <a:ext cx="2156990" cy="18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352800"/>
            <a:ext cx="186827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5105400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2 x 150 kW EB  Gun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Ultimate vacuum up to 1 x 10</a:t>
            </a:r>
            <a:r>
              <a:rPr lang="en-US" sz="1400" b="1" i="1" baseline="30000" dirty="0" smtClean="0">
                <a:latin typeface="Calibri" panose="020F0502020204030204" pitchFamily="34" charset="0"/>
              </a:rPr>
              <a:t>-5</a:t>
            </a:r>
            <a:r>
              <a:rPr lang="en-US" sz="1400" b="1" i="1" dirty="0" smtClean="0">
                <a:latin typeface="Calibri" panose="020F0502020204030204" pitchFamily="34" charset="0"/>
              </a:rPr>
              <a:t> mbar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1 ton capacity ingot retraction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Twin feeder (Bar &amp; chunklet)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Continuous operation  up to  48 hrs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514600" y="82550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Manufacturing </a:t>
            </a:r>
            <a:r>
              <a:rPr lang="en-US" sz="2000" b="1" i="1" dirty="0">
                <a:latin typeface="Calibri" panose="020F0502020204030204" pitchFamily="34" charset="0"/>
              </a:rPr>
              <a:t>of EBM Furnace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NFC, Hyderabad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57500"/>
            <a:ext cx="4724400" cy="354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838200"/>
            <a:ext cx="37338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352800"/>
            <a:ext cx="3570289" cy="2677717"/>
          </a:xfrm>
          <a:prstGeom prst="rect">
            <a:avLst/>
          </a:prstGeom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762000"/>
            <a:ext cx="330687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2514600" y="96838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Design and Manufacturing of EBM Furnace</a:t>
            </a:r>
          </a:p>
        </p:txBody>
      </p:sp>
      <p:sp>
        <p:nvSpPr>
          <p:cNvPr id="46116" name="Text Box 36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  <p:sp>
        <p:nvSpPr>
          <p:cNvPr id="46117" name="Text Box 37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>
                <a:latin typeface="Calibri" panose="020F0502020204030204" pitchFamily="34" charset="0"/>
              </a:rPr>
              <a:t>NFC, Hyderabad</a:t>
            </a:r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4267200" y="6491287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 i="1" dirty="0">
                <a:latin typeface="Calibri" panose="020F0502020204030204" pitchFamily="34" charset="0"/>
              </a:rPr>
              <a:t>Vacuum pumping system of EBMF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990600"/>
            <a:ext cx="814090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owchart: Process 8"/>
          <p:cNvSpPr/>
          <p:nvPr/>
        </p:nvSpPr>
        <p:spPr bwMode="auto">
          <a:xfrm>
            <a:off x="6553200" y="5791200"/>
            <a:ext cx="2438400" cy="8382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24600" y="5791200"/>
            <a:ext cx="2667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 bwMode="auto">
          <a:xfrm>
            <a:off x="6400800" y="5715000"/>
            <a:ext cx="2743200" cy="685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62125"/>
            <a:ext cx="66579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219200"/>
            <a:ext cx="138513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4953000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250 kW  single plasma  </a:t>
            </a:r>
            <a:r>
              <a:rPr lang="en-US" sz="1400" b="1" i="1" dirty="0">
                <a:latin typeface="Calibri" panose="020F0502020204030204" pitchFamily="34" charset="0"/>
              </a:rPr>
              <a:t>g</a:t>
            </a:r>
            <a:r>
              <a:rPr lang="en-US" sz="1400" b="1" i="1" dirty="0" smtClean="0">
                <a:latin typeface="Calibri" panose="020F0502020204030204" pitchFamily="34" charset="0"/>
              </a:rPr>
              <a:t>un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Ultimate vacuum up to 1 x 10</a:t>
            </a:r>
            <a:r>
              <a:rPr lang="en-US" sz="1400" b="1" i="1" baseline="30000" dirty="0" smtClean="0">
                <a:latin typeface="Calibri" panose="020F0502020204030204" pitchFamily="34" charset="0"/>
              </a:rPr>
              <a:t>-5</a:t>
            </a:r>
            <a:r>
              <a:rPr lang="en-US" sz="1400" b="1" i="1" dirty="0" smtClean="0">
                <a:latin typeface="Calibri" panose="020F0502020204030204" pitchFamily="34" charset="0"/>
              </a:rPr>
              <a:t> mbar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1.2  ton capacity Cu Hearth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Online feeder unit</a:t>
            </a:r>
          </a:p>
          <a:p>
            <a:pPr>
              <a:buFont typeface="Arial" pitchFamily="34" charset="0"/>
              <a:buChar char="•"/>
            </a:pPr>
            <a:r>
              <a:rPr lang="en-US" sz="1400" b="1" i="1" dirty="0" smtClean="0">
                <a:latin typeface="Calibri" panose="020F0502020204030204" pitchFamily="34" charset="0"/>
              </a:rPr>
              <a:t>  Continuous operation  up to  48 hrs</a:t>
            </a: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981200" y="96838"/>
            <a:ext cx="571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>
                <a:latin typeface="Calibri" panose="020F0502020204030204" pitchFamily="34" charset="0"/>
              </a:rPr>
              <a:t>Design and Manufacturing of </a:t>
            </a:r>
            <a:r>
              <a:rPr lang="en-US" sz="2000" b="1" i="1" dirty="0" smtClean="0">
                <a:latin typeface="Calibri" panose="020F0502020204030204" pitchFamily="34" charset="0"/>
              </a:rPr>
              <a:t> Plasma Melt </a:t>
            </a:r>
            <a:r>
              <a:rPr lang="en-US" sz="2000" b="1" i="1" dirty="0">
                <a:latin typeface="Calibri" panose="020F0502020204030204" pitchFamily="34" charset="0"/>
              </a:rPr>
              <a:t>Furnace</a:t>
            </a: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 dirty="0">
                <a:latin typeface="Calibri" panose="020F0502020204030204" pitchFamily="34" charset="0"/>
              </a:rPr>
              <a:t>Continued…..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4"/>
          <p:cNvSpPr txBox="1">
            <a:spLocks noChangeArrowheads="1"/>
          </p:cNvSpPr>
          <p:nvPr/>
        </p:nvSpPr>
        <p:spPr bwMode="auto">
          <a:xfrm>
            <a:off x="2928938" y="87313"/>
            <a:ext cx="3776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>
                <a:latin typeface="Calibri" panose="020F0502020204030204" pitchFamily="34" charset="0"/>
                <a:cs typeface="Arial" panose="020B0604020202020204" pitchFamily="34" charset="0"/>
              </a:rPr>
              <a:t>Testing and Test Rig Development</a:t>
            </a:r>
          </a:p>
        </p:txBody>
      </p:sp>
      <p:sp>
        <p:nvSpPr>
          <p:cNvPr id="25603" name="Rectangle 187"/>
          <p:cNvSpPr>
            <a:spLocks noChangeArrowheads="1"/>
          </p:cNvSpPr>
          <p:nvPr/>
        </p:nvSpPr>
        <p:spPr bwMode="auto">
          <a:xfrm>
            <a:off x="7391400" y="4089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</a:pPr>
            <a:r>
              <a:rPr lang="en-US" sz="1200">
                <a:latin typeface="Calibri" panose="020F0502020204030204" pitchFamily="34" charset="0"/>
                <a:cs typeface="Arial" panose="020B0604020202020204" pitchFamily="34" charset="0"/>
              </a:rPr>
              <a:t>Hub bearing testing</a:t>
            </a:r>
          </a:p>
        </p:txBody>
      </p:sp>
      <p:sp>
        <p:nvSpPr>
          <p:cNvPr id="25604" name="Rectangle 347"/>
          <p:cNvSpPr>
            <a:spLocks noChangeArrowheads="1"/>
          </p:cNvSpPr>
          <p:nvPr/>
        </p:nvSpPr>
        <p:spPr bwMode="auto">
          <a:xfrm>
            <a:off x="7239000" y="3157538"/>
            <a:ext cx="1295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</a:pPr>
            <a:r>
              <a:rPr lang="en-US" sz="1200">
                <a:latin typeface="Calibri" panose="020F0502020204030204" pitchFamily="34" charset="0"/>
                <a:cs typeface="Arial" panose="020B0604020202020204" pitchFamily="34" charset="0"/>
              </a:rPr>
              <a:t>Mud seal test</a:t>
            </a:r>
          </a:p>
        </p:txBody>
      </p:sp>
      <p:pic>
        <p:nvPicPr>
          <p:cNvPr id="25605" name="Picture 6" descr="synchrocone test r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1719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IMMT Plasma React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00400"/>
            <a:ext cx="22939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JKTL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9718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FUPD &amp; RUP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Diffrential Test 2 new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2004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Steering GB TR new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7600"/>
            <a:ext cx="2419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312420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Gear box Test Rig for Synchronizer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60960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Drive axle test rig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3124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FUDP test rig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3124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Submarine seal test rig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86200" y="6107668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Steering System test rig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Plasma melting furnace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457200" y="1676400"/>
            <a:ext cx="5562600" cy="4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Design and Integration of Electronic Control System for Test Rigs.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Programming on  various brands of PLC including Allen Bradley,  </a:t>
            </a:r>
            <a:r>
              <a:rPr lang="en-US" sz="1400" dirty="0" err="1">
                <a:latin typeface="Calibri" panose="020F0502020204030204" pitchFamily="34" charset="0"/>
              </a:rPr>
              <a:t>Messung</a:t>
            </a:r>
            <a:r>
              <a:rPr lang="en-US" sz="1400" dirty="0">
                <a:latin typeface="Calibri" panose="020F050202020403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Development of SCADA programs.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Data acquisition by using hardware from National Instruments and Advantech.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Data acquisition hardware includes  NI Compact Field Point , COMPACT RIO, PCI 6221,USB 9215, Advantech PCI 1716.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Programming on National Instruments Lab VIEW for latest versions 8.5, 8.2, 8.0, 7.1, Report Generation Toolkit, PID Toolkit, Application Building.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Field testing &amp; data acquisition using 32 channel recorder.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lang="en-US" sz="1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latin typeface="Calibri" panose="020F0502020204030204" pitchFamily="34" charset="0"/>
              </a:rPr>
              <a:t>   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979738" y="100013"/>
            <a:ext cx="317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Instrumentation Capabilities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19800" y="3200400"/>
            <a:ext cx="1871663" cy="2438400"/>
            <a:chOff x="4416" y="2352"/>
            <a:chExt cx="939" cy="1536"/>
          </a:xfrm>
        </p:grpSpPr>
        <p:pic>
          <p:nvPicPr>
            <p:cNvPr id="60424" name="Picture 5" descr="ECE-2"/>
            <p:cNvPicPr>
              <a:picLocks noChangeAspect="1" noChangeArrowheads="1"/>
            </p:cNvPicPr>
            <p:nvPr/>
          </p:nvPicPr>
          <p:blipFill>
            <a:blip r:embed="rId2" cstate="email">
              <a:lum bright="-10000" contrast="-1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352"/>
              <a:ext cx="924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5" name="Rectangle 6"/>
            <p:cNvSpPr>
              <a:spLocks noChangeArrowheads="1"/>
            </p:cNvSpPr>
            <p:nvPr/>
          </p:nvSpPr>
          <p:spPr bwMode="auto">
            <a:xfrm>
              <a:off x="4416" y="2352"/>
              <a:ext cx="93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019800" y="990600"/>
            <a:ext cx="1828800" cy="2209800"/>
            <a:chOff x="4272" y="720"/>
            <a:chExt cx="1152" cy="1392"/>
          </a:xfrm>
        </p:grpSpPr>
        <p:pic>
          <p:nvPicPr>
            <p:cNvPr id="60422" name="Picture 8" descr="ECE-1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-1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720"/>
              <a:ext cx="1152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Rectangle 9"/>
            <p:cNvSpPr>
              <a:spLocks noChangeArrowheads="1"/>
            </p:cNvSpPr>
            <p:nvPr/>
          </p:nvSpPr>
          <p:spPr bwMode="auto">
            <a:xfrm>
              <a:off x="4272" y="720"/>
              <a:ext cx="1152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52400"/>
            <a:ext cx="350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Indian Economy – Foreign Trade</a:t>
            </a:r>
            <a:endParaRPr lang="en-IN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Chart 7"/>
          <p:cNvGraphicFramePr>
            <a:graphicFrameLocks/>
          </p:cNvGraphicFramePr>
          <p:nvPr/>
        </p:nvGraphicFramePr>
        <p:xfrm>
          <a:off x="5237957" y="838200"/>
          <a:ext cx="2966243" cy="1652772"/>
        </p:xfrm>
        <a:graphic>
          <a:graphicData uri="http://schemas.openxmlformats.org/presentationml/2006/ole">
            <p:oleObj spid="_x0000_s99330" name="Chart" r:id="rId3" imgW="4676037" imgH="2853175" progId="Excel.Sheet.8">
              <p:embed/>
            </p:oleObj>
          </a:graphicData>
        </a:graphic>
      </p:graphicFrame>
      <p:graphicFrame>
        <p:nvGraphicFramePr>
          <p:cNvPr id="4" name="Chart 8"/>
          <p:cNvGraphicFramePr>
            <a:graphicFrameLocks/>
          </p:cNvGraphicFramePr>
          <p:nvPr/>
        </p:nvGraphicFramePr>
        <p:xfrm>
          <a:off x="5260975" y="2516188"/>
          <a:ext cx="2889250" cy="1585912"/>
        </p:xfrm>
        <a:graphic>
          <a:graphicData uri="http://schemas.openxmlformats.org/presentationml/2006/ole">
            <p:oleObj spid="_x0000_s99331" name="Worksheet" r:id="rId4" imgW="4216400" imgH="2844800" progId="Excel.Sheet.8">
              <p:embed/>
            </p:oleObj>
          </a:graphicData>
        </a:graphic>
      </p:graphicFrame>
      <p:graphicFrame>
        <p:nvGraphicFramePr>
          <p:cNvPr id="5" name="Chart 9"/>
          <p:cNvGraphicFramePr>
            <a:graphicFrameLocks/>
          </p:cNvGraphicFramePr>
          <p:nvPr/>
        </p:nvGraphicFramePr>
        <p:xfrm>
          <a:off x="5334000" y="4343400"/>
          <a:ext cx="2946400" cy="1600200"/>
        </p:xfrm>
        <a:graphic>
          <a:graphicData uri="http://schemas.openxmlformats.org/presentationml/2006/ole">
            <p:oleObj spid="_x0000_s99332" name="Chart" r:id="rId5" imgW="4676037" imgH="2761727" progId="Excel.Sheet.8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2159675"/>
            <a:ext cx="396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India is a net importer perennially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 Major export items are petroleum </a:t>
            </a:r>
          </a:p>
          <a:p>
            <a:r>
              <a:rPr lang="en-US" dirty="0" smtClean="0"/>
              <a:t>   products, Gems and </a:t>
            </a:r>
            <a:r>
              <a:rPr lang="en-US" dirty="0" err="1" smtClean="0"/>
              <a:t>Jewellery</a:t>
            </a:r>
            <a:r>
              <a:rPr lang="en-US" dirty="0" smtClean="0"/>
              <a:t>, Textile </a:t>
            </a:r>
          </a:p>
          <a:p>
            <a:r>
              <a:rPr lang="en-US" dirty="0" smtClean="0"/>
              <a:t>   products, Chemical products etc.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 Steady </a:t>
            </a:r>
            <a:r>
              <a:rPr lang="en-US" dirty="0" err="1" smtClean="0"/>
              <a:t>forex</a:t>
            </a:r>
            <a:r>
              <a:rPr lang="en-US" dirty="0" smtClean="0"/>
              <a:t> reserve   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18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371600" y="3048000"/>
            <a:ext cx="571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CAE  projects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286000" y="65088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>
                <a:latin typeface="Calibri" panose="020F0502020204030204" pitchFamily="34" charset="0"/>
                <a:cs typeface="Arial" panose="020B0604020202020204" pitchFamily="34" charset="0"/>
              </a:rPr>
              <a:t>Computer Aided Engineering (CAE)</a:t>
            </a:r>
          </a:p>
        </p:txBody>
      </p:sp>
      <p:pic>
        <p:nvPicPr>
          <p:cNvPr id="21507" name="Picture 45" descr="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5052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2" descr="image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49675"/>
            <a:ext cx="35814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image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773488"/>
            <a:ext cx="35623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image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imag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1143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286000" y="9525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>
                <a:latin typeface="Calibri" panose="020F0502020204030204" pitchFamily="34" charset="0"/>
                <a:cs typeface="Arial" panose="020B0604020202020204" pitchFamily="34" charset="0"/>
              </a:rPr>
              <a:t>Computational Fluid Dynamics (CFD)</a:t>
            </a:r>
          </a:p>
        </p:txBody>
      </p:sp>
      <p:pic>
        <p:nvPicPr>
          <p:cNvPr id="22531" name="Picture 4" descr="im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isro_bottom_panel_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48038"/>
            <a:ext cx="31242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1143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39624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09625"/>
            <a:ext cx="2476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26670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Cold Circulator Impeller</a:t>
            </a:r>
            <a:endParaRPr lang="en-IN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990600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solidFill>
                  <a:schemeClr val="bg1"/>
                </a:solidFill>
              </a:rPr>
              <a:t>Secondary Steel melting furnace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8674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Cryogenics </a:t>
            </a:r>
            <a:r>
              <a:rPr lang="en-IN" sz="1400" dirty="0"/>
              <a:t>r</a:t>
            </a:r>
            <a:r>
              <a:rPr lang="en-IN" sz="1400" dirty="0" smtClean="0"/>
              <a:t>adiation shield</a:t>
            </a:r>
            <a:endParaRPr lang="en-IN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5867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Football Stadium</a:t>
            </a:r>
            <a:endParaRPr lang="en-IN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7800" y="29718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 dirty="0" smtClean="0">
                <a:latin typeface="Calibri" panose="020F0502020204030204" pitchFamily="34" charset="0"/>
                <a:cs typeface="Arial" panose="020B0604020202020204" pitchFamily="34" charset="0"/>
              </a:rPr>
              <a:t>Activities at Automotive Engineering Division  (AED)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667000" y="68263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2000" b="1" i="1" dirty="0" smtClean="0">
                <a:latin typeface="Calibri" panose="020F0502020204030204" pitchFamily="34" charset="0"/>
                <a:cs typeface="Arial" panose="020B0604020202020204" pitchFamily="34" charset="0"/>
              </a:rPr>
              <a:t>I-DESIGN developed products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4" descr="press vesse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21955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Radiation shiel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69138" y="838200"/>
            <a:ext cx="17700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platform-assembl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1242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3657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109-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2819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proe_wf5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432550"/>
            <a:ext cx="1295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images (1)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426200"/>
            <a:ext cx="533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5966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High energy </a:t>
            </a:r>
            <a:r>
              <a:rPr lang="en-IN" sz="1400" dirty="0" err="1" smtClean="0"/>
              <a:t>impactor</a:t>
            </a:r>
            <a:r>
              <a:rPr lang="en-IN" sz="1400" dirty="0" smtClean="0"/>
              <a:t> for trucks </a:t>
            </a:r>
            <a:endParaRPr lang="en-IN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205287" y="3059668"/>
            <a:ext cx="227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5 speed automotive transmission</a:t>
            </a:r>
            <a:endParaRPr lang="en-IN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069139" y="3201988"/>
            <a:ext cx="17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Thermo-vac chamber shroud</a:t>
            </a:r>
            <a:endParaRPr lang="en-IN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743575"/>
            <a:ext cx="243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Pressure vessel for under sea system testing </a:t>
            </a:r>
            <a:endParaRPr lang="en-IN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733799" y="5743575"/>
            <a:ext cx="25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Die tools for Commercial vehicle Driven axles</a:t>
            </a:r>
            <a:endParaRPr lang="en-IN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574357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Vibration Isolators for drive shafts </a:t>
            </a:r>
            <a:endParaRPr lang="en-IN" sz="14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884" t="36278" r="15793" b="16833"/>
          <a:stretch>
            <a:fillRect/>
          </a:stretch>
        </p:blipFill>
        <p:spPr bwMode="auto">
          <a:xfrm rot="5149521">
            <a:off x="5917544" y="3965256"/>
            <a:ext cx="2332070" cy="13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1377" t="38722" r="19119" b="14426"/>
          <a:stretch>
            <a:fillRect/>
          </a:stretch>
        </p:blipFill>
        <p:spPr bwMode="auto">
          <a:xfrm>
            <a:off x="7620000" y="4267200"/>
            <a:ext cx="1501278" cy="133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22098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304800" y="1676400"/>
            <a:ext cx="137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sz="1400" dirty="0">
                <a:latin typeface="Calibri" pitchFamily="34" charset="0"/>
              </a:rPr>
              <a:t>Continuous Variable Transmission Drive</a:t>
            </a:r>
          </a:p>
        </p:txBody>
      </p:sp>
      <p:grpSp>
        <p:nvGrpSpPr>
          <p:cNvPr id="50180" name="Group 8"/>
          <p:cNvGrpSpPr>
            <a:grpSpLocks/>
          </p:cNvGrpSpPr>
          <p:nvPr/>
        </p:nvGrpSpPr>
        <p:grpSpPr bwMode="auto">
          <a:xfrm>
            <a:off x="4800600" y="1219200"/>
            <a:ext cx="2438400" cy="1905000"/>
            <a:chOff x="4114800" y="1981200"/>
            <a:chExt cx="4810125" cy="4343400"/>
          </a:xfrm>
        </p:grpSpPr>
        <p:pic>
          <p:nvPicPr>
            <p:cNvPr id="5018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352800"/>
              <a:ext cx="27432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0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352800"/>
              <a:ext cx="1981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62" y="1981200"/>
              <a:ext cx="1163638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2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981200"/>
              <a:ext cx="1322388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3" name="Picture 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1981200"/>
              <a:ext cx="1609725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7315200" y="1524000"/>
            <a:ext cx="198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>
                <a:latin typeface="Calibri" pitchFamily="34" charset="0"/>
              </a:rPr>
              <a:t>Product Designing, Development &amp; Validation for noise reduction in the Tractor</a:t>
            </a:r>
          </a:p>
        </p:txBody>
      </p:sp>
      <p:pic>
        <p:nvPicPr>
          <p:cNvPr id="50182" name="Picture 5" descr="Axle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24384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2"/>
          <p:cNvSpPr txBox="1">
            <a:spLocks noChangeArrowheads="1"/>
          </p:cNvSpPr>
          <p:nvPr/>
        </p:nvSpPr>
        <p:spPr bwMode="auto">
          <a:xfrm>
            <a:off x="152400" y="3810000"/>
            <a:ext cx="1600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400" dirty="0">
                <a:latin typeface="Calibri" pitchFamily="34" charset="0"/>
              </a:rPr>
              <a:t>Design, Development &amp; validation has been done by I-DESIGN</a:t>
            </a:r>
          </a:p>
        </p:txBody>
      </p:sp>
      <p:pic>
        <p:nvPicPr>
          <p:cNvPr id="50184" name="Picture 5" descr="Trailers Manufacturing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49650"/>
            <a:ext cx="27432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5"/>
          <p:cNvSpPr txBox="1">
            <a:spLocks noChangeArrowheads="1"/>
          </p:cNvSpPr>
          <p:nvPr/>
        </p:nvSpPr>
        <p:spPr bwMode="auto">
          <a:xfrm>
            <a:off x="7772400" y="4191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itchFamily="34" charset="0"/>
              </a:rPr>
              <a:t>Trailers</a:t>
            </a:r>
          </a:p>
        </p:txBody>
      </p:sp>
      <p:sp>
        <p:nvSpPr>
          <p:cNvPr id="50186" name="Text Box 35"/>
          <p:cNvSpPr txBox="1">
            <a:spLocks noChangeArrowheads="1"/>
          </p:cNvSpPr>
          <p:nvPr/>
        </p:nvSpPr>
        <p:spPr bwMode="auto">
          <a:xfrm>
            <a:off x="2438400" y="114300"/>
            <a:ext cx="472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Some Examples of Product Development</a:t>
            </a:r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2895600" y="3295650"/>
            <a:ext cx="3429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0188" name="Line 37"/>
          <p:cNvSpPr>
            <a:spLocks noChangeShapeType="1"/>
          </p:cNvSpPr>
          <p:nvPr/>
        </p:nvSpPr>
        <p:spPr bwMode="auto">
          <a:xfrm>
            <a:off x="4643438" y="1752600"/>
            <a:ext cx="0" cy="3200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6422" y="165536"/>
            <a:ext cx="3965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atin typeface="Calibri" pitchFamily="34" charset="0"/>
              </a:rPr>
              <a:t>Testing  facilities  at I-DESIGN, Dighi</a:t>
            </a:r>
            <a:endParaRPr lang="en-US" sz="2000" b="1" i="1" dirty="0">
              <a:latin typeface="Calibri" pitchFamily="34" charset="0"/>
            </a:endParaRPr>
          </a:p>
        </p:txBody>
      </p:sp>
      <p:pic>
        <p:nvPicPr>
          <p:cNvPr id="3" name="Picture 5" descr="\\Idscorp084\SharedDocs\DSIR\Photos\Raj Pics\IMG_20150120_170353032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460" y="762000"/>
            <a:ext cx="3962400" cy="2514600"/>
          </a:xfrm>
          <a:prstGeom prst="rect">
            <a:avLst/>
          </a:prstGeom>
          <a:noFill/>
        </p:spPr>
      </p:pic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3" cstate="print">
            <a:lum bright="9000"/>
          </a:blip>
          <a:srcRect/>
          <a:stretch>
            <a:fillRect/>
          </a:stretch>
        </p:blipFill>
        <p:spPr bwMode="auto">
          <a:xfrm>
            <a:off x="541290" y="3520966"/>
            <a:ext cx="3962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>
            <a:off x="4669226" y="3489434"/>
            <a:ext cx="3962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 cstate="print">
            <a:lum bright="24000" contrast="19000"/>
          </a:blip>
          <a:srcRect/>
          <a:stretch>
            <a:fillRect/>
          </a:stretch>
        </p:blipFill>
        <p:spPr bwMode="auto">
          <a:xfrm>
            <a:off x="525524" y="762000"/>
            <a:ext cx="39624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76600" y="95250"/>
            <a:ext cx="342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Testing Facilities </a:t>
            </a:r>
            <a:r>
              <a:rPr lang="en-US" sz="2000" b="1" i="1" dirty="0">
                <a:latin typeface="Calibri" panose="020F0502020204030204" pitchFamily="34" charset="0"/>
              </a:rPr>
              <a:t>at I-DESIGN</a:t>
            </a:r>
            <a:endParaRPr lang="en-US" sz="20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\\Idscorp084\SharedDocs\DSIR\Photos\DSC08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3835"/>
            <a:ext cx="7620000" cy="4719557"/>
          </a:xfrm>
          <a:prstGeom prst="rect">
            <a:avLst/>
          </a:prstGeom>
          <a:noFill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352800" y="5791200"/>
            <a:ext cx="3657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b="1" i="1" dirty="0" smtClean="0">
                <a:latin typeface="Calibri" panose="020F0502020204030204" pitchFamily="34" charset="0"/>
              </a:rPr>
              <a:t>Structural dynamics laboratory</a:t>
            </a:r>
            <a:endParaRPr lang="en-US" sz="1400" b="1" i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B Chamb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938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0496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93863"/>
            <a:ext cx="26670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2895600" y="3876675"/>
            <a:ext cx="3429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4643438" y="2333625"/>
            <a:ext cx="0" cy="3200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04800" y="2257425"/>
            <a:ext cx="1676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Control mechanism environmental test set-up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524750" y="2181225"/>
            <a:ext cx="13906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Gear box efficiency test set-up 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605088" y="71438"/>
            <a:ext cx="403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Glimpses </a:t>
            </a:r>
            <a:r>
              <a:rPr lang="en-US" sz="2000" b="1" i="1" dirty="0">
                <a:latin typeface="Calibri" panose="020F0502020204030204" pitchFamily="34" charset="0"/>
              </a:rPr>
              <a:t>of </a:t>
            </a:r>
            <a:r>
              <a:rPr lang="en-US" sz="2000" b="1" i="1" dirty="0" smtClean="0">
                <a:latin typeface="Calibri" panose="020F0502020204030204" pitchFamily="34" charset="0"/>
              </a:rPr>
              <a:t>testing facility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5428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52888"/>
            <a:ext cx="26670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355600" y="4800600"/>
            <a:ext cx="1219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Gear Box endurance test set-up</a:t>
            </a:r>
          </a:p>
        </p:txBody>
      </p:sp>
      <p:pic>
        <p:nvPicPr>
          <p:cNvPr id="5428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052888"/>
            <a:ext cx="27717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7581900" y="4848225"/>
            <a:ext cx="13335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Axle beam test set-up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133600" y="107950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000" b="1" i="1" dirty="0" smtClean="0">
                <a:latin typeface="Calibri" panose="020F0502020204030204" pitchFamily="34" charset="0"/>
              </a:rPr>
              <a:t>Glimpses </a:t>
            </a:r>
            <a:r>
              <a:rPr lang="en-US" sz="2000" b="1" i="1" dirty="0">
                <a:latin typeface="Calibri" panose="020F0502020204030204" pitchFamily="34" charset="0"/>
              </a:rPr>
              <a:t>of </a:t>
            </a:r>
            <a:r>
              <a:rPr lang="en-US" sz="2000" b="1" i="1" dirty="0" smtClean="0">
                <a:latin typeface="Calibri" panose="020F0502020204030204" pitchFamily="34" charset="0"/>
              </a:rPr>
              <a:t>testing facility  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pic>
        <p:nvPicPr>
          <p:cNvPr id="55299" name="Picture 3" descr="Synchorcone set u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481138"/>
            <a:ext cx="25146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DSC0030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481138"/>
            <a:ext cx="24384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044950"/>
            <a:ext cx="26082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DSC0389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59238"/>
            <a:ext cx="24431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8575" y="2243138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sz="1400">
                <a:latin typeface="Calibri" panose="020F0502020204030204" pitchFamily="34" charset="0"/>
              </a:rPr>
              <a:t>Synchrocone test set-up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61938" y="4681538"/>
            <a:ext cx="14144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sz="1400">
                <a:latin typeface="Calibri" panose="020F0502020204030204" pitchFamily="34" charset="0"/>
              </a:rPr>
              <a:t>Hub Bearing test set-up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548563" y="2243138"/>
            <a:ext cx="13668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Drive shaft test set-up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7562850" y="4833938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Oil Seal test set-up</a:t>
            </a: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895600" y="3767138"/>
            <a:ext cx="3429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4643438" y="2224088"/>
            <a:ext cx="0" cy="3200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480998"/>
            <a:ext cx="6705600" cy="3395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Large </a:t>
            </a:r>
            <a:r>
              <a:rPr lang="en-IN" sz="1600" dirty="0">
                <a:latin typeface="Times New Roman"/>
                <a:cs typeface="Times New Roman"/>
              </a:rPr>
              <a:t>domestic market – demand for</a:t>
            </a:r>
            <a:r>
              <a:rPr lang="en-IN" sz="1600" dirty="0" smtClean="0">
                <a:latin typeface="Times New Roman"/>
                <a:cs typeface="Times New Roman"/>
              </a:rPr>
              <a:t> all kind of products </a:t>
            </a:r>
            <a:r>
              <a:rPr lang="en-IN" sz="1600" dirty="0">
                <a:latin typeface="Times New Roman"/>
                <a:cs typeface="Times New Roman"/>
              </a:rPr>
              <a:t>and services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Abundant </a:t>
            </a:r>
            <a:r>
              <a:rPr lang="en-IN" sz="1600" dirty="0">
                <a:latin typeface="Times New Roman"/>
                <a:cs typeface="Times New Roman"/>
              </a:rPr>
              <a:t>availability of natural resources like minerals, water, land etc.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Availability </a:t>
            </a:r>
            <a:r>
              <a:rPr lang="en-IN" sz="1600" dirty="0">
                <a:latin typeface="Times New Roman"/>
                <a:cs typeface="Times New Roman"/>
              </a:rPr>
              <a:t>of large pool of technical and scientific manpower – Large no of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IN" sz="1600" dirty="0" smtClean="0">
                <a:latin typeface="Times New Roman"/>
                <a:cs typeface="Times New Roman"/>
              </a:rPr>
              <a:t>   technical </a:t>
            </a:r>
            <a:r>
              <a:rPr lang="en-IN" sz="1600" dirty="0">
                <a:latin typeface="Times New Roman"/>
                <a:cs typeface="Times New Roman"/>
              </a:rPr>
              <a:t>universities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Adequate </a:t>
            </a:r>
            <a:r>
              <a:rPr lang="en-IN" sz="1600" dirty="0">
                <a:latin typeface="Times New Roman"/>
                <a:cs typeface="Times New Roman"/>
              </a:rPr>
              <a:t>infrastructure – Rail, Road, Port &amp; Air connectivity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Pro</a:t>
            </a:r>
            <a:r>
              <a:rPr lang="en-IN" sz="1600" dirty="0">
                <a:latin typeface="Times New Roman"/>
                <a:cs typeface="Times New Roman"/>
              </a:rPr>
              <a:t>-industry Government policies – since </a:t>
            </a:r>
            <a:r>
              <a:rPr lang="en-IN" sz="1600" dirty="0" smtClean="0">
                <a:latin typeface="Times New Roman"/>
                <a:cs typeface="Times New Roman"/>
              </a:rPr>
              <a:t>liberalization in 1992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Reasonably </a:t>
            </a:r>
            <a:r>
              <a:rPr lang="en-IN" sz="1600" dirty="0">
                <a:latin typeface="Times New Roman"/>
                <a:cs typeface="Times New Roman"/>
              </a:rPr>
              <a:t>low labour cost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PPP </a:t>
            </a:r>
            <a:r>
              <a:rPr lang="en-IN" sz="1600" dirty="0">
                <a:latin typeface="Times New Roman"/>
                <a:cs typeface="Times New Roman"/>
              </a:rPr>
              <a:t>– Public Private Partnership in major projects</a:t>
            </a: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Entrepreneurial </a:t>
            </a:r>
            <a:r>
              <a:rPr lang="en-IN" sz="1600" dirty="0">
                <a:latin typeface="Times New Roman"/>
                <a:cs typeface="Times New Roman"/>
              </a:rPr>
              <a:t>attitude of young technocrats/ engineers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152400"/>
            <a:ext cx="353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Indian Industries - opportunities</a:t>
            </a:r>
            <a:endParaRPr lang="en-IN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31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DSC050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9150" y="1066800"/>
            <a:ext cx="16954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828675" y="325755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Rock Shaft Test System 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26670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352800" y="3252788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Propeller shaft Test System </a:t>
            </a:r>
          </a:p>
        </p:txBody>
      </p:sp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2385" b="-4771"/>
          <a:stretch>
            <a:fillRect/>
          </a:stretch>
        </p:blipFill>
        <p:spPr bwMode="auto">
          <a:xfrm>
            <a:off x="6229350" y="1676400"/>
            <a:ext cx="24384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5"/>
          <p:cNvSpPr txBox="1">
            <a:spLocks noChangeArrowheads="1"/>
          </p:cNvSpPr>
          <p:nvPr/>
        </p:nvSpPr>
        <p:spPr bwMode="auto">
          <a:xfrm>
            <a:off x="6362700" y="3248025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Hub Bearing Test System </a:t>
            </a: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914400" y="57912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Transmission Test System </a:t>
            </a:r>
          </a:p>
        </p:txBody>
      </p:sp>
      <p:pic>
        <p:nvPicPr>
          <p:cNvPr id="57354" name="Picture 2" descr="DSC0149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21336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5"/>
          <p:cNvSpPr txBox="1">
            <a:spLocks noChangeArrowheads="1"/>
          </p:cNvSpPr>
          <p:nvPr/>
        </p:nvSpPr>
        <p:spPr bwMode="auto">
          <a:xfrm>
            <a:off x="3810000" y="57912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Steering Test System </a:t>
            </a:r>
          </a:p>
        </p:txBody>
      </p:sp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43350"/>
            <a:ext cx="2743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 Box 5"/>
          <p:cNvSpPr txBox="1">
            <a:spLocks noChangeArrowheads="1"/>
          </p:cNvSpPr>
          <p:nvPr/>
        </p:nvSpPr>
        <p:spPr bwMode="auto">
          <a:xfrm>
            <a:off x="6705600" y="57912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>
                <a:latin typeface="Calibri" panose="020F0502020204030204" pitchFamily="34" charset="0"/>
              </a:rPr>
              <a:t>Brake Test System 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2895600" y="209490"/>
            <a:ext cx="403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Glimpses </a:t>
            </a:r>
            <a:r>
              <a:rPr lang="en-US" sz="2000" b="1" i="1" dirty="0">
                <a:latin typeface="Calibri" panose="020F0502020204030204" pitchFamily="34" charset="0"/>
              </a:rPr>
              <a:t>of testing</a:t>
            </a:r>
            <a:r>
              <a:rPr lang="en-US" sz="2000" b="1" i="1" dirty="0" smtClean="0">
                <a:latin typeface="Calibri" panose="020F0502020204030204" pitchFamily="34" charset="0"/>
              </a:rPr>
              <a:t> facility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3200" y="6096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i="1">
                <a:latin typeface="Calibri" panose="020F0502020204030204" pitchFamily="34" charset="0"/>
              </a:rPr>
              <a:t>Continued…..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895600"/>
            <a:ext cx="4846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atin typeface="Calibri" pitchFamily="34" charset="0"/>
              </a:rPr>
              <a:t>Activities at Blue Bastion Laboratory  ( BBL)</a:t>
            </a:r>
            <a:endParaRPr lang="en-US" sz="20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 l="10156" t="18750" r="8594" b="12500"/>
          <a:stretch>
            <a:fillRect/>
          </a:stretch>
        </p:blipFill>
        <p:spPr bwMode="auto">
          <a:xfrm>
            <a:off x="443343" y="864577"/>
            <a:ext cx="8243457" cy="523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6" name="Rectangle 50"/>
          <p:cNvSpPr>
            <a:spLocks noChangeArrowheads="1"/>
          </p:cNvSpPr>
          <p:nvPr/>
        </p:nvSpPr>
        <p:spPr bwMode="auto">
          <a:xfrm>
            <a:off x="1873426" y="177473"/>
            <a:ext cx="534454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000" b="1" i="1" dirty="0" smtClean="0">
                <a:latin typeface="Calibri" pitchFamily="34" charset="0"/>
              </a:rPr>
              <a:t>Layout of I-DESIGN, Dighi premise </a:t>
            </a:r>
            <a:endParaRPr lang="en-US" altLang="en-US" sz="2000" b="1" i="1" dirty="0">
              <a:latin typeface="Calibri" pitchFamily="34" charset="0"/>
            </a:endParaRP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559179" y="990600"/>
            <a:ext cx="591782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8316" y="165536"/>
            <a:ext cx="3820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atin typeface="Calibri" pitchFamily="34" charset="0"/>
              </a:rPr>
              <a:t>Blue Bastion laboratory , I-DESIGN</a:t>
            </a:r>
            <a:endParaRPr lang="en-US" sz="2000" b="1" i="1" dirty="0">
              <a:latin typeface="Calibri" pitchFamily="34" charset="0"/>
            </a:endParaRPr>
          </a:p>
        </p:txBody>
      </p:sp>
      <p:pic>
        <p:nvPicPr>
          <p:cNvPr id="6" name="Picture 2" descr="\\IDSCORP084\SharedDocs\DSIR\Photos\Raj Pics\IMG_20150120_163050729_HDR.jpg"/>
          <p:cNvPicPr>
            <a:picLocks noChangeAspect="1" noChangeArrowheads="1"/>
          </p:cNvPicPr>
          <p:nvPr/>
        </p:nvPicPr>
        <p:blipFill>
          <a:blip r:embed="rId2" cstate="print">
            <a:lum bright="15000"/>
          </a:blip>
          <a:srcRect/>
          <a:stretch>
            <a:fillRect/>
          </a:stretch>
        </p:blipFill>
        <p:spPr bwMode="auto">
          <a:xfrm>
            <a:off x="304800" y="838200"/>
            <a:ext cx="4267200" cy="20884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5715000"/>
            <a:ext cx="5132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 smtClean="0">
                <a:latin typeface="Calibri" pitchFamily="34" charset="0"/>
              </a:rPr>
              <a:t>Lab space for  superconductivity , ultra high vacuum and  cryogenics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9" name="Picture 2" descr="\\Idscorp084\SharedDocs\DSIR\Photos\Raj Pics\IMG_20150120_163707232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4267200" cy="2514600"/>
          </a:xfrm>
          <a:prstGeom prst="rect">
            <a:avLst/>
          </a:prstGeom>
          <a:noFill/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>
            <a:lum bright="9000"/>
          </a:blip>
          <a:srcRect/>
          <a:stretch>
            <a:fillRect/>
          </a:stretch>
        </p:blipFill>
        <p:spPr bwMode="auto">
          <a:xfrm>
            <a:off x="4736555" y="822434"/>
            <a:ext cx="4181475" cy="21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5" cstate="print">
            <a:lum bright="7000"/>
          </a:blip>
          <a:srcRect/>
          <a:stretch>
            <a:fillRect/>
          </a:stretch>
        </p:blipFill>
        <p:spPr bwMode="auto">
          <a:xfrm>
            <a:off x="4724400" y="3124200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8200" y="50408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Space for FAIR project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Idscorp067\I-Design Event Photos\2015\German Guest Visit\DSC03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81400"/>
            <a:ext cx="3657118" cy="2743200"/>
          </a:xfrm>
          <a:prstGeom prst="rect">
            <a:avLst/>
          </a:prstGeom>
          <a:noFill/>
        </p:spPr>
      </p:pic>
      <p:pic>
        <p:nvPicPr>
          <p:cNvPr id="98307" name="Picture 3" descr="\\Idscorp067\I-Design Event Photos\2015\German Guest Visit\DSC03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3657118" cy="2743200"/>
          </a:xfrm>
          <a:prstGeom prst="rect">
            <a:avLst/>
          </a:prstGeom>
          <a:noFill/>
        </p:spPr>
      </p:pic>
      <p:pic>
        <p:nvPicPr>
          <p:cNvPr id="98308" name="Picture 4" descr="\\Idscorp067\I-Design Event Photos\2015\German Guest Visit\DSC0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581400"/>
            <a:ext cx="3657118" cy="2743200"/>
          </a:xfrm>
          <a:prstGeom prst="rect">
            <a:avLst/>
          </a:prstGeom>
          <a:noFill/>
        </p:spPr>
      </p:pic>
      <p:pic>
        <p:nvPicPr>
          <p:cNvPr id="98309" name="Picture 5" descr="\\Idscorp067\I-Design Event Photos\2015\German Guest Visit\DSC03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199" y="762000"/>
            <a:ext cx="3555531" cy="2667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52800" y="152400"/>
            <a:ext cx="3106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atin typeface="Calibri" pitchFamily="34" charset="0"/>
              </a:rPr>
              <a:t>FAIR team visit to  I-DESIGN</a:t>
            </a:r>
            <a:endParaRPr lang="en-US" sz="2000" b="1" i="1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64770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Assessment by FAIR and INDIAN team on 19</a:t>
            </a:r>
            <a:r>
              <a:rPr lang="en-US" baseline="30000" dirty="0" smtClean="0"/>
              <a:t>th</a:t>
            </a:r>
            <a:r>
              <a:rPr lang="en-US" dirty="0" smtClean="0"/>
              <a:t> January,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481" y="838169"/>
            <a:ext cx="2844000" cy="2289840"/>
          </a:xfrm>
          <a:prstGeom prst="rect">
            <a:avLst/>
          </a:prstGeom>
          <a:noFill/>
        </p:spPr>
      </p:pic>
      <p:pic>
        <p:nvPicPr>
          <p:cNvPr id="283651" name="Picture 3" descr="defor_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6640" y="838169"/>
            <a:ext cx="2842560" cy="2289840"/>
          </a:xfrm>
          <a:prstGeom prst="rect">
            <a:avLst/>
          </a:prstGeom>
          <a:noFill/>
        </p:spPr>
      </p:pic>
      <p:pic>
        <p:nvPicPr>
          <p:cNvPr id="283652" name="Picture 4" descr="side_def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1841" y="838169"/>
            <a:ext cx="2844000" cy="2289840"/>
          </a:xfrm>
          <a:prstGeom prst="rect">
            <a:avLst/>
          </a:prstGeom>
          <a:noFill/>
        </p:spPr>
      </p:pic>
      <p:sp>
        <p:nvSpPr>
          <p:cNvPr id="283653" name="Line 5"/>
          <p:cNvSpPr>
            <a:spLocks noChangeShapeType="1"/>
          </p:cNvSpPr>
          <p:nvPr/>
        </p:nvSpPr>
        <p:spPr bwMode="auto">
          <a:xfrm flipH="1">
            <a:off x="2057760" y="1294697"/>
            <a:ext cx="380160" cy="457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4" name="Line 6"/>
          <p:cNvSpPr>
            <a:spLocks noChangeShapeType="1"/>
          </p:cNvSpPr>
          <p:nvPr/>
        </p:nvSpPr>
        <p:spPr bwMode="auto">
          <a:xfrm>
            <a:off x="914400" y="1294697"/>
            <a:ext cx="305280" cy="3816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2286720" y="990824"/>
            <a:ext cx="1065600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000" dirty="0">
                <a:solidFill>
                  <a:srgbClr val="FF0066"/>
                </a:solidFill>
                <a:latin typeface="Arial" charset="0"/>
              </a:rPr>
              <a:t>Tack weld 60 mm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457920" y="974983"/>
            <a:ext cx="1065600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000" dirty="0">
                <a:solidFill>
                  <a:srgbClr val="FF0066"/>
                </a:solidFill>
                <a:latin typeface="Arial" charset="0"/>
              </a:rPr>
              <a:t>Tack weld 60 mm</a:t>
            </a:r>
          </a:p>
        </p:txBody>
      </p:sp>
      <p:sp>
        <p:nvSpPr>
          <p:cNvPr id="283657" name="Text Box 9"/>
          <p:cNvSpPr txBox="1">
            <a:spLocks noChangeArrowheads="1"/>
          </p:cNvSpPr>
          <p:nvPr/>
        </p:nvSpPr>
        <p:spPr bwMode="auto">
          <a:xfrm>
            <a:off x="1668960" y="90730"/>
            <a:ext cx="7475040" cy="36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/>
            <a:r>
              <a:rPr lang="en-US" b="1" u="sng" dirty="0">
                <a:latin typeface="Arial" charset="0"/>
              </a:rPr>
              <a:t>Axial tack (60 mm) welding without side weld (Three  faces fixed)</a:t>
            </a:r>
          </a:p>
        </p:txBody>
      </p:sp>
      <p:pic>
        <p:nvPicPr>
          <p:cNvPr id="283658" name="Picture 10" descr="defor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1121" y="3293627"/>
            <a:ext cx="2842560" cy="2289840"/>
          </a:xfrm>
          <a:prstGeom prst="rect">
            <a:avLst/>
          </a:prstGeom>
          <a:noFill/>
        </p:spPr>
      </p:pic>
      <p:pic>
        <p:nvPicPr>
          <p:cNvPr id="283659" name="Picture 11" descr="front_def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961" y="3293627"/>
            <a:ext cx="2842560" cy="2289840"/>
          </a:xfrm>
          <a:prstGeom prst="rect">
            <a:avLst/>
          </a:prstGeom>
          <a:noFill/>
        </p:spPr>
      </p:pic>
      <p:pic>
        <p:nvPicPr>
          <p:cNvPr id="283660" name="Picture 12" descr="Rstre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5121" y="3290747"/>
            <a:ext cx="2842560" cy="2289840"/>
          </a:xfrm>
          <a:prstGeom prst="rect">
            <a:avLst/>
          </a:prstGeom>
          <a:noFill/>
        </p:spPr>
      </p:pic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3962881" y="5793729"/>
            <a:ext cx="1294560" cy="3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500" dirty="0">
                <a:latin typeface="Arial" charset="0"/>
              </a:rPr>
              <a:t>60X Zoom</a:t>
            </a:r>
          </a:p>
        </p:txBody>
      </p:sp>
      <p:sp>
        <p:nvSpPr>
          <p:cNvPr id="283662" name="Text Box 14"/>
          <p:cNvSpPr txBox="1">
            <a:spLocks noChangeArrowheads="1"/>
          </p:cNvSpPr>
          <p:nvPr/>
        </p:nvSpPr>
        <p:spPr bwMode="auto">
          <a:xfrm>
            <a:off x="6933600" y="5641073"/>
            <a:ext cx="1981440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500" dirty="0">
                <a:latin typeface="Arial" charset="0"/>
              </a:rPr>
              <a:t>R. Stress after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3"/>
          <p:cNvSpPr txBox="1">
            <a:spLocks noChangeArrowheads="1"/>
          </p:cNvSpPr>
          <p:nvPr/>
        </p:nvSpPr>
        <p:spPr bwMode="auto">
          <a:xfrm>
            <a:off x="7401600" y="6539727"/>
            <a:ext cx="1742400" cy="318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eaLnBrk="1">
              <a:lnSpc>
                <a:spcPct val="95000"/>
              </a:lnSpc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Date: 28/10/15 </a:t>
            </a: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2014560" y="96491"/>
            <a:ext cx="7119360" cy="7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829452">
              <a:spcBef>
                <a:spcPct val="50000"/>
              </a:spcBef>
            </a:pPr>
            <a:r>
              <a:rPr lang="en-US" b="1" dirty="0"/>
              <a:t>Barrel – Nozzle fusion welding outside (180˚) One face fixed</a:t>
            </a:r>
          </a:p>
          <a:p>
            <a:pPr defTabSz="829452">
              <a:spcBef>
                <a:spcPct val="50000"/>
              </a:spcBef>
            </a:pPr>
            <a:endParaRPr lang="en-US" b="1" dirty="0"/>
          </a:p>
        </p:txBody>
      </p:sp>
      <p:pic>
        <p:nvPicPr>
          <p:cNvPr id="281609" name="Picture 9" descr="deformation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240" y="733038"/>
            <a:ext cx="2164320" cy="1742583"/>
          </a:xfrm>
          <a:prstGeom prst="rect">
            <a:avLst/>
          </a:prstGeom>
          <a:noFill/>
        </p:spPr>
      </p:pic>
      <p:pic>
        <p:nvPicPr>
          <p:cNvPr id="281610" name="Picture 10" descr="deformation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2080" y="733038"/>
            <a:ext cx="2164320" cy="1742583"/>
          </a:xfrm>
          <a:prstGeom prst="rect">
            <a:avLst/>
          </a:prstGeom>
          <a:noFill/>
        </p:spPr>
      </p:pic>
      <p:pic>
        <p:nvPicPr>
          <p:cNvPr id="281611" name="Picture 11" descr="deformation_backsid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4400" y="2945110"/>
            <a:ext cx="2579040" cy="2076698"/>
          </a:xfrm>
          <a:prstGeom prst="rect">
            <a:avLst/>
          </a:prstGeom>
          <a:noFill/>
        </p:spPr>
      </p:pic>
      <p:pic>
        <p:nvPicPr>
          <p:cNvPr id="281612" name="Picture 12" descr="deformation_lef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9280" y="733038"/>
            <a:ext cx="2164320" cy="1742583"/>
          </a:xfrm>
          <a:prstGeom prst="rect">
            <a:avLst/>
          </a:prstGeom>
          <a:noFill/>
        </p:spPr>
      </p:pic>
      <p:pic>
        <p:nvPicPr>
          <p:cNvPr id="281613" name="Picture 13" descr="stress_residu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2240" y="3014237"/>
            <a:ext cx="2579040" cy="2076698"/>
          </a:xfrm>
          <a:prstGeom prst="rect">
            <a:avLst/>
          </a:prstGeom>
          <a:noFill/>
        </p:spPr>
      </p:pic>
      <p:pic>
        <p:nvPicPr>
          <p:cNvPr id="281614" name="Picture 14" descr="Tube_barrel_B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6721" y="733038"/>
            <a:ext cx="2164320" cy="1742583"/>
          </a:xfrm>
          <a:prstGeom prst="rect">
            <a:avLst/>
          </a:prstGeom>
          <a:noFill/>
        </p:spPr>
      </p:pic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3742560" y="5433691"/>
            <a:ext cx="1981440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500" dirty="0">
                <a:latin typeface="Arial" charset="0"/>
              </a:rPr>
              <a:t>R. Stress after cooling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3"/>
          <p:cNvSpPr txBox="1">
            <a:spLocks noChangeArrowheads="1"/>
          </p:cNvSpPr>
          <p:nvPr/>
        </p:nvSpPr>
        <p:spPr bwMode="auto">
          <a:xfrm>
            <a:off x="7401600" y="6539727"/>
            <a:ext cx="1742400" cy="318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eaLnBrk="1">
              <a:lnSpc>
                <a:spcPct val="95000"/>
              </a:lnSpc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Date: 28/10/15 </a:t>
            </a: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2014560" y="96491"/>
            <a:ext cx="7119360" cy="7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829452">
              <a:spcBef>
                <a:spcPct val="50000"/>
              </a:spcBef>
            </a:pPr>
            <a:r>
              <a:rPr lang="en-US" b="1" dirty="0"/>
              <a:t>Barrel – Nozzle fusion welding outside (360˚) three end faces fixed</a:t>
            </a:r>
          </a:p>
          <a:p>
            <a:pPr defTabSz="829452">
              <a:spcBef>
                <a:spcPct val="50000"/>
              </a:spcBef>
            </a:pPr>
            <a:endParaRPr lang="en-US" b="1" dirty="0"/>
          </a:p>
        </p:txBody>
      </p:sp>
      <p:pic>
        <p:nvPicPr>
          <p:cNvPr id="277509" name="Picture 5" descr="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320" y="733038"/>
            <a:ext cx="2579040" cy="2076698"/>
          </a:xfrm>
          <a:prstGeom prst="rect">
            <a:avLst/>
          </a:prstGeom>
          <a:noFill/>
        </p:spPr>
      </p:pic>
      <p:pic>
        <p:nvPicPr>
          <p:cNvPr id="277510" name="Picture 6" descr="defo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1360" y="733038"/>
            <a:ext cx="2579040" cy="2076698"/>
          </a:xfrm>
          <a:prstGeom prst="rect">
            <a:avLst/>
          </a:prstGeom>
          <a:noFill/>
        </p:spPr>
      </p:pic>
      <p:pic>
        <p:nvPicPr>
          <p:cNvPr id="277511" name="Picture 7" descr="front_def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4400" y="733038"/>
            <a:ext cx="2579040" cy="2076698"/>
          </a:xfrm>
          <a:prstGeom prst="rect">
            <a:avLst/>
          </a:prstGeom>
          <a:noFill/>
        </p:spPr>
      </p:pic>
      <p:pic>
        <p:nvPicPr>
          <p:cNvPr id="277512" name="Picture 8" descr="Residual_stres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9680" y="3290746"/>
            <a:ext cx="3093120" cy="2490021"/>
          </a:xfrm>
          <a:prstGeom prst="rect">
            <a:avLst/>
          </a:prstGeom>
          <a:noFill/>
        </p:spPr>
      </p:pic>
      <p:sp>
        <p:nvSpPr>
          <p:cNvPr id="277514" name="Text Box 10"/>
          <p:cNvSpPr txBox="1">
            <a:spLocks noChangeArrowheads="1"/>
          </p:cNvSpPr>
          <p:nvPr/>
        </p:nvSpPr>
        <p:spPr bwMode="auto">
          <a:xfrm>
            <a:off x="6230880" y="5796609"/>
            <a:ext cx="2419200" cy="32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56487">
              <a:spcBef>
                <a:spcPct val="50000"/>
              </a:spcBef>
            </a:pPr>
            <a:r>
              <a:rPr lang="en-US" sz="1500" dirty="0">
                <a:latin typeface="Arial" charset="0"/>
              </a:rPr>
              <a:t>R. Stress after cooling</a:t>
            </a:r>
          </a:p>
        </p:txBody>
      </p:sp>
      <p:pic>
        <p:nvPicPr>
          <p:cNvPr id="277515" name="Picture 11" descr="11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39200" y="3290746"/>
            <a:ext cx="3093120" cy="249002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7000" y="152400"/>
            <a:ext cx="4303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1" dirty="0" smtClean="0">
                <a:latin typeface="Calibri" pitchFamily="34" charset="0"/>
              </a:rPr>
              <a:t>Automated welding trials at  I-DESIGN</a:t>
            </a:r>
            <a:endParaRPr lang="en-US" sz="2000" b="1" i="1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4114800" cy="2617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38200"/>
            <a:ext cx="3441700" cy="2578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81400"/>
            <a:ext cx="3397249" cy="250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12079" b="15008"/>
          <a:stretch>
            <a:fillRect/>
          </a:stretch>
        </p:blipFill>
        <p:spPr>
          <a:xfrm>
            <a:off x="1219200" y="3581400"/>
            <a:ext cx="28956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0825" y="908050"/>
          <a:ext cx="8497887" cy="2624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6110"/>
                <a:gridCol w="2820407"/>
                <a:gridCol w="2324016"/>
                <a:gridCol w="2177354"/>
              </a:tblGrid>
              <a:tr h="1862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800" u="none" strike="noStrike" dirty="0">
                          <a:effectLst/>
                        </a:rPr>
                        <a:t>I-DESIGN</a:t>
                      </a:r>
                      <a:endParaRPr lang="en-IN" sz="1800" b="1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Internal Testing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Rev No: 02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</a:tr>
              <a:tr h="18622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Date: 31-Oct-2014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</a:tr>
              <a:tr h="169299"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</a:tr>
              <a:tr h="22008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>
                          <a:effectLst/>
                        </a:rPr>
                        <a:t>Process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Process Description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Fixtures/ Equipments/ Methods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Control Parameters/ CTQ's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</a:tr>
              <a:tr h="169299"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 anchor="b"/>
                </a:tc>
              </a:tr>
              <a:tr h="33859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IT-10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Mounting of chamber Assembly on the test fixture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Manual loading on Fixture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Use of hand gloves, No hand touching, Use of SS tools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169299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33859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 dirty="0">
                          <a:effectLst/>
                        </a:rPr>
                        <a:t>IT-20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Fitting of blank flanges &amp; gate valves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Blank flanges &amp; gate valves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Use of hand gloves, No hand touching, Use of SS tools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169299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33859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IT-30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Fitting of dry pumps, dry MSLD, RGA &amp; Ion gauges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1000" u="none" strike="noStrike">
                          <a:effectLst/>
                        </a:rPr>
                        <a:t>MSLD, RGA, TMP, Scroll pump, Ion gauge, Pirani gauge, gate valves</a:t>
                      </a:r>
                      <a:endParaRPr lang="nn-N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Use of hand gloves, No hand touching, Use of SS tools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169299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 dirty="0">
                          <a:effectLst/>
                        </a:rPr>
                        <a:t> 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  <a:tr h="169299">
                <a:tc>
                  <a:txBody>
                    <a:bodyPr/>
                    <a:lstStyle/>
                    <a:p>
                      <a:pPr algn="ctr" fontAlgn="t"/>
                      <a:r>
                        <a:rPr lang="en-IN" sz="1000" u="none" strike="noStrike">
                          <a:effectLst/>
                        </a:rPr>
                        <a:t>IT-35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Local Leak Detection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>
                          <a:effectLst/>
                        </a:rPr>
                        <a:t>MSLD  equipment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u="none" strike="noStrike" dirty="0">
                          <a:effectLst/>
                        </a:rPr>
                        <a:t>Max Leak rate 1X 10^-10 mbar l/s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5" marB="0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0825" y="3852863"/>
          <a:ext cx="8497888" cy="2108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8670"/>
                <a:gridCol w="2655100"/>
                <a:gridCol w="2185171"/>
                <a:gridCol w="2568947"/>
              </a:tblGrid>
              <a:tr h="1724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I-DESIGN</a:t>
                      </a:r>
                      <a:endParaRPr lang="en-IN" sz="1600" b="1" i="0" u="none" strike="noStrike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</a:rPr>
                        <a:t>CF Flange - 150</a:t>
                      </a:r>
                      <a:endParaRPr lang="en-IN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Rev No: 03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</a:tr>
              <a:tr h="17241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Date: 17-Jan-2015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</a:tr>
              <a:tr h="156744">
                <a:tc>
                  <a:txBody>
                    <a:bodyPr/>
                    <a:lstStyle/>
                    <a:p>
                      <a:pPr algn="l" fontAlgn="b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</a:tr>
              <a:tr h="19592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Process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Process Description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Fixtures/ Equipments/ Methods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>
                          <a:effectLst/>
                        </a:rPr>
                        <a:t>Control Parameters/ CTQ's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</a:tr>
              <a:tr h="156744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 anchor="b"/>
                </a:tc>
              </a:tr>
              <a:tr h="470231">
                <a:tc>
                  <a:txBody>
                    <a:bodyPr/>
                    <a:lstStyle/>
                    <a:p>
                      <a:pPr algn="ctr" fontAlgn="t"/>
                      <a:r>
                        <a:rPr lang="en-IN" sz="900" u="none" strike="noStrike">
                          <a:effectLst/>
                        </a:rPr>
                        <a:t>F-10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Procurement of SS 316 LN round bars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Refer. Technical Guideline 2.6e (1.4429)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Chemical composition, Inclusion rating, Mechanical properties, Magnetic properties, Intergranular Corrosion. Labelling of material.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</a:tr>
              <a:tr h="156744">
                <a:tc>
                  <a:txBody>
                    <a:bodyPr/>
                    <a:lstStyle/>
                    <a:p>
                      <a:pPr algn="ctr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</a:tr>
              <a:tr h="156744">
                <a:tc>
                  <a:txBody>
                    <a:bodyPr/>
                    <a:lstStyle/>
                    <a:p>
                      <a:pPr algn="ctr" fontAlgn="t"/>
                      <a:r>
                        <a:rPr lang="en-IN" sz="900" u="none" strike="noStrike">
                          <a:effectLst/>
                        </a:rPr>
                        <a:t>F-20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Billet cutting 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Use of mechanical saw/ Shearing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Labelling of material.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</a:tr>
              <a:tr h="156744">
                <a:tc>
                  <a:txBody>
                    <a:bodyPr/>
                    <a:lstStyle/>
                    <a:p>
                      <a:pPr algn="ctr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</a:tr>
              <a:tr h="313487">
                <a:tc>
                  <a:txBody>
                    <a:bodyPr/>
                    <a:lstStyle/>
                    <a:p>
                      <a:pPr algn="ctr" fontAlgn="t"/>
                      <a:r>
                        <a:rPr lang="en-IN" sz="900" u="none" strike="noStrike">
                          <a:effectLst/>
                        </a:rPr>
                        <a:t>F-30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Forging of blanks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>
                          <a:effectLst/>
                        </a:rPr>
                        <a:t>Use of RSB Group's forging facility with new dies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900" u="none" strike="noStrike" dirty="0">
                          <a:effectLst/>
                        </a:rPr>
                        <a:t>Checks for Dimensional &amp; Multi-dimensional grain flow. Labelling of material.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9" marR="7839" marT="7837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19400" y="152400"/>
            <a:ext cx="347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Documentation: Process Sheets</a:t>
            </a:r>
            <a:endParaRPr lang="en-IN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80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524000"/>
            <a:ext cx="4495800" cy="376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Outside </a:t>
            </a:r>
            <a:r>
              <a:rPr lang="en-IN" sz="1600" dirty="0">
                <a:latin typeface="Times New Roman"/>
                <a:cs typeface="Times New Roman"/>
              </a:rPr>
              <a:t>dependence on latest manufacturing</a:t>
            </a:r>
            <a:r>
              <a:rPr lang="en-IN" sz="1600" dirty="0" smtClean="0">
                <a:latin typeface="Times New Roman"/>
                <a:cs typeface="Times New Roman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IN" sz="1600" dirty="0" smtClean="0">
                <a:latin typeface="Times New Roman"/>
                <a:cs typeface="Times New Roman"/>
              </a:rPr>
              <a:t>   technologies </a:t>
            </a:r>
            <a:r>
              <a:rPr lang="en-IN" sz="1600" dirty="0">
                <a:latin typeface="Times New Roman"/>
                <a:cs typeface="Times New Roman"/>
              </a:rPr>
              <a:t>and </a:t>
            </a:r>
            <a:r>
              <a:rPr lang="en-IN" sz="1600" dirty="0" smtClean="0">
                <a:latin typeface="Times New Roman"/>
                <a:cs typeface="Times New Roman"/>
              </a:rPr>
              <a:t>processes</a:t>
            </a:r>
          </a:p>
          <a:p>
            <a:pPr>
              <a:lnSpc>
                <a:spcPct val="150000"/>
              </a:lnSpc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High </a:t>
            </a:r>
            <a:r>
              <a:rPr lang="en-IN" sz="1600" dirty="0">
                <a:latin typeface="Times New Roman"/>
                <a:cs typeface="Times New Roman"/>
              </a:rPr>
              <a:t>interest cost of borrowed </a:t>
            </a:r>
            <a:r>
              <a:rPr lang="en-IN" sz="1600" dirty="0" smtClean="0">
                <a:latin typeface="Times New Roman"/>
                <a:cs typeface="Times New Roman"/>
              </a:rPr>
              <a:t>capital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High </a:t>
            </a:r>
            <a:r>
              <a:rPr lang="en-IN" sz="1600" dirty="0">
                <a:latin typeface="Times New Roman"/>
                <a:cs typeface="Times New Roman"/>
              </a:rPr>
              <a:t>fluctuation in inflation </a:t>
            </a:r>
            <a:r>
              <a:rPr lang="en-IN" sz="1600" dirty="0" smtClean="0">
                <a:latin typeface="Times New Roman"/>
                <a:cs typeface="Times New Roman"/>
              </a:rPr>
              <a:t>index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Low </a:t>
            </a:r>
            <a:r>
              <a:rPr lang="en-IN" sz="1600" dirty="0">
                <a:latin typeface="Times New Roman"/>
                <a:cs typeface="Times New Roman"/>
              </a:rPr>
              <a:t>labour </a:t>
            </a:r>
            <a:r>
              <a:rPr lang="en-IN" sz="1600" dirty="0" smtClean="0">
                <a:latin typeface="Times New Roman"/>
                <a:cs typeface="Times New Roman"/>
              </a:rPr>
              <a:t>productivity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Complex </a:t>
            </a:r>
            <a:r>
              <a:rPr lang="en-IN" sz="1600" dirty="0">
                <a:latin typeface="Times New Roman"/>
                <a:cs typeface="Times New Roman"/>
              </a:rPr>
              <a:t>tax structures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152400"/>
            <a:ext cx="3241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Indian Industries - Challenges</a:t>
            </a:r>
            <a:endParaRPr lang="en-IN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Chart 7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8238059"/>
              </p:ext>
            </p:extLst>
          </p:nvPr>
        </p:nvGraphicFramePr>
        <p:xfrm>
          <a:off x="5105400" y="1219200"/>
          <a:ext cx="3352800" cy="2209800"/>
        </p:xfrm>
        <a:graphic>
          <a:graphicData uri="http://schemas.openxmlformats.org/presentationml/2006/ole">
            <p:oleObj spid="_x0000_s102402" name="Chart" r:id="rId3" imgW="4676037" imgH="2853175" progId="Excel.Sheet.8">
              <p:embed/>
            </p:oleObj>
          </a:graphicData>
        </a:graphic>
      </p:graphicFrame>
      <p:graphicFrame>
        <p:nvGraphicFramePr>
          <p:cNvPr id="102403" name="Object 3"/>
          <p:cNvGraphicFramePr>
            <a:graphicFrameLocks/>
          </p:cNvGraphicFramePr>
          <p:nvPr/>
        </p:nvGraphicFramePr>
        <p:xfrm>
          <a:off x="5105400" y="4114800"/>
          <a:ext cx="3352800" cy="1981200"/>
        </p:xfrm>
        <a:graphic>
          <a:graphicData uri="http://schemas.openxmlformats.org/presentationml/2006/ole">
            <p:oleObj spid="_x0000_s102403" name="Worksheet" r:id="rId4" imgW="4673600" imgH="2844800" progId="Excel.Sheet.8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42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63563" y="912813"/>
          <a:ext cx="8132760" cy="5289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525"/>
                <a:gridCol w="1183932"/>
                <a:gridCol w="1323218"/>
                <a:gridCol w="247619"/>
                <a:gridCol w="479763"/>
                <a:gridCol w="897621"/>
                <a:gridCol w="650002"/>
                <a:gridCol w="1137503"/>
                <a:gridCol w="735121"/>
                <a:gridCol w="595835"/>
                <a:gridCol w="572621"/>
              </a:tblGrid>
              <a:tr h="23963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</a:rPr>
                        <a:t>I-DESIGN</a:t>
                      </a:r>
                      <a:endParaRPr lang="en-IN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gridSpan="6">
                  <a:txBody>
                    <a:bodyPr/>
                    <a:lstStyle/>
                    <a:p>
                      <a:pPr algn="ctr" fontAlgn="ctr"/>
                      <a:r>
                        <a:rPr lang="en-IN" sz="1500" u="none" strike="noStrike">
                          <a:effectLst/>
                        </a:rPr>
                        <a:t>ROUTE CARD for UHV CHAMBER MANUFACTURING</a:t>
                      </a:r>
                      <a:endParaRPr lang="en-IN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Card No.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80889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Page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_____of _____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6233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93258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A.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Part Details: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rowSpan="10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1) Part No: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2) Part Description: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3) Drawing No: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4) Revision No: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IN" sz="900" u="none" strike="noStrike">
                          <a:effectLst/>
                        </a:rPr>
                        <a:t>5) Child Parts used: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6) Description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7) Part No./Drawing. No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8) Rev No.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9) Route Card No ( If applicable)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623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6233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3023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B.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1100" u="none" strike="noStrike">
                          <a:effectLst/>
                        </a:rPr>
                        <a:t>Incoming Material Control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Process ID: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 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100" u="none" strike="noStrike">
                          <a:effectLst/>
                        </a:rPr>
                        <a:t>Reviewer/ Executer details</a:t>
                      </a:r>
                      <a:endParaRPr lang="en-IN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Doc/Record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Ref No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Rev no.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Name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Date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Signature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D.1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WI for GRN Preparation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IN" sz="900" u="none" strike="noStrike">
                          <a:effectLst/>
                        </a:rPr>
                        <a:t>____No Fill___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D.2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WI for Supplier TC Verification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4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D.3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WI for GIN Preparation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4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R.1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Goods receipt note No:    ( GRN )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R.2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Good Inspection note No: (GNN )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R.3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Stores Location ID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IN" sz="900" u="none" strike="noStrike">
                          <a:effectLst/>
                        </a:rPr>
                        <a:t>R.4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rowSpan="8" gridSpan="2">
                  <a:txBody>
                    <a:bodyPr/>
                    <a:lstStyle/>
                    <a:p>
                      <a:pPr algn="l" fontAlgn="ctr"/>
                      <a:r>
                        <a:rPr lang="en-IN" sz="900" u="none" strike="noStrike">
                          <a:effectLst/>
                        </a:rPr>
                        <a:t>Supplier test certificates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ctr"/>
                </a:tc>
                <a:tc rowSpan="8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TC No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TC Date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546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  <a:tr h="16233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>
                          <a:effectLst/>
                        </a:rPr>
                        <a:t> </a:t>
                      </a:r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900" u="none" strike="noStrike" dirty="0">
                          <a:effectLst/>
                        </a:rPr>
                        <a:t> 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1" marR="7731" marT="7730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1800" y="152400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Documentation: Route Card</a:t>
            </a:r>
            <a:endParaRPr lang="en-IN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64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070470"/>
            <a:ext cx="7467600" cy="487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Country </a:t>
            </a:r>
            <a:r>
              <a:rPr lang="en-IN" sz="1600" dirty="0">
                <a:latin typeface="Times New Roman"/>
                <a:cs typeface="Times New Roman"/>
              </a:rPr>
              <a:t>Advantages: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Involvement </a:t>
            </a:r>
            <a:r>
              <a:rPr lang="en-IN" sz="1600" dirty="0">
                <a:latin typeface="Times New Roman"/>
                <a:cs typeface="Times New Roman"/>
              </a:rPr>
              <a:t>of country’s scientific community in project design, manufacturing,</a:t>
            </a:r>
            <a:r>
              <a:rPr lang="en-IN" sz="1600" dirty="0" smtClean="0">
                <a:latin typeface="Times New Roman"/>
                <a:cs typeface="Times New Roman"/>
              </a:rPr>
              <a:t>   </a:t>
            </a:r>
          </a:p>
          <a:p>
            <a:pPr lvl="1">
              <a:lnSpc>
                <a:spcPct val="150000"/>
              </a:lnSpc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testing </a:t>
            </a:r>
            <a:r>
              <a:rPr lang="en-IN" sz="1600" dirty="0">
                <a:latin typeface="Times New Roman"/>
                <a:cs typeface="Times New Roman"/>
              </a:rPr>
              <a:t>and erection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Development </a:t>
            </a:r>
            <a:r>
              <a:rPr lang="en-IN" sz="1600" dirty="0">
                <a:latin typeface="Times New Roman"/>
                <a:cs typeface="Times New Roman"/>
              </a:rPr>
              <a:t>of manufacturing capability and infrastructure for frontier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 technologies</a:t>
            </a: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No </a:t>
            </a:r>
            <a:r>
              <a:rPr lang="en-IN" sz="1600" dirty="0">
                <a:latin typeface="Times New Roman"/>
                <a:cs typeface="Times New Roman"/>
              </a:rPr>
              <a:t>Forex </a:t>
            </a:r>
            <a:r>
              <a:rPr lang="en-IN" sz="1600" dirty="0" smtClean="0">
                <a:latin typeface="Times New Roman"/>
                <a:cs typeface="Times New Roman"/>
              </a:rPr>
              <a:t>outflow</a:t>
            </a: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Industry </a:t>
            </a:r>
            <a:r>
              <a:rPr lang="en-IN" sz="1600" dirty="0">
                <a:latin typeface="Times New Roman"/>
                <a:cs typeface="Times New Roman"/>
              </a:rPr>
              <a:t>Advantages: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Participation </a:t>
            </a:r>
            <a:r>
              <a:rPr lang="en-IN" sz="1600" dirty="0">
                <a:latin typeface="Times New Roman"/>
                <a:cs typeface="Times New Roman"/>
              </a:rPr>
              <a:t>with large International scientific projects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Learning </a:t>
            </a:r>
            <a:r>
              <a:rPr lang="en-IN" sz="1600" dirty="0">
                <a:latin typeface="Times New Roman"/>
                <a:cs typeface="Times New Roman"/>
              </a:rPr>
              <a:t>thru’ interactions with scientific community (both domestic and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 international</a:t>
            </a:r>
            <a:r>
              <a:rPr lang="en-IN" sz="1600" dirty="0">
                <a:latin typeface="Times New Roman"/>
                <a:cs typeface="Times New Roman"/>
              </a:rPr>
              <a:t>)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Opportunity </a:t>
            </a:r>
            <a:r>
              <a:rPr lang="en-IN" sz="1600" dirty="0">
                <a:latin typeface="Times New Roman"/>
                <a:cs typeface="Times New Roman"/>
              </a:rPr>
              <a:t>to move up in the technology value chain</a:t>
            </a:r>
            <a:endParaRPr lang="en-IN" sz="1600" dirty="0" smtClean="0">
              <a:latin typeface="Times New Roman"/>
              <a:cs typeface="Times New Roman"/>
            </a:endParaRPr>
          </a:p>
          <a:p>
            <a:pPr lvl="1">
              <a:lnSpc>
                <a:spcPct val="150000"/>
              </a:lnSpc>
              <a:buFont typeface="Arial"/>
              <a:buChar char="•"/>
              <a:defRPr/>
            </a:pPr>
            <a:r>
              <a:rPr lang="en-IN" sz="1600" dirty="0" smtClean="0">
                <a:latin typeface="Times New Roman"/>
                <a:cs typeface="Times New Roman"/>
              </a:rPr>
              <a:t> Help </a:t>
            </a:r>
            <a:r>
              <a:rPr lang="en-IN" sz="1600" dirty="0">
                <a:latin typeface="Times New Roman"/>
                <a:cs typeface="Times New Roman"/>
              </a:rPr>
              <a:t>upgrade quality systems and practices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228600"/>
            <a:ext cx="3636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Advantages</a:t>
            </a:r>
            <a:r>
              <a:rPr lang="en-IN" sz="2000" dirty="0">
                <a:latin typeface="Calibri" panose="020F0502020204030204" pitchFamily="34" charset="0"/>
              </a:rPr>
              <a:t>: In-Kind Contribution</a:t>
            </a:r>
            <a:endParaRPr lang="en-IN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5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524000"/>
            <a:ext cx="6781800" cy="3395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Sourcing </a:t>
            </a:r>
            <a:r>
              <a:rPr lang="en-IN" sz="1600" dirty="0">
                <a:latin typeface="Times New Roman"/>
                <a:cs typeface="Times New Roman"/>
              </a:rPr>
              <a:t>of materials for tubes – Non-standard sizes and small </a:t>
            </a:r>
            <a:r>
              <a:rPr lang="en-IN" sz="1600" dirty="0" smtClean="0">
                <a:latin typeface="Times New Roman"/>
                <a:cs typeface="Times New Roman"/>
              </a:rPr>
              <a:t>quantities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Special </a:t>
            </a:r>
            <a:r>
              <a:rPr lang="en-IN" sz="1600" dirty="0">
                <a:latin typeface="Times New Roman"/>
                <a:cs typeface="Times New Roman"/>
              </a:rPr>
              <a:t>grade material for CF Flanges - SS316LN thru’ ESR process and MDF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IN" sz="1600" dirty="0" smtClean="0">
                <a:latin typeface="Times New Roman"/>
                <a:cs typeface="Times New Roman"/>
              </a:rPr>
              <a:t>    route </a:t>
            </a:r>
            <a:r>
              <a:rPr lang="en-IN" sz="1600" dirty="0">
                <a:latin typeface="Times New Roman"/>
                <a:cs typeface="Times New Roman"/>
              </a:rPr>
              <a:t>– Sourcing due to small  quantity requirements</a:t>
            </a:r>
            <a:r>
              <a:rPr lang="en-IN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50000"/>
              </a:lnSpc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High </a:t>
            </a:r>
            <a:r>
              <a:rPr lang="en-IN" sz="1600" dirty="0">
                <a:latin typeface="Times New Roman"/>
                <a:cs typeface="Times New Roman"/>
              </a:rPr>
              <a:t>welding distortion in tubes – Due to small thickness and</a:t>
            </a:r>
            <a:r>
              <a:rPr lang="en-IN" sz="1600" dirty="0" smtClean="0">
                <a:latin typeface="Times New Roman"/>
                <a:cs typeface="Times New Roman"/>
              </a:rPr>
              <a:t> multi nozzle </a:t>
            </a:r>
          </a:p>
          <a:p>
            <a:pPr>
              <a:lnSpc>
                <a:spcPct val="150000"/>
              </a:lnSpc>
            </a:pPr>
            <a:r>
              <a:rPr lang="en-IN" sz="1600" dirty="0" smtClean="0">
                <a:latin typeface="Times New Roman"/>
                <a:cs typeface="Times New Roman"/>
              </a:rPr>
              <a:t>   configuration and full penetration welding of end cover from out side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IN" sz="16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IN" sz="1600" dirty="0" smtClean="0">
                <a:latin typeface="Times New Roman"/>
                <a:cs typeface="Times New Roman"/>
              </a:rPr>
              <a:t>  Maintaining </a:t>
            </a:r>
            <a:r>
              <a:rPr lang="en-IN" sz="1600" dirty="0">
                <a:latin typeface="Times New Roman"/>
                <a:cs typeface="Times New Roman"/>
              </a:rPr>
              <a:t>specified Geometrical tolerances after welding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7359" y="152400"/>
            <a:ext cx="1305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latin typeface="Calibri" panose="020F0502020204030204" pitchFamily="34" charset="0"/>
              </a:rPr>
              <a:t>Challenges</a:t>
            </a:r>
            <a:endParaRPr lang="en-IN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26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752600" y="2667000"/>
            <a:ext cx="5334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6600" dirty="0">
                <a:solidFill>
                  <a:srgbClr val="000000"/>
                </a:solidFill>
                <a:latin typeface="Monotype Corsiva" panose="03010101010201010101" pitchFamily="66" charset="0"/>
              </a:rPr>
              <a:t>THANK  YOU  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3400" y="5334000"/>
            <a:ext cx="8305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</a:rPr>
              <a:t>I-DESIGN Engineering Solutions Limited.</a:t>
            </a:r>
          </a:p>
          <a:p>
            <a:r>
              <a:rPr lang="en-US" sz="1400" b="1" dirty="0" err="1">
                <a:solidFill>
                  <a:srgbClr val="000000"/>
                </a:solidFill>
              </a:rPr>
              <a:t>Pune</a:t>
            </a:r>
            <a:r>
              <a:rPr lang="en-US" sz="1400" b="1" dirty="0">
                <a:solidFill>
                  <a:srgbClr val="000000"/>
                </a:solidFill>
              </a:rPr>
              <a:t> Trade Centre, 2337 / 1,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Ubale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Nagar, Nagar Road, </a:t>
            </a:r>
            <a:r>
              <a:rPr lang="en-US" sz="1400" b="1" dirty="0" err="1">
                <a:solidFill>
                  <a:srgbClr val="000000"/>
                </a:solidFill>
              </a:rPr>
              <a:t>Wagholi</a:t>
            </a:r>
            <a:r>
              <a:rPr lang="en-US" sz="1400" b="1" dirty="0">
                <a:solidFill>
                  <a:srgbClr val="000000"/>
                </a:solidFill>
              </a:rPr>
              <a:t>,</a:t>
            </a:r>
            <a:r>
              <a:rPr lang="en-US" sz="1400" b="1" dirty="0" smtClean="0">
                <a:solidFill>
                  <a:srgbClr val="000000"/>
                </a:solidFill>
              </a:rPr>
              <a:t>  </a:t>
            </a:r>
            <a:r>
              <a:rPr lang="en-US" sz="1400" b="1" dirty="0">
                <a:solidFill>
                  <a:srgbClr val="000000"/>
                </a:solidFill>
              </a:rPr>
              <a:t>PUNE #  412207. Maharashtra, INDIA.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Ph # </a:t>
            </a:r>
            <a:r>
              <a:rPr lang="en-US" sz="1400" b="1" dirty="0" smtClean="0">
                <a:solidFill>
                  <a:srgbClr val="000000"/>
                </a:solidFill>
              </a:rPr>
              <a:t>+ </a:t>
            </a:r>
            <a:r>
              <a:rPr lang="en-US" sz="1400" b="1" dirty="0">
                <a:solidFill>
                  <a:srgbClr val="000000"/>
                </a:solidFill>
              </a:rPr>
              <a:t>91 20 65611559 / 60</a:t>
            </a:r>
            <a:r>
              <a:rPr lang="en-US" sz="1400" b="1" dirty="0" smtClean="0">
                <a:solidFill>
                  <a:srgbClr val="000000"/>
                </a:solidFill>
              </a:rPr>
              <a:t>. Fax </a:t>
            </a:r>
            <a:r>
              <a:rPr lang="en-US" sz="1400" b="1" dirty="0">
                <a:solidFill>
                  <a:srgbClr val="000000"/>
                </a:solidFill>
              </a:rPr>
              <a:t># </a:t>
            </a:r>
            <a:r>
              <a:rPr lang="en-US" sz="1400" b="1" dirty="0" smtClean="0">
                <a:solidFill>
                  <a:srgbClr val="000000"/>
                </a:solidFill>
              </a:rPr>
              <a:t>+ </a:t>
            </a:r>
            <a:r>
              <a:rPr lang="en-US" sz="1400" b="1" dirty="0">
                <a:solidFill>
                  <a:srgbClr val="000000"/>
                </a:solidFill>
              </a:rPr>
              <a:t>91 20 66032995</a:t>
            </a:r>
            <a:r>
              <a:rPr lang="en-US" sz="1400" b="1" dirty="0" smtClean="0">
                <a:solidFill>
                  <a:srgbClr val="000000"/>
                </a:solidFill>
              </a:rPr>
              <a:t>. URL: </a:t>
            </a:r>
            <a:r>
              <a:rPr lang="en-US" sz="1400" b="1" dirty="0" err="1" smtClean="0">
                <a:solidFill>
                  <a:srgbClr val="000000"/>
                </a:solidFill>
              </a:rPr>
              <a:t>WWW.idesign.co.in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362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I-DESIGN !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4572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I-DESIGN Engineering Solutions Ltd.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3567113" y="8890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 dirty="0" smtClean="0">
                <a:latin typeface="Calibri" panose="020F0502020204030204" pitchFamily="34" charset="0"/>
              </a:rPr>
              <a:t>I-DESIGN at a glance</a:t>
            </a:r>
            <a:endParaRPr lang="en-US" sz="2000" b="1" i="1" dirty="0">
              <a:latin typeface="Calibri" panose="020F0502020204030204" pitchFamily="34" charset="0"/>
            </a:endParaRPr>
          </a:p>
        </p:txBody>
      </p:sp>
      <p:sp>
        <p:nvSpPr>
          <p:cNvPr id="12291" name="Text Box 14"/>
          <p:cNvSpPr txBox="1">
            <a:spLocks noChangeArrowheads="1"/>
          </p:cNvSpPr>
          <p:nvPr/>
        </p:nvSpPr>
        <p:spPr bwMode="auto">
          <a:xfrm>
            <a:off x="838200" y="1190684"/>
            <a:ext cx="7391400" cy="550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 I-DESIGN was an integral part of RSB transmissions as R&amp;D division of the company.</a:t>
            </a:r>
          </a:p>
          <a:p>
            <a:pPr eaLnBrk="1" hangingPunct="1">
              <a:spcBef>
                <a:spcPct val="0"/>
              </a:spcBef>
            </a:pP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 Started </a:t>
            </a:r>
            <a:r>
              <a:rPr lang="en-US" sz="1600" dirty="0">
                <a:latin typeface="Calibri" panose="020F0502020204030204" pitchFamily="34" charset="0"/>
              </a:rPr>
              <a:t>as a separate entity in 2002 to cater to R&amp;D needs of RSB and other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   automotive customers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 In year 2009 diversified </a:t>
            </a:r>
            <a:r>
              <a:rPr lang="en-US" sz="1600" dirty="0">
                <a:latin typeface="Calibri" panose="020F0502020204030204" pitchFamily="34" charset="0"/>
              </a:rPr>
              <a:t>its service portfolio to vacuum and </a:t>
            </a:r>
            <a:r>
              <a:rPr lang="en-US" sz="1600" dirty="0" smtClean="0">
                <a:latin typeface="Calibri" panose="020F0502020204030204" pitchFamily="34" charset="0"/>
              </a:rPr>
              <a:t>cryogenic and special 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   equipment  manufacturing.</a:t>
            </a:r>
          </a:p>
          <a:p>
            <a:pPr eaLnBrk="1" hangingPunct="1">
              <a:spcBef>
                <a:spcPct val="0"/>
              </a:spcBef>
            </a:pPr>
            <a:endParaRPr lang="en-US" sz="16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 </a:t>
            </a:r>
            <a:r>
              <a:rPr lang="en-US" sz="1600" dirty="0" smtClean="0">
                <a:latin typeface="Calibri" panose="020F0502020204030204" pitchFamily="34" charset="0"/>
              </a:rPr>
              <a:t>Capable of  Product designing from scratch , mathematical modeling with CAE and   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   CFD , Instrumentation and  control engineering , Prototype building, manufacturing  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   engineering , Product Testing etc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600" dirty="0">
                <a:latin typeface="Calibri" panose="020F0502020204030204" pitchFamily="34" charset="0"/>
              </a:rPr>
              <a:t>  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 Total </a:t>
            </a:r>
            <a:r>
              <a:rPr lang="en-US" sz="1600" dirty="0" smtClean="0">
                <a:latin typeface="Calibri" panose="020F0502020204030204" pitchFamily="34" charset="0"/>
              </a:rPr>
              <a:t>2500 </a:t>
            </a:r>
            <a:r>
              <a:rPr lang="en-US" sz="1600" dirty="0">
                <a:latin typeface="Calibri" panose="020F0502020204030204" pitchFamily="34" charset="0"/>
              </a:rPr>
              <a:t>man years of experience with </a:t>
            </a:r>
            <a:r>
              <a:rPr lang="en-US" sz="1600" dirty="0" smtClean="0">
                <a:latin typeface="Calibri" panose="020F0502020204030204" pitchFamily="34" charset="0"/>
              </a:rPr>
              <a:t>150 Engineers and scientists and 50 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   technicians.</a:t>
            </a:r>
          </a:p>
          <a:p>
            <a:pPr eaLnBrk="1" hangingPunct="1">
              <a:spcBef>
                <a:spcPct val="0"/>
              </a:spcBef>
            </a:pPr>
            <a:endParaRPr lang="en-US" sz="16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Arial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  Divisions of I-DESIGN:</a:t>
            </a:r>
          </a:p>
          <a:p>
            <a:pPr lvl="1" eaLnBrk="1" hangingPunct="1">
              <a:spcBef>
                <a:spcPct val="0"/>
              </a:spcBef>
              <a:buFont typeface="Arial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Automotive Engineering Division ( AED )     </a:t>
            </a:r>
          </a:p>
          <a:p>
            <a:pPr lvl="1" eaLnBrk="1" hangingPunct="1">
              <a:spcBef>
                <a:spcPct val="0"/>
              </a:spcBef>
              <a:buFont typeface="Arial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Special Equipment Division            ( SED )</a:t>
            </a:r>
          </a:p>
          <a:p>
            <a:pPr lvl="1" eaLnBrk="1" hangingPunct="1">
              <a:spcBef>
                <a:spcPct val="0"/>
              </a:spcBef>
              <a:buFont typeface="Arial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Vacuum and Cryogenics Division  ( VCD )</a:t>
            </a:r>
          </a:p>
          <a:p>
            <a:pPr lvl="1" eaLnBrk="1" hangingPunct="1">
              <a:spcBef>
                <a:spcPct val="0"/>
              </a:spcBef>
              <a:buFont typeface="Arial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Blue Bastion Laboratory                 ( BBL )</a:t>
            </a:r>
          </a:p>
          <a:p>
            <a:pPr eaLnBrk="1" hangingPunct="1">
              <a:spcBef>
                <a:spcPct val="0"/>
              </a:spcBef>
            </a:pP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sz="1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3"/>
          <p:cNvGrpSpPr>
            <a:grpSpLocks/>
          </p:cNvGrpSpPr>
          <p:nvPr/>
        </p:nvGrpSpPr>
        <p:grpSpPr bwMode="auto">
          <a:xfrm>
            <a:off x="0" y="4191000"/>
            <a:ext cx="9144000" cy="2209112"/>
            <a:chOff x="272" y="2480"/>
            <a:chExt cx="5208" cy="1540"/>
          </a:xfrm>
        </p:grpSpPr>
        <p:sp>
          <p:nvSpPr>
            <p:cNvPr id="15365" name="Rectangle 14"/>
            <p:cNvSpPr>
              <a:spLocks noChangeArrowheads="1"/>
            </p:cNvSpPr>
            <p:nvPr/>
          </p:nvSpPr>
          <p:spPr bwMode="auto">
            <a:xfrm>
              <a:off x="272" y="2480"/>
              <a:ext cx="520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400">
                <a:latin typeface="Calibri" panose="020F0502020204030204" pitchFamily="34" charset="0"/>
              </a:endParaRPr>
            </a:p>
          </p:txBody>
        </p:sp>
        <p:pic>
          <p:nvPicPr>
            <p:cNvPr id="15366" name="Picture 15" descr="DSC0938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724"/>
              <a:ext cx="2592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6" descr="DSC0938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24"/>
              <a:ext cx="2592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 Box 20"/>
          <p:cNvSpPr txBox="1">
            <a:spLocks noChangeArrowheads="1"/>
          </p:cNvSpPr>
          <p:nvPr/>
        </p:nvSpPr>
        <p:spPr bwMode="auto">
          <a:xfrm>
            <a:off x="762000" y="838200"/>
            <a:ext cx="8367713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D</a:t>
            </a:r>
            <a:r>
              <a:rPr lang="en-US" sz="1600" dirty="0" smtClean="0">
                <a:latin typeface="Calibri" panose="020F0502020204030204" pitchFamily="34" charset="0"/>
              </a:rPr>
              <a:t>esign </a:t>
            </a:r>
            <a:r>
              <a:rPr lang="en-US" sz="1600" dirty="0">
                <a:latin typeface="Calibri" panose="020F0502020204030204" pitchFamily="34" charset="0"/>
              </a:rPr>
              <a:t>facility </a:t>
            </a:r>
            <a:r>
              <a:rPr lang="en-US" sz="1600" dirty="0" smtClean="0">
                <a:latin typeface="Calibri" panose="020F0502020204030204" pitchFamily="34" charset="0"/>
              </a:rPr>
              <a:t>occupies about 15,000 </a:t>
            </a:r>
            <a:r>
              <a:rPr lang="en-US" sz="1600" dirty="0">
                <a:latin typeface="Calibri" panose="020F0502020204030204" pitchFamily="34" charset="0"/>
              </a:rPr>
              <a:t>sq. ft</a:t>
            </a:r>
            <a:r>
              <a:rPr lang="en-US" sz="1600" dirty="0" smtClean="0">
                <a:latin typeface="Calibri" panose="020F0502020204030204" pitchFamily="34" charset="0"/>
              </a:rPr>
              <a:t>.,  Product validation facility spread over 50,000 sq. </a:t>
            </a:r>
            <a:r>
              <a:rPr lang="en-US" sz="1600" dirty="0" err="1" smtClean="0">
                <a:latin typeface="Calibri" panose="020F0502020204030204" pitchFamily="34" charset="0"/>
              </a:rPr>
              <a:t>ft</a:t>
            </a:r>
            <a:r>
              <a:rPr lang="en-US" sz="1600" dirty="0" smtClean="0">
                <a:latin typeface="Calibri" panose="020F0502020204030204" pitchFamily="34" charset="0"/>
              </a:rPr>
              <a:t>,                        </a:t>
            </a:r>
          </a:p>
          <a:p>
            <a:pPr eaLnBrk="1" hangingPunct="1"/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  special equipment </a:t>
            </a:r>
            <a:r>
              <a:rPr lang="en-US" sz="1600" dirty="0">
                <a:latin typeface="Calibri" panose="020F0502020204030204" pitchFamily="34" charset="0"/>
              </a:rPr>
              <a:t>manufacturing facility is </a:t>
            </a:r>
            <a:r>
              <a:rPr lang="en-US" sz="1600" dirty="0" smtClean="0">
                <a:latin typeface="Calibri" panose="020F0502020204030204" pitchFamily="34" charset="0"/>
              </a:rPr>
              <a:t>spread </a:t>
            </a:r>
            <a:r>
              <a:rPr lang="en-US" sz="1600" dirty="0">
                <a:latin typeface="Calibri" panose="020F0502020204030204" pitchFamily="34" charset="0"/>
              </a:rPr>
              <a:t>over 2</a:t>
            </a:r>
            <a:r>
              <a:rPr lang="en-US" sz="1600" dirty="0" smtClean="0">
                <a:latin typeface="Calibri" panose="020F0502020204030204" pitchFamily="34" charset="0"/>
              </a:rPr>
              <a:t>0,000 </a:t>
            </a:r>
            <a:r>
              <a:rPr lang="en-US" sz="1600" dirty="0">
                <a:latin typeface="Calibri" panose="020F0502020204030204" pitchFamily="34" charset="0"/>
              </a:rPr>
              <a:t>sq. ft. </a:t>
            </a:r>
            <a:r>
              <a:rPr lang="en-US" sz="1600" dirty="0" smtClean="0">
                <a:latin typeface="Calibri" panose="020F0502020204030204" pitchFamily="34" charset="0"/>
              </a:rPr>
              <a:t> area</a:t>
            </a: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Facility for Vacuum and </a:t>
            </a:r>
            <a:r>
              <a:rPr lang="en-US" sz="1600" dirty="0" smtClean="0">
                <a:latin typeface="Calibri" panose="020F0502020204030204" pitchFamily="34" charset="0"/>
              </a:rPr>
              <a:t>Cryogenic </a:t>
            </a:r>
            <a:r>
              <a:rPr lang="en-US" sz="1600" dirty="0">
                <a:latin typeface="Calibri" panose="020F0502020204030204" pitchFamily="34" charset="0"/>
              </a:rPr>
              <a:t>spread over 16000 sq. ft</a:t>
            </a:r>
            <a:r>
              <a:rPr lang="en-US" sz="1600" dirty="0" smtClean="0">
                <a:latin typeface="Calibri" panose="020F0502020204030204" pitchFamily="34" charset="0"/>
              </a:rPr>
              <a:t>. area. Out of which UHV </a:t>
            </a:r>
            <a:r>
              <a:rPr lang="en-US" sz="1600" dirty="0">
                <a:latin typeface="Calibri" panose="020F0502020204030204" pitchFamily="34" charset="0"/>
              </a:rPr>
              <a:t>chamber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sz="1600" dirty="0" smtClean="0">
                <a:latin typeface="Calibri" panose="020F0502020204030204" pitchFamily="34" charset="0"/>
              </a:rPr>
              <a:t>   manufacturing facility consists of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Class 10,000 </a:t>
            </a:r>
            <a:r>
              <a:rPr lang="en-US" sz="1600" dirty="0">
                <a:latin typeface="Calibri" panose="020F0502020204030204" pitchFamily="34" charset="0"/>
              </a:rPr>
              <a:t>c</a:t>
            </a:r>
            <a:r>
              <a:rPr lang="en-US" sz="1600" dirty="0" smtClean="0">
                <a:latin typeface="Calibri" panose="020F0502020204030204" pitchFamily="34" charset="0"/>
              </a:rPr>
              <a:t>lean </a:t>
            </a:r>
            <a:r>
              <a:rPr lang="en-US" sz="1600" dirty="0">
                <a:latin typeface="Calibri" panose="020F0502020204030204" pitchFamily="34" charset="0"/>
              </a:rPr>
              <a:t>room,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Automated welding  machines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Full fledged dimensional inspection and vacuum testing facility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DM water plant, Ultra sound cleaning </a:t>
            </a:r>
            <a:r>
              <a:rPr lang="en-US" sz="1600" dirty="0"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latin typeface="Calibri" panose="020F0502020204030204" pitchFamily="34" charset="0"/>
              </a:rPr>
              <a:t>baking facility</a:t>
            </a:r>
            <a:endParaRPr lang="en-US" sz="16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Dedicated Tool Room and </a:t>
            </a:r>
            <a:r>
              <a:rPr lang="en-US" sz="1600" dirty="0" smtClean="0">
                <a:latin typeface="Calibri" panose="020F0502020204030204" pitchFamily="34" charset="0"/>
              </a:rPr>
              <a:t>assembly  </a:t>
            </a:r>
            <a:r>
              <a:rPr lang="en-US" sz="1600" dirty="0">
                <a:latin typeface="Calibri" panose="020F0502020204030204" pitchFamily="34" charset="0"/>
              </a:rPr>
              <a:t>area.</a:t>
            </a:r>
          </a:p>
          <a:p>
            <a:pPr eaLnBrk="1" hangingPunct="1"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 Real Time </a:t>
            </a:r>
            <a:r>
              <a:rPr lang="en-US" sz="1600" dirty="0" smtClean="0">
                <a:latin typeface="Calibri" panose="020F0502020204030204" pitchFamily="34" charset="0"/>
              </a:rPr>
              <a:t> electronic Data </a:t>
            </a:r>
            <a:r>
              <a:rPr lang="en-US" sz="1600" dirty="0">
                <a:latin typeface="Calibri" panose="020F0502020204030204" pitchFamily="34" charset="0"/>
              </a:rPr>
              <a:t>Acquisition facility</a:t>
            </a:r>
          </a:p>
        </p:txBody>
      </p:sp>
      <p:sp>
        <p:nvSpPr>
          <p:cNvPr id="15364" name="Text Box 27"/>
          <p:cNvSpPr txBox="1">
            <a:spLocks noChangeArrowheads="1"/>
          </p:cNvSpPr>
          <p:nvPr/>
        </p:nvSpPr>
        <p:spPr bwMode="auto">
          <a:xfrm>
            <a:off x="3771900" y="14287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5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b="1" i="1">
                <a:latin typeface="Calibri" panose="020F0502020204030204" pitchFamily="34" charset="0"/>
              </a:rPr>
              <a:t>Infrastructure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16193</TotalTime>
  <Words>2681</Words>
  <Application>Microsoft Macintosh PowerPoint</Application>
  <PresentationFormat>On-screen Show (4:3)</PresentationFormat>
  <Paragraphs>583</Paragraphs>
  <Slides>63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Default Design</vt:lpstr>
      <vt:lpstr>Chart</vt:lpstr>
      <vt:lpstr>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Manager/>
  <Company>I-Design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Administrator</dc:creator>
  <cp:keywords/>
  <dc:description/>
  <cp:lastModifiedBy>Swarup Udgata</cp:lastModifiedBy>
  <cp:revision>481</cp:revision>
  <dcterms:created xsi:type="dcterms:W3CDTF">2015-11-03T12:25:20Z</dcterms:created>
  <dcterms:modified xsi:type="dcterms:W3CDTF">2015-11-03T12:25:54Z</dcterms:modified>
  <cp:category/>
</cp:coreProperties>
</file>