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2" r:id="rId2"/>
  </p:sldMasterIdLst>
  <p:notesMasterIdLst>
    <p:notesMasterId r:id="rId4"/>
  </p:notesMasterIdLst>
  <p:handoutMasterIdLst>
    <p:handoutMasterId r:id="rId5"/>
  </p:handoutMasterIdLst>
  <p:sldIdLst>
    <p:sldId id="370" r:id="rId3"/>
  </p:sldIdLst>
  <p:sldSz cx="9144000" cy="6858000" type="screen4x3"/>
  <p:notesSz cx="6789738" cy="99298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D"/>
    <a:srgbClr val="008000"/>
    <a:srgbClr val="007AD6"/>
    <a:srgbClr val="FF00FF"/>
    <a:srgbClr val="0066CC"/>
    <a:srgbClr val="996633"/>
    <a:srgbClr val="FF9933"/>
    <a:srgbClr val="FFCC99"/>
    <a:srgbClr val="FF5050"/>
    <a:srgbClr val="00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0" autoAdjust="0"/>
    <p:restoredTop sz="97818" autoAdjust="0"/>
  </p:normalViewPr>
  <p:slideViewPr>
    <p:cSldViewPr snapToObjects="1">
      <p:cViewPr>
        <p:scale>
          <a:sx n="90" d="100"/>
          <a:sy n="90" d="100"/>
        </p:scale>
        <p:origin x="-65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ACE2AE3D-A8AB-4F1F-AECC-5E5CEC2C7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790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083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EE03A130-AACF-41C3-9E02-91EA12086E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310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03A130-AACF-41C3-9E02-91EA12086E0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5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/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/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/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u="none"/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u="none"/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/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/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u="none"/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u="none"/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FA0DA-AACA-4518-A0B3-050E9F27CA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71E2-8483-4460-B7FA-6855244FF1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/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/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/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u="none">
              <a:solidFill>
                <a:srgbClr val="000000"/>
              </a:solidFill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00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5DA37-DCC0-4332-90BA-EAB3709A62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4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09D6-5CA1-43B2-8197-1F12500B1F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228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E3BE-8C72-4920-9CF7-5F8EF1919F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677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E218-D816-4A3D-949F-9864796A16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929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4448E-F0D6-450E-B159-80CBC4AA23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492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EE4BA-E507-444C-BD23-1F68F9E90D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399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F97C8-FBC6-4D51-B98A-766406ED7A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79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5DA37-DCC0-4332-90BA-EAB3709A62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D8F8-FEC6-43A6-AFAE-B34834F409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474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FA0DA-AACA-4518-A0B3-050E9F27CA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461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71E2-8483-4460-B7FA-6855244FF1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78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09D6-5CA1-43B2-8197-1F12500B1F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E3BE-8C72-4920-9CF7-5F8EF1919F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E218-D816-4A3D-949F-9864796A16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4448E-F0D6-450E-B159-80CBC4AA23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EE4BA-E507-444C-BD23-1F68F9E90D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F97C8-FBC6-4D51-B98A-766406ED7A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D8F8-FEC6-43A6-AFAE-B34834F409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98BE8130-2F16-4FA9-98F6-5CAB18CE39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/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98BE8130-2F16-4FA9-98F6-5CAB18CE39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468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352929" cy="683296"/>
          </a:xfrm>
        </p:spPr>
        <p:txBody>
          <a:bodyPr/>
          <a:lstStyle/>
          <a:p>
            <a:r>
              <a:rPr lang="en-US" sz="2000" b="1" dirty="0" smtClean="0"/>
              <a:t>Discussion </a:t>
            </a:r>
            <a:r>
              <a:rPr lang="en-US" sz="2000" b="1" dirty="0"/>
              <a:t>Forum: </a:t>
            </a:r>
            <a:r>
              <a:rPr lang="en-US" sz="2000" b="1" dirty="0" smtClean="0"/>
              <a:t>Strategies </a:t>
            </a:r>
            <a:r>
              <a:rPr lang="en-US" sz="2000" b="1" dirty="0"/>
              <a:t>for the Realization of Scientific Projects in Time and </a:t>
            </a:r>
            <a:r>
              <a:rPr lang="en-US" sz="2000" b="1" dirty="0" smtClean="0"/>
              <a:t>Budget </a:t>
            </a:r>
            <a:r>
              <a:rPr lang="en-US" sz="2000" b="1" dirty="0"/>
              <a:t>via In-Kind </a:t>
            </a:r>
            <a:r>
              <a:rPr lang="en-US" sz="2000" b="1" dirty="0" smtClean="0"/>
              <a:t>Contributions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Amirikas, 2nd IKCW, 4 Nov. 2015, FAIR GmbH</a:t>
            </a:r>
            <a:endParaRPr lang="de-D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1" y="1124744"/>
            <a:ext cx="8866063" cy="511256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85725" marR="0" lvl="0" indent="-85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</a:rPr>
              <a:t>Initial</a:t>
            </a:r>
            <a:r>
              <a:rPr kumimoji="0" lang="en-GB" sz="2300" b="0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</a:rPr>
              <a:t> Phase</a:t>
            </a:r>
            <a:endParaRPr lang="en-GB" b="1" u="none" kern="0" dirty="0">
              <a:solidFill>
                <a:srgbClr val="00599D"/>
              </a:solidFill>
              <a:latin typeface="Arial" charset="0"/>
            </a:endParaRPr>
          </a:p>
          <a:p>
            <a:pPr marL="971550" lvl="1" indent="-457200">
              <a:defRPr/>
            </a:pPr>
            <a:r>
              <a:rPr lang="en-GB" u="none" kern="0" dirty="0" smtClean="0">
                <a:solidFill>
                  <a:srgbClr val="00599D"/>
                </a:solidFill>
                <a:latin typeface="Arial" charset="0"/>
              </a:rPr>
              <a:t>Allocation of IKCs; Prioritization</a:t>
            </a:r>
            <a:endParaRPr lang="en-GB" b="1" u="none" kern="0" dirty="0">
              <a:solidFill>
                <a:srgbClr val="00599D"/>
              </a:solidFill>
              <a:latin typeface="Arial" charset="0"/>
            </a:endParaRPr>
          </a:p>
          <a:p>
            <a:pPr marL="971550" lvl="1" indent="-457200">
              <a:defRPr/>
            </a:pPr>
            <a:r>
              <a:rPr lang="en-US" u="none" kern="0" dirty="0" smtClean="0">
                <a:solidFill>
                  <a:srgbClr val="00599D"/>
                </a:solidFill>
                <a:latin typeface="Arial" charset="0"/>
              </a:rPr>
              <a:t>Budgetary Considerations</a:t>
            </a:r>
            <a:endParaRPr lang="en-GB" u="none" kern="0" dirty="0" smtClean="0">
              <a:solidFill>
                <a:srgbClr val="00599D"/>
              </a:solidFill>
              <a:latin typeface="Arial" charset="0"/>
            </a:endParaRPr>
          </a:p>
          <a:p>
            <a:pPr marL="514350" lvl="1" indent="0">
              <a:buNone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599D"/>
              </a:solidFill>
              <a:effectLst/>
              <a:uLnTx/>
              <a:uFillTx/>
            </a:endParaRPr>
          </a:p>
          <a:p>
            <a:pPr marL="5715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sz="2300" u="none" kern="0" dirty="0" smtClean="0">
                <a:solidFill>
                  <a:srgbClr val="008000"/>
                </a:solidFill>
                <a:latin typeface="+mj-lt"/>
              </a:rPr>
              <a:t>Procurement/Contracting </a:t>
            </a:r>
            <a:r>
              <a:rPr lang="en-GB" sz="2300" u="none" kern="0" dirty="0">
                <a:solidFill>
                  <a:srgbClr val="008000"/>
                </a:solidFill>
                <a:latin typeface="+mj-lt"/>
              </a:rPr>
              <a:t>P</a:t>
            </a:r>
            <a:r>
              <a:rPr lang="en-GB" sz="2300" u="none" kern="0" dirty="0" smtClean="0">
                <a:solidFill>
                  <a:srgbClr val="008000"/>
                </a:solidFill>
                <a:latin typeface="+mj-lt"/>
              </a:rPr>
              <a:t>hase</a:t>
            </a:r>
            <a:endParaRPr kumimoji="0" lang="en-GB" sz="23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</a:endParaRPr>
          </a:p>
          <a:p>
            <a:pPr marL="9715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99D"/>
                </a:solidFill>
                <a:effectLst/>
                <a:uLnTx/>
                <a:uFillTx/>
              </a:rPr>
              <a:t>Technical &amp; Legal Frameworks</a:t>
            </a:r>
          </a:p>
          <a:p>
            <a:pPr marL="971550" lvl="1" indent="-457200">
              <a:defRPr/>
            </a:pPr>
            <a:r>
              <a:rPr lang="en-GB" u="none" kern="0" dirty="0" smtClean="0">
                <a:solidFill>
                  <a:srgbClr val="00599D"/>
                </a:solidFill>
              </a:rPr>
              <a:t>Strategy &amp; Prioritization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599D"/>
              </a:solidFill>
              <a:effectLst/>
              <a:uLnTx/>
              <a:uFillTx/>
            </a:endParaRPr>
          </a:p>
          <a:p>
            <a:pPr marL="9715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lang="en-GB" u="none" kern="0" noProof="0" dirty="0" smtClean="0">
                <a:solidFill>
                  <a:srgbClr val="00599D"/>
                </a:solidFill>
              </a:rPr>
              <a:t>Contractual Negotiations. i.e. </a:t>
            </a:r>
            <a:r>
              <a:rPr lang="en-GB" u="none" kern="0" dirty="0" smtClean="0">
                <a:solidFill>
                  <a:srgbClr val="00599D"/>
                </a:solidFill>
              </a:rPr>
              <a:t>Technical, Legal, Financial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599D"/>
              </a:solidFill>
              <a:effectLst/>
              <a:uLnTx/>
              <a:uFillTx/>
            </a:endParaRPr>
          </a:p>
          <a:p>
            <a:pPr marL="971550" lvl="1" indent="-457200">
              <a:defRPr/>
            </a:pPr>
            <a:r>
              <a:rPr lang="en-GB" u="none" kern="0" dirty="0" smtClean="0">
                <a:solidFill>
                  <a:srgbClr val="00599D"/>
                </a:solidFill>
              </a:rPr>
              <a:t>Technical Specifications &amp; Time Schedule Plans</a:t>
            </a:r>
            <a:endParaRPr lang="en-US" b="1" u="none" kern="0" dirty="0" smtClean="0">
              <a:solidFill>
                <a:srgbClr val="00599D"/>
              </a:solidFill>
            </a:endParaRPr>
          </a:p>
          <a:p>
            <a:pPr marL="514350" lvl="1" indent="0">
              <a:buNone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599D"/>
              </a:solidFill>
              <a:effectLst/>
              <a:uLnTx/>
              <a:uFillTx/>
            </a:endParaRPr>
          </a:p>
          <a:p>
            <a:pPr marL="5715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sz="2300" u="none" kern="0" dirty="0" smtClean="0">
                <a:solidFill>
                  <a:srgbClr val="008000"/>
                </a:solidFill>
                <a:latin typeface="+mj-lt"/>
              </a:rPr>
              <a:t>Monitoring the Progress of the IKCs</a:t>
            </a:r>
            <a:endParaRPr kumimoji="0" lang="en-GB" sz="23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</a:endParaRPr>
          </a:p>
          <a:p>
            <a:pPr marL="971550" lvl="1" indent="-457200">
              <a:defRPr/>
            </a:pPr>
            <a:r>
              <a:rPr lang="en-US" u="none" dirty="0" smtClean="0">
                <a:solidFill>
                  <a:srgbClr val="00599D"/>
                </a:solidFill>
              </a:rPr>
              <a:t>Technical &amp; Financial Follow-Up</a:t>
            </a:r>
            <a:endParaRPr lang="en-US" b="1" u="none" dirty="0" smtClean="0">
              <a:solidFill>
                <a:srgbClr val="00599D"/>
              </a:solidFill>
            </a:endParaRPr>
          </a:p>
          <a:p>
            <a:pPr marL="971550" lvl="1" indent="-457200">
              <a:defRPr/>
            </a:pPr>
            <a:r>
              <a:rPr lang="en-US" u="none" dirty="0" smtClean="0">
                <a:solidFill>
                  <a:srgbClr val="00599D"/>
                </a:solidFill>
              </a:rPr>
              <a:t>Quality Control 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0599D"/>
              </a:solidFill>
              <a:effectLst/>
              <a:uLnTx/>
              <a:uFillTx/>
            </a:endParaRPr>
          </a:p>
          <a:p>
            <a:pPr marL="9715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lang="en-GB" u="none" kern="0" dirty="0" smtClean="0">
                <a:solidFill>
                  <a:srgbClr val="00599D"/>
                </a:solidFill>
              </a:rPr>
              <a:t>Contractual &amp; Technical Milestone Validation</a:t>
            </a:r>
          </a:p>
          <a:p>
            <a:pPr marL="9715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99D"/>
                </a:solidFill>
                <a:effectLst/>
                <a:uLnTx/>
                <a:uFillTx/>
              </a:rPr>
              <a:t>Budgeting &amp; Cost Control</a:t>
            </a:r>
          </a:p>
          <a:p>
            <a:pPr marL="9715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lang="en-GB" u="none" kern="0" dirty="0" smtClean="0">
                <a:solidFill>
                  <a:srgbClr val="00599D"/>
                </a:solidFill>
              </a:rPr>
              <a:t>Delays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599D"/>
              </a:solidFill>
              <a:effectLst/>
              <a:uLnTx/>
              <a:uFillTx/>
            </a:endParaRPr>
          </a:p>
          <a:p>
            <a:pPr marL="5143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99D"/>
                </a:solidFill>
                <a:effectLst/>
                <a:uLnTx/>
                <a:uFillTx/>
              </a:rPr>
              <a:t> </a:t>
            </a:r>
            <a:endParaRPr lang="en-GB" u="none" kern="0" dirty="0">
              <a:solidFill>
                <a:srgbClr val="00599D"/>
              </a:solidFill>
            </a:endParaRPr>
          </a:p>
          <a:p>
            <a:pPr marL="571500" lvl="0" indent="-457200">
              <a:defRPr/>
            </a:pPr>
            <a:r>
              <a:rPr lang="en-GB" sz="2300" u="none" kern="0" dirty="0" smtClean="0">
                <a:solidFill>
                  <a:srgbClr val="008000"/>
                </a:solidFill>
                <a:latin typeface="+mj-lt"/>
              </a:rPr>
              <a:t>Delivery of the IKCs </a:t>
            </a:r>
          </a:p>
          <a:p>
            <a:pPr marL="971550" lvl="1" indent="-457200">
              <a:defRPr/>
            </a:pPr>
            <a:r>
              <a:rPr lang="en-GB" u="none" kern="0" dirty="0">
                <a:solidFill>
                  <a:srgbClr val="00599D"/>
                </a:solidFill>
                <a:latin typeface="Arial" charset="0"/>
              </a:rPr>
              <a:t>Milestone </a:t>
            </a:r>
            <a:r>
              <a:rPr lang="en-GB" u="none" kern="0" dirty="0" smtClean="0">
                <a:solidFill>
                  <a:srgbClr val="00599D"/>
                </a:solidFill>
                <a:latin typeface="Arial" charset="0"/>
              </a:rPr>
              <a:t>Validation/Final Acceptance</a:t>
            </a:r>
            <a:endParaRPr lang="en-GB" u="none" kern="0" dirty="0">
              <a:solidFill>
                <a:srgbClr val="00599D"/>
              </a:solidFill>
              <a:latin typeface="Arial" charset="0"/>
            </a:endParaRPr>
          </a:p>
          <a:p>
            <a:pPr marL="971550" lvl="1" indent="-457200">
              <a:defRPr/>
            </a:pPr>
            <a:r>
              <a:rPr lang="en-GB" u="none" kern="0" dirty="0" smtClean="0">
                <a:solidFill>
                  <a:srgbClr val="00599D"/>
                </a:solidFill>
                <a:latin typeface="Arial" charset="0"/>
              </a:rPr>
              <a:t>Logistics, Installation</a:t>
            </a:r>
          </a:p>
          <a:p>
            <a:pPr marL="971550" lvl="1" indent="-457200">
              <a:defRPr/>
            </a:pPr>
            <a:r>
              <a:rPr lang="en-GB" u="none" kern="0" dirty="0" smtClean="0">
                <a:solidFill>
                  <a:srgbClr val="00599D"/>
                </a:solidFill>
                <a:latin typeface="Arial" charset="0"/>
              </a:rPr>
              <a:t>Customs Duties for Deliveries from Outside Eurozone</a:t>
            </a:r>
          </a:p>
          <a:p>
            <a:pPr marL="514350" lvl="1" indent="0">
              <a:buNone/>
              <a:defRPr/>
            </a:pPr>
            <a:endParaRPr lang="en-US" u="none" kern="0" dirty="0">
              <a:solidFill>
                <a:srgbClr val="00599D"/>
              </a:solidFill>
              <a:latin typeface="Arial" charset="0"/>
            </a:endParaRPr>
          </a:p>
          <a:p>
            <a:pPr marL="571500" lvl="0" indent="-457200" eaLnBrk="1" hangingPunct="1">
              <a:spcBef>
                <a:spcPct val="0"/>
              </a:spcBef>
              <a:buClrTx/>
              <a:defRPr/>
            </a:pPr>
            <a:r>
              <a:rPr lang="en-US" sz="2300" u="none" kern="0" dirty="0" smtClean="0">
                <a:solidFill>
                  <a:srgbClr val="008000"/>
                </a:solidFill>
              </a:rPr>
              <a:t>Role </a:t>
            </a:r>
            <a:r>
              <a:rPr lang="en-US" sz="2300" u="none" kern="0" dirty="0">
                <a:solidFill>
                  <a:srgbClr val="008000"/>
                </a:solidFill>
              </a:rPr>
              <a:t>of the In-Kind Review Board (IKRB</a:t>
            </a:r>
            <a:r>
              <a:rPr lang="en-US" sz="2300" u="none" kern="0" dirty="0" smtClean="0">
                <a:solidFill>
                  <a:srgbClr val="008000"/>
                </a:solidFill>
              </a:rPr>
              <a:t>) from IKC Assignments to Final Delivery</a:t>
            </a:r>
            <a:endParaRPr lang="en-US" sz="2300" u="none" kern="0" dirty="0">
              <a:solidFill>
                <a:srgbClr val="008000"/>
              </a:solidFill>
            </a:endParaRPr>
          </a:p>
          <a:p>
            <a:pPr marL="571500" lvl="0" indent="-457200" eaLnBrk="1" hangingPunct="1">
              <a:spcBef>
                <a:spcPct val="0"/>
              </a:spcBef>
              <a:buClrTx/>
              <a:defRPr/>
            </a:pPr>
            <a:endParaRPr lang="en-GB" sz="2300" u="none" kern="0" dirty="0">
              <a:solidFill>
                <a:srgbClr val="008000"/>
              </a:solidFill>
            </a:endParaRPr>
          </a:p>
          <a:p>
            <a:pPr marL="514350" lvl="1" indent="0">
              <a:buNone/>
              <a:defRPr/>
            </a:pPr>
            <a:endParaRPr lang="en-GB" u="none" kern="0" dirty="0">
              <a:solidFill>
                <a:srgbClr val="00599D"/>
              </a:solidFill>
              <a:latin typeface="Arial" charset="0"/>
            </a:endParaRPr>
          </a:p>
          <a:p>
            <a:pPr marL="571500" lvl="0" indent="-457200">
              <a:defRPr/>
            </a:pPr>
            <a:endParaRPr lang="en-GB" sz="2000" u="none" kern="0" dirty="0">
              <a:solidFill>
                <a:srgbClr val="008000"/>
              </a:solidFill>
            </a:endParaRPr>
          </a:p>
          <a:p>
            <a:pPr marL="5143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599D"/>
              </a:solidFill>
              <a:effectLst/>
              <a:uLnTx/>
              <a:uFillTx/>
            </a:endParaRPr>
          </a:p>
          <a:p>
            <a:pPr marL="971550" lvl="1" indent="-457200">
              <a:defRPr/>
            </a:pPr>
            <a:endParaRPr lang="en-US" b="1" u="none" dirty="0" smtClean="0">
              <a:solidFill>
                <a:srgbClr val="00599D"/>
              </a:solidFill>
            </a:endParaRPr>
          </a:p>
          <a:p>
            <a:pPr marL="9715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2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Template_FAIR_Power_Point</Template>
  <TotalTime>0</TotalTime>
  <Words>121</Words>
  <Application>Microsoft Office PowerPoint</Application>
  <PresentationFormat>On-screen Show (4:3)</PresentationFormat>
  <Paragraphs>30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Template_FAIR_Power_Point</vt:lpstr>
      <vt:lpstr>1_Template_FAIR_Power_Point</vt:lpstr>
      <vt:lpstr>Discussion Forum: Strategies for the Realization of Scientific Projects in Time and Budget via In-Kind Contributions</vt:lpstr>
    </vt:vector>
  </TitlesOfParts>
  <Company>GSI Helmholzzentrum für Schwerionenforschung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kaufeler</dc:creator>
  <cp:lastModifiedBy>Amirikas, Ramila</cp:lastModifiedBy>
  <cp:revision>357</cp:revision>
  <dcterms:created xsi:type="dcterms:W3CDTF">2012-03-26T12:03:48Z</dcterms:created>
  <dcterms:modified xsi:type="dcterms:W3CDTF">2015-11-03T12:40:25Z</dcterms:modified>
</cp:coreProperties>
</file>