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1" r:id="rId2"/>
    <p:sldId id="443" r:id="rId3"/>
    <p:sldId id="425" r:id="rId4"/>
    <p:sldId id="412" r:id="rId5"/>
    <p:sldId id="444" r:id="rId6"/>
    <p:sldId id="454" r:id="rId7"/>
    <p:sldId id="414" r:id="rId8"/>
    <p:sldId id="447" r:id="rId9"/>
    <p:sldId id="448" r:id="rId10"/>
    <p:sldId id="449" r:id="rId11"/>
    <p:sldId id="452" r:id="rId12"/>
    <p:sldId id="453" r:id="rId13"/>
    <p:sldId id="450" r:id="rId14"/>
    <p:sldId id="406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76" autoAdjust="0"/>
  </p:normalViewPr>
  <p:slideViewPr>
    <p:cSldViewPr>
      <p:cViewPr>
        <p:scale>
          <a:sx n="94" d="100"/>
          <a:sy n="94" d="100"/>
        </p:scale>
        <p:origin x="-328" y="-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10/27/15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6"/>
            <a:ext cx="84201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10/27/15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36" y="260669"/>
            <a:ext cx="1794199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10/27/15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4" y="319530"/>
            <a:ext cx="148468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10/27/15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87" y="260669"/>
            <a:ext cx="1473145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10/27/15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1"/>
            <a:ext cx="5164189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-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734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10/27/15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42" y="408941"/>
            <a:ext cx="2256367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1772816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Making Difficult Decisions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 </a:t>
            </a:r>
            <a:r>
              <a:rPr lang="en-US" sz="3600" dirty="0">
                <a:solidFill>
                  <a:schemeClr val="bg1"/>
                </a:solidFill>
              </a:rPr>
              <a:t>a Transparent Way </a:t>
            </a:r>
            <a:r>
              <a:rPr lang="en-US" sz="3600" dirty="0" smtClean="0">
                <a:solidFill>
                  <a:schemeClr val="bg1"/>
                </a:solidFill>
              </a:rPr>
              <a:t>–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Building the ESS Target </a:t>
            </a:r>
            <a:r>
              <a:rPr lang="en-US" sz="3600" dirty="0" smtClean="0">
                <a:solidFill>
                  <a:schemeClr val="bg1"/>
                </a:solidFill>
              </a:rPr>
              <a:t>Wheel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771591"/>
            <a:ext cx="990600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3"/>
              </a:rPr>
              <a:t>www.europeanspallationsource.se</a:t>
            </a:r>
            <a:endParaRPr lang="en-GB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4</a:t>
            </a:r>
            <a:r>
              <a:rPr lang="en-GB" sz="1600" smtClean="0">
                <a:solidFill>
                  <a:srgbClr val="FFFFFF"/>
                </a:solidFill>
              </a:rPr>
              <a:t>  </a:t>
            </a:r>
            <a:r>
              <a:rPr lang="en-GB" sz="1600" dirty="0" smtClean="0">
                <a:solidFill>
                  <a:srgbClr val="FFFFFF"/>
                </a:solidFill>
              </a:rPr>
              <a:t>Nov 2015</a:t>
            </a: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</a:t>
            </a:r>
            <a:r>
              <a:rPr lang="en-US" dirty="0"/>
              <a:t>c</a:t>
            </a:r>
            <a:r>
              <a:rPr lang="en-US" dirty="0" smtClean="0"/>
              <a:t>riteria were built into simple partnering response </a:t>
            </a:r>
            <a:r>
              <a:rPr lang="en-US" dirty="0"/>
              <a:t>f</a:t>
            </a:r>
            <a:r>
              <a:rPr lang="en-US" dirty="0" smtClean="0"/>
              <a:t>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263743"/>
              </p:ext>
            </p:extLst>
          </p:nvPr>
        </p:nvGraphicFramePr>
        <p:xfrm>
          <a:off x="200472" y="1484784"/>
          <a:ext cx="8023225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15938500" imgH="10312400" progId="Excel.Sheet.12">
                  <p:embed/>
                </p:oleObj>
              </mc:Choice>
              <mc:Fallback>
                <p:oleObj name="Worksheet" r:id="rId3" imgW="15938500" imgH="10312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472" y="1484784"/>
                        <a:ext cx="8023225" cy="518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3360" y="3140968"/>
            <a:ext cx="171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G</a:t>
            </a:r>
            <a:r>
              <a:rPr lang="en-US" dirty="0" err="1" smtClean="0"/>
              <a:t>á</a:t>
            </a:r>
            <a:r>
              <a:rPr lang="en-US" dirty="0" err="1" smtClean="0"/>
              <a:t>bor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é</a:t>
            </a:r>
            <a:r>
              <a:rPr lang="en-US" dirty="0" err="1" smtClean="0"/>
              <a:t>meth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5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9" y="4168244"/>
            <a:ext cx="42291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448164"/>
            <a:ext cx="4248472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9" y="4888324"/>
            <a:ext cx="42291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3968" y="2348880"/>
            <a:ext cx="3518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 most critical criteria: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1" y="1412776"/>
            <a:ext cx="3425371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6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587" y="2077615"/>
            <a:ext cx="6040957" cy="703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4991" y="2740859"/>
            <a:ext cx="452450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Documented process/organization in place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Experience exist but no formal process in place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 previous experience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  <a:p>
            <a:r>
              <a:rPr lang="en-US" u="sng" dirty="0" smtClean="0"/>
              <a:t>Requested input:</a:t>
            </a:r>
          </a:p>
          <a:p>
            <a:endParaRPr lang="en-US" dirty="0"/>
          </a:p>
          <a:p>
            <a:r>
              <a:rPr lang="en-US" dirty="0" smtClean="0"/>
              <a:t>Feedback from Partner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73406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93" dirty="0" smtClean="0"/>
              <a:t>Example of one </a:t>
            </a:r>
            <a:r>
              <a:rPr lang="en-US" sz="3093" dirty="0"/>
              <a:t>c</a:t>
            </a:r>
            <a:r>
              <a:rPr lang="en-US" sz="3093" dirty="0" smtClean="0"/>
              <a:t>riteria / requested input</a:t>
            </a:r>
            <a:endParaRPr lang="en-US" sz="3093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54" y="1412776"/>
            <a:ext cx="3710819" cy="544522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58624"/>
              </p:ext>
            </p:extLst>
          </p:nvPr>
        </p:nvGraphicFramePr>
        <p:xfrm>
          <a:off x="4874991" y="2852937"/>
          <a:ext cx="3822425" cy="151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425"/>
              </a:tblGrid>
              <a:tr h="363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Documented process/organization in place</a:t>
                      </a:r>
                    </a:p>
                  </a:txBody>
                  <a:tcPr marL="99060" marR="9906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3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Experience exists but no formal process in place</a:t>
                      </a:r>
                    </a:p>
                  </a:txBody>
                  <a:tcPr marL="99060" marR="99060">
                    <a:solidFill>
                      <a:schemeClr val="accent6"/>
                    </a:solidFill>
                  </a:tcPr>
                </a:tc>
              </a:tr>
              <a:tr h="568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No previous experience</a:t>
                      </a:r>
                    </a:p>
                  </a:txBody>
                  <a:tcPr marL="99060" marR="9906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In-Kind Partner responses received from three institutes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All three institutes submitted serious, well-researched responses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nstitute A responded affirmatively to all items, but took minor exception to cost book value and significant exception to schedule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Institute B responded affirmatively to all items except the cost book value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Institute C (ESS-Bilbao) responded affirmatively to all items, accepting both the cost book value and schedule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ESS-Bilbao selected, and communication to all institutes was straightforward because of the transparency of the process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Contacted senior members of all institutes and their proposed leads to inform them of our selection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Although institutes not selected were disappointed, they understood the need to stick to the cost book value and schedule and appreciated the openness of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03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Selection process (with more than one candidate institute) has been successfully invoked for three Target In-Kind packages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ESS Target Project is making good progress towards meeting its In-Kind goals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 far, we have secured highly qualified partners for 16 IKC packages representing 80% of cost goal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Keys to success include: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Clearly defining In-Kind packages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ommunicating opportunities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haring all relevant information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onducting an open and transparent selection process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Special thanks to ESS Communications and External Relations Division for working with us on this challenging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23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Target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tation overview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In-Kind approach and goals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Process for securing In-Kind Partners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Securing the “right” partner for the Wheel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5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600206"/>
            <a:ext cx="913822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Generate neutrons via the spallation process using protons produced by the accelerator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Slow the neutrons to energies/wavelengths useful for neutron scattering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Direct neutrons to neutron scattering instruments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Safe, reliable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operation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with high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availability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Station Overview - High Level Functions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494913" y="3212976"/>
            <a:ext cx="7411097" cy="3744416"/>
            <a:chOff x="-5889" y="1615557"/>
            <a:chExt cx="9149889" cy="5008175"/>
          </a:xfrm>
        </p:grpSpPr>
        <p:pic>
          <p:nvPicPr>
            <p:cNvPr id="6" name="Picture 5" descr="Interface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905" b="7947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7098" r="20121" b="20530"/>
            <a:stretch/>
          </p:blipFill>
          <p:spPr>
            <a:xfrm>
              <a:off x="-5889" y="1615557"/>
              <a:ext cx="9149889" cy="500817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73411" y="5631261"/>
              <a:ext cx="4456746" cy="790945"/>
              <a:chOff x="453926" y="4899042"/>
              <a:chExt cx="11473162" cy="60905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97635" y="5191109"/>
                <a:ext cx="8429453" cy="316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GB" sz="1400" dirty="0" smtClean="0">
                    <a:solidFill>
                      <a:prstClr val="black"/>
                    </a:solidFill>
                    <a:latin typeface="Calibri"/>
                  </a:rPr>
                  <a:t>Proton beam transport hall</a:t>
                </a:r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" name="Straight Arrow Connector 20"/>
              <p:cNvCxnSpPr>
                <a:stCxn id="20" idx="1"/>
              </p:cNvCxnSpPr>
              <p:nvPr/>
            </p:nvCxnSpPr>
            <p:spPr>
              <a:xfrm flipH="1" flipV="1">
                <a:off x="453926" y="4899042"/>
                <a:ext cx="3043709" cy="4505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591009" y="5047642"/>
              <a:ext cx="2650289" cy="1075567"/>
              <a:chOff x="2383979" y="4683024"/>
              <a:chExt cx="6822734" cy="82822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486651" y="5194259"/>
                <a:ext cx="4720062" cy="316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GB" sz="1400" dirty="0">
                    <a:solidFill>
                      <a:prstClr val="black"/>
                    </a:solidFill>
                    <a:latin typeface="Calibri"/>
                  </a:rPr>
                  <a:t>Target monolith</a:t>
                </a:r>
              </a:p>
            </p:txBody>
          </p:sp>
          <p:cxnSp>
            <p:nvCxnSpPr>
              <p:cNvPr id="19" name="Straight Arrow Connector 18"/>
              <p:cNvCxnSpPr>
                <a:stCxn id="18" idx="1"/>
              </p:cNvCxnSpPr>
              <p:nvPr/>
            </p:nvCxnSpPr>
            <p:spPr>
              <a:xfrm flipH="1" flipV="1">
                <a:off x="2383979" y="4683024"/>
                <a:ext cx="2102672" cy="6697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4738307" y="4858126"/>
              <a:ext cx="2431994" cy="1170253"/>
              <a:chOff x="2287771" y="4655663"/>
              <a:chExt cx="6260771" cy="90113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240647" y="5239809"/>
                <a:ext cx="4307895" cy="316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GB" sz="1400" dirty="0" smtClean="0">
                    <a:solidFill>
                      <a:prstClr val="black"/>
                    </a:solidFill>
                    <a:latin typeface="Calibri"/>
                  </a:rPr>
                  <a:t>Utilities</a:t>
                </a:r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2287771" y="4655663"/>
                <a:ext cx="1952877" cy="7301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5209452" y="3530589"/>
              <a:ext cx="2538712" cy="2118494"/>
              <a:chOff x="11206703" y="7268453"/>
              <a:chExt cx="7665464" cy="213644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5215124" y="8989760"/>
                <a:ext cx="3657043" cy="41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GB" sz="1400" dirty="0">
                    <a:solidFill>
                      <a:prstClr val="black"/>
                    </a:solidFill>
                    <a:latin typeface="Calibri"/>
                  </a:rPr>
                  <a:t>High bay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11206703" y="7268453"/>
                <a:ext cx="4008410" cy="18169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6642042" y="4579187"/>
              <a:ext cx="2501954" cy="852703"/>
              <a:chOff x="163580" y="4938305"/>
              <a:chExt cx="6440872" cy="65660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24806" y="5277927"/>
                <a:ext cx="3779646" cy="31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GB" sz="1400" dirty="0">
                    <a:solidFill>
                      <a:prstClr val="black"/>
                    </a:solidFill>
                    <a:latin typeface="Calibri"/>
                  </a:rPr>
                  <a:t>Active cells</a:t>
                </a:r>
              </a:p>
            </p:txBody>
          </p:sp>
          <p:cxnSp>
            <p:nvCxnSpPr>
              <p:cNvPr id="13" name="Straight Arrow Connector 12"/>
              <p:cNvCxnSpPr>
                <a:stCxn id="12" idx="1"/>
              </p:cNvCxnSpPr>
              <p:nvPr/>
            </p:nvCxnSpPr>
            <p:spPr>
              <a:xfrm flipH="1" flipV="1">
                <a:off x="163580" y="4938305"/>
                <a:ext cx="2661226" cy="4981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058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55677" y="1916833"/>
            <a:ext cx="5453911" cy="4812340"/>
            <a:chOff x="3220165" y="-820117"/>
            <a:chExt cx="5789246" cy="5533916"/>
          </a:xfrm>
        </p:grpSpPr>
        <p:pic>
          <p:nvPicPr>
            <p:cNvPr id="6" name="Picture 5" descr="3Dcut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0165" y="-747464"/>
              <a:ext cx="5019411" cy="453650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354017" y="1844825"/>
              <a:ext cx="2382367" cy="2515051"/>
              <a:chOff x="7211532" y="2952838"/>
              <a:chExt cx="4112238" cy="155572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211532" y="4223962"/>
                <a:ext cx="4112238" cy="2846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uFill>
                      <a:solidFill>
                        <a:schemeClr val="accent2"/>
                      </a:solidFill>
                    </a:uFill>
                  </a:rPr>
                  <a:t>Target Wheel</a:t>
                </a:r>
                <a:endParaRPr lang="en-GB" sz="2000" dirty="0">
                  <a:uFill>
                    <a:solidFill>
                      <a:schemeClr val="accent2"/>
                    </a:solidFill>
                  </a:u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8066570" y="2952838"/>
                <a:ext cx="894914" cy="1282803"/>
              </a:xfrm>
              <a:prstGeom prst="straightConnector1">
                <a:avLst/>
              </a:prstGeom>
              <a:ln w="38100" cmpd="sng">
                <a:solidFill>
                  <a:srgbClr val="C0504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3735367" y="1844827"/>
              <a:ext cx="2710790" cy="2868972"/>
              <a:chOff x="2767069" y="1844818"/>
              <a:chExt cx="4726588" cy="286897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767069" y="3899762"/>
                <a:ext cx="4726588" cy="8140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uFill>
                      <a:solidFill>
                        <a:schemeClr val="accent2"/>
                      </a:solidFill>
                    </a:uFill>
                  </a:rPr>
                  <a:t>Moderator &amp; reflector plugs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710723" y="1844818"/>
                <a:ext cx="1355993" cy="2073829"/>
              </a:xfrm>
              <a:prstGeom prst="straightConnector1">
                <a:avLst/>
              </a:prstGeom>
              <a:ln w="38100" cmpd="sng">
                <a:solidFill>
                  <a:srgbClr val="C0504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H="1">
              <a:off x="7083637" y="-571701"/>
              <a:ext cx="416911" cy="187013"/>
            </a:xfrm>
            <a:prstGeom prst="straightConnector1">
              <a:avLst/>
            </a:prstGeom>
            <a:ln w="38100" cmpd="sng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94806" y="-820117"/>
              <a:ext cx="1814605" cy="814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uFill>
                    <a:solidFill>
                      <a:schemeClr val="accent2"/>
                    </a:solidFill>
                  </a:uFill>
                </a:rPr>
                <a:t>Monolith Vessel </a:t>
              </a:r>
              <a:endParaRPr lang="en-GB" sz="2000" dirty="0">
                <a:uFill>
                  <a:solidFill>
                    <a:schemeClr val="accent2"/>
                  </a:solidFill>
                </a:u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371" t="22684" r="5208"/>
          <a:stretch/>
        </p:blipFill>
        <p:spPr>
          <a:xfrm>
            <a:off x="0" y="3789040"/>
            <a:ext cx="5334385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Station incorporates unique features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1232" y="6381334"/>
            <a:ext cx="23114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6267846" y="1412788"/>
            <a:ext cx="2514279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Target M</a:t>
            </a:r>
            <a:r>
              <a:rPr lang="en-GB" sz="2400" dirty="0" smtClean="0"/>
              <a:t>onolith </a:t>
            </a:r>
            <a:endParaRPr lang="en-GB" sz="2400" dirty="0"/>
          </a:p>
        </p:txBody>
      </p:sp>
      <p:cxnSp>
        <p:nvCxnSpPr>
          <p:cNvPr id="24" name="Straight Arrow Connector 23"/>
          <p:cNvCxnSpPr>
            <a:stCxn id="27" idx="2"/>
          </p:cNvCxnSpPr>
          <p:nvPr/>
        </p:nvCxnSpPr>
        <p:spPr>
          <a:xfrm>
            <a:off x="5727784" y="2840748"/>
            <a:ext cx="684077" cy="1524360"/>
          </a:xfrm>
          <a:prstGeom prst="straightConnector1">
            <a:avLst/>
          </a:prstGeom>
          <a:ln w="38100" cmpd="sng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9692" y="2132862"/>
            <a:ext cx="16561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uFill>
                  <a:solidFill>
                    <a:schemeClr val="accent2"/>
                  </a:solidFill>
                </a:uFill>
              </a:rPr>
              <a:t>Proton Beam Window</a:t>
            </a:r>
            <a:endParaRPr lang="en-GB" sz="2000" dirty="0">
              <a:uFill>
                <a:solidFill>
                  <a:schemeClr val="accent2"/>
                </a:solidFill>
              </a:u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8507" y="1700808"/>
            <a:ext cx="4529708" cy="46371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Rotating W target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He cooling for target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High brightness neutron moderators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0474" y="1700808"/>
            <a:ext cx="4176465" cy="57606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In-kind opportunities were maximized within each Target Work Package (“Target Cost Book”)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Developed baseline resource loaded schedule (Nov 2013) based on self-execution of all work at the ESS-Lund office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Identified all possible in-kind work, line-by-line, in project plan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Packaged In-Kind work into logical units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gave us a well defined scope, cost, and schedule for each In-Kind package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Worked with ESS Communications and External Relations Division to communicate opportunities and manage partnering process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Held Target Collaboration Meetings starting in June 2014 to release packages and secure partners for specific packages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Widely publicized within ESS partner country institutes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Very open and transparent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Openly shared all design, cost estimating, and schedule planning information with parties who expressed interest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74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Target In-Kind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10546"/>
              </p:ext>
            </p:extLst>
          </p:nvPr>
        </p:nvGraphicFramePr>
        <p:xfrm>
          <a:off x="560512" y="1196752"/>
          <a:ext cx="5778326" cy="657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4787900" imgH="5448300" progId="Excel.Sheet.12">
                  <p:embed/>
                </p:oleObj>
              </mc:Choice>
              <mc:Fallback>
                <p:oleObj name="Worksheet" r:id="rId3" imgW="4787900" imgH="544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512" y="1196752"/>
                        <a:ext cx="5778326" cy="6575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3160" y="1844824"/>
            <a:ext cx="3240359" cy="420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22 In-Kind packages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 date defined based on schedule demands and readiness to partner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Total In-Kind value &gt; 100 M€, out of 155 M€ total budget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The only efforts </a:t>
            </a:r>
            <a:r>
              <a:rPr lang="en-US" dirty="0" smtClean="0">
                <a:solidFill>
                  <a:srgbClr val="000000"/>
                </a:solidFill>
              </a:rPr>
              <a:t>retained by </a:t>
            </a:r>
            <a:r>
              <a:rPr lang="en-US" dirty="0">
                <a:solidFill>
                  <a:srgbClr val="000000"/>
                </a:solidFill>
              </a:rPr>
              <a:t>the ESS Lund team are:</a:t>
            </a:r>
          </a:p>
          <a:p>
            <a:pPr marL="288000" lvl="1" indent="-2880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Management and integration</a:t>
            </a:r>
          </a:p>
          <a:p>
            <a:pPr marL="288000" lvl="1" indent="-288000">
              <a:spcBef>
                <a:spcPts val="600"/>
              </a:spcBef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Neutronics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analysis</a:t>
            </a:r>
          </a:p>
          <a:p>
            <a:pPr marL="288000" lvl="1" indent="-2880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Safety </a:t>
            </a:r>
            <a:r>
              <a:rPr lang="en-US" dirty="0">
                <a:solidFill>
                  <a:srgbClr val="000000"/>
                </a:solidFill>
              </a:rPr>
              <a:t>related </a:t>
            </a:r>
            <a:r>
              <a:rPr lang="en-US" dirty="0" smtClean="0">
                <a:solidFill>
                  <a:srgbClr val="000000"/>
                </a:solidFill>
              </a:rPr>
              <a:t>work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0474" y="1646768"/>
            <a:ext cx="6480718" cy="3600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1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661" t="12045" r="26641" b="14935"/>
          <a:stretch/>
        </p:blipFill>
        <p:spPr>
          <a:xfrm>
            <a:off x="6609184" y="1628800"/>
            <a:ext cx="3214740" cy="38159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rcRect t="3890" b="3890"/>
          <a:stretch>
            <a:fillRect/>
          </a:stretch>
        </p:blipFill>
        <p:spPr>
          <a:xfrm>
            <a:off x="632520" y="4221094"/>
            <a:ext cx="4085859" cy="2073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77340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Target Wheel is First-of-a-Kind Approach Taken to Deal with the World’s Highest Power Proton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5" y="1412776"/>
            <a:ext cx="7056782" cy="31683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Features: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He</a:t>
            </a:r>
            <a:r>
              <a:rPr lang="en-GB" dirty="0">
                <a:solidFill>
                  <a:srgbClr val="000000"/>
                </a:solidFill>
              </a:rPr>
              <a:t>-cooled tungsten plates integrated in a wheel </a:t>
            </a:r>
            <a:endParaRPr lang="en-GB" dirty="0" smtClean="0">
              <a:solidFill>
                <a:srgbClr val="000000"/>
              </a:solidFill>
            </a:endParaRPr>
          </a:p>
          <a:p>
            <a:pPr marL="1200150" lvl="3" indent="-342900"/>
            <a:r>
              <a:rPr lang="en-US" dirty="0" smtClean="0">
                <a:solidFill>
                  <a:srgbClr val="000000"/>
                </a:solidFill>
              </a:rPr>
              <a:t>~ 60 </a:t>
            </a:r>
            <a:r>
              <a:rPr lang="en-US" dirty="0">
                <a:solidFill>
                  <a:srgbClr val="000000"/>
                </a:solidFill>
              </a:rPr>
              <a:t>n/p for 2 </a:t>
            </a:r>
            <a:r>
              <a:rPr lang="en-US" dirty="0" err="1">
                <a:solidFill>
                  <a:srgbClr val="000000"/>
                </a:solidFill>
              </a:rPr>
              <a:t>GeV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 on W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2.5 m diameter wheel on 5 m long shaft with rotational </a:t>
            </a:r>
            <a:r>
              <a:rPr lang="en-GB" dirty="0">
                <a:solidFill>
                  <a:srgbClr val="000000"/>
                </a:solidFill>
              </a:rPr>
              <a:t>speed </a:t>
            </a:r>
            <a:r>
              <a:rPr lang="en-GB" dirty="0" smtClean="0">
                <a:solidFill>
                  <a:srgbClr val="000000"/>
                </a:solidFill>
              </a:rPr>
              <a:t>~ 0.4 Hz</a:t>
            </a:r>
            <a:endParaRPr lang="en-GB" dirty="0">
              <a:solidFill>
                <a:srgbClr val="000000"/>
              </a:solidFill>
            </a:endParaRPr>
          </a:p>
          <a:p>
            <a:pPr lvl="2"/>
            <a:r>
              <a:rPr lang="en-GB" dirty="0">
                <a:solidFill>
                  <a:srgbClr val="000000"/>
                </a:solidFill>
              </a:rPr>
              <a:t>Lifetime ~ 5 years (@ 5 MW)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953000" y="5733259"/>
            <a:ext cx="47560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Target Wheel “cost book” value: ~ 9 </a:t>
            </a:r>
            <a:r>
              <a:rPr lang="en-GB" dirty="0"/>
              <a:t>M€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Detailed Design, Build, Test, and Deliver</a:t>
            </a:r>
          </a:p>
        </p:txBody>
      </p:sp>
    </p:spTree>
    <p:extLst>
      <p:ext uri="{BB962C8B-B14F-4D97-AF65-F5344CB8AC3E}">
        <p14:creationId xmlns:p14="http://schemas.microsoft.com/office/powerpoint/2010/main" val="275014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ESS Target IKC Partnering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Some of the packages are attractive to potential partners (e.g. target wheel, neutron moderator and reflector), some are less interesting (e.g. bulk shielding)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 have had multiple partners submit partnering responses for three packages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Three institutes responded affirmatively to request for partnering on the target wheel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Nobody in the world has built a spallation target wheel, but all three were judged to be qualified, and capable of designing and building the wheel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 how could we decide between the three qualified and highly motivated partners?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22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Developed selection process consistent with high level </a:t>
            </a:r>
            <a:r>
              <a:rPr lang="en-US" dirty="0" smtClean="0">
                <a:solidFill>
                  <a:srgbClr val="000000"/>
                </a:solidFill>
              </a:rPr>
              <a:t>ESS partnering </a:t>
            </a:r>
            <a:r>
              <a:rPr lang="en-US" dirty="0">
                <a:solidFill>
                  <a:srgbClr val="000000"/>
                </a:solidFill>
              </a:rPr>
              <a:t>mandates and processes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Communicated </a:t>
            </a:r>
            <a:r>
              <a:rPr lang="en-US" dirty="0">
                <a:solidFill>
                  <a:schemeClr val="tx1"/>
                </a:solidFill>
              </a:rPr>
              <a:t>process and selection criteria in a special meeting with representatives from the three institutes</a:t>
            </a:r>
          </a:p>
          <a:p>
            <a:r>
              <a:rPr lang="en-US" dirty="0">
                <a:solidFill>
                  <a:srgbClr val="000000"/>
                </a:solidFill>
              </a:rPr>
              <a:t>Shared everything we had with all three institutes, including details of cost and schedule estimates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Technical scope: Design reports, analysis reports, CAD models, …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Cost: vendor contact info, design manpower estimates, design reports and analyses, …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Schedule: logical sequence of more than 100 activities with estimated durations </a:t>
            </a:r>
          </a:p>
          <a:p>
            <a:r>
              <a:rPr lang="en-US" dirty="0">
                <a:solidFill>
                  <a:srgbClr val="000000"/>
                </a:solidFill>
              </a:rPr>
              <a:t>Encouraged the teams to seriously look at the baseline design, cost and </a:t>
            </a:r>
            <a:r>
              <a:rPr lang="en-US" dirty="0" smtClean="0">
                <a:solidFill>
                  <a:srgbClr val="000000"/>
                </a:solidFill>
              </a:rPr>
              <a:t>schedule, and consider partnering together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Wanted partners to commit with their “eyes wide open”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61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8466</TotalTime>
  <Words>947</Words>
  <Application>Microsoft Macintosh PowerPoint</Application>
  <PresentationFormat>A4 Paper (210x297 mm)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ESS Core Powerpoint</vt:lpstr>
      <vt:lpstr>Worksheet</vt:lpstr>
      <vt:lpstr>PowerPoint Presentation</vt:lpstr>
      <vt:lpstr>Outline</vt:lpstr>
      <vt:lpstr>Target Station Overview - High Level Functions</vt:lpstr>
      <vt:lpstr>Target Station incorporates unique features</vt:lpstr>
      <vt:lpstr>In-kind opportunities were maximized within each Target Work Package (“Target Cost Book”)</vt:lpstr>
      <vt:lpstr>ESS Target In-Kind Packages</vt:lpstr>
      <vt:lpstr>The Target Wheel is First-of-a-Kind Approach Taken to Deal with the World’s Highest Power Proton Beam</vt:lpstr>
      <vt:lpstr>Response to ESS Target IKC Partnering Opportunities</vt:lpstr>
      <vt:lpstr>Partner Selection Process</vt:lpstr>
      <vt:lpstr>Selection criteria were built into simple partnering response form</vt:lpstr>
      <vt:lpstr>Selection Criteria</vt:lpstr>
      <vt:lpstr>Example of one criteria / requested input</vt:lpstr>
      <vt:lpstr>Summary of In-Kind Partner responses received from three institutes</vt:lpstr>
      <vt:lpstr>Concluding Remarks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John Haines</cp:lastModifiedBy>
  <cp:revision>277</cp:revision>
  <cp:lastPrinted>2014-03-24T16:07:10Z</cp:lastPrinted>
  <dcterms:created xsi:type="dcterms:W3CDTF">2013-10-29T16:05:10Z</dcterms:created>
  <dcterms:modified xsi:type="dcterms:W3CDTF">2015-10-27T12:59:32Z</dcterms:modified>
</cp:coreProperties>
</file>