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0" r:id="rId4"/>
    <p:sldId id="290" r:id="rId5"/>
    <p:sldId id="271" r:id="rId6"/>
    <p:sldId id="279" r:id="rId7"/>
    <p:sldId id="272" r:id="rId8"/>
    <p:sldId id="273" r:id="rId9"/>
    <p:sldId id="278" r:id="rId10"/>
    <p:sldId id="291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56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Delivery of FAIR In-kind items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(feedback from India)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Subhasis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Chattopadhyay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VECC-Kolkata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&amp;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BI-Kolkata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686800" cy="3077766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Power cables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Samples sent by an Indian Industry has been cleared by FAIR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Need ‘clear specs  and </a:t>
            </a:r>
            <a:r>
              <a:rPr lang="en-US" sz="2400" dirty="0" err="1" smtClean="0"/>
              <a:t>timelines’</a:t>
            </a:r>
            <a:r>
              <a:rPr lang="en-US" sz="2400" dirty="0" smtClean="0"/>
              <a:t> from FAIR for the shareholder to start the procedure of finding a “Provider”.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Request to FAIR: Please </a:t>
            </a:r>
            <a:r>
              <a:rPr lang="en-US" sz="2400" dirty="0" err="1" smtClean="0"/>
              <a:t>finalise</a:t>
            </a:r>
            <a:r>
              <a:rPr lang="en-US" sz="2400" dirty="0" smtClean="0"/>
              <a:t> the specs and cost-book value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58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82459" cy="6771084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u="sng" dirty="0" smtClean="0">
                <a:solidFill>
                  <a:srgbClr val="FF0000"/>
                </a:solidFill>
              </a:rPr>
              <a:t>General statements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B0F0"/>
                </a:solidFill>
              </a:rPr>
              <a:t>In </a:t>
            </a:r>
            <a:r>
              <a:rPr lang="en-US" sz="2000" dirty="0" smtClean="0">
                <a:solidFill>
                  <a:srgbClr val="00B0F0"/>
                </a:solidFill>
              </a:rPr>
              <a:t>India the procurement procedures are very elaborate and time consuming</a:t>
            </a:r>
          </a:p>
          <a:p>
            <a:endParaRPr lang="en-US" sz="20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It is therefore  extremely important that specs are </a:t>
            </a:r>
            <a:r>
              <a:rPr lang="en-US" sz="2000" dirty="0" err="1" smtClean="0"/>
              <a:t>finalised</a:t>
            </a:r>
            <a:r>
              <a:rPr lang="en-US" sz="2000" dirty="0" smtClean="0"/>
              <a:t> as soon as possible.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We are facing real problem in finding R&amp;D fund which is part of almost all projects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00B0F0"/>
                </a:solidFill>
              </a:rPr>
              <a:t>(in-kind contributions)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Higher cost (as compared to the cost-book value) is </a:t>
            </a:r>
            <a:r>
              <a:rPr lang="en-US" sz="2000" dirty="0" smtClean="0">
                <a:solidFill>
                  <a:srgbClr val="00B0F0"/>
                </a:solidFill>
              </a:rPr>
              <a:t>highly </a:t>
            </a:r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    worrisome</a:t>
            </a:r>
            <a:r>
              <a:rPr lang="en-US" sz="2000" dirty="0" smtClean="0"/>
              <a:t> (LEB magnet is extreme example </a:t>
            </a:r>
            <a:r>
              <a:rPr lang="en-US" sz="2000" dirty="0" smtClean="0"/>
              <a:t>: 3</a:t>
            </a:r>
            <a:r>
              <a:rPr lang="en-US" sz="2000" dirty="0" smtClean="0"/>
              <a:t>-6 times)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We make commitment with industry and then changes in FAIR schedule and </a:t>
            </a:r>
          </a:p>
          <a:p>
            <a:r>
              <a:rPr lang="en-US" sz="2000" dirty="0" smtClean="0"/>
              <a:t>     non-availability of specs brings the shareholder in financial and legal trouble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Without early contract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signing, things are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liable </a:t>
            </a:r>
            <a:r>
              <a:rPr lang="en-US" sz="2000" dirty="0" smtClean="0"/>
              <a:t>NOT to be delivered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in time, we therefore </a:t>
            </a:r>
            <a:r>
              <a:rPr lang="en-US" sz="2000" dirty="0" smtClean="0"/>
              <a:t>go </a:t>
            </a:r>
            <a:r>
              <a:rPr lang="en-US" sz="2000" dirty="0" smtClean="0"/>
              <a:t>for ‘early bi-party contract’ and end up </a:t>
            </a:r>
            <a:r>
              <a:rPr lang="en-US" sz="2000" smtClean="0"/>
              <a:t>with </a:t>
            </a:r>
            <a:r>
              <a:rPr lang="en-US" sz="2000" smtClean="0"/>
              <a:t>‘no-</a:t>
            </a:r>
            <a:r>
              <a:rPr lang="en-US" sz="2000" dirty="0" err="1" smtClean="0"/>
              <a:t>triparty</a:t>
            </a:r>
            <a:r>
              <a:rPr lang="en-US" sz="2000" dirty="0" smtClean="0"/>
              <a:t>’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contract</a:t>
            </a:r>
          </a:p>
          <a:p>
            <a:endParaRPr lang="en-US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WE EARNESTLY REQUEST FOR A WELL-DEFINED MECHANISM AND PERSONS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TO HELP SHAREHOLDERS ON IN-KIND ISSUES.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06" y="1143000"/>
            <a:ext cx="8632554" cy="45243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US" sz="2800" u="sng" dirty="0" smtClean="0"/>
              <a:t>Process </a:t>
            </a:r>
            <a:r>
              <a:rPr lang="en-US" sz="2800" u="sng" dirty="0" smtClean="0"/>
              <a:t>of decision making in India</a:t>
            </a:r>
          </a:p>
          <a:p>
            <a:pPr algn="just"/>
            <a:endParaRPr lang="en-US" sz="2000" u="sng" dirty="0"/>
          </a:p>
          <a:p>
            <a:pPr algn="just"/>
            <a:r>
              <a:rPr lang="en-US" sz="2000" i="1" dirty="0" smtClean="0">
                <a:solidFill>
                  <a:srgbClr val="FF0000"/>
                </a:solidFill>
              </a:rPr>
              <a:t>1. FAIR </a:t>
            </a:r>
            <a:r>
              <a:rPr lang="en-US" sz="2000" i="1" dirty="0" smtClean="0">
                <a:solidFill>
                  <a:srgbClr val="FF0000"/>
                </a:solidFill>
              </a:rPr>
              <a:t>related works are being </a:t>
            </a:r>
            <a:r>
              <a:rPr lang="en-US" sz="2000" i="1" dirty="0" err="1" smtClean="0">
                <a:solidFill>
                  <a:srgbClr val="FF0000"/>
                </a:solidFill>
              </a:rPr>
              <a:t>co-ordinated</a:t>
            </a:r>
            <a:r>
              <a:rPr lang="en-US" sz="2000" i="1" dirty="0" smtClean="0">
                <a:solidFill>
                  <a:srgbClr val="FF0000"/>
                </a:solidFill>
              </a:rPr>
              <a:t> by the Indo-FAIR coordination </a:t>
            </a:r>
            <a:endParaRPr lang="en-US" sz="2000" i="1" dirty="0">
              <a:solidFill>
                <a:srgbClr val="FF0000"/>
              </a:solidFill>
            </a:endParaRPr>
          </a:p>
          <a:p>
            <a:pPr algn="just"/>
            <a:r>
              <a:rPr lang="en-US" sz="2000" i="1" dirty="0" smtClean="0">
                <a:solidFill>
                  <a:srgbClr val="FF0000"/>
                </a:solidFill>
              </a:rPr>
              <a:t>    Centre (IFCC)  at Bose Institute (shareholder)</a:t>
            </a:r>
          </a:p>
          <a:p>
            <a:pPr algn="just"/>
            <a:endParaRPr lang="en-US" sz="2000" u="sng" dirty="0"/>
          </a:p>
          <a:p>
            <a:pPr algn="just"/>
            <a:r>
              <a:rPr lang="en-US" sz="2000" dirty="0" smtClean="0"/>
              <a:t> </a:t>
            </a:r>
            <a:r>
              <a:rPr lang="en-US" sz="2000" dirty="0" smtClean="0"/>
              <a:t>2. </a:t>
            </a:r>
            <a:r>
              <a:rPr lang="en-US" sz="2000" dirty="0" smtClean="0"/>
              <a:t>The Executive council of BI-IFCC is co-chaired by the Heads of funding agencies </a:t>
            </a:r>
          </a:p>
          <a:p>
            <a:pPr algn="just"/>
            <a:r>
              <a:rPr lang="en-US" sz="2000" dirty="0" smtClean="0"/>
              <a:t>            (Secretary-Department of Atomic Energy &amp; 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   Secretary-Department of Science and Technology)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</a:t>
            </a:r>
            <a:r>
              <a:rPr lang="en-US" sz="2000" dirty="0" smtClean="0"/>
              <a:t>3. </a:t>
            </a:r>
            <a:r>
              <a:rPr lang="en-US" sz="2000" dirty="0" smtClean="0"/>
              <a:t>The Technical Advisory committee monitors technical aspects</a:t>
            </a:r>
          </a:p>
          <a:p>
            <a:pPr algn="just"/>
            <a:r>
              <a:rPr lang="en-US" sz="2000" dirty="0" smtClean="0"/>
              <a:t>Members: Heads of accelerator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in India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   </a:t>
            </a:r>
            <a:r>
              <a:rPr lang="en-US" sz="2000" dirty="0" smtClean="0"/>
              <a:t>4. </a:t>
            </a:r>
            <a:r>
              <a:rPr lang="en-US" sz="2000" dirty="0" smtClean="0"/>
              <a:t>Project monitoring committees to monitor individual in-kind projects</a:t>
            </a:r>
          </a:p>
          <a:p>
            <a:pPr algn="just"/>
            <a:r>
              <a:rPr lang="en-US" sz="2000" dirty="0"/>
              <a:t> </a:t>
            </a:r>
            <a:r>
              <a:rPr lang="en-US" sz="2000" dirty="0" smtClean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7846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98016"/>
            <a:ext cx="8153400" cy="49552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u="sng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 smtClean="0"/>
              <a:t>Identified</a:t>
            </a:r>
            <a:r>
              <a:rPr lang="en-US" sz="3200" u="sng" dirty="0" smtClean="0">
                <a:latin typeface="+mn-lt"/>
                <a:cs typeface="+mn-cs"/>
              </a:rPr>
              <a:t> </a:t>
            </a:r>
            <a:r>
              <a:rPr lang="en-US" sz="3200" u="sng" dirty="0">
                <a:solidFill>
                  <a:srgbClr val="0000FF"/>
                </a:solidFill>
                <a:latin typeface="+mn-lt"/>
                <a:cs typeface="+mn-cs"/>
              </a:rPr>
              <a:t>Indian in-kind </a:t>
            </a:r>
            <a:r>
              <a:rPr lang="en-US" sz="3200" u="sng" dirty="0" smtClean="0">
                <a:solidFill>
                  <a:srgbClr val="0000FF"/>
                </a:solidFill>
                <a:latin typeface="+mn-lt"/>
                <a:cs typeface="+mn-cs"/>
              </a:rPr>
              <a:t>contributions </a:t>
            </a:r>
            <a:r>
              <a:rPr lang="en-US" sz="3200" u="sng" dirty="0" smtClean="0">
                <a:latin typeface="+mn-lt"/>
                <a:cs typeface="+mn-cs"/>
              </a:rPr>
              <a:t>so far</a:t>
            </a:r>
            <a:endParaRPr lang="en-US" sz="3200" u="sng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u="sng" dirty="0" smtClean="0">
                <a:solidFill>
                  <a:srgbClr val="0000FF"/>
                </a:solidFill>
                <a:latin typeface="+mn-lt"/>
                <a:cs typeface="+mn-cs"/>
              </a:rPr>
              <a:t>Total: 27MEuro (2005 price)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i="1" u="sng" dirty="0">
              <a:solidFill>
                <a:srgbClr val="0000FF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Power </a:t>
            </a:r>
            <a:r>
              <a:rPr lang="en-US" sz="2800" dirty="0">
                <a:latin typeface="+mn-lt"/>
                <a:cs typeface="+mn-cs"/>
              </a:rPr>
              <a:t>converters </a:t>
            </a:r>
            <a:r>
              <a:rPr lang="en-US" sz="2800" dirty="0" smtClean="0">
                <a:latin typeface="+mn-lt"/>
                <a:cs typeface="+mn-cs"/>
              </a:rPr>
              <a:t>(</a:t>
            </a:r>
            <a:r>
              <a:rPr lang="en-US" sz="2800" dirty="0" smtClean="0"/>
              <a:t>HEBT, SIS, Super-FRS..)</a:t>
            </a:r>
            <a:endParaRPr lang="en-US" sz="2800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SC magnets </a:t>
            </a:r>
            <a:r>
              <a:rPr lang="en-US" sz="2800" dirty="0" smtClean="0">
                <a:latin typeface="+mn-lt"/>
                <a:cs typeface="+mn-cs"/>
              </a:rPr>
              <a:t>(</a:t>
            </a:r>
            <a:r>
              <a:rPr lang="en-US" sz="2800" dirty="0" smtClean="0"/>
              <a:t>LEB)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Beam </a:t>
            </a:r>
            <a:r>
              <a:rPr lang="en-US" sz="2800" dirty="0" smtClean="0">
                <a:latin typeface="+mn-lt"/>
                <a:cs typeface="+mn-cs"/>
              </a:rPr>
              <a:t>stopper (Super-FRS)</a:t>
            </a:r>
            <a:endParaRPr lang="en-US" sz="2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Vacuum </a:t>
            </a:r>
            <a:r>
              <a:rPr lang="en-US" sz="2800" dirty="0" smtClean="0">
                <a:latin typeface="+mn-lt"/>
                <a:cs typeface="+mn-cs"/>
              </a:rPr>
              <a:t>chambers (</a:t>
            </a:r>
            <a:r>
              <a:rPr lang="en-US" sz="2800" dirty="0" smtClean="0"/>
              <a:t>Beam diagnostics)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Power cables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(expected !)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Experiments </a:t>
            </a:r>
            <a:r>
              <a:rPr lang="en-US" sz="2800" dirty="0" smtClean="0">
                <a:latin typeface="+mn-lt"/>
                <a:cs typeface="+mn-cs"/>
              </a:rPr>
              <a:t> </a:t>
            </a:r>
            <a:endParaRPr lang="en-US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256" y="454996"/>
            <a:ext cx="8026544" cy="4955204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 procedures being followed to find a ‘Provider’ and further monitoring: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BI-IFCC examines the R&amp;D </a:t>
            </a:r>
            <a:r>
              <a:rPr lang="en-US" dirty="0" smtClean="0"/>
              <a:t>component </a:t>
            </a:r>
            <a:r>
              <a:rPr lang="en-US" dirty="0" smtClean="0"/>
              <a:t>involved </a:t>
            </a:r>
            <a:r>
              <a:rPr lang="en-US" dirty="0" smtClean="0"/>
              <a:t>in the in-kind item</a:t>
            </a:r>
          </a:p>
          <a:p>
            <a:pPr marL="342900" indent="-342900">
              <a:buAutoNum type="arabicPeriod"/>
            </a:pPr>
            <a:r>
              <a:rPr lang="en-US" dirty="0" smtClean="0"/>
              <a:t>As In-kind fund does not provide R&amp;D, so seeks funds from </a:t>
            </a:r>
            <a:r>
              <a:rPr lang="en-US" dirty="0" smtClean="0"/>
              <a:t>authorities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Examines if the R&amp;D and production can be undertaken in a national </a:t>
            </a:r>
            <a:r>
              <a:rPr lang="en-US" dirty="0" smtClean="0"/>
              <a:t>lab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If not, advertisement is given in newspaper seeking EOI from Indian industry</a:t>
            </a:r>
          </a:p>
          <a:p>
            <a:pPr marL="342900" indent="-342900">
              <a:buAutoNum type="arabicPeriod"/>
            </a:pPr>
            <a:r>
              <a:rPr lang="en-US" dirty="0" smtClean="0"/>
              <a:t>Evaluation committee is formed</a:t>
            </a:r>
          </a:p>
          <a:p>
            <a:pPr marL="342900" indent="-342900">
              <a:buAutoNum type="arabicPeriod"/>
            </a:pPr>
            <a:r>
              <a:rPr lang="en-US" dirty="0" smtClean="0"/>
              <a:t>Based on technical and financial evaluation, ‘provider’ is </a:t>
            </a:r>
            <a:r>
              <a:rPr lang="en-US" dirty="0" smtClean="0"/>
              <a:t>selected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Triparty</a:t>
            </a:r>
            <a:r>
              <a:rPr lang="en-US" dirty="0"/>
              <a:t> </a:t>
            </a:r>
            <a:r>
              <a:rPr lang="en-US" dirty="0" smtClean="0"/>
              <a:t>contract (FAIR, shareholder, provider) is to be signed…</a:t>
            </a:r>
          </a:p>
          <a:p>
            <a:r>
              <a:rPr lang="en-US" dirty="0" smtClean="0"/>
              <a:t>7. Monitoring </a:t>
            </a:r>
            <a:r>
              <a:rPr lang="en-US" dirty="0" smtClean="0"/>
              <a:t>committees formed </a:t>
            </a:r>
            <a:r>
              <a:rPr lang="en-US" dirty="0" smtClean="0"/>
              <a:t>for all projects separately to review the progress,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FF0000"/>
                </a:solidFill>
              </a:rPr>
              <a:t>sanction of fund is linked with the review.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      We </a:t>
            </a:r>
            <a:r>
              <a:rPr lang="en-US" sz="2800" dirty="0" smtClean="0">
                <a:solidFill>
                  <a:srgbClr val="FF0000"/>
                </a:solidFill>
              </a:rPr>
              <a:t>have started this procedure from 2011</a:t>
            </a:r>
          </a:p>
        </p:txBody>
      </p:sp>
    </p:spTree>
    <p:extLst>
      <p:ext uri="{BB962C8B-B14F-4D97-AF65-F5344CB8AC3E}">
        <p14:creationId xmlns:p14="http://schemas.microsoft.com/office/powerpoint/2010/main" val="145817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2124075" y="188913"/>
            <a:ext cx="6163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Power converters for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FAIR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(how many??)</a:t>
            </a:r>
            <a:endParaRPr lang="en-IN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154102" y="685800"/>
            <a:ext cx="8989898" cy="6063198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sz="2800" b="1" i="1" dirty="0">
              <a:solidFill>
                <a:srgbClr val="FF0000"/>
              </a:solidFill>
              <a:latin typeface="Calibri" pitchFamily="34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Electronics Corporation of India (ECIL) has </a:t>
            </a:r>
            <a:r>
              <a:rPr lang="en-US" sz="2000" i="1" dirty="0">
                <a:solidFill>
                  <a:srgbClr val="0000FF"/>
                </a:solidFill>
                <a:latin typeface="Calibri" pitchFamily="34" charset="0"/>
              </a:rPr>
              <a:t>been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selected as the “</a:t>
            </a:r>
            <a:r>
              <a:rPr lang="en-US" sz="2000" i="1" dirty="0">
                <a:solidFill>
                  <a:srgbClr val="0000FF"/>
                </a:solidFill>
                <a:latin typeface="Calibri" pitchFamily="34" charset="0"/>
              </a:rPr>
              <a:t>provider” by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 the prescribed procedure </a:t>
            </a:r>
          </a:p>
          <a:p>
            <a:pPr marL="514350" indent="-514350"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2.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A bi-party contract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was signed between BI and ECIL with a scope of 560 PCs </a:t>
            </a:r>
          </a:p>
          <a:p>
            <a:pPr marL="514350" indent="-514350">
              <a:defRPr/>
            </a:pPr>
            <a:r>
              <a:rPr lang="en-US" sz="2000" i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  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(10% fund </a:t>
            </a:r>
            <a:r>
              <a:rPr lang="en-US" sz="2000" i="1" dirty="0" err="1" smtClean="0">
                <a:solidFill>
                  <a:srgbClr val="0000FF"/>
                </a:solidFill>
                <a:latin typeface="Calibri" pitchFamily="34" charset="0"/>
              </a:rPr>
              <a:t>releassed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 for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ECIL to perform R&amp;D and work for tri-party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contract, 2012)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.</a:t>
            </a:r>
          </a:p>
          <a:p>
            <a:pPr marL="514350" indent="-514350">
              <a:defRPr/>
            </a:pPr>
            <a:endParaRPr lang="en-US" sz="2000" i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514350" indent="-514350"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3.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After contract,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ECIL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have already built infrastructure, completed R&amp;D in collaboration with 2 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accelerator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labs in India</a:t>
            </a:r>
          </a:p>
          <a:p>
            <a:pPr marL="514350" indent="-514350"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 marL="514350" indent="-514350"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4. Scope got modified from FAIR end  (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&lt; 560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PCs, hope total allocation remains unchanged, trouble with the contract already signed)!!!</a:t>
            </a:r>
          </a:p>
          <a:p>
            <a:pPr marL="514350" indent="-514350">
              <a:defRPr/>
            </a:pPr>
            <a:endParaRPr lang="en-US" sz="2000" i="1" dirty="0">
              <a:solidFill>
                <a:srgbClr val="0000FF"/>
              </a:solidFill>
              <a:latin typeface="Calibri" pitchFamily="34" charset="0"/>
            </a:endParaRPr>
          </a:p>
          <a:p>
            <a:pPr marL="514350" indent="-514350"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5. </a:t>
            </a:r>
            <a:r>
              <a:rPr lang="en-US" sz="2000" i="1" dirty="0" err="1" smtClean="0">
                <a:solidFill>
                  <a:srgbClr val="0000FF"/>
                </a:solidFill>
                <a:latin typeface="Calibri" pitchFamily="34" charset="0"/>
              </a:rPr>
              <a:t>Triparty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 contract signed for 70 PCs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ONLY (May 2014)</a:t>
            </a:r>
            <a:endParaRPr lang="en-US" sz="2000" i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 marL="514350" indent="-514350">
              <a:defRPr/>
            </a:pPr>
            <a:endParaRPr lang="en-US" sz="2000" i="1" dirty="0">
              <a:solidFill>
                <a:srgbClr val="0000FF"/>
              </a:solidFill>
              <a:latin typeface="Calibri" pitchFamily="34" charset="0"/>
            </a:endParaRPr>
          </a:p>
          <a:p>
            <a:pPr marL="514350" indent="-514350"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6. Signing of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the 2</a:t>
            </a:r>
            <a:r>
              <a:rPr lang="en-US" sz="2000" i="1" baseline="30000" dirty="0" smtClean="0">
                <a:solidFill>
                  <a:srgbClr val="0000FF"/>
                </a:solidFill>
                <a:latin typeface="Calibri" pitchFamily="34" charset="0"/>
              </a:rPr>
              <a:t>nd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  <a:latin typeface="Calibri" pitchFamily="34" charset="0"/>
              </a:rPr>
              <a:t>triparty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 is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pending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</a:rPr>
              <a:t>for more than a year,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ECIL is asking for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money as per contract,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No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solution!!</a:t>
            </a:r>
          </a:p>
          <a:p>
            <a:pPr marL="514350" indent="-514350">
              <a:defRPr/>
            </a:pPr>
            <a:endParaRPr lang="en-US" sz="2000" i="1" dirty="0">
              <a:solidFill>
                <a:srgbClr val="0000FF"/>
              </a:solidFill>
              <a:latin typeface="Calibri" pitchFamily="34" charset="0"/>
            </a:endParaRPr>
          </a:p>
          <a:p>
            <a:pPr marL="514350" indent="-514350" algn="ctr">
              <a:defRPr/>
            </a:pPr>
            <a:r>
              <a:rPr lang="en-US" sz="2000" i="1" u="sng" dirty="0" smtClean="0">
                <a:solidFill>
                  <a:srgbClr val="FF0000"/>
                </a:solidFill>
                <a:latin typeface="Calibri" pitchFamily="34" charset="0"/>
              </a:rPr>
              <a:t>Request to FAIR/GSI: Please streamline the process, shareholder is ending up with all sorts of troubles with the Provider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Dr. Subhasis\Desktop\FAIR_AND_CBM\EOI_ITEMS\power_converters\FAIR Signing Cermony_08-09-2012_2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5486400" cy="3657600"/>
          </a:xfrm>
          <a:prstGeom prst="rect">
            <a:avLst/>
          </a:prstGeom>
          <a:noFill/>
        </p:spPr>
      </p:pic>
      <p:pic>
        <p:nvPicPr>
          <p:cNvPr id="41987" name="Picture 3" descr="C:\Users\Dr. Subhasis\Desktop\FAIR_AND_CBM\EOI_ITEMS\power_converters\FAIR Signing Cemony_08-09-2012_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4700" y="2971800"/>
            <a:ext cx="5829300" cy="3886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638800" y="1066800"/>
            <a:ext cx="3009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Contract signing ceremony</a:t>
            </a:r>
            <a:endParaRPr lang="en-IN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269875" y="228600"/>
            <a:ext cx="8721725" cy="8679297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solidFill>
                  <a:srgbClr val="FF0000"/>
                </a:solidFill>
                <a:latin typeface="Calibri" pitchFamily="34" charset="0"/>
              </a:rPr>
              <a:t>VACUUM </a:t>
            </a:r>
            <a:r>
              <a:rPr lang="en-US" sz="2000" b="1" u="sng" dirty="0" smtClean="0">
                <a:solidFill>
                  <a:srgbClr val="FF0000"/>
                </a:solidFill>
                <a:latin typeface="Calibri" pitchFamily="34" charset="0"/>
              </a:rPr>
              <a:t>CHAMBERS</a:t>
            </a:r>
            <a:endParaRPr lang="en-US" sz="2000" b="1" u="sng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EOIs sought by newspaper </a:t>
            </a:r>
            <a:r>
              <a:rPr lang="en-US" sz="2400" dirty="0" err="1" smtClean="0">
                <a:latin typeface="Calibri" pitchFamily="34" charset="0"/>
              </a:rPr>
              <a:t>advt</a:t>
            </a:r>
            <a:r>
              <a:rPr lang="en-US" sz="2400" dirty="0" smtClean="0">
                <a:latin typeface="Calibri" pitchFamily="34" charset="0"/>
              </a:rPr>
              <a:t> twice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Evaluation committee + FAIR experts visited the shortlisted industries.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</a:rPr>
              <a:t>One company found technically suitable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 u="sng" dirty="0" smtClean="0">
                <a:solidFill>
                  <a:srgbClr val="FF0000"/>
                </a:solidFill>
                <a:latin typeface="Calibri" pitchFamily="34" charset="0"/>
              </a:rPr>
              <a:t>Quoted cost considerably higher compared to the </a:t>
            </a:r>
          </a:p>
          <a:p>
            <a:pPr algn="ctr"/>
            <a:r>
              <a:rPr lang="en-US" sz="2400" u="sng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u="sng" dirty="0" smtClean="0">
                <a:solidFill>
                  <a:srgbClr val="FF0000"/>
                </a:solidFill>
                <a:latin typeface="Calibri" pitchFamily="34" charset="0"/>
              </a:rPr>
              <a:t>cost book + inflation. No way to provide additional fund!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!</a:t>
            </a:r>
          </a:p>
          <a:p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Special provision made and ‘LOI’ sent to </a:t>
            </a:r>
            <a:r>
              <a:rPr lang="en-US" sz="2400" dirty="0" err="1" smtClean="0">
                <a:solidFill>
                  <a:srgbClr val="FF0000"/>
                </a:solidFill>
                <a:latin typeface="Calibri" pitchFamily="34" charset="0"/>
              </a:rPr>
              <a:t>iDesign</a:t>
            </a: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 (present in the meeting today) (Two-step contract: prototype + production)</a:t>
            </a:r>
          </a:p>
          <a:p>
            <a:pPr algn="just"/>
            <a:endParaRPr lang="en-US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i="1" u="sng" dirty="0" smtClean="0">
                <a:solidFill>
                  <a:srgbClr val="660066"/>
                </a:solidFill>
                <a:latin typeface="Calibri" pitchFamily="34" charset="0"/>
              </a:rPr>
              <a:t>The process took about two years!!</a:t>
            </a:r>
          </a:p>
          <a:p>
            <a:pPr algn="just"/>
            <a:endParaRPr lang="en-US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</a:rPr>
              <a:t>Joint team (FAIR+BI) will monitor the progress</a:t>
            </a:r>
          </a:p>
          <a:p>
            <a:pPr algn="just"/>
            <a:endParaRPr lang="en-US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Request to FAIR: Pl. provide technical helps</a:t>
            </a:r>
            <a:endParaRPr lang="en-US" sz="3200" i="1" dirty="0">
              <a:latin typeface="Calibri" pitchFamily="34" charset="0"/>
            </a:endParaRPr>
          </a:p>
          <a:p>
            <a:endParaRPr lang="en-US" sz="3200" i="1" dirty="0">
              <a:latin typeface="Calibri" pitchFamily="34" charset="0"/>
            </a:endParaRPr>
          </a:p>
          <a:p>
            <a:endParaRPr lang="en-US" sz="3200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IN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705600" cy="533400"/>
          </a:xfrm>
          <a:solidFill>
            <a:schemeClr val="tx2">
              <a:lumMod val="20000"/>
              <a:lumOff val="80000"/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Superconducting magnets for LEB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715000"/>
          </a:xfrm>
          <a:ln>
            <a:solidFill>
              <a:srgbClr val="3399FF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i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Design </a:t>
            </a:r>
            <a:r>
              <a:rPr lang="en-US" sz="2400" i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physics</a:t>
            </a:r>
            <a:r>
              <a:rPr lang="en-US" sz="2400" i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and engineering) completed at VECC </a:t>
            </a:r>
          </a:p>
          <a:p>
            <a:pPr eaLnBrk="1" hangingPunct="1"/>
            <a:r>
              <a:rPr lang="en-US" sz="2400" i="1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Sought quotations from Indian and outside vendors</a:t>
            </a:r>
          </a:p>
          <a:p>
            <a:pPr eaLnBrk="1" hangingPunct="1"/>
            <a:r>
              <a:rPr lang="en-US" sz="2400" i="1" dirty="0" smtClean="0">
                <a:solidFill>
                  <a:srgbClr val="00B0F0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Budgetary </a:t>
            </a:r>
            <a:r>
              <a:rPr lang="en-US" sz="2400" i="1" dirty="0" smtClean="0">
                <a:solidFill>
                  <a:srgbClr val="0000FF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price </a:t>
            </a:r>
            <a:r>
              <a:rPr lang="en-US" sz="2400" i="1" dirty="0" smtClean="0">
                <a:solidFill>
                  <a:srgbClr val="0000FF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is higher by 2.5 to 6 times the cost-book price + inflation!!</a:t>
            </a:r>
          </a:p>
          <a:p>
            <a:pPr marL="0" indent="0" eaLnBrk="1" hangingPunct="1">
              <a:buNone/>
            </a:pPr>
            <a:endParaRPr lang="en-US" sz="2400" b="1" i="1" dirty="0">
              <a:solidFill>
                <a:srgbClr val="002060"/>
              </a:solidFill>
              <a:latin typeface="Andalus" pitchFamily="2" charset="-78"/>
              <a:cs typeface="Andalus" pitchFamily="2" charset="-78"/>
              <a:sym typeface="Symbol" pitchFamily="18" charset="2"/>
            </a:endParaRPr>
          </a:p>
          <a:p>
            <a:r>
              <a:rPr lang="en-US" sz="2400" i="1" dirty="0" smtClean="0">
                <a:solidFill>
                  <a:srgbClr val="660066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FAIR in the process of modified layout, </a:t>
            </a:r>
            <a:r>
              <a:rPr lang="en-US" sz="2400" i="1" dirty="0" smtClean="0">
                <a:solidFill>
                  <a:srgbClr val="660066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not yet completed</a:t>
            </a:r>
            <a:endParaRPr lang="en-US" sz="2400" i="1" dirty="0" smtClean="0">
              <a:solidFill>
                <a:srgbClr val="660066"/>
              </a:solidFill>
              <a:latin typeface="Andalus" pitchFamily="2" charset="-78"/>
              <a:cs typeface="Andalus" pitchFamily="2" charset="-78"/>
              <a:sym typeface="Symbol" pitchFamily="18" charset="2"/>
            </a:endParaRPr>
          </a:p>
          <a:p>
            <a:r>
              <a:rPr lang="en-US" sz="2400" i="1" dirty="0" smtClean="0">
                <a:solidFill>
                  <a:srgbClr val="660066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Our engineers are involved in design </a:t>
            </a:r>
            <a:r>
              <a:rPr lang="en-US" sz="2400" i="1" dirty="0" smtClean="0">
                <a:solidFill>
                  <a:srgbClr val="660066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for several years, </a:t>
            </a:r>
            <a:r>
              <a:rPr lang="en-US" sz="2400" i="1" dirty="0" smtClean="0">
                <a:solidFill>
                  <a:srgbClr val="660066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no clear decisions from FAIR team.</a:t>
            </a:r>
          </a:p>
          <a:p>
            <a:r>
              <a:rPr lang="en-US" sz="2400" i="1" dirty="0" smtClean="0">
                <a:solidFill>
                  <a:srgbClr val="660066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Once the designs are completed , will seek price from industry and based on that will take final decision on </a:t>
            </a:r>
            <a:r>
              <a:rPr lang="en-US" sz="2400" i="1" dirty="0" smtClean="0">
                <a:solidFill>
                  <a:srgbClr val="660066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production, if to be taken up…</a:t>
            </a:r>
            <a:endParaRPr lang="en-US" sz="2400" i="1" dirty="0" smtClean="0">
              <a:solidFill>
                <a:srgbClr val="660066"/>
              </a:solidFill>
              <a:latin typeface="Andalus" pitchFamily="2" charset="-78"/>
              <a:cs typeface="Andalus" pitchFamily="2" charset="-78"/>
              <a:sym typeface="Symbol" pitchFamily="18" charset="2"/>
            </a:endParaRPr>
          </a:p>
          <a:p>
            <a:endParaRPr lang="en-US" sz="2400" i="1" dirty="0">
              <a:solidFill>
                <a:srgbClr val="660066"/>
              </a:solidFill>
              <a:latin typeface="Andalus" pitchFamily="2" charset="-78"/>
              <a:cs typeface="Andalus" pitchFamily="2" charset="-78"/>
              <a:sym typeface="Symbol" pitchFamily="18" charset="2"/>
            </a:endParaRPr>
          </a:p>
          <a:p>
            <a:r>
              <a:rPr lang="en-US" sz="2400" i="1" u="sng" dirty="0" smtClean="0">
                <a:solidFill>
                  <a:srgbClr val="660066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The cost-difference is hard to defend to the funding agencies</a:t>
            </a:r>
          </a:p>
          <a:p>
            <a:r>
              <a:rPr lang="en-US" sz="2400" i="1" dirty="0" smtClean="0">
                <a:solidFill>
                  <a:srgbClr val="660066"/>
                </a:solidFill>
                <a:latin typeface="Andalus" pitchFamily="2" charset="-78"/>
                <a:cs typeface="Andalus" pitchFamily="2" charset="-78"/>
                <a:sym typeface="Symbol" pitchFamily="18" charset="2"/>
              </a:rPr>
              <a:t>The project is not well-defined and no clear direction.</a:t>
            </a:r>
            <a:endParaRPr lang="en-US" sz="1800" i="1" dirty="0" smtClean="0">
              <a:solidFill>
                <a:srgbClr val="660066"/>
              </a:solidFill>
              <a:latin typeface="Andalus" pitchFamily="2" charset="-78"/>
              <a:cs typeface="Andalus" pitchFamily="2" charset="-78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806" y="1308080"/>
            <a:ext cx="8520281" cy="3416320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US" sz="3200" b="1" dirty="0" smtClean="0"/>
              <a:t>Beam stopper</a:t>
            </a:r>
          </a:p>
          <a:p>
            <a:pPr algn="just"/>
            <a:endParaRPr lang="en-US" sz="16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Requires extensive </a:t>
            </a:r>
            <a:r>
              <a:rPr lang="en-US" sz="2400" b="1" dirty="0" smtClean="0">
                <a:solidFill>
                  <a:srgbClr val="FF0000"/>
                </a:solidFill>
              </a:rPr>
              <a:t>R&amp;D (No provision of </a:t>
            </a:r>
            <a:r>
              <a:rPr lang="en-US" sz="2400" b="1" dirty="0" smtClean="0">
                <a:solidFill>
                  <a:srgbClr val="00B0F0"/>
                </a:solidFill>
              </a:rPr>
              <a:t>R&amp;D</a:t>
            </a:r>
            <a:r>
              <a:rPr lang="en-US" sz="2400" b="1" dirty="0" smtClean="0">
                <a:solidFill>
                  <a:srgbClr val="FF0000"/>
                </a:solidFill>
              </a:rPr>
              <a:t> fund in cost-book)</a:t>
            </a:r>
          </a:p>
          <a:p>
            <a:pPr algn="just"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Special project given to a lab and work </a:t>
            </a:r>
            <a:r>
              <a:rPr lang="en-US" sz="2400" b="1" dirty="0" smtClean="0">
                <a:solidFill>
                  <a:srgbClr val="FF0000"/>
                </a:solidFill>
              </a:rPr>
              <a:t>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progressing well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     in collaboration with GSI.</a:t>
            </a:r>
          </a:p>
          <a:p>
            <a:pPr algn="just"/>
            <a:endParaRPr lang="en-US" sz="2400" b="1" dirty="0" smtClean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Advts</a:t>
            </a:r>
            <a:r>
              <a:rPr lang="en-US" sz="2400" b="1" dirty="0" smtClean="0">
                <a:solidFill>
                  <a:srgbClr val="FF0000"/>
                </a:solidFill>
              </a:rPr>
              <a:t> given in newspaper seeking EOI for vendor to build the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  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986</Words>
  <Application>Microsoft Macintosh PowerPoint</Application>
  <PresentationFormat>On-screen Show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Delivery of FAIR In-kind items (feedback from India)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Superconducting magnets for LEB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Subhasis</dc:creator>
  <cp:lastModifiedBy>Subhasis Chattopadhay</cp:lastModifiedBy>
  <cp:revision>56</cp:revision>
  <dcterms:created xsi:type="dcterms:W3CDTF">2006-08-16T00:00:00Z</dcterms:created>
  <dcterms:modified xsi:type="dcterms:W3CDTF">2015-11-03T09:24:55Z</dcterms:modified>
</cp:coreProperties>
</file>