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0" r:id="rId2"/>
    <p:sldId id="261" r:id="rId3"/>
    <p:sldId id="283" r:id="rId4"/>
    <p:sldId id="269" r:id="rId5"/>
    <p:sldId id="275" r:id="rId6"/>
    <p:sldId id="272" r:id="rId7"/>
    <p:sldId id="276" r:id="rId8"/>
    <p:sldId id="273" r:id="rId9"/>
    <p:sldId id="274" r:id="rId10"/>
    <p:sldId id="277" r:id="rId11"/>
    <p:sldId id="278" r:id="rId12"/>
    <p:sldId id="279" r:id="rId13"/>
    <p:sldId id="284" r:id="rId14"/>
    <p:sldId id="280" r:id="rId15"/>
    <p:sldId id="286" r:id="rId16"/>
    <p:sldId id="287" r:id="rId17"/>
    <p:sldId id="288" r:id="rId18"/>
    <p:sldId id="289" r:id="rId19"/>
    <p:sldId id="290" r:id="rId20"/>
    <p:sldId id="291" r:id="rId21"/>
    <p:sldId id="285" r:id="rId22"/>
    <p:sldId id="281" r:id="rId23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briella Rolando" initials="G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5" autoAdjust="0"/>
    <p:restoredTop sz="97208" autoAdjust="0"/>
  </p:normalViewPr>
  <p:slideViewPr>
    <p:cSldViewPr>
      <p:cViewPr varScale="1">
        <p:scale>
          <a:sx n="160" d="100"/>
          <a:sy n="160" d="100"/>
        </p:scale>
        <p:origin x="129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412C9-8780-4CA8-A789-7C7FEC95F581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5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61BE3-7C95-48FB-A2A7-C9DE39B3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57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088F0-D738-4D45-B7CE-B444FEC1CA5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1" y="4714877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5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55491-AAD7-4A91-A5AB-46A12C0BD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2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88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77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77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466-8300-413D-B556-322410A97BCD}" type="datetime1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771-619A-4D97-BA46-8365111F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2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D72D-302E-48E7-A254-E0E6B473EF1D}" type="datetime1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771-619A-4D97-BA46-8365111F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8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9E4A-AD5E-4651-9ACE-95E7E0241CA9}" type="datetime1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771-619A-4D97-BA46-8365111F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3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6815-EA0F-4A9F-9439-7EA0D203753A}" type="datetime1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771-619A-4D97-BA46-8365111F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8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B67B-D45F-4C66-B47C-F3953895C053}" type="datetime1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771-619A-4D97-BA46-8365111F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7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4152-993B-4A19-876D-0ED5673CDCFF}" type="datetime1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771-619A-4D97-BA46-8365111F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5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B760-E953-48B9-BB27-0EF9FC1301C5}" type="datetime1">
              <a:rPr lang="en-US" smtClean="0"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771-619A-4D97-BA46-8365111F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FA89-5F49-4568-A466-62E96E06D8FF}" type="datetime1">
              <a:rPr lang="en-US" smtClean="0"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771-619A-4D97-BA46-8365111F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7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248D-CA77-4724-B948-8C712B52436B}" type="datetime1">
              <a:rPr lang="en-US" smtClean="0"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771-619A-4D97-BA46-8365111F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3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8116-D8D5-4AB5-A2FC-E3F927904674}" type="datetime1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771-619A-4D97-BA46-8365111F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9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3D3-1DE5-47F3-958B-AE4B5C4675D6}" type="datetime1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771-619A-4D97-BA46-8365111F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7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F15D1-69E4-483F-85D8-DA55DE724B06}" type="datetime1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D771-619A-4D97-BA46-8365111F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5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115" y="1628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on PANDA solenoid </a:t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and analysis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Gabriella Rolando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Helder Pais Da </a:t>
            </a:r>
            <a:r>
              <a:rPr lang="en-US" sz="2000" b="1" dirty="0" smtClean="0">
                <a:solidFill>
                  <a:schemeClr val="tx1"/>
                </a:solidFill>
              </a:rPr>
              <a:t>Silva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Herman ten Kate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Alexey Dudarev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3</a:t>
            </a:r>
            <a:r>
              <a:rPr lang="en-US" sz="2000" dirty="0" smtClean="0">
                <a:solidFill>
                  <a:schemeClr val="tx1"/>
                </a:solidFill>
              </a:rPr>
              <a:t> November 2014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76200"/>
            <a:ext cx="1048544" cy="104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8493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Temperature distribution in the cold mass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06963" y="1701053"/>
            <a:ext cx="4413613" cy="818170"/>
            <a:chOff x="709857" y="1291706"/>
            <a:chExt cx="4413613" cy="818170"/>
          </a:xfrm>
        </p:grpSpPr>
        <p:sp>
          <p:nvSpPr>
            <p:cNvPr id="25" name="Rectangle 24"/>
            <p:cNvSpPr/>
            <p:nvPr/>
          </p:nvSpPr>
          <p:spPr>
            <a:xfrm>
              <a:off x="755576" y="1353610"/>
              <a:ext cx="4320480" cy="4902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755576" y="1412776"/>
              <a:ext cx="4320480" cy="6480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71600" y="1610084"/>
              <a:ext cx="1078923" cy="43204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03570" y="1610084"/>
              <a:ext cx="1078923" cy="43204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27784" y="1610084"/>
              <a:ext cx="711696" cy="43204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91585" y="1314720"/>
              <a:ext cx="216024" cy="9805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34499" y="1302996"/>
              <a:ext cx="216024" cy="9805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15425" y="1299559"/>
              <a:ext cx="216024" cy="9805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23456" y="1291706"/>
              <a:ext cx="216024" cy="9805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91328" y="1295579"/>
              <a:ext cx="216024" cy="9805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66469" y="1299559"/>
              <a:ext cx="216024" cy="9805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55576" y="2060848"/>
              <a:ext cx="4320480" cy="4902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flipH="1">
              <a:off x="5077751" y="1353609"/>
              <a:ext cx="45719" cy="75626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flipH="1">
              <a:off x="709857" y="1353609"/>
              <a:ext cx="45719" cy="75626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flipH="1">
              <a:off x="3563887" y="1354133"/>
              <a:ext cx="45719" cy="73122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flipH="1">
              <a:off x="2296321" y="1378124"/>
              <a:ext cx="45719" cy="72253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23222" y="791500"/>
            <a:ext cx="107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Cooling channels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809148" y="1159354"/>
            <a:ext cx="1554427" cy="469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96703" y="1159354"/>
            <a:ext cx="1196725" cy="469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04818" y="2780927"/>
            <a:ext cx="1072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Pure Al strip</a:t>
            </a:r>
            <a:endParaRPr lang="en-US" sz="1400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3488434" y="2595574"/>
            <a:ext cx="479511" cy="261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8691" y="2047633"/>
            <a:ext cx="1072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coil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2167906" y="2047633"/>
            <a:ext cx="1072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coil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523934" y="2045902"/>
            <a:ext cx="1072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coil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4926057" y="1927678"/>
            <a:ext cx="1072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casing</a:t>
            </a:r>
            <a:endParaRPr lang="en-US" sz="1400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4601186" y="1915313"/>
            <a:ext cx="649743" cy="104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45" y="3140968"/>
            <a:ext cx="5090160" cy="3230880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>
          <a:xfrm>
            <a:off x="5403330" y="2171831"/>
            <a:ext cx="1256902" cy="1473193"/>
          </a:xfrm>
          <a:prstGeom prst="straightConnector1">
            <a:avLst/>
          </a:prstGeom>
          <a:ln w="15875">
            <a:solidFill>
              <a:srgbClr val="A9078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297606" y="3088704"/>
            <a:ext cx="1164917" cy="1420416"/>
          </a:xfrm>
          <a:prstGeom prst="straightConnector1">
            <a:avLst/>
          </a:prstGeom>
          <a:ln w="158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773162" y="3088704"/>
            <a:ext cx="2319118" cy="1132384"/>
          </a:xfrm>
          <a:prstGeom prst="straightConnector1">
            <a:avLst/>
          </a:prstGeom>
          <a:ln w="158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004817" y="5157192"/>
            <a:ext cx="1072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Insulation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4935119" y="5157192"/>
            <a:ext cx="717001" cy="14094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156176" y="1309675"/>
            <a:ext cx="2644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Steady-state thermal model of the cold mass during ramp up &amp; slow dump</a:t>
            </a:r>
            <a:endParaRPr lang="en-US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16923" y="3278013"/>
            <a:ext cx="3144857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Features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6 cooling channels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1.5 mm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thick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high purity Al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strips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in thermal contact with the cooling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channels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and surrounding the 3 sub-coil modules</a:t>
            </a:r>
          </a:p>
        </p:txBody>
      </p:sp>
    </p:spTree>
    <p:extLst>
      <p:ext uri="{BB962C8B-B14F-4D97-AF65-F5344CB8AC3E}">
        <p14:creationId xmlns:p14="http://schemas.microsoft.com/office/powerpoint/2010/main" val="14545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Temperature distribution in the cold mass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11</a:t>
            </a:fld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3" y="976933"/>
            <a:ext cx="5090160" cy="323088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86" y="1408981"/>
            <a:ext cx="3181350" cy="2019300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028077" y="2592373"/>
            <a:ext cx="520542" cy="328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2624313" y="2592373"/>
            <a:ext cx="605457" cy="11380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458907"/>
              </p:ext>
            </p:extLst>
          </p:nvPr>
        </p:nvGraphicFramePr>
        <p:xfrm>
          <a:off x="5592498" y="3789040"/>
          <a:ext cx="3155966" cy="274811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73319"/>
                <a:gridCol w="1059482"/>
                <a:gridCol w="1223165"/>
              </a:tblGrid>
              <a:tr h="576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Design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ramp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[s]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600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peak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[K]</a:t>
                      </a:r>
                    </a:p>
                  </a:txBody>
                  <a:tcPr marL="68580" marR="68580" marT="0" marB="0" anchor="ctr"/>
                </a:tc>
              </a:tr>
              <a:tr h="5842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TDR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4.57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6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TDR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2000</a:t>
                      </a:r>
                      <a:endParaRPr lang="en-US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4.54</a:t>
                      </a:r>
                      <a:endParaRPr lang="en-US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505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4.56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5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4.54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32541" y="4725144"/>
            <a:ext cx="44114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thin high purity Al strip in thermal contact with the cooling ribs ensures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minimal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of the cold mass temperature during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current ramp up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slow dump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of the magnet. </a:t>
            </a:r>
            <a:endParaRPr lang="en-US" sz="16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17395" y="974152"/>
            <a:ext cx="28091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Loads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Eddy current loss in the conductor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Eddy current loss in the casing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Radiation heat flux 0.12 W/m</a:t>
            </a:r>
            <a:r>
              <a:rPr lang="en-US" baseline="30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spcAft>
                <a:spcPts val="600"/>
              </a:spcAft>
            </a:pPr>
            <a:r>
              <a:rPr lang="en-US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 (based on ATLAS CS data)</a:t>
            </a:r>
          </a:p>
        </p:txBody>
      </p:sp>
    </p:spTree>
    <p:extLst>
      <p:ext uri="{BB962C8B-B14F-4D97-AF65-F5344CB8AC3E}">
        <p14:creationId xmlns:p14="http://schemas.microsoft.com/office/powerpoint/2010/main" val="14856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Shear stress at the coil-casing interface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284029"/>
              </p:ext>
            </p:extLst>
          </p:nvPr>
        </p:nvGraphicFramePr>
        <p:xfrm>
          <a:off x="539552" y="1803673"/>
          <a:ext cx="3456384" cy="200157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40160"/>
                <a:gridCol w="2016224"/>
              </a:tblGrid>
              <a:tr h="5761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Design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Peak shear stress at coil-casing interface</a:t>
                      </a:r>
                      <a:endParaRPr lang="en-US" sz="1600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[MPa]</a:t>
                      </a:r>
                    </a:p>
                  </a:txBody>
                  <a:tcPr marL="68580" marR="68580" marT="0" marB="0" anchor="ctr"/>
                </a:tc>
              </a:tr>
              <a:tr h="5842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spacers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61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spacers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≈10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67544" y="4174733"/>
            <a:ext cx="323733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Maximum epoxy shear stress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30 MPa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Maximum shear stress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at coil-casing interface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below epoxy limit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even without spacers between the coils.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TDR values are confirmed.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937013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Magneto-structural model of the cold mass at operating current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382506" y="3144610"/>
            <a:ext cx="4320480" cy="677690"/>
            <a:chOff x="4362778" y="3395423"/>
            <a:chExt cx="4320480" cy="677690"/>
          </a:xfrm>
        </p:grpSpPr>
        <p:grpSp>
          <p:nvGrpSpPr>
            <p:cNvPr id="5" name="Group 4"/>
            <p:cNvGrpSpPr/>
            <p:nvPr/>
          </p:nvGrpSpPr>
          <p:grpSpPr>
            <a:xfrm>
              <a:off x="4362778" y="3443757"/>
              <a:ext cx="4320480" cy="629356"/>
              <a:chOff x="4362778" y="3443757"/>
              <a:chExt cx="4320480" cy="62935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362778" y="3443757"/>
                <a:ext cx="4320480" cy="19730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578802" y="3641065"/>
                <a:ext cx="1078923" cy="432048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410772" y="3641065"/>
                <a:ext cx="1078923" cy="432048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34986" y="3641065"/>
                <a:ext cx="711696" cy="432048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5382269" y="3395423"/>
              <a:ext cx="1072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casing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84792" y="3703200"/>
              <a:ext cx="1072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coil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72276" y="3703200"/>
              <a:ext cx="1072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coil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04811" y="3703200"/>
              <a:ext cx="1072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coil</a:t>
              </a:r>
              <a:endParaRPr lang="en-US" sz="1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91980" y="1941535"/>
            <a:ext cx="4320480" cy="648072"/>
            <a:chOff x="4294962" y="2330164"/>
            <a:chExt cx="4320480" cy="648072"/>
          </a:xfrm>
        </p:grpSpPr>
        <p:grpSp>
          <p:nvGrpSpPr>
            <p:cNvPr id="2" name="Group 1"/>
            <p:cNvGrpSpPr/>
            <p:nvPr/>
          </p:nvGrpSpPr>
          <p:grpSpPr>
            <a:xfrm>
              <a:off x="4294962" y="2330164"/>
              <a:ext cx="4320480" cy="648072"/>
              <a:chOff x="4632954" y="1572328"/>
              <a:chExt cx="4320480" cy="64807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632954" y="1572328"/>
                <a:ext cx="4320480" cy="64807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848978" y="1769636"/>
                <a:ext cx="1078923" cy="432048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680948" y="1769636"/>
                <a:ext cx="1078923" cy="432048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505162" y="1769636"/>
                <a:ext cx="711696" cy="432048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517323" y="2589607"/>
              <a:ext cx="1072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coil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10772" y="2589607"/>
              <a:ext cx="1072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coil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18083" y="2607464"/>
              <a:ext cx="1072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coil</a:t>
              </a:r>
              <a:endParaRPr lang="en-US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14453" y="2383099"/>
              <a:ext cx="1072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casing</a:t>
              </a:r>
              <a:endParaRPr lang="en-US" sz="1400" dirty="0"/>
            </a:p>
          </p:txBody>
        </p:sp>
      </p:grpSp>
      <p:cxnSp>
        <p:nvCxnSpPr>
          <p:cNvPr id="47" name="Straight Arrow Connector 46"/>
          <p:cNvCxnSpPr/>
          <p:nvPr/>
        </p:nvCxnSpPr>
        <p:spPr>
          <a:xfrm flipV="1">
            <a:off x="3704882" y="2708920"/>
            <a:ext cx="618586" cy="13937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751129" y="3509014"/>
            <a:ext cx="526092" cy="9726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34" y="2464329"/>
            <a:ext cx="357188" cy="45148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163" y="5179784"/>
            <a:ext cx="4294823" cy="37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Connector 48"/>
          <p:cNvCxnSpPr/>
          <p:nvPr/>
        </p:nvCxnSpPr>
        <p:spPr>
          <a:xfrm flipV="1">
            <a:off x="5747943" y="4710153"/>
            <a:ext cx="0" cy="83609"/>
          </a:xfrm>
          <a:prstGeom prst="line">
            <a:avLst/>
          </a:prstGeom>
          <a:ln>
            <a:solidFill>
              <a:srgbClr val="A907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382507" y="4710153"/>
            <a:ext cx="1365436" cy="0"/>
          </a:xfrm>
          <a:prstGeom prst="line">
            <a:avLst/>
          </a:prstGeom>
          <a:ln>
            <a:solidFill>
              <a:srgbClr val="A907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382111" y="4710152"/>
            <a:ext cx="0" cy="83609"/>
          </a:xfrm>
          <a:prstGeom prst="line">
            <a:avLst/>
          </a:prstGeom>
          <a:ln>
            <a:solidFill>
              <a:srgbClr val="A907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223421" y="4710153"/>
            <a:ext cx="0" cy="83609"/>
          </a:xfrm>
          <a:prstGeom prst="line">
            <a:avLst/>
          </a:prstGeom>
          <a:ln>
            <a:solidFill>
              <a:srgbClr val="A907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818537" y="4704372"/>
            <a:ext cx="0" cy="83609"/>
          </a:xfrm>
          <a:prstGeom prst="line">
            <a:avLst/>
          </a:prstGeom>
          <a:ln>
            <a:solidFill>
              <a:srgbClr val="A907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8662167" y="4709134"/>
            <a:ext cx="0" cy="83609"/>
          </a:xfrm>
          <a:prstGeom prst="line">
            <a:avLst/>
          </a:prstGeom>
          <a:ln>
            <a:solidFill>
              <a:srgbClr val="A907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296731" y="4704372"/>
            <a:ext cx="1365436" cy="0"/>
          </a:xfrm>
          <a:prstGeom prst="line">
            <a:avLst/>
          </a:prstGeom>
          <a:ln>
            <a:solidFill>
              <a:srgbClr val="A907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7296731" y="4711859"/>
            <a:ext cx="0" cy="83609"/>
          </a:xfrm>
          <a:prstGeom prst="line">
            <a:avLst/>
          </a:prstGeom>
          <a:ln>
            <a:solidFill>
              <a:srgbClr val="A907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6218870" y="4702635"/>
            <a:ext cx="595116" cy="0"/>
          </a:xfrm>
          <a:prstGeom prst="line">
            <a:avLst/>
          </a:prstGeom>
          <a:ln>
            <a:solidFill>
              <a:srgbClr val="A907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577216" y="5818494"/>
            <a:ext cx="3925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Shear stress distribution in the cold mass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929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13</a:t>
            </a:fld>
            <a:endParaRPr lang="en-US"/>
          </a:p>
        </p:txBody>
      </p:sp>
      <p:sp>
        <p:nvSpPr>
          <p:cNvPr id="50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90653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Part II</a:t>
            </a:r>
          </a:p>
          <a:p>
            <a:pPr marL="0" indent="0">
              <a:spcBef>
                <a:spcPts val="300"/>
              </a:spcBef>
              <a:buNone/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b="1" dirty="0"/>
              <a:t>Coil cross-section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/>
              <a:t>Coil winding</a:t>
            </a:r>
            <a:endParaRPr lang="en-GB" sz="2000" b="1" dirty="0"/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/>
              <a:t>Analytic stress </a:t>
            </a:r>
            <a:r>
              <a:rPr lang="en-GB" sz="2000" b="1" dirty="0"/>
              <a:t>assessment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b="1" dirty="0"/>
              <a:t>Support cylinder dimensions</a:t>
            </a:r>
          </a:p>
        </p:txBody>
      </p:sp>
    </p:spTree>
    <p:extLst>
      <p:ext uri="{BB962C8B-B14F-4D97-AF65-F5344CB8AC3E}">
        <p14:creationId xmlns:p14="http://schemas.microsoft.com/office/powerpoint/2010/main" val="12744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Coil cross-section 1/2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27" y="1046368"/>
            <a:ext cx="6791000" cy="4042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893" y="5386279"/>
            <a:ext cx="69234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Update: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Two </a:t>
            </a:r>
            <a:r>
              <a:rPr lang="en-US" dirty="0"/>
              <a:t>flanges and one support cylinder per sub </a:t>
            </a:r>
            <a:r>
              <a:rPr lang="en-US" dirty="0" smtClean="0"/>
              <a:t>coil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Layer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G10</a:t>
            </a:r>
            <a:r>
              <a:rPr lang="en-US" dirty="0"/>
              <a:t> to </a:t>
            </a:r>
            <a:r>
              <a:rPr lang="en-US" b="1" dirty="0">
                <a:solidFill>
                  <a:srgbClr val="FF0000"/>
                </a:solidFill>
              </a:rPr>
              <a:t>compensate</a:t>
            </a:r>
            <a:r>
              <a:rPr lang="en-US" dirty="0"/>
              <a:t> for winding and cable </a:t>
            </a:r>
            <a:r>
              <a:rPr lang="en-US" b="1" dirty="0" smtClean="0">
                <a:solidFill>
                  <a:srgbClr val="FF0000"/>
                </a:solidFill>
              </a:rPr>
              <a:t>tolerances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Sliding </a:t>
            </a:r>
            <a:r>
              <a:rPr lang="en-US" b="1" dirty="0">
                <a:solidFill>
                  <a:srgbClr val="FF0000"/>
                </a:solidFill>
              </a:rPr>
              <a:t>interface </a:t>
            </a:r>
            <a:r>
              <a:rPr lang="en-US" dirty="0"/>
              <a:t>between coil and </a:t>
            </a:r>
            <a:r>
              <a:rPr lang="en-US" dirty="0" smtClean="0"/>
              <a:t>flanges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Coil cross-section 2/2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4643" y="4813844"/>
            <a:ext cx="65808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Update</a:t>
            </a:r>
            <a:r>
              <a:rPr lang="en-US" sz="20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Two </a:t>
            </a:r>
            <a:r>
              <a:rPr lang="en-US" dirty="0"/>
              <a:t>flanges and one support cylinder per sub </a:t>
            </a:r>
            <a:r>
              <a:rPr lang="en-US" dirty="0" smtClean="0"/>
              <a:t>coil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Layer of G10 to compensate for winding and cable tolerances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Sliding interface between coil and flanges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High </a:t>
            </a:r>
            <a:r>
              <a:rPr lang="en-US" dirty="0"/>
              <a:t>purity </a:t>
            </a:r>
            <a:r>
              <a:rPr lang="en-US" b="1" dirty="0">
                <a:solidFill>
                  <a:srgbClr val="FF0000"/>
                </a:solidFill>
              </a:rPr>
              <a:t>aluminum strips</a:t>
            </a:r>
            <a:r>
              <a:rPr lang="en-US" dirty="0"/>
              <a:t> to improve </a:t>
            </a:r>
            <a:r>
              <a:rPr lang="en-US" b="1" dirty="0" smtClean="0">
                <a:solidFill>
                  <a:srgbClr val="FF0000"/>
                </a:solidFill>
              </a:rPr>
              <a:t>cooling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8" y="1130788"/>
            <a:ext cx="6465915" cy="3794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1" t="7334" r="30090" b="4298"/>
          <a:stretch/>
        </p:blipFill>
        <p:spPr>
          <a:xfrm>
            <a:off x="6260031" y="2815896"/>
            <a:ext cx="2899393" cy="265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Coil winding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7159" y="1387848"/>
            <a:ext cx="417646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</a:rPr>
              <a:t>A vertical </a:t>
            </a:r>
            <a:r>
              <a:rPr lang="en-US" sz="2000" b="1" dirty="0">
                <a:solidFill>
                  <a:srgbClr val="FF0000"/>
                </a:solidFill>
              </a:rPr>
              <a:t>winding </a:t>
            </a:r>
            <a:r>
              <a:rPr lang="en-US" sz="2000" b="1" dirty="0" smtClean="0">
                <a:solidFill>
                  <a:srgbClr val="FF0000"/>
                </a:solidFill>
              </a:rPr>
              <a:t>set-up </a:t>
            </a:r>
            <a:r>
              <a:rPr lang="en-US" sz="2000" dirty="0" smtClean="0"/>
              <a:t>is </a:t>
            </a:r>
            <a:r>
              <a:rPr lang="en-US" sz="2000" dirty="0"/>
              <a:t>preferable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A simple </a:t>
            </a:r>
            <a:r>
              <a:rPr lang="en-US" sz="2000" b="1" dirty="0">
                <a:solidFill>
                  <a:srgbClr val="FF0000"/>
                </a:solidFill>
              </a:rPr>
              <a:t>collapsible mandrel </a:t>
            </a:r>
            <a:r>
              <a:rPr lang="en-US" sz="2000" dirty="0"/>
              <a:t>will be </a:t>
            </a:r>
            <a:r>
              <a:rPr lang="en-US" sz="2000" b="1" dirty="0">
                <a:solidFill>
                  <a:srgbClr val="FF0000"/>
                </a:solidFill>
              </a:rPr>
              <a:t>designed </a:t>
            </a:r>
            <a:r>
              <a:rPr lang="en-US" sz="2000" dirty="0"/>
              <a:t>for our purpose.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One </a:t>
            </a:r>
            <a:r>
              <a:rPr lang="en-US" sz="2000" dirty="0"/>
              <a:t>of the </a:t>
            </a:r>
            <a:r>
              <a:rPr lang="en-US" sz="2000" dirty="0" smtClean="0"/>
              <a:t>coil flanges </a:t>
            </a:r>
            <a:r>
              <a:rPr lang="en-US" sz="2000" dirty="0"/>
              <a:t>will be connected initially to the winding mandrel.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 cable winding is “transposed”, using joggles in every turn.</a:t>
            </a:r>
            <a:endParaRPr lang="en-US" sz="20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24744"/>
            <a:ext cx="4498441" cy="446061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839200" y="4320000"/>
            <a:ext cx="936104" cy="7151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7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Analytic stress assessment 1/3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08104" y="3429000"/>
            <a:ext cx="25922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Without </a:t>
            </a:r>
            <a:r>
              <a:rPr lang="en-US" sz="2000" b="1" dirty="0" smtClean="0">
                <a:solidFill>
                  <a:srgbClr val="FF0000"/>
                </a:solidFill>
              </a:rPr>
              <a:t>external support </a:t>
            </a:r>
            <a:r>
              <a:rPr lang="en-US" sz="2000" dirty="0"/>
              <a:t>the coil </a:t>
            </a:r>
            <a:r>
              <a:rPr lang="en-US" sz="2000" dirty="0" smtClean="0"/>
              <a:t>windings will </a:t>
            </a:r>
            <a:r>
              <a:rPr lang="en-US" sz="2000" b="1" dirty="0">
                <a:solidFill>
                  <a:srgbClr val="FF0000"/>
                </a:solidFill>
              </a:rPr>
              <a:t>yield</a:t>
            </a:r>
            <a:r>
              <a:rPr lang="en-US" sz="2000" dirty="0"/>
              <a:t>.</a:t>
            </a:r>
          </a:p>
          <a:p>
            <a:pPr algn="just">
              <a:spcAft>
                <a:spcPts val="600"/>
              </a:spcAft>
            </a:pPr>
            <a:endParaRPr lang="en-US" sz="1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639" y="1306345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Bare coil </a:t>
            </a:r>
            <a:r>
              <a:rPr lang="en-US" b="1" dirty="0" smtClean="0"/>
              <a:t>under radial magnetic force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5555380"/>
                  </p:ext>
                </p:extLst>
              </p:nvPr>
            </p:nvGraphicFramePr>
            <p:xfrm>
              <a:off x="475952" y="2132856"/>
              <a:ext cx="4096048" cy="4040909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2464730"/>
                    <a:gridCol w="1631318"/>
                  </a:tblGrid>
                  <a:tr h="576116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Value</a:t>
                          </a:r>
                        </a:p>
                      </a:txBody>
                      <a:tcPr marL="68580" marR="68580" marT="0" marB="0" anchor="ctr"/>
                    </a:tc>
                  </a:tr>
                  <a:tr h="58421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600" b="1" u="none" strike="noStrike" dirty="0" smtClean="0">
                              <a:effectLst/>
                            </a:rPr>
                            <a:t>Hoop stress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600" b="1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1" i="1" u="none" strike="noStrike" dirty="0" smtClean="0">
                                      <a:effectLst/>
                                      <a:latin typeface="Cambria Math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a:rPr lang="fr-FR" sz="1600" b="1" i="1" u="none" strike="noStrike" dirty="0" smtClean="0">
                                      <a:effectLst/>
                                      <a:latin typeface="Cambria Math"/>
                                    </a:rPr>
                                    <m:t>𝐢</m:t>
                                  </m:r>
                                </m:sub>
                              </m:sSub>
                              <m:r>
                                <a:rPr lang="fr-FR" sz="1600" b="1" i="1" u="none" strike="noStrike" dirty="0" smtClean="0">
                                  <a:effectLst/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600" b="1" u="none" strike="noStrike" dirty="0" smtClean="0">
                              <a:effectLst/>
                            </a:rPr>
                            <a:t>[MPa</a:t>
                          </a:r>
                          <a:r>
                            <a:rPr lang="en-GB" sz="1600" b="1" u="none" strike="noStrike" dirty="0">
                              <a:effectLst/>
                            </a:rPr>
                            <a:t>]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62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57611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600" b="1" u="none" strike="noStrike" dirty="0" smtClean="0">
                              <a:effectLst/>
                            </a:rPr>
                            <a:t>Hoop stress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600" b="1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1" i="1" u="none" strike="noStrike" dirty="0" smtClean="0">
                                      <a:effectLst/>
                                      <a:latin typeface="Cambria Math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a:rPr lang="fr-FR" sz="1600" b="1" i="1" u="none" strike="noStrike" dirty="0" smtClean="0">
                                      <a:effectLst/>
                                      <a:latin typeface="Cambria Math"/>
                                    </a:rPr>
                                    <m:t>𝐨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u="none" strike="noStrike" baseline="-25000" dirty="0" smtClean="0">
                              <a:effectLst/>
                            </a:rPr>
                            <a:t> </a:t>
                          </a:r>
                          <a:r>
                            <a:rPr lang="en-GB" sz="1600" b="1" u="none" strike="noStrike" dirty="0" smtClean="0">
                              <a:effectLst/>
                            </a:rPr>
                            <a:t>[MPa</a:t>
                          </a:r>
                          <a:r>
                            <a:rPr lang="en-GB" sz="1600" b="1" u="none" strike="noStrike" dirty="0">
                              <a:effectLst/>
                            </a:rPr>
                            <a:t>]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59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57611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600" b="1" u="none" strike="noStrike" dirty="0">
                              <a:effectLst/>
                            </a:rPr>
                            <a:t>Radial </a:t>
                          </a:r>
                          <a:r>
                            <a:rPr lang="en-GB" sz="1600" b="1" u="none" strike="noStrike" dirty="0" smtClean="0">
                              <a:effectLst/>
                            </a:rPr>
                            <a:t>stress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600" b="1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1" i="1" u="none" strike="noStrike" dirty="0" smtClean="0">
                                      <a:effectLst/>
                                      <a:latin typeface="Cambria Math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a:rPr lang="fr-FR" sz="1600" b="1" i="1" u="none" strike="noStrike" dirty="0" smtClean="0">
                                      <a:effectLst/>
                                      <a:latin typeface="Cambria Math"/>
                                    </a:rPr>
                                    <m:t>𝐢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u="none" strike="noStrike" dirty="0" smtClean="0">
                              <a:effectLst/>
                            </a:rPr>
                            <a:t> </a:t>
                          </a:r>
                          <a:r>
                            <a:rPr lang="en-GB" sz="1600" b="1" u="none" strike="noStrike" dirty="0">
                              <a:effectLst/>
                            </a:rPr>
                            <a:t>[</a:t>
                          </a:r>
                          <a:r>
                            <a:rPr lang="en-GB" sz="1600" b="1" u="none" strike="noStrike" dirty="0" smtClean="0">
                              <a:effectLst/>
                            </a:rPr>
                            <a:t>MPa</a:t>
                          </a:r>
                          <a:r>
                            <a:rPr lang="en-GB" sz="1600" b="1" u="none" strike="noStrike" dirty="0">
                              <a:effectLst/>
                            </a:rPr>
                            <a:t>]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>
                              <a:effectLst/>
                            </a:rPr>
                            <a:t>-</a:t>
                          </a:r>
                          <a:r>
                            <a:rPr lang="en-GB" sz="1600" u="none" strike="noStrike" dirty="0" smtClean="0">
                              <a:effectLst/>
                            </a:rPr>
                            <a:t>2.9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57611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600" b="1" u="none" strike="noStrike" dirty="0">
                              <a:effectLst/>
                            </a:rPr>
                            <a:t>Radial </a:t>
                          </a:r>
                          <a:r>
                            <a:rPr lang="en-GB" sz="1600" b="1" u="none" strike="noStrike" dirty="0" smtClean="0">
                              <a:effectLst/>
                            </a:rPr>
                            <a:t>stress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600" b="1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1" i="1" u="none" strike="noStrike" dirty="0" smtClean="0">
                                      <a:effectLst/>
                                      <a:latin typeface="Cambria Math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a:rPr lang="fr-FR" sz="1600" b="1" i="1" u="none" strike="noStrike" dirty="0" smtClean="0">
                                      <a:effectLst/>
                                      <a:latin typeface="Cambria Math"/>
                                    </a:rPr>
                                    <m:t>𝐨</m:t>
                                  </m:r>
                                </m:sub>
                              </m:sSub>
                              <m:r>
                                <a:rPr lang="fr-FR" sz="1600" b="1" i="1" u="none" strike="noStrike" dirty="0" smtClean="0">
                                  <a:effectLst/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600" b="1" u="none" strike="noStrike" dirty="0">
                              <a:effectLst/>
                            </a:rPr>
                            <a:t>[</a:t>
                          </a:r>
                          <a:r>
                            <a:rPr lang="en-GB" sz="1600" b="1" u="none" strike="noStrike" dirty="0" smtClean="0">
                              <a:effectLst/>
                            </a:rPr>
                            <a:t>MPa</a:t>
                          </a:r>
                          <a:r>
                            <a:rPr lang="en-GB" sz="1600" b="1" u="none" strike="noStrike" dirty="0">
                              <a:effectLst/>
                            </a:rPr>
                            <a:t>]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0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57611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600" b="1" u="none" strike="noStrike" dirty="0" smtClean="0">
                              <a:effectLst/>
                            </a:rPr>
                            <a:t>Max. von</a:t>
                          </a:r>
                          <a:r>
                            <a:rPr lang="en-GB" sz="1600" b="1" u="none" strike="noStrike" baseline="0" dirty="0" smtClean="0">
                              <a:effectLst/>
                            </a:rPr>
                            <a:t> Mises stress [MPa]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64</a:t>
                          </a:r>
                          <a:endParaRPr lang="en-GB" sz="16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57611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600" b="1" u="none" strike="noStrike" dirty="0" smtClean="0">
                              <a:effectLst/>
                            </a:rPr>
                            <a:t>Safety </a:t>
                          </a:r>
                          <a:r>
                            <a:rPr lang="en-GB" sz="1600" b="1" u="none" strike="noStrike" dirty="0">
                              <a:effectLst/>
                            </a:rPr>
                            <a:t>factor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0.63</a:t>
                          </a:r>
                          <a:endParaRPr lang="en-GB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5555380"/>
                  </p:ext>
                </p:extLst>
              </p:nvPr>
            </p:nvGraphicFramePr>
            <p:xfrm>
              <a:off x="475952" y="2132856"/>
              <a:ext cx="4096048" cy="4040909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2464730"/>
                    <a:gridCol w="1631318"/>
                  </a:tblGrid>
                  <a:tr h="576116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Value</a:t>
                          </a:r>
                        </a:p>
                      </a:txBody>
                      <a:tcPr marL="68580" marR="68580" marT="0" marB="0" anchor="ctr"/>
                    </a:tc>
                  </a:tr>
                  <a:tr h="5842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t="-101053" r="-66337" b="-49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62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576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t="-201053" r="-66337" b="-39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59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576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t="-304255" r="-66337" b="-3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>
                              <a:effectLst/>
                            </a:rPr>
                            <a:t>-</a:t>
                          </a:r>
                          <a:r>
                            <a:rPr lang="en-GB" sz="1600" u="none" strike="noStrike" dirty="0" smtClean="0">
                              <a:effectLst/>
                            </a:rPr>
                            <a:t>2.9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576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t="-400000" r="-66337" b="-19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0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57611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600" b="1" u="none" strike="noStrike" dirty="0" smtClean="0">
                              <a:effectLst/>
                            </a:rPr>
                            <a:t>Max. von</a:t>
                          </a:r>
                          <a:r>
                            <a:rPr lang="en-GB" sz="1600" b="1" u="none" strike="noStrike" baseline="0" dirty="0" smtClean="0">
                              <a:effectLst/>
                            </a:rPr>
                            <a:t> Mises stress [MPa]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64</a:t>
                          </a:r>
                          <a:endParaRPr lang="en-GB" sz="16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57611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600" b="1" u="none" strike="noStrike" dirty="0" smtClean="0">
                              <a:effectLst/>
                            </a:rPr>
                            <a:t>Safety </a:t>
                          </a:r>
                          <a:r>
                            <a:rPr lang="en-GB" sz="1600" b="1" u="none" strike="noStrike" dirty="0">
                              <a:effectLst/>
                            </a:rPr>
                            <a:t>factor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0.63</a:t>
                          </a:r>
                          <a:endParaRPr lang="en-GB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547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Analytic stress assessment 2/3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8908" y="1121679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40 mm </a:t>
            </a:r>
            <a:r>
              <a:rPr lang="en-US" b="1" dirty="0" smtClean="0"/>
              <a:t>support </a:t>
            </a:r>
            <a:r>
              <a:rPr lang="en-US" b="1" dirty="0"/>
              <a:t>cylinder with </a:t>
            </a:r>
            <a:r>
              <a:rPr lang="en-US" b="1" dirty="0">
                <a:solidFill>
                  <a:srgbClr val="FF0000"/>
                </a:solidFill>
              </a:rPr>
              <a:t>no contact pressure </a:t>
            </a:r>
            <a:r>
              <a:rPr lang="en-US" b="1" dirty="0"/>
              <a:t>at </a:t>
            </a:r>
            <a:r>
              <a:rPr lang="en-US" b="1" dirty="0" smtClean="0"/>
              <a:t>cold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997740"/>
                  </p:ext>
                </p:extLst>
              </p:nvPr>
            </p:nvGraphicFramePr>
            <p:xfrm>
              <a:off x="388908" y="1700808"/>
              <a:ext cx="4759155" cy="4752527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2526908"/>
                    <a:gridCol w="876703"/>
                    <a:gridCol w="1355544"/>
                  </a:tblGrid>
                  <a:tr h="559165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Coil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Casing</a:t>
                          </a:r>
                        </a:p>
                      </a:txBody>
                      <a:tcPr marL="68580" marR="68580" marT="0" marB="0" anchor="ctr"/>
                    </a:tc>
                  </a:tr>
                  <a:tr h="48917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600" b="1" u="none" strike="noStrike" dirty="0">
                              <a:effectLst/>
                            </a:rPr>
                            <a:t>Contact pressure [</a:t>
                          </a:r>
                          <a:r>
                            <a:rPr lang="en-GB" sz="1600" b="1" u="none" strike="noStrike" dirty="0" smtClean="0">
                              <a:effectLst/>
                            </a:rPr>
                            <a:t>MPa</a:t>
                          </a:r>
                          <a:r>
                            <a:rPr lang="en-GB" sz="1600" b="1" u="none" strike="noStrike" dirty="0">
                              <a:effectLst/>
                            </a:rPr>
                            <a:t>] 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1.240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48922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600" b="1" u="none" strike="noStrike" dirty="0" smtClean="0">
                              <a:effectLst/>
                            </a:rPr>
                            <a:t>Hoop Stress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600" b="1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1" i="1" u="none" strike="noStrike" dirty="0" smtClean="0">
                                      <a:effectLst/>
                                      <a:latin typeface="Cambria Math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a:rPr lang="fr-FR" sz="1600" b="1" i="1" u="none" strike="noStrike" dirty="0" smtClean="0">
                                      <a:effectLst/>
                                      <a:latin typeface="Cambria Math"/>
                                    </a:rPr>
                                    <m:t>𝐢</m:t>
                                  </m:r>
                                </m:sub>
                              </m:sSub>
                              <m:r>
                                <a:rPr lang="fr-FR" sz="1600" b="1" i="1" u="none" strike="noStrike" dirty="0" smtClean="0">
                                  <a:effectLst/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600" b="1" u="none" strike="noStrike" dirty="0" smtClean="0">
                              <a:effectLst/>
                            </a:rPr>
                            <a:t>[MPa]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34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33</a:t>
                          </a:r>
                        </a:p>
                      </a:txBody>
                      <a:tcPr marL="9525" marR="9525" marT="9525" marB="0" anchor="ctr"/>
                    </a:tc>
                  </a:tr>
                  <a:tr h="48922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u="none" strike="noStrike" dirty="0" smtClean="0">
                              <a:effectLst/>
                            </a:rPr>
                            <a:t>Hoop Stress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600" b="1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1" i="1" u="none" strike="noStrike" dirty="0" smtClean="0">
                                      <a:effectLst/>
                                      <a:latin typeface="Cambria Math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a:rPr lang="fr-FR" sz="1600" b="1" i="1" u="none" strike="noStrike" dirty="0" smtClean="0">
                                      <a:effectLst/>
                                      <a:latin typeface="Cambria Math"/>
                                    </a:rPr>
                                    <m:t>𝐨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u="none" strike="noStrike" dirty="0" smtClean="0">
                              <a:effectLst/>
                            </a:rPr>
                            <a:t> [MPa] 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35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33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1933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600" b="1" u="none" strike="noStrike" dirty="0" smtClean="0">
                              <a:effectLst/>
                            </a:rPr>
                            <a:t>Radial </a:t>
                          </a:r>
                          <a:r>
                            <a:rPr lang="en-GB" sz="1600" b="1" u="none" strike="noStrike" dirty="0">
                              <a:effectLst/>
                            </a:rPr>
                            <a:t>Stress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600" b="1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1" i="1" u="none" strike="noStrike" dirty="0" smtClean="0">
                                      <a:effectLst/>
                                      <a:latin typeface="Cambria Math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a:rPr lang="fr-FR" sz="1600" b="1" i="1" u="none" strike="noStrike" dirty="0" smtClean="0">
                                      <a:effectLst/>
                                      <a:latin typeface="Cambria Math"/>
                                    </a:rPr>
                                    <m:t>𝐢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u="none" strike="noStrike" dirty="0" smtClean="0">
                              <a:effectLst/>
                            </a:rPr>
                            <a:t> [MPa] 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>
                              <a:effectLst/>
                            </a:rPr>
                            <a:t>-</a:t>
                          </a:r>
                          <a:r>
                            <a:rPr lang="en-GB" sz="1600" u="none" strike="noStrike" dirty="0" smtClean="0">
                              <a:effectLst/>
                            </a:rPr>
                            <a:t>2.9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1.2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8922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sv-SE" sz="1600" b="1" u="none" strike="noStrike" dirty="0" smtClean="0">
                              <a:effectLst/>
                            </a:rPr>
                            <a:t>Radial </a:t>
                          </a:r>
                          <a:r>
                            <a:rPr lang="sv-SE" sz="1600" b="1" u="none" strike="noStrike" dirty="0">
                              <a:effectLst/>
                            </a:rPr>
                            <a:t>Stress </a:t>
                          </a:r>
                          <a:r>
                            <a:rPr lang="sv-SE" sz="1600" b="1" u="none" strike="noStrike" dirty="0" smtClean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600" b="1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1" i="1" u="none" strike="noStrike" dirty="0" smtClean="0">
                                      <a:effectLst/>
                                      <a:latin typeface="Cambria Math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a:rPr lang="fr-FR" sz="1600" b="1" i="1" u="none" strike="noStrike" dirty="0" smtClean="0">
                                      <a:effectLst/>
                                      <a:latin typeface="Cambria Math"/>
                                    </a:rPr>
                                    <m:t>𝐨</m:t>
                                  </m:r>
                                </m:sub>
                              </m:sSub>
                              <m:r>
                                <a:rPr lang="fr-FR" sz="1600" b="1" i="1" u="none" strike="noStrike" dirty="0" smtClean="0">
                                  <a:effectLst/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600" b="1" u="none" strike="noStrike" dirty="0" smtClean="0">
                              <a:effectLst/>
                            </a:rPr>
                            <a:t>[MPa]</a:t>
                          </a:r>
                          <a:r>
                            <a:rPr lang="sv-SE" sz="1600" b="1" u="none" strike="noStrike" dirty="0" smtClean="0">
                              <a:effectLst/>
                            </a:rPr>
                            <a:t> </a:t>
                          </a:r>
                          <a:endParaRPr lang="sv-SE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>
                              <a:effectLst/>
                            </a:rPr>
                            <a:t>-</a:t>
                          </a:r>
                          <a:r>
                            <a:rPr lang="en-GB" sz="1600" u="none" strike="noStrike" dirty="0" smtClean="0">
                              <a:effectLst/>
                            </a:rPr>
                            <a:t>1.2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0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1933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600" b="1" u="none" strike="noStrike" dirty="0" smtClean="0">
                              <a:effectLst/>
                            </a:rPr>
                            <a:t>Max. von</a:t>
                          </a:r>
                          <a:r>
                            <a:rPr lang="en-GB" sz="1600" b="1" u="none" strike="noStrike" baseline="0" dirty="0" smtClean="0">
                              <a:effectLst/>
                            </a:rPr>
                            <a:t> Mises stress </a:t>
                          </a:r>
                          <a:r>
                            <a:rPr lang="en-GB" sz="1600" b="1" u="none" strike="noStrike" dirty="0" smtClean="0">
                              <a:effectLst/>
                            </a:rPr>
                            <a:t>[MPa]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36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u="none" strike="noStrike" dirty="0" smtClean="0">
                              <a:effectLst/>
                            </a:rPr>
                            <a:t>35</a:t>
                          </a:r>
                          <a:endParaRPr lang="en-GB" sz="16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1933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6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Safety factor</a:t>
                          </a:r>
                          <a:endParaRPr lang="en-GB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1.1</a:t>
                          </a:r>
                          <a:endParaRPr lang="en-GB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4.1</a:t>
                          </a:r>
                          <a:endParaRPr lang="en-GB" sz="1600" b="1" i="0" u="none" strike="noStrike" dirty="0" smtClean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1933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l-GR" sz="1600" b="1" i="1" u="none" strike="noStrike" dirty="0" smtClean="0">
                                  <a:effectLst/>
                                  <a:latin typeface="Cambria Math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lang="el-GR" sz="1600" b="1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1" i="1" u="none" strike="noStrike" dirty="0" smtClean="0">
                                      <a:effectLst/>
                                      <a:latin typeface="Cambria Math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a:rPr lang="fr-FR" sz="1600" b="1" i="1" u="none" strike="noStrike" dirty="0" smtClean="0">
                                      <a:effectLst/>
                                      <a:latin typeface="Cambria Math"/>
                                    </a:rPr>
                                    <m:t>𝐢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u="none" strike="noStrike" dirty="0">
                              <a:effectLst/>
                            </a:rPr>
                            <a:t>[mm</a:t>
                          </a:r>
                          <a:r>
                            <a:rPr lang="en-GB" sz="1600" b="1" u="none" strike="noStrike" dirty="0" smtClean="0">
                              <a:effectLst/>
                            </a:rPr>
                            <a:t>]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0.47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u="none" strike="noStrike" dirty="0" smtClean="0">
                              <a:effectLst/>
                            </a:rPr>
                            <a:t>0.48</a:t>
                          </a:r>
                        </a:p>
                      </a:txBody>
                      <a:tcPr marL="9525" marR="9525" marT="9525" marB="0" anchor="ctr"/>
                    </a:tc>
                  </a:tr>
                  <a:tr h="559165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 xmlns:m="http://schemas.openxmlformats.org/officeDocument/2006/math">
                              <m:r>
                                <a:rPr lang="el-GR" sz="1600" b="1" i="1" u="none" strike="noStrike" dirty="0" smtClean="0">
                                  <a:effectLst/>
                                  <a:latin typeface="Cambria Math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lang="el-GR" sz="1600" b="1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1" i="1" u="none" strike="noStrike" dirty="0" smtClean="0">
                                      <a:effectLst/>
                                      <a:latin typeface="Cambria Math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a:rPr lang="fr-FR" sz="1600" b="1" i="1" u="none" strike="noStrike" dirty="0" smtClean="0">
                                      <a:effectLst/>
                                      <a:latin typeface="Cambria Math"/>
                                    </a:rPr>
                                    <m:t>𝐨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u="none" strike="noStrike" dirty="0">
                              <a:effectLst/>
                            </a:rPr>
                            <a:t>[mm]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u="none" strike="noStrike" dirty="0" smtClean="0">
                              <a:effectLst/>
                            </a:rPr>
                            <a:t>0.48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u="none" strike="noStrike" dirty="0" smtClean="0">
                              <a:effectLst/>
                            </a:rPr>
                            <a:t>0.47</a:t>
                          </a: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997740"/>
                  </p:ext>
                </p:extLst>
              </p:nvPr>
            </p:nvGraphicFramePr>
            <p:xfrm>
              <a:off x="388908" y="1700808"/>
              <a:ext cx="4759155" cy="4752527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2526908"/>
                    <a:gridCol w="876703"/>
                    <a:gridCol w="1355544"/>
                  </a:tblGrid>
                  <a:tr h="559165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en-US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Coil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Casing</a:t>
                          </a:r>
                        </a:p>
                      </a:txBody>
                      <a:tcPr marL="68580" marR="68580" marT="0" marB="0" anchor="ctr"/>
                    </a:tc>
                  </a:tr>
                  <a:tr h="48917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600" b="1" u="none" strike="noStrike" dirty="0">
                              <a:effectLst/>
                            </a:rPr>
                            <a:t>Contact pressure [</a:t>
                          </a:r>
                          <a:r>
                            <a:rPr lang="en-GB" sz="1600" b="1" u="none" strike="noStrike" dirty="0" smtClean="0">
                              <a:effectLst/>
                            </a:rPr>
                            <a:t>MPa</a:t>
                          </a:r>
                          <a:r>
                            <a:rPr lang="en-GB" sz="1600" b="1" u="none" strike="noStrike" dirty="0">
                              <a:effectLst/>
                            </a:rPr>
                            <a:t>] 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1.240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4892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242" t="-215000" r="-88647" b="-6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34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33</a:t>
                          </a:r>
                        </a:p>
                      </a:txBody>
                      <a:tcPr marL="9525" marR="9525" marT="9525" marB="0" anchor="ctr"/>
                    </a:tc>
                  </a:tr>
                  <a:tr h="4892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242" t="-311111" r="-88647" b="-5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35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33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193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242" t="-489706" r="-88647" b="-55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>
                              <a:effectLst/>
                            </a:rPr>
                            <a:t>-</a:t>
                          </a:r>
                          <a:r>
                            <a:rPr lang="en-GB" sz="1600" u="none" strike="noStrike" dirty="0" smtClean="0">
                              <a:effectLst/>
                            </a:rPr>
                            <a:t>2.9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1.2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892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242" t="-495062" r="-88647" b="-367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>
                              <a:effectLst/>
                            </a:rPr>
                            <a:t>-</a:t>
                          </a:r>
                          <a:r>
                            <a:rPr lang="en-GB" sz="1600" u="none" strike="noStrike" dirty="0" smtClean="0">
                              <a:effectLst/>
                            </a:rPr>
                            <a:t>1.2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0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1933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600" b="1" u="none" strike="noStrike" dirty="0" smtClean="0">
                              <a:effectLst/>
                            </a:rPr>
                            <a:t>Max. von</a:t>
                          </a:r>
                          <a:r>
                            <a:rPr lang="en-GB" sz="1600" b="1" u="none" strike="noStrike" baseline="0" dirty="0" smtClean="0">
                              <a:effectLst/>
                            </a:rPr>
                            <a:t> Mises stress </a:t>
                          </a:r>
                          <a:r>
                            <a:rPr lang="en-GB" sz="1600" b="1" u="none" strike="noStrike" dirty="0" smtClean="0">
                              <a:effectLst/>
                            </a:rPr>
                            <a:t>[MPa]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36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u="none" strike="noStrike" dirty="0" smtClean="0">
                              <a:effectLst/>
                            </a:rPr>
                            <a:t>35</a:t>
                          </a:r>
                          <a:endParaRPr lang="en-GB" sz="16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1933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16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Safety factor</a:t>
                          </a:r>
                          <a:endParaRPr lang="en-GB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1.1</a:t>
                          </a:r>
                          <a:endParaRPr lang="en-GB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4.1</a:t>
                          </a:r>
                          <a:endParaRPr lang="en-GB" sz="1600" b="1" i="0" u="none" strike="noStrike" dirty="0" smtClean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4193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242" t="-897101" r="-88647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0.47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u="none" strike="noStrike" dirty="0" smtClean="0">
                              <a:effectLst/>
                            </a:rPr>
                            <a:t>0.48</a:t>
                          </a:r>
                        </a:p>
                      </a:txBody>
                      <a:tcPr marL="9525" marR="9525" marT="9525" marB="0" anchor="ctr"/>
                    </a:tc>
                  </a:tr>
                  <a:tr h="5591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242" t="-747826" r="-88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u="none" strike="noStrike" dirty="0" smtClean="0">
                              <a:effectLst/>
                            </a:rPr>
                            <a:t>0.48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u="none" strike="noStrike" dirty="0" smtClean="0">
                              <a:effectLst/>
                            </a:rPr>
                            <a:t>0.47</a:t>
                          </a: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1525" b="56008"/>
          <a:stretch/>
        </p:blipFill>
        <p:spPr>
          <a:xfrm>
            <a:off x="5911508" y="1993899"/>
            <a:ext cx="2327693" cy="227224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160610" y="2372368"/>
            <a:ext cx="1085566" cy="5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876256" y="2924944"/>
            <a:ext cx="8647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308304" y="3350594"/>
            <a:ext cx="555304" cy="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47650" y="2221522"/>
            <a:ext cx="1496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Support Cylinder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41034" y="2767586"/>
            <a:ext cx="455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Coil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68510" y="494116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40 mm </a:t>
            </a:r>
            <a:r>
              <a:rPr lang="en-US" dirty="0"/>
              <a:t>thick </a:t>
            </a:r>
            <a:r>
              <a:rPr lang="en-US" b="1" dirty="0" smtClean="0">
                <a:solidFill>
                  <a:srgbClr val="FF0000"/>
                </a:solidFill>
              </a:rPr>
              <a:t>support </a:t>
            </a:r>
            <a:r>
              <a:rPr lang="en-US" b="1" dirty="0">
                <a:solidFill>
                  <a:srgbClr val="FF0000"/>
                </a:solidFill>
              </a:rPr>
              <a:t>cylinder </a:t>
            </a:r>
            <a:r>
              <a:rPr lang="en-US" dirty="0"/>
              <a:t>allows </a:t>
            </a:r>
            <a:r>
              <a:rPr lang="en-US" dirty="0" smtClean="0"/>
              <a:t>operating the </a:t>
            </a:r>
            <a:r>
              <a:rPr lang="en-US" dirty="0"/>
              <a:t>coil </a:t>
            </a:r>
            <a:r>
              <a:rPr lang="en-US" b="1" dirty="0" smtClean="0">
                <a:solidFill>
                  <a:srgbClr val="FF0000"/>
                </a:solidFill>
              </a:rPr>
              <a:t>close </a:t>
            </a:r>
            <a:r>
              <a:rPr lang="en-US" b="1" dirty="0">
                <a:solidFill>
                  <a:srgbClr val="FF0000"/>
                </a:solidFill>
              </a:rPr>
              <a:t>to yielding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 smtClean="0"/>
              <a:t>the conductor.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41034" y="3130020"/>
            <a:ext cx="1502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Contact Pressure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948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Analytic stress assessment 3/3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0096" y="114482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40 mm </a:t>
            </a:r>
            <a:r>
              <a:rPr lang="en-US" b="1" dirty="0" smtClean="0"/>
              <a:t>support </a:t>
            </a:r>
            <a:r>
              <a:rPr lang="en-US" b="1" dirty="0"/>
              <a:t>cylinder with </a:t>
            </a:r>
            <a:r>
              <a:rPr lang="en-US" b="1" dirty="0" smtClean="0">
                <a:solidFill>
                  <a:srgbClr val="FF0000"/>
                </a:solidFill>
              </a:rPr>
              <a:t>0.7 mm overlap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1525" b="56008"/>
          <a:stretch/>
        </p:blipFill>
        <p:spPr>
          <a:xfrm>
            <a:off x="6330623" y="979902"/>
            <a:ext cx="1930623" cy="188463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728314" y="1395246"/>
            <a:ext cx="752171" cy="3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278462" y="1922218"/>
            <a:ext cx="6764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616685" y="2351001"/>
            <a:ext cx="400663" cy="3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89867" y="1225157"/>
            <a:ext cx="1455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Support Cylinder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9155" y="1759411"/>
            <a:ext cx="485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56176" y="3356992"/>
                <a:ext cx="2625601" cy="301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dirty="0"/>
                  <a:t>P</a:t>
                </a:r>
                <a:r>
                  <a:rPr lang="en-US" dirty="0" smtClean="0"/>
                  <a:t>re-stress </a:t>
                </a:r>
                <a:r>
                  <a:rPr lang="en-US" dirty="0"/>
                  <a:t>required to increase the safety factor to 1.5 is small. </a:t>
                </a:r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dirty="0"/>
                  <a:t>The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thickness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could </a:t>
                </a:r>
                <a:r>
                  <a:rPr lang="en-US" b="1" dirty="0">
                    <a:solidFill>
                      <a:srgbClr val="FF0000"/>
                    </a:solidFill>
                  </a:rPr>
                  <a:t>be reduced</a:t>
                </a:r>
                <a:r>
                  <a:rPr lang="en-US" dirty="0"/>
                  <a:t>, but </a:t>
                </a:r>
                <a:r>
                  <a:rPr lang="en-US" dirty="0" smtClean="0"/>
                  <a:t>40 mm is </a:t>
                </a:r>
                <a:r>
                  <a:rPr lang="en-US" dirty="0"/>
                  <a:t>ideal for assembly purposes</a:t>
                </a:r>
                <a:r>
                  <a:rPr lang="en-US" dirty="0" smtClean="0"/>
                  <a:t>.</a:t>
                </a:r>
              </a:p>
              <a:p>
                <a:pPr marL="285750" indent="-28575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Required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T </a:t>
                </a:r>
                <a:r>
                  <a:rPr lang="en-US" dirty="0" smtClean="0"/>
                  <a:t>between bodies for assembly ≈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90 K</a:t>
                </a:r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356992"/>
                <a:ext cx="2625601" cy="3016210"/>
              </a:xfrm>
              <a:prstGeom prst="rect">
                <a:avLst/>
              </a:prstGeom>
              <a:blipFill rotWithShape="1">
                <a:blip r:embed="rId5"/>
                <a:stretch>
                  <a:fillRect l="-1624" t="-1012" r="-3016" b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929155" y="2089391"/>
            <a:ext cx="150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Contact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Pressure</a:t>
            </a:r>
            <a:endParaRPr lang="en-US" sz="14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93509"/>
              </p:ext>
            </p:extLst>
          </p:nvPr>
        </p:nvGraphicFramePr>
        <p:xfrm>
          <a:off x="375713" y="2708920"/>
          <a:ext cx="5616624" cy="322945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32309"/>
                <a:gridCol w="545325"/>
                <a:gridCol w="747798"/>
                <a:gridCol w="747798"/>
                <a:gridCol w="747798"/>
                <a:gridCol w="747798"/>
                <a:gridCol w="747798"/>
              </a:tblGrid>
              <a:tr h="524170"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Warm Magnet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Cold Magnet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Energized</a:t>
                      </a:r>
                      <a:r>
                        <a:rPr lang="en-GB" sz="1600" b="1" u="none" strike="noStrike" baseline="0" dirty="0" smtClean="0">
                          <a:effectLst/>
                        </a:rPr>
                        <a:t> Magnet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175"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Coil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Support Cylinder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strike="noStrike" dirty="0" smtClean="0">
                          <a:effectLst/>
                        </a:rPr>
                        <a:t>Coil</a:t>
                      </a: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strike="noStrike" dirty="0" smtClean="0">
                          <a:effectLst/>
                        </a:rPr>
                        <a:t>Support Cylinder</a:t>
                      </a: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strike="noStrike" dirty="0" smtClean="0">
                          <a:effectLst/>
                        </a:rPr>
                        <a:t>Coil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strike="noStrike" dirty="0" smtClean="0">
                          <a:effectLst/>
                        </a:rPr>
                        <a:t>Support Cylinder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</a:tr>
              <a:tr h="4892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Overlap</a:t>
                      </a:r>
                      <a:r>
                        <a:rPr lang="en-GB" sz="1600" b="1" u="none" strike="noStrike" baseline="0" dirty="0" smtClean="0">
                          <a:effectLst/>
                        </a:rPr>
                        <a:t> [mm]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0.7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0.5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0.5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2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Contact </a:t>
                      </a:r>
                      <a:r>
                        <a:rPr lang="en-GB" sz="1600" b="1" u="none" strike="noStrike" dirty="0" smtClean="0">
                          <a:effectLst/>
                        </a:rPr>
                        <a:t>Pressure </a:t>
                      </a:r>
                      <a:r>
                        <a:rPr lang="en-GB" sz="1600" b="1" u="none" strike="noStrike" dirty="0">
                          <a:effectLst/>
                        </a:rPr>
                        <a:t>[</a:t>
                      </a:r>
                      <a:r>
                        <a:rPr lang="en-GB" sz="1600" b="1" u="none" strike="noStrike" dirty="0" smtClean="0">
                          <a:effectLst/>
                        </a:rPr>
                        <a:t>MPa]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0.90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0.73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1.97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3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Max. von</a:t>
                      </a:r>
                      <a:r>
                        <a:rPr lang="en-GB" sz="1600" b="1" u="none" strike="noStrike" baseline="0" dirty="0" smtClean="0">
                          <a:effectLst/>
                        </a:rPr>
                        <a:t> Mises stress </a:t>
                      </a:r>
                      <a:r>
                        <a:rPr lang="en-GB" sz="1600" b="1" u="none" strike="noStrike" dirty="0" smtClean="0">
                          <a:effectLst/>
                        </a:rPr>
                        <a:t>[MPa]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 smtClean="0">
                          <a:effectLst/>
                        </a:rPr>
                        <a:t>26</a:t>
                      </a: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 smtClean="0">
                          <a:effectLst/>
                        </a:rPr>
                        <a:t>21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 smtClean="0">
                          <a:effectLst/>
                        </a:rPr>
                        <a:t>56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</a:tr>
              <a:tr h="4892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Safety factor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1.5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5.6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2.4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7.0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2.0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2.6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488086"/>
              </p:ext>
            </p:extLst>
          </p:nvPr>
        </p:nvGraphicFramePr>
        <p:xfrm>
          <a:off x="375713" y="2708920"/>
          <a:ext cx="5616624" cy="322945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32309"/>
                <a:gridCol w="545325"/>
                <a:gridCol w="747798"/>
                <a:gridCol w="747798"/>
                <a:gridCol w="747798"/>
                <a:gridCol w="747798"/>
                <a:gridCol w="747798"/>
              </a:tblGrid>
              <a:tr h="524170"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Warm Magnet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Cold Magnet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Energized</a:t>
                      </a:r>
                      <a:r>
                        <a:rPr lang="en-GB" sz="1600" b="1" u="none" strike="noStrike" baseline="0" dirty="0" smtClean="0">
                          <a:effectLst/>
                        </a:rPr>
                        <a:t> Magnet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175"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Coil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Support Cylinder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strike="noStrike" dirty="0" smtClean="0">
                          <a:effectLst/>
                        </a:rPr>
                        <a:t>Coil</a:t>
                      </a: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strike="noStrike" dirty="0" smtClean="0">
                          <a:effectLst/>
                        </a:rPr>
                        <a:t>Support Cylinder</a:t>
                      </a: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strike="noStrike" dirty="0" smtClean="0">
                          <a:effectLst/>
                        </a:rPr>
                        <a:t>Coil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strike="noStrike" dirty="0" smtClean="0">
                          <a:effectLst/>
                        </a:rPr>
                        <a:t>Support Cylinder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</a:tr>
              <a:tr h="4892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Overlap</a:t>
                      </a:r>
                      <a:r>
                        <a:rPr lang="en-GB" sz="1600" b="1" u="none" strike="noStrike" baseline="0" dirty="0" smtClean="0">
                          <a:effectLst/>
                        </a:rPr>
                        <a:t> [mm]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0.7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0.5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2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Contact </a:t>
                      </a:r>
                      <a:r>
                        <a:rPr lang="en-GB" sz="1600" b="1" u="none" strike="noStrike" dirty="0" smtClean="0">
                          <a:effectLst/>
                        </a:rPr>
                        <a:t>Pressure </a:t>
                      </a:r>
                      <a:r>
                        <a:rPr lang="en-GB" sz="1600" b="1" u="none" strike="noStrike" dirty="0">
                          <a:effectLst/>
                        </a:rPr>
                        <a:t>[</a:t>
                      </a:r>
                      <a:r>
                        <a:rPr lang="en-GB" sz="1600" b="1" u="none" strike="noStrike" dirty="0" smtClean="0">
                          <a:effectLst/>
                        </a:rPr>
                        <a:t>MPa]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0.90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0.73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3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Max. von</a:t>
                      </a:r>
                      <a:r>
                        <a:rPr lang="en-GB" sz="1600" b="1" u="none" strike="noStrike" baseline="0" dirty="0" smtClean="0">
                          <a:effectLst/>
                        </a:rPr>
                        <a:t> Mises stress </a:t>
                      </a:r>
                      <a:r>
                        <a:rPr lang="en-GB" sz="1600" b="1" u="none" strike="noStrike" dirty="0" smtClean="0">
                          <a:effectLst/>
                        </a:rPr>
                        <a:t>[MPa]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 smtClean="0">
                          <a:effectLst/>
                        </a:rPr>
                        <a:t>26</a:t>
                      </a: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 smtClean="0">
                          <a:effectLst/>
                        </a:rPr>
                        <a:t>21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</a:tr>
              <a:tr h="4892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Safety factor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1.5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5.6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2.4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7.0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109797"/>
              </p:ext>
            </p:extLst>
          </p:nvPr>
        </p:nvGraphicFramePr>
        <p:xfrm>
          <a:off x="375713" y="2708920"/>
          <a:ext cx="5616624" cy="322945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32309"/>
                <a:gridCol w="545325"/>
                <a:gridCol w="747798"/>
                <a:gridCol w="747798"/>
                <a:gridCol w="747798"/>
                <a:gridCol w="747798"/>
                <a:gridCol w="747798"/>
              </a:tblGrid>
              <a:tr h="524170"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Warm Magnet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Cold Magnet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Energized</a:t>
                      </a:r>
                      <a:r>
                        <a:rPr lang="en-GB" sz="1600" b="1" u="none" strike="noStrike" baseline="0" dirty="0" smtClean="0">
                          <a:effectLst/>
                        </a:rPr>
                        <a:t> Magnet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175"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Coil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Support Cylinder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strike="noStrike" dirty="0" smtClean="0">
                          <a:effectLst/>
                        </a:rPr>
                        <a:t>Coil</a:t>
                      </a: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strike="noStrike" dirty="0" smtClean="0">
                          <a:effectLst/>
                        </a:rPr>
                        <a:t>Support Cylinder</a:t>
                      </a: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strike="noStrike" dirty="0" smtClean="0">
                          <a:effectLst/>
                        </a:rPr>
                        <a:t>Coil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strike="noStrike" dirty="0" smtClean="0">
                          <a:effectLst/>
                        </a:rPr>
                        <a:t>Support Cylinder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</a:tr>
              <a:tr h="4892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Overlap</a:t>
                      </a:r>
                      <a:r>
                        <a:rPr lang="en-GB" sz="1600" b="1" u="none" strike="noStrike" baseline="0" dirty="0" smtClean="0">
                          <a:effectLst/>
                        </a:rPr>
                        <a:t> [mm]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0.7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2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Contact </a:t>
                      </a:r>
                      <a:r>
                        <a:rPr lang="en-GB" sz="1600" b="1" u="none" strike="noStrike" dirty="0" smtClean="0">
                          <a:effectLst/>
                        </a:rPr>
                        <a:t>Pressure </a:t>
                      </a:r>
                      <a:r>
                        <a:rPr lang="en-GB" sz="1600" b="1" u="none" strike="noStrike" dirty="0">
                          <a:effectLst/>
                        </a:rPr>
                        <a:t>[</a:t>
                      </a:r>
                      <a:r>
                        <a:rPr lang="en-GB" sz="1600" b="1" u="none" strike="noStrike" dirty="0" smtClean="0">
                          <a:effectLst/>
                        </a:rPr>
                        <a:t>MPa]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0.90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3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effectLst/>
                        </a:rPr>
                        <a:t>Max. von</a:t>
                      </a:r>
                      <a:r>
                        <a:rPr lang="en-GB" sz="1600" b="1" u="none" strike="noStrike" baseline="0" dirty="0" smtClean="0">
                          <a:effectLst/>
                        </a:rPr>
                        <a:t> Mises stress </a:t>
                      </a:r>
                      <a:r>
                        <a:rPr lang="en-GB" sz="1600" b="1" u="none" strike="noStrike" dirty="0" smtClean="0">
                          <a:effectLst/>
                        </a:rPr>
                        <a:t>[MPa]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 smtClean="0">
                          <a:effectLst/>
                        </a:rPr>
                        <a:t>26</a:t>
                      </a: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</a:tr>
              <a:tr h="4892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Safety factor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1.5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5.6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0" marR="6650" marT="66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07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Outline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23578"/>
            <a:ext cx="8229600" cy="5694709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FF0000"/>
                </a:solidFill>
              </a:rPr>
              <a:t>Part I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1" dirty="0"/>
              <a:t>Conductor procurement status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1" dirty="0"/>
              <a:t>New conductor layout 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1" dirty="0"/>
              <a:t>New coil layout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1" dirty="0"/>
              <a:t>Field quality &amp; pressure on the coils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1" dirty="0"/>
              <a:t>Eddy current loss </a:t>
            </a:r>
            <a:r>
              <a:rPr lang="en-GB" sz="1800" b="1" dirty="0" smtClean="0"/>
              <a:t>in the coil windings</a:t>
            </a:r>
            <a:endParaRPr lang="en-GB" sz="1800" b="1" dirty="0"/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1" dirty="0"/>
              <a:t>Eddy current loss </a:t>
            </a:r>
            <a:r>
              <a:rPr lang="en-GB" sz="1800" b="1" dirty="0" smtClean="0"/>
              <a:t>in the casing</a:t>
            </a:r>
            <a:endParaRPr lang="en-GB" sz="1800" b="1" dirty="0"/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1" dirty="0"/>
              <a:t>Temperature distribution </a:t>
            </a:r>
            <a:r>
              <a:rPr lang="en-GB" sz="1800" b="1" dirty="0" smtClean="0"/>
              <a:t>in the cold </a:t>
            </a:r>
            <a:r>
              <a:rPr lang="en-GB" sz="1800" b="1" dirty="0"/>
              <a:t>mass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1" dirty="0"/>
              <a:t>Shear stress at </a:t>
            </a:r>
            <a:r>
              <a:rPr lang="en-GB" sz="1800" b="1" dirty="0" smtClean="0"/>
              <a:t>the coil-casing interface</a:t>
            </a:r>
          </a:p>
          <a:p>
            <a:pPr marL="457200" lvl="1" indent="0">
              <a:spcBef>
                <a:spcPts val="300"/>
              </a:spcBef>
              <a:buNone/>
            </a:pPr>
            <a:endParaRPr lang="en-GB" sz="600" b="1" dirty="0" smtClean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FF0000"/>
                </a:solidFill>
              </a:rPr>
              <a:t>Part II</a:t>
            </a:r>
            <a:endParaRPr lang="en-GB" sz="2000" b="1" dirty="0" smtClean="0"/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1" dirty="0" smtClean="0"/>
              <a:t>Coil cross-section</a:t>
            </a:r>
            <a:endParaRPr lang="en-GB" sz="1800" b="1" dirty="0"/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1" dirty="0" smtClean="0"/>
              <a:t>Coil winding</a:t>
            </a:r>
            <a:endParaRPr lang="en-GB" sz="1800" b="1" dirty="0"/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1" dirty="0" smtClean="0"/>
              <a:t>Coil and support cylinder analytic stress assessment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1" dirty="0" smtClean="0"/>
              <a:t>Support cylinder dimensions</a:t>
            </a:r>
            <a:endParaRPr lang="en-GB" sz="1800" b="1" dirty="0"/>
          </a:p>
          <a:p>
            <a:pPr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en-GB" sz="600" b="1" dirty="0" smtClean="0"/>
          </a:p>
          <a:p>
            <a:pPr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FF0000"/>
                </a:solidFill>
              </a:rPr>
              <a:t>Pro’s</a:t>
            </a:r>
            <a:r>
              <a:rPr lang="en-GB" sz="2000" b="1" dirty="0" smtClean="0"/>
              <a:t> &amp; </a:t>
            </a:r>
            <a:r>
              <a:rPr lang="en-GB" sz="2000" b="1" dirty="0" smtClean="0">
                <a:solidFill>
                  <a:srgbClr val="FF0000"/>
                </a:solidFill>
              </a:rPr>
              <a:t>con’s</a:t>
            </a:r>
            <a:r>
              <a:rPr lang="en-GB" sz="2000" b="1" dirty="0" smtClean="0"/>
              <a:t> of the new coil design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98849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18D771-619A-4D97-BA46-8365111FB66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Support cylinder dimensions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7108284"/>
                  </p:ext>
                </p:extLst>
              </p:nvPr>
            </p:nvGraphicFramePr>
            <p:xfrm>
              <a:off x="218752" y="2784927"/>
              <a:ext cx="5217345" cy="3753687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1686742"/>
                    <a:gridCol w="690398"/>
                    <a:gridCol w="946735"/>
                    <a:gridCol w="946735"/>
                    <a:gridCol w="946735"/>
                  </a:tblGrid>
                  <a:tr h="564831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650" marR="6650" marT="6650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Coil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650" marR="6650" marT="665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b="1" u="none" strike="noStrike" dirty="0" smtClean="0">
                              <a:effectLst/>
                            </a:rPr>
                            <a:t>Cylinder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650" marR="6650" marT="665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35775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650" marR="6650" marT="6650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600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u="none" strike="noStrike" dirty="0" smtClean="0">
                                      <a:effectLst/>
                                      <a:latin typeface="Cambria Math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a:rPr lang="fr-FR" sz="1600" u="none" strike="noStrike" dirty="0" smtClean="0">
                                      <a:effectLst/>
                                      <a:latin typeface="Cambria Math"/>
                                    </a:rPr>
                                    <m:t>𝐢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u="none" strike="noStrike" dirty="0">
                              <a:effectLst/>
                            </a:rPr>
                            <a:t> [mm]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600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u="none" strike="noStrike" dirty="0" smtClean="0">
                                      <a:effectLst/>
                                      <a:latin typeface="Cambria Math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a:rPr lang="fr-FR" sz="1600" u="none" strike="noStrike" dirty="0" smtClean="0">
                                      <a:effectLst/>
                                      <a:latin typeface="Cambria Math"/>
                                    </a:rPr>
                                    <m:t>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u="none" strike="noStrike" dirty="0">
                              <a:effectLst/>
                            </a:rPr>
                            <a:t> </a:t>
                          </a:r>
                          <a:endParaRPr lang="en-GB" sz="1600" u="none" strike="noStrike" dirty="0" smtClean="0">
                            <a:effectLst/>
                          </a:endParaRPr>
                        </a:p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[</a:t>
                          </a:r>
                          <a:r>
                            <a:rPr lang="en-GB" sz="1600" u="none" strike="noStrike" dirty="0">
                              <a:effectLst/>
                            </a:rPr>
                            <a:t>mm]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600" i="1" u="none" strike="noStrike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u="none" strike="noStrike" dirty="0" smtClean="0">
                                      <a:effectLst/>
                                      <a:latin typeface="Cambria Math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a:rPr lang="fr-FR" sz="1600" u="none" strike="noStrike" dirty="0" smtClean="0">
                                      <a:effectLst/>
                                      <a:latin typeface="Cambria Math"/>
                                    </a:rPr>
                                    <m:t>𝐢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u="none" strike="noStrike" dirty="0">
                              <a:effectLst/>
                            </a:rPr>
                            <a:t> </a:t>
                          </a:r>
                          <a:endParaRPr lang="en-GB" sz="1600" u="none" strike="noStrike" dirty="0" smtClean="0">
                            <a:effectLst/>
                          </a:endParaRPr>
                        </a:p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[</a:t>
                          </a:r>
                          <a:r>
                            <a:rPr lang="en-GB" sz="1600" u="none" strike="noStrike" dirty="0">
                              <a:effectLst/>
                            </a:rPr>
                            <a:t>mm]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60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u="none" strike="noStrike" dirty="0" smtClean="0">
                                        <a:effectLst/>
                                        <a:latin typeface="Cambria Math"/>
                                      </a:rPr>
                                      <m:t>𝐑</m:t>
                                    </m:r>
                                  </m:e>
                                  <m:sub>
                                    <m:r>
                                      <a:rPr lang="fr-FR" sz="1600" u="none" strike="noStrike" dirty="0" smtClean="0">
                                        <a:effectLst/>
                                        <a:latin typeface="Cambria Math"/>
                                      </a:rPr>
                                      <m:t>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u="none" strike="noStrike" dirty="0" smtClean="0">
                            <a:effectLst/>
                          </a:endParaRPr>
                        </a:p>
                        <a:p>
                          <a:pPr algn="ctr" fontAlgn="ctr"/>
                          <a:r>
                            <a:rPr lang="en-GB" sz="1600" u="none" strike="noStrike" dirty="0">
                              <a:effectLst/>
                            </a:rPr>
                            <a:t> [mm]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52717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600" b="1" u="none" strike="noStrike" dirty="0" smtClean="0">
                              <a:effectLst/>
                            </a:rPr>
                            <a:t>Energized</a:t>
                          </a:r>
                          <a:r>
                            <a:rPr lang="en-GB" sz="1600" b="1" u="none" strike="noStrike" baseline="0" dirty="0" smtClean="0">
                              <a:effectLst/>
                            </a:rPr>
                            <a:t> magnet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1045.1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1094.9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1094.9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1134.7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52717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600" b="1" u="none" strike="noStrike" dirty="0" smtClean="0">
                              <a:effectLst/>
                            </a:rPr>
                            <a:t>Cold magnet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1044.6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1094.4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1094.4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1134.2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535775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600" b="1" u="none" strike="noStrike" dirty="0" smtClean="0">
                              <a:effectLst/>
                            </a:rPr>
                            <a:t>Cold separated c</a:t>
                          </a:r>
                          <a:r>
                            <a:rPr lang="en-GB" sz="1600" b="1" u="none" strike="noStrike" baseline="0" dirty="0" smtClean="0">
                              <a:effectLst/>
                            </a:rPr>
                            <a:t>omponents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1044.8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1094.7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1094.2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1134.0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52717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600" b="1" u="none" strike="noStrike" dirty="0" smtClean="0">
                              <a:effectLst/>
                            </a:rPr>
                            <a:t>Warm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1049.3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1099.4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1098.7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1138.7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535775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600" b="1" u="none" strike="noStrike" dirty="0" smtClean="0">
                              <a:effectLst/>
                            </a:rPr>
                            <a:t>Winding radius   (10 MPa tension)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1049.8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1099.9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>
                              <a:effectLst/>
                            </a:rPr>
                            <a:t>-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>
                              <a:effectLst/>
                            </a:rPr>
                            <a:t>-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7108284"/>
                  </p:ext>
                </p:extLst>
              </p:nvPr>
            </p:nvGraphicFramePr>
            <p:xfrm>
              <a:off x="218752" y="2784927"/>
              <a:ext cx="5217345" cy="3753687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1686742"/>
                    <a:gridCol w="690398"/>
                    <a:gridCol w="946735"/>
                    <a:gridCol w="946735"/>
                    <a:gridCol w="946735"/>
                  </a:tblGrid>
                  <a:tr h="564831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650" marR="6650" marT="6650" marB="0" anchor="ctr"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b="1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Coil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650" marR="6650" marT="665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b="1" u="none" strike="noStrike" dirty="0" smtClean="0">
                              <a:effectLst/>
                            </a:rPr>
                            <a:t>Cylinder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650" marR="6650" marT="665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35775"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650" marR="6650" marT="665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246018" t="-106818" r="-412389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252258" t="-106818" r="-200645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350000" t="-106818" r="-99359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452903" t="-106818" b="-513636"/>
                          </a:stretch>
                        </a:blipFill>
                      </a:tcPr>
                    </a:tc>
                  </a:tr>
                  <a:tr h="52717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600" b="1" u="none" strike="noStrike" dirty="0" smtClean="0">
                              <a:effectLst/>
                            </a:rPr>
                            <a:t>Energized</a:t>
                          </a:r>
                          <a:r>
                            <a:rPr lang="en-GB" sz="1600" b="1" u="none" strike="noStrike" baseline="0" dirty="0" smtClean="0">
                              <a:effectLst/>
                            </a:rPr>
                            <a:t> magnet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1045.1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1094.9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1094.9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1134.7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52717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600" b="1" u="none" strike="noStrike" dirty="0" smtClean="0">
                              <a:effectLst/>
                            </a:rPr>
                            <a:t>Cold magnet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1044.6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1094.4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1094.4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1134.2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535775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600" b="1" u="none" strike="noStrike" dirty="0" smtClean="0">
                              <a:effectLst/>
                            </a:rPr>
                            <a:t>Cold separated c</a:t>
                          </a:r>
                          <a:r>
                            <a:rPr lang="en-GB" sz="1600" b="1" u="none" strike="noStrike" baseline="0" dirty="0" smtClean="0">
                              <a:effectLst/>
                            </a:rPr>
                            <a:t>omponents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1044.8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1094.7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1094.2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 smtClean="0">
                              <a:effectLst/>
                            </a:rPr>
                            <a:t>1134.0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527177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600" b="1" u="none" strike="noStrike" dirty="0" smtClean="0">
                              <a:effectLst/>
                            </a:rPr>
                            <a:t>Warm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1049.3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1099.4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1098.7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1138.7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535775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1600" b="1" u="none" strike="noStrike" dirty="0" smtClean="0">
                              <a:effectLst/>
                            </a:rPr>
                            <a:t>Winding radius   (10 MPa tension)</a:t>
                          </a:r>
                          <a:endParaRPr lang="en-GB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1049.8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 smtClean="0">
                              <a:effectLst/>
                            </a:rPr>
                            <a:t>1099.9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1600" u="none" strike="noStrike" dirty="0">
                              <a:effectLst/>
                            </a:rPr>
                            <a:t>-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600" u="none" strike="noStrike" dirty="0">
                              <a:effectLst/>
                            </a:rPr>
                            <a:t>-</a:t>
                          </a:r>
                          <a:endParaRPr lang="en-GB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3600400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Cold </a:t>
            </a:r>
            <a:r>
              <a:rPr lang="en-US" sz="1600" b="1" dirty="0" smtClean="0">
                <a:solidFill>
                  <a:srgbClr val="FF0000"/>
                </a:solidFill>
              </a:rPr>
              <a:t>dimensions </a:t>
            </a:r>
            <a:r>
              <a:rPr lang="en-US" sz="1600" dirty="0"/>
              <a:t>of the coil and cylinder depend on: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Material </a:t>
            </a:r>
            <a:r>
              <a:rPr lang="en-US" sz="1600" dirty="0" smtClean="0"/>
              <a:t>properties</a:t>
            </a: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Initial </a:t>
            </a:r>
            <a:r>
              <a:rPr lang="en-US" sz="1600" dirty="0" smtClean="0"/>
              <a:t>dimensions </a:t>
            </a:r>
            <a:r>
              <a:rPr lang="en-US" sz="1600" dirty="0"/>
              <a:t>of the components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Interference </a:t>
            </a:r>
            <a:r>
              <a:rPr lang="en-US" sz="1600" dirty="0" smtClean="0"/>
              <a:t>length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868144" y="2691405"/>
            <a:ext cx="305198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Notes: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The warm dimensions and interference of the components will be adjusted to compensate for </a:t>
            </a:r>
            <a:r>
              <a:rPr lang="en-US" dirty="0" smtClean="0"/>
              <a:t>non-conformities.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3D FEM </a:t>
            </a:r>
            <a:r>
              <a:rPr lang="en-US" dirty="0" smtClean="0"/>
              <a:t>stress </a:t>
            </a:r>
            <a:r>
              <a:rPr lang="en-US" dirty="0"/>
              <a:t>analysis is needed to assess behavior near the coil ends</a:t>
            </a:r>
            <a:r>
              <a:rPr lang="en-US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dummy coil will be first produced to test the coil winding and assembly procedure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03" y="836712"/>
            <a:ext cx="4514097" cy="163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2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Pro’s &amp; con’s of the new coil design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21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67544" y="1124744"/>
            <a:ext cx="712879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Pro’s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Easier co-extrusion process.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Easier winding and cheaper winding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tooling.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Lower loss in the conductor during ramp up and slow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dump.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Improved field quality on tracker region.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Lower peak field on the conductor.</a:t>
            </a:r>
          </a:p>
          <a:p>
            <a:pPr lvl="1" algn="just"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Con’s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Potentially higher temperature gradient on the coil due to the higher number of layers</a:t>
            </a:r>
          </a:p>
          <a:p>
            <a:pPr algn="just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…but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The issue is not relevant when the sub-coil modules are surrounded by thin high purity Al strips in thermal contact with the cooling ribs.</a:t>
            </a: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600"/>
              </a:spcAft>
            </a:pPr>
            <a:endParaRPr lang="en-US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9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Conclusion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22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-108520" y="1124744"/>
            <a:ext cx="87129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 layers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winding solution is recommended as it allows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easier manufacturing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cost reduction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presence of a high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thermal gradient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over the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winding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during current ramp up/down is effectively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avoided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by surrounding the sub-coil modules with a thin high purity Al strip in thermal contact with the cooling ribs.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TDR value for the maximum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axial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radial pressure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on a sub-coil are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confirmed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TDR value for the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maximum shear stress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at the coil-casing interface is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confirmed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eddy current loss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during ramp up and slow dump are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assessed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and in agreement with the TDR value for t</a:t>
            </a:r>
            <a:r>
              <a:rPr lang="en-US" sz="2000" baseline="-25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ramp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= 2000 s and a coil former thickness of 30 mm.</a:t>
            </a:r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budgetary offer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for the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6-around-1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conductor has been requested to Furukawa. </a:t>
            </a:r>
            <a:r>
              <a:rPr lang="en-US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Price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comparable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26 strands Rutherford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46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90653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Part I</a:t>
            </a:r>
          </a:p>
          <a:p>
            <a:pPr marL="0" indent="0">
              <a:spcBef>
                <a:spcPts val="300"/>
              </a:spcBef>
              <a:buNone/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/>
              <a:t>Conductor </a:t>
            </a:r>
            <a:r>
              <a:rPr lang="en-GB" sz="2000" b="1" dirty="0"/>
              <a:t>procurement </a:t>
            </a:r>
            <a:r>
              <a:rPr lang="en-GB" sz="2000" b="1" dirty="0" smtClean="0"/>
              <a:t>status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/>
              <a:t>New conductor layout 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/>
              <a:t>New coil layout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b="1" dirty="0"/>
              <a:t>F</a:t>
            </a:r>
            <a:r>
              <a:rPr lang="en-GB" sz="2000" b="1" dirty="0" smtClean="0"/>
              <a:t>ield quality &amp; pressure on the coils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/>
              <a:t>Eddy current loss in the coil windings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/>
              <a:t>Eddy current loss in the casing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/>
              <a:t>Temperature distribution in the cold mass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/>
              <a:t>Shear stress at the coil-casing interface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98849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18D771-619A-4D97-BA46-8365111FB6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2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Conductor procurement status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4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5292" y="896306"/>
            <a:ext cx="828092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Furukawa’s price offer of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August 29 of 191 $/m;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still 36% higher than expected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Furukawa reported the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unit length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(max 3200 m ) as main price driver.</a:t>
            </a:r>
          </a:p>
          <a:p>
            <a:pPr algn="just">
              <a:spcAft>
                <a:spcPts val="600"/>
              </a:spcAft>
            </a:pPr>
            <a:endParaRPr lang="en-US" sz="6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New quotation requested for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 x 1600  m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 x 1500 m 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unit lengths on September 17.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On October 1, Furukawa replied that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price will decrease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further towards the expected target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(120-140 $/m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), although it would probably not reach the cost of the DS1 conductor (Mu2e experiment) due to the larger cross-section area. However,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number was not given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A budgetary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offer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has been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requested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October 21; for the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6-around-1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conductor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According to Furukawa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price will likely not vary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due to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R&amp;D required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for Al-stabilized 6-around-1 conductor.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6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On October 31 , Furukawa replied and stated no significant cost reduction expected on 6-a-1 cable (no experience, R&amp;D required). We will now propose the new conductor size with an 8 strands Rutherford cable instead.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6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For starting of real tender, still waiting for confirmation of tendering  partner and budget.</a:t>
            </a:r>
          </a:p>
        </p:txBody>
      </p:sp>
    </p:spTree>
    <p:extLst>
      <p:ext uri="{BB962C8B-B14F-4D97-AF65-F5344CB8AC3E}">
        <p14:creationId xmlns:p14="http://schemas.microsoft.com/office/powerpoint/2010/main" val="18208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New conductor layout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522" y="786851"/>
            <a:ext cx="8424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factors in conductor design: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inimize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risk of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quenches           temperature margin </a:t>
            </a:r>
            <a:r>
              <a:rPr lang="el-G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≈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2.4 K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Ease the coil winding           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height-to-width ratio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conductor </a:t>
            </a:r>
            <a:endParaRPr lang="en-US" sz="20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128642"/>
              </p:ext>
            </p:extLst>
          </p:nvPr>
        </p:nvGraphicFramePr>
        <p:xfrm>
          <a:off x="225919" y="2080025"/>
          <a:ext cx="8692163" cy="425477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257849"/>
                <a:gridCol w="1296144"/>
                <a:gridCol w="1512168"/>
                <a:gridCol w="1656184"/>
                <a:gridCol w="156817"/>
                <a:gridCol w="1813001"/>
              </a:tblGrid>
              <a:tr h="412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Parameter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TDR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Modified TDR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6-around-1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New Rutherford</a:t>
                      </a:r>
                    </a:p>
                  </a:txBody>
                  <a:tcPr marL="68580" marR="68580" marT="0" marB="0"/>
                </a:tc>
              </a:tr>
              <a:tr h="1065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Layout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 of strands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+ 1 core*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Strand diameter [mm]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 :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nonCu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ratio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Cable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dimensions [mm]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x 1.15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1.5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 4.5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 x 5.3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Conductor bare dimensions [mm]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24.6 x 3.4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7.9 x 10.9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[K]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3976475" y="1252284"/>
            <a:ext cx="36004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3158738" y="1610280"/>
            <a:ext cx="36004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2" y="6358234"/>
            <a:ext cx="2907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Core material options: Cu, Al, SS 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2790" y="2917192"/>
            <a:ext cx="1238988" cy="243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63423"/>
            <a:ext cx="1073391" cy="760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18" y="2676486"/>
            <a:ext cx="1073391" cy="7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New coil layout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991700"/>
              </p:ext>
            </p:extLst>
          </p:nvPr>
        </p:nvGraphicFramePr>
        <p:xfrm>
          <a:off x="395536" y="1196752"/>
          <a:ext cx="8424936" cy="491428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56184"/>
                <a:gridCol w="1368152"/>
                <a:gridCol w="1872208"/>
                <a:gridCol w="1728192"/>
                <a:gridCol w="1800200"/>
              </a:tblGrid>
              <a:tr h="4133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Parameter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TDR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Modified TDR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6-around-1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Rutherford</a:t>
                      </a:r>
                    </a:p>
                  </a:txBody>
                  <a:tcPr marL="68580" marR="68580" marT="0" marB="0"/>
                </a:tc>
              </a:tr>
              <a:tr h="26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[kA]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Inner radius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[mm]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1050.0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1050.1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Outer radius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[mm]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1100.0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1099.9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88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Layers / coil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42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Up-stream coil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-102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 &lt;  z  &lt; 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143.4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mm]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-102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 &lt;  z  &lt; 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143.5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[mm]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61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464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468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204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Center coil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157.4 &lt;  z  &lt; 552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.6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[mm]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162.9 &lt;  z  &lt; 547.1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[mm]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237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208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204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204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Down-stream coil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853.4 &lt;  z  &lt; 1735.0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[mm]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853.5 &lt;  z  &lt; 1734.9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[mm]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324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464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468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1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Field quality &amp; pressure in the coils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8144" y="1264835"/>
            <a:ext cx="28803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 of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 quality in tracker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different conductor designs.</a:t>
            </a:r>
          </a:p>
          <a:p>
            <a:pPr algn="just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layers layout result in better field quality and lower peak field.</a:t>
            </a:r>
          </a:p>
          <a:p>
            <a:pPr algn="just"/>
            <a:endParaRPr lang="en-US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892273"/>
              </p:ext>
            </p:extLst>
          </p:nvPr>
        </p:nvGraphicFramePr>
        <p:xfrm>
          <a:off x="422579" y="1268760"/>
          <a:ext cx="4963154" cy="205077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44350"/>
                <a:gridCol w="1117470"/>
                <a:gridCol w="988502"/>
                <a:gridCol w="861624"/>
                <a:gridCol w="751208"/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Design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peak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[T]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|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  <a:effectLst/>
                        </a:rPr>
                        <a:t>δ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|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max 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[%]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Int</a:t>
                      </a:r>
                      <a:r>
                        <a:rPr lang="en-US" sz="1600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max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[mm]</a:t>
                      </a:r>
                    </a:p>
                  </a:txBody>
                  <a:tcPr marL="68580" marR="68580" marT="0" marB="0"/>
                </a:tc>
              </a:tr>
              <a:tr h="3682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Criterion: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2.0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2.00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Modified TDR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design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6-around-1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1.67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Rutherford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563757"/>
              </p:ext>
            </p:extLst>
          </p:nvPr>
        </p:nvGraphicFramePr>
        <p:xfrm>
          <a:off x="467544" y="4797152"/>
          <a:ext cx="8064895" cy="143713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84176"/>
                <a:gridCol w="1368152"/>
                <a:gridCol w="1368152"/>
                <a:gridCol w="1224136"/>
                <a:gridCol w="1224136"/>
                <a:gridCol w="1296143"/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Design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Max F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axial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[MN]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Max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600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axial</a:t>
                      </a:r>
                      <a:endParaRPr lang="en-US" sz="1600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[MPa]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Max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n-US" sz="1600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radial</a:t>
                      </a:r>
                      <a:endParaRPr lang="en-US" sz="1600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[MN]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Max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600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radial</a:t>
                      </a:r>
                      <a:endParaRPr lang="en-US" sz="1600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[MPa]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Modified TDR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design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6-around-1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Rutherford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3529" y="3933056"/>
            <a:ext cx="6751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axial and radial pressure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sub-coil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TDR values are confirmed.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3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Eddy current loss in the coil windings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908720"/>
            <a:ext cx="475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Eddy currents in a rectangular thin plate</a:t>
            </a: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598692"/>
              </p:ext>
            </p:extLst>
          </p:nvPr>
        </p:nvGraphicFramePr>
        <p:xfrm>
          <a:off x="323274" y="2420887"/>
          <a:ext cx="4608512" cy="422761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81360"/>
                <a:gridCol w="1527206"/>
                <a:gridCol w="1799946"/>
              </a:tblGrid>
              <a:tr h="63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Parameter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TDR design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New design</a:t>
                      </a:r>
                    </a:p>
                  </a:txBody>
                  <a:tcPr marL="68580" marR="68580" marT="0" marB="0" anchor="ctr"/>
                </a:tc>
              </a:tr>
              <a:tr h="616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peak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[T]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6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@ 4.5 K [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Ω·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m]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RRR = 1000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2.480 e-11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2.480 e-11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533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600" baseline="-250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ramp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[s]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3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baseline="-250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eddy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[W]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3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600" baseline="-250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ramp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[s]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3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baseline="-250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eddy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[W]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502" y="775854"/>
            <a:ext cx="2887017" cy="151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8052"/>
            <a:ext cx="2524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64799" y="2451363"/>
            <a:ext cx="364407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Conservative estimate: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 = B</a:t>
            </a:r>
            <a:r>
              <a:rPr lang="en-US" baseline="-25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peak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on all the turns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No magneto-resistance</a:t>
            </a:r>
          </a:p>
          <a:p>
            <a:pPr lvl="1" algn="just">
              <a:spcAft>
                <a:spcPts val="600"/>
              </a:spcAft>
            </a:pPr>
            <a:endParaRPr lang="en-US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low height-to-width ratio conductor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features practically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zero loss for every ramp time.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Eddy current loss with TDR design add an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extra 30% on top of casing loss.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What is the required current ramp time?</a:t>
            </a:r>
          </a:p>
          <a:p>
            <a:pPr algn="just"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Eddy current loss in the casing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426402"/>
              </p:ext>
            </p:extLst>
          </p:nvPr>
        </p:nvGraphicFramePr>
        <p:xfrm>
          <a:off x="4067944" y="1438577"/>
          <a:ext cx="4680520" cy="453650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84176"/>
                <a:gridCol w="1440160"/>
                <a:gridCol w="1656184"/>
              </a:tblGrid>
              <a:tr h="728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Parameter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TDR design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New design</a:t>
                      </a:r>
                    </a:p>
                  </a:txBody>
                  <a:tcPr marL="68580" marR="68580" marT="0" marB="0" anchor="ctr"/>
                </a:tc>
              </a:tr>
              <a:tr h="708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[kA]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5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Al-5083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@ 4.5 K [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Ω·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m]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3.03e-8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3.03e-8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613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600" baseline="-250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ramp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[s]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3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baseline="-250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eddy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[W]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17.4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17.2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3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600" baseline="-250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ramp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[s]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3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baseline="-250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eddy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[W]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9.78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98274" y="3156439"/>
            <a:ext cx="331117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Eddy currents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 the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casing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produce the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main loss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contribution during ramp &amp; slow dump.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Eddy current power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loss is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reduced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of ~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when ramp time increases from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1500 s -&gt; 2000 s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9381" y="1268760"/>
                <a:ext cx="2304256" cy="1529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𝑐𝑎𝑠𝑖𝑛𝑔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𝑑𝐼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81" y="1268760"/>
                <a:ext cx="2304256" cy="15294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8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10847</TotalTime>
  <Words>1924</Words>
  <Application>Microsoft Office PowerPoint</Application>
  <PresentationFormat>On-screen Show (4:3)</PresentationFormat>
  <Paragraphs>566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Times New Roman</vt:lpstr>
      <vt:lpstr>Wingdings</vt:lpstr>
      <vt:lpstr>Office Theme</vt:lpstr>
      <vt:lpstr>Update on PANDA solenoid  design and analysis</vt:lpstr>
      <vt:lpstr>Outline</vt:lpstr>
      <vt:lpstr>PowerPoint Presentation</vt:lpstr>
      <vt:lpstr>Conductor procurement status</vt:lpstr>
      <vt:lpstr>New conductor layout</vt:lpstr>
      <vt:lpstr>New coil layout</vt:lpstr>
      <vt:lpstr>Field quality &amp; pressure in the coils</vt:lpstr>
      <vt:lpstr>Eddy current loss in the coil windings</vt:lpstr>
      <vt:lpstr>Eddy current loss in the casing</vt:lpstr>
      <vt:lpstr>Temperature distribution in the cold mass</vt:lpstr>
      <vt:lpstr>Temperature distribution in the cold mass</vt:lpstr>
      <vt:lpstr>Shear stress at the coil-casing interface</vt:lpstr>
      <vt:lpstr>PowerPoint Presentation</vt:lpstr>
      <vt:lpstr>Coil cross-section 1/2</vt:lpstr>
      <vt:lpstr>Coil cross-section 2/2</vt:lpstr>
      <vt:lpstr>Coil winding</vt:lpstr>
      <vt:lpstr>Analytic stress assessment 1/3</vt:lpstr>
      <vt:lpstr>Analytic stress assessment 2/3</vt:lpstr>
      <vt:lpstr>Analytic stress assessment 3/3</vt:lpstr>
      <vt:lpstr>Support cylinder dimensions</vt:lpstr>
      <vt:lpstr>Pro’s &amp; con’s of the new coil design</vt:lpstr>
      <vt:lpstr>Conclusion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Cryostat for Ar-vessel and magnet</dc:title>
  <dc:creator>Herman Ten Kate</dc:creator>
  <cp:lastModifiedBy>Helder Filipe Pais Da Silva</cp:lastModifiedBy>
  <cp:revision>547</cp:revision>
  <cp:lastPrinted>2014-11-03T10:19:11Z</cp:lastPrinted>
  <dcterms:created xsi:type="dcterms:W3CDTF">2014-01-13T10:28:40Z</dcterms:created>
  <dcterms:modified xsi:type="dcterms:W3CDTF">2014-11-03T11:51:29Z</dcterms:modified>
</cp:coreProperties>
</file>