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
  </p:notesMasterIdLst>
  <p:handoutMasterIdLst>
    <p:handoutMasterId r:id="rId46"/>
  </p:handoutMasterIdLst>
  <p:sldIdLst>
    <p:sldId id="256" r:id="rId2"/>
    <p:sldId id="303" r:id="rId3"/>
    <p:sldId id="319" r:id="rId4"/>
    <p:sldId id="307" r:id="rId5"/>
    <p:sldId id="336" r:id="rId6"/>
    <p:sldId id="347" r:id="rId7"/>
    <p:sldId id="305" r:id="rId8"/>
    <p:sldId id="317" r:id="rId9"/>
    <p:sldId id="340" r:id="rId10"/>
    <p:sldId id="343" r:id="rId11"/>
    <p:sldId id="341" r:id="rId12"/>
    <p:sldId id="310" r:id="rId13"/>
    <p:sldId id="308" r:id="rId14"/>
    <p:sldId id="309" r:id="rId15"/>
    <p:sldId id="295" r:id="rId16"/>
    <p:sldId id="337" r:id="rId17"/>
    <p:sldId id="338" r:id="rId18"/>
    <p:sldId id="342" r:id="rId19"/>
    <p:sldId id="348" r:id="rId20"/>
    <p:sldId id="344" r:id="rId21"/>
    <p:sldId id="345" r:id="rId22"/>
    <p:sldId id="306" r:id="rId23"/>
    <p:sldId id="326" r:id="rId24"/>
    <p:sldId id="296" r:id="rId25"/>
    <p:sldId id="328" r:id="rId26"/>
    <p:sldId id="323" r:id="rId27"/>
    <p:sldId id="324" r:id="rId28"/>
    <p:sldId id="325" r:id="rId29"/>
    <p:sldId id="311" r:id="rId30"/>
    <p:sldId id="297" r:id="rId31"/>
    <p:sldId id="291" r:id="rId32"/>
    <p:sldId id="293" r:id="rId33"/>
    <p:sldId id="294" r:id="rId34"/>
    <p:sldId id="316" r:id="rId35"/>
    <p:sldId id="320" r:id="rId36"/>
    <p:sldId id="321" r:id="rId37"/>
    <p:sldId id="315" r:id="rId38"/>
    <p:sldId id="283" r:id="rId39"/>
    <p:sldId id="264" r:id="rId40"/>
    <p:sldId id="259" r:id="rId41"/>
    <p:sldId id="275" r:id="rId42"/>
    <p:sldId id="329" r:id="rId43"/>
    <p:sldId id="339" r:id="rId4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0" d="100"/>
          <a:sy n="40" d="100"/>
        </p:scale>
        <p:origin x="-1308" y="-12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image" Target="../media/image52.wmf"/><Relationship Id="rId7" Type="http://schemas.openxmlformats.org/officeDocument/2006/relationships/image" Target="../media/image56.wmf"/><Relationship Id="rId2" Type="http://schemas.openxmlformats.org/officeDocument/2006/relationships/image" Target="../media/image51.wmf"/><Relationship Id="rId1" Type="http://schemas.openxmlformats.org/officeDocument/2006/relationships/image" Target="../media/image50.wmf"/><Relationship Id="rId6" Type="http://schemas.openxmlformats.org/officeDocument/2006/relationships/image" Target="../media/image55.wmf"/><Relationship Id="rId11" Type="http://schemas.openxmlformats.org/officeDocument/2006/relationships/image" Target="../media/image60.wmf"/><Relationship Id="rId5" Type="http://schemas.openxmlformats.org/officeDocument/2006/relationships/image" Target="../media/image54.wmf"/><Relationship Id="rId10" Type="http://schemas.openxmlformats.org/officeDocument/2006/relationships/image" Target="../media/image59.wmf"/><Relationship Id="rId4" Type="http://schemas.openxmlformats.org/officeDocument/2006/relationships/image" Target="../media/image53.wmf"/><Relationship Id="rId9"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image" Target="../media/image64.wmf"/><Relationship Id="rId7" Type="http://schemas.openxmlformats.org/officeDocument/2006/relationships/image" Target="../media/image68.wmf"/><Relationship Id="rId2" Type="http://schemas.openxmlformats.org/officeDocument/2006/relationships/image" Target="../media/image63.wmf"/><Relationship Id="rId1" Type="http://schemas.openxmlformats.org/officeDocument/2006/relationships/image" Target="../media/image62.wmf"/><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image" Target="../media/image65.wmf"/><Relationship Id="rId9" Type="http://schemas.openxmlformats.org/officeDocument/2006/relationships/image" Target="../media/image7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E4ADD2-91E2-4F71-82F4-C2A7F442E6A1}" type="datetimeFigureOut">
              <a:rPr lang="ru-RU" smtClean="0"/>
              <a:t>03.11.2014</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GB" smtClean="0"/>
              <a:t>E.Koshurnikov, CERN 22.01.2014</a:t>
            </a: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12FAB4-6B43-4D3F-8EAD-1DF34D13EDEC}" type="slidenum">
              <a:rPr lang="ru-RU" smtClean="0"/>
              <a:t>‹#›</a:t>
            </a:fld>
            <a:endParaRPr lang="ru-RU"/>
          </a:p>
        </p:txBody>
      </p:sp>
    </p:spTree>
    <p:extLst>
      <p:ext uri="{BB962C8B-B14F-4D97-AF65-F5344CB8AC3E}">
        <p14:creationId xmlns:p14="http://schemas.microsoft.com/office/powerpoint/2010/main" val="173195165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D6A0F4-32CA-4CA0-BA96-00AAEEFCC111}" type="datetimeFigureOut">
              <a:rPr lang="ru-RU" smtClean="0"/>
              <a:t>03.11.2014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GB" smtClean="0"/>
              <a:t>E.Koshurnikov, CERN 22.01.2014</a:t>
            </a: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074D3C-9B7C-497E-98B2-36011953C14C}" type="slidenum">
              <a:rPr lang="ru-RU" smtClean="0"/>
              <a:t>‹#›</a:t>
            </a:fld>
            <a:endParaRPr lang="ru-RU"/>
          </a:p>
        </p:txBody>
      </p:sp>
    </p:spTree>
    <p:extLst>
      <p:ext uri="{BB962C8B-B14F-4D97-AF65-F5344CB8AC3E}">
        <p14:creationId xmlns:p14="http://schemas.microsoft.com/office/powerpoint/2010/main" val="51787080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4074D3C-9B7C-497E-98B2-36011953C14C}" type="slidenum">
              <a:rPr lang="ru-RU" smtClean="0"/>
              <a:t>1</a:t>
            </a:fld>
            <a:endParaRPr lang="ru-RU"/>
          </a:p>
        </p:txBody>
      </p:sp>
      <p:sp>
        <p:nvSpPr>
          <p:cNvPr id="5" name="Нижний колонтитул 4"/>
          <p:cNvSpPr>
            <a:spLocks noGrp="1"/>
          </p:cNvSpPr>
          <p:nvPr>
            <p:ph type="ftr" sz="quarter" idx="11"/>
          </p:nvPr>
        </p:nvSpPr>
        <p:spPr/>
        <p:txBody>
          <a:bodyPr/>
          <a:lstStyle/>
          <a:p>
            <a:r>
              <a:rPr lang="en-GB" smtClean="0"/>
              <a:t>E.Koshurnikov, CERN 22.01.2014</a:t>
            </a:r>
            <a:endParaRPr lang="ru-RU"/>
          </a:p>
        </p:txBody>
      </p:sp>
    </p:spTree>
    <p:extLst>
      <p:ext uri="{BB962C8B-B14F-4D97-AF65-F5344CB8AC3E}">
        <p14:creationId xmlns:p14="http://schemas.microsoft.com/office/powerpoint/2010/main" val="3011845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FE03E5C-ADB7-4B17-B428-4593ED44A12A}" type="datetime1">
              <a:rPr lang="ru-RU" smtClean="0"/>
              <a:t>03.11.2014</a:t>
            </a:fld>
            <a:endParaRPr lang="ru-RU"/>
          </a:p>
        </p:txBody>
      </p:sp>
      <p:sp>
        <p:nvSpPr>
          <p:cNvPr id="5" name="Нижний колонтитул 4"/>
          <p:cNvSpPr>
            <a:spLocks noGrp="1"/>
          </p:cNvSpPr>
          <p:nvPr>
            <p:ph type="ftr" sz="quarter" idx="11"/>
          </p:nvPr>
        </p:nvSpPr>
        <p:spPr/>
        <p:txBody>
          <a:bodyPr/>
          <a:lstStyle/>
          <a:p>
            <a:r>
              <a:rPr lang="en-GB" smtClean="0"/>
              <a:t>E.Koshurnikv, CERN, 03.11.2014</a:t>
            </a:r>
            <a:endParaRPr lang="ru-RU"/>
          </a:p>
        </p:txBody>
      </p:sp>
      <p:sp>
        <p:nvSpPr>
          <p:cNvPr id="6" name="Номер слайда 5"/>
          <p:cNvSpPr>
            <a:spLocks noGrp="1"/>
          </p:cNvSpPr>
          <p:nvPr>
            <p:ph type="sldNum" sz="quarter" idx="12"/>
          </p:nvPr>
        </p:nvSpPr>
        <p:spPr/>
        <p:txBody>
          <a:bodyPr/>
          <a:lstStyle/>
          <a:p>
            <a:fld id="{30E7B55E-BB14-4AA8-8B21-643004AD1E29}" type="slidenum">
              <a:rPr lang="ru-RU" smtClean="0"/>
              <a:t>‹#›</a:t>
            </a:fld>
            <a:endParaRPr lang="ru-RU"/>
          </a:p>
        </p:txBody>
      </p:sp>
    </p:spTree>
    <p:extLst>
      <p:ext uri="{BB962C8B-B14F-4D97-AF65-F5344CB8AC3E}">
        <p14:creationId xmlns:p14="http://schemas.microsoft.com/office/powerpoint/2010/main" val="3068475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8F15F4-2EDF-4B4B-A7F7-EE2130519D1D}" type="datetime1">
              <a:rPr lang="ru-RU" smtClean="0"/>
              <a:t>03.11.2014</a:t>
            </a:fld>
            <a:endParaRPr lang="ru-RU"/>
          </a:p>
        </p:txBody>
      </p:sp>
      <p:sp>
        <p:nvSpPr>
          <p:cNvPr id="5" name="Нижний колонтитул 4"/>
          <p:cNvSpPr>
            <a:spLocks noGrp="1"/>
          </p:cNvSpPr>
          <p:nvPr>
            <p:ph type="ftr" sz="quarter" idx="11"/>
          </p:nvPr>
        </p:nvSpPr>
        <p:spPr/>
        <p:txBody>
          <a:bodyPr/>
          <a:lstStyle/>
          <a:p>
            <a:r>
              <a:rPr lang="en-GB" smtClean="0"/>
              <a:t>E.Koshurnikv, CERN, 03.11.2014</a:t>
            </a:r>
            <a:endParaRPr lang="ru-RU"/>
          </a:p>
        </p:txBody>
      </p:sp>
      <p:sp>
        <p:nvSpPr>
          <p:cNvPr id="6" name="Номер слайда 5"/>
          <p:cNvSpPr>
            <a:spLocks noGrp="1"/>
          </p:cNvSpPr>
          <p:nvPr>
            <p:ph type="sldNum" sz="quarter" idx="12"/>
          </p:nvPr>
        </p:nvSpPr>
        <p:spPr/>
        <p:txBody>
          <a:bodyPr/>
          <a:lstStyle/>
          <a:p>
            <a:fld id="{30E7B55E-BB14-4AA8-8B21-643004AD1E29}" type="slidenum">
              <a:rPr lang="ru-RU" smtClean="0"/>
              <a:t>‹#›</a:t>
            </a:fld>
            <a:endParaRPr lang="ru-RU"/>
          </a:p>
        </p:txBody>
      </p:sp>
    </p:spTree>
    <p:extLst>
      <p:ext uri="{BB962C8B-B14F-4D97-AF65-F5344CB8AC3E}">
        <p14:creationId xmlns:p14="http://schemas.microsoft.com/office/powerpoint/2010/main" val="1234861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6DE86AA-37A6-457D-BA90-EFE9B4F5B8E7}" type="datetime1">
              <a:rPr lang="ru-RU" smtClean="0"/>
              <a:t>03.11.2014</a:t>
            </a:fld>
            <a:endParaRPr lang="ru-RU"/>
          </a:p>
        </p:txBody>
      </p:sp>
      <p:sp>
        <p:nvSpPr>
          <p:cNvPr id="5" name="Нижний колонтитул 4"/>
          <p:cNvSpPr>
            <a:spLocks noGrp="1"/>
          </p:cNvSpPr>
          <p:nvPr>
            <p:ph type="ftr" sz="quarter" idx="11"/>
          </p:nvPr>
        </p:nvSpPr>
        <p:spPr/>
        <p:txBody>
          <a:bodyPr/>
          <a:lstStyle/>
          <a:p>
            <a:r>
              <a:rPr lang="en-GB" smtClean="0"/>
              <a:t>E.Koshurnikv, CERN, 03.11.2014</a:t>
            </a:r>
            <a:endParaRPr lang="ru-RU"/>
          </a:p>
        </p:txBody>
      </p:sp>
      <p:sp>
        <p:nvSpPr>
          <p:cNvPr id="6" name="Номер слайда 5"/>
          <p:cNvSpPr>
            <a:spLocks noGrp="1"/>
          </p:cNvSpPr>
          <p:nvPr>
            <p:ph type="sldNum" sz="quarter" idx="12"/>
          </p:nvPr>
        </p:nvSpPr>
        <p:spPr/>
        <p:txBody>
          <a:bodyPr/>
          <a:lstStyle/>
          <a:p>
            <a:fld id="{30E7B55E-BB14-4AA8-8B21-643004AD1E29}" type="slidenum">
              <a:rPr lang="ru-RU" smtClean="0"/>
              <a:t>‹#›</a:t>
            </a:fld>
            <a:endParaRPr lang="ru-RU"/>
          </a:p>
        </p:txBody>
      </p:sp>
    </p:spTree>
    <p:extLst>
      <p:ext uri="{BB962C8B-B14F-4D97-AF65-F5344CB8AC3E}">
        <p14:creationId xmlns:p14="http://schemas.microsoft.com/office/powerpoint/2010/main" val="104408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F9678CC-9B6F-45F7-BB39-9DFAD2A1E7AC}" type="datetime1">
              <a:rPr lang="ru-RU" smtClean="0"/>
              <a:t>03.11.2014</a:t>
            </a:fld>
            <a:endParaRPr lang="ru-RU"/>
          </a:p>
        </p:txBody>
      </p:sp>
      <p:sp>
        <p:nvSpPr>
          <p:cNvPr id="5" name="Нижний колонтитул 4"/>
          <p:cNvSpPr>
            <a:spLocks noGrp="1"/>
          </p:cNvSpPr>
          <p:nvPr>
            <p:ph type="ftr" sz="quarter" idx="11"/>
          </p:nvPr>
        </p:nvSpPr>
        <p:spPr/>
        <p:txBody>
          <a:bodyPr/>
          <a:lstStyle/>
          <a:p>
            <a:r>
              <a:rPr lang="en-GB" smtClean="0"/>
              <a:t>E.Koshurnikv, CERN, 03.11.2014</a:t>
            </a:r>
            <a:endParaRPr lang="ru-RU"/>
          </a:p>
        </p:txBody>
      </p:sp>
      <p:sp>
        <p:nvSpPr>
          <p:cNvPr id="6" name="Номер слайда 5"/>
          <p:cNvSpPr>
            <a:spLocks noGrp="1"/>
          </p:cNvSpPr>
          <p:nvPr>
            <p:ph type="sldNum" sz="quarter" idx="12"/>
          </p:nvPr>
        </p:nvSpPr>
        <p:spPr/>
        <p:txBody>
          <a:bodyPr/>
          <a:lstStyle/>
          <a:p>
            <a:fld id="{30E7B55E-BB14-4AA8-8B21-643004AD1E29}" type="slidenum">
              <a:rPr lang="ru-RU" smtClean="0"/>
              <a:t>‹#›</a:t>
            </a:fld>
            <a:endParaRPr lang="ru-RU"/>
          </a:p>
        </p:txBody>
      </p:sp>
    </p:spTree>
    <p:extLst>
      <p:ext uri="{BB962C8B-B14F-4D97-AF65-F5344CB8AC3E}">
        <p14:creationId xmlns:p14="http://schemas.microsoft.com/office/powerpoint/2010/main" val="2073856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9A3E550-44EE-41EF-A72F-606B7D713979}" type="datetime1">
              <a:rPr lang="ru-RU" smtClean="0"/>
              <a:t>03.11.2014</a:t>
            </a:fld>
            <a:endParaRPr lang="ru-RU"/>
          </a:p>
        </p:txBody>
      </p:sp>
      <p:sp>
        <p:nvSpPr>
          <p:cNvPr id="5" name="Нижний колонтитул 4"/>
          <p:cNvSpPr>
            <a:spLocks noGrp="1"/>
          </p:cNvSpPr>
          <p:nvPr>
            <p:ph type="ftr" sz="quarter" idx="11"/>
          </p:nvPr>
        </p:nvSpPr>
        <p:spPr/>
        <p:txBody>
          <a:bodyPr/>
          <a:lstStyle/>
          <a:p>
            <a:r>
              <a:rPr lang="en-GB" smtClean="0"/>
              <a:t>E.Koshurnikv, CERN, 03.11.2014</a:t>
            </a:r>
            <a:endParaRPr lang="ru-RU"/>
          </a:p>
        </p:txBody>
      </p:sp>
      <p:sp>
        <p:nvSpPr>
          <p:cNvPr id="6" name="Номер слайда 5"/>
          <p:cNvSpPr>
            <a:spLocks noGrp="1"/>
          </p:cNvSpPr>
          <p:nvPr>
            <p:ph type="sldNum" sz="quarter" idx="12"/>
          </p:nvPr>
        </p:nvSpPr>
        <p:spPr/>
        <p:txBody>
          <a:bodyPr/>
          <a:lstStyle/>
          <a:p>
            <a:fld id="{30E7B55E-BB14-4AA8-8B21-643004AD1E29}" type="slidenum">
              <a:rPr lang="ru-RU" smtClean="0"/>
              <a:t>‹#›</a:t>
            </a:fld>
            <a:endParaRPr lang="ru-RU"/>
          </a:p>
        </p:txBody>
      </p:sp>
    </p:spTree>
    <p:extLst>
      <p:ext uri="{BB962C8B-B14F-4D97-AF65-F5344CB8AC3E}">
        <p14:creationId xmlns:p14="http://schemas.microsoft.com/office/powerpoint/2010/main" val="4122324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9F816D8-E2AE-4740-BD4F-03EAADAD8271}" type="datetime1">
              <a:rPr lang="ru-RU" smtClean="0"/>
              <a:t>03.11.2014</a:t>
            </a:fld>
            <a:endParaRPr lang="ru-RU"/>
          </a:p>
        </p:txBody>
      </p:sp>
      <p:sp>
        <p:nvSpPr>
          <p:cNvPr id="6" name="Нижний колонтитул 5"/>
          <p:cNvSpPr>
            <a:spLocks noGrp="1"/>
          </p:cNvSpPr>
          <p:nvPr>
            <p:ph type="ftr" sz="quarter" idx="11"/>
          </p:nvPr>
        </p:nvSpPr>
        <p:spPr/>
        <p:txBody>
          <a:bodyPr/>
          <a:lstStyle/>
          <a:p>
            <a:r>
              <a:rPr lang="en-GB" smtClean="0"/>
              <a:t>E.Koshurnikv, CERN, 03.11.2014</a:t>
            </a:r>
            <a:endParaRPr lang="ru-RU"/>
          </a:p>
        </p:txBody>
      </p:sp>
      <p:sp>
        <p:nvSpPr>
          <p:cNvPr id="7" name="Номер слайда 6"/>
          <p:cNvSpPr>
            <a:spLocks noGrp="1"/>
          </p:cNvSpPr>
          <p:nvPr>
            <p:ph type="sldNum" sz="quarter" idx="12"/>
          </p:nvPr>
        </p:nvSpPr>
        <p:spPr/>
        <p:txBody>
          <a:bodyPr/>
          <a:lstStyle/>
          <a:p>
            <a:fld id="{30E7B55E-BB14-4AA8-8B21-643004AD1E29}" type="slidenum">
              <a:rPr lang="ru-RU" smtClean="0"/>
              <a:t>‹#›</a:t>
            </a:fld>
            <a:endParaRPr lang="ru-RU"/>
          </a:p>
        </p:txBody>
      </p:sp>
    </p:spTree>
    <p:extLst>
      <p:ext uri="{BB962C8B-B14F-4D97-AF65-F5344CB8AC3E}">
        <p14:creationId xmlns:p14="http://schemas.microsoft.com/office/powerpoint/2010/main" val="1422938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28D7254-84D6-44AB-806F-0CD85C694F1A}" type="datetime1">
              <a:rPr lang="ru-RU" smtClean="0"/>
              <a:t>03.11.2014</a:t>
            </a:fld>
            <a:endParaRPr lang="ru-RU"/>
          </a:p>
        </p:txBody>
      </p:sp>
      <p:sp>
        <p:nvSpPr>
          <p:cNvPr id="8" name="Нижний колонтитул 7"/>
          <p:cNvSpPr>
            <a:spLocks noGrp="1"/>
          </p:cNvSpPr>
          <p:nvPr>
            <p:ph type="ftr" sz="quarter" idx="11"/>
          </p:nvPr>
        </p:nvSpPr>
        <p:spPr/>
        <p:txBody>
          <a:bodyPr/>
          <a:lstStyle/>
          <a:p>
            <a:r>
              <a:rPr lang="en-GB" smtClean="0"/>
              <a:t>E.Koshurnikv, CERN, 03.11.2014</a:t>
            </a:r>
            <a:endParaRPr lang="ru-RU"/>
          </a:p>
        </p:txBody>
      </p:sp>
      <p:sp>
        <p:nvSpPr>
          <p:cNvPr id="9" name="Номер слайда 8"/>
          <p:cNvSpPr>
            <a:spLocks noGrp="1"/>
          </p:cNvSpPr>
          <p:nvPr>
            <p:ph type="sldNum" sz="quarter" idx="12"/>
          </p:nvPr>
        </p:nvSpPr>
        <p:spPr/>
        <p:txBody>
          <a:bodyPr/>
          <a:lstStyle/>
          <a:p>
            <a:fld id="{30E7B55E-BB14-4AA8-8B21-643004AD1E29}" type="slidenum">
              <a:rPr lang="ru-RU" smtClean="0"/>
              <a:t>‹#›</a:t>
            </a:fld>
            <a:endParaRPr lang="ru-RU"/>
          </a:p>
        </p:txBody>
      </p:sp>
    </p:spTree>
    <p:extLst>
      <p:ext uri="{BB962C8B-B14F-4D97-AF65-F5344CB8AC3E}">
        <p14:creationId xmlns:p14="http://schemas.microsoft.com/office/powerpoint/2010/main" val="2897564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F98E09E-877E-4780-89E0-905CD22F8929}" type="datetime1">
              <a:rPr lang="ru-RU" smtClean="0"/>
              <a:t>03.11.2014</a:t>
            </a:fld>
            <a:endParaRPr lang="ru-RU"/>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a:t>
            </a:fld>
            <a:endParaRPr lang="ru-RU"/>
          </a:p>
        </p:txBody>
      </p:sp>
    </p:spTree>
    <p:extLst>
      <p:ext uri="{BB962C8B-B14F-4D97-AF65-F5344CB8AC3E}">
        <p14:creationId xmlns:p14="http://schemas.microsoft.com/office/powerpoint/2010/main" val="829910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CF029BD-712D-4957-9FA7-F47C7FA6E1E3}" type="datetime1">
              <a:rPr lang="ru-RU" smtClean="0"/>
              <a:t>03.11.2014</a:t>
            </a:fld>
            <a:endParaRPr lang="ru-RU"/>
          </a:p>
        </p:txBody>
      </p:sp>
      <p:sp>
        <p:nvSpPr>
          <p:cNvPr id="3" name="Нижний колонтитул 2"/>
          <p:cNvSpPr>
            <a:spLocks noGrp="1"/>
          </p:cNvSpPr>
          <p:nvPr>
            <p:ph type="ftr" sz="quarter" idx="11"/>
          </p:nvPr>
        </p:nvSpPr>
        <p:spPr/>
        <p:txBody>
          <a:bodyPr/>
          <a:lstStyle/>
          <a:p>
            <a:r>
              <a:rPr lang="en-GB" smtClean="0"/>
              <a:t>E.Koshurnikv, CERN, 03.11.2014</a:t>
            </a:r>
            <a:endParaRPr lang="ru-RU"/>
          </a:p>
        </p:txBody>
      </p:sp>
      <p:sp>
        <p:nvSpPr>
          <p:cNvPr id="4" name="Номер слайда 3"/>
          <p:cNvSpPr>
            <a:spLocks noGrp="1"/>
          </p:cNvSpPr>
          <p:nvPr>
            <p:ph type="sldNum" sz="quarter" idx="12"/>
          </p:nvPr>
        </p:nvSpPr>
        <p:spPr/>
        <p:txBody>
          <a:bodyPr/>
          <a:lstStyle/>
          <a:p>
            <a:fld id="{30E7B55E-BB14-4AA8-8B21-643004AD1E29}" type="slidenum">
              <a:rPr lang="ru-RU" smtClean="0"/>
              <a:t>‹#›</a:t>
            </a:fld>
            <a:endParaRPr lang="ru-RU"/>
          </a:p>
        </p:txBody>
      </p:sp>
    </p:spTree>
    <p:extLst>
      <p:ext uri="{BB962C8B-B14F-4D97-AF65-F5344CB8AC3E}">
        <p14:creationId xmlns:p14="http://schemas.microsoft.com/office/powerpoint/2010/main" val="2395190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EAD3434-0822-45D2-BF82-B7B8D8EAD0B7}" type="datetime1">
              <a:rPr lang="ru-RU" smtClean="0"/>
              <a:t>03.11.2014</a:t>
            </a:fld>
            <a:endParaRPr lang="ru-RU"/>
          </a:p>
        </p:txBody>
      </p:sp>
      <p:sp>
        <p:nvSpPr>
          <p:cNvPr id="6" name="Нижний колонтитул 5"/>
          <p:cNvSpPr>
            <a:spLocks noGrp="1"/>
          </p:cNvSpPr>
          <p:nvPr>
            <p:ph type="ftr" sz="quarter" idx="11"/>
          </p:nvPr>
        </p:nvSpPr>
        <p:spPr/>
        <p:txBody>
          <a:bodyPr/>
          <a:lstStyle/>
          <a:p>
            <a:r>
              <a:rPr lang="en-GB" smtClean="0"/>
              <a:t>E.Koshurnikv, CERN, 03.11.2014</a:t>
            </a:r>
            <a:endParaRPr lang="ru-RU"/>
          </a:p>
        </p:txBody>
      </p:sp>
      <p:sp>
        <p:nvSpPr>
          <p:cNvPr id="7" name="Номер слайда 6"/>
          <p:cNvSpPr>
            <a:spLocks noGrp="1"/>
          </p:cNvSpPr>
          <p:nvPr>
            <p:ph type="sldNum" sz="quarter" idx="12"/>
          </p:nvPr>
        </p:nvSpPr>
        <p:spPr/>
        <p:txBody>
          <a:bodyPr/>
          <a:lstStyle/>
          <a:p>
            <a:fld id="{30E7B55E-BB14-4AA8-8B21-643004AD1E29}" type="slidenum">
              <a:rPr lang="ru-RU" smtClean="0"/>
              <a:t>‹#›</a:t>
            </a:fld>
            <a:endParaRPr lang="ru-RU"/>
          </a:p>
        </p:txBody>
      </p:sp>
    </p:spTree>
    <p:extLst>
      <p:ext uri="{BB962C8B-B14F-4D97-AF65-F5344CB8AC3E}">
        <p14:creationId xmlns:p14="http://schemas.microsoft.com/office/powerpoint/2010/main" val="2348866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2169E23-76AE-4CD2-A3A2-DE1BFE163109}" type="datetime1">
              <a:rPr lang="ru-RU" smtClean="0"/>
              <a:t>03.11.2014</a:t>
            </a:fld>
            <a:endParaRPr lang="ru-RU"/>
          </a:p>
        </p:txBody>
      </p:sp>
      <p:sp>
        <p:nvSpPr>
          <p:cNvPr id="6" name="Нижний колонтитул 5"/>
          <p:cNvSpPr>
            <a:spLocks noGrp="1"/>
          </p:cNvSpPr>
          <p:nvPr>
            <p:ph type="ftr" sz="quarter" idx="11"/>
          </p:nvPr>
        </p:nvSpPr>
        <p:spPr/>
        <p:txBody>
          <a:bodyPr/>
          <a:lstStyle/>
          <a:p>
            <a:r>
              <a:rPr lang="en-GB" smtClean="0"/>
              <a:t>E.Koshurnikv, CERN, 03.11.2014</a:t>
            </a:r>
            <a:endParaRPr lang="ru-RU"/>
          </a:p>
        </p:txBody>
      </p:sp>
      <p:sp>
        <p:nvSpPr>
          <p:cNvPr id="7" name="Номер слайда 6"/>
          <p:cNvSpPr>
            <a:spLocks noGrp="1"/>
          </p:cNvSpPr>
          <p:nvPr>
            <p:ph type="sldNum" sz="quarter" idx="12"/>
          </p:nvPr>
        </p:nvSpPr>
        <p:spPr/>
        <p:txBody>
          <a:bodyPr/>
          <a:lstStyle/>
          <a:p>
            <a:fld id="{30E7B55E-BB14-4AA8-8B21-643004AD1E29}" type="slidenum">
              <a:rPr lang="ru-RU" smtClean="0"/>
              <a:t>‹#›</a:t>
            </a:fld>
            <a:endParaRPr lang="ru-RU"/>
          </a:p>
        </p:txBody>
      </p:sp>
    </p:spTree>
    <p:extLst>
      <p:ext uri="{BB962C8B-B14F-4D97-AF65-F5344CB8AC3E}">
        <p14:creationId xmlns:p14="http://schemas.microsoft.com/office/powerpoint/2010/main" val="349042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EACF-0C4B-4AAA-858C-EC67AA9426DC}" type="datetime1">
              <a:rPr lang="ru-RU" smtClean="0"/>
              <a:t>03.11.2014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E.Koshurnikv, CERN, 03.11.2014</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7B55E-BB14-4AA8-8B21-643004AD1E29}" type="slidenum">
              <a:rPr lang="ru-RU" smtClean="0"/>
              <a:t>‹#›</a:t>
            </a:fld>
            <a:endParaRPr lang="ru-RU"/>
          </a:p>
        </p:txBody>
      </p:sp>
    </p:spTree>
    <p:extLst>
      <p:ext uri="{BB962C8B-B14F-4D97-AF65-F5344CB8AC3E}">
        <p14:creationId xmlns:p14="http://schemas.microsoft.com/office/powerpoint/2010/main" val="1133471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54.wmf"/><Relationship Id="rId18" Type="http://schemas.openxmlformats.org/officeDocument/2006/relationships/oleObject" Target="../embeddings/oleObject8.bin"/><Relationship Id="rId3" Type="http://schemas.openxmlformats.org/officeDocument/2006/relationships/image" Target="../media/image61.png"/><Relationship Id="rId21" Type="http://schemas.openxmlformats.org/officeDocument/2006/relationships/image" Target="../media/image58.wmf"/><Relationship Id="rId7" Type="http://schemas.openxmlformats.org/officeDocument/2006/relationships/image" Target="../media/image51.wmf"/><Relationship Id="rId12" Type="http://schemas.openxmlformats.org/officeDocument/2006/relationships/oleObject" Target="../embeddings/oleObject5.bin"/><Relationship Id="rId17" Type="http://schemas.openxmlformats.org/officeDocument/2006/relationships/image" Target="../media/image56.wmf"/><Relationship Id="rId25" Type="http://schemas.openxmlformats.org/officeDocument/2006/relationships/image" Target="../media/image60.wmf"/><Relationship Id="rId2" Type="http://schemas.openxmlformats.org/officeDocument/2006/relationships/slideLayout" Target="../slideLayouts/slideLayout2.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3.wmf"/><Relationship Id="rId24" Type="http://schemas.openxmlformats.org/officeDocument/2006/relationships/oleObject" Target="../embeddings/oleObject11.bin"/><Relationship Id="rId5" Type="http://schemas.openxmlformats.org/officeDocument/2006/relationships/image" Target="../media/image50.wmf"/><Relationship Id="rId15" Type="http://schemas.openxmlformats.org/officeDocument/2006/relationships/image" Target="../media/image55.wmf"/><Relationship Id="rId23" Type="http://schemas.openxmlformats.org/officeDocument/2006/relationships/image" Target="../media/image59.wmf"/><Relationship Id="rId10" Type="http://schemas.openxmlformats.org/officeDocument/2006/relationships/oleObject" Target="../embeddings/oleObject4.bin"/><Relationship Id="rId19" Type="http://schemas.openxmlformats.org/officeDocument/2006/relationships/image" Target="../media/image57.wmf"/><Relationship Id="rId4" Type="http://schemas.openxmlformats.org/officeDocument/2006/relationships/oleObject" Target="../embeddings/oleObject1.bin"/><Relationship Id="rId9" Type="http://schemas.openxmlformats.org/officeDocument/2006/relationships/image" Target="../media/image52.wmf"/><Relationship Id="rId14" Type="http://schemas.openxmlformats.org/officeDocument/2006/relationships/oleObject" Target="../embeddings/oleObject6.bin"/><Relationship Id="rId22" Type="http://schemas.openxmlformats.org/officeDocument/2006/relationships/oleObject" Target="../embeddings/oleObject10.bin"/></Relationships>
</file>

<file path=ppt/slides/_rels/slide32.xml.rels><?xml version="1.0" encoding="UTF-8" standalone="yes"?>
<Relationships xmlns="http://schemas.openxmlformats.org/package/2006/relationships"><Relationship Id="rId8" Type="http://schemas.openxmlformats.org/officeDocument/2006/relationships/image" Target="../media/image64.wmf"/><Relationship Id="rId13" Type="http://schemas.openxmlformats.org/officeDocument/2006/relationships/oleObject" Target="../embeddings/oleObject17.bin"/><Relationship Id="rId18" Type="http://schemas.openxmlformats.org/officeDocument/2006/relationships/image" Target="../media/image69.wmf"/><Relationship Id="rId3" Type="http://schemas.openxmlformats.org/officeDocument/2006/relationships/oleObject" Target="../embeddings/oleObject12.bin"/><Relationship Id="rId7" Type="http://schemas.openxmlformats.org/officeDocument/2006/relationships/oleObject" Target="../embeddings/oleObject14.bin"/><Relationship Id="rId12" Type="http://schemas.openxmlformats.org/officeDocument/2006/relationships/image" Target="../media/image66.wmf"/><Relationship Id="rId17" Type="http://schemas.openxmlformats.org/officeDocument/2006/relationships/oleObject" Target="../embeddings/oleObject19.bin"/><Relationship Id="rId2" Type="http://schemas.openxmlformats.org/officeDocument/2006/relationships/slideLayout" Target="../slideLayouts/slideLayout2.xml"/><Relationship Id="rId16" Type="http://schemas.openxmlformats.org/officeDocument/2006/relationships/image" Target="../media/image68.wmf"/><Relationship Id="rId20" Type="http://schemas.openxmlformats.org/officeDocument/2006/relationships/image" Target="../media/image70.wmf"/><Relationship Id="rId1" Type="http://schemas.openxmlformats.org/officeDocument/2006/relationships/vmlDrawing" Target="../drawings/vmlDrawing2.vml"/><Relationship Id="rId6" Type="http://schemas.openxmlformats.org/officeDocument/2006/relationships/image" Target="../media/image63.wmf"/><Relationship Id="rId11" Type="http://schemas.openxmlformats.org/officeDocument/2006/relationships/oleObject" Target="../embeddings/oleObject16.bin"/><Relationship Id="rId5" Type="http://schemas.openxmlformats.org/officeDocument/2006/relationships/oleObject" Target="../embeddings/oleObject13.bin"/><Relationship Id="rId15" Type="http://schemas.openxmlformats.org/officeDocument/2006/relationships/oleObject" Target="../embeddings/oleObject18.bin"/><Relationship Id="rId10" Type="http://schemas.openxmlformats.org/officeDocument/2006/relationships/image" Target="../media/image65.wmf"/><Relationship Id="rId19" Type="http://schemas.openxmlformats.org/officeDocument/2006/relationships/oleObject" Target="../embeddings/oleObject20.bin"/><Relationship Id="rId4" Type="http://schemas.openxmlformats.org/officeDocument/2006/relationships/image" Target="../media/image62.wmf"/><Relationship Id="rId9" Type="http://schemas.openxmlformats.org/officeDocument/2006/relationships/oleObject" Target="../embeddings/oleObject15.bin"/><Relationship Id="rId14" Type="http://schemas.openxmlformats.org/officeDocument/2006/relationships/image" Target="../media/image67.wmf"/></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47601" y="2639684"/>
            <a:ext cx="7772400" cy="1771650"/>
          </a:xfrm>
        </p:spPr>
        <p:txBody>
          <a:bodyPr>
            <a:normAutofit/>
          </a:bodyPr>
          <a:lstStyle/>
          <a:p>
            <a:r>
              <a:rPr lang="en-US" sz="3600" b="1" dirty="0" smtClean="0">
                <a:solidFill>
                  <a:srgbClr val="C00000"/>
                </a:solidFill>
                <a:effectLst>
                  <a:outerShdw blurRad="38100" dist="38100" dir="2700000" algn="tl">
                    <a:srgbClr val="000000">
                      <a:alpha val="43137"/>
                    </a:srgbClr>
                  </a:outerShdw>
                </a:effectLst>
              </a:rPr>
              <a:t>Status </a:t>
            </a:r>
            <a:r>
              <a:rPr lang="en-US" sz="3600" b="1" dirty="0">
                <a:solidFill>
                  <a:srgbClr val="C00000"/>
                </a:solidFill>
                <a:effectLst>
                  <a:outerShdw blurRad="38100" dist="38100" dir="2700000" algn="tl">
                    <a:srgbClr val="000000">
                      <a:alpha val="43137"/>
                    </a:srgbClr>
                  </a:outerShdw>
                </a:effectLst>
              </a:rPr>
              <a:t>of </a:t>
            </a:r>
            <a:r>
              <a:rPr lang="en-US" sz="3600" b="1" dirty="0" smtClean="0">
                <a:solidFill>
                  <a:srgbClr val="C00000"/>
                </a:solidFill>
                <a:effectLst>
                  <a:outerShdw blurRad="38100" dist="38100" dir="2700000" algn="tl">
                    <a:srgbClr val="000000">
                      <a:alpha val="43137"/>
                    </a:srgbClr>
                  </a:outerShdw>
                </a:effectLst>
              </a:rPr>
              <a:t>work </a:t>
            </a:r>
            <a:r>
              <a:rPr lang="ru-RU" sz="3600" b="1" dirty="0" smtClean="0">
                <a:solidFill>
                  <a:srgbClr val="C00000"/>
                </a:solidFill>
                <a:effectLst>
                  <a:outerShdw blurRad="38100" dist="38100" dir="2700000" algn="tl">
                    <a:srgbClr val="000000">
                      <a:alpha val="43137"/>
                    </a:srgbClr>
                  </a:outerShdw>
                </a:effectLst>
              </a:rPr>
              <a:t>(</a:t>
            </a:r>
            <a:r>
              <a:rPr lang="en-US" sz="3600" b="1" dirty="0" smtClean="0">
                <a:solidFill>
                  <a:srgbClr val="C00000"/>
                </a:solidFill>
                <a:effectLst>
                  <a:outerShdw blurRad="38100" dist="38100" dir="2700000" algn="tl">
                    <a:srgbClr val="000000">
                      <a:alpha val="43137"/>
                    </a:srgbClr>
                  </a:outerShdw>
                </a:effectLst>
              </a:rPr>
              <a:t>cryostat, control Dewar, </a:t>
            </a:r>
            <a:r>
              <a:rPr lang="ru-RU" sz="3600" b="1" dirty="0">
                <a:solidFill>
                  <a:srgbClr val="C00000"/>
                </a:solidFill>
                <a:effectLst>
                  <a:outerShdw blurRad="38100" dist="38100" dir="2700000" algn="tl">
                    <a:srgbClr val="000000">
                      <a:alpha val="43137"/>
                    </a:srgbClr>
                  </a:outerShdw>
                </a:effectLst>
              </a:rPr>
              <a:t/>
            </a:r>
            <a:br>
              <a:rPr lang="ru-RU" sz="3600" b="1" dirty="0">
                <a:solidFill>
                  <a:srgbClr val="C00000"/>
                </a:solidFill>
                <a:effectLst>
                  <a:outerShdw blurRad="38100" dist="38100" dir="2700000" algn="tl">
                    <a:srgbClr val="000000">
                      <a:alpha val="43137"/>
                    </a:srgbClr>
                  </a:outerShdw>
                </a:effectLst>
              </a:rPr>
            </a:br>
            <a:r>
              <a:rPr lang="en-US" sz="3600" b="1" dirty="0" smtClean="0">
                <a:solidFill>
                  <a:srgbClr val="C00000"/>
                </a:solidFill>
                <a:effectLst>
                  <a:outerShdw blurRad="38100" dist="38100" dir="2700000" algn="tl">
                    <a:srgbClr val="000000">
                      <a:alpha val="43137"/>
                    </a:srgbClr>
                  </a:outerShdw>
                </a:effectLst>
              </a:rPr>
              <a:t>cooling system)</a:t>
            </a:r>
            <a:endParaRPr lang="ru-RU" sz="3600" b="1" dirty="0">
              <a:solidFill>
                <a:srgbClr val="C00000"/>
              </a:solidFill>
              <a:effectLst>
                <a:outerShdw blurRad="38100" dist="38100" dir="2700000" algn="tl">
                  <a:srgbClr val="000000">
                    <a:alpha val="43137"/>
                  </a:srgbClr>
                </a:outerShdw>
              </a:effectLst>
            </a:endParaRPr>
          </a:p>
        </p:txBody>
      </p:sp>
      <p:sp>
        <p:nvSpPr>
          <p:cNvPr id="3" name="Подзаголовок 2"/>
          <p:cNvSpPr>
            <a:spLocks noGrp="1"/>
          </p:cNvSpPr>
          <p:nvPr>
            <p:ph type="subTitle" idx="1"/>
          </p:nvPr>
        </p:nvSpPr>
        <p:spPr>
          <a:xfrm>
            <a:off x="1388853" y="4817853"/>
            <a:ext cx="6400800" cy="1384539"/>
          </a:xfrm>
        </p:spPr>
        <p:txBody>
          <a:bodyPr>
            <a:normAutofit fontScale="70000" lnSpcReduction="20000"/>
          </a:bodyPr>
          <a:lstStyle/>
          <a:p>
            <a:r>
              <a:rPr lang="en-US" dirty="0" smtClean="0"/>
              <a:t>Evgeny Koshurnikov</a:t>
            </a:r>
            <a:endParaRPr lang="ru-RU" dirty="0" smtClean="0"/>
          </a:p>
          <a:p>
            <a:r>
              <a:rPr lang="en-US" dirty="0" smtClean="0"/>
              <a:t> </a:t>
            </a:r>
          </a:p>
          <a:p>
            <a:r>
              <a:rPr lang="en-US" sz="2800" dirty="0" smtClean="0"/>
              <a:t>CERN </a:t>
            </a:r>
          </a:p>
          <a:p>
            <a:r>
              <a:rPr lang="en-US" sz="2800" dirty="0" smtClean="0"/>
              <a:t>November 03, 2014</a:t>
            </a:r>
            <a:endParaRPr lang="ru-RU" sz="2800" dirty="0"/>
          </a:p>
        </p:txBody>
      </p:sp>
      <p:sp>
        <p:nvSpPr>
          <p:cNvPr id="4" name="Прямоугольник 3"/>
          <p:cNvSpPr/>
          <p:nvPr/>
        </p:nvSpPr>
        <p:spPr>
          <a:xfrm>
            <a:off x="2195736" y="620688"/>
            <a:ext cx="4968551" cy="369332"/>
          </a:xfrm>
          <a:prstGeom prst="rect">
            <a:avLst/>
          </a:prstGeom>
        </p:spPr>
        <p:txBody>
          <a:bodyPr wrap="square">
            <a:spAutoFit/>
          </a:bodyPr>
          <a:lstStyle/>
          <a:p>
            <a:pPr lvl="0" algn="ctr">
              <a:spcBef>
                <a:spcPct val="20000"/>
              </a:spcBef>
            </a:pPr>
            <a:r>
              <a:rPr lang="en-US" i="1" dirty="0" smtClean="0">
                <a:solidFill>
                  <a:prstClr val="black">
                    <a:tint val="75000"/>
                  </a:prstClr>
                </a:solidFill>
              </a:rPr>
              <a:t>Joint Institute for Nuclear Research  (</a:t>
            </a:r>
            <a:r>
              <a:rPr lang="en-US" i="1" dirty="0" err="1" smtClean="0">
                <a:solidFill>
                  <a:prstClr val="black">
                    <a:tint val="75000"/>
                  </a:prstClr>
                </a:solidFill>
              </a:rPr>
              <a:t>Dubna</a:t>
            </a:r>
            <a:r>
              <a:rPr lang="en-US" dirty="0" smtClean="0">
                <a:solidFill>
                  <a:prstClr val="black">
                    <a:tint val="75000"/>
                  </a:prstClr>
                </a:solidFill>
              </a:rPr>
              <a:t>)</a:t>
            </a:r>
            <a:endParaRPr lang="ru-RU" dirty="0">
              <a:solidFill>
                <a:prstClr val="black">
                  <a:tint val="75000"/>
                </a:prstClr>
              </a:solidFill>
            </a:endParaRPr>
          </a:p>
        </p:txBody>
      </p:sp>
      <p:pic>
        <p:nvPicPr>
          <p:cNvPr id="5" name="Picture 4" descr="JINR_log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3342"/>
            <a:ext cx="7921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220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b="1" dirty="0">
                <a:solidFill>
                  <a:srgbClr val="C00000"/>
                </a:solidFill>
                <a:effectLst>
                  <a:outerShdw blurRad="38100" dist="38100" dir="2700000" algn="tl">
                    <a:srgbClr val="000000">
                      <a:alpha val="43137"/>
                    </a:srgbClr>
                  </a:outerShdw>
                </a:effectLst>
              </a:rPr>
              <a:t>Possible causes </a:t>
            </a:r>
            <a:r>
              <a:rPr lang="en-US" sz="2800" b="1" dirty="0" smtClean="0">
                <a:solidFill>
                  <a:srgbClr val="C00000"/>
                </a:solidFill>
                <a:effectLst>
                  <a:outerShdw blurRad="38100" dist="38100" dir="2700000" algn="tl">
                    <a:srgbClr val="000000">
                      <a:alpha val="43137"/>
                    </a:srgbClr>
                  </a:outerShdw>
                </a:effectLst>
              </a:rPr>
              <a:t>of axial deviation of </a:t>
            </a:r>
            <a:r>
              <a:rPr lang="en-US" sz="2800" b="1" dirty="0">
                <a:solidFill>
                  <a:srgbClr val="C00000"/>
                </a:solidFill>
                <a:effectLst>
                  <a:outerShdw blurRad="38100" dist="38100" dir="2700000" algn="tl">
                    <a:srgbClr val="000000">
                      <a:alpha val="43137"/>
                    </a:srgbClr>
                  </a:outerShdw>
                </a:effectLst>
              </a:rPr>
              <a:t>the magnetic center of the solenoid</a:t>
            </a:r>
            <a:endParaRPr lang="ru-RU" sz="2800" b="1"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468217" y="1952741"/>
            <a:ext cx="8229600" cy="3048918"/>
          </a:xfrm>
        </p:spPr>
        <p:txBody>
          <a:bodyPr/>
          <a:lstStyle/>
          <a:p>
            <a:r>
              <a:rPr lang="en-US" sz="2800" dirty="0"/>
              <a:t>Incorrect installation of the coil with respect to the cryostat </a:t>
            </a:r>
          </a:p>
          <a:p>
            <a:r>
              <a:rPr lang="en-US" sz="2800" dirty="0" smtClean="0"/>
              <a:t>Magnetic center of the coil can be shifted with respect </a:t>
            </a:r>
            <a:r>
              <a:rPr lang="en-US" sz="2800" dirty="0"/>
              <a:t>to </a:t>
            </a:r>
            <a:r>
              <a:rPr lang="en-US" sz="2800" dirty="0" smtClean="0"/>
              <a:t>its </a:t>
            </a:r>
            <a:r>
              <a:rPr lang="en-US" sz="2800" dirty="0"/>
              <a:t>geometrical center </a:t>
            </a:r>
            <a:r>
              <a:rPr lang="en-US" sz="2800" dirty="0" smtClean="0"/>
              <a:t>because of non-uniform </a:t>
            </a:r>
            <a:r>
              <a:rPr lang="en-US" sz="2800" dirty="0"/>
              <a:t>winding </a:t>
            </a:r>
            <a:r>
              <a:rPr lang="en-US" sz="2800" dirty="0" smtClean="0"/>
              <a:t>density or wrong number of the turns in the </a:t>
            </a:r>
            <a:r>
              <a:rPr lang="en-US" sz="2800" dirty="0" err="1" smtClean="0"/>
              <a:t>subcoils</a:t>
            </a:r>
            <a:r>
              <a:rPr lang="en-US" sz="2800" dirty="0" smtClean="0"/>
              <a:t> </a:t>
            </a:r>
          </a:p>
          <a:p>
            <a:pPr marL="0" indent="0">
              <a:buNone/>
            </a:pPr>
            <a:endParaRPr lang="ru-RU" dirty="0"/>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10</a:t>
            </a:fld>
            <a:endParaRPr lang="ru-RU"/>
          </a:p>
        </p:txBody>
      </p:sp>
    </p:spTree>
    <p:extLst>
      <p:ext uri="{BB962C8B-B14F-4D97-AF65-F5344CB8AC3E}">
        <p14:creationId xmlns:p14="http://schemas.microsoft.com/office/powerpoint/2010/main" val="3566619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11\Desktop\Solenoid12d_3D(1,00)_(Italian_&amp;EA_Cryostat)-Coil_&amp;_Thermal_Shild_position_(''Warm'', Coil Z+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68" y="1398925"/>
            <a:ext cx="5143852" cy="275692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11\Desktop\Solenoid12d_3D(1,00)_(Italian_&amp;EA_Cryostat)-Coil_&amp;_Thermal_Shild_position_(''Warm'', Coil Z-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4860" y="3701517"/>
            <a:ext cx="5184618" cy="2880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fontScale="90000"/>
          </a:bodyPr>
          <a:lstStyle/>
          <a:p>
            <a:r>
              <a:rPr lang="en-US" b="1" dirty="0">
                <a:solidFill>
                  <a:srgbClr val="C00000"/>
                </a:solidFill>
                <a:effectLst>
                  <a:outerShdw blurRad="38100" dist="38100" dir="2700000" algn="tl">
                    <a:srgbClr val="000000">
                      <a:alpha val="43137"/>
                    </a:srgbClr>
                  </a:outerShdw>
                </a:effectLst>
              </a:rPr>
              <a:t>Interface of the cryostat and cold mass in </a:t>
            </a:r>
            <a:r>
              <a:rPr lang="en-US" b="1" dirty="0" smtClean="0">
                <a:solidFill>
                  <a:srgbClr val="C00000"/>
                </a:solidFill>
                <a:effectLst>
                  <a:outerShdw blurRad="38100" dist="38100" dir="2700000" algn="tl">
                    <a:srgbClr val="000000">
                      <a:alpha val="43137"/>
                    </a:srgbClr>
                  </a:outerShdw>
                </a:effectLst>
              </a:rPr>
              <a:t>shifted positions</a:t>
            </a:r>
            <a:endParaRPr lang="ru-RU" dirty="0"/>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11</a:t>
            </a:fld>
            <a:endParaRPr lang="ru-RU"/>
          </a:p>
        </p:txBody>
      </p:sp>
      <p:sp>
        <p:nvSpPr>
          <p:cNvPr id="8" name="Овал 7"/>
          <p:cNvSpPr/>
          <p:nvPr/>
        </p:nvSpPr>
        <p:spPr>
          <a:xfrm>
            <a:off x="1252728" y="1386230"/>
            <a:ext cx="391364"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80468" y="1671523"/>
            <a:ext cx="391364"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1617429" y="1655244"/>
            <a:ext cx="391364" cy="285293"/>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2756861" y="1392648"/>
            <a:ext cx="391364"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4893869" y="1427420"/>
            <a:ext cx="391364"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p:cNvSpPr/>
          <p:nvPr/>
        </p:nvSpPr>
        <p:spPr>
          <a:xfrm>
            <a:off x="3894860" y="1677941"/>
            <a:ext cx="391364" cy="2852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C000"/>
              </a:solidFill>
            </a:endParaRPr>
          </a:p>
        </p:txBody>
      </p:sp>
      <p:sp>
        <p:nvSpPr>
          <p:cNvPr id="14" name="Овал 13"/>
          <p:cNvSpPr/>
          <p:nvPr/>
        </p:nvSpPr>
        <p:spPr>
          <a:xfrm>
            <a:off x="6585508" y="3695550"/>
            <a:ext cx="391364"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4897525" y="3695550"/>
            <a:ext cx="478705" cy="2852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p:cNvSpPr/>
          <p:nvPr/>
        </p:nvSpPr>
        <p:spPr>
          <a:xfrm>
            <a:off x="3894860" y="4007353"/>
            <a:ext cx="391364"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p:cNvSpPr/>
          <p:nvPr/>
        </p:nvSpPr>
        <p:spPr>
          <a:xfrm>
            <a:off x="7532497" y="3991356"/>
            <a:ext cx="391364"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8701083" y="3706063"/>
            <a:ext cx="391364"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5285233" y="3991356"/>
            <a:ext cx="480973"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p:cNvSpPr txBox="1"/>
          <p:nvPr/>
        </p:nvSpPr>
        <p:spPr>
          <a:xfrm>
            <a:off x="5224320" y="1956816"/>
            <a:ext cx="3855158" cy="738664"/>
          </a:xfrm>
          <a:prstGeom prst="rect">
            <a:avLst/>
          </a:prstGeom>
          <a:noFill/>
        </p:spPr>
        <p:txBody>
          <a:bodyPr wrap="none" rtlCol="0">
            <a:spAutoFit/>
          </a:bodyPr>
          <a:lstStyle/>
          <a:p>
            <a:r>
              <a:rPr lang="en-US" dirty="0" smtClean="0">
                <a:solidFill>
                  <a:srgbClr val="FF0000"/>
                </a:solidFill>
              </a:rPr>
              <a:t>Cold mass and thermal shield are cold </a:t>
            </a:r>
          </a:p>
          <a:p>
            <a:r>
              <a:rPr lang="en-US" dirty="0" smtClean="0">
                <a:solidFill>
                  <a:srgbClr val="FF0000"/>
                </a:solidFill>
              </a:rPr>
              <a:t>and shifted </a:t>
            </a:r>
            <a:r>
              <a:rPr lang="en-US" sz="2400" b="1" dirty="0" smtClean="0">
                <a:solidFill>
                  <a:srgbClr val="FF0000"/>
                </a:solidFill>
              </a:rPr>
              <a:t>20 mm downstream</a:t>
            </a:r>
            <a:endParaRPr lang="ru-RU" sz="2400" b="1" dirty="0">
              <a:solidFill>
                <a:srgbClr val="FF0000"/>
              </a:solidFill>
            </a:endParaRPr>
          </a:p>
        </p:txBody>
      </p:sp>
      <p:sp>
        <p:nvSpPr>
          <p:cNvPr id="21" name="TextBox 20"/>
          <p:cNvSpPr txBox="1"/>
          <p:nvPr/>
        </p:nvSpPr>
        <p:spPr>
          <a:xfrm>
            <a:off x="98756" y="5141517"/>
            <a:ext cx="3796104" cy="738664"/>
          </a:xfrm>
          <a:prstGeom prst="rect">
            <a:avLst/>
          </a:prstGeom>
          <a:noFill/>
        </p:spPr>
        <p:txBody>
          <a:bodyPr wrap="none" rtlCol="0">
            <a:spAutoFit/>
          </a:bodyPr>
          <a:lstStyle/>
          <a:p>
            <a:r>
              <a:rPr lang="en-US" dirty="0" smtClean="0">
                <a:solidFill>
                  <a:srgbClr val="FF0000"/>
                </a:solidFill>
              </a:rPr>
              <a:t>Cold mass and thermal shield are cold </a:t>
            </a:r>
          </a:p>
          <a:p>
            <a:r>
              <a:rPr lang="en-US" dirty="0" smtClean="0">
                <a:solidFill>
                  <a:srgbClr val="FF0000"/>
                </a:solidFill>
              </a:rPr>
              <a:t>and shifted </a:t>
            </a:r>
            <a:r>
              <a:rPr lang="en-US" sz="2400" b="1" dirty="0" smtClean="0">
                <a:solidFill>
                  <a:srgbClr val="FF0000"/>
                </a:solidFill>
              </a:rPr>
              <a:t>20 mm upstream</a:t>
            </a:r>
            <a:endParaRPr lang="ru-RU" sz="2400" b="1" dirty="0">
              <a:solidFill>
                <a:srgbClr val="FF0000"/>
              </a:solidFill>
            </a:endParaRPr>
          </a:p>
        </p:txBody>
      </p:sp>
      <p:sp>
        <p:nvSpPr>
          <p:cNvPr id="24" name="Овал 23"/>
          <p:cNvSpPr/>
          <p:nvPr/>
        </p:nvSpPr>
        <p:spPr>
          <a:xfrm>
            <a:off x="6673194" y="4998870"/>
            <a:ext cx="478705" cy="2852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526118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chemeClr val="accent2"/>
                </a:solidFill>
                <a:effectLst>
                  <a:outerShdw blurRad="38100" dist="38100" dir="2700000" algn="tl">
                    <a:srgbClr val="000000">
                      <a:alpha val="43137"/>
                    </a:srgbClr>
                  </a:outerShdw>
                </a:effectLst>
              </a:rPr>
              <a:t>Positions of the radial supports</a:t>
            </a:r>
            <a:endParaRPr lang="ru-RU" b="1" dirty="0">
              <a:solidFill>
                <a:schemeClr val="accent2"/>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12</a:t>
            </a:fld>
            <a:endParaRPr lang="ru-RU"/>
          </a:p>
        </p:txBody>
      </p:sp>
      <p:pic>
        <p:nvPicPr>
          <p:cNvPr id="6146" name="Picture 2" descr="C:\Users\11\Desktop\Solenoid12d_Italian_Cryostat_Tie_Rods-1_light'.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72691" y="1766902"/>
            <a:ext cx="475408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986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7485" y="1181100"/>
            <a:ext cx="8229600" cy="392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r>
              <a:rPr lang="en-GB" b="1" dirty="0" smtClean="0">
                <a:solidFill>
                  <a:srgbClr val="C00000"/>
                </a:solidFill>
                <a:effectLst>
                  <a:outerShdw blurRad="38100" dist="38100" dir="2700000" algn="tl">
                    <a:srgbClr val="000000">
                      <a:alpha val="43137"/>
                    </a:srgbClr>
                  </a:outerShdw>
                </a:effectLst>
              </a:rPr>
              <a:t>Head parts of the radial ties</a:t>
            </a:r>
            <a:endParaRPr lang="ru-RU" b="1" dirty="0">
              <a:solidFill>
                <a:srgbClr val="C00000"/>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13</a:t>
            </a:fld>
            <a:endParaRPr lang="ru-RU"/>
          </a:p>
        </p:txBody>
      </p:sp>
      <p:sp>
        <p:nvSpPr>
          <p:cNvPr id="6" name="TextBox 5"/>
          <p:cNvSpPr txBox="1"/>
          <p:nvPr/>
        </p:nvSpPr>
        <p:spPr>
          <a:xfrm>
            <a:off x="1733550" y="1701083"/>
            <a:ext cx="1647825" cy="369332"/>
          </a:xfrm>
          <a:prstGeom prst="rect">
            <a:avLst/>
          </a:prstGeom>
          <a:noFill/>
        </p:spPr>
        <p:txBody>
          <a:bodyPr wrap="square" rtlCol="0">
            <a:spAutoFit/>
          </a:bodyPr>
          <a:lstStyle/>
          <a:p>
            <a:r>
              <a:rPr lang="en-US" dirty="0" smtClean="0"/>
              <a:t>Horizontal ties</a:t>
            </a:r>
            <a:endParaRPr lang="ru-RU" dirty="0"/>
          </a:p>
        </p:txBody>
      </p:sp>
      <p:sp>
        <p:nvSpPr>
          <p:cNvPr id="7" name="TextBox 6"/>
          <p:cNvSpPr txBox="1"/>
          <p:nvPr/>
        </p:nvSpPr>
        <p:spPr>
          <a:xfrm>
            <a:off x="4852367" y="1701083"/>
            <a:ext cx="2114550" cy="369332"/>
          </a:xfrm>
          <a:prstGeom prst="rect">
            <a:avLst/>
          </a:prstGeom>
          <a:noFill/>
        </p:spPr>
        <p:txBody>
          <a:bodyPr wrap="square" rtlCol="0">
            <a:spAutoFit/>
          </a:bodyPr>
          <a:lstStyle/>
          <a:p>
            <a:r>
              <a:rPr lang="en-US" dirty="0" smtClean="0"/>
              <a:t>Upper vertical ties</a:t>
            </a:r>
            <a:endParaRPr lang="ru-RU" dirty="0"/>
          </a:p>
        </p:txBody>
      </p:sp>
      <p:sp>
        <p:nvSpPr>
          <p:cNvPr id="8" name="TextBox 7"/>
          <p:cNvSpPr txBox="1"/>
          <p:nvPr/>
        </p:nvSpPr>
        <p:spPr>
          <a:xfrm>
            <a:off x="7108465" y="1516417"/>
            <a:ext cx="2105025" cy="369332"/>
          </a:xfrm>
          <a:prstGeom prst="rect">
            <a:avLst/>
          </a:prstGeom>
          <a:noFill/>
        </p:spPr>
        <p:txBody>
          <a:bodyPr wrap="square" rtlCol="0">
            <a:spAutoFit/>
          </a:bodyPr>
          <a:lstStyle/>
          <a:p>
            <a:r>
              <a:rPr lang="en-US" dirty="0" smtClean="0"/>
              <a:t>Bottom vertical ties</a:t>
            </a:r>
            <a:endParaRPr lang="ru-RU" dirty="0"/>
          </a:p>
        </p:txBody>
      </p:sp>
      <p:pic>
        <p:nvPicPr>
          <p:cNvPr id="9" name="Рисунок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7047" y="4332783"/>
            <a:ext cx="1963578" cy="2076450"/>
          </a:xfrm>
          <a:prstGeom prst="rect">
            <a:avLst/>
          </a:prstGeom>
          <a:noFill/>
          <a:ln>
            <a:noFill/>
          </a:ln>
        </p:spPr>
      </p:pic>
      <p:sp>
        <p:nvSpPr>
          <p:cNvPr id="3" name="TextBox 2"/>
          <p:cNvSpPr txBox="1"/>
          <p:nvPr/>
        </p:nvSpPr>
        <p:spPr>
          <a:xfrm>
            <a:off x="4051501" y="5485406"/>
            <a:ext cx="2719346" cy="923330"/>
          </a:xfrm>
          <a:prstGeom prst="rect">
            <a:avLst/>
          </a:prstGeom>
          <a:noFill/>
        </p:spPr>
        <p:txBody>
          <a:bodyPr wrap="square" rtlCol="0">
            <a:spAutoFit/>
          </a:bodyPr>
          <a:lstStyle/>
          <a:p>
            <a:r>
              <a:rPr lang="en-US" dirty="0" smtClean="0"/>
              <a:t>Characteristic of the head part of a bottom vertical tie</a:t>
            </a:r>
            <a:endParaRPr lang="ru-RU" dirty="0"/>
          </a:p>
        </p:txBody>
      </p:sp>
      <p:cxnSp>
        <p:nvCxnSpPr>
          <p:cNvPr id="11" name="Прямая со стрелкой 10"/>
          <p:cNvCxnSpPr/>
          <p:nvPr/>
        </p:nvCxnSpPr>
        <p:spPr>
          <a:xfrm flipV="1">
            <a:off x="7146564" y="3457575"/>
            <a:ext cx="84318" cy="7524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88688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GB" b="1" dirty="0">
                <a:solidFill>
                  <a:srgbClr val="C00000"/>
                </a:solidFill>
                <a:effectLst>
                  <a:outerShdw blurRad="38100" dist="38100" dir="2700000" algn="tl">
                    <a:srgbClr val="000000">
                      <a:alpha val="43137"/>
                    </a:srgbClr>
                  </a:outerShdw>
                </a:effectLst>
              </a:rPr>
              <a:t>Head parts of the </a:t>
            </a:r>
            <a:r>
              <a:rPr lang="en-GB" b="1" dirty="0" smtClean="0">
                <a:solidFill>
                  <a:srgbClr val="C00000"/>
                </a:solidFill>
                <a:effectLst>
                  <a:outerShdw blurRad="38100" dist="38100" dir="2700000" algn="tl">
                    <a:srgbClr val="000000">
                      <a:alpha val="43137"/>
                    </a:srgbClr>
                  </a:outerShdw>
                </a:effectLst>
              </a:rPr>
              <a:t>axial </a:t>
            </a:r>
            <a:r>
              <a:rPr lang="en-GB" b="1" dirty="0">
                <a:solidFill>
                  <a:srgbClr val="C00000"/>
                </a:solidFill>
                <a:effectLst>
                  <a:outerShdw blurRad="38100" dist="38100" dir="2700000" algn="tl">
                    <a:srgbClr val="000000">
                      <a:alpha val="43137"/>
                    </a:srgbClr>
                  </a:outerShdw>
                </a:effectLst>
              </a:rPr>
              <a:t>ties</a:t>
            </a:r>
            <a:endParaRPr lang="ru-RU" dirty="0"/>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14</a:t>
            </a:fld>
            <a:endParaRPr lang="ru-RU"/>
          </a:p>
        </p:txBody>
      </p:sp>
      <p:pic>
        <p:nvPicPr>
          <p:cNvPr id="4098" name="Picture 2" descr="C:\Users\11\Desktop\Solenoid12d_Italian_Cryostat_Tie_Rods-2a_light.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52039" y="1600200"/>
            <a:ext cx="423992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8420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5" y="219075"/>
            <a:ext cx="8229600" cy="601662"/>
          </a:xfrm>
        </p:spPr>
        <p:txBody>
          <a:bodyPr>
            <a:normAutofit/>
          </a:bodyPr>
          <a:lstStyle/>
          <a:p>
            <a:r>
              <a:rPr lang="en-US" sz="2800" b="1" dirty="0" smtClean="0">
                <a:solidFill>
                  <a:schemeClr val="accent2"/>
                </a:solidFill>
                <a:effectLst>
                  <a:outerShdw blurRad="38100" dist="38100" dir="2700000" algn="tl">
                    <a:srgbClr val="000000">
                      <a:alpha val="43137"/>
                    </a:srgbClr>
                  </a:outerShdw>
                </a:effectLst>
              </a:rPr>
              <a:t>Loads on the vacuum shell of the cryostat</a:t>
            </a:r>
            <a:endParaRPr lang="ru-RU" sz="2800" b="1" dirty="0">
              <a:solidFill>
                <a:schemeClr val="accent2"/>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15</a:t>
            </a:fld>
            <a:endParaRPr lang="ru-RU" dirty="0"/>
          </a:p>
        </p:txBody>
      </p:sp>
      <p:sp>
        <p:nvSpPr>
          <p:cNvPr id="3" name="Объект 2"/>
          <p:cNvSpPr>
            <a:spLocks noGrp="1"/>
          </p:cNvSpPr>
          <p:nvPr>
            <p:ph idx="1"/>
          </p:nvPr>
        </p:nvSpPr>
        <p:spPr>
          <a:xfrm>
            <a:off x="476250" y="866776"/>
            <a:ext cx="8420100" cy="5295900"/>
          </a:xfrm>
        </p:spPr>
        <p:txBody>
          <a:bodyPr>
            <a:normAutofit fontScale="62500" lnSpcReduction="20000"/>
          </a:bodyPr>
          <a:lstStyle/>
          <a:p>
            <a:pPr marL="0" lvl="0" indent="0">
              <a:buNone/>
            </a:pPr>
            <a:r>
              <a:rPr lang="en-US" sz="3400" b="1" dirty="0" smtClean="0"/>
              <a:t>Radial loads</a:t>
            </a:r>
            <a:endParaRPr lang="ru-RU" sz="3400" b="1" dirty="0"/>
          </a:p>
          <a:p>
            <a:pPr lvl="1">
              <a:buFont typeface="Wingdings" panose="05000000000000000000" pitchFamily="2" charset="2"/>
              <a:buChar char="Ø"/>
            </a:pPr>
            <a:r>
              <a:rPr lang="en-US" sz="3400" dirty="0" smtClean="0"/>
              <a:t>Weight of the cold mass </a:t>
            </a:r>
            <a:r>
              <a:rPr lang="ru-RU" sz="3400" dirty="0" smtClean="0"/>
              <a:t> </a:t>
            </a:r>
            <a:r>
              <a:rPr lang="en-US" sz="3400" dirty="0" smtClean="0"/>
              <a:t>				</a:t>
            </a:r>
            <a:r>
              <a:rPr lang="ru-RU" sz="3400" dirty="0" smtClean="0"/>
              <a:t>~</a:t>
            </a:r>
            <a:r>
              <a:rPr lang="ru-RU" sz="3400" dirty="0"/>
              <a:t>42</a:t>
            </a:r>
            <a:r>
              <a:rPr lang="en-US" sz="3400" dirty="0"/>
              <a:t> </a:t>
            </a:r>
            <a:r>
              <a:rPr lang="en-US" sz="3400" dirty="0" err="1" smtClean="0"/>
              <a:t>kN</a:t>
            </a:r>
            <a:endParaRPr lang="en-US" sz="3400" dirty="0" smtClean="0"/>
          </a:p>
          <a:p>
            <a:pPr lvl="1">
              <a:buFont typeface="Wingdings" panose="05000000000000000000" pitchFamily="2" charset="2"/>
              <a:buChar char="Ø"/>
            </a:pPr>
            <a:r>
              <a:rPr lang="en-US" sz="3400" dirty="0" smtClean="0"/>
              <a:t>Weight of the thermal screen 			3.77 </a:t>
            </a:r>
            <a:r>
              <a:rPr lang="en-US" sz="3400" dirty="0" err="1" smtClean="0"/>
              <a:t>kN</a:t>
            </a:r>
            <a:r>
              <a:rPr lang="en-US" sz="3400" dirty="0" smtClean="0"/>
              <a:t>	</a:t>
            </a:r>
          </a:p>
          <a:p>
            <a:pPr lvl="1">
              <a:buFont typeface="Wingdings" panose="05000000000000000000" pitchFamily="2" charset="2"/>
              <a:buChar char="Ø"/>
            </a:pPr>
            <a:r>
              <a:rPr lang="en-US" sz="3400" dirty="0"/>
              <a:t>Weight load of the barrel EMC and inner detectors 	</a:t>
            </a:r>
            <a:r>
              <a:rPr lang="en-US" sz="3400" dirty="0" smtClean="0"/>
              <a:t>140 </a:t>
            </a:r>
            <a:r>
              <a:rPr lang="en-US" sz="3400" dirty="0" err="1"/>
              <a:t>kN</a:t>
            </a:r>
            <a:endParaRPr lang="en-US" sz="3400" dirty="0"/>
          </a:p>
          <a:p>
            <a:pPr lvl="1">
              <a:buFont typeface="Wingdings" panose="05000000000000000000" pitchFamily="2" charset="2"/>
              <a:buChar char="Ø"/>
            </a:pPr>
            <a:r>
              <a:rPr lang="en-US" sz="3400" dirty="0" smtClean="0"/>
              <a:t>Pre-stress </a:t>
            </a:r>
            <a:r>
              <a:rPr lang="en-US" sz="3400" dirty="0"/>
              <a:t>from the barrel EMC support system	</a:t>
            </a:r>
            <a:r>
              <a:rPr lang="en-US" sz="3400" dirty="0" smtClean="0"/>
              <a:t>6.6 </a:t>
            </a:r>
            <a:r>
              <a:rPr lang="en-US" sz="3400" dirty="0" err="1" smtClean="0"/>
              <a:t>kN</a:t>
            </a:r>
            <a:endParaRPr lang="en-US" sz="3400" dirty="0"/>
          </a:p>
          <a:p>
            <a:pPr lvl="1">
              <a:buFont typeface="Wingdings" panose="05000000000000000000" pitchFamily="2" charset="2"/>
              <a:buChar char="Ø"/>
            </a:pPr>
            <a:r>
              <a:rPr lang="en-US" sz="3400" dirty="0" smtClean="0"/>
              <a:t>Maximal radial decentering magnetic force		51</a:t>
            </a:r>
            <a:r>
              <a:rPr lang="en-US" sz="3400" dirty="0"/>
              <a:t> </a:t>
            </a:r>
            <a:r>
              <a:rPr lang="en-US" sz="3400" dirty="0" err="1"/>
              <a:t>kN</a:t>
            </a:r>
            <a:endParaRPr lang="ru-RU" sz="3400" dirty="0"/>
          </a:p>
          <a:p>
            <a:pPr lvl="1">
              <a:buFont typeface="Wingdings" panose="05000000000000000000" pitchFamily="2" charset="2"/>
              <a:buChar char="Ø"/>
            </a:pPr>
            <a:r>
              <a:rPr lang="en-US" sz="3400" dirty="0" smtClean="0"/>
              <a:t>Seismic load</a:t>
            </a:r>
            <a:r>
              <a:rPr lang="ru-RU" sz="3400" dirty="0" smtClean="0"/>
              <a:t> </a:t>
            </a:r>
            <a:r>
              <a:rPr lang="en-US" sz="3400" dirty="0" smtClean="0"/>
              <a:t>					</a:t>
            </a:r>
            <a:r>
              <a:rPr lang="ru-RU" sz="3400" dirty="0" smtClean="0"/>
              <a:t>a</a:t>
            </a:r>
            <a:r>
              <a:rPr lang="en-US" sz="3400" baseline="-25000" dirty="0"/>
              <a:t>s</a:t>
            </a:r>
            <a:r>
              <a:rPr lang="ru-RU" sz="3400" baseline="-25000" dirty="0" smtClean="0"/>
              <a:t>x</a:t>
            </a:r>
            <a:r>
              <a:rPr lang="en-US" sz="3400" baseline="-25000" dirty="0" smtClean="0"/>
              <a:t> </a:t>
            </a:r>
            <a:r>
              <a:rPr lang="ru-RU" sz="3400" dirty="0" smtClean="0"/>
              <a:t>= </a:t>
            </a:r>
            <a:r>
              <a:rPr lang="ru-RU" sz="3400" dirty="0"/>
              <a:t>0.075 </a:t>
            </a:r>
            <a:r>
              <a:rPr lang="en-US" sz="3400" dirty="0"/>
              <a:t>g</a:t>
            </a:r>
            <a:endParaRPr lang="ru-RU" sz="3400" dirty="0"/>
          </a:p>
          <a:p>
            <a:pPr lvl="1">
              <a:buFont typeface="Wingdings" panose="05000000000000000000" pitchFamily="2" charset="2"/>
              <a:buChar char="Ø"/>
            </a:pPr>
            <a:r>
              <a:rPr lang="en-GB" sz="3400" dirty="0" smtClean="0"/>
              <a:t>Dynamic </a:t>
            </a:r>
            <a:r>
              <a:rPr lang="en-US" sz="3400" dirty="0" smtClean="0"/>
              <a:t>loads </a:t>
            </a:r>
            <a:r>
              <a:rPr lang="en-US" sz="3400" dirty="0"/>
              <a:t>during lifting and </a:t>
            </a:r>
            <a:r>
              <a:rPr lang="en-US" sz="3400" dirty="0" smtClean="0"/>
              <a:t>lowering 		</a:t>
            </a:r>
            <a:r>
              <a:rPr lang="ru-RU" sz="3400" dirty="0" err="1" smtClean="0"/>
              <a:t>a</a:t>
            </a:r>
            <a:r>
              <a:rPr lang="ru-RU" sz="3400" baseline="-25000" dirty="0" err="1" smtClean="0"/>
              <a:t>y</a:t>
            </a:r>
            <a:r>
              <a:rPr lang="ru-RU" sz="3400" dirty="0" smtClean="0"/>
              <a:t>=</a:t>
            </a:r>
            <a:r>
              <a:rPr lang="en-US" sz="3400" dirty="0" smtClean="0"/>
              <a:t> </a:t>
            </a:r>
            <a:r>
              <a:rPr lang="ru-RU" sz="3400" dirty="0" smtClean="0"/>
              <a:t>±1.4 g</a:t>
            </a:r>
            <a:endParaRPr lang="ru-RU" sz="3400" dirty="0"/>
          </a:p>
          <a:p>
            <a:pPr marL="0" lvl="0" indent="0">
              <a:buNone/>
            </a:pPr>
            <a:r>
              <a:rPr lang="en-US" sz="3400" b="1" dirty="0" smtClean="0"/>
              <a:t>Axial loads</a:t>
            </a:r>
            <a:endParaRPr lang="ru-RU" sz="3400" b="1" dirty="0"/>
          </a:p>
          <a:p>
            <a:pPr lvl="1">
              <a:buFont typeface="Wingdings" panose="05000000000000000000" pitchFamily="2" charset="2"/>
              <a:buChar char="Ø"/>
            </a:pPr>
            <a:r>
              <a:rPr lang="en-US" sz="3400" dirty="0" smtClean="0"/>
              <a:t>Magnetic load</a:t>
            </a:r>
            <a:r>
              <a:rPr lang="ru-RU" sz="3400" dirty="0" smtClean="0"/>
              <a:t> </a:t>
            </a:r>
            <a:r>
              <a:rPr lang="en-US" sz="3400" dirty="0" smtClean="0"/>
              <a:t>					-</a:t>
            </a:r>
            <a:r>
              <a:rPr lang="ru-RU" sz="3400" dirty="0" smtClean="0"/>
              <a:t>4</a:t>
            </a:r>
            <a:r>
              <a:rPr lang="en-US" sz="3400" dirty="0" smtClean="0"/>
              <a:t>7</a:t>
            </a:r>
            <a:r>
              <a:rPr lang="ru-RU" sz="3400" dirty="0" smtClean="0"/>
              <a:t>±10</a:t>
            </a:r>
            <a:r>
              <a:rPr lang="en-US" sz="3400" dirty="0" smtClean="0"/>
              <a:t>8</a:t>
            </a:r>
            <a:r>
              <a:rPr lang="en-US" sz="3400" dirty="0"/>
              <a:t> </a:t>
            </a:r>
            <a:r>
              <a:rPr lang="en-US" sz="3400" dirty="0" err="1"/>
              <a:t>kN</a:t>
            </a:r>
            <a:endParaRPr lang="ru-RU" sz="3400" dirty="0"/>
          </a:p>
          <a:p>
            <a:pPr lvl="1">
              <a:buFont typeface="Wingdings" panose="05000000000000000000" pitchFamily="2" charset="2"/>
              <a:buChar char="Ø"/>
            </a:pPr>
            <a:r>
              <a:rPr lang="en-US" sz="3400" dirty="0"/>
              <a:t>Seismic load</a:t>
            </a:r>
            <a:r>
              <a:rPr lang="ru-RU" sz="3400" dirty="0"/>
              <a:t> </a:t>
            </a:r>
            <a:r>
              <a:rPr lang="en-US" sz="3400" dirty="0" smtClean="0"/>
              <a:t>					</a:t>
            </a:r>
            <a:r>
              <a:rPr lang="ru-RU" sz="3400" dirty="0" smtClean="0"/>
              <a:t>a</a:t>
            </a:r>
            <a:r>
              <a:rPr lang="en-US" sz="3400" baseline="-25000" dirty="0" err="1"/>
              <a:t>sz</a:t>
            </a:r>
            <a:r>
              <a:rPr lang="en-US" sz="3400" dirty="0"/>
              <a:t> = </a:t>
            </a:r>
            <a:r>
              <a:rPr lang="ru-RU" sz="3400" dirty="0"/>
              <a:t>0.</a:t>
            </a:r>
            <a:r>
              <a:rPr lang="en-US" sz="3400" dirty="0"/>
              <a:t>075 g</a:t>
            </a:r>
            <a:endParaRPr lang="ru-RU" sz="3400" dirty="0"/>
          </a:p>
          <a:p>
            <a:pPr lvl="1">
              <a:buFont typeface="Wingdings" panose="05000000000000000000" pitchFamily="2" charset="2"/>
              <a:buChar char="Ø"/>
            </a:pPr>
            <a:r>
              <a:rPr lang="en-GB" sz="3400" dirty="0" smtClean="0"/>
              <a:t>Tightening force of the axial rods 			</a:t>
            </a:r>
            <a:r>
              <a:rPr lang="en-US" sz="3400" dirty="0" err="1" smtClean="0"/>
              <a:t>Q</a:t>
            </a:r>
            <a:r>
              <a:rPr lang="en-US" sz="3400" baseline="-25000" dirty="0" err="1" smtClean="0"/>
              <a:t>tz</a:t>
            </a:r>
            <a:r>
              <a:rPr lang="ru-RU" sz="3400" dirty="0" smtClean="0"/>
              <a:t>=</a:t>
            </a:r>
            <a:r>
              <a:rPr lang="en-US" sz="3400" dirty="0" smtClean="0"/>
              <a:t>2</a:t>
            </a:r>
            <a:r>
              <a:rPr lang="ru-RU" sz="3400" dirty="0" smtClean="0"/>
              <a:t>.</a:t>
            </a:r>
            <a:r>
              <a:rPr lang="en-US" sz="3400" dirty="0" smtClean="0"/>
              <a:t>6</a:t>
            </a:r>
            <a:r>
              <a:rPr lang="en-US" sz="3400" dirty="0"/>
              <a:t> </a:t>
            </a:r>
            <a:r>
              <a:rPr lang="en-US" sz="3400" dirty="0" err="1" smtClean="0"/>
              <a:t>kN</a:t>
            </a:r>
            <a:r>
              <a:rPr lang="ru-RU" sz="3400" dirty="0" smtClean="0"/>
              <a:t> </a:t>
            </a:r>
            <a:endParaRPr lang="en-US" sz="3400" dirty="0" smtClean="0"/>
          </a:p>
          <a:p>
            <a:pPr marL="57150" indent="0">
              <a:buNone/>
            </a:pPr>
            <a:r>
              <a:rPr lang="en-US" sz="3800" b="1" dirty="0" smtClean="0"/>
              <a:t>Loads on the vacuum shell </a:t>
            </a:r>
            <a:endParaRPr lang="ru-RU" sz="3800" b="1" dirty="0" smtClean="0"/>
          </a:p>
          <a:p>
            <a:pPr lvl="1">
              <a:buFont typeface="Wingdings" panose="05000000000000000000" pitchFamily="2" charset="2"/>
              <a:buChar char="Ø"/>
            </a:pPr>
            <a:r>
              <a:rPr lang="en-US" sz="3400" dirty="0"/>
              <a:t>External pressure on the vacuum shell		</a:t>
            </a:r>
            <a:r>
              <a:rPr lang="ru-RU" sz="3400" dirty="0"/>
              <a:t>0.1 </a:t>
            </a:r>
            <a:r>
              <a:rPr lang="ru-RU" sz="3400" dirty="0" err="1"/>
              <a:t>MPa</a:t>
            </a:r>
            <a:r>
              <a:rPr lang="ru-RU" sz="3400" dirty="0"/>
              <a:t> </a:t>
            </a:r>
          </a:p>
          <a:p>
            <a:pPr lvl="1">
              <a:buFont typeface="Wingdings" panose="05000000000000000000" pitchFamily="2" charset="2"/>
              <a:buChar char="Ø"/>
            </a:pPr>
            <a:r>
              <a:rPr lang="en-US" sz="3400" dirty="0" smtClean="0"/>
              <a:t>Internal </a:t>
            </a:r>
            <a:r>
              <a:rPr lang="en-US" sz="3400" dirty="0"/>
              <a:t>pressure </a:t>
            </a:r>
            <a:r>
              <a:rPr lang="en-US" sz="3400" dirty="0" smtClean="0"/>
              <a:t>in </a:t>
            </a:r>
            <a:r>
              <a:rPr lang="en-US" sz="3400" dirty="0"/>
              <a:t>an emergency </a:t>
            </a:r>
            <a:r>
              <a:rPr lang="en-US" sz="3400" dirty="0" smtClean="0"/>
              <a:t>			</a:t>
            </a:r>
            <a:r>
              <a:rPr lang="ru-RU" sz="3400" dirty="0" smtClean="0"/>
              <a:t>0.05</a:t>
            </a:r>
            <a:r>
              <a:rPr lang="ru-RU" sz="3400" dirty="0"/>
              <a:t> </a:t>
            </a:r>
            <a:r>
              <a:rPr lang="ru-RU" sz="3400" dirty="0" err="1"/>
              <a:t>MPa</a:t>
            </a:r>
            <a:r>
              <a:rPr lang="ru-RU" sz="3400" dirty="0"/>
              <a:t> </a:t>
            </a:r>
          </a:p>
          <a:p>
            <a:endParaRPr lang="ru-RU" dirty="0"/>
          </a:p>
        </p:txBody>
      </p:sp>
    </p:spTree>
    <p:extLst>
      <p:ext uri="{BB962C8B-B14F-4D97-AF65-F5344CB8AC3E}">
        <p14:creationId xmlns:p14="http://schemas.microsoft.com/office/powerpoint/2010/main" val="9442888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b="1" dirty="0" smtClean="0">
                <a:solidFill>
                  <a:schemeClr val="accent2"/>
                </a:solidFill>
                <a:effectLst>
                  <a:outerShdw blurRad="38100" dist="38100" dir="2700000" algn="tl">
                    <a:srgbClr val="000000">
                      <a:alpha val="43137"/>
                    </a:srgbClr>
                  </a:outerShdw>
                </a:effectLst>
              </a:rPr>
              <a:t>Design model of the cryostat with cold mass</a:t>
            </a:r>
            <a:endParaRPr lang="ru-RU" sz="3200" b="1" dirty="0">
              <a:solidFill>
                <a:schemeClr val="accent2"/>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16</a:t>
            </a:fld>
            <a:endParaRPr lang="ru-RU"/>
          </a:p>
        </p:txBody>
      </p:sp>
      <p:pic>
        <p:nvPicPr>
          <p:cNvPr id="6" name="Объект 5"/>
          <p:cNvPicPr>
            <a:picLocks noGrp="1"/>
          </p:cNvPicPr>
          <p:nvPr>
            <p:ph idx="1"/>
          </p:nvPr>
        </p:nvPicPr>
        <p:blipFill>
          <a:blip r:embed="rId2"/>
          <a:stretch>
            <a:fillRect/>
          </a:stretch>
        </p:blipFill>
        <p:spPr>
          <a:xfrm>
            <a:off x="4386605" y="1695449"/>
            <a:ext cx="4643095" cy="3933825"/>
          </a:xfrm>
          <a:prstGeom prst="rect">
            <a:avLst/>
          </a:prstGeom>
        </p:spPr>
      </p:pic>
      <p:pic>
        <p:nvPicPr>
          <p:cNvPr id="7" name="Рисунок 6"/>
          <p:cNvPicPr/>
          <p:nvPr/>
        </p:nvPicPr>
        <p:blipFill>
          <a:blip r:embed="rId3"/>
          <a:stretch>
            <a:fillRect/>
          </a:stretch>
        </p:blipFill>
        <p:spPr>
          <a:xfrm>
            <a:off x="133350" y="1495425"/>
            <a:ext cx="4253255" cy="4264240"/>
          </a:xfrm>
          <a:prstGeom prst="rect">
            <a:avLst/>
          </a:prstGeom>
        </p:spPr>
      </p:pic>
    </p:spTree>
    <p:extLst>
      <p:ext uri="{BB962C8B-B14F-4D97-AF65-F5344CB8AC3E}">
        <p14:creationId xmlns:p14="http://schemas.microsoft.com/office/powerpoint/2010/main" val="32631767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smtClean="0">
                <a:solidFill>
                  <a:schemeClr val="accent2"/>
                </a:solidFill>
                <a:effectLst>
                  <a:outerShdw blurRad="38100" dist="38100" dir="2700000" algn="tl">
                    <a:srgbClr val="000000">
                      <a:alpha val="43137"/>
                    </a:srgbClr>
                  </a:outerShdw>
                </a:effectLst>
              </a:rPr>
              <a:t>Load cases of the suspension system</a:t>
            </a:r>
            <a:endParaRPr lang="ru-RU" b="1" dirty="0">
              <a:solidFill>
                <a:schemeClr val="accent2"/>
              </a:solidFill>
              <a:effectLst>
                <a:outerShdw blurRad="38100" dist="38100" dir="2700000" algn="tl">
                  <a:srgbClr val="000000">
                    <a:alpha val="43137"/>
                  </a:srgbClr>
                </a:outerShdw>
              </a:effectLst>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1985520551"/>
              </p:ext>
            </p:extLst>
          </p:nvPr>
        </p:nvGraphicFramePr>
        <p:xfrm>
          <a:off x="1024710" y="1384925"/>
          <a:ext cx="7119165" cy="2804160"/>
        </p:xfrm>
        <a:graphic>
          <a:graphicData uri="http://schemas.openxmlformats.org/drawingml/2006/table">
            <a:tbl>
              <a:tblPr firstRow="1" firstCol="1" bandRow="1">
                <a:tableStyleId>{5C22544A-7EE6-4342-B048-85BDC9FD1C3A}</a:tableStyleId>
              </a:tblPr>
              <a:tblGrid>
                <a:gridCol w="1261512"/>
                <a:gridCol w="5857653"/>
              </a:tblGrid>
              <a:tr h="0">
                <a:tc>
                  <a:txBody>
                    <a:bodyPr/>
                    <a:lstStyle/>
                    <a:p>
                      <a:pPr algn="ctr">
                        <a:lnSpc>
                          <a:spcPct val="115000"/>
                        </a:lnSpc>
                        <a:spcAft>
                          <a:spcPts val="0"/>
                        </a:spcAft>
                      </a:pPr>
                      <a:r>
                        <a:rPr lang="en-US" sz="2000" dirty="0" smtClean="0">
                          <a:effectLst/>
                        </a:rPr>
                        <a:t>Load Case</a:t>
                      </a:r>
                      <a:endParaRPr lang="ru-RU" sz="20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2000" dirty="0" smtClean="0">
                          <a:effectLst/>
                        </a:rPr>
                        <a:t>Description of the load cases</a:t>
                      </a:r>
                      <a:endParaRPr lang="ru-RU" sz="2000" dirty="0">
                        <a:effectLst/>
                        <a:latin typeface="Calibri"/>
                        <a:ea typeface="Calibri"/>
                        <a:cs typeface="Times New Roman"/>
                      </a:endParaRPr>
                    </a:p>
                  </a:txBody>
                  <a:tcPr marL="68580" marR="68580" marT="0" marB="0" anchor="ctr"/>
                </a:tc>
              </a:tr>
              <a:tr h="0">
                <a:tc>
                  <a:txBody>
                    <a:bodyPr/>
                    <a:lstStyle/>
                    <a:p>
                      <a:pPr algn="ctr">
                        <a:lnSpc>
                          <a:spcPct val="115000"/>
                        </a:lnSpc>
                        <a:spcAft>
                          <a:spcPts val="0"/>
                        </a:spcAft>
                      </a:pPr>
                      <a:r>
                        <a:rPr lang="ru-RU" sz="2000" dirty="0">
                          <a:effectLst/>
                        </a:rPr>
                        <a:t>1</a:t>
                      </a:r>
                      <a:endParaRPr lang="ru-RU" sz="2000" dirty="0">
                        <a:effectLst/>
                        <a:latin typeface="Calibri"/>
                        <a:ea typeface="Calibri"/>
                        <a:cs typeface="Times New Roman"/>
                      </a:endParaRPr>
                    </a:p>
                  </a:txBody>
                  <a:tcPr marL="68580" marR="68580" marT="0" marB="0" anchor="ctr"/>
                </a:tc>
                <a:tc>
                  <a:txBody>
                    <a:bodyPr/>
                    <a:lstStyle/>
                    <a:p>
                      <a:pPr>
                        <a:lnSpc>
                          <a:spcPct val="115000"/>
                        </a:lnSpc>
                        <a:spcAft>
                          <a:spcPts val="0"/>
                        </a:spcAft>
                      </a:pPr>
                      <a:r>
                        <a:rPr lang="en-US" sz="2000" dirty="0" smtClean="0">
                          <a:effectLst/>
                          <a:latin typeface="+mn-lt"/>
                          <a:ea typeface="+mn-ea"/>
                          <a:cs typeface="+mn-cs"/>
                        </a:rPr>
                        <a:t>Initial</a:t>
                      </a:r>
                      <a:r>
                        <a:rPr lang="en-US" sz="2000" baseline="0" dirty="0" smtClean="0">
                          <a:effectLst/>
                          <a:latin typeface="+mn-lt"/>
                          <a:ea typeface="+mn-ea"/>
                          <a:cs typeface="+mn-cs"/>
                        </a:rPr>
                        <a:t> tightening of the suspension ties</a:t>
                      </a:r>
                      <a:endParaRPr lang="ru-RU" sz="2000" dirty="0">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ru-RU" sz="2000" dirty="0">
                          <a:effectLst/>
                        </a:rPr>
                        <a:t>2</a:t>
                      </a:r>
                      <a:endParaRPr lang="ru-RU" sz="2000" dirty="0">
                        <a:effectLst/>
                        <a:latin typeface="Calibri"/>
                        <a:ea typeface="Calibri"/>
                        <a:cs typeface="Times New Roman"/>
                      </a:endParaRPr>
                    </a:p>
                  </a:txBody>
                  <a:tcPr marL="68580" marR="68580"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000" dirty="0" smtClean="0">
                          <a:effectLst/>
                          <a:latin typeface="+mn-lt"/>
                          <a:ea typeface="+mn-ea"/>
                          <a:cs typeface="+mn-cs"/>
                        </a:rPr>
                        <a:t>Loads of the load case 1 </a:t>
                      </a:r>
                      <a:r>
                        <a:rPr lang="en-US" sz="2000" baseline="0" dirty="0" smtClean="0">
                          <a:effectLst/>
                          <a:latin typeface="+mn-lt"/>
                          <a:ea typeface="+mn-ea"/>
                          <a:cs typeface="+mn-cs"/>
                        </a:rPr>
                        <a:t>and </a:t>
                      </a:r>
                      <a:r>
                        <a:rPr lang="en-US" sz="2000" dirty="0" smtClean="0">
                          <a:effectLst/>
                        </a:rPr>
                        <a:t>application of the weight loads + external</a:t>
                      </a:r>
                      <a:r>
                        <a:rPr lang="en-US" sz="2000" baseline="0" dirty="0" smtClean="0">
                          <a:effectLst/>
                        </a:rPr>
                        <a:t> pressure on the shell</a:t>
                      </a:r>
                      <a:r>
                        <a:rPr lang="en-US" sz="2000" dirty="0" smtClean="0">
                          <a:effectLst/>
                        </a:rPr>
                        <a:t> </a:t>
                      </a:r>
                      <a:endParaRPr lang="ru-RU" sz="2000" dirty="0">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ru-RU" sz="2000" dirty="0">
                          <a:effectLst/>
                        </a:rPr>
                        <a:t>3</a:t>
                      </a:r>
                      <a:endParaRPr lang="ru-RU" sz="2000" dirty="0">
                        <a:effectLst/>
                        <a:latin typeface="Calibri"/>
                        <a:ea typeface="Calibri"/>
                        <a:cs typeface="Times New Roman"/>
                      </a:endParaRPr>
                    </a:p>
                  </a:txBody>
                  <a:tcPr marL="68580" marR="68580"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000" dirty="0" smtClean="0">
                          <a:effectLst/>
                          <a:latin typeface="+mn-lt"/>
                          <a:ea typeface="+mn-ea"/>
                          <a:cs typeface="+mn-cs"/>
                        </a:rPr>
                        <a:t>Loads of the load case 2 </a:t>
                      </a:r>
                      <a:r>
                        <a:rPr lang="en-US" sz="2000" dirty="0" smtClean="0">
                          <a:effectLst/>
                        </a:rPr>
                        <a:t>+ temperature loads</a:t>
                      </a:r>
                      <a:endParaRPr lang="ru-RU" sz="2000" dirty="0">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ru-RU" sz="2000">
                          <a:effectLst/>
                        </a:rPr>
                        <a:t>4</a:t>
                      </a:r>
                      <a:endParaRPr lang="ru-RU" sz="2000">
                        <a:effectLst/>
                        <a:latin typeface="Calibri"/>
                        <a:ea typeface="Calibri"/>
                        <a:cs typeface="Times New Roman"/>
                      </a:endParaRPr>
                    </a:p>
                  </a:txBody>
                  <a:tcPr marL="68580" marR="68580"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000" dirty="0" smtClean="0">
                          <a:effectLst/>
                          <a:latin typeface="+mn-lt"/>
                          <a:ea typeface="+mn-ea"/>
                          <a:cs typeface="+mn-cs"/>
                        </a:rPr>
                        <a:t>Loads of the load case 3 </a:t>
                      </a:r>
                      <a:r>
                        <a:rPr lang="en-US" sz="2000" dirty="0" smtClean="0">
                          <a:effectLst/>
                        </a:rPr>
                        <a:t>+ decentering axial and radial magnetic forces </a:t>
                      </a:r>
                      <a:r>
                        <a:rPr lang="en-US" sz="2000" kern="1200" dirty="0" err="1" smtClean="0">
                          <a:solidFill>
                            <a:schemeClr val="dk1"/>
                          </a:solidFill>
                          <a:effectLst/>
                          <a:latin typeface="+mn-lt"/>
                          <a:ea typeface="+mn-ea"/>
                          <a:cs typeface="+mn-cs"/>
                        </a:rPr>
                        <a:t>F</a:t>
                      </a:r>
                      <a:r>
                        <a:rPr lang="en-US" sz="2000" kern="1200" baseline="-25000" dirty="0" err="1" smtClean="0">
                          <a:solidFill>
                            <a:schemeClr val="dk1"/>
                          </a:solidFill>
                          <a:effectLst/>
                          <a:latin typeface="+mn-lt"/>
                          <a:ea typeface="+mn-ea"/>
                          <a:cs typeface="+mn-cs"/>
                        </a:rPr>
                        <a:t>mz</a:t>
                      </a:r>
                      <a:r>
                        <a:rPr lang="ru-RU" sz="2000" kern="1200" dirty="0" smtClean="0">
                          <a:solidFill>
                            <a:schemeClr val="dk1"/>
                          </a:solidFill>
                          <a:effectLst/>
                          <a:latin typeface="+mn-lt"/>
                          <a:ea typeface="+mn-ea"/>
                          <a:cs typeface="+mn-cs"/>
                        </a:rPr>
                        <a:t> = -</a:t>
                      </a:r>
                      <a:r>
                        <a:rPr lang="en-US" sz="2000" kern="1200" dirty="0" smtClean="0">
                          <a:solidFill>
                            <a:schemeClr val="dk1"/>
                          </a:solidFill>
                          <a:effectLst/>
                          <a:latin typeface="+mn-lt"/>
                          <a:ea typeface="+mn-ea"/>
                          <a:cs typeface="+mn-cs"/>
                        </a:rPr>
                        <a:t>1</a:t>
                      </a:r>
                      <a:r>
                        <a:rPr lang="ru-RU" sz="2000" kern="1200" dirty="0" smtClean="0">
                          <a:solidFill>
                            <a:schemeClr val="dk1"/>
                          </a:solidFill>
                          <a:effectLst/>
                          <a:latin typeface="+mn-lt"/>
                          <a:ea typeface="+mn-ea"/>
                          <a:cs typeface="+mn-cs"/>
                        </a:rPr>
                        <a:t>40</a:t>
                      </a:r>
                      <a:r>
                        <a:rPr lang="en-US" sz="2000" kern="1200" dirty="0" smtClean="0">
                          <a:solidFill>
                            <a:schemeClr val="dk1"/>
                          </a:solidFill>
                          <a:effectLst/>
                          <a:latin typeface="+mn-lt"/>
                          <a:ea typeface="+mn-ea"/>
                          <a:cs typeface="+mn-cs"/>
                        </a:rPr>
                        <a:t> </a:t>
                      </a:r>
                      <a:r>
                        <a:rPr lang="en-US" sz="2000" kern="1200" dirty="0" err="1" smtClean="0">
                          <a:solidFill>
                            <a:schemeClr val="dk1"/>
                          </a:solidFill>
                          <a:effectLst/>
                          <a:latin typeface="+mn-lt"/>
                          <a:ea typeface="+mn-ea"/>
                          <a:cs typeface="+mn-cs"/>
                        </a:rPr>
                        <a:t>kN</a:t>
                      </a:r>
                      <a:r>
                        <a:rPr lang="en-US" sz="2000" kern="1200" dirty="0" smtClean="0">
                          <a:solidFill>
                            <a:schemeClr val="dk1"/>
                          </a:solidFill>
                          <a:effectLst/>
                          <a:latin typeface="+mn-lt"/>
                          <a:ea typeface="+mn-ea"/>
                          <a:cs typeface="+mn-cs"/>
                        </a:rPr>
                        <a:t> and </a:t>
                      </a:r>
                      <a:r>
                        <a:rPr lang="en-US" sz="2000" kern="1200" dirty="0" err="1" smtClean="0">
                          <a:solidFill>
                            <a:schemeClr val="dk1"/>
                          </a:solidFill>
                          <a:effectLst/>
                          <a:latin typeface="+mn-lt"/>
                          <a:ea typeface="+mn-ea"/>
                          <a:cs typeface="+mn-cs"/>
                        </a:rPr>
                        <a:t>F</a:t>
                      </a:r>
                      <a:r>
                        <a:rPr lang="en-US" sz="2000" kern="1200" baseline="-25000" dirty="0" err="1" smtClean="0">
                          <a:solidFill>
                            <a:schemeClr val="dk1"/>
                          </a:solidFill>
                          <a:effectLst/>
                          <a:latin typeface="+mn-lt"/>
                          <a:ea typeface="+mn-ea"/>
                          <a:cs typeface="+mn-cs"/>
                        </a:rPr>
                        <a:t>mx</a:t>
                      </a:r>
                      <a:r>
                        <a:rPr lang="ru-RU" sz="2000" kern="1200" dirty="0" smtClean="0">
                          <a:solidFill>
                            <a:schemeClr val="dk1"/>
                          </a:solidFill>
                          <a:effectLst/>
                          <a:latin typeface="+mn-lt"/>
                          <a:ea typeface="+mn-ea"/>
                          <a:cs typeface="+mn-cs"/>
                        </a:rPr>
                        <a:t> = 45</a:t>
                      </a:r>
                      <a:r>
                        <a:rPr lang="en-US" sz="2000" kern="1200" dirty="0" smtClean="0">
                          <a:solidFill>
                            <a:schemeClr val="dk1"/>
                          </a:solidFill>
                          <a:effectLst/>
                          <a:latin typeface="+mn-lt"/>
                          <a:ea typeface="+mn-ea"/>
                          <a:cs typeface="+mn-cs"/>
                        </a:rPr>
                        <a:t> </a:t>
                      </a:r>
                      <a:r>
                        <a:rPr lang="en-US" sz="2000" kern="1200" dirty="0" err="1" smtClean="0">
                          <a:solidFill>
                            <a:schemeClr val="dk1"/>
                          </a:solidFill>
                          <a:effectLst/>
                          <a:latin typeface="+mn-lt"/>
                          <a:ea typeface="+mn-ea"/>
                          <a:cs typeface="+mn-cs"/>
                        </a:rPr>
                        <a:t>kN</a:t>
                      </a:r>
                      <a:r>
                        <a:rPr lang="ru-RU" sz="2000" kern="1200" dirty="0" smtClean="0">
                          <a:solidFill>
                            <a:schemeClr val="dk1"/>
                          </a:solidFill>
                          <a:effectLst/>
                          <a:latin typeface="+mn-lt"/>
                          <a:ea typeface="+mn-ea"/>
                          <a:cs typeface="+mn-cs"/>
                        </a:rPr>
                        <a:t> , </a:t>
                      </a:r>
                      <a:r>
                        <a:rPr lang="en-US" sz="2000" kern="1200" dirty="0" smtClean="0">
                          <a:solidFill>
                            <a:schemeClr val="dk1"/>
                          </a:solidFill>
                          <a:effectLst/>
                          <a:latin typeface="+mn-lt"/>
                          <a:ea typeface="+mn-ea"/>
                          <a:cs typeface="+mn-cs"/>
                        </a:rPr>
                        <a:t>seismic</a:t>
                      </a:r>
                      <a:r>
                        <a:rPr lang="en-US" sz="2000" kern="1200" baseline="0" dirty="0" smtClean="0">
                          <a:solidFill>
                            <a:schemeClr val="dk1"/>
                          </a:solidFill>
                          <a:effectLst/>
                          <a:latin typeface="+mn-lt"/>
                          <a:ea typeface="+mn-ea"/>
                          <a:cs typeface="+mn-cs"/>
                        </a:rPr>
                        <a:t> load</a:t>
                      </a:r>
                      <a:r>
                        <a:rPr lang="ru-RU" sz="2000" kern="1200" dirty="0" smtClean="0">
                          <a:solidFill>
                            <a:schemeClr val="dk1"/>
                          </a:solidFill>
                          <a:effectLst/>
                          <a:latin typeface="+mn-lt"/>
                          <a:ea typeface="+mn-ea"/>
                          <a:cs typeface="+mn-cs"/>
                        </a:rPr>
                        <a:t> a</a:t>
                      </a:r>
                      <a:r>
                        <a:rPr lang="en-US" sz="2000" kern="1200" baseline="-25000" dirty="0" err="1" smtClean="0">
                          <a:solidFill>
                            <a:schemeClr val="dk1"/>
                          </a:solidFill>
                          <a:effectLst/>
                          <a:latin typeface="+mn-lt"/>
                          <a:ea typeface="+mn-ea"/>
                          <a:cs typeface="+mn-cs"/>
                        </a:rPr>
                        <a:t>sz</a:t>
                      </a:r>
                      <a:r>
                        <a:rPr lang="ru-RU" sz="2000" kern="1200" dirty="0" smtClean="0">
                          <a:solidFill>
                            <a:schemeClr val="dk1"/>
                          </a:solidFill>
                          <a:effectLst/>
                          <a:latin typeface="+mn-lt"/>
                          <a:ea typeface="+mn-ea"/>
                          <a:cs typeface="+mn-cs"/>
                        </a:rPr>
                        <a:t>= 0,075 </a:t>
                      </a:r>
                      <a:r>
                        <a:rPr lang="en-US" sz="2000" kern="1200" dirty="0" smtClean="0">
                          <a:solidFill>
                            <a:schemeClr val="dk1"/>
                          </a:solidFill>
                          <a:effectLst/>
                          <a:latin typeface="+mn-lt"/>
                          <a:ea typeface="+mn-ea"/>
                          <a:cs typeface="+mn-cs"/>
                        </a:rPr>
                        <a:t>g</a:t>
                      </a:r>
                      <a:r>
                        <a:rPr lang="ru-RU" sz="2000" kern="1200" dirty="0" smtClean="0">
                          <a:solidFill>
                            <a:schemeClr val="dk1"/>
                          </a:solidFill>
                          <a:effectLst/>
                          <a:latin typeface="+mn-lt"/>
                          <a:ea typeface="+mn-ea"/>
                          <a:cs typeface="+mn-cs"/>
                        </a:rPr>
                        <a:t> </a:t>
                      </a:r>
                      <a:endParaRPr lang="ru-RU" sz="2000" dirty="0" smtClean="0">
                        <a:effectLst/>
                        <a:latin typeface="+mn-lt"/>
                        <a:ea typeface="Calibri"/>
                        <a:cs typeface="Times New Roman"/>
                      </a:endParaRPr>
                    </a:p>
                  </a:txBody>
                  <a:tcPr marL="68580" marR="68580" marT="0" marB="0"/>
                </a:tc>
              </a:tr>
            </a:tbl>
          </a:graphicData>
        </a:graphic>
      </p:graphicFrame>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17</a:t>
            </a:fld>
            <a:endParaRPr lang="ru-RU"/>
          </a:p>
        </p:txBody>
      </p:sp>
    </p:spTree>
    <p:extLst>
      <p:ext uri="{BB962C8B-B14F-4D97-AF65-F5344CB8AC3E}">
        <p14:creationId xmlns:p14="http://schemas.microsoft.com/office/powerpoint/2010/main" val="36446877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2535651586"/>
              </p:ext>
            </p:extLst>
          </p:nvPr>
        </p:nvGraphicFramePr>
        <p:xfrm>
          <a:off x="110171" y="209550"/>
          <a:ext cx="4823778" cy="6097147"/>
        </p:xfrm>
        <a:graphic>
          <a:graphicData uri="http://schemas.openxmlformats.org/drawingml/2006/table">
            <a:tbl>
              <a:tblPr firstRow="1" firstCol="1" bandRow="1">
                <a:tableStyleId>{5940675A-B579-460E-94D1-54222C63F5DA}</a:tableStyleId>
              </a:tblPr>
              <a:tblGrid>
                <a:gridCol w="583892"/>
                <a:gridCol w="451691"/>
                <a:gridCol w="561860"/>
                <a:gridCol w="506776"/>
                <a:gridCol w="561861"/>
                <a:gridCol w="517792"/>
                <a:gridCol w="914400"/>
                <a:gridCol w="725506"/>
              </a:tblGrid>
              <a:tr h="184027">
                <a:tc rowSpan="2">
                  <a:txBody>
                    <a:bodyPr/>
                    <a:lstStyle/>
                    <a:p>
                      <a:pPr algn="ctr">
                        <a:lnSpc>
                          <a:spcPct val="115000"/>
                        </a:lnSpc>
                        <a:spcAft>
                          <a:spcPts val="0"/>
                        </a:spcAft>
                      </a:pPr>
                      <a:r>
                        <a:rPr lang="en-US" sz="1000" dirty="0" smtClean="0">
                          <a:effectLst/>
                        </a:rPr>
                        <a:t>Ties</a:t>
                      </a:r>
                      <a:endParaRPr lang="ru-RU" sz="1000" dirty="0">
                        <a:effectLst/>
                        <a:latin typeface="Calibri"/>
                        <a:ea typeface="Calibri"/>
                        <a:cs typeface="Times New Roman"/>
                      </a:endParaRPr>
                    </a:p>
                  </a:txBody>
                  <a:tcPr marL="42167" marR="42167" marT="0" marB="0" anchor="ctr"/>
                </a:tc>
                <a:tc gridSpan="7">
                  <a:txBody>
                    <a:bodyPr/>
                    <a:lstStyle/>
                    <a:p>
                      <a:pPr algn="ctr">
                        <a:lnSpc>
                          <a:spcPct val="115000"/>
                        </a:lnSpc>
                        <a:spcAft>
                          <a:spcPts val="0"/>
                        </a:spcAft>
                      </a:pPr>
                      <a:r>
                        <a:rPr lang="en-US" sz="1000" dirty="0" smtClean="0">
                          <a:effectLst/>
                        </a:rPr>
                        <a:t>Load cases</a:t>
                      </a:r>
                      <a:endParaRPr lang="ru-RU" sz="1000" dirty="0">
                        <a:effectLst/>
                        <a:latin typeface="Calibri"/>
                        <a:ea typeface="Calibri"/>
                        <a:cs typeface="Times New Roman"/>
                      </a:endParaRPr>
                    </a:p>
                  </a:txBody>
                  <a:tcPr marL="42167" marR="42167"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lnSpc>
                          <a:spcPct val="115000"/>
                        </a:lnSpc>
                        <a:spcAft>
                          <a:spcPts val="0"/>
                        </a:spcAft>
                      </a:pPr>
                      <a:endParaRPr lang="ru-RU" sz="1000" dirty="0">
                        <a:effectLst/>
                        <a:latin typeface="Calibri"/>
                        <a:ea typeface="Calibri"/>
                        <a:cs typeface="Times New Roman"/>
                      </a:endParaRPr>
                    </a:p>
                  </a:txBody>
                  <a:tcPr marL="42167" marR="42167" marT="0" marB="0"/>
                </a:tc>
              </a:tr>
              <a:tr h="258626">
                <a:tc vMerge="1">
                  <a:txBody>
                    <a:bodyPr/>
                    <a:lstStyle/>
                    <a:p>
                      <a:endParaRPr lang="ru-RU"/>
                    </a:p>
                  </a:txBody>
                  <a:tcPr/>
                </a:tc>
                <a:tc>
                  <a:txBody>
                    <a:bodyPr/>
                    <a:lstStyle/>
                    <a:p>
                      <a:pPr algn="ctr">
                        <a:lnSpc>
                          <a:spcPct val="100000"/>
                        </a:lnSpc>
                        <a:spcAft>
                          <a:spcPts val="0"/>
                        </a:spcAft>
                      </a:pPr>
                      <a:r>
                        <a:rPr lang="ru-RU" sz="1000" dirty="0">
                          <a:effectLst/>
                        </a:rPr>
                        <a:t>1</a:t>
                      </a:r>
                      <a:endParaRPr lang="ru-RU" sz="1000" dirty="0">
                        <a:effectLst/>
                        <a:latin typeface="Calibri"/>
                        <a:ea typeface="Calibri"/>
                        <a:cs typeface="Times New Roman"/>
                      </a:endParaRPr>
                    </a:p>
                  </a:txBody>
                  <a:tcPr marL="42167" marR="42167" marT="0" marB="0" anchor="ctr"/>
                </a:tc>
                <a:tc>
                  <a:txBody>
                    <a:bodyPr/>
                    <a:lstStyle/>
                    <a:p>
                      <a:pPr algn="ctr">
                        <a:lnSpc>
                          <a:spcPct val="100000"/>
                        </a:lnSpc>
                        <a:spcAft>
                          <a:spcPts val="0"/>
                        </a:spcAft>
                      </a:pPr>
                      <a:r>
                        <a:rPr lang="ru-RU" sz="1000" dirty="0">
                          <a:effectLst/>
                        </a:rPr>
                        <a:t>2</a:t>
                      </a:r>
                      <a:endParaRPr lang="ru-RU" sz="1000" dirty="0">
                        <a:effectLst/>
                        <a:latin typeface="Calibri"/>
                        <a:ea typeface="Calibri"/>
                        <a:cs typeface="Times New Roman"/>
                      </a:endParaRPr>
                    </a:p>
                  </a:txBody>
                  <a:tcPr marL="42167" marR="42167" marT="0" marB="0" anchor="ctr"/>
                </a:tc>
                <a:tc>
                  <a:txBody>
                    <a:bodyPr/>
                    <a:lstStyle/>
                    <a:p>
                      <a:pPr algn="ctr">
                        <a:lnSpc>
                          <a:spcPct val="100000"/>
                        </a:lnSpc>
                        <a:spcAft>
                          <a:spcPts val="0"/>
                        </a:spcAft>
                      </a:pPr>
                      <a:r>
                        <a:rPr lang="ru-RU" sz="1000" dirty="0">
                          <a:effectLst/>
                        </a:rPr>
                        <a:t>3</a:t>
                      </a:r>
                      <a:endParaRPr lang="ru-RU" sz="1000" dirty="0">
                        <a:effectLst/>
                        <a:latin typeface="Calibri"/>
                        <a:ea typeface="Calibri"/>
                        <a:cs typeface="Times New Roman"/>
                      </a:endParaRPr>
                    </a:p>
                  </a:txBody>
                  <a:tcPr marL="42167" marR="42167" marT="0" marB="0" anchor="ctr"/>
                </a:tc>
                <a:tc>
                  <a:txBody>
                    <a:bodyPr/>
                    <a:lstStyle/>
                    <a:p>
                      <a:pPr algn="ctr">
                        <a:lnSpc>
                          <a:spcPct val="100000"/>
                        </a:lnSpc>
                        <a:spcAft>
                          <a:spcPts val="0"/>
                        </a:spcAft>
                      </a:pPr>
                      <a:r>
                        <a:rPr lang="ru-RU" sz="1000" dirty="0">
                          <a:effectLst/>
                        </a:rPr>
                        <a:t>4</a:t>
                      </a:r>
                      <a:endParaRPr lang="ru-RU" sz="1000" dirty="0">
                        <a:effectLst/>
                        <a:latin typeface="Calibri"/>
                        <a:ea typeface="Calibri"/>
                        <a:cs typeface="Times New Roman"/>
                      </a:endParaRPr>
                    </a:p>
                  </a:txBody>
                  <a:tcPr marL="42167" marR="42167" marT="0" marB="0" anchor="ctr"/>
                </a:tc>
                <a:tc>
                  <a:txBody>
                    <a:bodyPr/>
                    <a:lstStyle/>
                    <a:p>
                      <a:pPr algn="ctr">
                        <a:lnSpc>
                          <a:spcPct val="100000"/>
                        </a:lnSpc>
                        <a:spcAft>
                          <a:spcPts val="0"/>
                        </a:spcAft>
                      </a:pPr>
                      <a:r>
                        <a:rPr lang="en-US" sz="1000" dirty="0" smtClean="0">
                          <a:effectLst/>
                        </a:rPr>
                        <a:t>SF</a:t>
                      </a:r>
                      <a:endParaRPr lang="ru-RU" sz="1000" dirty="0">
                        <a:effectLst/>
                        <a:latin typeface="Calibri"/>
                        <a:ea typeface="Calibri"/>
                        <a:cs typeface="Times New Roman"/>
                      </a:endParaRPr>
                    </a:p>
                  </a:txBody>
                  <a:tcPr marL="42167" marR="42167" marT="0" marB="0" anchor="ctr"/>
                </a:tc>
                <a:tc>
                  <a:txBody>
                    <a:bodyPr/>
                    <a:lstStyle/>
                    <a:p>
                      <a:pPr algn="ctr">
                        <a:lnSpc>
                          <a:spcPct val="100000"/>
                        </a:lnSpc>
                        <a:spcAft>
                          <a:spcPts val="0"/>
                        </a:spcAft>
                      </a:pPr>
                      <a:r>
                        <a:rPr lang="en-US" sz="1000" dirty="0">
                          <a:effectLst/>
                        </a:rPr>
                        <a:t>4</a:t>
                      </a:r>
                      <a:endParaRPr lang="ru-RU" sz="1000" dirty="0">
                        <a:effectLst/>
                      </a:endParaRPr>
                    </a:p>
                    <a:p>
                      <a:pPr algn="ctr">
                        <a:lnSpc>
                          <a:spcPct val="100000"/>
                        </a:lnSpc>
                        <a:spcAft>
                          <a:spcPts val="0"/>
                        </a:spcAft>
                      </a:pPr>
                      <a:r>
                        <a:rPr lang="en-US" sz="1000" dirty="0">
                          <a:effectLst/>
                        </a:rPr>
                        <a:t>(77 </a:t>
                      </a:r>
                      <a:r>
                        <a:rPr lang="ru-RU" sz="1000" dirty="0">
                          <a:effectLst/>
                        </a:rPr>
                        <a:t>К </a:t>
                      </a:r>
                      <a:r>
                        <a:rPr lang="en-US" sz="1000" dirty="0" smtClean="0">
                          <a:effectLst/>
                        </a:rPr>
                        <a:t>in </a:t>
                      </a:r>
                      <a:r>
                        <a:rPr lang="en-US" sz="1000" dirty="0" err="1" smtClean="0">
                          <a:effectLst/>
                        </a:rPr>
                        <a:t>centre</a:t>
                      </a:r>
                      <a:r>
                        <a:rPr lang="ru-RU" sz="1000" dirty="0" smtClean="0">
                          <a:effectLst/>
                        </a:rPr>
                        <a:t>)</a:t>
                      </a:r>
                      <a:endParaRPr lang="ru-RU" sz="1000" dirty="0">
                        <a:effectLst/>
                        <a:latin typeface="Calibri"/>
                        <a:ea typeface="Calibri"/>
                        <a:cs typeface="Times New Roman"/>
                      </a:endParaRPr>
                    </a:p>
                  </a:txBody>
                  <a:tcPr marL="42167" marR="42167"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effectLst/>
                        </a:rPr>
                        <a:t>SF</a:t>
                      </a:r>
                      <a:endParaRPr lang="ru-RU" sz="1000" dirty="0">
                        <a:effectLst/>
                        <a:latin typeface="Calibri"/>
                        <a:ea typeface="Calibri"/>
                        <a:cs typeface="Times New Roman"/>
                      </a:endParaRPr>
                    </a:p>
                  </a:txBody>
                  <a:tcPr marL="42167" marR="42167" marT="0" marB="0" anchor="ctr"/>
                </a:tc>
              </a:tr>
              <a:tr h="258626">
                <a:tc>
                  <a:txBody>
                    <a:bodyPr/>
                    <a:lstStyle/>
                    <a:p>
                      <a:pPr>
                        <a:lnSpc>
                          <a:spcPct val="115000"/>
                        </a:lnSpc>
                        <a:spcAft>
                          <a:spcPts val="0"/>
                        </a:spcAft>
                      </a:pPr>
                      <a:r>
                        <a:rPr lang="en-US" sz="1000" dirty="0">
                          <a:effectLst/>
                        </a:rPr>
                        <a:t>RV</a:t>
                      </a:r>
                      <a:r>
                        <a:rPr lang="ru-RU" sz="1000" dirty="0">
                          <a:effectLst/>
                        </a:rPr>
                        <a:t>1_</a:t>
                      </a:r>
                      <a:r>
                        <a:rPr lang="en-US" sz="1000" dirty="0">
                          <a:effectLst/>
                        </a:rPr>
                        <a:t>top</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85</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188</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385</a:t>
                      </a:r>
                      <a:endParaRPr lang="ru-RU" sz="1000">
                        <a:effectLst/>
                      </a:endParaRPr>
                    </a:p>
                    <a:p>
                      <a:pPr algn="ctr">
                        <a:lnSpc>
                          <a:spcPct val="115000"/>
                        </a:lnSpc>
                        <a:spcAft>
                          <a:spcPts val="0"/>
                        </a:spcAft>
                      </a:pPr>
                      <a:r>
                        <a:rPr lang="ru-RU" sz="1000">
                          <a:effectLst/>
                        </a:rPr>
                        <a:t>580</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dirty="0">
                          <a:effectLst/>
                        </a:rPr>
                        <a:t>495</a:t>
                      </a:r>
                      <a:endParaRPr lang="ru-RU" sz="1000" dirty="0">
                        <a:effectLst/>
                      </a:endParaRPr>
                    </a:p>
                    <a:p>
                      <a:pPr algn="ctr">
                        <a:lnSpc>
                          <a:spcPct val="115000"/>
                        </a:lnSpc>
                        <a:spcAft>
                          <a:spcPts val="0"/>
                        </a:spcAft>
                      </a:pPr>
                      <a:r>
                        <a:rPr lang="en-US" sz="1000" dirty="0">
                          <a:effectLst/>
                        </a:rPr>
                        <a:t>707</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1,25</a:t>
                      </a:r>
                      <a:endParaRPr lang="ru-RU" sz="1000">
                        <a:effectLst/>
                      </a:endParaRPr>
                    </a:p>
                    <a:p>
                      <a:pPr algn="ctr">
                        <a:lnSpc>
                          <a:spcPct val="115000"/>
                        </a:lnSpc>
                        <a:spcAft>
                          <a:spcPts val="0"/>
                        </a:spcAft>
                      </a:pPr>
                      <a:r>
                        <a:rPr lang="ru-RU" sz="1000">
                          <a:effectLst/>
                        </a:rPr>
                        <a:t>1,15</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dirty="0">
                          <a:effectLst/>
                        </a:rPr>
                        <a:t>391</a:t>
                      </a:r>
                      <a:endParaRPr lang="ru-RU" sz="1000" dirty="0">
                        <a:effectLst/>
                      </a:endParaRPr>
                    </a:p>
                    <a:p>
                      <a:pPr algn="ctr">
                        <a:lnSpc>
                          <a:spcPct val="115000"/>
                        </a:lnSpc>
                        <a:spcAft>
                          <a:spcPts val="0"/>
                        </a:spcAft>
                      </a:pPr>
                      <a:r>
                        <a:rPr lang="ru-RU" sz="1000" dirty="0">
                          <a:effectLst/>
                        </a:rPr>
                        <a:t>583</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endParaRPr lang="ru-RU" sz="1000" dirty="0">
                        <a:effectLst/>
                        <a:latin typeface="Calibri"/>
                        <a:ea typeface="Calibri"/>
                        <a:cs typeface="Times New Roman"/>
                      </a:endParaRPr>
                    </a:p>
                  </a:txBody>
                  <a:tcPr marL="42167" marR="42167" marT="0" marB="0" anchor="ctr"/>
                </a:tc>
              </a:tr>
              <a:tr h="258626">
                <a:tc>
                  <a:txBody>
                    <a:bodyPr/>
                    <a:lstStyle/>
                    <a:p>
                      <a:pPr>
                        <a:lnSpc>
                          <a:spcPct val="115000"/>
                        </a:lnSpc>
                        <a:spcAft>
                          <a:spcPts val="0"/>
                        </a:spcAft>
                      </a:pPr>
                      <a:r>
                        <a:rPr lang="en-US" sz="1000" dirty="0">
                          <a:effectLst/>
                        </a:rPr>
                        <a:t>RV2_top</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dirty="0">
                          <a:effectLst/>
                        </a:rPr>
                        <a:t>85</a:t>
                      </a:r>
                      <a:endParaRPr lang="ru-RU" sz="1000" dirty="0">
                        <a:effectLst/>
                      </a:endParaRPr>
                    </a:p>
                    <a:p>
                      <a:pPr algn="ctr">
                        <a:lnSpc>
                          <a:spcPct val="115000"/>
                        </a:lnSpc>
                        <a:spcAft>
                          <a:spcPts val="0"/>
                        </a:spcAft>
                      </a:pPr>
                      <a:r>
                        <a:rPr lang="ru-RU" sz="1000" dirty="0">
                          <a:effectLst/>
                        </a:rPr>
                        <a:t>-</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188</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388</a:t>
                      </a:r>
                      <a:endParaRPr lang="ru-RU" sz="1000">
                        <a:effectLst/>
                      </a:endParaRPr>
                    </a:p>
                    <a:p>
                      <a:pPr algn="ctr">
                        <a:lnSpc>
                          <a:spcPct val="115000"/>
                        </a:lnSpc>
                        <a:spcAft>
                          <a:spcPts val="0"/>
                        </a:spcAft>
                      </a:pPr>
                      <a:r>
                        <a:rPr lang="ru-RU" sz="1000">
                          <a:effectLst/>
                        </a:rPr>
                        <a:t>646</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dirty="0">
                          <a:effectLst/>
                        </a:rPr>
                        <a:t>499</a:t>
                      </a:r>
                      <a:endParaRPr lang="ru-RU" sz="1000" dirty="0">
                        <a:effectLst/>
                      </a:endParaRPr>
                    </a:p>
                    <a:p>
                      <a:pPr algn="ctr">
                        <a:lnSpc>
                          <a:spcPct val="115000"/>
                        </a:lnSpc>
                        <a:spcAft>
                          <a:spcPts val="0"/>
                        </a:spcAft>
                      </a:pPr>
                      <a:r>
                        <a:rPr lang="en-US" sz="1000" b="1" dirty="0">
                          <a:solidFill>
                            <a:srgbClr val="FF0000"/>
                          </a:solidFill>
                          <a:effectLst/>
                        </a:rPr>
                        <a:t>786</a:t>
                      </a:r>
                      <a:endParaRPr lang="ru-RU" sz="1000" b="1" dirty="0">
                        <a:solidFill>
                          <a:srgbClr val="FF0000"/>
                        </a:solidFill>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1,24</a:t>
                      </a:r>
                      <a:endParaRPr lang="ru-RU" sz="1000">
                        <a:effectLst/>
                      </a:endParaRPr>
                    </a:p>
                    <a:p>
                      <a:pPr algn="ctr">
                        <a:lnSpc>
                          <a:spcPct val="115000"/>
                        </a:lnSpc>
                        <a:spcAft>
                          <a:spcPts val="0"/>
                        </a:spcAft>
                      </a:pPr>
                      <a:r>
                        <a:rPr lang="ru-RU" sz="1000">
                          <a:effectLst/>
                        </a:rPr>
                        <a:t>1,03</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dirty="0">
                          <a:effectLst/>
                        </a:rPr>
                        <a:t>390</a:t>
                      </a:r>
                      <a:endParaRPr lang="ru-RU" sz="1000" dirty="0">
                        <a:effectLst/>
                      </a:endParaRPr>
                    </a:p>
                    <a:p>
                      <a:pPr algn="ctr">
                        <a:lnSpc>
                          <a:spcPct val="115000"/>
                        </a:lnSpc>
                        <a:spcAft>
                          <a:spcPts val="0"/>
                        </a:spcAft>
                      </a:pPr>
                      <a:r>
                        <a:rPr lang="ru-RU" sz="1000" b="1" dirty="0">
                          <a:solidFill>
                            <a:srgbClr val="FF0000"/>
                          </a:solidFill>
                          <a:effectLst/>
                        </a:rPr>
                        <a:t>639</a:t>
                      </a:r>
                      <a:endParaRPr lang="ru-RU" sz="1000" b="1" dirty="0">
                        <a:solidFill>
                          <a:srgbClr val="FF0000"/>
                        </a:solidFill>
                        <a:effectLst/>
                        <a:latin typeface="Calibri"/>
                        <a:ea typeface="Calibri"/>
                        <a:cs typeface="Times New Roman"/>
                      </a:endParaRPr>
                    </a:p>
                  </a:txBody>
                  <a:tcPr marL="42167" marR="42167" marT="0" marB="0" anchor="ctr"/>
                </a:tc>
                <a:tc>
                  <a:txBody>
                    <a:bodyPr/>
                    <a:lstStyle/>
                    <a:p>
                      <a:pPr algn="ctr">
                        <a:lnSpc>
                          <a:spcPct val="115000"/>
                        </a:lnSpc>
                        <a:spcAft>
                          <a:spcPts val="0"/>
                        </a:spcAft>
                      </a:pPr>
                      <a:endParaRPr lang="ru-RU" sz="1000" b="1" dirty="0">
                        <a:solidFill>
                          <a:srgbClr val="FF0000"/>
                        </a:solidFill>
                        <a:effectLst/>
                        <a:latin typeface="Calibri"/>
                        <a:ea typeface="Calibri"/>
                        <a:cs typeface="Times New Roman"/>
                      </a:endParaRPr>
                    </a:p>
                  </a:txBody>
                  <a:tcPr marL="42167" marR="42167" marT="0" marB="0" anchor="ctr"/>
                </a:tc>
              </a:tr>
              <a:tr h="258626">
                <a:tc>
                  <a:txBody>
                    <a:bodyPr/>
                    <a:lstStyle/>
                    <a:p>
                      <a:pPr>
                        <a:lnSpc>
                          <a:spcPct val="115000"/>
                        </a:lnSpc>
                        <a:spcAft>
                          <a:spcPts val="0"/>
                        </a:spcAft>
                      </a:pPr>
                      <a:r>
                        <a:rPr lang="en-US" sz="1000">
                          <a:effectLst/>
                        </a:rPr>
                        <a:t>RV3_top</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dirty="0">
                          <a:effectLst/>
                        </a:rPr>
                        <a:t>85</a:t>
                      </a:r>
                      <a:endParaRPr lang="ru-RU" sz="1000" dirty="0">
                        <a:effectLst/>
                      </a:endParaRPr>
                    </a:p>
                    <a:p>
                      <a:pPr algn="ctr">
                        <a:lnSpc>
                          <a:spcPct val="115000"/>
                        </a:lnSpc>
                        <a:spcAft>
                          <a:spcPts val="0"/>
                        </a:spcAft>
                      </a:pPr>
                      <a:r>
                        <a:rPr lang="ru-RU" sz="1000" dirty="0">
                          <a:effectLst/>
                        </a:rPr>
                        <a:t>-</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188</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388</a:t>
                      </a:r>
                      <a:endParaRPr lang="ru-RU" sz="1000">
                        <a:effectLst/>
                      </a:endParaRPr>
                    </a:p>
                    <a:p>
                      <a:pPr algn="ctr">
                        <a:lnSpc>
                          <a:spcPct val="115000"/>
                        </a:lnSpc>
                        <a:spcAft>
                          <a:spcPts val="0"/>
                        </a:spcAft>
                      </a:pPr>
                      <a:r>
                        <a:rPr lang="ru-RU" sz="1000">
                          <a:effectLst/>
                        </a:rPr>
                        <a:t>646</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dirty="0">
                          <a:effectLst/>
                        </a:rPr>
                        <a:t>499</a:t>
                      </a:r>
                      <a:endParaRPr lang="ru-RU" sz="1000" dirty="0">
                        <a:effectLst/>
                      </a:endParaRPr>
                    </a:p>
                    <a:p>
                      <a:pPr algn="ctr">
                        <a:lnSpc>
                          <a:spcPct val="115000"/>
                        </a:lnSpc>
                        <a:spcAft>
                          <a:spcPts val="0"/>
                        </a:spcAft>
                      </a:pPr>
                      <a:r>
                        <a:rPr lang="en-US" sz="1000" b="1" dirty="0">
                          <a:solidFill>
                            <a:srgbClr val="FF0000"/>
                          </a:solidFill>
                          <a:effectLst/>
                        </a:rPr>
                        <a:t>786</a:t>
                      </a:r>
                      <a:endParaRPr lang="ru-RU" sz="1000" b="1" dirty="0">
                        <a:solidFill>
                          <a:srgbClr val="FF0000"/>
                        </a:solidFill>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dirty="0">
                          <a:effectLst/>
                        </a:rPr>
                        <a:t>1,24</a:t>
                      </a:r>
                      <a:endParaRPr lang="ru-RU" sz="1000" dirty="0">
                        <a:effectLst/>
                      </a:endParaRPr>
                    </a:p>
                    <a:p>
                      <a:pPr algn="ctr">
                        <a:lnSpc>
                          <a:spcPct val="115000"/>
                        </a:lnSpc>
                        <a:spcAft>
                          <a:spcPts val="0"/>
                        </a:spcAft>
                      </a:pPr>
                      <a:r>
                        <a:rPr lang="ru-RU" sz="1000" dirty="0">
                          <a:solidFill>
                            <a:srgbClr val="FF0000"/>
                          </a:solidFill>
                          <a:effectLst/>
                        </a:rPr>
                        <a:t>1,03</a:t>
                      </a:r>
                      <a:endParaRPr lang="ru-RU" sz="1000" dirty="0">
                        <a:solidFill>
                          <a:srgbClr val="FF0000"/>
                        </a:solidFill>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dirty="0">
                          <a:effectLst/>
                        </a:rPr>
                        <a:t>392</a:t>
                      </a:r>
                      <a:endParaRPr lang="ru-RU" sz="1000" dirty="0">
                        <a:effectLst/>
                      </a:endParaRPr>
                    </a:p>
                    <a:p>
                      <a:pPr algn="ctr">
                        <a:lnSpc>
                          <a:spcPct val="115000"/>
                        </a:lnSpc>
                        <a:spcAft>
                          <a:spcPts val="0"/>
                        </a:spcAft>
                      </a:pPr>
                      <a:r>
                        <a:rPr lang="ru-RU" sz="1000" b="1" dirty="0">
                          <a:solidFill>
                            <a:srgbClr val="FF0000"/>
                          </a:solidFill>
                          <a:effectLst/>
                        </a:rPr>
                        <a:t>642</a:t>
                      </a:r>
                      <a:endParaRPr lang="ru-RU" sz="1000" b="1" dirty="0">
                        <a:solidFill>
                          <a:srgbClr val="FF0000"/>
                        </a:solidFill>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b="1" dirty="0" smtClean="0">
                          <a:solidFill>
                            <a:srgbClr val="C00000"/>
                          </a:solidFill>
                          <a:effectLst/>
                          <a:latin typeface="Calibri"/>
                          <a:ea typeface="Calibri"/>
                          <a:cs typeface="Times New Roman"/>
                        </a:rPr>
                        <a:t>1.26</a:t>
                      </a:r>
                      <a:endParaRPr lang="ru-RU" sz="1000" b="1" dirty="0">
                        <a:solidFill>
                          <a:srgbClr val="C00000"/>
                        </a:solidFill>
                        <a:effectLst/>
                        <a:latin typeface="Calibri"/>
                        <a:ea typeface="Calibri"/>
                        <a:cs typeface="Times New Roman"/>
                      </a:endParaRPr>
                    </a:p>
                  </a:txBody>
                  <a:tcPr marL="42167" marR="42167" marT="0" marB="0" anchor="ctr"/>
                </a:tc>
              </a:tr>
              <a:tr h="258626">
                <a:tc>
                  <a:txBody>
                    <a:bodyPr/>
                    <a:lstStyle/>
                    <a:p>
                      <a:pPr>
                        <a:lnSpc>
                          <a:spcPct val="115000"/>
                        </a:lnSpc>
                        <a:spcAft>
                          <a:spcPts val="0"/>
                        </a:spcAft>
                      </a:pPr>
                      <a:r>
                        <a:rPr lang="en-US" sz="1000">
                          <a:effectLst/>
                        </a:rPr>
                        <a:t>RV4_top</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dirty="0">
                          <a:effectLst/>
                        </a:rPr>
                        <a:t>85</a:t>
                      </a:r>
                      <a:endParaRPr lang="ru-RU" sz="1000" dirty="0">
                        <a:effectLst/>
                      </a:endParaRPr>
                    </a:p>
                    <a:p>
                      <a:pPr algn="ctr">
                        <a:lnSpc>
                          <a:spcPct val="115000"/>
                        </a:lnSpc>
                        <a:spcAft>
                          <a:spcPts val="0"/>
                        </a:spcAft>
                      </a:pPr>
                      <a:r>
                        <a:rPr lang="ru-RU" sz="1000" dirty="0">
                          <a:effectLst/>
                        </a:rPr>
                        <a:t>-</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188</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386</a:t>
                      </a:r>
                      <a:endParaRPr lang="ru-RU" sz="1000">
                        <a:effectLst/>
                      </a:endParaRPr>
                    </a:p>
                    <a:p>
                      <a:pPr algn="ctr">
                        <a:lnSpc>
                          <a:spcPct val="115000"/>
                        </a:lnSpc>
                        <a:spcAft>
                          <a:spcPts val="0"/>
                        </a:spcAft>
                      </a:pPr>
                      <a:r>
                        <a:rPr lang="ru-RU" sz="1000">
                          <a:effectLst/>
                        </a:rPr>
                        <a:t>581</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495</a:t>
                      </a:r>
                      <a:endParaRPr lang="ru-RU" sz="1000">
                        <a:effectLst/>
                      </a:endParaRPr>
                    </a:p>
                    <a:p>
                      <a:pPr algn="ctr">
                        <a:lnSpc>
                          <a:spcPct val="115000"/>
                        </a:lnSpc>
                        <a:spcAft>
                          <a:spcPts val="0"/>
                        </a:spcAft>
                      </a:pPr>
                      <a:r>
                        <a:rPr lang="en-US" sz="1000">
                          <a:effectLst/>
                        </a:rPr>
                        <a:t>707</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1,25</a:t>
                      </a:r>
                      <a:endParaRPr lang="ru-RU" sz="1000">
                        <a:effectLst/>
                      </a:endParaRPr>
                    </a:p>
                    <a:p>
                      <a:pPr algn="ctr">
                        <a:lnSpc>
                          <a:spcPct val="115000"/>
                        </a:lnSpc>
                        <a:spcAft>
                          <a:spcPts val="0"/>
                        </a:spcAft>
                      </a:pPr>
                      <a:r>
                        <a:rPr lang="ru-RU" sz="1000">
                          <a:effectLst/>
                        </a:rPr>
                        <a:t>1,15</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dirty="0">
                          <a:effectLst/>
                        </a:rPr>
                        <a:t>394</a:t>
                      </a:r>
                      <a:endParaRPr lang="ru-RU" sz="1000" dirty="0">
                        <a:effectLst/>
                      </a:endParaRPr>
                    </a:p>
                    <a:p>
                      <a:pPr algn="ctr">
                        <a:lnSpc>
                          <a:spcPct val="115000"/>
                        </a:lnSpc>
                        <a:spcAft>
                          <a:spcPts val="0"/>
                        </a:spcAft>
                      </a:pPr>
                      <a:r>
                        <a:rPr lang="ru-RU" sz="1000" dirty="0">
                          <a:effectLst/>
                        </a:rPr>
                        <a:t>581</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endParaRPr lang="ru-RU" sz="1000" dirty="0">
                        <a:effectLst/>
                        <a:latin typeface="Calibri"/>
                        <a:ea typeface="Calibri"/>
                        <a:cs typeface="Times New Roman"/>
                      </a:endParaRPr>
                    </a:p>
                  </a:txBody>
                  <a:tcPr marL="42167" marR="42167" marT="0" marB="0" anchor="ctr"/>
                </a:tc>
              </a:tr>
              <a:tr h="258626">
                <a:tc>
                  <a:txBody>
                    <a:bodyPr/>
                    <a:lstStyle/>
                    <a:p>
                      <a:pPr>
                        <a:lnSpc>
                          <a:spcPct val="115000"/>
                        </a:lnSpc>
                        <a:spcAft>
                          <a:spcPts val="0"/>
                        </a:spcAft>
                      </a:pPr>
                      <a:r>
                        <a:rPr lang="en-US" sz="1000">
                          <a:effectLst/>
                        </a:rPr>
                        <a:t>RV1_bot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85</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dirty="0">
                          <a:effectLst/>
                        </a:rPr>
                        <a:t>54</a:t>
                      </a:r>
                      <a:endParaRPr lang="ru-RU" sz="1000" dirty="0">
                        <a:effectLst/>
                      </a:endParaRPr>
                    </a:p>
                    <a:p>
                      <a:pPr algn="ctr">
                        <a:lnSpc>
                          <a:spcPct val="115000"/>
                        </a:lnSpc>
                        <a:spcAft>
                          <a:spcPts val="0"/>
                        </a:spcAft>
                      </a:pPr>
                      <a:r>
                        <a:rPr lang="en-US" sz="1000" dirty="0">
                          <a:effectLst/>
                        </a:rPr>
                        <a:t>-</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248</a:t>
                      </a:r>
                      <a:endParaRPr lang="ru-RU" sz="1000">
                        <a:effectLst/>
                      </a:endParaRPr>
                    </a:p>
                    <a:p>
                      <a:pPr algn="ctr">
                        <a:lnSpc>
                          <a:spcPct val="115000"/>
                        </a:lnSpc>
                        <a:spcAft>
                          <a:spcPts val="0"/>
                        </a:spcAft>
                      </a:pPr>
                      <a:r>
                        <a:rPr lang="ru-RU" sz="1000">
                          <a:effectLst/>
                        </a:rPr>
                        <a:t>391</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215</a:t>
                      </a:r>
                      <a:endParaRPr lang="ru-RU" sz="1000">
                        <a:effectLst/>
                      </a:endParaRPr>
                    </a:p>
                    <a:p>
                      <a:pPr algn="ctr">
                        <a:lnSpc>
                          <a:spcPct val="115000"/>
                        </a:lnSpc>
                        <a:spcAft>
                          <a:spcPts val="0"/>
                        </a:spcAft>
                      </a:pPr>
                      <a:r>
                        <a:rPr lang="en-US" sz="1000">
                          <a:effectLst/>
                        </a:rPr>
                        <a:t>347</a:t>
                      </a:r>
                      <a:endParaRPr lang="ru-RU" sz="1000">
                        <a:effectLst/>
                        <a:latin typeface="Calibri"/>
                        <a:ea typeface="Calibri"/>
                        <a:cs typeface="Times New Roman"/>
                      </a:endParaRPr>
                    </a:p>
                  </a:txBody>
                  <a:tcPr marL="42167" marR="42167" marT="0" marB="0" anchor="ctr"/>
                </a:tc>
                <a:tc rowSpan="4">
                  <a:txBody>
                    <a:bodyPr/>
                    <a:lstStyle/>
                    <a:p>
                      <a:pPr algn="ctr">
                        <a:lnSpc>
                          <a:spcPct val="115000"/>
                        </a:lnSpc>
                        <a:spcAft>
                          <a:spcPts val="0"/>
                        </a:spcAft>
                      </a:pPr>
                      <a:r>
                        <a:rPr lang="ru-RU" sz="1000" u="sng">
                          <a:effectLst/>
                        </a:rPr>
                        <a:t>2,83</a:t>
                      </a:r>
                      <a:endParaRPr lang="ru-RU" sz="1000">
                        <a:effectLst/>
                      </a:endParaRPr>
                    </a:p>
                    <a:p>
                      <a:pPr algn="ctr">
                        <a:lnSpc>
                          <a:spcPct val="115000"/>
                        </a:lnSpc>
                        <a:spcAft>
                          <a:spcPts val="0"/>
                        </a:spcAft>
                      </a:pPr>
                      <a:r>
                        <a:rPr lang="ru-RU" sz="1000">
                          <a:effectLst/>
                        </a:rPr>
                        <a:t>2,0</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dirty="0">
                          <a:effectLst/>
                        </a:rPr>
                        <a:t>108</a:t>
                      </a:r>
                      <a:endParaRPr lang="ru-RU" sz="1000" dirty="0">
                        <a:effectLst/>
                      </a:endParaRPr>
                    </a:p>
                    <a:p>
                      <a:pPr algn="ctr">
                        <a:lnSpc>
                          <a:spcPct val="115000"/>
                        </a:lnSpc>
                        <a:spcAft>
                          <a:spcPts val="0"/>
                        </a:spcAft>
                      </a:pPr>
                      <a:r>
                        <a:rPr lang="ru-RU" sz="1000" dirty="0">
                          <a:effectLst/>
                        </a:rPr>
                        <a:t>199</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endParaRPr lang="ru-RU" sz="1000" dirty="0">
                        <a:effectLst/>
                        <a:latin typeface="Calibri"/>
                        <a:ea typeface="Calibri"/>
                        <a:cs typeface="Times New Roman"/>
                      </a:endParaRPr>
                    </a:p>
                  </a:txBody>
                  <a:tcPr marL="42167" marR="42167" marT="0" marB="0" anchor="ctr"/>
                </a:tc>
              </a:tr>
              <a:tr h="258626">
                <a:tc>
                  <a:txBody>
                    <a:bodyPr/>
                    <a:lstStyle/>
                    <a:p>
                      <a:pPr>
                        <a:lnSpc>
                          <a:spcPct val="115000"/>
                        </a:lnSpc>
                        <a:spcAft>
                          <a:spcPts val="0"/>
                        </a:spcAft>
                      </a:pPr>
                      <a:r>
                        <a:rPr lang="en-US" sz="1000">
                          <a:effectLst/>
                        </a:rPr>
                        <a:t>RV2_ bot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85</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dirty="0">
                          <a:effectLst/>
                        </a:rPr>
                        <a:t>54</a:t>
                      </a:r>
                      <a:endParaRPr lang="ru-RU" sz="1000" dirty="0">
                        <a:effectLst/>
                      </a:endParaRPr>
                    </a:p>
                    <a:p>
                      <a:pPr algn="ctr">
                        <a:lnSpc>
                          <a:spcPct val="115000"/>
                        </a:lnSpc>
                        <a:spcAft>
                          <a:spcPts val="0"/>
                        </a:spcAft>
                      </a:pPr>
                      <a:r>
                        <a:rPr lang="en-US" sz="1000" dirty="0">
                          <a:effectLst/>
                        </a:rPr>
                        <a:t>-</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251</a:t>
                      </a:r>
                      <a:endParaRPr lang="ru-RU" sz="1000">
                        <a:effectLst/>
                      </a:endParaRPr>
                    </a:p>
                    <a:p>
                      <a:pPr algn="ctr">
                        <a:lnSpc>
                          <a:spcPct val="115000"/>
                        </a:lnSpc>
                        <a:spcAft>
                          <a:spcPts val="0"/>
                        </a:spcAft>
                      </a:pPr>
                      <a:r>
                        <a:rPr lang="ru-RU" sz="1000">
                          <a:effectLst/>
                        </a:rPr>
                        <a:t>440</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220</a:t>
                      </a:r>
                      <a:endParaRPr lang="ru-RU" sz="1000">
                        <a:effectLst/>
                      </a:endParaRPr>
                    </a:p>
                    <a:p>
                      <a:pPr algn="ctr">
                        <a:lnSpc>
                          <a:spcPct val="115000"/>
                        </a:lnSpc>
                        <a:spcAft>
                          <a:spcPts val="0"/>
                        </a:spcAft>
                      </a:pPr>
                      <a:r>
                        <a:rPr lang="en-US" sz="1000">
                          <a:effectLst/>
                        </a:rPr>
                        <a:t>404</a:t>
                      </a:r>
                      <a:endParaRPr lang="ru-RU" sz="1000">
                        <a:effectLst/>
                        <a:latin typeface="Calibri"/>
                        <a:ea typeface="Calibri"/>
                        <a:cs typeface="Times New Roman"/>
                      </a:endParaRPr>
                    </a:p>
                  </a:txBody>
                  <a:tcPr marL="42167" marR="42167" marT="0" marB="0" anchor="ctr"/>
                </a:tc>
                <a:tc vMerge="1">
                  <a:txBody>
                    <a:bodyPr/>
                    <a:lstStyle/>
                    <a:p>
                      <a:endParaRPr lang="ru-RU"/>
                    </a:p>
                  </a:txBody>
                  <a:tcPr/>
                </a:tc>
                <a:tc>
                  <a:txBody>
                    <a:bodyPr/>
                    <a:lstStyle/>
                    <a:p>
                      <a:pPr algn="ctr">
                        <a:lnSpc>
                          <a:spcPct val="115000"/>
                        </a:lnSpc>
                        <a:spcAft>
                          <a:spcPts val="0"/>
                        </a:spcAft>
                      </a:pPr>
                      <a:r>
                        <a:rPr lang="ru-RU" sz="1000" u="sng" dirty="0">
                          <a:effectLst/>
                        </a:rPr>
                        <a:t>114</a:t>
                      </a:r>
                      <a:endParaRPr lang="ru-RU" sz="1000" dirty="0">
                        <a:effectLst/>
                      </a:endParaRPr>
                    </a:p>
                    <a:p>
                      <a:pPr algn="ctr">
                        <a:lnSpc>
                          <a:spcPct val="115000"/>
                        </a:lnSpc>
                        <a:spcAft>
                          <a:spcPts val="0"/>
                        </a:spcAft>
                      </a:pPr>
                      <a:r>
                        <a:rPr lang="ru-RU" sz="1000" dirty="0">
                          <a:effectLst/>
                        </a:rPr>
                        <a:t>243</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endParaRPr lang="ru-RU" sz="1000" dirty="0">
                        <a:effectLst/>
                        <a:latin typeface="Calibri"/>
                        <a:ea typeface="Calibri"/>
                        <a:cs typeface="Times New Roman"/>
                      </a:endParaRPr>
                    </a:p>
                  </a:txBody>
                  <a:tcPr marL="42167" marR="42167" marT="0" marB="0" anchor="ctr"/>
                </a:tc>
              </a:tr>
              <a:tr h="258626">
                <a:tc>
                  <a:txBody>
                    <a:bodyPr/>
                    <a:lstStyle/>
                    <a:p>
                      <a:pPr>
                        <a:lnSpc>
                          <a:spcPct val="115000"/>
                        </a:lnSpc>
                        <a:spcAft>
                          <a:spcPts val="0"/>
                        </a:spcAft>
                      </a:pPr>
                      <a:r>
                        <a:rPr lang="en-US" sz="1000">
                          <a:effectLst/>
                        </a:rPr>
                        <a:t>RV3_ bot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85</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dirty="0">
                          <a:effectLst/>
                        </a:rPr>
                        <a:t>54</a:t>
                      </a:r>
                      <a:endParaRPr lang="ru-RU" sz="1000" dirty="0">
                        <a:effectLst/>
                      </a:endParaRPr>
                    </a:p>
                    <a:p>
                      <a:pPr algn="ctr">
                        <a:lnSpc>
                          <a:spcPct val="115000"/>
                        </a:lnSpc>
                        <a:spcAft>
                          <a:spcPts val="0"/>
                        </a:spcAft>
                      </a:pPr>
                      <a:r>
                        <a:rPr lang="ru-RU" sz="1000" dirty="0">
                          <a:effectLst/>
                        </a:rPr>
                        <a:t>-</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251</a:t>
                      </a:r>
                      <a:endParaRPr lang="ru-RU" sz="1000">
                        <a:effectLst/>
                      </a:endParaRPr>
                    </a:p>
                    <a:p>
                      <a:pPr algn="ctr">
                        <a:lnSpc>
                          <a:spcPct val="115000"/>
                        </a:lnSpc>
                        <a:spcAft>
                          <a:spcPts val="0"/>
                        </a:spcAft>
                      </a:pPr>
                      <a:r>
                        <a:rPr lang="ru-RU" sz="1000">
                          <a:effectLst/>
                        </a:rPr>
                        <a:t>440</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219</a:t>
                      </a:r>
                      <a:endParaRPr lang="ru-RU" sz="1000">
                        <a:effectLst/>
                      </a:endParaRPr>
                    </a:p>
                    <a:p>
                      <a:pPr algn="ctr">
                        <a:lnSpc>
                          <a:spcPct val="115000"/>
                        </a:lnSpc>
                        <a:spcAft>
                          <a:spcPts val="0"/>
                        </a:spcAft>
                      </a:pPr>
                      <a:r>
                        <a:rPr lang="en-US" sz="1000">
                          <a:effectLst/>
                        </a:rPr>
                        <a:t>403</a:t>
                      </a:r>
                      <a:endParaRPr lang="ru-RU" sz="1000">
                        <a:effectLst/>
                        <a:latin typeface="Calibri"/>
                        <a:ea typeface="Calibri"/>
                        <a:cs typeface="Times New Roman"/>
                      </a:endParaRPr>
                    </a:p>
                  </a:txBody>
                  <a:tcPr marL="42167" marR="42167" marT="0" marB="0" anchor="ctr"/>
                </a:tc>
                <a:tc vMerge="1">
                  <a:txBody>
                    <a:bodyPr/>
                    <a:lstStyle/>
                    <a:p>
                      <a:endParaRPr lang="ru-RU"/>
                    </a:p>
                  </a:txBody>
                  <a:tcPr/>
                </a:tc>
                <a:tc>
                  <a:txBody>
                    <a:bodyPr/>
                    <a:lstStyle/>
                    <a:p>
                      <a:pPr algn="ctr">
                        <a:lnSpc>
                          <a:spcPct val="115000"/>
                        </a:lnSpc>
                        <a:spcAft>
                          <a:spcPts val="0"/>
                        </a:spcAft>
                      </a:pPr>
                      <a:r>
                        <a:rPr lang="ru-RU" sz="1000" u="sng" dirty="0">
                          <a:effectLst/>
                        </a:rPr>
                        <a:t>113</a:t>
                      </a:r>
                      <a:endParaRPr lang="ru-RU" sz="1000" dirty="0">
                        <a:effectLst/>
                      </a:endParaRPr>
                    </a:p>
                    <a:p>
                      <a:pPr algn="ctr">
                        <a:lnSpc>
                          <a:spcPct val="115000"/>
                        </a:lnSpc>
                        <a:spcAft>
                          <a:spcPts val="0"/>
                        </a:spcAft>
                      </a:pPr>
                      <a:r>
                        <a:rPr lang="ru-RU" sz="1000" dirty="0">
                          <a:effectLst/>
                        </a:rPr>
                        <a:t>242</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endParaRPr lang="ru-RU" sz="1000" dirty="0">
                        <a:effectLst/>
                        <a:latin typeface="Calibri"/>
                        <a:ea typeface="Calibri"/>
                        <a:cs typeface="Times New Roman"/>
                      </a:endParaRPr>
                    </a:p>
                  </a:txBody>
                  <a:tcPr marL="42167" marR="42167" marT="0" marB="0" anchor="ctr"/>
                </a:tc>
              </a:tr>
              <a:tr h="258626">
                <a:tc>
                  <a:txBody>
                    <a:bodyPr/>
                    <a:lstStyle/>
                    <a:p>
                      <a:pPr>
                        <a:lnSpc>
                          <a:spcPct val="115000"/>
                        </a:lnSpc>
                        <a:spcAft>
                          <a:spcPts val="0"/>
                        </a:spcAft>
                      </a:pPr>
                      <a:r>
                        <a:rPr lang="en-US" sz="1000">
                          <a:effectLst/>
                        </a:rPr>
                        <a:t>RV4_ bot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85</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54</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dirty="0">
                          <a:effectLst/>
                        </a:rPr>
                        <a:t>248</a:t>
                      </a:r>
                      <a:endParaRPr lang="ru-RU" sz="1000" dirty="0">
                        <a:effectLst/>
                      </a:endParaRPr>
                    </a:p>
                    <a:p>
                      <a:pPr algn="ctr">
                        <a:lnSpc>
                          <a:spcPct val="115000"/>
                        </a:lnSpc>
                        <a:spcAft>
                          <a:spcPts val="0"/>
                        </a:spcAft>
                      </a:pPr>
                      <a:r>
                        <a:rPr lang="ru-RU" sz="1000" dirty="0">
                          <a:effectLst/>
                        </a:rPr>
                        <a:t>391</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214</a:t>
                      </a:r>
                      <a:endParaRPr lang="ru-RU" sz="1000">
                        <a:effectLst/>
                      </a:endParaRPr>
                    </a:p>
                    <a:p>
                      <a:pPr algn="ctr">
                        <a:lnSpc>
                          <a:spcPct val="115000"/>
                        </a:lnSpc>
                        <a:spcAft>
                          <a:spcPts val="0"/>
                        </a:spcAft>
                      </a:pPr>
                      <a:r>
                        <a:rPr lang="en-US" sz="1000">
                          <a:effectLst/>
                        </a:rPr>
                        <a:t>348</a:t>
                      </a:r>
                      <a:endParaRPr lang="ru-RU" sz="1000">
                        <a:effectLst/>
                        <a:latin typeface="Calibri"/>
                        <a:ea typeface="Calibri"/>
                        <a:cs typeface="Times New Roman"/>
                      </a:endParaRPr>
                    </a:p>
                  </a:txBody>
                  <a:tcPr marL="42167" marR="42167" marT="0" marB="0" anchor="ctr"/>
                </a:tc>
                <a:tc vMerge="1">
                  <a:txBody>
                    <a:bodyPr/>
                    <a:lstStyle/>
                    <a:p>
                      <a:endParaRPr lang="ru-RU"/>
                    </a:p>
                  </a:txBody>
                  <a:tcPr/>
                </a:tc>
                <a:tc>
                  <a:txBody>
                    <a:bodyPr/>
                    <a:lstStyle/>
                    <a:p>
                      <a:pPr algn="ctr">
                        <a:lnSpc>
                          <a:spcPct val="115000"/>
                        </a:lnSpc>
                        <a:spcAft>
                          <a:spcPts val="0"/>
                        </a:spcAft>
                      </a:pPr>
                      <a:r>
                        <a:rPr lang="ru-RU" sz="1000" u="sng" dirty="0">
                          <a:effectLst/>
                        </a:rPr>
                        <a:t>107</a:t>
                      </a:r>
                      <a:endParaRPr lang="ru-RU" sz="1000" dirty="0">
                        <a:effectLst/>
                      </a:endParaRPr>
                    </a:p>
                    <a:p>
                      <a:pPr algn="ctr">
                        <a:lnSpc>
                          <a:spcPct val="115000"/>
                        </a:lnSpc>
                        <a:spcAft>
                          <a:spcPts val="0"/>
                        </a:spcAft>
                      </a:pPr>
                      <a:r>
                        <a:rPr lang="ru-RU" sz="1000" dirty="0">
                          <a:effectLst/>
                        </a:rPr>
                        <a:t>199</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endParaRPr lang="ru-RU" sz="1000" dirty="0">
                        <a:effectLst/>
                        <a:latin typeface="Calibri"/>
                        <a:ea typeface="Calibri"/>
                        <a:cs typeface="Times New Roman"/>
                      </a:endParaRPr>
                    </a:p>
                  </a:txBody>
                  <a:tcPr marL="42167" marR="42167" marT="0" marB="0" anchor="ctr"/>
                </a:tc>
              </a:tr>
              <a:tr h="258626">
                <a:tc>
                  <a:txBody>
                    <a:bodyPr/>
                    <a:lstStyle/>
                    <a:p>
                      <a:pPr>
                        <a:lnSpc>
                          <a:spcPct val="115000"/>
                        </a:lnSpc>
                        <a:spcAft>
                          <a:spcPts val="0"/>
                        </a:spcAft>
                      </a:pPr>
                      <a:r>
                        <a:rPr lang="en-US" sz="1000">
                          <a:effectLst/>
                        </a:rPr>
                        <a:t>RG1_top</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85</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80</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dirty="0">
                          <a:effectLst/>
                        </a:rPr>
                        <a:t>275</a:t>
                      </a:r>
                      <a:endParaRPr lang="ru-RU" sz="1000" dirty="0">
                        <a:effectLst/>
                      </a:endParaRPr>
                    </a:p>
                    <a:p>
                      <a:pPr algn="ctr">
                        <a:lnSpc>
                          <a:spcPct val="115000"/>
                        </a:lnSpc>
                        <a:spcAft>
                          <a:spcPts val="0"/>
                        </a:spcAft>
                      </a:pPr>
                      <a:r>
                        <a:rPr lang="ru-RU" sz="1000" dirty="0">
                          <a:effectLst/>
                        </a:rPr>
                        <a:t>429</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271</a:t>
                      </a:r>
                      <a:endParaRPr lang="ru-RU" sz="1000">
                        <a:effectLst/>
                      </a:endParaRPr>
                    </a:p>
                    <a:p>
                      <a:pPr algn="ctr">
                        <a:lnSpc>
                          <a:spcPct val="115000"/>
                        </a:lnSpc>
                        <a:spcAft>
                          <a:spcPts val="0"/>
                        </a:spcAft>
                      </a:pPr>
                      <a:r>
                        <a:rPr lang="en-US" sz="1000">
                          <a:effectLst/>
                        </a:rPr>
                        <a:t>429</a:t>
                      </a:r>
                      <a:endParaRPr lang="ru-RU" sz="1000">
                        <a:effectLst/>
                        <a:latin typeface="Calibri"/>
                        <a:ea typeface="Calibri"/>
                        <a:cs typeface="Times New Roman"/>
                      </a:endParaRPr>
                    </a:p>
                  </a:txBody>
                  <a:tcPr marL="42167" marR="42167" marT="0" marB="0" anchor="ctr"/>
                </a:tc>
                <a:tc rowSpan="4">
                  <a:txBody>
                    <a:bodyPr/>
                    <a:lstStyle/>
                    <a:p>
                      <a:pPr algn="ctr">
                        <a:lnSpc>
                          <a:spcPct val="115000"/>
                        </a:lnSpc>
                        <a:spcAft>
                          <a:spcPts val="0"/>
                        </a:spcAft>
                      </a:pPr>
                      <a:r>
                        <a:rPr lang="ru-RU" sz="1000" u="sng">
                          <a:effectLst/>
                        </a:rPr>
                        <a:t>2,3</a:t>
                      </a:r>
                      <a:endParaRPr lang="ru-RU" sz="1000">
                        <a:effectLst/>
                      </a:endParaRPr>
                    </a:p>
                    <a:p>
                      <a:pPr algn="ctr">
                        <a:lnSpc>
                          <a:spcPct val="115000"/>
                        </a:lnSpc>
                        <a:spcAft>
                          <a:spcPts val="0"/>
                        </a:spcAft>
                      </a:pPr>
                      <a:r>
                        <a:rPr lang="ru-RU" sz="1000">
                          <a:effectLst/>
                        </a:rPr>
                        <a:t>1,65</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dirty="0">
                          <a:effectLst/>
                        </a:rPr>
                        <a:t>167</a:t>
                      </a:r>
                      <a:endParaRPr lang="ru-RU" sz="1000" dirty="0">
                        <a:effectLst/>
                      </a:endParaRPr>
                    </a:p>
                    <a:p>
                      <a:pPr algn="ctr">
                        <a:lnSpc>
                          <a:spcPct val="115000"/>
                        </a:lnSpc>
                        <a:spcAft>
                          <a:spcPts val="0"/>
                        </a:spcAft>
                      </a:pPr>
                      <a:r>
                        <a:rPr lang="ru-RU" sz="1000" dirty="0">
                          <a:effectLst/>
                        </a:rPr>
                        <a:t>293</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endParaRPr lang="ru-RU" sz="1000" dirty="0">
                        <a:effectLst/>
                        <a:latin typeface="Calibri"/>
                        <a:ea typeface="Calibri"/>
                        <a:cs typeface="Times New Roman"/>
                      </a:endParaRPr>
                    </a:p>
                  </a:txBody>
                  <a:tcPr marL="42167" marR="42167" marT="0" marB="0" anchor="ctr"/>
                </a:tc>
              </a:tr>
              <a:tr h="258626">
                <a:tc>
                  <a:txBody>
                    <a:bodyPr/>
                    <a:lstStyle/>
                    <a:p>
                      <a:pPr>
                        <a:lnSpc>
                          <a:spcPct val="115000"/>
                        </a:lnSpc>
                        <a:spcAft>
                          <a:spcPts val="0"/>
                        </a:spcAft>
                      </a:pPr>
                      <a:r>
                        <a:rPr lang="en-US" sz="1000">
                          <a:effectLst/>
                        </a:rPr>
                        <a:t>RG2_top</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85</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80</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dirty="0">
                          <a:effectLst/>
                        </a:rPr>
                        <a:t>278</a:t>
                      </a:r>
                      <a:endParaRPr lang="ru-RU" sz="1000" dirty="0">
                        <a:effectLst/>
                      </a:endParaRPr>
                    </a:p>
                    <a:p>
                      <a:pPr algn="ctr">
                        <a:lnSpc>
                          <a:spcPct val="115000"/>
                        </a:lnSpc>
                        <a:spcAft>
                          <a:spcPts val="0"/>
                        </a:spcAft>
                      </a:pPr>
                      <a:r>
                        <a:rPr lang="ru-RU" sz="1000" dirty="0">
                          <a:effectLst/>
                        </a:rPr>
                        <a:t>486</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275</a:t>
                      </a:r>
                      <a:endParaRPr lang="ru-RU" sz="1000">
                        <a:effectLst/>
                      </a:endParaRPr>
                    </a:p>
                    <a:p>
                      <a:pPr algn="ctr">
                        <a:lnSpc>
                          <a:spcPct val="115000"/>
                        </a:lnSpc>
                        <a:spcAft>
                          <a:spcPts val="0"/>
                        </a:spcAft>
                      </a:pPr>
                      <a:r>
                        <a:rPr lang="en-US" sz="1000">
                          <a:effectLst/>
                        </a:rPr>
                        <a:t>490</a:t>
                      </a:r>
                      <a:endParaRPr lang="ru-RU" sz="1000">
                        <a:effectLst/>
                        <a:latin typeface="Calibri"/>
                        <a:ea typeface="Calibri"/>
                        <a:cs typeface="Times New Roman"/>
                      </a:endParaRPr>
                    </a:p>
                  </a:txBody>
                  <a:tcPr marL="42167" marR="42167" marT="0" marB="0" anchor="ctr"/>
                </a:tc>
                <a:tc vMerge="1">
                  <a:txBody>
                    <a:bodyPr/>
                    <a:lstStyle/>
                    <a:p>
                      <a:endParaRPr lang="ru-RU"/>
                    </a:p>
                  </a:txBody>
                  <a:tcPr/>
                </a:tc>
                <a:tc>
                  <a:txBody>
                    <a:bodyPr/>
                    <a:lstStyle/>
                    <a:p>
                      <a:pPr algn="ctr">
                        <a:lnSpc>
                          <a:spcPct val="115000"/>
                        </a:lnSpc>
                        <a:spcAft>
                          <a:spcPts val="0"/>
                        </a:spcAft>
                      </a:pPr>
                      <a:r>
                        <a:rPr lang="ru-RU" sz="1000" u="sng" dirty="0">
                          <a:effectLst/>
                        </a:rPr>
                        <a:t>171</a:t>
                      </a:r>
                      <a:endParaRPr lang="ru-RU" sz="1000" dirty="0">
                        <a:effectLst/>
                      </a:endParaRPr>
                    </a:p>
                    <a:p>
                      <a:pPr algn="ctr">
                        <a:lnSpc>
                          <a:spcPct val="115000"/>
                        </a:lnSpc>
                        <a:spcAft>
                          <a:spcPts val="0"/>
                        </a:spcAft>
                      </a:pPr>
                      <a:r>
                        <a:rPr lang="ru-RU" sz="1000" dirty="0">
                          <a:effectLst/>
                        </a:rPr>
                        <a:t>342</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endParaRPr lang="ru-RU" sz="1000" dirty="0">
                        <a:effectLst/>
                        <a:latin typeface="Calibri"/>
                        <a:ea typeface="Calibri"/>
                        <a:cs typeface="Times New Roman"/>
                      </a:endParaRPr>
                    </a:p>
                  </a:txBody>
                  <a:tcPr marL="42167" marR="42167" marT="0" marB="0" anchor="ctr"/>
                </a:tc>
              </a:tr>
              <a:tr h="258626">
                <a:tc>
                  <a:txBody>
                    <a:bodyPr/>
                    <a:lstStyle/>
                    <a:p>
                      <a:pPr>
                        <a:lnSpc>
                          <a:spcPct val="115000"/>
                        </a:lnSpc>
                        <a:spcAft>
                          <a:spcPts val="0"/>
                        </a:spcAft>
                      </a:pPr>
                      <a:r>
                        <a:rPr lang="en-US" sz="1000">
                          <a:effectLst/>
                        </a:rPr>
                        <a:t>RG3_top</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85</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80</a:t>
                      </a:r>
                      <a:endParaRPr lang="ru-RU" sz="1000">
                        <a:effectLst/>
                      </a:endParaRPr>
                    </a:p>
                    <a:p>
                      <a:pPr algn="ctr">
                        <a:lnSpc>
                          <a:spcPct val="115000"/>
                        </a:lnSpc>
                        <a:spcAft>
                          <a:spcPts val="0"/>
                        </a:spcAft>
                      </a:pPr>
                      <a:r>
                        <a:rPr lang="en-US"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278</a:t>
                      </a:r>
                      <a:endParaRPr lang="ru-RU" sz="1000">
                        <a:effectLst/>
                      </a:endParaRPr>
                    </a:p>
                    <a:p>
                      <a:pPr algn="ctr">
                        <a:lnSpc>
                          <a:spcPct val="115000"/>
                        </a:lnSpc>
                        <a:spcAft>
                          <a:spcPts val="0"/>
                        </a:spcAft>
                      </a:pPr>
                      <a:r>
                        <a:rPr lang="ru-RU" sz="1000">
                          <a:effectLst/>
                        </a:rPr>
                        <a:t>486</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dirty="0">
                          <a:effectLst/>
                        </a:rPr>
                        <a:t>275</a:t>
                      </a:r>
                      <a:endParaRPr lang="ru-RU" sz="1000" dirty="0">
                        <a:effectLst/>
                      </a:endParaRPr>
                    </a:p>
                    <a:p>
                      <a:pPr algn="ctr">
                        <a:lnSpc>
                          <a:spcPct val="115000"/>
                        </a:lnSpc>
                        <a:spcAft>
                          <a:spcPts val="0"/>
                        </a:spcAft>
                      </a:pPr>
                      <a:r>
                        <a:rPr lang="en-US" sz="1000" dirty="0">
                          <a:effectLst/>
                        </a:rPr>
                        <a:t>490</a:t>
                      </a:r>
                      <a:endParaRPr lang="ru-RU" sz="1000" dirty="0">
                        <a:effectLst/>
                        <a:latin typeface="Calibri"/>
                        <a:ea typeface="Calibri"/>
                        <a:cs typeface="Times New Roman"/>
                      </a:endParaRPr>
                    </a:p>
                  </a:txBody>
                  <a:tcPr marL="42167" marR="42167" marT="0" marB="0" anchor="ctr"/>
                </a:tc>
                <a:tc vMerge="1">
                  <a:txBody>
                    <a:bodyPr/>
                    <a:lstStyle/>
                    <a:p>
                      <a:endParaRPr lang="ru-RU"/>
                    </a:p>
                  </a:txBody>
                  <a:tcPr/>
                </a:tc>
                <a:tc>
                  <a:txBody>
                    <a:bodyPr/>
                    <a:lstStyle/>
                    <a:p>
                      <a:pPr algn="ctr">
                        <a:lnSpc>
                          <a:spcPct val="115000"/>
                        </a:lnSpc>
                        <a:spcAft>
                          <a:spcPts val="0"/>
                        </a:spcAft>
                      </a:pPr>
                      <a:r>
                        <a:rPr lang="ru-RU" sz="1000" u="sng" dirty="0">
                          <a:effectLst/>
                        </a:rPr>
                        <a:t>172</a:t>
                      </a:r>
                      <a:endParaRPr lang="ru-RU" sz="1000" dirty="0">
                        <a:effectLst/>
                      </a:endParaRPr>
                    </a:p>
                    <a:p>
                      <a:pPr algn="ctr">
                        <a:lnSpc>
                          <a:spcPct val="115000"/>
                        </a:lnSpc>
                        <a:spcAft>
                          <a:spcPts val="0"/>
                        </a:spcAft>
                      </a:pPr>
                      <a:r>
                        <a:rPr lang="ru-RU" sz="1000" dirty="0">
                          <a:effectLst/>
                        </a:rPr>
                        <a:t>343</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endParaRPr lang="ru-RU" sz="1000" dirty="0">
                        <a:effectLst/>
                        <a:latin typeface="Calibri"/>
                        <a:ea typeface="Calibri"/>
                        <a:cs typeface="Times New Roman"/>
                      </a:endParaRPr>
                    </a:p>
                  </a:txBody>
                  <a:tcPr marL="42167" marR="42167" marT="0" marB="0" anchor="ctr"/>
                </a:tc>
              </a:tr>
              <a:tr h="258626">
                <a:tc>
                  <a:txBody>
                    <a:bodyPr/>
                    <a:lstStyle/>
                    <a:p>
                      <a:pPr>
                        <a:lnSpc>
                          <a:spcPct val="115000"/>
                        </a:lnSpc>
                        <a:spcAft>
                          <a:spcPts val="0"/>
                        </a:spcAft>
                      </a:pPr>
                      <a:r>
                        <a:rPr lang="en-US" sz="1000">
                          <a:effectLst/>
                        </a:rPr>
                        <a:t>RG4_top</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85</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80</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276</a:t>
                      </a:r>
                      <a:endParaRPr lang="ru-RU" sz="1000">
                        <a:effectLst/>
                      </a:endParaRPr>
                    </a:p>
                    <a:p>
                      <a:pPr algn="ctr">
                        <a:lnSpc>
                          <a:spcPct val="115000"/>
                        </a:lnSpc>
                        <a:spcAft>
                          <a:spcPts val="0"/>
                        </a:spcAft>
                      </a:pPr>
                      <a:r>
                        <a:rPr lang="ru-RU" sz="1000">
                          <a:effectLst/>
                        </a:rPr>
                        <a:t>429</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dirty="0">
                          <a:effectLst/>
                        </a:rPr>
                        <a:t>271</a:t>
                      </a:r>
                      <a:endParaRPr lang="ru-RU" sz="1000" dirty="0">
                        <a:effectLst/>
                      </a:endParaRPr>
                    </a:p>
                    <a:p>
                      <a:pPr algn="ctr">
                        <a:lnSpc>
                          <a:spcPct val="115000"/>
                        </a:lnSpc>
                        <a:spcAft>
                          <a:spcPts val="0"/>
                        </a:spcAft>
                      </a:pPr>
                      <a:r>
                        <a:rPr lang="en-US" sz="1000" dirty="0">
                          <a:effectLst/>
                        </a:rPr>
                        <a:t>429</a:t>
                      </a:r>
                      <a:endParaRPr lang="ru-RU" sz="1000" dirty="0">
                        <a:effectLst/>
                        <a:latin typeface="Calibri"/>
                        <a:ea typeface="Calibri"/>
                        <a:cs typeface="Times New Roman"/>
                      </a:endParaRPr>
                    </a:p>
                  </a:txBody>
                  <a:tcPr marL="42167" marR="42167" marT="0" marB="0" anchor="ctr"/>
                </a:tc>
                <a:tc vMerge="1">
                  <a:txBody>
                    <a:bodyPr/>
                    <a:lstStyle/>
                    <a:p>
                      <a:endParaRPr lang="ru-RU"/>
                    </a:p>
                  </a:txBody>
                  <a:tcPr/>
                </a:tc>
                <a:tc>
                  <a:txBody>
                    <a:bodyPr/>
                    <a:lstStyle/>
                    <a:p>
                      <a:pPr algn="ctr">
                        <a:lnSpc>
                          <a:spcPct val="115000"/>
                        </a:lnSpc>
                        <a:spcAft>
                          <a:spcPts val="0"/>
                        </a:spcAft>
                      </a:pPr>
                      <a:r>
                        <a:rPr lang="ru-RU" sz="1000" u="sng" dirty="0">
                          <a:effectLst/>
                        </a:rPr>
                        <a:t>169</a:t>
                      </a:r>
                      <a:endParaRPr lang="ru-RU" sz="1000" dirty="0">
                        <a:effectLst/>
                      </a:endParaRPr>
                    </a:p>
                    <a:p>
                      <a:pPr algn="ctr">
                        <a:lnSpc>
                          <a:spcPct val="115000"/>
                        </a:lnSpc>
                        <a:spcAft>
                          <a:spcPts val="0"/>
                        </a:spcAft>
                      </a:pPr>
                      <a:r>
                        <a:rPr lang="ru-RU" sz="1000" dirty="0">
                          <a:effectLst/>
                        </a:rPr>
                        <a:t>296</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endParaRPr lang="ru-RU" sz="1000" dirty="0">
                        <a:effectLst/>
                        <a:latin typeface="Calibri"/>
                        <a:ea typeface="Calibri"/>
                        <a:cs typeface="Times New Roman"/>
                      </a:endParaRPr>
                    </a:p>
                  </a:txBody>
                  <a:tcPr marL="42167" marR="42167" marT="0" marB="0" anchor="ctr"/>
                </a:tc>
              </a:tr>
              <a:tr h="258626">
                <a:tc>
                  <a:txBody>
                    <a:bodyPr/>
                    <a:lstStyle/>
                    <a:p>
                      <a:pPr>
                        <a:lnSpc>
                          <a:spcPct val="115000"/>
                        </a:lnSpc>
                        <a:spcAft>
                          <a:spcPts val="0"/>
                        </a:spcAft>
                      </a:pPr>
                      <a:r>
                        <a:rPr lang="en-US" sz="1000">
                          <a:effectLst/>
                        </a:rPr>
                        <a:t>RG1_bot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85</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88</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267</a:t>
                      </a:r>
                      <a:endParaRPr lang="ru-RU" sz="1000">
                        <a:effectLst/>
                      </a:endParaRPr>
                    </a:p>
                    <a:p>
                      <a:pPr algn="ctr">
                        <a:lnSpc>
                          <a:spcPct val="115000"/>
                        </a:lnSpc>
                        <a:spcAft>
                          <a:spcPts val="0"/>
                        </a:spcAft>
                      </a:pPr>
                      <a:r>
                        <a:rPr lang="ru-RU" sz="1000">
                          <a:effectLst/>
                        </a:rPr>
                        <a:t>437</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270</a:t>
                      </a:r>
                      <a:endParaRPr lang="ru-RU" sz="1000">
                        <a:effectLst/>
                      </a:endParaRPr>
                    </a:p>
                    <a:p>
                      <a:pPr algn="ctr">
                        <a:lnSpc>
                          <a:spcPct val="115000"/>
                        </a:lnSpc>
                        <a:spcAft>
                          <a:spcPts val="0"/>
                        </a:spcAft>
                      </a:pPr>
                      <a:r>
                        <a:rPr lang="en-US" sz="1000">
                          <a:effectLst/>
                        </a:rPr>
                        <a:t>431</a:t>
                      </a:r>
                      <a:endParaRPr lang="ru-RU" sz="1000">
                        <a:effectLst/>
                        <a:latin typeface="Calibri"/>
                        <a:ea typeface="Calibri"/>
                        <a:cs typeface="Times New Roman"/>
                      </a:endParaRPr>
                    </a:p>
                  </a:txBody>
                  <a:tcPr marL="42167" marR="42167" marT="0" marB="0" anchor="ctr"/>
                </a:tc>
                <a:tc rowSpan="4">
                  <a:txBody>
                    <a:bodyPr/>
                    <a:lstStyle/>
                    <a:p>
                      <a:pPr algn="ctr">
                        <a:lnSpc>
                          <a:spcPct val="115000"/>
                        </a:lnSpc>
                        <a:spcAft>
                          <a:spcPts val="0"/>
                        </a:spcAft>
                      </a:pPr>
                      <a:r>
                        <a:rPr lang="ru-RU" sz="1000" u="sng" dirty="0">
                          <a:effectLst/>
                        </a:rPr>
                        <a:t>2,3</a:t>
                      </a:r>
                      <a:endParaRPr lang="ru-RU" sz="1000" dirty="0">
                        <a:effectLst/>
                      </a:endParaRPr>
                    </a:p>
                    <a:p>
                      <a:pPr algn="ctr">
                        <a:lnSpc>
                          <a:spcPct val="115000"/>
                        </a:lnSpc>
                        <a:spcAft>
                          <a:spcPts val="0"/>
                        </a:spcAft>
                      </a:pPr>
                      <a:r>
                        <a:rPr lang="ru-RU" sz="1000" dirty="0">
                          <a:effectLst/>
                        </a:rPr>
                        <a:t>1,7</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dirty="0">
                          <a:effectLst/>
                        </a:rPr>
                        <a:t>165</a:t>
                      </a:r>
                      <a:endParaRPr lang="ru-RU" sz="1000" dirty="0">
                        <a:effectLst/>
                      </a:endParaRPr>
                    </a:p>
                    <a:p>
                      <a:pPr algn="ctr">
                        <a:lnSpc>
                          <a:spcPct val="115000"/>
                        </a:lnSpc>
                        <a:spcAft>
                          <a:spcPts val="0"/>
                        </a:spcAft>
                      </a:pPr>
                      <a:r>
                        <a:rPr lang="ru-RU" sz="1000" dirty="0">
                          <a:effectLst/>
                        </a:rPr>
                        <a:t>293</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endParaRPr lang="ru-RU" sz="1000" dirty="0">
                        <a:effectLst/>
                        <a:latin typeface="Calibri"/>
                        <a:ea typeface="Calibri"/>
                        <a:cs typeface="Times New Roman"/>
                      </a:endParaRPr>
                    </a:p>
                  </a:txBody>
                  <a:tcPr marL="42167" marR="42167" marT="0" marB="0" anchor="ctr"/>
                </a:tc>
              </a:tr>
              <a:tr h="258626">
                <a:tc>
                  <a:txBody>
                    <a:bodyPr/>
                    <a:lstStyle/>
                    <a:p>
                      <a:pPr>
                        <a:lnSpc>
                          <a:spcPct val="115000"/>
                        </a:lnSpc>
                        <a:spcAft>
                          <a:spcPts val="0"/>
                        </a:spcAft>
                      </a:pPr>
                      <a:r>
                        <a:rPr lang="en-US" sz="1000">
                          <a:effectLst/>
                        </a:rPr>
                        <a:t>RG2_ bot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85</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88</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269</a:t>
                      </a:r>
                      <a:endParaRPr lang="ru-RU" sz="1000">
                        <a:effectLst/>
                      </a:endParaRPr>
                    </a:p>
                    <a:p>
                      <a:pPr algn="ctr">
                        <a:lnSpc>
                          <a:spcPct val="115000"/>
                        </a:lnSpc>
                        <a:spcAft>
                          <a:spcPts val="0"/>
                        </a:spcAft>
                      </a:pPr>
                      <a:r>
                        <a:rPr lang="ru-RU" sz="1000">
                          <a:effectLst/>
                        </a:rPr>
                        <a:t>487</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dirty="0">
                          <a:effectLst/>
                        </a:rPr>
                        <a:t>273</a:t>
                      </a:r>
                      <a:endParaRPr lang="ru-RU" sz="1000" dirty="0">
                        <a:effectLst/>
                      </a:endParaRPr>
                    </a:p>
                    <a:p>
                      <a:pPr algn="ctr">
                        <a:lnSpc>
                          <a:spcPct val="115000"/>
                        </a:lnSpc>
                        <a:spcAft>
                          <a:spcPts val="0"/>
                        </a:spcAft>
                      </a:pPr>
                      <a:r>
                        <a:rPr lang="en-US" sz="1000" dirty="0">
                          <a:effectLst/>
                        </a:rPr>
                        <a:t>489</a:t>
                      </a:r>
                      <a:endParaRPr lang="ru-RU" sz="1000" dirty="0">
                        <a:effectLst/>
                        <a:latin typeface="Calibri"/>
                        <a:ea typeface="Calibri"/>
                        <a:cs typeface="Times New Roman"/>
                      </a:endParaRPr>
                    </a:p>
                  </a:txBody>
                  <a:tcPr marL="42167" marR="42167" marT="0" marB="0" anchor="ctr"/>
                </a:tc>
                <a:tc vMerge="1">
                  <a:txBody>
                    <a:bodyPr/>
                    <a:lstStyle/>
                    <a:p>
                      <a:endParaRPr lang="ru-RU"/>
                    </a:p>
                  </a:txBody>
                  <a:tcPr/>
                </a:tc>
                <a:tc>
                  <a:txBody>
                    <a:bodyPr/>
                    <a:lstStyle/>
                    <a:p>
                      <a:pPr algn="ctr">
                        <a:lnSpc>
                          <a:spcPct val="115000"/>
                        </a:lnSpc>
                        <a:spcAft>
                          <a:spcPts val="0"/>
                        </a:spcAft>
                      </a:pPr>
                      <a:r>
                        <a:rPr lang="ru-RU" sz="1000" u="sng" dirty="0">
                          <a:effectLst/>
                        </a:rPr>
                        <a:t>169</a:t>
                      </a:r>
                      <a:endParaRPr lang="ru-RU" sz="1000" dirty="0">
                        <a:effectLst/>
                      </a:endParaRPr>
                    </a:p>
                    <a:p>
                      <a:pPr algn="ctr">
                        <a:lnSpc>
                          <a:spcPct val="115000"/>
                        </a:lnSpc>
                        <a:spcAft>
                          <a:spcPts val="0"/>
                        </a:spcAft>
                      </a:pPr>
                      <a:r>
                        <a:rPr lang="ru-RU" sz="1000" dirty="0">
                          <a:effectLst/>
                        </a:rPr>
                        <a:t>341</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endParaRPr lang="ru-RU" sz="1000" dirty="0">
                        <a:effectLst/>
                        <a:latin typeface="Calibri"/>
                        <a:ea typeface="Calibri"/>
                        <a:cs typeface="Times New Roman"/>
                      </a:endParaRPr>
                    </a:p>
                  </a:txBody>
                  <a:tcPr marL="42167" marR="42167" marT="0" marB="0" anchor="ctr"/>
                </a:tc>
              </a:tr>
              <a:tr h="258626">
                <a:tc>
                  <a:txBody>
                    <a:bodyPr/>
                    <a:lstStyle/>
                    <a:p>
                      <a:pPr>
                        <a:lnSpc>
                          <a:spcPct val="115000"/>
                        </a:lnSpc>
                        <a:spcAft>
                          <a:spcPts val="0"/>
                        </a:spcAft>
                      </a:pPr>
                      <a:r>
                        <a:rPr lang="en-US" sz="1000">
                          <a:effectLst/>
                        </a:rPr>
                        <a:t>RG3_ bot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85</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88</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269</a:t>
                      </a:r>
                      <a:endParaRPr lang="ru-RU" sz="1000">
                        <a:effectLst/>
                      </a:endParaRPr>
                    </a:p>
                    <a:p>
                      <a:pPr algn="ctr">
                        <a:lnSpc>
                          <a:spcPct val="115000"/>
                        </a:lnSpc>
                        <a:spcAft>
                          <a:spcPts val="0"/>
                        </a:spcAft>
                      </a:pPr>
                      <a:r>
                        <a:rPr lang="ru-RU" sz="1000">
                          <a:effectLst/>
                        </a:rPr>
                        <a:t>487</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dirty="0">
                          <a:effectLst/>
                        </a:rPr>
                        <a:t>273</a:t>
                      </a:r>
                      <a:endParaRPr lang="ru-RU" sz="1000" dirty="0">
                        <a:effectLst/>
                      </a:endParaRPr>
                    </a:p>
                    <a:p>
                      <a:pPr algn="ctr">
                        <a:lnSpc>
                          <a:spcPct val="115000"/>
                        </a:lnSpc>
                        <a:spcAft>
                          <a:spcPts val="0"/>
                        </a:spcAft>
                      </a:pPr>
                      <a:r>
                        <a:rPr lang="en-US" sz="1000" dirty="0">
                          <a:effectLst/>
                        </a:rPr>
                        <a:t>489</a:t>
                      </a:r>
                      <a:endParaRPr lang="ru-RU" sz="1000" dirty="0">
                        <a:effectLst/>
                        <a:latin typeface="Calibri"/>
                        <a:ea typeface="Calibri"/>
                        <a:cs typeface="Times New Roman"/>
                      </a:endParaRPr>
                    </a:p>
                  </a:txBody>
                  <a:tcPr marL="42167" marR="42167" marT="0" marB="0" anchor="ctr"/>
                </a:tc>
                <a:tc vMerge="1">
                  <a:txBody>
                    <a:bodyPr/>
                    <a:lstStyle/>
                    <a:p>
                      <a:endParaRPr lang="ru-RU"/>
                    </a:p>
                  </a:txBody>
                  <a:tcPr/>
                </a:tc>
                <a:tc>
                  <a:txBody>
                    <a:bodyPr/>
                    <a:lstStyle/>
                    <a:p>
                      <a:pPr algn="ctr">
                        <a:lnSpc>
                          <a:spcPct val="115000"/>
                        </a:lnSpc>
                        <a:spcAft>
                          <a:spcPts val="0"/>
                        </a:spcAft>
                      </a:pPr>
                      <a:r>
                        <a:rPr lang="ru-RU" sz="1000" u="sng" dirty="0">
                          <a:effectLst/>
                        </a:rPr>
                        <a:t>167</a:t>
                      </a:r>
                      <a:endParaRPr lang="ru-RU" sz="1000" dirty="0">
                        <a:effectLst/>
                      </a:endParaRPr>
                    </a:p>
                    <a:p>
                      <a:pPr algn="ctr">
                        <a:lnSpc>
                          <a:spcPct val="115000"/>
                        </a:lnSpc>
                        <a:spcAft>
                          <a:spcPts val="0"/>
                        </a:spcAft>
                      </a:pPr>
                      <a:r>
                        <a:rPr lang="ru-RU" sz="1000" dirty="0">
                          <a:effectLst/>
                        </a:rPr>
                        <a:t>342</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endParaRPr lang="ru-RU" sz="1000" dirty="0">
                        <a:effectLst/>
                        <a:latin typeface="Calibri"/>
                        <a:ea typeface="Calibri"/>
                        <a:cs typeface="Times New Roman"/>
                      </a:endParaRPr>
                    </a:p>
                  </a:txBody>
                  <a:tcPr marL="42167" marR="42167" marT="0" marB="0" anchor="ctr"/>
                </a:tc>
              </a:tr>
              <a:tr h="258626">
                <a:tc>
                  <a:txBody>
                    <a:bodyPr/>
                    <a:lstStyle/>
                    <a:p>
                      <a:pPr>
                        <a:lnSpc>
                          <a:spcPct val="115000"/>
                        </a:lnSpc>
                        <a:spcAft>
                          <a:spcPts val="0"/>
                        </a:spcAft>
                      </a:pPr>
                      <a:r>
                        <a:rPr lang="en-US" sz="1000">
                          <a:effectLst/>
                        </a:rPr>
                        <a:t>RG4_ bot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85</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87</a:t>
                      </a:r>
                      <a:endParaRPr lang="ru-RU" sz="1000">
                        <a:effectLst/>
                      </a:endParaRPr>
                    </a:p>
                    <a:p>
                      <a:pPr algn="ctr">
                        <a:lnSpc>
                          <a:spcPct val="115000"/>
                        </a:lnSpc>
                        <a:spcAft>
                          <a:spcPts val="0"/>
                        </a:spcAft>
                      </a:pPr>
                      <a:r>
                        <a:rPr lang="ru-RU" sz="1000">
                          <a:effectLst/>
                        </a:rPr>
                        <a:t>-</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ru-RU" sz="1000" u="sng">
                          <a:effectLst/>
                        </a:rPr>
                        <a:t>267</a:t>
                      </a:r>
                      <a:endParaRPr lang="ru-RU" sz="1000">
                        <a:effectLst/>
                      </a:endParaRPr>
                    </a:p>
                    <a:p>
                      <a:pPr algn="ctr">
                        <a:lnSpc>
                          <a:spcPct val="115000"/>
                        </a:lnSpc>
                        <a:spcAft>
                          <a:spcPts val="0"/>
                        </a:spcAft>
                      </a:pPr>
                      <a:r>
                        <a:rPr lang="ru-RU" sz="1000">
                          <a:effectLst/>
                        </a:rPr>
                        <a:t>437</a:t>
                      </a:r>
                      <a:endParaRPr lang="ru-RU" sz="1000">
                        <a:effectLst/>
                        <a:latin typeface="Calibri"/>
                        <a:ea typeface="Calibri"/>
                        <a:cs typeface="Times New Roman"/>
                      </a:endParaRPr>
                    </a:p>
                  </a:txBody>
                  <a:tcPr marL="42167" marR="42167" marT="0" marB="0" anchor="ctr"/>
                </a:tc>
                <a:tc>
                  <a:txBody>
                    <a:bodyPr/>
                    <a:lstStyle/>
                    <a:p>
                      <a:pPr algn="ctr">
                        <a:lnSpc>
                          <a:spcPct val="115000"/>
                        </a:lnSpc>
                        <a:spcAft>
                          <a:spcPts val="0"/>
                        </a:spcAft>
                      </a:pPr>
                      <a:r>
                        <a:rPr lang="en-US" sz="1000" u="sng">
                          <a:effectLst/>
                        </a:rPr>
                        <a:t>270</a:t>
                      </a:r>
                      <a:endParaRPr lang="ru-RU" sz="1000">
                        <a:effectLst/>
                      </a:endParaRPr>
                    </a:p>
                    <a:p>
                      <a:pPr algn="ctr">
                        <a:lnSpc>
                          <a:spcPct val="115000"/>
                        </a:lnSpc>
                        <a:spcAft>
                          <a:spcPts val="0"/>
                        </a:spcAft>
                      </a:pPr>
                      <a:r>
                        <a:rPr lang="en-US" sz="1000">
                          <a:effectLst/>
                        </a:rPr>
                        <a:t>431</a:t>
                      </a:r>
                      <a:endParaRPr lang="ru-RU" sz="1000">
                        <a:effectLst/>
                        <a:latin typeface="Calibri"/>
                        <a:ea typeface="Calibri"/>
                        <a:cs typeface="Times New Roman"/>
                      </a:endParaRPr>
                    </a:p>
                  </a:txBody>
                  <a:tcPr marL="42167" marR="42167" marT="0" marB="0" anchor="ctr"/>
                </a:tc>
                <a:tc vMerge="1">
                  <a:txBody>
                    <a:bodyPr/>
                    <a:lstStyle/>
                    <a:p>
                      <a:endParaRPr lang="ru-RU"/>
                    </a:p>
                  </a:txBody>
                  <a:tcPr/>
                </a:tc>
                <a:tc>
                  <a:txBody>
                    <a:bodyPr/>
                    <a:lstStyle/>
                    <a:p>
                      <a:pPr algn="ctr">
                        <a:lnSpc>
                          <a:spcPct val="115000"/>
                        </a:lnSpc>
                        <a:spcAft>
                          <a:spcPts val="0"/>
                        </a:spcAft>
                      </a:pPr>
                      <a:r>
                        <a:rPr lang="ru-RU" sz="1000" u="sng" dirty="0">
                          <a:effectLst/>
                        </a:rPr>
                        <a:t>165</a:t>
                      </a:r>
                      <a:endParaRPr lang="ru-RU" sz="1000" dirty="0">
                        <a:effectLst/>
                      </a:endParaRPr>
                    </a:p>
                    <a:p>
                      <a:pPr algn="ctr">
                        <a:lnSpc>
                          <a:spcPct val="115000"/>
                        </a:lnSpc>
                        <a:spcAft>
                          <a:spcPts val="0"/>
                        </a:spcAft>
                      </a:pPr>
                      <a:r>
                        <a:rPr lang="ru-RU" sz="1000" dirty="0">
                          <a:effectLst/>
                        </a:rPr>
                        <a:t>294</a:t>
                      </a:r>
                      <a:endParaRPr lang="ru-RU" sz="1000" dirty="0">
                        <a:effectLst/>
                        <a:latin typeface="Calibri"/>
                        <a:ea typeface="Calibri"/>
                        <a:cs typeface="Times New Roman"/>
                      </a:endParaRPr>
                    </a:p>
                  </a:txBody>
                  <a:tcPr marL="42167" marR="42167" marT="0" marB="0" anchor="ctr"/>
                </a:tc>
                <a:tc>
                  <a:txBody>
                    <a:bodyPr/>
                    <a:lstStyle/>
                    <a:p>
                      <a:pPr algn="ctr">
                        <a:lnSpc>
                          <a:spcPct val="115000"/>
                        </a:lnSpc>
                        <a:spcAft>
                          <a:spcPts val="0"/>
                        </a:spcAft>
                      </a:pPr>
                      <a:endParaRPr lang="ru-RU" sz="1000" dirty="0">
                        <a:effectLst/>
                        <a:latin typeface="Calibri"/>
                        <a:ea typeface="Calibri"/>
                        <a:cs typeface="Times New Roman"/>
                      </a:endParaRPr>
                    </a:p>
                  </a:txBody>
                  <a:tcPr marL="42167" marR="42167" marT="0" marB="0" anchor="ctr"/>
                </a:tc>
              </a:tr>
            </a:tbl>
          </a:graphicData>
        </a:graphic>
      </p:graphicFrame>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18</a:t>
            </a:fld>
            <a:endParaRPr lang="ru-RU"/>
          </a:p>
        </p:txBody>
      </p:sp>
      <p:pic>
        <p:nvPicPr>
          <p:cNvPr id="7" name="Рисунок 6"/>
          <p:cNvPicPr/>
          <p:nvPr/>
        </p:nvPicPr>
        <p:blipFill>
          <a:blip r:embed="rId2"/>
          <a:stretch>
            <a:fillRect/>
          </a:stretch>
        </p:blipFill>
        <p:spPr>
          <a:xfrm>
            <a:off x="5181600" y="2933699"/>
            <a:ext cx="3589337" cy="2802255"/>
          </a:xfrm>
          <a:prstGeom prst="rect">
            <a:avLst/>
          </a:prstGeom>
        </p:spPr>
      </p:pic>
      <p:sp>
        <p:nvSpPr>
          <p:cNvPr id="8" name="Прямоугольная выноска 7"/>
          <p:cNvSpPr/>
          <p:nvPr/>
        </p:nvSpPr>
        <p:spPr>
          <a:xfrm>
            <a:off x="4524375" y="3309938"/>
            <a:ext cx="781050" cy="295275"/>
          </a:xfrm>
          <a:prstGeom prst="wedgeRectCallout">
            <a:avLst>
              <a:gd name="adj1" fmla="val 70631"/>
              <a:gd name="adj2" fmla="val 20854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100" dirty="0">
                <a:effectLst/>
                <a:latin typeface="Times New Roman"/>
                <a:ea typeface="Calibri"/>
                <a:cs typeface="Times New Roman"/>
              </a:rPr>
              <a:t>RV4_top</a:t>
            </a:r>
            <a:endParaRPr lang="ru-RU" sz="1100" dirty="0">
              <a:effectLst/>
              <a:ea typeface="Calibri"/>
              <a:cs typeface="Times New Roman"/>
            </a:endParaRPr>
          </a:p>
        </p:txBody>
      </p:sp>
      <p:sp>
        <p:nvSpPr>
          <p:cNvPr id="9" name="Прямоугольная выноска 8"/>
          <p:cNvSpPr/>
          <p:nvPr/>
        </p:nvSpPr>
        <p:spPr>
          <a:xfrm>
            <a:off x="5381625" y="3024188"/>
            <a:ext cx="781050" cy="285750"/>
          </a:xfrm>
          <a:prstGeom prst="wedgeRectCallout">
            <a:avLst>
              <a:gd name="adj1" fmla="val 14532"/>
              <a:gd name="adj2" fmla="val 171666"/>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100">
                <a:effectLst/>
                <a:latin typeface="Times New Roman"/>
                <a:ea typeface="Calibri"/>
                <a:cs typeface="Times New Roman"/>
              </a:rPr>
              <a:t>RG4_top</a:t>
            </a:r>
            <a:endParaRPr lang="ru-RU" sz="1100">
              <a:effectLst/>
              <a:ea typeface="Calibri"/>
              <a:cs typeface="Times New Roman"/>
            </a:endParaRPr>
          </a:p>
        </p:txBody>
      </p:sp>
      <p:sp>
        <p:nvSpPr>
          <p:cNvPr id="10" name="Прямоугольная выноска 9"/>
          <p:cNvSpPr/>
          <p:nvPr/>
        </p:nvSpPr>
        <p:spPr>
          <a:xfrm>
            <a:off x="6038850" y="2786061"/>
            <a:ext cx="781050" cy="295275"/>
          </a:xfrm>
          <a:prstGeom prst="wedgeRectCallout">
            <a:avLst>
              <a:gd name="adj1" fmla="val 53558"/>
              <a:gd name="adj2" fmla="val 12790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100">
                <a:effectLst/>
                <a:latin typeface="Times New Roman"/>
                <a:ea typeface="Calibri"/>
                <a:cs typeface="Times New Roman"/>
              </a:rPr>
              <a:t>RV3_top</a:t>
            </a:r>
            <a:endParaRPr lang="ru-RU" sz="1100">
              <a:effectLst/>
              <a:ea typeface="Calibri"/>
              <a:cs typeface="Times New Roman"/>
            </a:endParaRPr>
          </a:p>
        </p:txBody>
      </p:sp>
      <p:sp>
        <p:nvSpPr>
          <p:cNvPr id="11" name="Прямоугольная выноска 10"/>
          <p:cNvSpPr/>
          <p:nvPr/>
        </p:nvSpPr>
        <p:spPr>
          <a:xfrm>
            <a:off x="7372350" y="2500311"/>
            <a:ext cx="781050" cy="285750"/>
          </a:xfrm>
          <a:prstGeom prst="wedgeRectCallout">
            <a:avLst>
              <a:gd name="adj1" fmla="val -65955"/>
              <a:gd name="adj2" fmla="val 144999"/>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100">
                <a:effectLst/>
                <a:latin typeface="Times New Roman"/>
                <a:ea typeface="Calibri"/>
                <a:cs typeface="Times New Roman"/>
              </a:rPr>
              <a:t>RG3_top</a:t>
            </a:r>
            <a:endParaRPr lang="ru-RU" sz="1100">
              <a:effectLst/>
              <a:ea typeface="Calibri"/>
              <a:cs typeface="Times New Roman"/>
            </a:endParaRPr>
          </a:p>
        </p:txBody>
      </p:sp>
      <p:sp>
        <p:nvSpPr>
          <p:cNvPr id="12" name="Прямоугольная выноска 11"/>
          <p:cNvSpPr/>
          <p:nvPr/>
        </p:nvSpPr>
        <p:spPr>
          <a:xfrm>
            <a:off x="8362950" y="2871788"/>
            <a:ext cx="781050" cy="285750"/>
          </a:xfrm>
          <a:prstGeom prst="wedgeRectCallout">
            <a:avLst>
              <a:gd name="adj1" fmla="val -81809"/>
              <a:gd name="adj2" fmla="val 104999"/>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100">
                <a:effectLst/>
                <a:latin typeface="Times New Roman"/>
                <a:ea typeface="Calibri"/>
                <a:cs typeface="Times New Roman"/>
              </a:rPr>
              <a:t>RG2_top</a:t>
            </a:r>
            <a:endParaRPr lang="ru-RU" sz="1100">
              <a:effectLst/>
              <a:ea typeface="Calibri"/>
              <a:cs typeface="Times New Roman"/>
            </a:endParaRPr>
          </a:p>
        </p:txBody>
      </p:sp>
      <p:sp>
        <p:nvSpPr>
          <p:cNvPr id="13" name="Прямоугольная выноска 12"/>
          <p:cNvSpPr/>
          <p:nvPr/>
        </p:nvSpPr>
        <p:spPr>
          <a:xfrm>
            <a:off x="8401050" y="3314699"/>
            <a:ext cx="762000" cy="295275"/>
          </a:xfrm>
          <a:prstGeom prst="wedgeRectCallout">
            <a:avLst>
              <a:gd name="adj1" fmla="val -25983"/>
              <a:gd name="adj2" fmla="val 10176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100" dirty="0">
                <a:effectLst/>
                <a:latin typeface="Times New Roman"/>
                <a:ea typeface="Calibri"/>
                <a:cs typeface="Times New Roman"/>
              </a:rPr>
              <a:t>RV2_top</a:t>
            </a:r>
            <a:endParaRPr lang="ru-RU" sz="1100" dirty="0">
              <a:effectLst/>
              <a:ea typeface="Calibri"/>
              <a:cs typeface="Times New Roman"/>
            </a:endParaRPr>
          </a:p>
        </p:txBody>
      </p:sp>
      <p:sp>
        <p:nvSpPr>
          <p:cNvPr id="14" name="Прямоугольная выноска 13"/>
          <p:cNvSpPr/>
          <p:nvPr/>
        </p:nvSpPr>
        <p:spPr>
          <a:xfrm>
            <a:off x="8382000" y="5105400"/>
            <a:ext cx="781050" cy="285750"/>
          </a:xfrm>
          <a:prstGeom prst="wedgeRectCallout">
            <a:avLst>
              <a:gd name="adj1" fmla="val -44004"/>
              <a:gd name="adj2" fmla="val -131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100">
                <a:effectLst/>
                <a:latin typeface="Times New Roman"/>
                <a:ea typeface="Calibri"/>
                <a:cs typeface="Times New Roman"/>
              </a:rPr>
              <a:t>RV2_bot</a:t>
            </a:r>
            <a:endParaRPr lang="ru-RU" sz="1100">
              <a:effectLst/>
              <a:ea typeface="Calibri"/>
              <a:cs typeface="Times New Roman"/>
            </a:endParaRPr>
          </a:p>
        </p:txBody>
      </p:sp>
      <p:sp>
        <p:nvSpPr>
          <p:cNvPr id="15" name="Прямоугольная выноска 14"/>
          <p:cNvSpPr/>
          <p:nvPr/>
        </p:nvSpPr>
        <p:spPr>
          <a:xfrm>
            <a:off x="7972425" y="5450204"/>
            <a:ext cx="781050" cy="285750"/>
          </a:xfrm>
          <a:prstGeom prst="wedgeRectCallout">
            <a:avLst>
              <a:gd name="adj1" fmla="val -29370"/>
              <a:gd name="adj2" fmla="val -18500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100">
                <a:effectLst/>
                <a:latin typeface="Times New Roman"/>
                <a:ea typeface="Calibri"/>
                <a:cs typeface="Times New Roman"/>
              </a:rPr>
              <a:t>RG2_bot</a:t>
            </a:r>
            <a:endParaRPr lang="ru-RU" sz="1100">
              <a:effectLst/>
              <a:ea typeface="Calibri"/>
              <a:cs typeface="Times New Roman"/>
            </a:endParaRPr>
          </a:p>
        </p:txBody>
      </p:sp>
      <p:sp>
        <p:nvSpPr>
          <p:cNvPr id="16" name="Прямоугольная выноска 15"/>
          <p:cNvSpPr/>
          <p:nvPr/>
        </p:nvSpPr>
        <p:spPr>
          <a:xfrm>
            <a:off x="7839075" y="6024563"/>
            <a:ext cx="781050" cy="295275"/>
          </a:xfrm>
          <a:prstGeom prst="wedgeRectCallout">
            <a:avLst>
              <a:gd name="adj1" fmla="val -130589"/>
              <a:gd name="adj2" fmla="val -55919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100">
                <a:effectLst/>
                <a:latin typeface="Times New Roman"/>
                <a:ea typeface="Calibri"/>
                <a:cs typeface="Times New Roman"/>
              </a:rPr>
              <a:t>RV1_top</a:t>
            </a:r>
            <a:endParaRPr lang="ru-RU" sz="1100">
              <a:effectLst/>
              <a:ea typeface="Calibri"/>
              <a:cs typeface="Times New Roman"/>
            </a:endParaRPr>
          </a:p>
        </p:txBody>
      </p:sp>
      <p:sp>
        <p:nvSpPr>
          <p:cNvPr id="17" name="Прямоугольная выноска 16"/>
          <p:cNvSpPr/>
          <p:nvPr/>
        </p:nvSpPr>
        <p:spPr>
          <a:xfrm>
            <a:off x="6981825" y="6034088"/>
            <a:ext cx="781050" cy="285750"/>
          </a:xfrm>
          <a:prstGeom prst="wedgeRectCallout">
            <a:avLst>
              <a:gd name="adj1" fmla="val -9857"/>
              <a:gd name="adj2" fmla="val -27833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100">
                <a:effectLst/>
                <a:latin typeface="Times New Roman"/>
                <a:ea typeface="Calibri"/>
                <a:cs typeface="Times New Roman"/>
              </a:rPr>
              <a:t>RV1_bot</a:t>
            </a:r>
            <a:endParaRPr lang="ru-RU" sz="1100">
              <a:effectLst/>
              <a:ea typeface="Calibri"/>
              <a:cs typeface="Times New Roman"/>
            </a:endParaRPr>
          </a:p>
        </p:txBody>
      </p:sp>
      <p:sp>
        <p:nvSpPr>
          <p:cNvPr id="18" name="Прямоугольная выноска 17"/>
          <p:cNvSpPr/>
          <p:nvPr/>
        </p:nvSpPr>
        <p:spPr>
          <a:xfrm>
            <a:off x="6162675" y="6043613"/>
            <a:ext cx="781050" cy="285750"/>
          </a:xfrm>
          <a:prstGeom prst="wedgeRectCallout">
            <a:avLst>
              <a:gd name="adj1" fmla="val 10874"/>
              <a:gd name="adj2" fmla="val -17833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100">
                <a:effectLst/>
                <a:latin typeface="Times New Roman"/>
                <a:ea typeface="Calibri"/>
                <a:cs typeface="Times New Roman"/>
              </a:rPr>
              <a:t>RG1_bot</a:t>
            </a:r>
            <a:endParaRPr lang="ru-RU" sz="1100">
              <a:effectLst/>
              <a:ea typeface="Calibri"/>
              <a:cs typeface="Times New Roman"/>
            </a:endParaRPr>
          </a:p>
        </p:txBody>
      </p:sp>
      <p:sp>
        <p:nvSpPr>
          <p:cNvPr id="19" name="Прямоугольная выноска 18"/>
          <p:cNvSpPr/>
          <p:nvPr/>
        </p:nvSpPr>
        <p:spPr>
          <a:xfrm>
            <a:off x="4991100" y="5762626"/>
            <a:ext cx="781050" cy="285750"/>
          </a:xfrm>
          <a:prstGeom prst="wedgeRectCallout">
            <a:avLst>
              <a:gd name="adj1" fmla="val 53557"/>
              <a:gd name="adj2" fmla="val -15833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100" dirty="0" smtClean="0">
                <a:effectLst/>
                <a:latin typeface="Times New Roman"/>
                <a:ea typeface="Calibri"/>
                <a:cs typeface="Times New Roman"/>
              </a:rPr>
              <a:t>RG4_bot</a:t>
            </a:r>
            <a:endParaRPr lang="ru-RU" sz="1100" dirty="0">
              <a:effectLst/>
              <a:ea typeface="Calibri"/>
              <a:cs typeface="Times New Roman"/>
            </a:endParaRPr>
          </a:p>
        </p:txBody>
      </p:sp>
      <p:sp>
        <p:nvSpPr>
          <p:cNvPr id="20" name="Прямоугольная выноска 19"/>
          <p:cNvSpPr/>
          <p:nvPr/>
        </p:nvSpPr>
        <p:spPr>
          <a:xfrm>
            <a:off x="6981825" y="3462338"/>
            <a:ext cx="781050" cy="285750"/>
          </a:xfrm>
          <a:prstGeom prst="wedgeRectCallout">
            <a:avLst>
              <a:gd name="adj1" fmla="val -70834"/>
              <a:gd name="adj2" fmla="val 114999"/>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100" dirty="0" smtClean="0">
                <a:effectLst/>
                <a:latin typeface="Times New Roman"/>
                <a:ea typeface="Calibri"/>
                <a:cs typeface="Times New Roman"/>
              </a:rPr>
              <a:t>RG1_top</a:t>
            </a:r>
            <a:endParaRPr lang="ru-RU" sz="1100" dirty="0">
              <a:effectLst/>
              <a:ea typeface="Calibri"/>
              <a:cs typeface="Times New Roman"/>
            </a:endParaRPr>
          </a:p>
        </p:txBody>
      </p:sp>
      <p:sp>
        <p:nvSpPr>
          <p:cNvPr id="22" name="TextBox 21"/>
          <p:cNvSpPr txBox="1"/>
          <p:nvPr/>
        </p:nvSpPr>
        <p:spPr>
          <a:xfrm>
            <a:off x="5181600" y="352425"/>
            <a:ext cx="3600450" cy="461665"/>
          </a:xfrm>
          <a:prstGeom prst="rect">
            <a:avLst/>
          </a:prstGeom>
          <a:noFill/>
        </p:spPr>
        <p:txBody>
          <a:bodyPr wrap="square" rtlCol="0">
            <a:spAutoFit/>
          </a:bodyPr>
          <a:lstStyle/>
          <a:p>
            <a:r>
              <a:rPr lang="en-US" sz="2400" b="1" dirty="0" smtClean="0">
                <a:solidFill>
                  <a:schemeClr val="accent2"/>
                </a:solidFill>
                <a:effectLst>
                  <a:outerShdw blurRad="38100" dist="38100" dir="2700000" algn="tl">
                    <a:srgbClr val="000000">
                      <a:alpha val="43137"/>
                    </a:srgbClr>
                  </a:outerShdw>
                </a:effectLst>
              </a:rPr>
              <a:t>Stresses in the radial ties</a:t>
            </a:r>
            <a:endParaRPr lang="ru-RU" sz="24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274740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b="1" dirty="0" smtClean="0">
                <a:solidFill>
                  <a:srgbClr val="FF0000"/>
                </a:solidFill>
                <a:effectLst>
                  <a:outerShdw blurRad="38100" dist="38100" dir="2700000" algn="tl">
                    <a:srgbClr val="000000">
                      <a:alpha val="43137"/>
                    </a:srgbClr>
                  </a:outerShdw>
                </a:effectLst>
              </a:rPr>
              <a:t>Pre-bending of the radial ties to decrease the bending stresses after cool down</a:t>
            </a:r>
            <a:endParaRPr lang="ru-RU" sz="3200" b="1" dirty="0">
              <a:solidFill>
                <a:srgbClr val="FF0000"/>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19</a:t>
            </a:fld>
            <a:endParaRPr lang="ru-RU"/>
          </a:p>
        </p:txBody>
      </p:sp>
      <p:grpSp>
        <p:nvGrpSpPr>
          <p:cNvPr id="7" name="Группа 6"/>
          <p:cNvGrpSpPr/>
          <p:nvPr/>
        </p:nvGrpSpPr>
        <p:grpSpPr>
          <a:xfrm>
            <a:off x="5752542" y="4715203"/>
            <a:ext cx="2851785" cy="1571625"/>
            <a:chOff x="0" y="0"/>
            <a:chExt cx="2851785" cy="1571625"/>
          </a:xfrm>
        </p:grpSpPr>
        <p:cxnSp>
          <p:nvCxnSpPr>
            <p:cNvPr id="8" name="Прямая соединительная линия 7"/>
            <p:cNvCxnSpPr/>
            <p:nvPr/>
          </p:nvCxnSpPr>
          <p:spPr>
            <a:xfrm>
              <a:off x="838200" y="0"/>
              <a:ext cx="43180" cy="1571625"/>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9" name="Прямоугольник 8"/>
            <p:cNvSpPr/>
            <p:nvPr/>
          </p:nvSpPr>
          <p:spPr>
            <a:xfrm>
              <a:off x="0" y="419100"/>
              <a:ext cx="2851785" cy="160655"/>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 name="Прямоугольник 9"/>
            <p:cNvSpPr/>
            <p:nvPr/>
          </p:nvSpPr>
          <p:spPr>
            <a:xfrm>
              <a:off x="419100" y="1123950"/>
              <a:ext cx="1915795" cy="16700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11" name="Прямая соединительная линия 10"/>
            <p:cNvCxnSpPr/>
            <p:nvPr/>
          </p:nvCxnSpPr>
          <p:spPr>
            <a:xfrm>
              <a:off x="590550" y="352425"/>
              <a:ext cx="13970" cy="862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2105025" y="352425"/>
              <a:ext cx="13970" cy="862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V="1">
              <a:off x="104775" y="1009650"/>
              <a:ext cx="25742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876300" y="1019175"/>
              <a:ext cx="4445" cy="14033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Группа 14"/>
            <p:cNvGrpSpPr/>
            <p:nvPr/>
          </p:nvGrpSpPr>
          <p:grpSpPr>
            <a:xfrm>
              <a:off x="2686050" y="800100"/>
              <a:ext cx="60320" cy="406399"/>
              <a:chOff x="0" y="0"/>
              <a:chExt cx="60320" cy="406399"/>
            </a:xfrm>
          </p:grpSpPr>
          <p:cxnSp>
            <p:nvCxnSpPr>
              <p:cNvPr id="23" name="Прямая соединительная линия 22"/>
              <p:cNvCxnSpPr/>
              <p:nvPr/>
            </p:nvCxnSpPr>
            <p:spPr>
              <a:xfrm flipH="1">
                <a:off x="0" y="0"/>
                <a:ext cx="584" cy="3830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0" y="28575"/>
                <a:ext cx="50795" cy="539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0" y="190500"/>
                <a:ext cx="50795" cy="539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9525" y="276225"/>
                <a:ext cx="50795" cy="539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9525" y="104775"/>
                <a:ext cx="50795" cy="539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9525" y="352425"/>
                <a:ext cx="50795" cy="539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6" name="Группа 15"/>
            <p:cNvGrpSpPr/>
            <p:nvPr/>
          </p:nvGrpSpPr>
          <p:grpSpPr>
            <a:xfrm flipH="1">
              <a:off x="38100" y="809625"/>
              <a:ext cx="60320" cy="406399"/>
              <a:chOff x="0" y="0"/>
              <a:chExt cx="60320" cy="406399"/>
            </a:xfrm>
          </p:grpSpPr>
          <p:cxnSp>
            <p:nvCxnSpPr>
              <p:cNvPr id="17" name="Прямая соединительная линия 16"/>
              <p:cNvCxnSpPr/>
              <p:nvPr/>
            </p:nvCxnSpPr>
            <p:spPr>
              <a:xfrm flipH="1">
                <a:off x="0" y="0"/>
                <a:ext cx="584" cy="3830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0" y="28575"/>
                <a:ext cx="50795" cy="539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0" y="190500"/>
                <a:ext cx="50795" cy="539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9525" y="276225"/>
                <a:ext cx="50795" cy="539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9525" y="104775"/>
                <a:ext cx="50795" cy="539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9525" y="352425"/>
                <a:ext cx="50795" cy="539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3" name="TextBox 2"/>
          <p:cNvSpPr txBox="1"/>
          <p:nvPr/>
        </p:nvSpPr>
        <p:spPr>
          <a:xfrm>
            <a:off x="5884312" y="1568098"/>
            <a:ext cx="3073122" cy="1384995"/>
          </a:xfrm>
          <a:prstGeom prst="rect">
            <a:avLst/>
          </a:prstGeom>
          <a:noFill/>
        </p:spPr>
        <p:txBody>
          <a:bodyPr wrap="square" rtlCol="0">
            <a:spAutoFit/>
          </a:bodyPr>
          <a:lstStyle/>
          <a:p>
            <a:r>
              <a:rPr lang="en-US" sz="2800" b="1" dirty="0" smtClean="0"/>
              <a:t>Current design of the suspension system</a:t>
            </a:r>
            <a:endParaRPr lang="ru-RU" sz="2800" b="1" dirty="0"/>
          </a:p>
        </p:txBody>
      </p:sp>
      <p:sp>
        <p:nvSpPr>
          <p:cNvPr id="29" name="TextBox 28"/>
          <p:cNvSpPr txBox="1"/>
          <p:nvPr/>
        </p:nvSpPr>
        <p:spPr>
          <a:xfrm>
            <a:off x="5944755" y="3614294"/>
            <a:ext cx="2088515" cy="954107"/>
          </a:xfrm>
          <a:prstGeom prst="rect">
            <a:avLst/>
          </a:prstGeom>
          <a:noFill/>
        </p:spPr>
        <p:txBody>
          <a:bodyPr wrap="square" rtlCol="0">
            <a:spAutoFit/>
          </a:bodyPr>
          <a:lstStyle/>
          <a:p>
            <a:r>
              <a:rPr lang="en-US" sz="2800" b="1" dirty="0" smtClean="0"/>
              <a:t>Pre-bending of the ties</a:t>
            </a:r>
            <a:endParaRPr lang="ru-RU" sz="2800" b="1" dirty="0"/>
          </a:p>
        </p:txBody>
      </p:sp>
      <p:sp>
        <p:nvSpPr>
          <p:cNvPr id="30" name="TextBox 29"/>
          <p:cNvSpPr txBox="1"/>
          <p:nvPr/>
        </p:nvSpPr>
        <p:spPr>
          <a:xfrm>
            <a:off x="961845" y="3310727"/>
            <a:ext cx="638355" cy="523220"/>
          </a:xfrm>
          <a:prstGeom prst="rect">
            <a:avLst/>
          </a:prstGeom>
          <a:noFill/>
        </p:spPr>
        <p:txBody>
          <a:bodyPr wrap="square" rtlCol="0">
            <a:spAutoFit/>
          </a:bodyPr>
          <a:lstStyle/>
          <a:p>
            <a:r>
              <a:rPr lang="en-US" sz="2800" dirty="0" smtClean="0"/>
              <a:t>1.</a:t>
            </a:r>
            <a:endParaRPr lang="ru-RU" sz="2800" dirty="0"/>
          </a:p>
        </p:txBody>
      </p:sp>
      <p:sp>
        <p:nvSpPr>
          <p:cNvPr id="31" name="TextBox 30"/>
          <p:cNvSpPr txBox="1"/>
          <p:nvPr/>
        </p:nvSpPr>
        <p:spPr>
          <a:xfrm>
            <a:off x="3467819" y="3340546"/>
            <a:ext cx="500332" cy="523220"/>
          </a:xfrm>
          <a:prstGeom prst="rect">
            <a:avLst/>
          </a:prstGeom>
          <a:noFill/>
        </p:spPr>
        <p:txBody>
          <a:bodyPr wrap="square" rtlCol="0">
            <a:spAutoFit/>
          </a:bodyPr>
          <a:lstStyle/>
          <a:p>
            <a:r>
              <a:rPr lang="en-US" sz="2800" dirty="0" smtClean="0"/>
              <a:t>2.</a:t>
            </a:r>
            <a:endParaRPr lang="ru-RU" sz="2800" dirty="0"/>
          </a:p>
        </p:txBody>
      </p:sp>
      <p:sp>
        <p:nvSpPr>
          <p:cNvPr id="6144" name="TextBox 6143"/>
          <p:cNvSpPr txBox="1"/>
          <p:nvPr/>
        </p:nvSpPr>
        <p:spPr>
          <a:xfrm>
            <a:off x="690113" y="4618367"/>
            <a:ext cx="543464" cy="523220"/>
          </a:xfrm>
          <a:prstGeom prst="rect">
            <a:avLst/>
          </a:prstGeom>
          <a:noFill/>
        </p:spPr>
        <p:txBody>
          <a:bodyPr wrap="square" rtlCol="0">
            <a:spAutoFit/>
          </a:bodyPr>
          <a:lstStyle/>
          <a:p>
            <a:r>
              <a:rPr lang="en-US" sz="2800" dirty="0" smtClean="0"/>
              <a:t>3.</a:t>
            </a:r>
            <a:endParaRPr lang="ru-RU" sz="2800" dirty="0"/>
          </a:p>
        </p:txBody>
      </p:sp>
      <p:sp>
        <p:nvSpPr>
          <p:cNvPr id="6145" name="TextBox 6144"/>
          <p:cNvSpPr txBox="1"/>
          <p:nvPr/>
        </p:nvSpPr>
        <p:spPr>
          <a:xfrm>
            <a:off x="3347049" y="4633046"/>
            <a:ext cx="540533" cy="523220"/>
          </a:xfrm>
          <a:prstGeom prst="rect">
            <a:avLst/>
          </a:prstGeom>
          <a:noFill/>
        </p:spPr>
        <p:txBody>
          <a:bodyPr wrap="none" rtlCol="0">
            <a:spAutoFit/>
          </a:bodyPr>
          <a:lstStyle/>
          <a:p>
            <a:r>
              <a:rPr lang="en-US" sz="2800" dirty="0" smtClean="0"/>
              <a:t>4. </a:t>
            </a:r>
            <a:endParaRPr lang="ru-RU" sz="2800" dirty="0"/>
          </a:p>
        </p:txBody>
      </p:sp>
      <p:sp>
        <p:nvSpPr>
          <p:cNvPr id="6147" name="TextBox 6146"/>
          <p:cNvSpPr txBox="1"/>
          <p:nvPr/>
        </p:nvSpPr>
        <p:spPr>
          <a:xfrm>
            <a:off x="5884312" y="4638481"/>
            <a:ext cx="458780" cy="523220"/>
          </a:xfrm>
          <a:prstGeom prst="rect">
            <a:avLst/>
          </a:prstGeom>
          <a:noFill/>
        </p:spPr>
        <p:txBody>
          <a:bodyPr wrap="none" rtlCol="0">
            <a:spAutoFit/>
          </a:bodyPr>
          <a:lstStyle/>
          <a:p>
            <a:r>
              <a:rPr lang="en-US" sz="2800" dirty="0" smtClean="0"/>
              <a:t>5.</a:t>
            </a:r>
            <a:endParaRPr lang="ru-RU" sz="2800" dirty="0"/>
          </a:p>
        </p:txBody>
      </p:sp>
      <p:sp>
        <p:nvSpPr>
          <p:cNvPr id="6148" name="TextBox 6147"/>
          <p:cNvSpPr txBox="1"/>
          <p:nvPr/>
        </p:nvSpPr>
        <p:spPr>
          <a:xfrm>
            <a:off x="690113" y="1449238"/>
            <a:ext cx="543464" cy="523220"/>
          </a:xfrm>
          <a:prstGeom prst="rect">
            <a:avLst/>
          </a:prstGeom>
          <a:noFill/>
        </p:spPr>
        <p:txBody>
          <a:bodyPr wrap="square" rtlCol="0">
            <a:spAutoFit/>
          </a:bodyPr>
          <a:lstStyle/>
          <a:p>
            <a:r>
              <a:rPr lang="en-US" sz="2800" dirty="0" smtClean="0"/>
              <a:t>1.</a:t>
            </a:r>
            <a:endParaRPr lang="ru-RU" sz="2800" dirty="0"/>
          </a:p>
        </p:txBody>
      </p:sp>
      <p:sp>
        <p:nvSpPr>
          <p:cNvPr id="6149" name="TextBox 6148"/>
          <p:cNvSpPr txBox="1"/>
          <p:nvPr/>
        </p:nvSpPr>
        <p:spPr>
          <a:xfrm>
            <a:off x="3347048" y="1516340"/>
            <a:ext cx="540533" cy="523220"/>
          </a:xfrm>
          <a:prstGeom prst="rect">
            <a:avLst/>
          </a:prstGeom>
          <a:noFill/>
        </p:spPr>
        <p:txBody>
          <a:bodyPr wrap="square" rtlCol="0">
            <a:spAutoFit/>
          </a:bodyPr>
          <a:lstStyle/>
          <a:p>
            <a:r>
              <a:rPr lang="en-US" sz="2800" dirty="0" smtClean="0"/>
              <a:t>2.</a:t>
            </a:r>
            <a:endParaRPr lang="ru-RU" sz="2800" dirty="0"/>
          </a:p>
        </p:txBody>
      </p:sp>
      <p:pic>
        <p:nvPicPr>
          <p:cNvPr id="6162" name="Picture 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253" y="1537359"/>
            <a:ext cx="443250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63" name="TextBox 6162"/>
          <p:cNvSpPr txBox="1"/>
          <p:nvPr/>
        </p:nvSpPr>
        <p:spPr>
          <a:xfrm>
            <a:off x="6839391" y="6006158"/>
            <a:ext cx="882525" cy="369332"/>
          </a:xfrm>
          <a:prstGeom prst="rect">
            <a:avLst/>
          </a:prstGeom>
          <a:noFill/>
        </p:spPr>
        <p:txBody>
          <a:bodyPr wrap="square" rtlCol="0">
            <a:spAutoFit/>
          </a:bodyPr>
          <a:lstStyle/>
          <a:p>
            <a:r>
              <a:rPr lang="en-US" dirty="0" smtClean="0"/>
              <a:t>cold</a:t>
            </a:r>
            <a:endParaRPr lang="ru-RU" dirty="0"/>
          </a:p>
        </p:txBody>
      </p:sp>
    </p:spTree>
    <p:extLst>
      <p:ext uri="{BB962C8B-B14F-4D97-AF65-F5344CB8AC3E}">
        <p14:creationId xmlns:p14="http://schemas.microsoft.com/office/powerpoint/2010/main" val="452841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81817" y="1333501"/>
            <a:ext cx="8229600" cy="4562474"/>
          </a:xfrm>
        </p:spPr>
        <p:txBody>
          <a:bodyPr>
            <a:normAutofit fontScale="92500" lnSpcReduction="10000"/>
          </a:bodyPr>
          <a:lstStyle/>
          <a:p>
            <a:r>
              <a:rPr lang="en-US" sz="2800" b="1" dirty="0" smtClean="0"/>
              <a:t>Cryostat</a:t>
            </a:r>
            <a:r>
              <a:rPr lang="en-US" sz="2800" dirty="0" smtClean="0"/>
              <a:t> </a:t>
            </a:r>
          </a:p>
          <a:p>
            <a:pPr marL="400050" lvl="1" indent="0">
              <a:spcBef>
                <a:spcPts val="0"/>
              </a:spcBef>
              <a:buNone/>
            </a:pPr>
            <a:r>
              <a:rPr lang="en-US" sz="2400" dirty="0" smtClean="0"/>
              <a:t>Design of vacuum shell, thermal screen, suspension system and target entry unit; </a:t>
            </a:r>
          </a:p>
          <a:p>
            <a:pPr marL="400050" lvl="1" indent="0">
              <a:spcBef>
                <a:spcPts val="0"/>
              </a:spcBef>
              <a:buNone/>
            </a:pPr>
            <a:r>
              <a:rPr lang="en-US" sz="2400" dirty="0" smtClean="0"/>
              <a:t>interfaces of the cryostat</a:t>
            </a:r>
            <a:endParaRPr lang="en-US" sz="2400" dirty="0"/>
          </a:p>
          <a:p>
            <a:pPr marL="400050" lvl="1" indent="0">
              <a:spcBef>
                <a:spcPts val="0"/>
              </a:spcBef>
              <a:buNone/>
            </a:pPr>
            <a:r>
              <a:rPr lang="en-US" sz="2400" dirty="0"/>
              <a:t>Loads applied to the vacuum </a:t>
            </a:r>
            <a:r>
              <a:rPr lang="en-US" sz="2400" dirty="0" smtClean="0"/>
              <a:t>shell</a:t>
            </a:r>
            <a:endParaRPr lang="en-US" sz="2400" dirty="0"/>
          </a:p>
          <a:p>
            <a:pPr marL="400050" lvl="1" indent="0">
              <a:spcBef>
                <a:spcPts val="0"/>
              </a:spcBef>
              <a:buNone/>
            </a:pPr>
            <a:r>
              <a:rPr lang="en-US" sz="2400" dirty="0" smtClean="0"/>
              <a:t>Computations </a:t>
            </a:r>
            <a:r>
              <a:rPr lang="en-US" sz="2400" dirty="0" smtClean="0"/>
              <a:t>of vacuum shell stability,  stress analysis of the suspension units </a:t>
            </a:r>
          </a:p>
          <a:p>
            <a:r>
              <a:rPr lang="en-US" sz="2800" b="1" dirty="0" smtClean="0"/>
              <a:t>Valve box and Chimney design</a:t>
            </a:r>
          </a:p>
          <a:p>
            <a:r>
              <a:rPr lang="en-US" sz="2800" b="1" dirty="0" smtClean="0"/>
              <a:t>Cooling system of the solenoid </a:t>
            </a:r>
          </a:p>
          <a:p>
            <a:pPr marL="400050" lvl="1" indent="0">
              <a:spcBef>
                <a:spcPts val="0"/>
              </a:spcBef>
              <a:buNone/>
            </a:pPr>
            <a:r>
              <a:rPr lang="en-US" sz="2400" dirty="0" smtClean="0"/>
              <a:t>Computations of natural convection mode; </a:t>
            </a:r>
          </a:p>
          <a:p>
            <a:pPr marL="400050" lvl="1" indent="0">
              <a:spcBef>
                <a:spcPts val="0"/>
              </a:spcBef>
              <a:buNone/>
            </a:pPr>
            <a:r>
              <a:rPr lang="en-US" sz="2400" dirty="0" smtClean="0"/>
              <a:t>Efficiency </a:t>
            </a:r>
            <a:r>
              <a:rPr lang="en-US" sz="2400" dirty="0"/>
              <a:t>of </a:t>
            </a:r>
            <a:r>
              <a:rPr lang="en-US" sz="2400" dirty="0" smtClean="0"/>
              <a:t>the coil </a:t>
            </a:r>
            <a:r>
              <a:rPr lang="en-US" sz="2400" dirty="0"/>
              <a:t>cooling</a:t>
            </a:r>
            <a:endParaRPr lang="en-US" sz="2400" dirty="0" smtClean="0"/>
          </a:p>
          <a:p>
            <a:pPr marL="400050" lvl="1" indent="0">
              <a:spcBef>
                <a:spcPts val="0"/>
              </a:spcBef>
              <a:buNone/>
            </a:pPr>
            <a:r>
              <a:rPr lang="en-US" sz="2400" dirty="0" smtClean="0"/>
              <a:t>Helium flows of the refrigerator for </a:t>
            </a:r>
            <a:r>
              <a:rPr lang="en-US" sz="2400" dirty="0"/>
              <a:t>different </a:t>
            </a:r>
            <a:r>
              <a:rPr lang="en-US" sz="2400" dirty="0" smtClean="0"/>
              <a:t>operation modes of the solenoid</a:t>
            </a:r>
            <a:r>
              <a:rPr lang="en-US" sz="2400" dirty="0"/>
              <a:t>;</a:t>
            </a:r>
            <a:endParaRPr lang="en-US" sz="2400" dirty="0" smtClean="0"/>
          </a:p>
          <a:p>
            <a:endParaRPr lang="ru-RU" sz="2000" dirty="0"/>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2</a:t>
            </a:fld>
            <a:endParaRPr lang="ru-RU"/>
          </a:p>
        </p:txBody>
      </p:sp>
      <p:sp>
        <p:nvSpPr>
          <p:cNvPr id="2" name="Прямоугольник 1"/>
          <p:cNvSpPr/>
          <p:nvPr/>
        </p:nvSpPr>
        <p:spPr>
          <a:xfrm>
            <a:off x="781816" y="450501"/>
            <a:ext cx="5695184" cy="646331"/>
          </a:xfrm>
          <a:prstGeom prst="rect">
            <a:avLst/>
          </a:prstGeom>
        </p:spPr>
        <p:txBody>
          <a:bodyPr wrap="square">
            <a:spAutoFit/>
          </a:bodyPr>
          <a:lstStyle/>
          <a:p>
            <a:r>
              <a:rPr lang="en-GB" sz="3600" b="1" dirty="0" smtClean="0">
                <a:solidFill>
                  <a:srgbClr val="C00000"/>
                </a:solidFill>
              </a:rPr>
              <a:t>Topics</a:t>
            </a:r>
            <a:r>
              <a:rPr lang="ru-RU" sz="3600" b="1" dirty="0" smtClean="0">
                <a:solidFill>
                  <a:srgbClr val="C00000"/>
                </a:solidFill>
              </a:rPr>
              <a:t> </a:t>
            </a:r>
            <a:r>
              <a:rPr lang="en-US" sz="3600" b="1" dirty="0" smtClean="0">
                <a:solidFill>
                  <a:srgbClr val="C00000"/>
                </a:solidFill>
              </a:rPr>
              <a:t>of the presentation</a:t>
            </a:r>
            <a:endParaRPr lang="ru-RU" sz="3600" b="1" dirty="0">
              <a:solidFill>
                <a:srgbClr val="C00000"/>
              </a:solidFill>
            </a:endParaRPr>
          </a:p>
        </p:txBody>
      </p:sp>
    </p:spTree>
    <p:extLst>
      <p:ext uri="{BB962C8B-B14F-4D97-AF65-F5344CB8AC3E}">
        <p14:creationId xmlns:p14="http://schemas.microsoft.com/office/powerpoint/2010/main" val="23013867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chemeClr val="accent2"/>
                </a:solidFill>
                <a:effectLst>
                  <a:outerShdw blurRad="38100" dist="38100" dir="2700000" algn="tl">
                    <a:srgbClr val="000000">
                      <a:alpha val="43137"/>
                    </a:srgbClr>
                  </a:outerShdw>
                </a:effectLst>
              </a:rPr>
              <a:t>Stability of the cryostat shells</a:t>
            </a:r>
            <a:endParaRPr lang="ru-RU" b="1" dirty="0">
              <a:solidFill>
                <a:schemeClr val="accent2"/>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20</a:t>
            </a:fld>
            <a:endParaRPr lang="ru-RU" dirty="0"/>
          </a:p>
        </p:txBody>
      </p:sp>
      <p:pic>
        <p:nvPicPr>
          <p:cNvPr id="6" name="Объект 5"/>
          <p:cNvPicPr>
            <a:picLocks noGrp="1"/>
          </p:cNvPicPr>
          <p:nvPr>
            <p:ph idx="1"/>
          </p:nvPr>
        </p:nvPicPr>
        <p:blipFill rotWithShape="1">
          <a:blip r:embed="rId2">
            <a:extLst>
              <a:ext uri="{28A0092B-C50C-407E-A947-70E740481C1C}">
                <a14:useLocalDpi xmlns:a14="http://schemas.microsoft.com/office/drawing/2010/main" val="0"/>
              </a:ext>
            </a:extLst>
          </a:blip>
          <a:srcRect l="10231" r="2955"/>
          <a:stretch/>
        </p:blipFill>
        <p:spPr bwMode="auto">
          <a:xfrm>
            <a:off x="330506" y="1762699"/>
            <a:ext cx="4208443" cy="3148070"/>
          </a:xfrm>
          <a:prstGeom prst="rect">
            <a:avLst/>
          </a:prstGeom>
          <a:noFill/>
          <a:ln>
            <a:noFill/>
          </a:ln>
        </p:spPr>
      </p:pic>
      <p:pic>
        <p:nvPicPr>
          <p:cNvPr id="7" name="Рисунок 6"/>
          <p:cNvPicPr/>
          <p:nvPr/>
        </p:nvPicPr>
        <p:blipFill rotWithShape="1">
          <a:blip r:embed="rId3"/>
          <a:srcRect l="16770"/>
          <a:stretch/>
        </p:blipFill>
        <p:spPr>
          <a:xfrm>
            <a:off x="4792335" y="1504315"/>
            <a:ext cx="4204425" cy="3448279"/>
          </a:xfrm>
          <a:prstGeom prst="rect">
            <a:avLst/>
          </a:prstGeom>
        </p:spPr>
      </p:pic>
      <p:sp>
        <p:nvSpPr>
          <p:cNvPr id="8" name="Прямоугольник 7"/>
          <p:cNvSpPr/>
          <p:nvPr/>
        </p:nvSpPr>
        <p:spPr>
          <a:xfrm>
            <a:off x="4572000" y="4952594"/>
            <a:ext cx="4572000" cy="1231106"/>
          </a:xfrm>
          <a:prstGeom prst="rect">
            <a:avLst/>
          </a:prstGeom>
        </p:spPr>
        <p:txBody>
          <a:bodyPr>
            <a:spAutoFit/>
          </a:bodyPr>
          <a:lstStyle/>
          <a:p>
            <a:r>
              <a:rPr lang="en-US" dirty="0"/>
              <a:t>The first form of loss of stability of the cryostat </a:t>
            </a:r>
            <a:r>
              <a:rPr lang="en-US" dirty="0" smtClean="0"/>
              <a:t>shell</a:t>
            </a:r>
            <a:r>
              <a:rPr lang="en-US" dirty="0"/>
              <a:t>s</a:t>
            </a:r>
            <a:r>
              <a:rPr lang="en-US" dirty="0" smtClean="0"/>
              <a:t> </a:t>
            </a:r>
            <a:r>
              <a:rPr lang="en-US" dirty="0"/>
              <a:t>from exposure to </a:t>
            </a:r>
            <a:r>
              <a:rPr lang="en-US" b="1" dirty="0"/>
              <a:t>internal</a:t>
            </a:r>
            <a:r>
              <a:rPr lang="en-US" dirty="0"/>
              <a:t> </a:t>
            </a:r>
            <a:r>
              <a:rPr lang="en-US" dirty="0" smtClean="0"/>
              <a:t>pressure </a:t>
            </a:r>
          </a:p>
          <a:p>
            <a:r>
              <a:rPr lang="en-US" dirty="0" err="1" smtClean="0"/>
              <a:t>P</a:t>
            </a:r>
            <a:r>
              <a:rPr lang="en-US" baseline="-25000" dirty="0" err="1" smtClean="0"/>
              <a:t>cr</a:t>
            </a:r>
            <a:r>
              <a:rPr lang="en-US" dirty="0" smtClean="0"/>
              <a:t> </a:t>
            </a:r>
            <a:r>
              <a:rPr lang="en-US" dirty="0"/>
              <a:t>= 3.37 MPa. Safety factor for the </a:t>
            </a:r>
            <a:r>
              <a:rPr lang="en-US" b="1" dirty="0"/>
              <a:t>internal</a:t>
            </a:r>
            <a:r>
              <a:rPr lang="en-US" dirty="0"/>
              <a:t> pressure of 0.05 MPa is equal to </a:t>
            </a:r>
            <a:r>
              <a:rPr lang="en-US" sz="2000" b="1" dirty="0">
                <a:solidFill>
                  <a:srgbClr val="00B050"/>
                </a:solidFill>
              </a:rPr>
              <a:t>67.5.</a:t>
            </a:r>
            <a:endParaRPr lang="ru-RU" sz="2000" b="1" dirty="0">
              <a:solidFill>
                <a:srgbClr val="00B050"/>
              </a:solidFill>
            </a:endParaRPr>
          </a:p>
        </p:txBody>
      </p:sp>
      <p:sp>
        <p:nvSpPr>
          <p:cNvPr id="9" name="Прямоугольник 8"/>
          <p:cNvSpPr/>
          <p:nvPr/>
        </p:nvSpPr>
        <p:spPr>
          <a:xfrm>
            <a:off x="0" y="4967982"/>
            <a:ext cx="4572000" cy="1200329"/>
          </a:xfrm>
          <a:prstGeom prst="rect">
            <a:avLst/>
          </a:prstGeom>
        </p:spPr>
        <p:txBody>
          <a:bodyPr>
            <a:spAutoFit/>
          </a:bodyPr>
          <a:lstStyle/>
          <a:p>
            <a:r>
              <a:rPr lang="en-US" dirty="0"/>
              <a:t>The first form of loss of stability of the cryostat shell from exposure to </a:t>
            </a:r>
            <a:r>
              <a:rPr lang="en-US" b="1" dirty="0" smtClean="0"/>
              <a:t>external</a:t>
            </a:r>
            <a:r>
              <a:rPr lang="en-US" dirty="0" smtClean="0"/>
              <a:t>  </a:t>
            </a:r>
            <a:r>
              <a:rPr lang="en-US" dirty="0"/>
              <a:t>pressure. </a:t>
            </a:r>
            <a:endParaRPr lang="en-US" dirty="0" smtClean="0"/>
          </a:p>
          <a:p>
            <a:r>
              <a:rPr lang="en-US" dirty="0" err="1" smtClean="0"/>
              <a:t>Pcr</a:t>
            </a:r>
            <a:r>
              <a:rPr lang="en-US" dirty="0" smtClean="0"/>
              <a:t> </a:t>
            </a:r>
            <a:r>
              <a:rPr lang="en-US" dirty="0"/>
              <a:t>= </a:t>
            </a:r>
            <a:r>
              <a:rPr lang="en-US" dirty="0" smtClean="0"/>
              <a:t>3.25 </a:t>
            </a:r>
            <a:r>
              <a:rPr lang="en-US" dirty="0"/>
              <a:t>MPa. Safety factor for the </a:t>
            </a:r>
            <a:r>
              <a:rPr lang="en-US" b="1" dirty="0"/>
              <a:t>external</a:t>
            </a:r>
            <a:r>
              <a:rPr lang="en-US" dirty="0" smtClean="0"/>
              <a:t> </a:t>
            </a:r>
            <a:r>
              <a:rPr lang="en-US" dirty="0"/>
              <a:t>pressure of </a:t>
            </a:r>
            <a:r>
              <a:rPr lang="en-US" dirty="0" smtClean="0"/>
              <a:t>0.1 </a:t>
            </a:r>
            <a:r>
              <a:rPr lang="en-US" dirty="0"/>
              <a:t>MPa is equal to </a:t>
            </a:r>
            <a:r>
              <a:rPr lang="en-US" b="1" dirty="0" smtClean="0">
                <a:solidFill>
                  <a:srgbClr val="00B050"/>
                </a:solidFill>
              </a:rPr>
              <a:t>32.5</a:t>
            </a:r>
            <a:r>
              <a:rPr lang="en-US" b="1" dirty="0">
                <a:solidFill>
                  <a:srgbClr val="00B050"/>
                </a:solidFill>
              </a:rPr>
              <a:t>.</a:t>
            </a:r>
            <a:endParaRPr lang="ru-RU" b="1" dirty="0">
              <a:solidFill>
                <a:srgbClr val="00B050"/>
              </a:solidFill>
            </a:endParaRPr>
          </a:p>
        </p:txBody>
      </p:sp>
    </p:spTree>
    <p:extLst>
      <p:ext uri="{BB962C8B-B14F-4D97-AF65-F5344CB8AC3E}">
        <p14:creationId xmlns:p14="http://schemas.microsoft.com/office/powerpoint/2010/main" val="33413853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600" b="1" dirty="0" smtClean="0">
                <a:solidFill>
                  <a:schemeClr val="accent2"/>
                </a:solidFill>
                <a:effectLst>
                  <a:outerShdw blurRad="38100" dist="38100" dir="2700000" algn="tl">
                    <a:srgbClr val="000000">
                      <a:alpha val="43137"/>
                    </a:srgbClr>
                  </a:outerShdw>
                </a:effectLst>
              </a:rPr>
              <a:t>Deformations and stresses of the cryostat</a:t>
            </a:r>
            <a:endParaRPr lang="ru-RU" sz="3600" b="1" dirty="0">
              <a:solidFill>
                <a:schemeClr val="accent2"/>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21</a:t>
            </a:fld>
            <a:endParaRPr lang="ru-RU"/>
          </a:p>
        </p:txBody>
      </p:sp>
      <p:pic>
        <p:nvPicPr>
          <p:cNvPr id="6" name="Объект 5"/>
          <p:cNvPicPr>
            <a:picLocks noGrp="1"/>
          </p:cNvPicPr>
          <p:nvPr>
            <p:ph idx="1"/>
          </p:nvPr>
        </p:nvPicPr>
        <p:blipFill>
          <a:blip r:embed="rId2"/>
          <a:stretch>
            <a:fillRect/>
          </a:stretch>
        </p:blipFill>
        <p:spPr>
          <a:xfrm>
            <a:off x="5157389" y="2181998"/>
            <a:ext cx="3827518" cy="3021227"/>
          </a:xfrm>
          <a:prstGeom prst="rect">
            <a:avLst/>
          </a:prstGeom>
        </p:spPr>
      </p:pic>
      <p:pic>
        <p:nvPicPr>
          <p:cNvPr id="7" name="Рисунок 6"/>
          <p:cNvPicPr/>
          <p:nvPr/>
        </p:nvPicPr>
        <p:blipFill>
          <a:blip r:embed="rId3"/>
          <a:stretch>
            <a:fillRect/>
          </a:stretch>
        </p:blipFill>
        <p:spPr>
          <a:xfrm>
            <a:off x="931176" y="1419688"/>
            <a:ext cx="3594229" cy="2470699"/>
          </a:xfrm>
          <a:prstGeom prst="rect">
            <a:avLst/>
          </a:prstGeom>
        </p:spPr>
      </p:pic>
      <p:pic>
        <p:nvPicPr>
          <p:cNvPr id="8" name="Рисунок 7"/>
          <p:cNvPicPr/>
          <p:nvPr/>
        </p:nvPicPr>
        <p:blipFill>
          <a:blip r:embed="rId4"/>
          <a:stretch>
            <a:fillRect/>
          </a:stretch>
        </p:blipFill>
        <p:spPr>
          <a:xfrm>
            <a:off x="685799" y="4248149"/>
            <a:ext cx="3914517" cy="2214665"/>
          </a:xfrm>
          <a:prstGeom prst="rect">
            <a:avLst/>
          </a:prstGeom>
        </p:spPr>
      </p:pic>
    </p:spTree>
    <p:extLst>
      <p:ext uri="{BB962C8B-B14F-4D97-AF65-F5344CB8AC3E}">
        <p14:creationId xmlns:p14="http://schemas.microsoft.com/office/powerpoint/2010/main" val="34788154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3662" y="1634319"/>
            <a:ext cx="550658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a:bodyPr>
          <a:lstStyle/>
          <a:p>
            <a:r>
              <a:rPr lang="en-US" b="1" dirty="0" smtClean="0">
                <a:solidFill>
                  <a:srgbClr val="C00000"/>
                </a:solidFill>
                <a:effectLst>
                  <a:outerShdw blurRad="38100" dist="38100" dir="2700000" algn="tl">
                    <a:srgbClr val="000000">
                      <a:alpha val="43137"/>
                    </a:srgbClr>
                  </a:outerShdw>
                </a:effectLst>
              </a:rPr>
              <a:t>Cryostat interface box</a:t>
            </a:r>
            <a:endParaRPr lang="ru-RU" b="1" dirty="0">
              <a:solidFill>
                <a:srgbClr val="C00000"/>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22</a:t>
            </a:fld>
            <a:endParaRPr lang="ru-RU"/>
          </a:p>
        </p:txBody>
      </p:sp>
      <p:sp>
        <p:nvSpPr>
          <p:cNvPr id="3" name="TextBox 2"/>
          <p:cNvSpPr txBox="1"/>
          <p:nvPr/>
        </p:nvSpPr>
        <p:spPr>
          <a:xfrm>
            <a:off x="5905501" y="2279540"/>
            <a:ext cx="3238499" cy="2585323"/>
          </a:xfrm>
          <a:prstGeom prst="rect">
            <a:avLst/>
          </a:prstGeom>
          <a:noFill/>
        </p:spPr>
        <p:txBody>
          <a:bodyPr wrap="square" rtlCol="0">
            <a:spAutoFit/>
          </a:bodyPr>
          <a:lstStyle/>
          <a:p>
            <a:pPr marL="180975" indent="-180975">
              <a:buFont typeface="Arial" panose="020B0604020202020204" pitchFamily="34" charset="0"/>
              <a:buChar char="•"/>
            </a:pPr>
            <a:r>
              <a:rPr lang="en-GB" dirty="0" smtClean="0"/>
              <a:t>Flexible connections of four  pipes in the interface box.</a:t>
            </a:r>
          </a:p>
          <a:p>
            <a:pPr marL="180975" indent="-180975">
              <a:buFont typeface="Arial" panose="020B0604020202020204" pitchFamily="34" charset="0"/>
              <a:buChar char="•"/>
            </a:pPr>
            <a:r>
              <a:rPr lang="en-GB" dirty="0" smtClean="0"/>
              <a:t>The aluminium bars are connected in the interface box. </a:t>
            </a:r>
          </a:p>
          <a:p>
            <a:pPr marL="180975" indent="-180975">
              <a:buFont typeface="Arial" panose="020B0604020202020204" pitchFamily="34" charset="0"/>
              <a:buChar char="•"/>
            </a:pPr>
            <a:r>
              <a:rPr lang="en-GB" dirty="0" smtClean="0"/>
              <a:t>Flexible connections of the current buss bars with the current leads in the control Dewar. </a:t>
            </a:r>
          </a:p>
        </p:txBody>
      </p:sp>
      <p:sp>
        <p:nvSpPr>
          <p:cNvPr id="8" name="TextBox 7"/>
          <p:cNvSpPr txBox="1"/>
          <p:nvPr/>
        </p:nvSpPr>
        <p:spPr>
          <a:xfrm>
            <a:off x="4276725" y="5200650"/>
            <a:ext cx="1533525" cy="646331"/>
          </a:xfrm>
          <a:prstGeom prst="rect">
            <a:avLst/>
          </a:prstGeom>
          <a:noFill/>
        </p:spPr>
        <p:txBody>
          <a:bodyPr wrap="square" rtlCol="0">
            <a:spAutoFit/>
          </a:bodyPr>
          <a:lstStyle/>
          <a:p>
            <a:r>
              <a:rPr lang="en-US" dirty="0" err="1" smtClean="0"/>
              <a:t>Aluminium</a:t>
            </a:r>
            <a:r>
              <a:rPr lang="en-US" dirty="0" smtClean="0"/>
              <a:t> bars</a:t>
            </a:r>
            <a:endParaRPr lang="ru-RU" dirty="0"/>
          </a:p>
        </p:txBody>
      </p:sp>
      <p:cxnSp>
        <p:nvCxnSpPr>
          <p:cNvPr id="10" name="Прямая со стрелкой 9"/>
          <p:cNvCxnSpPr/>
          <p:nvPr/>
        </p:nvCxnSpPr>
        <p:spPr>
          <a:xfrm flipH="1" flipV="1">
            <a:off x="3152775" y="3967906"/>
            <a:ext cx="1123950" cy="155590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H="1" flipV="1">
            <a:off x="4038600" y="3967906"/>
            <a:ext cx="238125" cy="155590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43302" y="1744102"/>
            <a:ext cx="2095498" cy="369332"/>
          </a:xfrm>
          <a:prstGeom prst="rect">
            <a:avLst/>
          </a:prstGeom>
          <a:noFill/>
        </p:spPr>
        <p:txBody>
          <a:bodyPr wrap="square" rtlCol="0">
            <a:spAutoFit/>
          </a:bodyPr>
          <a:lstStyle/>
          <a:p>
            <a:r>
              <a:rPr lang="en-US" dirty="0" smtClean="0"/>
              <a:t>Feeding </a:t>
            </a:r>
            <a:r>
              <a:rPr lang="en-US" dirty="0" err="1" smtClean="0"/>
              <a:t>LHe</a:t>
            </a:r>
            <a:r>
              <a:rPr lang="en-US" dirty="0" smtClean="0"/>
              <a:t> tube  </a:t>
            </a:r>
            <a:endParaRPr lang="ru-RU" dirty="0"/>
          </a:p>
        </p:txBody>
      </p:sp>
      <p:cxnSp>
        <p:nvCxnSpPr>
          <p:cNvPr id="15" name="Прямая со стрелкой 14"/>
          <p:cNvCxnSpPr>
            <a:stCxn id="13" idx="1"/>
          </p:cNvCxnSpPr>
          <p:nvPr/>
        </p:nvCxnSpPr>
        <p:spPr>
          <a:xfrm flipH="1">
            <a:off x="3009902" y="1928768"/>
            <a:ext cx="533400" cy="2725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76626" y="2374642"/>
            <a:ext cx="2333624" cy="369332"/>
          </a:xfrm>
          <a:prstGeom prst="rect">
            <a:avLst/>
          </a:prstGeom>
          <a:noFill/>
        </p:spPr>
        <p:txBody>
          <a:bodyPr wrap="square" rtlCol="0">
            <a:spAutoFit/>
          </a:bodyPr>
          <a:lstStyle/>
          <a:p>
            <a:r>
              <a:rPr lang="en-US" dirty="0" smtClean="0"/>
              <a:t>Temperature intercept</a:t>
            </a:r>
            <a:endParaRPr lang="ru-RU" dirty="0"/>
          </a:p>
        </p:txBody>
      </p:sp>
      <p:cxnSp>
        <p:nvCxnSpPr>
          <p:cNvPr id="19" name="Прямая со стрелкой 18"/>
          <p:cNvCxnSpPr>
            <a:stCxn id="17" idx="1"/>
          </p:cNvCxnSpPr>
          <p:nvPr/>
        </p:nvCxnSpPr>
        <p:spPr>
          <a:xfrm flipH="1">
            <a:off x="2906973" y="2559308"/>
            <a:ext cx="569653" cy="24530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2721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11324"/>
          </a:xfrm>
        </p:spPr>
        <p:txBody>
          <a:bodyPr>
            <a:normAutofit fontScale="90000"/>
          </a:bodyPr>
          <a:lstStyle/>
          <a:p>
            <a:r>
              <a:rPr lang="en-US" b="1" dirty="0" smtClean="0">
                <a:solidFill>
                  <a:schemeClr val="accent2"/>
                </a:solidFill>
                <a:effectLst>
                  <a:outerShdw blurRad="38100" dist="38100" dir="2700000" algn="tl">
                    <a:srgbClr val="000000">
                      <a:alpha val="43137"/>
                    </a:srgbClr>
                  </a:outerShdw>
                </a:effectLst>
              </a:rPr>
              <a:t>Chimney</a:t>
            </a:r>
            <a:endParaRPr lang="ru-RU" b="1" dirty="0">
              <a:solidFill>
                <a:schemeClr val="accent2"/>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23</a:t>
            </a:fld>
            <a:endParaRPr lang="ru-RU"/>
          </a:p>
        </p:txBody>
      </p:sp>
      <p:pic>
        <p:nvPicPr>
          <p:cNvPr id="5123"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1926" y="3260035"/>
            <a:ext cx="3708065" cy="30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1468" y="3104213"/>
            <a:ext cx="3942000"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9615" y="1129086"/>
            <a:ext cx="859536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Thermal screen of the chimney is fixated in the control box</a:t>
            </a:r>
          </a:p>
          <a:p>
            <a:pPr marL="285750" indent="-285750">
              <a:buFont typeface="Arial" panose="020B0604020202020204" pitchFamily="34" charset="0"/>
              <a:buChar char="•"/>
            </a:pPr>
            <a:r>
              <a:rPr lang="en-US" dirty="0" smtClean="0"/>
              <a:t>The 77 K tubes are rigidly fixated  to the thermal screen (the return tube is thermally connected with the screen)</a:t>
            </a:r>
          </a:p>
          <a:p>
            <a:pPr marL="285750" indent="-285750">
              <a:buFont typeface="Arial" panose="020B0604020202020204" pitchFamily="34" charset="0"/>
              <a:buChar char="•"/>
            </a:pPr>
            <a:r>
              <a:rPr lang="en-GB" dirty="0"/>
              <a:t>Two 4.5 K tubes in chimney are rigidly connected with control Dewar </a:t>
            </a:r>
            <a:r>
              <a:rPr lang="en-GB" dirty="0" smtClean="0"/>
              <a:t>piping </a:t>
            </a:r>
            <a:r>
              <a:rPr lang="en-GB" dirty="0"/>
              <a:t>and can slip relative the spacers in the chimney. </a:t>
            </a:r>
          </a:p>
          <a:p>
            <a:pPr marL="285750" indent="-285750">
              <a:buFont typeface="Arial" panose="020B0604020202020204" pitchFamily="34" charset="0"/>
              <a:buChar char="•"/>
            </a:pPr>
            <a:r>
              <a:rPr lang="en-GB" dirty="0"/>
              <a:t>Feeding </a:t>
            </a:r>
            <a:r>
              <a:rPr lang="en-GB" dirty="0" err="1"/>
              <a:t>LHe</a:t>
            </a:r>
            <a:r>
              <a:rPr lang="en-GB" dirty="0"/>
              <a:t> tube provides heat interceptions on the aluminium bar by pure aluminium flexible tape</a:t>
            </a:r>
            <a:r>
              <a:rPr lang="en-US" dirty="0"/>
              <a:t>s</a:t>
            </a:r>
            <a:r>
              <a:rPr lang="en-GB" dirty="0"/>
              <a:t> </a:t>
            </a:r>
            <a:endParaRPr lang="ru-RU" dirty="0"/>
          </a:p>
        </p:txBody>
      </p:sp>
    </p:spTree>
    <p:extLst>
      <p:ext uri="{BB962C8B-B14F-4D97-AF65-F5344CB8AC3E}">
        <p14:creationId xmlns:p14="http://schemas.microsoft.com/office/powerpoint/2010/main" val="27253650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chemeClr val="accent2"/>
                </a:solidFill>
                <a:effectLst>
                  <a:outerShdw blurRad="38100" dist="38100" dir="2700000" algn="tl">
                    <a:srgbClr val="000000">
                      <a:alpha val="43137"/>
                    </a:srgbClr>
                  </a:outerShdw>
                </a:effectLst>
              </a:rPr>
              <a:t>Control Dewar</a:t>
            </a:r>
            <a:endParaRPr lang="ru-RU" b="1" dirty="0">
              <a:solidFill>
                <a:schemeClr val="accent2"/>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24</a:t>
            </a:fld>
            <a:endParaRPr lang="ru-RU" dirty="0"/>
          </a:p>
        </p:txBody>
      </p:sp>
      <p:sp>
        <p:nvSpPr>
          <p:cNvPr id="6" name="TextBox 5"/>
          <p:cNvSpPr txBox="1"/>
          <p:nvPr/>
        </p:nvSpPr>
        <p:spPr>
          <a:xfrm>
            <a:off x="804181" y="5714315"/>
            <a:ext cx="7705725" cy="646331"/>
          </a:xfrm>
          <a:prstGeom prst="rect">
            <a:avLst/>
          </a:prstGeom>
          <a:noFill/>
        </p:spPr>
        <p:txBody>
          <a:bodyPr wrap="square" rtlCol="0">
            <a:spAutoFit/>
          </a:bodyPr>
          <a:lstStyle/>
          <a:p>
            <a:r>
              <a:rPr lang="en-US" dirty="0" smtClean="0"/>
              <a:t>Helium vessel volume 				  300 liters</a:t>
            </a:r>
          </a:p>
          <a:p>
            <a:r>
              <a:rPr lang="en-US" dirty="0" smtClean="0"/>
              <a:t>Mass of the equipped Control Dewar and Chimney 	~4000 kg	</a:t>
            </a:r>
            <a:endParaRPr lang="ru-RU" dirty="0"/>
          </a:p>
        </p:txBody>
      </p:sp>
      <p:pic>
        <p:nvPicPr>
          <p:cNvPr id="14" name="Объект 5"/>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3171" y="1441813"/>
            <a:ext cx="3260660" cy="3747131"/>
          </a:xfrm>
          <a:prstGeom prst="rect">
            <a:avLst/>
          </a:prstGeom>
          <a:noFill/>
          <a:ln>
            <a:noFill/>
          </a:ln>
        </p:spPr>
      </p:pic>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1561" y="1219471"/>
            <a:ext cx="2480808" cy="386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3380" y="1963972"/>
            <a:ext cx="2658465" cy="312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Группа 44"/>
          <p:cNvGrpSpPr/>
          <p:nvPr/>
        </p:nvGrpSpPr>
        <p:grpSpPr>
          <a:xfrm>
            <a:off x="2505060" y="1441814"/>
            <a:ext cx="2997242" cy="1895707"/>
            <a:chOff x="2505060" y="1441814"/>
            <a:chExt cx="2997242" cy="1895707"/>
          </a:xfrm>
        </p:grpSpPr>
        <p:sp>
          <p:nvSpPr>
            <p:cNvPr id="7" name="TextBox 6"/>
            <p:cNvSpPr txBox="1"/>
            <p:nvPr/>
          </p:nvSpPr>
          <p:spPr>
            <a:xfrm>
              <a:off x="2549191" y="2133249"/>
              <a:ext cx="564542" cy="338554"/>
            </a:xfrm>
            <a:prstGeom prst="rect">
              <a:avLst/>
            </a:prstGeom>
            <a:noFill/>
          </p:spPr>
          <p:txBody>
            <a:bodyPr wrap="square" rtlCol="0">
              <a:spAutoFit/>
            </a:bodyPr>
            <a:lstStyle/>
            <a:p>
              <a:r>
                <a:rPr lang="en-US" sz="1600" dirty="0" smtClean="0"/>
                <a:t>CV2</a:t>
              </a:r>
              <a:endParaRPr lang="ru-RU" sz="1600" dirty="0"/>
            </a:p>
          </p:txBody>
        </p:sp>
        <p:sp>
          <p:nvSpPr>
            <p:cNvPr id="12" name="TextBox 11"/>
            <p:cNvSpPr txBox="1"/>
            <p:nvPr/>
          </p:nvSpPr>
          <p:spPr>
            <a:xfrm>
              <a:off x="2515661" y="2508559"/>
              <a:ext cx="564542" cy="338554"/>
            </a:xfrm>
            <a:prstGeom prst="rect">
              <a:avLst/>
            </a:prstGeom>
            <a:noFill/>
          </p:spPr>
          <p:txBody>
            <a:bodyPr wrap="square" rtlCol="0">
              <a:spAutoFit/>
            </a:bodyPr>
            <a:lstStyle/>
            <a:p>
              <a:r>
                <a:rPr lang="en-US" sz="1600" dirty="0" smtClean="0"/>
                <a:t>CV1</a:t>
              </a:r>
              <a:endParaRPr lang="ru-RU" sz="1600" dirty="0"/>
            </a:p>
          </p:txBody>
        </p:sp>
        <p:sp>
          <p:nvSpPr>
            <p:cNvPr id="15" name="TextBox 14"/>
            <p:cNvSpPr txBox="1"/>
            <p:nvPr/>
          </p:nvSpPr>
          <p:spPr>
            <a:xfrm>
              <a:off x="2505060" y="2998967"/>
              <a:ext cx="564542" cy="338554"/>
            </a:xfrm>
            <a:prstGeom prst="rect">
              <a:avLst/>
            </a:prstGeom>
            <a:noFill/>
          </p:spPr>
          <p:txBody>
            <a:bodyPr wrap="square" rtlCol="0">
              <a:spAutoFit/>
            </a:bodyPr>
            <a:lstStyle/>
            <a:p>
              <a:r>
                <a:rPr lang="en-US" sz="1600" dirty="0" smtClean="0"/>
                <a:t>CV3</a:t>
              </a:r>
              <a:endParaRPr lang="ru-RU" sz="1600" dirty="0"/>
            </a:p>
          </p:txBody>
        </p:sp>
        <p:sp>
          <p:nvSpPr>
            <p:cNvPr id="16" name="TextBox 15"/>
            <p:cNvSpPr txBox="1"/>
            <p:nvPr/>
          </p:nvSpPr>
          <p:spPr>
            <a:xfrm>
              <a:off x="2787331" y="1625419"/>
              <a:ext cx="564542" cy="338554"/>
            </a:xfrm>
            <a:prstGeom prst="rect">
              <a:avLst/>
            </a:prstGeom>
            <a:noFill/>
          </p:spPr>
          <p:txBody>
            <a:bodyPr wrap="square" rtlCol="0">
              <a:spAutoFit/>
            </a:bodyPr>
            <a:lstStyle/>
            <a:p>
              <a:r>
                <a:rPr lang="en-US" sz="1600" dirty="0" smtClean="0"/>
                <a:t>CV9</a:t>
              </a:r>
              <a:endParaRPr lang="ru-RU" sz="1600" dirty="0"/>
            </a:p>
          </p:txBody>
        </p:sp>
        <p:sp>
          <p:nvSpPr>
            <p:cNvPr id="17" name="TextBox 16"/>
            <p:cNvSpPr txBox="1"/>
            <p:nvPr/>
          </p:nvSpPr>
          <p:spPr>
            <a:xfrm>
              <a:off x="4937760" y="2382039"/>
              <a:ext cx="564542" cy="338554"/>
            </a:xfrm>
            <a:prstGeom prst="rect">
              <a:avLst/>
            </a:prstGeom>
            <a:noFill/>
          </p:spPr>
          <p:txBody>
            <a:bodyPr wrap="square" rtlCol="0">
              <a:spAutoFit/>
            </a:bodyPr>
            <a:lstStyle/>
            <a:p>
              <a:r>
                <a:rPr lang="en-US" sz="1600" dirty="0" smtClean="0"/>
                <a:t>CV8</a:t>
              </a:r>
              <a:endParaRPr lang="ru-RU" sz="1600" dirty="0"/>
            </a:p>
          </p:txBody>
        </p:sp>
        <p:sp>
          <p:nvSpPr>
            <p:cNvPr id="18" name="TextBox 17"/>
            <p:cNvSpPr txBox="1"/>
            <p:nvPr/>
          </p:nvSpPr>
          <p:spPr>
            <a:xfrm>
              <a:off x="3606314" y="1441814"/>
              <a:ext cx="564542" cy="338554"/>
            </a:xfrm>
            <a:prstGeom prst="rect">
              <a:avLst/>
            </a:prstGeom>
            <a:noFill/>
          </p:spPr>
          <p:txBody>
            <a:bodyPr wrap="square" rtlCol="0">
              <a:spAutoFit/>
            </a:bodyPr>
            <a:lstStyle/>
            <a:p>
              <a:r>
                <a:rPr lang="en-US" sz="1600" dirty="0" smtClean="0"/>
                <a:t>CV5</a:t>
              </a:r>
              <a:endParaRPr lang="ru-RU" sz="1600" dirty="0"/>
            </a:p>
          </p:txBody>
        </p:sp>
        <p:sp>
          <p:nvSpPr>
            <p:cNvPr id="19" name="TextBox 18"/>
            <p:cNvSpPr txBox="1"/>
            <p:nvPr/>
          </p:nvSpPr>
          <p:spPr>
            <a:xfrm>
              <a:off x="4564883" y="1794696"/>
              <a:ext cx="564542" cy="338554"/>
            </a:xfrm>
            <a:prstGeom prst="rect">
              <a:avLst/>
            </a:prstGeom>
            <a:noFill/>
          </p:spPr>
          <p:txBody>
            <a:bodyPr wrap="square" rtlCol="0">
              <a:spAutoFit/>
            </a:bodyPr>
            <a:lstStyle/>
            <a:p>
              <a:r>
                <a:rPr lang="en-US" sz="1600" dirty="0" smtClean="0"/>
                <a:t>CV4</a:t>
              </a:r>
              <a:endParaRPr lang="ru-RU" sz="1600" dirty="0"/>
            </a:p>
          </p:txBody>
        </p:sp>
        <p:cxnSp>
          <p:nvCxnSpPr>
            <p:cNvPr id="9" name="Прямая со стрелкой 8"/>
            <p:cNvCxnSpPr>
              <a:stCxn id="15" idx="3"/>
            </p:cNvCxnSpPr>
            <p:nvPr/>
          </p:nvCxnSpPr>
          <p:spPr>
            <a:xfrm flipV="1">
              <a:off x="3069602" y="2574819"/>
              <a:ext cx="667511" cy="5934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a:stCxn id="12" idx="3"/>
            </p:cNvCxnSpPr>
            <p:nvPr/>
          </p:nvCxnSpPr>
          <p:spPr>
            <a:xfrm flipV="1">
              <a:off x="3080203" y="2471803"/>
              <a:ext cx="498281" cy="20603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a:stCxn id="7" idx="3"/>
            </p:cNvCxnSpPr>
            <p:nvPr/>
          </p:nvCxnSpPr>
          <p:spPr>
            <a:xfrm>
              <a:off x="3113733" y="2302526"/>
              <a:ext cx="289624" cy="498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a:stCxn id="16" idx="3"/>
            </p:cNvCxnSpPr>
            <p:nvPr/>
          </p:nvCxnSpPr>
          <p:spPr>
            <a:xfrm>
              <a:off x="3351873" y="1794696"/>
              <a:ext cx="297776" cy="4078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p:nvPr/>
          </p:nvCxnSpPr>
          <p:spPr>
            <a:xfrm flipH="1" flipV="1">
              <a:off x="3860755" y="2382039"/>
              <a:ext cx="1077006" cy="17798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a:stCxn id="19" idx="1"/>
            </p:cNvCxnSpPr>
            <p:nvPr/>
          </p:nvCxnSpPr>
          <p:spPr>
            <a:xfrm flipH="1">
              <a:off x="4143026" y="1963973"/>
              <a:ext cx="421857" cy="16927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Прямая со стрелкой 43"/>
            <p:cNvCxnSpPr>
              <a:stCxn id="18" idx="2"/>
            </p:cNvCxnSpPr>
            <p:nvPr/>
          </p:nvCxnSpPr>
          <p:spPr>
            <a:xfrm flipH="1">
              <a:off x="3860755" y="1780368"/>
              <a:ext cx="27830" cy="26824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597208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b="1" dirty="0" smtClean="0">
                <a:solidFill>
                  <a:schemeClr val="accent2"/>
                </a:solidFill>
                <a:effectLst>
                  <a:outerShdw blurRad="38100" dist="38100" dir="2700000" algn="tl">
                    <a:srgbClr val="000000">
                      <a:alpha val="43137"/>
                    </a:srgbClr>
                  </a:outerShdw>
                </a:effectLst>
              </a:rPr>
              <a:t>Valves and tubing of the Control Dewar</a:t>
            </a:r>
            <a:endParaRPr lang="ru-RU" sz="3200" b="1" dirty="0">
              <a:solidFill>
                <a:schemeClr val="accent2"/>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25</a:t>
            </a:fld>
            <a:endParaRPr lang="ru-RU"/>
          </a:p>
        </p:txBody>
      </p:sp>
      <p:pic>
        <p:nvPicPr>
          <p:cNvPr id="7171"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195" r="23233"/>
          <a:stretch/>
        </p:blipFill>
        <p:spPr bwMode="auto">
          <a:xfrm>
            <a:off x="4981431" y="1497842"/>
            <a:ext cx="350065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3300" r="19708"/>
          <a:stretch/>
        </p:blipFill>
        <p:spPr bwMode="auto">
          <a:xfrm>
            <a:off x="607325" y="1657631"/>
            <a:ext cx="3598915" cy="441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Группа 8"/>
          <p:cNvGrpSpPr/>
          <p:nvPr/>
        </p:nvGrpSpPr>
        <p:grpSpPr>
          <a:xfrm>
            <a:off x="391596" y="1264908"/>
            <a:ext cx="3222154" cy="1832441"/>
            <a:chOff x="2280148" y="1441814"/>
            <a:chExt cx="3222154" cy="1832441"/>
          </a:xfrm>
        </p:grpSpPr>
        <p:sp>
          <p:nvSpPr>
            <p:cNvPr id="10" name="TextBox 9"/>
            <p:cNvSpPr txBox="1"/>
            <p:nvPr/>
          </p:nvSpPr>
          <p:spPr>
            <a:xfrm>
              <a:off x="2280148" y="2149797"/>
              <a:ext cx="564542" cy="338554"/>
            </a:xfrm>
            <a:prstGeom prst="rect">
              <a:avLst/>
            </a:prstGeom>
            <a:noFill/>
          </p:spPr>
          <p:txBody>
            <a:bodyPr wrap="square" rtlCol="0">
              <a:spAutoFit/>
            </a:bodyPr>
            <a:lstStyle/>
            <a:p>
              <a:r>
                <a:rPr lang="en-US" sz="1600" dirty="0" smtClean="0"/>
                <a:t>CV2</a:t>
              </a:r>
              <a:endParaRPr lang="ru-RU" sz="1600" dirty="0"/>
            </a:p>
          </p:txBody>
        </p:sp>
        <p:sp>
          <p:nvSpPr>
            <p:cNvPr id="11" name="TextBox 10"/>
            <p:cNvSpPr txBox="1"/>
            <p:nvPr/>
          </p:nvSpPr>
          <p:spPr>
            <a:xfrm>
              <a:off x="2280148" y="2609190"/>
              <a:ext cx="564542" cy="338554"/>
            </a:xfrm>
            <a:prstGeom prst="rect">
              <a:avLst/>
            </a:prstGeom>
            <a:noFill/>
          </p:spPr>
          <p:txBody>
            <a:bodyPr wrap="square" rtlCol="0">
              <a:spAutoFit/>
            </a:bodyPr>
            <a:lstStyle/>
            <a:p>
              <a:r>
                <a:rPr lang="en-US" sz="1600" dirty="0" smtClean="0"/>
                <a:t>CV1</a:t>
              </a:r>
              <a:endParaRPr lang="ru-RU" sz="1600" dirty="0"/>
            </a:p>
          </p:txBody>
        </p:sp>
        <p:sp>
          <p:nvSpPr>
            <p:cNvPr id="12" name="TextBox 11"/>
            <p:cNvSpPr txBox="1"/>
            <p:nvPr/>
          </p:nvSpPr>
          <p:spPr>
            <a:xfrm>
              <a:off x="2280148" y="2935701"/>
              <a:ext cx="564542" cy="338554"/>
            </a:xfrm>
            <a:prstGeom prst="rect">
              <a:avLst/>
            </a:prstGeom>
            <a:noFill/>
          </p:spPr>
          <p:txBody>
            <a:bodyPr wrap="square" rtlCol="0">
              <a:spAutoFit/>
            </a:bodyPr>
            <a:lstStyle/>
            <a:p>
              <a:r>
                <a:rPr lang="en-US" sz="1600" dirty="0" smtClean="0"/>
                <a:t>CV3</a:t>
              </a:r>
              <a:endParaRPr lang="ru-RU" sz="1600" dirty="0"/>
            </a:p>
          </p:txBody>
        </p:sp>
        <p:sp>
          <p:nvSpPr>
            <p:cNvPr id="13" name="TextBox 12"/>
            <p:cNvSpPr txBox="1"/>
            <p:nvPr/>
          </p:nvSpPr>
          <p:spPr>
            <a:xfrm>
              <a:off x="2787331" y="1625419"/>
              <a:ext cx="564542" cy="338554"/>
            </a:xfrm>
            <a:prstGeom prst="rect">
              <a:avLst/>
            </a:prstGeom>
            <a:noFill/>
          </p:spPr>
          <p:txBody>
            <a:bodyPr wrap="square" rtlCol="0">
              <a:spAutoFit/>
            </a:bodyPr>
            <a:lstStyle/>
            <a:p>
              <a:r>
                <a:rPr lang="en-US" sz="1600" dirty="0" smtClean="0"/>
                <a:t>CV9</a:t>
              </a:r>
              <a:endParaRPr lang="ru-RU" sz="1600" dirty="0"/>
            </a:p>
          </p:txBody>
        </p:sp>
        <p:sp>
          <p:nvSpPr>
            <p:cNvPr id="14" name="TextBox 13"/>
            <p:cNvSpPr txBox="1"/>
            <p:nvPr/>
          </p:nvSpPr>
          <p:spPr>
            <a:xfrm>
              <a:off x="4937760" y="2382039"/>
              <a:ext cx="564542" cy="338554"/>
            </a:xfrm>
            <a:prstGeom prst="rect">
              <a:avLst/>
            </a:prstGeom>
            <a:noFill/>
          </p:spPr>
          <p:txBody>
            <a:bodyPr wrap="square" rtlCol="0">
              <a:spAutoFit/>
            </a:bodyPr>
            <a:lstStyle/>
            <a:p>
              <a:r>
                <a:rPr lang="en-US" sz="1600" dirty="0" smtClean="0"/>
                <a:t>CV8</a:t>
              </a:r>
              <a:endParaRPr lang="ru-RU" sz="1600" dirty="0"/>
            </a:p>
          </p:txBody>
        </p:sp>
        <p:sp>
          <p:nvSpPr>
            <p:cNvPr id="15" name="TextBox 14"/>
            <p:cNvSpPr txBox="1"/>
            <p:nvPr/>
          </p:nvSpPr>
          <p:spPr>
            <a:xfrm>
              <a:off x="3606314" y="1441814"/>
              <a:ext cx="564542" cy="338554"/>
            </a:xfrm>
            <a:prstGeom prst="rect">
              <a:avLst/>
            </a:prstGeom>
            <a:noFill/>
          </p:spPr>
          <p:txBody>
            <a:bodyPr wrap="square" rtlCol="0">
              <a:spAutoFit/>
            </a:bodyPr>
            <a:lstStyle/>
            <a:p>
              <a:r>
                <a:rPr lang="en-US" sz="1600" dirty="0" smtClean="0"/>
                <a:t>CV5</a:t>
              </a:r>
              <a:endParaRPr lang="ru-RU" sz="1600" dirty="0"/>
            </a:p>
          </p:txBody>
        </p:sp>
        <p:sp>
          <p:nvSpPr>
            <p:cNvPr id="16" name="TextBox 15"/>
            <p:cNvSpPr txBox="1"/>
            <p:nvPr/>
          </p:nvSpPr>
          <p:spPr>
            <a:xfrm>
              <a:off x="4564883" y="1794696"/>
              <a:ext cx="564542" cy="338554"/>
            </a:xfrm>
            <a:prstGeom prst="rect">
              <a:avLst/>
            </a:prstGeom>
            <a:noFill/>
          </p:spPr>
          <p:txBody>
            <a:bodyPr wrap="square" rtlCol="0">
              <a:spAutoFit/>
            </a:bodyPr>
            <a:lstStyle/>
            <a:p>
              <a:r>
                <a:rPr lang="en-US" sz="1600" dirty="0" smtClean="0"/>
                <a:t>CV4</a:t>
              </a:r>
              <a:endParaRPr lang="ru-RU" sz="1600" dirty="0"/>
            </a:p>
          </p:txBody>
        </p:sp>
        <p:cxnSp>
          <p:nvCxnSpPr>
            <p:cNvPr id="17" name="Прямая со стрелкой 16"/>
            <p:cNvCxnSpPr>
              <a:stCxn id="12" idx="3"/>
            </p:cNvCxnSpPr>
            <p:nvPr/>
          </p:nvCxnSpPr>
          <p:spPr>
            <a:xfrm flipV="1">
              <a:off x="2844690" y="2669247"/>
              <a:ext cx="1016065" cy="43573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a:stCxn id="11" idx="3"/>
            </p:cNvCxnSpPr>
            <p:nvPr/>
          </p:nvCxnSpPr>
          <p:spPr>
            <a:xfrm flipV="1">
              <a:off x="2844690" y="2560028"/>
              <a:ext cx="620488" cy="21843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2844690" y="2325842"/>
              <a:ext cx="387632" cy="2490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a:stCxn id="13" idx="3"/>
            </p:cNvCxnSpPr>
            <p:nvPr/>
          </p:nvCxnSpPr>
          <p:spPr>
            <a:xfrm>
              <a:off x="3351873" y="1794696"/>
              <a:ext cx="226611" cy="33855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flipH="1" flipV="1">
              <a:off x="3860755" y="2382039"/>
              <a:ext cx="1077006" cy="17798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a:stCxn id="16" idx="1"/>
            </p:cNvCxnSpPr>
            <p:nvPr/>
          </p:nvCxnSpPr>
          <p:spPr>
            <a:xfrm flipH="1">
              <a:off x="4143026" y="1963973"/>
              <a:ext cx="421857" cy="16927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a:stCxn id="15" idx="2"/>
            </p:cNvCxnSpPr>
            <p:nvPr/>
          </p:nvCxnSpPr>
          <p:spPr>
            <a:xfrm flipH="1">
              <a:off x="3860755" y="1780368"/>
              <a:ext cx="27830" cy="26824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13136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solidFill>
                  <a:srgbClr val="C00000"/>
                </a:solidFill>
                <a:effectLst>
                  <a:outerShdw blurRad="38100" dist="38100" dir="2700000" algn="tl">
                    <a:srgbClr val="000000">
                      <a:alpha val="43137"/>
                    </a:srgbClr>
                  </a:outerShdw>
                </a:effectLst>
              </a:rPr>
              <a:t>Assembled TS magnet</a:t>
            </a:r>
            <a:endParaRPr lang="ru-RU" dirty="0"/>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26</a:t>
            </a:fld>
            <a:endParaRPr lang="ru-RU"/>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902" r="17124"/>
          <a:stretch/>
        </p:blipFill>
        <p:spPr bwMode="auto">
          <a:xfrm>
            <a:off x="4548146" y="1477753"/>
            <a:ext cx="4522967" cy="4829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84" r="5443"/>
          <a:stretch/>
        </p:blipFill>
        <p:spPr bwMode="auto">
          <a:xfrm>
            <a:off x="220150" y="1663044"/>
            <a:ext cx="4248483" cy="4158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1007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solidFill>
                  <a:srgbClr val="C00000"/>
                </a:solidFill>
                <a:effectLst>
                  <a:outerShdw blurRad="38100" dist="38100" dir="2700000" algn="tl">
                    <a:srgbClr val="000000">
                      <a:alpha val="43137"/>
                    </a:srgbClr>
                  </a:outerShdw>
                </a:effectLst>
              </a:rPr>
              <a:t>Assembled TS magnet</a:t>
            </a:r>
            <a:endParaRPr lang="ru-RU" dirty="0"/>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27</a:t>
            </a:fld>
            <a:endParaRPr lang="ru-RU"/>
          </a:p>
        </p:txBody>
      </p:sp>
      <p:pic>
        <p:nvPicPr>
          <p:cNvPr id="614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368" t="-1275" r="19821" b="-1275"/>
          <a:stretch/>
        </p:blipFill>
        <p:spPr bwMode="auto">
          <a:xfrm>
            <a:off x="6124575" y="1514475"/>
            <a:ext cx="2809875" cy="395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9070" r="27340"/>
          <a:stretch/>
        </p:blipFill>
        <p:spPr bwMode="auto">
          <a:xfrm>
            <a:off x="3819524" y="1514475"/>
            <a:ext cx="240030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079" r="2124"/>
          <a:stretch/>
        </p:blipFill>
        <p:spPr bwMode="auto">
          <a:xfrm>
            <a:off x="228600" y="1724025"/>
            <a:ext cx="3495675" cy="411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8667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5037"/>
          </a:xfrm>
        </p:spPr>
        <p:txBody>
          <a:bodyPr>
            <a:normAutofit/>
          </a:bodyPr>
          <a:lstStyle/>
          <a:p>
            <a:r>
              <a:rPr lang="en-US" sz="3200" b="1" dirty="0">
                <a:solidFill>
                  <a:srgbClr val="C00000"/>
                </a:solidFill>
                <a:effectLst>
                  <a:outerShdw blurRad="38100" dist="38100" dir="2700000" algn="tl">
                    <a:srgbClr val="000000">
                      <a:alpha val="43137"/>
                    </a:srgbClr>
                  </a:outerShdw>
                </a:effectLst>
              </a:rPr>
              <a:t>Assembled TS </a:t>
            </a:r>
            <a:r>
              <a:rPr lang="en-US" sz="3200" b="1" dirty="0" smtClean="0">
                <a:solidFill>
                  <a:srgbClr val="C00000"/>
                </a:solidFill>
                <a:effectLst>
                  <a:outerShdw blurRad="38100" dist="38100" dir="2700000" algn="tl">
                    <a:srgbClr val="000000">
                      <a:alpha val="43137"/>
                    </a:srgbClr>
                  </a:outerShdw>
                </a:effectLst>
              </a:rPr>
              <a:t>magnet (doors are opened)</a:t>
            </a:r>
            <a:endParaRPr lang="ru-RU" sz="3200" dirty="0"/>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a:xfrm>
            <a:off x="6610350" y="6375400"/>
            <a:ext cx="2133600" cy="365125"/>
          </a:xfrm>
        </p:spPr>
        <p:txBody>
          <a:bodyPr/>
          <a:lstStyle/>
          <a:p>
            <a:fld id="{30E7B55E-BB14-4AA8-8B21-643004AD1E29}" type="slidenum">
              <a:rPr lang="ru-RU" smtClean="0"/>
              <a:t>28</a:t>
            </a:fld>
            <a:endParaRPr lang="ru-RU"/>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735" r="4335"/>
          <a:stretch/>
        </p:blipFill>
        <p:spPr bwMode="auto">
          <a:xfrm>
            <a:off x="209551" y="1622323"/>
            <a:ext cx="4386531" cy="4245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185" r="24106"/>
          <a:stretch/>
        </p:blipFill>
        <p:spPr bwMode="auto">
          <a:xfrm>
            <a:off x="4581526" y="1453413"/>
            <a:ext cx="4314824" cy="501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40466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3112"/>
          </a:xfrm>
        </p:spPr>
        <p:txBody>
          <a:bodyPr>
            <a:normAutofit/>
          </a:bodyPr>
          <a:lstStyle/>
          <a:p>
            <a:r>
              <a:rPr lang="en-US" sz="2800" b="1" dirty="0">
                <a:solidFill>
                  <a:srgbClr val="C00000"/>
                </a:solidFill>
                <a:effectLst>
                  <a:outerShdw blurRad="38100" dist="38100" dir="2700000" algn="tl">
                    <a:srgbClr val="000000">
                      <a:alpha val="43137"/>
                    </a:srgbClr>
                  </a:outerShdw>
                </a:effectLst>
              </a:rPr>
              <a:t>Heat </a:t>
            </a:r>
            <a:r>
              <a:rPr lang="en-US" sz="2800" b="1" dirty="0" smtClean="0">
                <a:solidFill>
                  <a:srgbClr val="C00000"/>
                </a:solidFill>
                <a:effectLst>
                  <a:outerShdw blurRad="38100" dist="38100" dir="2700000" algn="tl">
                    <a:srgbClr val="000000">
                      <a:alpha val="43137"/>
                    </a:srgbClr>
                  </a:outerShdw>
                </a:effectLst>
              </a:rPr>
              <a:t>influxes </a:t>
            </a:r>
            <a:r>
              <a:rPr lang="en-US" sz="2800" b="1" dirty="0">
                <a:solidFill>
                  <a:srgbClr val="C00000"/>
                </a:solidFill>
                <a:effectLst>
                  <a:outerShdw blurRad="38100" dist="38100" dir="2700000" algn="tl">
                    <a:srgbClr val="000000">
                      <a:alpha val="43137"/>
                    </a:srgbClr>
                  </a:outerShdw>
                </a:effectLst>
              </a:rPr>
              <a:t>to the cold mass and thermal shield </a:t>
            </a:r>
            <a:endParaRPr lang="ru-RU" sz="2800" b="1" dirty="0">
              <a:solidFill>
                <a:srgbClr val="C00000"/>
              </a:solidFill>
              <a:effectLst>
                <a:outerShdw blurRad="38100" dist="38100" dir="2700000" algn="tl">
                  <a:srgbClr val="000000">
                    <a:alpha val="43137"/>
                  </a:srgbClr>
                </a:outerShdw>
              </a:effectLst>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2402643482"/>
              </p:ext>
            </p:extLst>
          </p:nvPr>
        </p:nvGraphicFramePr>
        <p:xfrm>
          <a:off x="1209676" y="1019163"/>
          <a:ext cx="5619750" cy="5152644"/>
        </p:xfrm>
        <a:graphic>
          <a:graphicData uri="http://schemas.openxmlformats.org/drawingml/2006/table">
            <a:tbl>
              <a:tblPr firstRow="1" firstCol="1" lastRow="1" lastCol="1" bandRow="1" bandCol="1">
                <a:tableStyleId>{5940675A-B579-460E-94D1-54222C63F5DA}</a:tableStyleId>
              </a:tblPr>
              <a:tblGrid>
                <a:gridCol w="3567452"/>
                <a:gridCol w="2052298"/>
              </a:tblGrid>
              <a:tr h="223671">
                <a:tc>
                  <a:txBody>
                    <a:bodyPr/>
                    <a:lstStyle/>
                    <a:p>
                      <a:pPr>
                        <a:lnSpc>
                          <a:spcPct val="115000"/>
                        </a:lnSpc>
                        <a:spcAft>
                          <a:spcPts val="0"/>
                        </a:spcAft>
                      </a:pPr>
                      <a:r>
                        <a:rPr lang="ru-RU" sz="1400" b="1" dirty="0">
                          <a:effectLst/>
                        </a:rPr>
                        <a:t>T=4.5 </a:t>
                      </a:r>
                      <a:r>
                        <a:rPr lang="ru-RU" sz="1400" b="1" dirty="0" smtClean="0">
                          <a:effectLst/>
                        </a:rPr>
                        <a:t>K</a:t>
                      </a:r>
                      <a:endParaRPr lang="ru-RU" sz="1400" b="1" dirty="0">
                        <a:effectLst/>
                        <a:latin typeface="Calibri"/>
                        <a:ea typeface="Calibri"/>
                        <a:cs typeface="Times New Roman"/>
                      </a:endParaRPr>
                    </a:p>
                  </a:txBody>
                  <a:tcPr marL="59891" marR="59891" marT="0" marB="0"/>
                </a:tc>
                <a:tc>
                  <a:txBody>
                    <a:bodyPr/>
                    <a:lstStyle/>
                    <a:p>
                      <a:pPr algn="ctr">
                        <a:lnSpc>
                          <a:spcPct val="115000"/>
                        </a:lnSpc>
                        <a:spcAft>
                          <a:spcPts val="0"/>
                        </a:spcAft>
                      </a:pPr>
                      <a:r>
                        <a:rPr lang="ru-RU" sz="1400" b="1" dirty="0" err="1">
                          <a:effectLst/>
                        </a:rPr>
                        <a:t>Thermal</a:t>
                      </a:r>
                      <a:r>
                        <a:rPr lang="ru-RU" sz="1400" b="1" dirty="0">
                          <a:effectLst/>
                        </a:rPr>
                        <a:t> </a:t>
                      </a:r>
                      <a:r>
                        <a:rPr lang="ru-RU" sz="1400" b="1" dirty="0" err="1">
                          <a:effectLst/>
                        </a:rPr>
                        <a:t>load</a:t>
                      </a:r>
                      <a:r>
                        <a:rPr lang="ru-RU" sz="1400" b="1" dirty="0">
                          <a:effectLst/>
                        </a:rPr>
                        <a:t>, W</a:t>
                      </a:r>
                      <a:endParaRPr lang="ru-RU" sz="1400" b="1" dirty="0">
                        <a:effectLst/>
                        <a:latin typeface="Calibri"/>
                        <a:ea typeface="Calibri"/>
                        <a:cs typeface="Times New Roman"/>
                      </a:endParaRPr>
                    </a:p>
                  </a:txBody>
                  <a:tcPr marL="59891" marR="59891" marT="0" marB="0"/>
                </a:tc>
              </a:tr>
              <a:tr h="223671">
                <a:tc>
                  <a:txBody>
                    <a:bodyPr/>
                    <a:lstStyle/>
                    <a:p>
                      <a:pPr algn="just">
                        <a:lnSpc>
                          <a:spcPct val="115000"/>
                        </a:lnSpc>
                        <a:spcAft>
                          <a:spcPts val="0"/>
                        </a:spcAft>
                      </a:pPr>
                      <a:r>
                        <a:rPr lang="en-US" sz="1400" dirty="0">
                          <a:effectLst/>
                        </a:rPr>
                        <a:t>Radiation (</a:t>
                      </a:r>
                      <a:r>
                        <a:rPr lang="en-US" sz="1400" dirty="0" smtClean="0">
                          <a:effectLst/>
                        </a:rPr>
                        <a:t>0.07 </a:t>
                      </a:r>
                      <a:r>
                        <a:rPr lang="en-US" sz="1400" dirty="0">
                          <a:effectLst/>
                        </a:rPr>
                        <a:t>W/m</a:t>
                      </a:r>
                      <a:r>
                        <a:rPr lang="en-US" sz="1400" baseline="30000" dirty="0">
                          <a:effectLst/>
                        </a:rPr>
                        <a:t>2</a:t>
                      </a:r>
                      <a:r>
                        <a:rPr lang="en-US" sz="1400" dirty="0">
                          <a:effectLst/>
                        </a:rPr>
                        <a:t> x 44 m</a:t>
                      </a:r>
                      <a:r>
                        <a:rPr lang="en-US" sz="1400" baseline="30000" dirty="0">
                          <a:effectLst/>
                        </a:rPr>
                        <a:t>2</a:t>
                      </a:r>
                      <a:r>
                        <a:rPr lang="en-US" sz="1400" dirty="0">
                          <a:effectLst/>
                        </a:rPr>
                        <a:t>)</a:t>
                      </a:r>
                      <a:endParaRPr lang="ru-RU" sz="1400" dirty="0">
                        <a:effectLst/>
                        <a:latin typeface="Calibri"/>
                        <a:ea typeface="Calibri"/>
                        <a:cs typeface="Times New Roman"/>
                      </a:endParaRPr>
                    </a:p>
                  </a:txBody>
                  <a:tcPr marL="59891" marR="59891" marT="0" marB="0"/>
                </a:tc>
                <a:tc>
                  <a:txBody>
                    <a:bodyPr/>
                    <a:lstStyle/>
                    <a:p>
                      <a:pPr algn="ctr">
                        <a:lnSpc>
                          <a:spcPct val="115000"/>
                        </a:lnSpc>
                        <a:spcAft>
                          <a:spcPts val="0"/>
                        </a:spcAft>
                      </a:pPr>
                      <a:r>
                        <a:rPr lang="en-US" sz="1400">
                          <a:effectLst/>
                        </a:rPr>
                        <a:t>3.1</a:t>
                      </a:r>
                      <a:endParaRPr lang="ru-RU" sz="1400">
                        <a:effectLst/>
                        <a:latin typeface="Calibri"/>
                        <a:ea typeface="Calibri"/>
                        <a:cs typeface="Times New Roman"/>
                      </a:endParaRPr>
                    </a:p>
                  </a:txBody>
                  <a:tcPr marL="59891" marR="59891" marT="0" marB="0" anchor="ctr"/>
                </a:tc>
              </a:tr>
              <a:tr h="223671">
                <a:tc>
                  <a:txBody>
                    <a:bodyPr/>
                    <a:lstStyle/>
                    <a:p>
                      <a:pPr algn="just">
                        <a:lnSpc>
                          <a:spcPct val="115000"/>
                        </a:lnSpc>
                        <a:spcAft>
                          <a:spcPts val="0"/>
                        </a:spcAft>
                      </a:pPr>
                      <a:r>
                        <a:rPr lang="en-US" sz="1400" dirty="0">
                          <a:effectLst/>
                        </a:rPr>
                        <a:t>Heat intercepts of the coil supports</a:t>
                      </a:r>
                      <a:endParaRPr lang="ru-RU" sz="1400" dirty="0">
                        <a:effectLst/>
                        <a:latin typeface="Calibri"/>
                        <a:ea typeface="Calibri"/>
                        <a:cs typeface="Times New Roman"/>
                      </a:endParaRPr>
                    </a:p>
                  </a:txBody>
                  <a:tcPr marL="59891" marR="59891" marT="0" marB="0"/>
                </a:tc>
                <a:tc>
                  <a:txBody>
                    <a:bodyPr/>
                    <a:lstStyle/>
                    <a:p>
                      <a:pPr algn="ctr">
                        <a:lnSpc>
                          <a:spcPct val="115000"/>
                        </a:lnSpc>
                        <a:spcAft>
                          <a:spcPts val="0"/>
                        </a:spcAft>
                      </a:pPr>
                      <a:r>
                        <a:rPr lang="en-US" sz="1400" b="0" dirty="0" smtClean="0">
                          <a:solidFill>
                            <a:srgbClr val="00B050"/>
                          </a:solidFill>
                          <a:effectLst/>
                        </a:rPr>
                        <a:t>2.1</a:t>
                      </a:r>
                      <a:endParaRPr lang="ru-RU" sz="1400" b="0" dirty="0">
                        <a:solidFill>
                          <a:srgbClr val="00B050"/>
                        </a:solidFill>
                        <a:effectLst/>
                        <a:latin typeface="Calibri"/>
                        <a:ea typeface="Calibri"/>
                        <a:cs typeface="Times New Roman"/>
                      </a:endParaRPr>
                    </a:p>
                  </a:txBody>
                  <a:tcPr marL="59891" marR="59891" marT="0" marB="0" anchor="ctr"/>
                </a:tc>
              </a:tr>
              <a:tr h="223671">
                <a:tc>
                  <a:txBody>
                    <a:bodyPr/>
                    <a:lstStyle/>
                    <a:p>
                      <a:pPr algn="just">
                        <a:lnSpc>
                          <a:spcPct val="100000"/>
                        </a:lnSpc>
                        <a:spcAft>
                          <a:spcPts val="0"/>
                        </a:spcAft>
                      </a:pPr>
                      <a:r>
                        <a:rPr lang="en-US" sz="1400" dirty="0">
                          <a:effectLst/>
                        </a:rPr>
                        <a:t>Cryogenic chimney and Control Dewar</a:t>
                      </a:r>
                      <a:endParaRPr lang="ru-RU" sz="1400" dirty="0">
                        <a:effectLst/>
                        <a:latin typeface="Calibri"/>
                        <a:ea typeface="Calibri"/>
                        <a:cs typeface="Times New Roman"/>
                      </a:endParaRPr>
                    </a:p>
                  </a:txBody>
                  <a:tcPr marL="59891" marR="59891" marT="0" marB="0"/>
                </a:tc>
                <a:tc>
                  <a:txBody>
                    <a:bodyPr/>
                    <a:lstStyle/>
                    <a:p>
                      <a:pPr algn="ctr">
                        <a:lnSpc>
                          <a:spcPct val="115000"/>
                        </a:lnSpc>
                        <a:spcAft>
                          <a:spcPts val="0"/>
                        </a:spcAft>
                      </a:pPr>
                      <a:r>
                        <a:rPr lang="en-US" sz="1400">
                          <a:effectLst/>
                        </a:rPr>
                        <a:t>1</a:t>
                      </a:r>
                      <a:r>
                        <a:rPr lang="ru-RU" sz="1400">
                          <a:effectLst/>
                        </a:rPr>
                        <a:t>0</a:t>
                      </a:r>
                      <a:endParaRPr lang="ru-RU" sz="1400">
                        <a:effectLst/>
                        <a:latin typeface="Calibri"/>
                        <a:ea typeface="Calibri"/>
                        <a:cs typeface="Times New Roman"/>
                      </a:endParaRPr>
                    </a:p>
                  </a:txBody>
                  <a:tcPr marL="59891" marR="59891" marT="0" marB="0" anchor="ctr"/>
                </a:tc>
              </a:tr>
              <a:tr h="223671">
                <a:tc>
                  <a:txBody>
                    <a:bodyPr/>
                    <a:lstStyle/>
                    <a:p>
                      <a:pPr algn="just">
                        <a:lnSpc>
                          <a:spcPct val="115000"/>
                        </a:lnSpc>
                        <a:spcAft>
                          <a:spcPts val="0"/>
                        </a:spcAft>
                      </a:pPr>
                      <a:r>
                        <a:rPr lang="ru-RU" sz="1400" dirty="0" err="1">
                          <a:effectLst/>
                        </a:rPr>
                        <a:t>Conductor</a:t>
                      </a:r>
                      <a:r>
                        <a:rPr lang="ru-RU" sz="1400" dirty="0">
                          <a:effectLst/>
                        </a:rPr>
                        <a:t> </a:t>
                      </a:r>
                      <a:r>
                        <a:rPr lang="ru-RU" sz="1400" dirty="0" err="1">
                          <a:effectLst/>
                        </a:rPr>
                        <a:t>joints</a:t>
                      </a:r>
                      <a:endParaRPr lang="ru-RU" sz="1400" dirty="0">
                        <a:effectLst/>
                        <a:latin typeface="Calibri"/>
                        <a:ea typeface="Calibri"/>
                        <a:cs typeface="Times New Roman"/>
                      </a:endParaRPr>
                    </a:p>
                  </a:txBody>
                  <a:tcPr marL="59891" marR="59891" marT="0" marB="0"/>
                </a:tc>
                <a:tc>
                  <a:txBody>
                    <a:bodyPr/>
                    <a:lstStyle/>
                    <a:p>
                      <a:pPr algn="ctr">
                        <a:lnSpc>
                          <a:spcPct val="115000"/>
                        </a:lnSpc>
                        <a:spcAft>
                          <a:spcPts val="0"/>
                        </a:spcAft>
                      </a:pPr>
                      <a:r>
                        <a:rPr lang="en-US" sz="1400" dirty="0">
                          <a:solidFill>
                            <a:srgbClr val="C00000"/>
                          </a:solidFill>
                          <a:effectLst/>
                        </a:rPr>
                        <a:t>3.5</a:t>
                      </a:r>
                      <a:endParaRPr lang="ru-RU" sz="1400" dirty="0">
                        <a:solidFill>
                          <a:srgbClr val="C00000"/>
                        </a:solidFill>
                        <a:effectLst/>
                        <a:latin typeface="Calibri"/>
                        <a:ea typeface="Calibri"/>
                        <a:cs typeface="Times New Roman"/>
                      </a:endParaRPr>
                    </a:p>
                  </a:txBody>
                  <a:tcPr marL="59891" marR="59891" marT="0" marB="0" anchor="ctr"/>
                </a:tc>
              </a:tr>
              <a:tr h="223671">
                <a:tc>
                  <a:txBody>
                    <a:bodyPr/>
                    <a:lstStyle/>
                    <a:p>
                      <a:pPr algn="just">
                        <a:lnSpc>
                          <a:spcPct val="115000"/>
                        </a:lnSpc>
                        <a:spcAft>
                          <a:spcPts val="0"/>
                        </a:spcAft>
                      </a:pPr>
                      <a:r>
                        <a:rPr lang="en-US" sz="1400" dirty="0">
                          <a:effectLst/>
                        </a:rPr>
                        <a:t>Gas load</a:t>
                      </a:r>
                      <a:endParaRPr lang="ru-RU" sz="1400" dirty="0">
                        <a:effectLst/>
                        <a:latin typeface="Calibri"/>
                        <a:ea typeface="Calibri"/>
                        <a:cs typeface="Times New Roman"/>
                      </a:endParaRPr>
                    </a:p>
                  </a:txBody>
                  <a:tcPr marL="59891" marR="59891" marT="0" marB="0"/>
                </a:tc>
                <a:tc>
                  <a:txBody>
                    <a:bodyPr/>
                    <a:lstStyle/>
                    <a:p>
                      <a:pPr algn="ctr">
                        <a:lnSpc>
                          <a:spcPct val="115000"/>
                        </a:lnSpc>
                        <a:spcAft>
                          <a:spcPts val="0"/>
                        </a:spcAft>
                      </a:pPr>
                      <a:r>
                        <a:rPr lang="en-US" sz="1400">
                          <a:effectLst/>
                        </a:rPr>
                        <a:t>1</a:t>
                      </a:r>
                      <a:endParaRPr lang="ru-RU" sz="1400">
                        <a:effectLst/>
                        <a:latin typeface="Calibri"/>
                        <a:ea typeface="Calibri"/>
                        <a:cs typeface="Times New Roman"/>
                      </a:endParaRPr>
                    </a:p>
                  </a:txBody>
                  <a:tcPr marL="59891" marR="59891" marT="0" marB="0" anchor="ctr"/>
                </a:tc>
              </a:tr>
              <a:tr h="223671">
                <a:tc>
                  <a:txBody>
                    <a:bodyPr/>
                    <a:lstStyle/>
                    <a:p>
                      <a:pPr algn="just">
                        <a:lnSpc>
                          <a:spcPct val="115000"/>
                        </a:lnSpc>
                        <a:spcAft>
                          <a:spcPts val="0"/>
                        </a:spcAft>
                      </a:pPr>
                      <a:r>
                        <a:rPr lang="en-US" sz="1400">
                          <a:effectLst/>
                        </a:rPr>
                        <a:t>Eddy current losses in the Al cylinder </a:t>
                      </a:r>
                      <a:endParaRPr lang="ru-RU" sz="1400">
                        <a:effectLst/>
                        <a:latin typeface="Calibri"/>
                        <a:ea typeface="Calibri"/>
                        <a:cs typeface="Times New Roman"/>
                      </a:endParaRPr>
                    </a:p>
                  </a:txBody>
                  <a:tcPr marL="59891" marR="59891" marT="0" marB="0"/>
                </a:tc>
                <a:tc>
                  <a:txBody>
                    <a:bodyPr/>
                    <a:lstStyle/>
                    <a:p>
                      <a:pPr algn="ctr">
                        <a:lnSpc>
                          <a:spcPct val="115000"/>
                        </a:lnSpc>
                        <a:spcAft>
                          <a:spcPts val="0"/>
                        </a:spcAft>
                      </a:pPr>
                      <a:r>
                        <a:rPr lang="en-US" sz="1400">
                          <a:effectLst/>
                        </a:rPr>
                        <a:t>10</a:t>
                      </a:r>
                      <a:endParaRPr lang="ru-RU" sz="1400">
                        <a:effectLst/>
                        <a:latin typeface="Calibri"/>
                        <a:ea typeface="Calibri"/>
                        <a:cs typeface="Times New Roman"/>
                      </a:endParaRPr>
                    </a:p>
                  </a:txBody>
                  <a:tcPr marL="59891" marR="59891" marT="0" marB="0" anchor="ctr"/>
                </a:tc>
              </a:tr>
              <a:tr h="237331">
                <a:tc>
                  <a:txBody>
                    <a:bodyPr/>
                    <a:lstStyle/>
                    <a:p>
                      <a:pPr algn="r">
                        <a:lnSpc>
                          <a:spcPct val="115000"/>
                        </a:lnSpc>
                        <a:spcAft>
                          <a:spcPts val="0"/>
                        </a:spcAft>
                      </a:pPr>
                      <a:r>
                        <a:rPr lang="en-US" sz="1400" dirty="0">
                          <a:effectLst/>
                        </a:rPr>
                        <a:t>Total (normal/transit regime):</a:t>
                      </a:r>
                      <a:endParaRPr lang="ru-RU" sz="1400" dirty="0">
                        <a:effectLst/>
                        <a:latin typeface="Calibri"/>
                        <a:ea typeface="Calibri"/>
                        <a:cs typeface="Times New Roman"/>
                      </a:endParaRPr>
                    </a:p>
                  </a:txBody>
                  <a:tcPr marL="59891" marR="59891" marT="0" marB="0"/>
                </a:tc>
                <a:tc>
                  <a:txBody>
                    <a:bodyPr/>
                    <a:lstStyle/>
                    <a:p>
                      <a:pPr marR="201295" algn="ctr">
                        <a:lnSpc>
                          <a:spcPct val="115000"/>
                        </a:lnSpc>
                        <a:spcAft>
                          <a:spcPts val="0"/>
                        </a:spcAft>
                      </a:pPr>
                      <a:r>
                        <a:rPr lang="en-US" sz="1400">
                          <a:effectLst/>
                        </a:rPr>
                        <a:t>19.7/29.7</a:t>
                      </a:r>
                      <a:endParaRPr lang="ru-RU" sz="1400">
                        <a:effectLst/>
                        <a:latin typeface="Calibri"/>
                        <a:ea typeface="Calibri"/>
                        <a:cs typeface="Times New Roman"/>
                      </a:endParaRPr>
                    </a:p>
                  </a:txBody>
                  <a:tcPr marL="59891" marR="59891" marT="0" marB="0"/>
                </a:tc>
              </a:tr>
              <a:tr h="237331">
                <a:tc>
                  <a:txBody>
                    <a:bodyPr/>
                    <a:lstStyle/>
                    <a:p>
                      <a:pPr algn="r">
                        <a:lnSpc>
                          <a:spcPct val="115000"/>
                        </a:lnSpc>
                        <a:spcAft>
                          <a:spcPts val="0"/>
                        </a:spcAft>
                      </a:pPr>
                      <a:r>
                        <a:rPr lang="en-US" sz="1400" b="1" dirty="0">
                          <a:effectLst/>
                        </a:rPr>
                        <a:t>With safety factor 2</a:t>
                      </a:r>
                      <a:endParaRPr lang="ru-RU" sz="1400" b="1" dirty="0">
                        <a:effectLst/>
                        <a:latin typeface="Calibri"/>
                        <a:ea typeface="Calibri"/>
                        <a:cs typeface="Times New Roman"/>
                      </a:endParaRPr>
                    </a:p>
                  </a:txBody>
                  <a:tcPr marL="59891" marR="59891" marT="0" marB="0"/>
                </a:tc>
                <a:tc>
                  <a:txBody>
                    <a:bodyPr/>
                    <a:lstStyle/>
                    <a:p>
                      <a:pPr marR="201295" algn="ctr">
                        <a:lnSpc>
                          <a:spcPct val="115000"/>
                        </a:lnSpc>
                        <a:spcAft>
                          <a:spcPts val="0"/>
                        </a:spcAft>
                      </a:pPr>
                      <a:r>
                        <a:rPr lang="en-US" sz="1400" b="1" dirty="0">
                          <a:effectLst/>
                        </a:rPr>
                        <a:t>39.5/59.5</a:t>
                      </a:r>
                      <a:endParaRPr lang="ru-RU" sz="1400" b="1" dirty="0">
                        <a:effectLst/>
                        <a:latin typeface="Calibri"/>
                        <a:ea typeface="Calibri"/>
                        <a:cs typeface="Times New Roman"/>
                      </a:endParaRPr>
                    </a:p>
                  </a:txBody>
                  <a:tcPr marL="59891" marR="59891" marT="0" marB="0"/>
                </a:tc>
              </a:tr>
              <a:tr h="223671">
                <a:tc>
                  <a:txBody>
                    <a:bodyPr/>
                    <a:lstStyle/>
                    <a:p>
                      <a:pPr algn="just">
                        <a:lnSpc>
                          <a:spcPct val="115000"/>
                        </a:lnSpc>
                        <a:spcAft>
                          <a:spcPts val="0"/>
                        </a:spcAft>
                      </a:pPr>
                      <a:r>
                        <a:rPr lang="en-US" sz="1400" b="1" dirty="0">
                          <a:effectLst/>
                        </a:rPr>
                        <a:t>Current leads (without safety factor)</a:t>
                      </a:r>
                      <a:endParaRPr lang="ru-RU" sz="1400" b="1" dirty="0">
                        <a:effectLst/>
                        <a:latin typeface="Calibri"/>
                        <a:ea typeface="Calibri"/>
                        <a:cs typeface="Times New Roman"/>
                      </a:endParaRPr>
                    </a:p>
                  </a:txBody>
                  <a:tcPr marL="59891" marR="59891" marT="0" marB="0"/>
                </a:tc>
                <a:tc>
                  <a:txBody>
                    <a:bodyPr/>
                    <a:lstStyle/>
                    <a:p>
                      <a:pPr marR="201295" algn="r">
                        <a:lnSpc>
                          <a:spcPct val="115000"/>
                        </a:lnSpc>
                        <a:spcAft>
                          <a:spcPts val="0"/>
                        </a:spcAft>
                      </a:pPr>
                      <a:r>
                        <a:rPr lang="en-US" sz="1400" dirty="0">
                          <a:effectLst/>
                        </a:rPr>
                        <a:t> </a:t>
                      </a:r>
                      <a:endParaRPr lang="ru-RU" sz="1400" dirty="0">
                        <a:effectLst/>
                        <a:latin typeface="Calibri"/>
                        <a:ea typeface="Calibri"/>
                        <a:cs typeface="Times New Roman"/>
                      </a:endParaRPr>
                    </a:p>
                  </a:txBody>
                  <a:tcPr marL="59891" marR="59891" marT="0" marB="0"/>
                </a:tc>
              </a:tr>
              <a:tr h="223671">
                <a:tc>
                  <a:txBody>
                    <a:bodyPr/>
                    <a:lstStyle/>
                    <a:p>
                      <a:pPr algn="r">
                        <a:lnSpc>
                          <a:spcPct val="115000"/>
                        </a:lnSpc>
                        <a:spcAft>
                          <a:spcPts val="0"/>
                        </a:spcAft>
                      </a:pPr>
                      <a:r>
                        <a:rPr lang="en-US" sz="1400" b="1" dirty="0">
                          <a:effectLst/>
                        </a:rPr>
                        <a:t>without current</a:t>
                      </a:r>
                      <a:endParaRPr lang="ru-RU" sz="1400" b="1" dirty="0">
                        <a:effectLst/>
                        <a:latin typeface="Calibri"/>
                        <a:ea typeface="Calibri"/>
                        <a:cs typeface="Times New Roman"/>
                      </a:endParaRPr>
                    </a:p>
                  </a:txBody>
                  <a:tcPr marL="59891" marR="59891" marT="0" marB="0"/>
                </a:tc>
                <a:tc>
                  <a:txBody>
                    <a:bodyPr/>
                    <a:lstStyle/>
                    <a:p>
                      <a:pPr algn="ctr">
                        <a:lnSpc>
                          <a:spcPct val="115000"/>
                        </a:lnSpc>
                        <a:spcAft>
                          <a:spcPts val="0"/>
                        </a:spcAft>
                        <a:tabLst>
                          <a:tab pos="1641475" algn="l"/>
                        </a:tabLst>
                      </a:pPr>
                      <a:r>
                        <a:rPr lang="en-US" sz="1400" b="1" dirty="0">
                          <a:effectLst/>
                        </a:rPr>
                        <a:t>6.2 (10 l/h)</a:t>
                      </a:r>
                      <a:endParaRPr lang="ru-RU" sz="1400" b="1" dirty="0">
                        <a:effectLst/>
                        <a:latin typeface="Calibri"/>
                        <a:ea typeface="Calibri"/>
                        <a:cs typeface="Times New Roman"/>
                      </a:endParaRPr>
                    </a:p>
                  </a:txBody>
                  <a:tcPr marL="59891" marR="59891" marT="0" marB="0"/>
                </a:tc>
              </a:tr>
              <a:tr h="223671">
                <a:tc>
                  <a:txBody>
                    <a:bodyPr/>
                    <a:lstStyle/>
                    <a:p>
                      <a:pPr algn="r">
                        <a:lnSpc>
                          <a:spcPct val="115000"/>
                        </a:lnSpc>
                        <a:spcAft>
                          <a:spcPts val="0"/>
                        </a:spcAft>
                      </a:pPr>
                      <a:r>
                        <a:rPr lang="en-US" sz="1400" b="1" dirty="0">
                          <a:effectLst/>
                        </a:rPr>
                        <a:t>with current</a:t>
                      </a:r>
                      <a:endParaRPr lang="ru-RU" sz="1400" b="1" dirty="0">
                        <a:effectLst/>
                        <a:latin typeface="Calibri"/>
                        <a:ea typeface="Calibri"/>
                        <a:cs typeface="Times New Roman"/>
                      </a:endParaRPr>
                    </a:p>
                  </a:txBody>
                  <a:tcPr marL="59891" marR="59891" marT="0" marB="0"/>
                </a:tc>
                <a:tc>
                  <a:txBody>
                    <a:bodyPr/>
                    <a:lstStyle/>
                    <a:p>
                      <a:pPr algn="ctr">
                        <a:lnSpc>
                          <a:spcPct val="115000"/>
                        </a:lnSpc>
                        <a:spcAft>
                          <a:spcPts val="0"/>
                        </a:spcAft>
                        <a:tabLst>
                          <a:tab pos="1641475" algn="l"/>
                        </a:tabLst>
                      </a:pPr>
                      <a:r>
                        <a:rPr lang="en-US" sz="1400" b="1" dirty="0">
                          <a:effectLst/>
                        </a:rPr>
                        <a:t>10.5 (17 l/h)</a:t>
                      </a:r>
                      <a:endParaRPr lang="ru-RU" sz="1400" b="1" dirty="0">
                        <a:effectLst/>
                        <a:latin typeface="Calibri"/>
                        <a:ea typeface="Calibri"/>
                        <a:cs typeface="Times New Roman"/>
                      </a:endParaRPr>
                    </a:p>
                  </a:txBody>
                  <a:tcPr marL="59891" marR="59891" marT="0" marB="0" anchor="ctr"/>
                </a:tc>
              </a:tr>
              <a:tr h="223671">
                <a:tc>
                  <a:txBody>
                    <a:bodyPr/>
                    <a:lstStyle/>
                    <a:p>
                      <a:pPr>
                        <a:lnSpc>
                          <a:spcPct val="115000"/>
                        </a:lnSpc>
                        <a:spcAft>
                          <a:spcPts val="0"/>
                        </a:spcAft>
                      </a:pPr>
                      <a:r>
                        <a:rPr lang="en-US" sz="1400" b="1" dirty="0">
                          <a:effectLst/>
                        </a:rPr>
                        <a:t>T=60 K</a:t>
                      </a:r>
                      <a:endParaRPr lang="ru-RU" sz="1400" b="1" dirty="0">
                        <a:effectLst/>
                        <a:latin typeface="Calibri"/>
                        <a:ea typeface="Calibri"/>
                        <a:cs typeface="Times New Roman"/>
                      </a:endParaRPr>
                    </a:p>
                  </a:txBody>
                  <a:tcPr marL="59891" marR="59891" marT="0" marB="0"/>
                </a:tc>
                <a:tc>
                  <a:txBody>
                    <a:bodyPr/>
                    <a:lstStyle/>
                    <a:p>
                      <a:pPr marR="201295" algn="r">
                        <a:lnSpc>
                          <a:spcPct val="115000"/>
                        </a:lnSpc>
                        <a:spcAft>
                          <a:spcPts val="0"/>
                        </a:spcAft>
                      </a:pPr>
                      <a:r>
                        <a:rPr lang="en-US" sz="1400">
                          <a:effectLst/>
                        </a:rPr>
                        <a:t> </a:t>
                      </a:r>
                      <a:endParaRPr lang="ru-RU" sz="1400">
                        <a:effectLst/>
                        <a:latin typeface="Calibri"/>
                        <a:ea typeface="Calibri"/>
                        <a:cs typeface="Times New Roman"/>
                      </a:endParaRPr>
                    </a:p>
                  </a:txBody>
                  <a:tcPr marL="59891" marR="59891" marT="0" marB="0"/>
                </a:tc>
              </a:tr>
              <a:tr h="223671">
                <a:tc>
                  <a:txBody>
                    <a:bodyPr/>
                    <a:lstStyle/>
                    <a:p>
                      <a:pPr algn="just">
                        <a:lnSpc>
                          <a:spcPct val="115000"/>
                        </a:lnSpc>
                        <a:spcAft>
                          <a:spcPts val="0"/>
                        </a:spcAft>
                      </a:pPr>
                      <a:r>
                        <a:rPr lang="en-US" sz="1400" dirty="0">
                          <a:effectLst/>
                        </a:rPr>
                        <a:t>Radiation (1.3 W/m</a:t>
                      </a:r>
                      <a:r>
                        <a:rPr lang="en-US" sz="1400" baseline="30000" dirty="0">
                          <a:effectLst/>
                        </a:rPr>
                        <a:t>2</a:t>
                      </a:r>
                      <a:r>
                        <a:rPr lang="en-US" sz="1400" dirty="0">
                          <a:effectLst/>
                        </a:rPr>
                        <a:t> x 44 m</a:t>
                      </a:r>
                      <a:r>
                        <a:rPr lang="en-US" sz="1400" baseline="30000" dirty="0">
                          <a:effectLst/>
                        </a:rPr>
                        <a:t>2</a:t>
                      </a:r>
                      <a:r>
                        <a:rPr lang="en-US" sz="1400" dirty="0">
                          <a:effectLst/>
                        </a:rPr>
                        <a:t>)</a:t>
                      </a:r>
                      <a:endParaRPr lang="ru-RU" sz="1400" dirty="0">
                        <a:effectLst/>
                        <a:latin typeface="Calibri"/>
                        <a:ea typeface="Calibri"/>
                        <a:cs typeface="Times New Roman"/>
                      </a:endParaRPr>
                    </a:p>
                  </a:txBody>
                  <a:tcPr marL="59891" marR="59891" marT="0" marB="0"/>
                </a:tc>
                <a:tc>
                  <a:txBody>
                    <a:bodyPr/>
                    <a:lstStyle/>
                    <a:p>
                      <a:pPr marL="21590" marR="21590" indent="-21590" algn="ctr">
                        <a:lnSpc>
                          <a:spcPct val="115000"/>
                        </a:lnSpc>
                        <a:spcAft>
                          <a:spcPts val="0"/>
                        </a:spcAft>
                      </a:pPr>
                      <a:r>
                        <a:rPr lang="en-US" sz="1400" dirty="0">
                          <a:solidFill>
                            <a:srgbClr val="00B050"/>
                          </a:solidFill>
                          <a:effectLst/>
                        </a:rPr>
                        <a:t>57</a:t>
                      </a:r>
                      <a:endParaRPr lang="ru-RU" sz="1400" dirty="0">
                        <a:solidFill>
                          <a:srgbClr val="00B050"/>
                        </a:solidFill>
                        <a:effectLst/>
                        <a:latin typeface="Calibri"/>
                        <a:ea typeface="Calibri"/>
                        <a:cs typeface="Times New Roman"/>
                      </a:endParaRPr>
                    </a:p>
                  </a:txBody>
                  <a:tcPr marL="59891" marR="59891" marT="0" marB="0"/>
                </a:tc>
              </a:tr>
              <a:tr h="223671">
                <a:tc>
                  <a:txBody>
                    <a:bodyPr/>
                    <a:lstStyle/>
                    <a:p>
                      <a:pPr algn="just">
                        <a:lnSpc>
                          <a:spcPct val="115000"/>
                        </a:lnSpc>
                        <a:spcAft>
                          <a:spcPts val="0"/>
                        </a:spcAft>
                      </a:pPr>
                      <a:r>
                        <a:rPr lang="en-US" sz="1400" dirty="0">
                          <a:effectLst/>
                        </a:rPr>
                        <a:t>Heat intercepts of the coil supports</a:t>
                      </a:r>
                      <a:endParaRPr lang="ru-RU" sz="1400" dirty="0">
                        <a:effectLst/>
                        <a:latin typeface="Calibri"/>
                        <a:ea typeface="Calibri"/>
                        <a:cs typeface="Times New Roman"/>
                      </a:endParaRPr>
                    </a:p>
                  </a:txBody>
                  <a:tcPr marL="59891" marR="59891" marT="0" marB="0"/>
                </a:tc>
                <a:tc>
                  <a:txBody>
                    <a:bodyPr/>
                    <a:lstStyle/>
                    <a:p>
                      <a:pPr algn="ctr">
                        <a:lnSpc>
                          <a:spcPct val="115000"/>
                        </a:lnSpc>
                        <a:spcAft>
                          <a:spcPts val="0"/>
                        </a:spcAft>
                      </a:pPr>
                      <a:r>
                        <a:rPr lang="en-US" sz="1400" dirty="0">
                          <a:solidFill>
                            <a:srgbClr val="00B050"/>
                          </a:solidFill>
                          <a:effectLst/>
                        </a:rPr>
                        <a:t>12.6</a:t>
                      </a:r>
                      <a:endParaRPr lang="ru-RU" sz="1400" dirty="0">
                        <a:solidFill>
                          <a:srgbClr val="00B050"/>
                        </a:solidFill>
                        <a:effectLst/>
                        <a:latin typeface="Calibri"/>
                        <a:ea typeface="Calibri"/>
                        <a:cs typeface="Times New Roman"/>
                      </a:endParaRPr>
                    </a:p>
                  </a:txBody>
                  <a:tcPr marL="59891" marR="59891" marT="0" marB="0" anchor="ctr"/>
                </a:tc>
              </a:tr>
              <a:tr h="223671">
                <a:tc>
                  <a:txBody>
                    <a:bodyPr/>
                    <a:lstStyle/>
                    <a:p>
                      <a:pPr algn="just">
                        <a:lnSpc>
                          <a:spcPct val="115000"/>
                        </a:lnSpc>
                        <a:spcAft>
                          <a:spcPts val="0"/>
                        </a:spcAft>
                      </a:pPr>
                      <a:r>
                        <a:rPr lang="en-US" sz="1400" dirty="0">
                          <a:effectLst/>
                        </a:rPr>
                        <a:t>Shield supports</a:t>
                      </a:r>
                      <a:endParaRPr lang="ru-RU" sz="1400" dirty="0">
                        <a:effectLst/>
                        <a:latin typeface="Calibri"/>
                        <a:ea typeface="Calibri"/>
                        <a:cs typeface="Times New Roman"/>
                      </a:endParaRPr>
                    </a:p>
                  </a:txBody>
                  <a:tcPr marL="59891" marR="59891" marT="0" marB="0"/>
                </a:tc>
                <a:tc>
                  <a:txBody>
                    <a:bodyPr/>
                    <a:lstStyle/>
                    <a:p>
                      <a:pPr algn="ctr">
                        <a:lnSpc>
                          <a:spcPct val="115000"/>
                        </a:lnSpc>
                        <a:spcAft>
                          <a:spcPts val="0"/>
                        </a:spcAft>
                      </a:pPr>
                      <a:r>
                        <a:rPr lang="ru-RU" sz="1400" dirty="0">
                          <a:solidFill>
                            <a:srgbClr val="00B050"/>
                          </a:solidFill>
                          <a:effectLst/>
                        </a:rPr>
                        <a:t>11</a:t>
                      </a:r>
                      <a:r>
                        <a:rPr lang="en-US" sz="1400" dirty="0">
                          <a:solidFill>
                            <a:srgbClr val="00B050"/>
                          </a:solidFill>
                          <a:effectLst/>
                        </a:rPr>
                        <a:t>5</a:t>
                      </a:r>
                      <a:endParaRPr lang="ru-RU" sz="1400" dirty="0">
                        <a:solidFill>
                          <a:srgbClr val="00B050"/>
                        </a:solidFill>
                        <a:effectLst/>
                        <a:latin typeface="Calibri"/>
                        <a:ea typeface="Calibri"/>
                        <a:cs typeface="Times New Roman"/>
                      </a:endParaRPr>
                    </a:p>
                  </a:txBody>
                  <a:tcPr marL="59891" marR="59891" marT="0" marB="0" anchor="ctr"/>
                </a:tc>
              </a:tr>
              <a:tr h="223671">
                <a:tc>
                  <a:txBody>
                    <a:bodyPr/>
                    <a:lstStyle/>
                    <a:p>
                      <a:pPr algn="just">
                        <a:lnSpc>
                          <a:spcPct val="115000"/>
                        </a:lnSpc>
                        <a:spcAft>
                          <a:spcPts val="0"/>
                        </a:spcAft>
                      </a:pPr>
                      <a:r>
                        <a:rPr lang="en-US" sz="1400">
                          <a:effectLst/>
                        </a:rPr>
                        <a:t>Gas load</a:t>
                      </a:r>
                      <a:endParaRPr lang="ru-RU" sz="1400">
                        <a:effectLst/>
                        <a:latin typeface="Calibri"/>
                        <a:ea typeface="Calibri"/>
                        <a:cs typeface="Times New Roman"/>
                      </a:endParaRPr>
                    </a:p>
                  </a:txBody>
                  <a:tcPr marL="59891" marR="59891" marT="0" marB="0"/>
                </a:tc>
                <a:tc>
                  <a:txBody>
                    <a:bodyPr/>
                    <a:lstStyle/>
                    <a:p>
                      <a:pPr algn="ctr">
                        <a:lnSpc>
                          <a:spcPct val="115000"/>
                        </a:lnSpc>
                        <a:spcAft>
                          <a:spcPts val="0"/>
                        </a:spcAft>
                      </a:pPr>
                      <a:r>
                        <a:rPr lang="en-US" sz="1400" dirty="0">
                          <a:solidFill>
                            <a:srgbClr val="00B050"/>
                          </a:solidFill>
                          <a:effectLst/>
                        </a:rPr>
                        <a:t>2</a:t>
                      </a:r>
                      <a:endParaRPr lang="ru-RU" sz="1400" dirty="0">
                        <a:solidFill>
                          <a:srgbClr val="00B050"/>
                        </a:solidFill>
                        <a:effectLst/>
                        <a:latin typeface="Calibri"/>
                        <a:ea typeface="Calibri"/>
                        <a:cs typeface="Times New Roman"/>
                      </a:endParaRPr>
                    </a:p>
                  </a:txBody>
                  <a:tcPr marL="59891" marR="59891" marT="0" marB="0" anchor="ctr"/>
                </a:tc>
              </a:tr>
              <a:tr h="223671">
                <a:tc>
                  <a:txBody>
                    <a:bodyPr/>
                    <a:lstStyle/>
                    <a:p>
                      <a:pPr algn="just">
                        <a:lnSpc>
                          <a:spcPct val="115000"/>
                        </a:lnSpc>
                        <a:spcAft>
                          <a:spcPts val="0"/>
                        </a:spcAft>
                      </a:pPr>
                      <a:r>
                        <a:rPr lang="en-US" sz="1400">
                          <a:effectLst/>
                        </a:rPr>
                        <a:t>Eddy current losses</a:t>
                      </a:r>
                      <a:endParaRPr lang="ru-RU" sz="1400">
                        <a:effectLst/>
                        <a:latin typeface="Calibri"/>
                        <a:ea typeface="Calibri"/>
                        <a:cs typeface="Times New Roman"/>
                      </a:endParaRPr>
                    </a:p>
                  </a:txBody>
                  <a:tcPr marL="59891" marR="59891" marT="0" marB="0"/>
                </a:tc>
                <a:tc>
                  <a:txBody>
                    <a:bodyPr/>
                    <a:lstStyle/>
                    <a:p>
                      <a:pPr algn="ctr">
                        <a:lnSpc>
                          <a:spcPct val="115000"/>
                        </a:lnSpc>
                        <a:spcAft>
                          <a:spcPts val="0"/>
                        </a:spcAft>
                      </a:pPr>
                      <a:r>
                        <a:rPr lang="en-US" sz="1400" dirty="0">
                          <a:effectLst/>
                        </a:rPr>
                        <a:t>10</a:t>
                      </a:r>
                      <a:endParaRPr lang="ru-RU" sz="1400" dirty="0">
                        <a:effectLst/>
                        <a:latin typeface="Calibri"/>
                        <a:ea typeface="Calibri"/>
                        <a:cs typeface="Times New Roman"/>
                      </a:endParaRPr>
                    </a:p>
                  </a:txBody>
                  <a:tcPr marL="59891" marR="59891" marT="0" marB="0" anchor="ctr"/>
                </a:tc>
              </a:tr>
              <a:tr h="223671">
                <a:tc>
                  <a:txBody>
                    <a:bodyPr/>
                    <a:lstStyle/>
                    <a:p>
                      <a:pPr algn="just">
                        <a:lnSpc>
                          <a:spcPct val="115000"/>
                        </a:lnSpc>
                        <a:spcAft>
                          <a:spcPts val="0"/>
                        </a:spcAft>
                      </a:pPr>
                      <a:r>
                        <a:rPr lang="en-US" sz="1400">
                          <a:effectLst/>
                        </a:rPr>
                        <a:t>Wires</a:t>
                      </a:r>
                      <a:endParaRPr lang="ru-RU" sz="1400">
                        <a:effectLst/>
                        <a:latin typeface="Calibri"/>
                        <a:ea typeface="Calibri"/>
                        <a:cs typeface="Times New Roman"/>
                      </a:endParaRPr>
                    </a:p>
                  </a:txBody>
                  <a:tcPr marL="59891" marR="59891" marT="0" marB="0"/>
                </a:tc>
                <a:tc>
                  <a:txBody>
                    <a:bodyPr/>
                    <a:lstStyle/>
                    <a:p>
                      <a:pPr algn="ctr">
                        <a:lnSpc>
                          <a:spcPct val="115000"/>
                        </a:lnSpc>
                        <a:spcAft>
                          <a:spcPts val="0"/>
                        </a:spcAft>
                      </a:pPr>
                      <a:r>
                        <a:rPr lang="en-US" sz="1400" dirty="0">
                          <a:solidFill>
                            <a:srgbClr val="00B050"/>
                          </a:solidFill>
                          <a:effectLst/>
                        </a:rPr>
                        <a:t>1</a:t>
                      </a:r>
                      <a:endParaRPr lang="ru-RU" sz="1400" dirty="0">
                        <a:solidFill>
                          <a:srgbClr val="00B050"/>
                        </a:solidFill>
                        <a:effectLst/>
                        <a:latin typeface="Calibri"/>
                        <a:ea typeface="Calibri"/>
                        <a:cs typeface="Times New Roman"/>
                      </a:endParaRPr>
                    </a:p>
                  </a:txBody>
                  <a:tcPr marL="59891" marR="59891" marT="0" marB="0" anchor="ctr"/>
                </a:tc>
              </a:tr>
              <a:tr h="223671">
                <a:tc>
                  <a:txBody>
                    <a:bodyPr/>
                    <a:lstStyle/>
                    <a:p>
                      <a:pPr algn="r">
                        <a:lnSpc>
                          <a:spcPct val="115000"/>
                        </a:lnSpc>
                        <a:spcAft>
                          <a:spcPts val="0"/>
                        </a:spcAft>
                      </a:pPr>
                      <a:r>
                        <a:rPr lang="en-US" sz="1400">
                          <a:effectLst/>
                        </a:rPr>
                        <a:t>Total:</a:t>
                      </a:r>
                      <a:endParaRPr lang="ru-RU" sz="1400">
                        <a:effectLst/>
                        <a:latin typeface="Calibri"/>
                        <a:ea typeface="Calibri"/>
                        <a:cs typeface="Times New Roman"/>
                      </a:endParaRPr>
                    </a:p>
                  </a:txBody>
                  <a:tcPr marL="59891" marR="59891" marT="0" marB="0"/>
                </a:tc>
                <a:tc>
                  <a:txBody>
                    <a:bodyPr/>
                    <a:lstStyle/>
                    <a:p>
                      <a:pPr marR="21590" algn="ctr">
                        <a:lnSpc>
                          <a:spcPct val="115000"/>
                        </a:lnSpc>
                        <a:spcAft>
                          <a:spcPts val="0"/>
                        </a:spcAft>
                      </a:pPr>
                      <a:r>
                        <a:rPr lang="en-US" sz="1400" dirty="0">
                          <a:effectLst/>
                        </a:rPr>
                        <a:t>198</a:t>
                      </a:r>
                      <a:endParaRPr lang="ru-RU" sz="1400" dirty="0">
                        <a:effectLst/>
                        <a:latin typeface="Calibri"/>
                        <a:ea typeface="Calibri"/>
                        <a:cs typeface="Times New Roman"/>
                      </a:endParaRPr>
                    </a:p>
                  </a:txBody>
                  <a:tcPr marL="59891" marR="59891" marT="0" marB="0"/>
                </a:tc>
              </a:tr>
              <a:tr h="223671">
                <a:tc>
                  <a:txBody>
                    <a:bodyPr/>
                    <a:lstStyle/>
                    <a:p>
                      <a:pPr algn="r">
                        <a:lnSpc>
                          <a:spcPct val="115000"/>
                        </a:lnSpc>
                        <a:spcAft>
                          <a:spcPts val="0"/>
                        </a:spcAft>
                      </a:pPr>
                      <a:r>
                        <a:rPr lang="en-US" sz="1400" b="1" dirty="0">
                          <a:effectLst/>
                        </a:rPr>
                        <a:t>With safety factor 2 </a:t>
                      </a:r>
                      <a:endParaRPr lang="ru-RU" sz="1400" b="1" dirty="0">
                        <a:effectLst/>
                        <a:latin typeface="Calibri"/>
                        <a:ea typeface="Calibri"/>
                        <a:cs typeface="Times New Roman"/>
                      </a:endParaRPr>
                    </a:p>
                  </a:txBody>
                  <a:tcPr marL="59891" marR="59891" marT="0" marB="0"/>
                </a:tc>
                <a:tc>
                  <a:txBody>
                    <a:bodyPr/>
                    <a:lstStyle/>
                    <a:p>
                      <a:pPr marR="21590" algn="ctr">
                        <a:lnSpc>
                          <a:spcPct val="115000"/>
                        </a:lnSpc>
                        <a:spcAft>
                          <a:spcPts val="0"/>
                        </a:spcAft>
                      </a:pPr>
                      <a:r>
                        <a:rPr lang="en-US" sz="1400" b="1" dirty="0">
                          <a:effectLst/>
                        </a:rPr>
                        <a:t>396</a:t>
                      </a:r>
                      <a:endParaRPr lang="ru-RU" sz="1400" b="1" dirty="0">
                        <a:effectLst/>
                        <a:latin typeface="Calibri"/>
                        <a:ea typeface="Calibri"/>
                        <a:cs typeface="Times New Roman"/>
                      </a:endParaRPr>
                    </a:p>
                  </a:txBody>
                  <a:tcPr marL="59891" marR="59891" marT="0" marB="0"/>
                </a:tc>
              </a:tr>
            </a:tbl>
          </a:graphicData>
        </a:graphic>
      </p:graphicFrame>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29</a:t>
            </a:fld>
            <a:endParaRPr lang="ru-RU"/>
          </a:p>
        </p:txBody>
      </p:sp>
    </p:spTree>
    <p:extLst>
      <p:ext uri="{BB962C8B-B14F-4D97-AF65-F5344CB8AC3E}">
        <p14:creationId xmlns:p14="http://schemas.microsoft.com/office/powerpoint/2010/main" val="348415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b="1" dirty="0" smtClean="0">
                <a:solidFill>
                  <a:srgbClr val="C00000"/>
                </a:solidFill>
                <a:effectLst>
                  <a:outerShdw blurRad="38100" dist="38100" dir="2700000" algn="tl">
                    <a:srgbClr val="000000">
                      <a:alpha val="43137"/>
                    </a:srgbClr>
                  </a:outerShdw>
                </a:effectLst>
              </a:rPr>
              <a:t>Assembled cryostat and control Dewar</a:t>
            </a:r>
            <a:endParaRPr lang="ru-RU" sz="3200" b="1" dirty="0">
              <a:solidFill>
                <a:srgbClr val="C00000"/>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3</a:t>
            </a:fld>
            <a:endParaRPr lang="ru-RU"/>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863" r="24401"/>
          <a:stretch/>
        </p:blipFill>
        <p:spPr bwMode="auto">
          <a:xfrm>
            <a:off x="200025" y="1457325"/>
            <a:ext cx="31242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902" r="9804"/>
          <a:stretch/>
        </p:blipFill>
        <p:spPr bwMode="auto">
          <a:xfrm>
            <a:off x="3695700" y="1924050"/>
            <a:ext cx="2686050" cy="399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4500" y="1328280"/>
            <a:ext cx="2782888" cy="228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42639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82662"/>
          </a:xfrm>
        </p:spPr>
        <p:txBody>
          <a:bodyPr/>
          <a:lstStyle/>
          <a:p>
            <a:r>
              <a:rPr lang="en-US" b="1" dirty="0" smtClean="0">
                <a:solidFill>
                  <a:schemeClr val="accent2"/>
                </a:solidFill>
                <a:effectLst>
                  <a:outerShdw blurRad="38100" dist="38100" dir="2700000" algn="tl">
                    <a:srgbClr val="000000">
                      <a:alpha val="43137"/>
                    </a:srgbClr>
                  </a:outerShdw>
                </a:effectLst>
              </a:rPr>
              <a:t>Natural </a:t>
            </a:r>
            <a:r>
              <a:rPr lang="en-GB" b="1" dirty="0">
                <a:solidFill>
                  <a:schemeClr val="accent2"/>
                </a:solidFill>
                <a:effectLst>
                  <a:outerShdw blurRad="38100" dist="38100" dir="2700000" algn="tl">
                    <a:srgbClr val="000000">
                      <a:alpha val="43137"/>
                    </a:srgbClr>
                  </a:outerShdw>
                </a:effectLst>
              </a:rPr>
              <a:t>circulation</a:t>
            </a:r>
            <a:r>
              <a:rPr lang="ru-RU" b="1" dirty="0" smtClean="0">
                <a:solidFill>
                  <a:schemeClr val="accent2"/>
                </a:solidFill>
                <a:effectLst>
                  <a:outerShdw blurRad="38100" dist="38100" dir="2700000" algn="tl">
                    <a:srgbClr val="000000">
                      <a:alpha val="43137"/>
                    </a:srgbClr>
                  </a:outerShdw>
                </a:effectLst>
              </a:rPr>
              <a:t> </a:t>
            </a:r>
            <a:r>
              <a:rPr lang="en-US" b="1" dirty="0" smtClean="0">
                <a:solidFill>
                  <a:schemeClr val="accent2"/>
                </a:solidFill>
                <a:effectLst>
                  <a:outerShdw blurRad="38100" dist="38100" dir="2700000" algn="tl">
                    <a:srgbClr val="000000">
                      <a:alpha val="43137"/>
                    </a:srgbClr>
                  </a:outerShdw>
                </a:effectLst>
              </a:rPr>
              <a:t>mode</a:t>
            </a:r>
            <a:endParaRPr lang="ru-RU" b="1" dirty="0">
              <a:solidFill>
                <a:schemeClr val="accent2"/>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30</a:t>
            </a:fld>
            <a:endParaRPr lang="ru-RU"/>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425541" y="1789024"/>
            <a:ext cx="5432710" cy="4335551"/>
          </a:xfrm>
          <a:prstGeom prst="rect">
            <a:avLst/>
          </a:prstGeom>
        </p:spPr>
      </p:pic>
      <p:pic>
        <p:nvPicPr>
          <p:cNvPr id="4098" name="Picture 2" descr="C:\Users\11\Desktop\Solenoid12d_3D(1,00)_(Cooling_Pipe_System)-1-7_WHITE.jpg"/>
          <p:cNvPicPr>
            <a:picLocks noChangeAspect="1" noChangeArrowheads="1"/>
          </p:cNvPicPr>
          <p:nvPr/>
        </p:nvPicPr>
        <p:blipFill rotWithShape="1">
          <a:blip r:embed="rId3">
            <a:extLst>
              <a:ext uri="{28A0092B-C50C-407E-A947-70E740481C1C}">
                <a14:useLocalDpi xmlns:a14="http://schemas.microsoft.com/office/drawing/2010/main" val="0"/>
              </a:ext>
            </a:extLst>
          </a:blip>
          <a:srcRect l="25976" r="25562"/>
          <a:stretch/>
        </p:blipFill>
        <p:spPr bwMode="auto">
          <a:xfrm>
            <a:off x="171450" y="1156944"/>
            <a:ext cx="3314699" cy="5621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5978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GB" sz="2800" b="1" dirty="0" smtClean="0">
                <a:solidFill>
                  <a:schemeClr val="accent2"/>
                </a:solidFill>
                <a:effectLst>
                  <a:outerShdw blurRad="38100" dist="38100" dir="2700000" algn="tl">
                    <a:srgbClr val="000000">
                      <a:alpha val="43137"/>
                    </a:srgbClr>
                  </a:outerShdw>
                </a:effectLst>
              </a:rPr>
              <a:t>Natural </a:t>
            </a:r>
            <a:r>
              <a:rPr lang="en-GB" sz="2800" b="1" dirty="0">
                <a:solidFill>
                  <a:schemeClr val="accent2"/>
                </a:solidFill>
                <a:effectLst>
                  <a:outerShdw blurRad="38100" dist="38100" dir="2700000" algn="tl">
                    <a:srgbClr val="000000">
                      <a:alpha val="43137"/>
                    </a:srgbClr>
                  </a:outerShdw>
                </a:effectLst>
              </a:rPr>
              <a:t>circulation </a:t>
            </a:r>
            <a:r>
              <a:rPr lang="en-GB" sz="2800" b="1" dirty="0" smtClean="0">
                <a:solidFill>
                  <a:schemeClr val="accent2"/>
                </a:solidFill>
                <a:effectLst>
                  <a:outerShdw blurRad="38100" dist="38100" dir="2700000" algn="tl">
                    <a:srgbClr val="000000">
                      <a:alpha val="43137"/>
                    </a:srgbClr>
                  </a:outerShdw>
                </a:effectLst>
              </a:rPr>
              <a:t>cooling</a:t>
            </a:r>
            <a:endParaRPr lang="ru-RU" sz="2800" b="1" dirty="0">
              <a:solidFill>
                <a:schemeClr val="accent2"/>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31</a:t>
            </a:fld>
            <a:endParaRPr lang="ru-RU"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5561" y="1703717"/>
            <a:ext cx="225548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Прямая со стрелкой 5"/>
          <p:cNvCxnSpPr/>
          <p:nvPr/>
        </p:nvCxnSpPr>
        <p:spPr>
          <a:xfrm>
            <a:off x="577970" y="3286664"/>
            <a:ext cx="17253" cy="2924355"/>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7638" y="4522063"/>
            <a:ext cx="923026" cy="584775"/>
          </a:xfrm>
          <a:prstGeom prst="rect">
            <a:avLst/>
          </a:prstGeom>
          <a:noFill/>
        </p:spPr>
        <p:txBody>
          <a:bodyPr wrap="square" rtlCol="0">
            <a:spAutoFit/>
          </a:bodyPr>
          <a:lstStyle/>
          <a:p>
            <a:r>
              <a:rPr lang="en-US" dirty="0" smtClean="0"/>
              <a:t>H1</a:t>
            </a:r>
          </a:p>
          <a:p>
            <a:r>
              <a:rPr lang="en-US" sz="1400" dirty="0" smtClean="0"/>
              <a:t>(D</a:t>
            </a:r>
            <a:r>
              <a:rPr lang="en-US" sz="1400" baseline="-25000" dirty="0" smtClean="0"/>
              <a:t>1</a:t>
            </a:r>
            <a:r>
              <a:rPr lang="en-US" sz="1400" dirty="0" smtClean="0"/>
              <a:t>, F</a:t>
            </a:r>
            <a:r>
              <a:rPr lang="en-US" sz="1400" baseline="-25000" dirty="0" smtClean="0"/>
              <a:t>1</a:t>
            </a:r>
            <a:r>
              <a:rPr lang="en-US" sz="1400" dirty="0" smtClean="0"/>
              <a:t>)</a:t>
            </a:r>
            <a:endParaRPr lang="ru-RU" sz="1400" dirty="0"/>
          </a:p>
        </p:txBody>
      </p:sp>
      <p:cxnSp>
        <p:nvCxnSpPr>
          <p:cNvPr id="9" name="Прямая со стрелкой 8"/>
          <p:cNvCxnSpPr/>
          <p:nvPr/>
        </p:nvCxnSpPr>
        <p:spPr>
          <a:xfrm>
            <a:off x="3042250" y="5106838"/>
            <a:ext cx="0" cy="1104181"/>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3024997" y="3062377"/>
            <a:ext cx="17253" cy="2044461"/>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42249" y="5474262"/>
            <a:ext cx="950545" cy="861774"/>
          </a:xfrm>
          <a:prstGeom prst="rect">
            <a:avLst/>
          </a:prstGeom>
          <a:noFill/>
        </p:spPr>
        <p:txBody>
          <a:bodyPr wrap="square" rtlCol="0">
            <a:spAutoFit/>
          </a:bodyPr>
          <a:lstStyle/>
          <a:p>
            <a:r>
              <a:rPr lang="en-US" dirty="0" smtClean="0"/>
              <a:t>H2</a:t>
            </a:r>
          </a:p>
          <a:p>
            <a:r>
              <a:rPr lang="en-US" sz="1400" dirty="0"/>
              <a:t>(</a:t>
            </a:r>
            <a:r>
              <a:rPr lang="en-US" sz="1400" dirty="0" smtClean="0"/>
              <a:t>D</a:t>
            </a:r>
            <a:r>
              <a:rPr lang="en-US" sz="1400" baseline="-25000" dirty="0" smtClean="0"/>
              <a:t>2</a:t>
            </a:r>
            <a:r>
              <a:rPr lang="en-US" sz="1400" dirty="0" smtClean="0"/>
              <a:t>, F</a:t>
            </a:r>
            <a:r>
              <a:rPr lang="en-US" sz="1400" baseline="-25000" dirty="0" smtClean="0"/>
              <a:t>2</a:t>
            </a:r>
            <a:r>
              <a:rPr lang="en-US" sz="1400" dirty="0" smtClean="0"/>
              <a:t>)</a:t>
            </a:r>
            <a:endParaRPr lang="ru-RU" sz="1400" dirty="0"/>
          </a:p>
          <a:p>
            <a:endParaRPr lang="ru-RU" dirty="0"/>
          </a:p>
        </p:txBody>
      </p:sp>
      <p:sp>
        <p:nvSpPr>
          <p:cNvPr id="14" name="TextBox 13"/>
          <p:cNvSpPr txBox="1"/>
          <p:nvPr/>
        </p:nvSpPr>
        <p:spPr>
          <a:xfrm>
            <a:off x="3042250" y="3728049"/>
            <a:ext cx="836762" cy="861774"/>
          </a:xfrm>
          <a:prstGeom prst="rect">
            <a:avLst/>
          </a:prstGeom>
          <a:noFill/>
        </p:spPr>
        <p:txBody>
          <a:bodyPr wrap="square" rtlCol="0">
            <a:spAutoFit/>
          </a:bodyPr>
          <a:lstStyle/>
          <a:p>
            <a:r>
              <a:rPr lang="en-US" dirty="0" smtClean="0"/>
              <a:t>H3</a:t>
            </a:r>
          </a:p>
          <a:p>
            <a:r>
              <a:rPr lang="en-US" sz="1400" dirty="0"/>
              <a:t>(</a:t>
            </a:r>
            <a:r>
              <a:rPr lang="en-US" sz="1400" dirty="0" smtClean="0"/>
              <a:t>D</a:t>
            </a:r>
            <a:r>
              <a:rPr lang="en-US" sz="1400" baseline="-25000" dirty="0" smtClean="0"/>
              <a:t>3</a:t>
            </a:r>
            <a:r>
              <a:rPr lang="en-US" sz="1400" dirty="0" smtClean="0"/>
              <a:t>, F</a:t>
            </a:r>
            <a:r>
              <a:rPr lang="en-US" sz="1400" baseline="-25000" dirty="0" smtClean="0"/>
              <a:t>3</a:t>
            </a:r>
            <a:r>
              <a:rPr lang="en-US" sz="1400" dirty="0" smtClean="0"/>
              <a:t>)</a:t>
            </a:r>
            <a:endParaRPr lang="ru-RU" sz="1400" dirty="0"/>
          </a:p>
          <a:p>
            <a:endParaRPr lang="ru-RU" dirty="0"/>
          </a:p>
        </p:txBody>
      </p:sp>
      <p:graphicFrame>
        <p:nvGraphicFramePr>
          <p:cNvPr id="23" name="Объект 22"/>
          <p:cNvGraphicFramePr>
            <a:graphicFrameLocks noChangeAspect="1"/>
          </p:cNvGraphicFramePr>
          <p:nvPr>
            <p:extLst>
              <p:ext uri="{D42A27DB-BD31-4B8C-83A1-F6EECF244321}">
                <p14:modId xmlns:p14="http://schemas.microsoft.com/office/powerpoint/2010/main" val="2384429792"/>
              </p:ext>
            </p:extLst>
          </p:nvPr>
        </p:nvGraphicFramePr>
        <p:xfrm>
          <a:off x="3734608" y="1708031"/>
          <a:ext cx="3441249" cy="327738"/>
        </p:xfrm>
        <a:graphic>
          <a:graphicData uri="http://schemas.openxmlformats.org/presentationml/2006/ole">
            <mc:AlternateContent xmlns:mc="http://schemas.openxmlformats.org/markup-compatibility/2006">
              <mc:Choice xmlns:v="urn:schemas-microsoft-com:vml" Requires="v">
                <p:oleObj spid="_x0000_s5342" name="Equation" r:id="rId4" imgW="2400300" imgH="228600" progId="Equation.3">
                  <p:embed/>
                </p:oleObj>
              </mc:Choice>
              <mc:Fallback>
                <p:oleObj name="Equation" r:id="rId4" imgW="2400300" imgH="228600" progId="Equation.3">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4608" y="1708031"/>
                        <a:ext cx="3441249" cy="327738"/>
                      </a:xfrm>
                      <a:prstGeom prst="rect">
                        <a:avLst/>
                      </a:prstGeom>
                      <a:noFill/>
                    </p:spPr>
                  </p:pic>
                </p:oleObj>
              </mc:Fallback>
            </mc:AlternateContent>
          </a:graphicData>
        </a:graphic>
      </p:graphicFrame>
      <p:graphicFrame>
        <p:nvGraphicFramePr>
          <p:cNvPr id="24" name="Объект 23"/>
          <p:cNvGraphicFramePr>
            <a:graphicFrameLocks noChangeAspect="1"/>
          </p:cNvGraphicFramePr>
          <p:nvPr>
            <p:extLst>
              <p:ext uri="{D42A27DB-BD31-4B8C-83A1-F6EECF244321}">
                <p14:modId xmlns:p14="http://schemas.microsoft.com/office/powerpoint/2010/main" val="1501118263"/>
              </p:ext>
            </p:extLst>
          </p:nvPr>
        </p:nvGraphicFramePr>
        <p:xfrm>
          <a:off x="3288103" y="2014203"/>
          <a:ext cx="278921" cy="337641"/>
        </p:xfrm>
        <a:graphic>
          <a:graphicData uri="http://schemas.openxmlformats.org/presentationml/2006/ole">
            <mc:AlternateContent xmlns:mc="http://schemas.openxmlformats.org/markup-compatibility/2006">
              <mc:Choice xmlns:v="urn:schemas-microsoft-com:vml" Requires="v">
                <p:oleObj spid="_x0000_s5343" name="Equation" r:id="rId6" imgW="177569" imgH="215619" progId="Equation.3">
                  <p:embed/>
                </p:oleObj>
              </mc:Choice>
              <mc:Fallback>
                <p:oleObj name="Equation" r:id="rId6" imgW="177569" imgH="215619" progId="Equation.3">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8103" y="2014203"/>
                        <a:ext cx="278921" cy="337641"/>
                      </a:xfrm>
                      <a:prstGeom prst="rect">
                        <a:avLst/>
                      </a:prstGeom>
                      <a:noFill/>
                    </p:spPr>
                  </p:pic>
                </p:oleObj>
              </mc:Fallback>
            </mc:AlternateContent>
          </a:graphicData>
        </a:graphic>
      </p:graphicFrame>
      <p:graphicFrame>
        <p:nvGraphicFramePr>
          <p:cNvPr id="25" name="Объект 24"/>
          <p:cNvGraphicFramePr>
            <a:graphicFrameLocks noChangeAspect="1"/>
          </p:cNvGraphicFramePr>
          <p:nvPr>
            <p:extLst>
              <p:ext uri="{D42A27DB-BD31-4B8C-83A1-F6EECF244321}">
                <p14:modId xmlns:p14="http://schemas.microsoft.com/office/powerpoint/2010/main" val="1292946666"/>
              </p:ext>
            </p:extLst>
          </p:nvPr>
        </p:nvGraphicFramePr>
        <p:xfrm>
          <a:off x="3288103" y="2206366"/>
          <a:ext cx="966597" cy="308774"/>
        </p:xfrm>
        <a:graphic>
          <a:graphicData uri="http://schemas.openxmlformats.org/presentationml/2006/ole">
            <mc:AlternateContent xmlns:mc="http://schemas.openxmlformats.org/markup-compatibility/2006">
              <mc:Choice xmlns:v="urn:schemas-microsoft-com:vml" Requires="v">
                <p:oleObj spid="_x0000_s5344" name="Equation" r:id="rId8" imgW="685502" imgH="215806" progId="Equation.3">
                  <p:embed/>
                </p:oleObj>
              </mc:Choice>
              <mc:Fallback>
                <p:oleObj name="Equation" r:id="rId8" imgW="685502" imgH="215806" progId="Equation.3">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8103" y="2206366"/>
                        <a:ext cx="966597" cy="308774"/>
                      </a:xfrm>
                      <a:prstGeom prst="rect">
                        <a:avLst/>
                      </a:prstGeom>
                      <a:noFill/>
                    </p:spPr>
                  </p:pic>
                </p:oleObj>
              </mc:Fallback>
            </mc:AlternateContent>
          </a:graphicData>
        </a:graphic>
      </p:graphicFrame>
      <p:graphicFrame>
        <p:nvGraphicFramePr>
          <p:cNvPr id="26" name="Объект 25"/>
          <p:cNvGraphicFramePr>
            <a:graphicFrameLocks noChangeAspect="1"/>
          </p:cNvGraphicFramePr>
          <p:nvPr>
            <p:extLst>
              <p:ext uri="{D42A27DB-BD31-4B8C-83A1-F6EECF244321}">
                <p14:modId xmlns:p14="http://schemas.microsoft.com/office/powerpoint/2010/main" val="3550631684"/>
              </p:ext>
            </p:extLst>
          </p:nvPr>
        </p:nvGraphicFramePr>
        <p:xfrm>
          <a:off x="3297932" y="2423068"/>
          <a:ext cx="989397" cy="329799"/>
        </p:xfrm>
        <a:graphic>
          <a:graphicData uri="http://schemas.openxmlformats.org/presentationml/2006/ole">
            <mc:AlternateContent xmlns:mc="http://schemas.openxmlformats.org/markup-compatibility/2006">
              <mc:Choice xmlns:v="urn:schemas-microsoft-com:vml" Requires="v">
                <p:oleObj spid="_x0000_s5345" name="Equation" r:id="rId10" imgW="685800" imgH="228600" progId="Equation.3">
                  <p:embed/>
                </p:oleObj>
              </mc:Choice>
              <mc:Fallback>
                <p:oleObj name="Equation" r:id="rId10" imgW="685800" imgH="228600" progId="Equation.3">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97932" y="2423068"/>
                        <a:ext cx="989397" cy="329799"/>
                      </a:xfrm>
                      <a:prstGeom prst="rect">
                        <a:avLst/>
                      </a:prstGeom>
                      <a:noFill/>
                    </p:spPr>
                  </p:pic>
                </p:oleObj>
              </mc:Fallback>
            </mc:AlternateContent>
          </a:graphicData>
        </a:graphic>
      </p:graphicFrame>
      <p:sp>
        <p:nvSpPr>
          <p:cNvPr id="27" name="Rectangle 14"/>
          <p:cNvSpPr>
            <a:spLocks noChangeArrowheads="1"/>
          </p:cNvSpPr>
          <p:nvPr/>
        </p:nvSpPr>
        <p:spPr bwMode="auto">
          <a:xfrm>
            <a:off x="3879012" y="1398498"/>
            <a:ext cx="15503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n-US" alt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Driving force</a:t>
            </a:r>
          </a:p>
          <a:p>
            <a:pPr marR="0" lvl="0" algn="l" defTabSz="914400" rtl="0" eaLnBrk="1" fontAlgn="base" latinLnBrk="0" hangingPunct="1">
              <a:lnSpc>
                <a:spcPct val="100000"/>
              </a:lnSpc>
              <a:spcBef>
                <a:spcPct val="0"/>
              </a:spcBef>
              <a:spcAft>
                <a:spcPct val="0"/>
              </a:spcAft>
              <a:buClrTx/>
              <a:buSzTx/>
              <a:tabLst/>
            </a:pPr>
            <a:endParaRPr kumimoji="0" lang="ru-RU" altLang="ru-RU"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4" name="Прямоугольник 1023"/>
          <p:cNvSpPr/>
          <p:nvPr/>
        </p:nvSpPr>
        <p:spPr>
          <a:xfrm>
            <a:off x="4287329" y="2014203"/>
            <a:ext cx="4753154" cy="738664"/>
          </a:xfrm>
          <a:prstGeom prst="rect">
            <a:avLst/>
          </a:prstGeom>
        </p:spPr>
        <p:txBody>
          <a:bodyPr wrap="square">
            <a:spAutoFit/>
          </a:bodyPr>
          <a:lstStyle/>
          <a:p>
            <a:pPr marL="180975" lvl="0" indent="-180975" fontAlgn="base">
              <a:spcBef>
                <a:spcPct val="0"/>
              </a:spcBef>
              <a:spcAft>
                <a:spcPct val="0"/>
              </a:spcAft>
              <a:buFontTx/>
              <a:buChar char="-"/>
            </a:pPr>
            <a:r>
              <a:rPr lang="en-US" altLang="ru-RU" sz="1400" dirty="0" smtClean="0">
                <a:solidFill>
                  <a:prstClr val="black"/>
                </a:solidFill>
                <a:latin typeface="Calibri" pitchFamily="34" charset="0"/>
                <a:ea typeface="Calibri" pitchFamily="34" charset="0"/>
                <a:cs typeface="TimesNewRoman" charset="0"/>
              </a:rPr>
              <a:t>density </a:t>
            </a:r>
            <a:r>
              <a:rPr lang="en-US" altLang="ru-RU" sz="1400" dirty="0">
                <a:solidFill>
                  <a:prstClr val="black"/>
                </a:solidFill>
                <a:latin typeface="Calibri" pitchFamily="34" charset="0"/>
                <a:ea typeface="Calibri" pitchFamily="34" charset="0"/>
                <a:cs typeface="TimesNewRoman" charset="0"/>
              </a:rPr>
              <a:t>of the liquid helium in the supply </a:t>
            </a:r>
            <a:r>
              <a:rPr lang="en-US" altLang="ru-RU" sz="1400" dirty="0" smtClean="0">
                <a:solidFill>
                  <a:prstClr val="black"/>
                </a:solidFill>
                <a:latin typeface="Calibri" pitchFamily="34" charset="0"/>
                <a:ea typeface="Calibri" pitchFamily="34" charset="0"/>
                <a:cs typeface="TimesNewRoman" charset="0"/>
              </a:rPr>
              <a:t>tube</a:t>
            </a:r>
          </a:p>
          <a:p>
            <a:pPr marL="180975" indent="-180975" fontAlgn="base">
              <a:spcBef>
                <a:spcPct val="0"/>
              </a:spcBef>
              <a:spcAft>
                <a:spcPct val="0"/>
              </a:spcAft>
              <a:buFontTx/>
              <a:buChar char="-"/>
            </a:pPr>
            <a:r>
              <a:rPr lang="en-US" altLang="ru-RU" sz="1200" dirty="0" smtClean="0">
                <a:solidFill>
                  <a:prstClr val="black"/>
                </a:solidFill>
                <a:latin typeface="Calibri" pitchFamily="34" charset="0"/>
                <a:ea typeface="Calibri" pitchFamily="34" charset="0"/>
                <a:cs typeface="Times New Roman" pitchFamily="18" charset="0"/>
              </a:rPr>
              <a:t> </a:t>
            </a:r>
            <a:r>
              <a:rPr lang="en-US" altLang="ru-RU" sz="1400" dirty="0">
                <a:solidFill>
                  <a:prstClr val="black"/>
                </a:solidFill>
                <a:latin typeface="Calibri" pitchFamily="34" charset="0"/>
                <a:ea typeface="Calibri" pitchFamily="34" charset="0"/>
                <a:cs typeface="TimesNewRoman" charset="0"/>
              </a:rPr>
              <a:t>mean density of the liquid-vapor mixture in the heated tube</a:t>
            </a:r>
            <a:endParaRPr lang="ru-RU" altLang="ru-RU" sz="700" dirty="0">
              <a:solidFill>
                <a:prstClr val="black"/>
              </a:solidFill>
              <a:latin typeface="Arial" pitchFamily="34" charset="0"/>
              <a:cs typeface="Arial" pitchFamily="34" charset="0"/>
            </a:endParaRPr>
          </a:p>
          <a:p>
            <a:pPr marL="180975" indent="-180975" fontAlgn="base">
              <a:spcBef>
                <a:spcPct val="0"/>
              </a:spcBef>
              <a:spcAft>
                <a:spcPct val="0"/>
              </a:spcAft>
              <a:buFontTx/>
              <a:buChar char="-"/>
            </a:pPr>
            <a:r>
              <a:rPr lang="en-US" altLang="ru-RU" sz="1200" dirty="0" smtClean="0">
                <a:latin typeface="Calibri" pitchFamily="34" charset="0"/>
                <a:ea typeface="Calibri" pitchFamily="34" charset="0"/>
                <a:cs typeface="Times New Roman" pitchFamily="18" charset="0"/>
              </a:rPr>
              <a:t> </a:t>
            </a:r>
            <a:r>
              <a:rPr lang="en-US" altLang="ru-RU" sz="1400" dirty="0">
                <a:latin typeface="Calibri" pitchFamily="34" charset="0"/>
                <a:ea typeface="Calibri" pitchFamily="34" charset="0"/>
                <a:cs typeface="TimesNewRoman" charset="0"/>
              </a:rPr>
              <a:t>mean density of the liquid-vapor mixture in the return </a:t>
            </a:r>
            <a:r>
              <a:rPr lang="en-US" altLang="ru-RU" sz="1400" dirty="0" smtClean="0">
                <a:latin typeface="Calibri" pitchFamily="34" charset="0"/>
                <a:ea typeface="Calibri" pitchFamily="34" charset="0"/>
                <a:cs typeface="TimesNewRoman" charset="0"/>
              </a:rPr>
              <a:t>tube</a:t>
            </a:r>
            <a:endParaRPr lang="ru-RU" altLang="ru-RU" sz="1400" dirty="0">
              <a:solidFill>
                <a:prstClr val="black"/>
              </a:solidFill>
              <a:latin typeface="Arial" pitchFamily="34" charset="0"/>
              <a:cs typeface="Arial" pitchFamily="34" charset="0"/>
            </a:endParaRPr>
          </a:p>
        </p:txBody>
      </p:sp>
      <p:sp>
        <p:nvSpPr>
          <p:cNvPr id="1027" name="Прямоугольник 1026"/>
          <p:cNvSpPr/>
          <p:nvPr/>
        </p:nvSpPr>
        <p:spPr>
          <a:xfrm>
            <a:off x="3692106" y="2701889"/>
            <a:ext cx="5115464" cy="584775"/>
          </a:xfrm>
          <a:prstGeom prst="rect">
            <a:avLst/>
          </a:prstGeom>
        </p:spPr>
        <p:txBody>
          <a:bodyPr wrap="square">
            <a:spAutoFit/>
          </a:bodyPr>
          <a:lstStyle/>
          <a:p>
            <a:pPr marL="361950" indent="-361950"/>
            <a:r>
              <a:rPr lang="en-US" b="1" dirty="0" smtClean="0"/>
              <a:t>2.   </a:t>
            </a:r>
            <a:r>
              <a:rPr lang="en-US" sz="1400" b="1" dirty="0" smtClean="0"/>
              <a:t>The </a:t>
            </a:r>
            <a:r>
              <a:rPr lang="en-US" sz="1400" b="1" dirty="0"/>
              <a:t>driving force balances against the pressure drops (friction and fluid acceleration)</a:t>
            </a:r>
            <a:endParaRPr lang="ru-RU" sz="1400" dirty="0"/>
          </a:p>
        </p:txBody>
      </p:sp>
      <p:sp>
        <p:nvSpPr>
          <p:cNvPr id="102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29" name="Объект 1028"/>
          <p:cNvGraphicFramePr>
            <a:graphicFrameLocks noChangeAspect="1"/>
          </p:cNvGraphicFramePr>
          <p:nvPr>
            <p:extLst>
              <p:ext uri="{D42A27DB-BD31-4B8C-83A1-F6EECF244321}">
                <p14:modId xmlns:p14="http://schemas.microsoft.com/office/powerpoint/2010/main" val="4076959473"/>
              </p:ext>
            </p:extLst>
          </p:nvPr>
        </p:nvGraphicFramePr>
        <p:xfrm>
          <a:off x="3879012" y="3286664"/>
          <a:ext cx="2947362" cy="345057"/>
        </p:xfrm>
        <a:graphic>
          <a:graphicData uri="http://schemas.openxmlformats.org/presentationml/2006/ole">
            <mc:AlternateContent xmlns:mc="http://schemas.openxmlformats.org/markup-compatibility/2006">
              <mc:Choice xmlns:v="urn:schemas-microsoft-com:vml" Requires="v">
                <p:oleObj spid="_x0000_s5346" name="Equation" r:id="rId12" imgW="1955800" imgH="228600" progId="Equation.3">
                  <p:embed/>
                </p:oleObj>
              </mc:Choice>
              <mc:Fallback>
                <p:oleObj name="Equation" r:id="rId12" imgW="1955800" imgH="228600" progId="Equation.3">
                  <p:embed/>
                  <p:pic>
                    <p:nvPicPr>
                      <p:cNvPr id="0" name="Object 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79012" y="3286664"/>
                        <a:ext cx="2947362" cy="345057"/>
                      </a:xfrm>
                      <a:prstGeom prst="rect">
                        <a:avLst/>
                      </a:prstGeom>
                      <a:noFill/>
                    </p:spPr>
                  </p:pic>
                </p:oleObj>
              </mc:Fallback>
            </mc:AlternateContent>
          </a:graphicData>
        </a:graphic>
      </p:graphicFrame>
      <p:graphicFrame>
        <p:nvGraphicFramePr>
          <p:cNvPr id="1031" name="Объект 1030"/>
          <p:cNvGraphicFramePr>
            <a:graphicFrameLocks noChangeAspect="1"/>
          </p:cNvGraphicFramePr>
          <p:nvPr>
            <p:extLst>
              <p:ext uri="{D42A27DB-BD31-4B8C-83A1-F6EECF244321}">
                <p14:modId xmlns:p14="http://schemas.microsoft.com/office/powerpoint/2010/main" val="918005240"/>
              </p:ext>
            </p:extLst>
          </p:nvPr>
        </p:nvGraphicFramePr>
        <p:xfrm>
          <a:off x="3861758" y="3621882"/>
          <a:ext cx="339305" cy="290833"/>
        </p:xfrm>
        <a:graphic>
          <a:graphicData uri="http://schemas.openxmlformats.org/presentationml/2006/ole">
            <mc:AlternateContent xmlns:mc="http://schemas.openxmlformats.org/markup-compatibility/2006">
              <mc:Choice xmlns:v="urn:schemas-microsoft-com:vml" Requires="v">
                <p:oleObj spid="_x0000_s5347" name="Equation" r:id="rId14" imgW="266584" imgH="228501" progId="Equation.3">
                  <p:embed/>
                </p:oleObj>
              </mc:Choice>
              <mc:Fallback>
                <p:oleObj name="Equation" r:id="rId14" imgW="266584" imgH="228501" progId="Equation.3">
                  <p:embed/>
                  <p:pic>
                    <p:nvPicPr>
                      <p:cNvPr id="0" name="Object 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61758" y="3621882"/>
                        <a:ext cx="339305" cy="290833"/>
                      </a:xfrm>
                      <a:prstGeom prst="rect">
                        <a:avLst/>
                      </a:prstGeom>
                      <a:noFill/>
                    </p:spPr>
                  </p:pic>
                </p:oleObj>
              </mc:Fallback>
            </mc:AlternateContent>
          </a:graphicData>
        </a:graphic>
      </p:graphicFrame>
      <p:sp>
        <p:nvSpPr>
          <p:cNvPr id="1032" name="Rectangle 27"/>
          <p:cNvSpPr>
            <a:spLocks noChangeArrowheads="1"/>
          </p:cNvSpPr>
          <p:nvPr/>
        </p:nvSpPr>
        <p:spPr bwMode="auto">
          <a:xfrm>
            <a:off x="4474234" y="3574161"/>
            <a:ext cx="25058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altLang="ru-RU" sz="140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 acceleration pressure drop</a:t>
            </a:r>
            <a:r>
              <a:rPr kumimoji="0" lang="ru-RU" altLang="ru-RU" sz="1400" i="0" u="none" strike="noStrike" cap="none" normalizeH="0" baseline="0" dirty="0" smtClean="0">
                <a:ln>
                  <a:noFill/>
                </a:ln>
                <a:solidFill>
                  <a:schemeClr val="tx1"/>
                </a:solidFill>
                <a:effectLst/>
                <a:latin typeface="Arial" pitchFamily="34" charset="0"/>
                <a:cs typeface="Arial" pitchFamily="34" charset="0"/>
              </a:rPr>
              <a:t> </a:t>
            </a:r>
          </a:p>
        </p:txBody>
      </p:sp>
      <p:sp>
        <p:nvSpPr>
          <p:cNvPr id="1033" name="Rectangle 2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34" name="Объект 1033"/>
          <p:cNvGraphicFramePr>
            <a:graphicFrameLocks noChangeAspect="1"/>
          </p:cNvGraphicFramePr>
          <p:nvPr>
            <p:extLst>
              <p:ext uri="{D42A27DB-BD31-4B8C-83A1-F6EECF244321}">
                <p14:modId xmlns:p14="http://schemas.microsoft.com/office/powerpoint/2010/main" val="2191645749"/>
              </p:ext>
            </p:extLst>
          </p:nvPr>
        </p:nvGraphicFramePr>
        <p:xfrm>
          <a:off x="4287329" y="3912715"/>
          <a:ext cx="2834705" cy="636872"/>
        </p:xfrm>
        <a:graphic>
          <a:graphicData uri="http://schemas.openxmlformats.org/presentationml/2006/ole">
            <mc:AlternateContent xmlns:mc="http://schemas.openxmlformats.org/markup-compatibility/2006">
              <mc:Choice xmlns:v="urn:schemas-microsoft-com:vml" Requires="v">
                <p:oleObj spid="_x0000_s5348" name="Equation" r:id="rId16" imgW="2159000" imgH="482600" progId="Equation.3">
                  <p:embed/>
                </p:oleObj>
              </mc:Choice>
              <mc:Fallback>
                <p:oleObj name="Equation" r:id="rId16" imgW="2159000" imgH="482600" progId="Equation.3">
                  <p:embed/>
                  <p:pic>
                    <p:nvPicPr>
                      <p:cNvPr id="0" name="Object 2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87329" y="3912715"/>
                        <a:ext cx="2834705" cy="636872"/>
                      </a:xfrm>
                      <a:prstGeom prst="rect">
                        <a:avLst/>
                      </a:prstGeom>
                      <a:noFill/>
                    </p:spPr>
                  </p:pic>
                </p:oleObj>
              </mc:Fallback>
            </mc:AlternateContent>
          </a:graphicData>
        </a:graphic>
      </p:graphicFrame>
      <p:sp>
        <p:nvSpPr>
          <p:cNvPr id="1037" name="Прямоугольник 1036"/>
          <p:cNvSpPr/>
          <p:nvPr/>
        </p:nvSpPr>
        <p:spPr>
          <a:xfrm>
            <a:off x="3992795" y="4543238"/>
            <a:ext cx="4961423" cy="1358834"/>
          </a:xfrm>
          <a:prstGeom prst="rect">
            <a:avLst/>
          </a:prstGeom>
        </p:spPr>
        <p:txBody>
          <a:bodyPr wrap="square">
            <a:spAutoFit/>
          </a:bodyPr>
          <a:lstStyle/>
          <a:p>
            <a:r>
              <a:rPr lang="en-US" sz="1600" dirty="0">
                <a:latin typeface="Times New Roman"/>
                <a:ea typeface="Calibri"/>
              </a:rPr>
              <a:t>G </a:t>
            </a:r>
            <a:r>
              <a:rPr lang="en-US" sz="1600" dirty="0" smtClean="0">
                <a:latin typeface="Times New Roman"/>
                <a:ea typeface="Calibri"/>
              </a:rPr>
              <a:t> </a:t>
            </a:r>
            <a:r>
              <a:rPr lang="en-US" sz="1200" dirty="0" smtClean="0">
                <a:latin typeface="Times New Roman"/>
                <a:ea typeface="Calibri"/>
              </a:rPr>
              <a:t>                – </a:t>
            </a:r>
            <a:r>
              <a:rPr lang="en-US" sz="1400" dirty="0">
                <a:ea typeface="Calibri"/>
              </a:rPr>
              <a:t>flow of the helium, </a:t>
            </a:r>
            <a:r>
              <a:rPr lang="en-US" sz="1400" dirty="0" smtClean="0">
                <a:ea typeface="Calibri"/>
              </a:rPr>
              <a:t>kg/sec</a:t>
            </a:r>
          </a:p>
          <a:p>
            <a:r>
              <a:rPr lang="en-US" sz="1600" dirty="0">
                <a:ea typeface="Calibri"/>
              </a:rPr>
              <a:t>	</a:t>
            </a:r>
            <a:r>
              <a:rPr lang="en-US" dirty="0" smtClean="0">
                <a:ea typeface="Calibri"/>
                <a:cs typeface="Times New Roman"/>
              </a:rPr>
              <a:t>- </a:t>
            </a:r>
            <a:r>
              <a:rPr lang="en-US" sz="1400" dirty="0" smtClean="0">
                <a:ea typeface="Calibri"/>
                <a:cs typeface="TimesNewRoman"/>
              </a:rPr>
              <a:t>density of the saturated vapor helium, kg/m</a:t>
            </a:r>
            <a:r>
              <a:rPr lang="en-US" sz="1400" baseline="30000" dirty="0" smtClean="0">
                <a:ea typeface="Calibri"/>
                <a:cs typeface="TimesNewRoman"/>
              </a:rPr>
              <a:t>3</a:t>
            </a:r>
            <a:endParaRPr lang="ru-RU" sz="1400" dirty="0" smtClean="0">
              <a:ea typeface="Calibri"/>
              <a:cs typeface="Times New Roman"/>
            </a:endParaRPr>
          </a:p>
          <a:p>
            <a:pPr algn="just">
              <a:lnSpc>
                <a:spcPct val="115000"/>
              </a:lnSpc>
              <a:spcAft>
                <a:spcPts val="0"/>
              </a:spcAft>
            </a:pPr>
            <a:r>
              <a:rPr lang="en-US" sz="1400" dirty="0" smtClean="0">
                <a:ea typeface="Calibri"/>
                <a:cs typeface="Times New Roman"/>
              </a:rPr>
              <a:t>                      - </a:t>
            </a:r>
            <a:r>
              <a:rPr lang="en-US" sz="1400" dirty="0">
                <a:ea typeface="Calibri"/>
                <a:cs typeface="TimesNewRoman"/>
              </a:rPr>
              <a:t>density of the saturated liquid helium, kg/m</a:t>
            </a:r>
            <a:r>
              <a:rPr lang="en-US" sz="1400" baseline="30000" dirty="0">
                <a:ea typeface="Calibri"/>
                <a:cs typeface="TimesNewRoman"/>
              </a:rPr>
              <a:t>3</a:t>
            </a:r>
            <a:endParaRPr lang="ru-RU" sz="1400" dirty="0">
              <a:ea typeface="Calibri"/>
              <a:cs typeface="Times New Roman"/>
            </a:endParaRPr>
          </a:p>
          <a:p>
            <a:pPr algn="just">
              <a:lnSpc>
                <a:spcPct val="115000"/>
              </a:lnSpc>
              <a:spcAft>
                <a:spcPts val="0"/>
              </a:spcAft>
            </a:pPr>
            <a:r>
              <a:rPr lang="en-US" sz="1400" dirty="0" smtClean="0">
                <a:ea typeface="Calibri"/>
                <a:cs typeface="TimesNewRoman"/>
              </a:rPr>
              <a:t>                        - </a:t>
            </a:r>
            <a:r>
              <a:rPr lang="en-US" sz="1400" dirty="0">
                <a:ea typeface="Calibri"/>
                <a:cs typeface="TimesNewRoman"/>
              </a:rPr>
              <a:t>vapor quality at the outlet of the heated tube</a:t>
            </a:r>
            <a:endParaRPr lang="ru-RU" sz="1400" dirty="0">
              <a:ea typeface="Calibri"/>
              <a:cs typeface="Times New Roman"/>
            </a:endParaRPr>
          </a:p>
          <a:p>
            <a:pPr algn="just">
              <a:lnSpc>
                <a:spcPct val="115000"/>
              </a:lnSpc>
              <a:spcAft>
                <a:spcPts val="0"/>
              </a:spcAft>
            </a:pPr>
            <a:r>
              <a:rPr lang="en-US" sz="1400" dirty="0" smtClean="0">
                <a:ea typeface="Calibri"/>
                <a:cs typeface="TimesNewRoman"/>
              </a:rPr>
              <a:t>                        - </a:t>
            </a:r>
            <a:r>
              <a:rPr lang="en-US" sz="1400" dirty="0">
                <a:ea typeface="Calibri"/>
                <a:cs typeface="TimesNewRoman"/>
              </a:rPr>
              <a:t>vapor quality at the inlet of the heated </a:t>
            </a:r>
            <a:r>
              <a:rPr lang="en-US" sz="1400" dirty="0" smtClean="0">
                <a:ea typeface="Calibri"/>
                <a:cs typeface="TimesNewRoman"/>
              </a:rPr>
              <a:t>tube</a:t>
            </a:r>
            <a:endParaRPr lang="ru-RU" dirty="0"/>
          </a:p>
        </p:txBody>
      </p:sp>
      <p:sp>
        <p:nvSpPr>
          <p:cNvPr id="1038" name="Rectangle 3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39" name="Объект 1038"/>
          <p:cNvGraphicFramePr>
            <a:graphicFrameLocks noChangeAspect="1"/>
          </p:cNvGraphicFramePr>
          <p:nvPr>
            <p:extLst>
              <p:ext uri="{D42A27DB-BD31-4B8C-83A1-F6EECF244321}">
                <p14:modId xmlns:p14="http://schemas.microsoft.com/office/powerpoint/2010/main" val="1340802730"/>
              </p:ext>
            </p:extLst>
          </p:nvPr>
        </p:nvGraphicFramePr>
        <p:xfrm>
          <a:off x="3992795" y="4748841"/>
          <a:ext cx="357758" cy="429309"/>
        </p:xfrm>
        <a:graphic>
          <a:graphicData uri="http://schemas.openxmlformats.org/presentationml/2006/ole">
            <mc:AlternateContent xmlns:mc="http://schemas.openxmlformats.org/markup-compatibility/2006">
              <mc:Choice xmlns:v="urn:schemas-microsoft-com:vml" Requires="v">
                <p:oleObj spid="_x0000_s5349" name="Equation" r:id="rId18" imgW="190500" imgH="228600" progId="Equation.3">
                  <p:embed/>
                </p:oleObj>
              </mc:Choice>
              <mc:Fallback>
                <p:oleObj name="Equation" r:id="rId18" imgW="190500" imgH="228600" progId="Equation.3">
                  <p:embed/>
                  <p:pic>
                    <p:nvPicPr>
                      <p:cNvPr id="0" name="Object 3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92795" y="4748841"/>
                        <a:ext cx="357758" cy="429309"/>
                      </a:xfrm>
                      <a:prstGeom prst="rect">
                        <a:avLst/>
                      </a:prstGeom>
                      <a:noFill/>
                    </p:spPr>
                  </p:pic>
                </p:oleObj>
              </mc:Fallback>
            </mc:AlternateContent>
          </a:graphicData>
        </a:graphic>
      </p:graphicFrame>
      <p:sp>
        <p:nvSpPr>
          <p:cNvPr id="1040" name="Rectangle 4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41" name="Объект 1040"/>
          <p:cNvGraphicFramePr>
            <a:graphicFrameLocks noChangeAspect="1"/>
          </p:cNvGraphicFramePr>
          <p:nvPr>
            <p:extLst>
              <p:ext uri="{D42A27DB-BD31-4B8C-83A1-F6EECF244321}">
                <p14:modId xmlns:p14="http://schemas.microsoft.com/office/powerpoint/2010/main" val="2908760518"/>
              </p:ext>
            </p:extLst>
          </p:nvPr>
        </p:nvGraphicFramePr>
        <p:xfrm>
          <a:off x="3992795" y="5034661"/>
          <a:ext cx="346968" cy="375988"/>
        </p:xfrm>
        <a:graphic>
          <a:graphicData uri="http://schemas.openxmlformats.org/presentationml/2006/ole">
            <mc:AlternateContent xmlns:mc="http://schemas.openxmlformats.org/markup-compatibility/2006">
              <mc:Choice xmlns:v="urn:schemas-microsoft-com:vml" Requires="v">
                <p:oleObj spid="_x0000_s5350" name="Equation" r:id="rId20" imgW="203024" imgH="215713" progId="Equation.3">
                  <p:embed/>
                </p:oleObj>
              </mc:Choice>
              <mc:Fallback>
                <p:oleObj name="Equation" r:id="rId20" imgW="203024" imgH="215713" progId="Equation.3">
                  <p:embed/>
                  <p:pic>
                    <p:nvPicPr>
                      <p:cNvPr id="0" name="Object 3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92795" y="5034661"/>
                        <a:ext cx="346968" cy="375988"/>
                      </a:xfrm>
                      <a:prstGeom prst="rect">
                        <a:avLst/>
                      </a:prstGeom>
                      <a:noFill/>
                    </p:spPr>
                  </p:pic>
                </p:oleObj>
              </mc:Fallback>
            </mc:AlternateContent>
          </a:graphicData>
        </a:graphic>
      </p:graphicFrame>
      <p:sp>
        <p:nvSpPr>
          <p:cNvPr id="1042" name="Rectangle 4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43" name="Объект 1042"/>
          <p:cNvGraphicFramePr>
            <a:graphicFrameLocks noChangeAspect="1"/>
          </p:cNvGraphicFramePr>
          <p:nvPr>
            <p:extLst>
              <p:ext uri="{D42A27DB-BD31-4B8C-83A1-F6EECF244321}">
                <p14:modId xmlns:p14="http://schemas.microsoft.com/office/powerpoint/2010/main" val="2221855387"/>
              </p:ext>
            </p:extLst>
          </p:nvPr>
        </p:nvGraphicFramePr>
        <p:xfrm>
          <a:off x="3992794" y="5315868"/>
          <a:ext cx="1095555" cy="316787"/>
        </p:xfrm>
        <a:graphic>
          <a:graphicData uri="http://schemas.openxmlformats.org/presentationml/2006/ole">
            <mc:AlternateContent xmlns:mc="http://schemas.openxmlformats.org/markup-compatibility/2006">
              <mc:Choice xmlns:v="urn:schemas-microsoft-com:vml" Requires="v">
                <p:oleObj spid="_x0000_s5351" name="Equation" r:id="rId22" imgW="787400" imgH="228600" progId="Equation.3">
                  <p:embed/>
                </p:oleObj>
              </mc:Choice>
              <mc:Fallback>
                <p:oleObj name="Equation" r:id="rId22" imgW="787400" imgH="228600" progId="Equation.3">
                  <p:embed/>
                  <p:pic>
                    <p:nvPicPr>
                      <p:cNvPr id="0" name="Object 4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992794" y="5315868"/>
                        <a:ext cx="1095555" cy="316787"/>
                      </a:xfrm>
                      <a:prstGeom prst="rect">
                        <a:avLst/>
                      </a:prstGeom>
                      <a:noFill/>
                    </p:spPr>
                  </p:pic>
                </p:oleObj>
              </mc:Fallback>
            </mc:AlternateContent>
          </a:graphicData>
        </a:graphic>
      </p:graphicFrame>
      <p:sp>
        <p:nvSpPr>
          <p:cNvPr id="1044" name="Rectangle 4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46" name="Rectangle 4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47" name="Объект 1046"/>
          <p:cNvGraphicFramePr>
            <a:graphicFrameLocks noChangeAspect="1"/>
          </p:cNvGraphicFramePr>
          <p:nvPr>
            <p:extLst>
              <p:ext uri="{D42A27DB-BD31-4B8C-83A1-F6EECF244321}">
                <p14:modId xmlns:p14="http://schemas.microsoft.com/office/powerpoint/2010/main" val="995361254"/>
              </p:ext>
            </p:extLst>
          </p:nvPr>
        </p:nvGraphicFramePr>
        <p:xfrm>
          <a:off x="4001422" y="5537724"/>
          <a:ext cx="382734" cy="367425"/>
        </p:xfrm>
        <a:graphic>
          <a:graphicData uri="http://schemas.openxmlformats.org/presentationml/2006/ole">
            <mc:AlternateContent xmlns:mc="http://schemas.openxmlformats.org/markup-compatibility/2006">
              <mc:Choice xmlns:v="urn:schemas-microsoft-com:vml" Requires="v">
                <p:oleObj spid="_x0000_s5352" name="Equation" r:id="rId24" imgW="241300" imgH="228600" progId="Equation.3">
                  <p:embed/>
                </p:oleObj>
              </mc:Choice>
              <mc:Fallback>
                <p:oleObj name="Equation" r:id="rId24" imgW="241300" imgH="228600" progId="Equation.3">
                  <p:embed/>
                  <p:pic>
                    <p:nvPicPr>
                      <p:cNvPr id="0" name="Object 4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01422" y="5537724"/>
                        <a:ext cx="382734" cy="367425"/>
                      </a:xfrm>
                      <a:prstGeom prst="rect">
                        <a:avLst/>
                      </a:prstGeom>
                      <a:noFill/>
                    </p:spPr>
                  </p:pic>
                </p:oleObj>
              </mc:Fallback>
            </mc:AlternateContent>
          </a:graphicData>
        </a:graphic>
      </p:graphicFrame>
      <p:sp>
        <p:nvSpPr>
          <p:cNvPr id="1048" name="Прямоугольник 1047"/>
          <p:cNvSpPr/>
          <p:nvPr/>
        </p:nvSpPr>
        <p:spPr>
          <a:xfrm>
            <a:off x="1" y="1213833"/>
            <a:ext cx="3122762" cy="584775"/>
          </a:xfrm>
          <a:prstGeom prst="rect">
            <a:avLst/>
          </a:prstGeom>
        </p:spPr>
        <p:txBody>
          <a:bodyPr wrap="square">
            <a:spAutoFit/>
          </a:bodyPr>
          <a:lstStyle/>
          <a:p>
            <a:r>
              <a:rPr lang="en-US" sz="1600" dirty="0">
                <a:solidFill>
                  <a:schemeClr val="accent1"/>
                </a:solidFill>
              </a:rPr>
              <a:t>Schematic </a:t>
            </a:r>
            <a:r>
              <a:rPr lang="en-US" sz="1600" dirty="0" smtClean="0">
                <a:solidFill>
                  <a:schemeClr val="accent1"/>
                </a:solidFill>
              </a:rPr>
              <a:t> of </a:t>
            </a:r>
            <a:r>
              <a:rPr lang="en-US" sz="1600" dirty="0">
                <a:solidFill>
                  <a:schemeClr val="accent1"/>
                </a:solidFill>
              </a:rPr>
              <a:t>a</a:t>
            </a:r>
            <a:r>
              <a:rPr lang="ru-RU" sz="1600" dirty="0">
                <a:solidFill>
                  <a:schemeClr val="accent1"/>
                </a:solidFill>
              </a:rPr>
              <a:t> </a:t>
            </a:r>
            <a:r>
              <a:rPr lang="en-US" sz="1600" dirty="0">
                <a:solidFill>
                  <a:schemeClr val="accent1"/>
                </a:solidFill>
              </a:rPr>
              <a:t>conventional </a:t>
            </a:r>
            <a:r>
              <a:rPr lang="en-US" sz="1600" dirty="0" smtClean="0">
                <a:solidFill>
                  <a:schemeClr val="accent1"/>
                </a:solidFill>
              </a:rPr>
              <a:t>natural  circulation </a:t>
            </a:r>
            <a:r>
              <a:rPr lang="en-US" sz="1600" dirty="0">
                <a:solidFill>
                  <a:schemeClr val="accent1"/>
                </a:solidFill>
              </a:rPr>
              <a:t>loop</a:t>
            </a:r>
            <a:endParaRPr lang="ru-RU" sz="1600" dirty="0">
              <a:solidFill>
                <a:schemeClr val="accent1"/>
              </a:solidFill>
            </a:endParaRPr>
          </a:p>
        </p:txBody>
      </p:sp>
    </p:spTree>
    <p:extLst>
      <p:ext uri="{BB962C8B-B14F-4D97-AF65-F5344CB8AC3E}">
        <p14:creationId xmlns:p14="http://schemas.microsoft.com/office/powerpoint/2010/main" val="40696243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b="1" dirty="0">
                <a:solidFill>
                  <a:srgbClr val="C00000"/>
                </a:solidFill>
                <a:effectLst>
                  <a:outerShdw blurRad="38100" dist="38100" dir="2700000" algn="tl">
                    <a:srgbClr val="000000">
                      <a:alpha val="43137"/>
                    </a:srgbClr>
                  </a:outerShdw>
                </a:effectLst>
              </a:rPr>
              <a:t>F</a:t>
            </a:r>
            <a:r>
              <a:rPr lang="en-US" sz="2800" b="1" dirty="0" smtClean="0">
                <a:solidFill>
                  <a:srgbClr val="C00000"/>
                </a:solidFill>
                <a:effectLst>
                  <a:outerShdw blurRad="38100" dist="38100" dir="2700000" algn="tl">
                    <a:srgbClr val="000000">
                      <a:alpha val="43137"/>
                    </a:srgbClr>
                  </a:outerShdw>
                </a:effectLst>
              </a:rPr>
              <a:t>riction </a:t>
            </a:r>
            <a:r>
              <a:rPr lang="en-US" sz="2800" b="1" dirty="0">
                <a:solidFill>
                  <a:srgbClr val="C00000"/>
                </a:solidFill>
                <a:effectLst>
                  <a:outerShdw blurRad="38100" dist="38100" dir="2700000" algn="tl">
                    <a:srgbClr val="000000">
                      <a:alpha val="43137"/>
                    </a:srgbClr>
                  </a:outerShdw>
                </a:effectLst>
              </a:rPr>
              <a:t>pressure drop </a:t>
            </a:r>
            <a:endParaRPr lang="ru-RU" sz="2800" dirty="0"/>
          </a:p>
        </p:txBody>
      </p:sp>
      <p:sp>
        <p:nvSpPr>
          <p:cNvPr id="3" name="Объект 2"/>
          <p:cNvSpPr>
            <a:spLocks noGrp="1"/>
          </p:cNvSpPr>
          <p:nvPr>
            <p:ph idx="1"/>
          </p:nvPr>
        </p:nvSpPr>
        <p:spPr>
          <a:xfrm>
            <a:off x="457200" y="1402500"/>
            <a:ext cx="8229600" cy="4525963"/>
          </a:xfrm>
        </p:spPr>
        <p:txBody>
          <a:bodyPr/>
          <a:lstStyle/>
          <a:p>
            <a:pPr marL="0" indent="0">
              <a:buNone/>
            </a:pPr>
            <a:r>
              <a:rPr lang="en-US" sz="1400" b="1" dirty="0" smtClean="0">
                <a:latin typeface="TimesNewRoman"/>
                <a:ea typeface="Calibri"/>
                <a:cs typeface="TimesNewRoman"/>
              </a:rPr>
              <a:t>Friction pressure drops in the supply tube          and </a:t>
            </a:r>
            <a:r>
              <a:rPr lang="en-US" sz="1400" b="1" dirty="0">
                <a:latin typeface="Times New Roman" panose="02020603050405020304" pitchFamily="18" charset="0"/>
                <a:cs typeface="Times New Roman" panose="02020603050405020304" pitchFamily="18" charset="0"/>
              </a:rPr>
              <a:t>in the return tube</a:t>
            </a:r>
            <a:r>
              <a:rPr lang="en-US" sz="1400" b="1" dirty="0" smtClean="0">
                <a:latin typeface="TimesNewRoman"/>
                <a:ea typeface="Calibri"/>
                <a:cs typeface="TimesNewRoman"/>
              </a:rPr>
              <a:t>       </a:t>
            </a:r>
            <a:endParaRPr lang="ru-RU" sz="1400" dirty="0"/>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32</a:t>
            </a:fld>
            <a:endParaRPr lang="ru-RU"/>
          </a:p>
        </p:txBody>
      </p:sp>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9" name="Объект 8"/>
          <p:cNvGraphicFramePr>
            <a:graphicFrameLocks noChangeAspect="1"/>
          </p:cNvGraphicFramePr>
          <p:nvPr>
            <p:extLst>
              <p:ext uri="{D42A27DB-BD31-4B8C-83A1-F6EECF244321}">
                <p14:modId xmlns:p14="http://schemas.microsoft.com/office/powerpoint/2010/main" val="2341488782"/>
              </p:ext>
            </p:extLst>
          </p:nvPr>
        </p:nvGraphicFramePr>
        <p:xfrm>
          <a:off x="4124941" y="1425233"/>
          <a:ext cx="367217" cy="284297"/>
        </p:xfrm>
        <a:graphic>
          <a:graphicData uri="http://schemas.openxmlformats.org/presentationml/2006/ole">
            <mc:AlternateContent xmlns:mc="http://schemas.openxmlformats.org/markup-compatibility/2006">
              <mc:Choice xmlns:v="urn:schemas-microsoft-com:vml" Requires="v">
                <p:oleObj spid="_x0000_s4064" name="Equation" r:id="rId3" imgW="291973" imgH="228501" progId="Equation.3">
                  <p:embed/>
                </p:oleObj>
              </mc:Choice>
              <mc:Fallback>
                <p:oleObj name="Equation" r:id="rId3" imgW="291973" imgH="228501"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4941" y="1425233"/>
                        <a:ext cx="367217" cy="284297"/>
                      </a:xfrm>
                      <a:prstGeom prst="rect">
                        <a:avLst/>
                      </a:prstGeom>
                      <a:noFill/>
                    </p:spPr>
                  </p:pic>
                </p:oleObj>
              </mc:Fallback>
            </mc:AlternateContent>
          </a:graphicData>
        </a:graphic>
      </p:graphicFrame>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ext uri="{D42A27DB-BD31-4B8C-83A1-F6EECF244321}">
                <p14:modId xmlns:p14="http://schemas.microsoft.com/office/powerpoint/2010/main" val="858253071"/>
              </p:ext>
            </p:extLst>
          </p:nvPr>
        </p:nvGraphicFramePr>
        <p:xfrm>
          <a:off x="1661823" y="1639862"/>
          <a:ext cx="2064788" cy="619437"/>
        </p:xfrm>
        <a:graphic>
          <a:graphicData uri="http://schemas.openxmlformats.org/presentationml/2006/ole">
            <mc:AlternateContent xmlns:mc="http://schemas.openxmlformats.org/markup-compatibility/2006">
              <mc:Choice xmlns:v="urn:schemas-microsoft-com:vml" Requires="v">
                <p:oleObj spid="_x0000_s4065" name="Equation" r:id="rId5" imgW="1524000" imgH="457200" progId="Equation.3">
                  <p:embed/>
                </p:oleObj>
              </mc:Choice>
              <mc:Fallback>
                <p:oleObj name="Equation" r:id="rId5" imgW="1524000" imgH="4572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1823" y="1639862"/>
                        <a:ext cx="2064788" cy="619437"/>
                      </a:xfrm>
                      <a:prstGeom prst="rect">
                        <a:avLst/>
                      </a:prstGeom>
                      <a:noFill/>
                    </p:spPr>
                  </p:pic>
                </p:oleObj>
              </mc:Fallback>
            </mc:AlternateContent>
          </a:graphicData>
        </a:graphic>
      </p:graphicFrame>
      <p:sp>
        <p:nvSpPr>
          <p:cNvPr id="15" name="Прямоугольник 14"/>
          <p:cNvSpPr/>
          <p:nvPr/>
        </p:nvSpPr>
        <p:spPr>
          <a:xfrm>
            <a:off x="1490555" y="2259299"/>
            <a:ext cx="6269917" cy="340093"/>
          </a:xfrm>
          <a:prstGeom prst="rect">
            <a:avLst/>
          </a:prstGeom>
        </p:spPr>
        <p:txBody>
          <a:bodyPr wrap="square">
            <a:spAutoFit/>
          </a:bodyPr>
          <a:lstStyle/>
          <a:p>
            <a:pPr algn="just">
              <a:lnSpc>
                <a:spcPct val="115000"/>
              </a:lnSpc>
              <a:spcAft>
                <a:spcPts val="0"/>
              </a:spcAft>
            </a:pPr>
            <a:r>
              <a:rPr lang="en-US" sz="1200" dirty="0" smtClean="0">
                <a:latin typeface="TimesNewRoman"/>
                <a:ea typeface="Calibri"/>
                <a:cs typeface="TimesNewRoman"/>
              </a:rPr>
              <a:t>                   </a:t>
            </a:r>
            <a:r>
              <a:rPr lang="en-US" sz="1400" dirty="0" smtClean="0">
                <a:ea typeface="Calibri"/>
                <a:cs typeface="TimesNewRoman"/>
              </a:rPr>
              <a:t>– </a:t>
            </a:r>
            <a:r>
              <a:rPr lang="en-US" sz="1400" dirty="0">
                <a:ea typeface="Calibri"/>
                <a:cs typeface="TimesNewRoman"/>
              </a:rPr>
              <a:t>friction factor in the supply </a:t>
            </a:r>
            <a:r>
              <a:rPr lang="en-US" sz="1400" dirty="0" smtClean="0">
                <a:ea typeface="Calibri"/>
                <a:cs typeface="TimesNewRoman"/>
              </a:rPr>
              <a:t>or return tube </a:t>
            </a:r>
            <a:r>
              <a:rPr lang="en-US" sz="1400" dirty="0">
                <a:ea typeface="Calibri"/>
                <a:cs typeface="TimesNewRoman"/>
              </a:rPr>
              <a:t>for liquid </a:t>
            </a:r>
            <a:r>
              <a:rPr lang="en-US" sz="1400" dirty="0" smtClean="0">
                <a:ea typeface="Calibri"/>
                <a:cs typeface="TimesNewRoman"/>
              </a:rPr>
              <a:t>helium</a:t>
            </a:r>
          </a:p>
        </p:txBody>
      </p:sp>
      <p:sp>
        <p:nvSpPr>
          <p:cNvPr id="16" name="Прямоугольник 15"/>
          <p:cNvSpPr/>
          <p:nvPr/>
        </p:nvSpPr>
        <p:spPr>
          <a:xfrm>
            <a:off x="1309401" y="2295263"/>
            <a:ext cx="1053494" cy="276999"/>
          </a:xfrm>
          <a:prstGeom prst="rect">
            <a:avLst/>
          </a:prstGeom>
        </p:spPr>
        <p:txBody>
          <a:bodyPr wrap="none">
            <a:spAutoFit/>
          </a:bodyPr>
          <a:lstStyle/>
          <a:p>
            <a:r>
              <a:rPr lang="en-US" sz="1200" i="1" dirty="0" smtClean="0">
                <a:latin typeface="TimesNewRoman"/>
                <a:ea typeface="Calibri"/>
                <a:cs typeface="TimesNewRoman"/>
              </a:rPr>
              <a:t>f</a:t>
            </a:r>
            <a:r>
              <a:rPr lang="en-US" sz="1200" i="1" baseline="-25000" dirty="0" smtClean="0">
                <a:latin typeface="TimesNewRoman"/>
                <a:ea typeface="Calibri"/>
                <a:cs typeface="TimesNewRoman"/>
              </a:rPr>
              <a:t>i</a:t>
            </a:r>
            <a:r>
              <a:rPr lang="en-US" sz="1200" i="1" dirty="0" smtClean="0">
                <a:latin typeface="TimesNewRoman"/>
                <a:ea typeface="Calibri"/>
                <a:cs typeface="TimesNewRoman"/>
              </a:rPr>
              <a:t>=f </a:t>
            </a:r>
            <a:r>
              <a:rPr lang="en-US" sz="1200" i="1" dirty="0">
                <a:latin typeface="TimesNewRoman"/>
                <a:ea typeface="Calibri"/>
                <a:cs typeface="TimesNewRoman"/>
              </a:rPr>
              <a:t>(Re, G)</a:t>
            </a:r>
            <a:r>
              <a:rPr lang="en-US" sz="1200" dirty="0">
                <a:latin typeface="TimesNewRoman"/>
                <a:ea typeface="Calibri"/>
                <a:cs typeface="TimesNewRoman"/>
              </a:rPr>
              <a:t> </a:t>
            </a:r>
            <a:r>
              <a:rPr lang="en-US" sz="1200" dirty="0" smtClean="0">
                <a:latin typeface="TimesNewRoman"/>
                <a:ea typeface="Calibri"/>
                <a:cs typeface="TimesNewRoman"/>
              </a:rPr>
              <a:t> </a:t>
            </a:r>
            <a:endParaRPr lang="ru-RU" dirty="0"/>
          </a:p>
        </p:txBody>
      </p:sp>
      <p:sp>
        <p:nvSpPr>
          <p:cNvPr id="17"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0" name="Прямоугольник 19"/>
          <p:cNvSpPr/>
          <p:nvPr/>
        </p:nvSpPr>
        <p:spPr>
          <a:xfrm>
            <a:off x="532064" y="2619014"/>
            <a:ext cx="4787900" cy="324128"/>
          </a:xfrm>
          <a:prstGeom prst="rect">
            <a:avLst/>
          </a:prstGeom>
        </p:spPr>
        <p:txBody>
          <a:bodyPr wrap="square">
            <a:spAutoFit/>
          </a:bodyPr>
          <a:lstStyle/>
          <a:p>
            <a:pPr>
              <a:lnSpc>
                <a:spcPct val="115000"/>
              </a:lnSpc>
              <a:spcAft>
                <a:spcPts val="0"/>
              </a:spcAft>
            </a:pPr>
            <a:r>
              <a:rPr lang="en-US" sz="1400" b="1" dirty="0" smtClean="0">
                <a:latin typeface="TimesNewRoman"/>
                <a:ea typeface="Calibri"/>
                <a:cs typeface="TimesNewRoman"/>
              </a:rPr>
              <a:t>Friction </a:t>
            </a:r>
            <a:r>
              <a:rPr lang="en-US" sz="1400" b="1" dirty="0">
                <a:latin typeface="TimesNewRoman"/>
                <a:ea typeface="Calibri"/>
                <a:cs typeface="TimesNewRoman"/>
              </a:rPr>
              <a:t>pressure drop in the heated tube</a:t>
            </a:r>
            <a:endParaRPr lang="ru-RU" sz="1400" dirty="0">
              <a:ea typeface="Calibri"/>
              <a:cs typeface="Times New Roman"/>
            </a:endParaRPr>
          </a:p>
        </p:txBody>
      </p:sp>
      <p:sp>
        <p:nvSpPr>
          <p:cNvPr id="21"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2" name="Объект 21"/>
          <p:cNvGraphicFramePr>
            <a:graphicFrameLocks noChangeAspect="1"/>
          </p:cNvGraphicFramePr>
          <p:nvPr>
            <p:extLst>
              <p:ext uri="{D42A27DB-BD31-4B8C-83A1-F6EECF244321}">
                <p14:modId xmlns:p14="http://schemas.microsoft.com/office/powerpoint/2010/main" val="3923845474"/>
              </p:ext>
            </p:extLst>
          </p:nvPr>
        </p:nvGraphicFramePr>
        <p:xfrm>
          <a:off x="4125235" y="2651979"/>
          <a:ext cx="366630" cy="266640"/>
        </p:xfrm>
        <a:graphic>
          <a:graphicData uri="http://schemas.openxmlformats.org/presentationml/2006/ole">
            <mc:AlternateContent xmlns:mc="http://schemas.openxmlformats.org/markup-compatibility/2006">
              <mc:Choice xmlns:v="urn:schemas-microsoft-com:vml" Requires="v">
                <p:oleObj spid="_x0000_s4066" name="Equation" r:id="rId7" imgW="317362" imgH="228501" progId="Equation.3">
                  <p:embed/>
                </p:oleObj>
              </mc:Choice>
              <mc:Fallback>
                <p:oleObj name="Equation" r:id="rId7" imgW="317362" imgH="228501" progId="Equation.3">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5235" y="2651979"/>
                        <a:ext cx="366630" cy="266640"/>
                      </a:xfrm>
                      <a:prstGeom prst="rect">
                        <a:avLst/>
                      </a:prstGeom>
                      <a:noFill/>
                    </p:spPr>
                  </p:pic>
                </p:oleObj>
              </mc:Fallback>
            </mc:AlternateContent>
          </a:graphicData>
        </a:graphic>
      </p:graphicFrame>
      <p:sp>
        <p:nvSpPr>
          <p:cNvPr id="23"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4" name="Объект 23"/>
          <p:cNvGraphicFramePr>
            <a:graphicFrameLocks noChangeAspect="1"/>
          </p:cNvGraphicFramePr>
          <p:nvPr>
            <p:extLst>
              <p:ext uri="{D42A27DB-BD31-4B8C-83A1-F6EECF244321}">
                <p14:modId xmlns:p14="http://schemas.microsoft.com/office/powerpoint/2010/main" val="2443933728"/>
              </p:ext>
            </p:extLst>
          </p:nvPr>
        </p:nvGraphicFramePr>
        <p:xfrm>
          <a:off x="1490556" y="2950576"/>
          <a:ext cx="4355842" cy="664234"/>
        </p:xfrm>
        <a:graphic>
          <a:graphicData uri="http://schemas.openxmlformats.org/presentationml/2006/ole">
            <mc:AlternateContent xmlns:mc="http://schemas.openxmlformats.org/markup-compatibility/2006">
              <mc:Choice xmlns:v="urn:schemas-microsoft-com:vml" Requires="v">
                <p:oleObj spid="_x0000_s4067" name="Equation" r:id="rId9" imgW="3251200" imgH="495300" progId="Equation.3">
                  <p:embed/>
                </p:oleObj>
              </mc:Choice>
              <mc:Fallback>
                <p:oleObj name="Equation" r:id="rId9" imgW="3251200" imgH="495300" progId="Equation.3">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0556" y="2950576"/>
                        <a:ext cx="4355842" cy="664234"/>
                      </a:xfrm>
                      <a:prstGeom prst="rect">
                        <a:avLst/>
                      </a:prstGeom>
                      <a:noFill/>
                    </p:spPr>
                  </p:pic>
                </p:oleObj>
              </mc:Fallback>
            </mc:AlternateContent>
          </a:graphicData>
        </a:graphic>
      </p:graphicFrame>
      <p:sp>
        <p:nvSpPr>
          <p:cNvPr id="25" name="Прямоугольник 24"/>
          <p:cNvSpPr/>
          <p:nvPr/>
        </p:nvSpPr>
        <p:spPr>
          <a:xfrm>
            <a:off x="5726126" y="3902872"/>
            <a:ext cx="2895632" cy="307777"/>
          </a:xfrm>
          <a:prstGeom prst="rect">
            <a:avLst/>
          </a:prstGeom>
        </p:spPr>
        <p:txBody>
          <a:bodyPr wrap="square">
            <a:spAutoFit/>
          </a:bodyPr>
          <a:lstStyle/>
          <a:p>
            <a:r>
              <a:rPr lang="en-US" sz="1400" dirty="0" smtClean="0">
                <a:ea typeface="Calibri"/>
              </a:rPr>
              <a:t>- the two-phase friction multiplier</a:t>
            </a:r>
            <a:endParaRPr lang="ru-RU" sz="1400" dirty="0"/>
          </a:p>
        </p:txBody>
      </p:sp>
      <p:sp>
        <p:nvSpPr>
          <p:cNvPr id="29" name="Rectangle 2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1" name="Rectangle 2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2" name="Объект 31"/>
          <p:cNvGraphicFramePr>
            <a:graphicFrameLocks noChangeAspect="1"/>
          </p:cNvGraphicFramePr>
          <p:nvPr>
            <p:extLst>
              <p:ext uri="{D42A27DB-BD31-4B8C-83A1-F6EECF244321}">
                <p14:modId xmlns:p14="http://schemas.microsoft.com/office/powerpoint/2010/main" val="1928054147"/>
              </p:ext>
            </p:extLst>
          </p:nvPr>
        </p:nvGraphicFramePr>
        <p:xfrm>
          <a:off x="1490556" y="3684265"/>
          <a:ext cx="4025962" cy="706752"/>
        </p:xfrm>
        <a:graphic>
          <a:graphicData uri="http://schemas.openxmlformats.org/presentationml/2006/ole">
            <mc:AlternateContent xmlns:mc="http://schemas.openxmlformats.org/markup-compatibility/2006">
              <mc:Choice xmlns:v="urn:schemas-microsoft-com:vml" Requires="v">
                <p:oleObj spid="_x0000_s4068" name="Equation" r:id="rId11" imgW="3035300" imgH="533400" progId="Equation.3">
                  <p:embed/>
                </p:oleObj>
              </mc:Choice>
              <mc:Fallback>
                <p:oleObj name="Equation" r:id="rId11" imgW="3035300" imgH="533400" progId="Equation.3">
                  <p:embed/>
                  <p:pic>
                    <p:nvPicPr>
                      <p:cNvPr id="0" name="Object 2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90556" y="3684265"/>
                        <a:ext cx="4025962" cy="706752"/>
                      </a:xfrm>
                      <a:prstGeom prst="rect">
                        <a:avLst/>
                      </a:prstGeom>
                      <a:noFill/>
                    </p:spPr>
                  </p:pic>
                </p:oleObj>
              </mc:Fallback>
            </mc:AlternateContent>
          </a:graphicData>
        </a:graphic>
      </p:graphicFrame>
      <p:sp>
        <p:nvSpPr>
          <p:cNvPr id="33" name="Прямоугольник 32"/>
          <p:cNvSpPr/>
          <p:nvPr/>
        </p:nvSpPr>
        <p:spPr>
          <a:xfrm>
            <a:off x="2069651" y="4386319"/>
            <a:ext cx="4477798" cy="782522"/>
          </a:xfrm>
          <a:prstGeom prst="rect">
            <a:avLst/>
          </a:prstGeom>
        </p:spPr>
        <p:txBody>
          <a:bodyPr wrap="square">
            <a:spAutoFit/>
          </a:bodyPr>
          <a:lstStyle/>
          <a:p>
            <a:pPr marL="171450" indent="-171450" algn="just">
              <a:lnSpc>
                <a:spcPct val="115000"/>
              </a:lnSpc>
              <a:spcAft>
                <a:spcPts val="0"/>
              </a:spcAft>
              <a:buFontTx/>
              <a:buChar char="-"/>
            </a:pPr>
            <a:r>
              <a:rPr lang="en-US" sz="1400" dirty="0" smtClean="0">
                <a:ea typeface="Calibri"/>
                <a:cs typeface="TimesNewRoman"/>
              </a:rPr>
              <a:t>viscosity </a:t>
            </a:r>
            <a:r>
              <a:rPr lang="en-US" sz="1400" dirty="0">
                <a:ea typeface="Calibri"/>
                <a:cs typeface="TimesNewRoman"/>
              </a:rPr>
              <a:t>of the saturated liquid helium, </a:t>
            </a:r>
            <a:r>
              <a:rPr lang="en-US" sz="1400" dirty="0" smtClean="0">
                <a:ea typeface="Calibri"/>
                <a:cs typeface="TimesNewRoman"/>
              </a:rPr>
              <a:t>Pa*s,</a:t>
            </a:r>
          </a:p>
          <a:p>
            <a:pPr marL="171450" indent="-171450" algn="just">
              <a:lnSpc>
                <a:spcPct val="115000"/>
              </a:lnSpc>
              <a:buFontTx/>
              <a:buChar char="-"/>
            </a:pPr>
            <a:r>
              <a:rPr lang="en-US" sz="1400" dirty="0" smtClean="0"/>
              <a:t> </a:t>
            </a:r>
            <a:r>
              <a:rPr lang="en-US" sz="1400" dirty="0"/>
              <a:t>viscosity of the saturated vapor helium, Pa*s</a:t>
            </a:r>
            <a:endParaRPr lang="ru-RU" sz="1400" dirty="0"/>
          </a:p>
          <a:p>
            <a:pPr marL="171450" indent="-171450" algn="just">
              <a:lnSpc>
                <a:spcPct val="115000"/>
              </a:lnSpc>
              <a:spcAft>
                <a:spcPts val="0"/>
              </a:spcAft>
              <a:buFontTx/>
              <a:buChar char="-"/>
            </a:pPr>
            <a:endParaRPr lang="ru-RU" sz="1100" dirty="0">
              <a:ea typeface="Calibri"/>
              <a:cs typeface="Times New Roman"/>
            </a:endParaRPr>
          </a:p>
        </p:txBody>
      </p:sp>
      <p:sp>
        <p:nvSpPr>
          <p:cNvPr id="34" name="Rectangle 3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8" name="Rectangle 3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9" name="Объект 38"/>
          <p:cNvGraphicFramePr>
            <a:graphicFrameLocks noChangeAspect="1"/>
          </p:cNvGraphicFramePr>
          <p:nvPr>
            <p:extLst>
              <p:ext uri="{D42A27DB-BD31-4B8C-83A1-F6EECF244321}">
                <p14:modId xmlns:p14="http://schemas.microsoft.com/office/powerpoint/2010/main" val="3773343930"/>
              </p:ext>
            </p:extLst>
          </p:nvPr>
        </p:nvGraphicFramePr>
        <p:xfrm>
          <a:off x="1730313" y="4386319"/>
          <a:ext cx="339338" cy="371656"/>
        </p:xfrm>
        <a:graphic>
          <a:graphicData uri="http://schemas.openxmlformats.org/presentationml/2006/ole">
            <mc:AlternateContent xmlns:mc="http://schemas.openxmlformats.org/markup-compatibility/2006">
              <mc:Choice xmlns:v="urn:schemas-microsoft-com:vml" Requires="v">
                <p:oleObj spid="_x0000_s4069" name="Equation" r:id="rId13" imgW="203024" imgH="215713" progId="Equation.3">
                  <p:embed/>
                </p:oleObj>
              </mc:Choice>
              <mc:Fallback>
                <p:oleObj name="Equation" r:id="rId13" imgW="203024" imgH="215713" progId="Equation.3">
                  <p:embed/>
                  <p:pic>
                    <p:nvPicPr>
                      <p:cNvPr id="0" name="Object 3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13" y="4386319"/>
                        <a:ext cx="339338" cy="371656"/>
                      </a:xfrm>
                      <a:prstGeom prst="rect">
                        <a:avLst/>
                      </a:prstGeom>
                      <a:noFill/>
                    </p:spPr>
                  </p:pic>
                </p:oleObj>
              </mc:Fallback>
            </mc:AlternateContent>
          </a:graphicData>
        </a:graphic>
      </p:graphicFrame>
      <p:sp>
        <p:nvSpPr>
          <p:cNvPr id="40" name="Rectangle 3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1" name="Объект 40"/>
          <p:cNvGraphicFramePr>
            <a:graphicFrameLocks noChangeAspect="1"/>
          </p:cNvGraphicFramePr>
          <p:nvPr>
            <p:extLst>
              <p:ext uri="{D42A27DB-BD31-4B8C-83A1-F6EECF244321}">
                <p14:modId xmlns:p14="http://schemas.microsoft.com/office/powerpoint/2010/main" val="1241280173"/>
              </p:ext>
            </p:extLst>
          </p:nvPr>
        </p:nvGraphicFramePr>
        <p:xfrm>
          <a:off x="1715968" y="4665436"/>
          <a:ext cx="353683" cy="369060"/>
        </p:xfrm>
        <a:graphic>
          <a:graphicData uri="http://schemas.openxmlformats.org/presentationml/2006/ole">
            <mc:AlternateContent xmlns:mc="http://schemas.openxmlformats.org/markup-compatibility/2006">
              <mc:Choice xmlns:v="urn:schemas-microsoft-com:vml" Requires="v">
                <p:oleObj spid="_x0000_s4070" name="Equation" r:id="rId15" imgW="215806" imgH="228501" progId="Equation.3">
                  <p:embed/>
                </p:oleObj>
              </mc:Choice>
              <mc:Fallback>
                <p:oleObj name="Equation" r:id="rId15" imgW="215806" imgH="228501" progId="Equation.3">
                  <p:embed/>
                  <p:pic>
                    <p:nvPicPr>
                      <p:cNvPr id="0" name="Object 3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15968" y="4665436"/>
                        <a:ext cx="353683" cy="369060"/>
                      </a:xfrm>
                      <a:prstGeom prst="rect">
                        <a:avLst/>
                      </a:prstGeom>
                      <a:noFill/>
                    </p:spPr>
                  </p:pic>
                </p:oleObj>
              </mc:Fallback>
            </mc:AlternateContent>
          </a:graphicData>
        </a:graphic>
      </p:graphicFrame>
      <p:graphicFrame>
        <p:nvGraphicFramePr>
          <p:cNvPr id="42" name="Объект 41"/>
          <p:cNvGraphicFramePr>
            <a:graphicFrameLocks noChangeAspect="1"/>
          </p:cNvGraphicFramePr>
          <p:nvPr>
            <p:extLst>
              <p:ext uri="{D42A27DB-BD31-4B8C-83A1-F6EECF244321}">
                <p14:modId xmlns:p14="http://schemas.microsoft.com/office/powerpoint/2010/main" val="1217573683"/>
              </p:ext>
            </p:extLst>
          </p:nvPr>
        </p:nvGraphicFramePr>
        <p:xfrm>
          <a:off x="4156822" y="1647563"/>
          <a:ext cx="2180909" cy="557176"/>
        </p:xfrm>
        <a:graphic>
          <a:graphicData uri="http://schemas.openxmlformats.org/presentationml/2006/ole">
            <mc:AlternateContent xmlns:mc="http://schemas.openxmlformats.org/markup-compatibility/2006">
              <mc:Choice xmlns:v="urn:schemas-microsoft-com:vml" Requires="v">
                <p:oleObj spid="_x0000_s4071" name="Equation" r:id="rId17" imgW="1828800" imgH="469900" progId="Equation.3">
                  <p:embed/>
                </p:oleObj>
              </mc:Choice>
              <mc:Fallback>
                <p:oleObj name="Equation" r:id="rId17" imgW="1828800" imgH="469900" progId="Equation.3">
                  <p:embed/>
                  <p:pic>
                    <p:nvPicPr>
                      <p:cNvPr id="0" name="Объект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56822" y="1647563"/>
                        <a:ext cx="2180909" cy="557176"/>
                      </a:xfrm>
                      <a:prstGeom prst="rect">
                        <a:avLst/>
                      </a:prstGeom>
                      <a:noFill/>
                      <a:ln>
                        <a:noFill/>
                      </a:ln>
                      <a:extLst/>
                    </p:spPr>
                  </p:pic>
                </p:oleObj>
              </mc:Fallback>
            </mc:AlternateContent>
          </a:graphicData>
        </a:graphic>
      </p:graphicFrame>
      <p:graphicFrame>
        <p:nvGraphicFramePr>
          <p:cNvPr id="44" name="Объект 43"/>
          <p:cNvGraphicFramePr>
            <a:graphicFrameLocks noChangeAspect="1"/>
          </p:cNvGraphicFramePr>
          <p:nvPr>
            <p:extLst>
              <p:ext uri="{D42A27DB-BD31-4B8C-83A1-F6EECF244321}">
                <p14:modId xmlns:p14="http://schemas.microsoft.com/office/powerpoint/2010/main" val="1111614253"/>
              </p:ext>
            </p:extLst>
          </p:nvPr>
        </p:nvGraphicFramePr>
        <p:xfrm>
          <a:off x="6372840" y="1439186"/>
          <a:ext cx="349217" cy="261649"/>
        </p:xfrm>
        <a:graphic>
          <a:graphicData uri="http://schemas.openxmlformats.org/presentationml/2006/ole">
            <mc:AlternateContent xmlns:mc="http://schemas.openxmlformats.org/markup-compatibility/2006">
              <mc:Choice xmlns:v="urn:schemas-microsoft-com:vml" Requires="v">
                <p:oleObj spid="_x0000_s4072" name="Equation" r:id="rId19" imgW="304668" imgH="228501" progId="Equation.3">
                  <p:embed/>
                </p:oleObj>
              </mc:Choice>
              <mc:Fallback>
                <p:oleObj name="Equation" r:id="rId19" imgW="304668" imgH="228501" progId="Equation.3">
                  <p:embed/>
                  <p:pic>
                    <p:nvPicPr>
                      <p:cNvPr id="0" name="Объект 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72840" y="1439186"/>
                        <a:ext cx="349217" cy="261649"/>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5766921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b="1" dirty="0" smtClean="0">
                <a:solidFill>
                  <a:srgbClr val="C00000"/>
                </a:solidFill>
                <a:effectLst>
                  <a:outerShdw blurRad="38100" dist="38100" dir="2700000" algn="tl">
                    <a:srgbClr val="000000">
                      <a:alpha val="43137"/>
                    </a:srgbClr>
                  </a:outerShdw>
                </a:effectLst>
              </a:rPr>
              <a:t>Computation of the </a:t>
            </a:r>
            <a:r>
              <a:rPr lang="en-GB" sz="3200" b="1" dirty="0" smtClean="0">
                <a:solidFill>
                  <a:srgbClr val="C00000"/>
                </a:solidFill>
                <a:effectLst>
                  <a:outerShdw blurRad="38100" dist="38100" dir="2700000" algn="tl">
                    <a:srgbClr val="000000">
                      <a:alpha val="43137"/>
                    </a:srgbClr>
                  </a:outerShdw>
                </a:effectLst>
              </a:rPr>
              <a:t>mass </a:t>
            </a:r>
            <a:r>
              <a:rPr lang="en-GB" sz="3200" b="1" dirty="0">
                <a:solidFill>
                  <a:srgbClr val="C00000"/>
                </a:solidFill>
                <a:effectLst>
                  <a:outerShdw blurRad="38100" dist="38100" dir="2700000" algn="tl">
                    <a:srgbClr val="000000">
                      <a:alpha val="43137"/>
                    </a:srgbClr>
                  </a:outerShdw>
                </a:effectLst>
              </a:rPr>
              <a:t>flow </a:t>
            </a:r>
            <a:r>
              <a:rPr lang="en-GB" sz="3200" b="1" dirty="0" smtClean="0">
                <a:solidFill>
                  <a:srgbClr val="C00000"/>
                </a:solidFill>
                <a:effectLst>
                  <a:outerShdw blurRad="38100" dist="38100" dir="2700000" algn="tl">
                    <a:srgbClr val="000000">
                      <a:alpha val="43137"/>
                    </a:srgbClr>
                  </a:outerShdw>
                </a:effectLst>
              </a:rPr>
              <a:t>rate circulated in natural convection mode</a:t>
            </a:r>
            <a:endParaRPr lang="ru-RU" sz="3200" b="1" dirty="0">
              <a:solidFill>
                <a:srgbClr val="C00000"/>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33</a:t>
            </a:fld>
            <a:endParaRPr lang="ru-RU"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6375" y="1493292"/>
            <a:ext cx="5452948" cy="4131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636985" y="5760504"/>
            <a:ext cx="7571303" cy="646331"/>
          </a:xfrm>
          <a:prstGeom prst="rect">
            <a:avLst/>
          </a:prstGeom>
        </p:spPr>
        <p:txBody>
          <a:bodyPr wrap="none">
            <a:spAutoFit/>
          </a:bodyPr>
          <a:lstStyle/>
          <a:p>
            <a:r>
              <a:rPr lang="en-US" b="1" dirty="0" smtClean="0">
                <a:solidFill>
                  <a:srgbClr val="C00000"/>
                </a:solidFill>
              </a:rPr>
              <a:t>Total </a:t>
            </a:r>
            <a:r>
              <a:rPr lang="en-US" b="1" dirty="0">
                <a:solidFill>
                  <a:srgbClr val="C00000"/>
                </a:solidFill>
              </a:rPr>
              <a:t>flux for all </a:t>
            </a:r>
            <a:r>
              <a:rPr lang="en-US" b="1" dirty="0" smtClean="0">
                <a:solidFill>
                  <a:srgbClr val="C00000"/>
                </a:solidFill>
              </a:rPr>
              <a:t>ribs </a:t>
            </a:r>
            <a:r>
              <a:rPr lang="en-US" b="1" dirty="0">
                <a:solidFill>
                  <a:srgbClr val="C00000"/>
                </a:solidFill>
              </a:rPr>
              <a:t>in transient regime       </a:t>
            </a:r>
            <a:r>
              <a:rPr lang="en-US" b="1" dirty="0" smtClean="0">
                <a:solidFill>
                  <a:srgbClr val="C00000"/>
                </a:solidFill>
              </a:rPr>
              <a:t>	</a:t>
            </a:r>
            <a:r>
              <a:rPr lang="ru-RU" b="1" dirty="0" smtClean="0">
                <a:solidFill>
                  <a:srgbClr val="C00000"/>
                </a:solidFill>
              </a:rPr>
              <a:t>3</a:t>
            </a:r>
            <a:r>
              <a:rPr lang="en-US" b="1" dirty="0" smtClean="0">
                <a:solidFill>
                  <a:srgbClr val="C00000"/>
                </a:solidFill>
              </a:rPr>
              <a:t>8 g/sec</a:t>
            </a:r>
            <a:r>
              <a:rPr lang="ru-RU" b="1" dirty="0" smtClean="0">
                <a:solidFill>
                  <a:srgbClr val="C00000"/>
                </a:solidFill>
              </a:rPr>
              <a:t> (</a:t>
            </a:r>
            <a:r>
              <a:rPr lang="en-US" b="1" dirty="0" err="1" smtClean="0">
                <a:solidFill>
                  <a:srgbClr val="C00000"/>
                </a:solidFill>
              </a:rPr>
              <a:t>h</a:t>
            </a:r>
            <a:r>
              <a:rPr lang="en-US" b="1" baseline="-25000" dirty="0" err="1" smtClean="0">
                <a:solidFill>
                  <a:srgbClr val="C00000"/>
                </a:solidFill>
              </a:rPr>
              <a:t>LHe</a:t>
            </a:r>
            <a:r>
              <a:rPr lang="en-US" b="1" dirty="0" smtClean="0">
                <a:solidFill>
                  <a:srgbClr val="C00000"/>
                </a:solidFill>
              </a:rPr>
              <a:t>=700 mm)</a:t>
            </a:r>
          </a:p>
          <a:p>
            <a:r>
              <a:rPr lang="en-US" b="1" dirty="0" smtClean="0">
                <a:solidFill>
                  <a:srgbClr val="C00000"/>
                </a:solidFill>
              </a:rPr>
              <a:t>		</a:t>
            </a:r>
            <a:r>
              <a:rPr lang="en-US" b="1" dirty="0">
                <a:solidFill>
                  <a:srgbClr val="C00000"/>
                </a:solidFill>
              </a:rPr>
              <a:t>       </a:t>
            </a:r>
            <a:r>
              <a:rPr lang="en-US" b="1" dirty="0" smtClean="0">
                <a:solidFill>
                  <a:srgbClr val="C00000"/>
                </a:solidFill>
              </a:rPr>
              <a:t>			25 </a:t>
            </a:r>
            <a:r>
              <a:rPr lang="en-US" b="1" dirty="0">
                <a:solidFill>
                  <a:srgbClr val="C00000"/>
                </a:solidFill>
              </a:rPr>
              <a:t>g/sec</a:t>
            </a:r>
            <a:r>
              <a:rPr lang="ru-RU" b="1" dirty="0">
                <a:solidFill>
                  <a:srgbClr val="C00000"/>
                </a:solidFill>
              </a:rPr>
              <a:t> (</a:t>
            </a:r>
            <a:r>
              <a:rPr lang="en-US" b="1" dirty="0" err="1" smtClean="0">
                <a:solidFill>
                  <a:srgbClr val="C00000"/>
                </a:solidFill>
              </a:rPr>
              <a:t>h</a:t>
            </a:r>
            <a:r>
              <a:rPr lang="en-US" b="1" baseline="-25000" dirty="0" err="1" smtClean="0">
                <a:solidFill>
                  <a:srgbClr val="C00000"/>
                </a:solidFill>
              </a:rPr>
              <a:t>LHe</a:t>
            </a:r>
            <a:r>
              <a:rPr lang="en-US" b="1" dirty="0" smtClean="0">
                <a:solidFill>
                  <a:srgbClr val="C00000"/>
                </a:solidFill>
              </a:rPr>
              <a:t>=100 </a:t>
            </a:r>
            <a:r>
              <a:rPr lang="en-US" b="1" dirty="0">
                <a:solidFill>
                  <a:srgbClr val="C00000"/>
                </a:solidFill>
              </a:rPr>
              <a:t>mm </a:t>
            </a:r>
            <a:r>
              <a:rPr lang="en-US" b="1" dirty="0" smtClean="0">
                <a:solidFill>
                  <a:srgbClr val="C00000"/>
                </a:solidFill>
              </a:rPr>
              <a:t>)	</a:t>
            </a:r>
            <a:endParaRPr lang="ru-RU" b="1" dirty="0">
              <a:solidFill>
                <a:srgbClr val="C00000"/>
              </a:solidFill>
            </a:endParaRPr>
          </a:p>
        </p:txBody>
      </p:sp>
      <p:sp>
        <p:nvSpPr>
          <p:cNvPr id="7" name="TextBox 6"/>
          <p:cNvSpPr txBox="1"/>
          <p:nvPr/>
        </p:nvSpPr>
        <p:spPr>
          <a:xfrm>
            <a:off x="1454193" y="3772976"/>
            <a:ext cx="508857" cy="338554"/>
          </a:xfrm>
          <a:prstGeom prst="rect">
            <a:avLst/>
          </a:prstGeom>
          <a:noFill/>
        </p:spPr>
        <p:txBody>
          <a:bodyPr wrap="none" rtlCol="0">
            <a:spAutoFit/>
          </a:bodyPr>
          <a:lstStyle/>
          <a:p>
            <a:r>
              <a:rPr lang="en-US" sz="1600" dirty="0" smtClean="0"/>
              <a:t>(Pa)</a:t>
            </a:r>
            <a:endParaRPr lang="ru-RU" sz="1600" dirty="0"/>
          </a:p>
        </p:txBody>
      </p:sp>
      <p:sp>
        <p:nvSpPr>
          <p:cNvPr id="8" name="TextBox 7"/>
          <p:cNvSpPr txBox="1"/>
          <p:nvPr/>
        </p:nvSpPr>
        <p:spPr>
          <a:xfrm>
            <a:off x="4637502" y="5222840"/>
            <a:ext cx="800797" cy="369332"/>
          </a:xfrm>
          <a:prstGeom prst="rect">
            <a:avLst/>
          </a:prstGeom>
          <a:noFill/>
        </p:spPr>
        <p:txBody>
          <a:bodyPr wrap="none" rtlCol="0">
            <a:spAutoFit/>
          </a:bodyPr>
          <a:lstStyle/>
          <a:p>
            <a:r>
              <a:rPr lang="en-US" dirty="0" smtClean="0"/>
              <a:t>, g/sec</a:t>
            </a:r>
            <a:endParaRPr lang="ru-RU" dirty="0"/>
          </a:p>
        </p:txBody>
      </p:sp>
      <p:sp>
        <p:nvSpPr>
          <p:cNvPr id="12" name="TextBox 11"/>
          <p:cNvSpPr txBox="1"/>
          <p:nvPr/>
        </p:nvSpPr>
        <p:spPr>
          <a:xfrm>
            <a:off x="3467100" y="1362130"/>
            <a:ext cx="3486150" cy="338554"/>
          </a:xfrm>
          <a:prstGeom prst="rect">
            <a:avLst/>
          </a:prstGeom>
          <a:solidFill>
            <a:schemeClr val="bg1"/>
          </a:solidFill>
        </p:spPr>
        <p:txBody>
          <a:bodyPr wrap="square" rtlCol="0">
            <a:spAutoFit/>
          </a:bodyPr>
          <a:lstStyle/>
          <a:p>
            <a:r>
              <a:rPr lang="en-US" sz="1600" dirty="0" smtClean="0"/>
              <a:t>Flow </a:t>
            </a:r>
            <a:r>
              <a:rPr lang="en-US" sz="1600" dirty="0"/>
              <a:t>for one </a:t>
            </a:r>
            <a:r>
              <a:rPr lang="en-US" sz="1600" dirty="0" smtClean="0"/>
              <a:t>rib of the heat  exchanger</a:t>
            </a:r>
            <a:endParaRPr lang="ru-RU" sz="1600" dirty="0"/>
          </a:p>
        </p:txBody>
      </p:sp>
      <p:sp>
        <p:nvSpPr>
          <p:cNvPr id="3" name="Прямоугольник 2"/>
          <p:cNvSpPr/>
          <p:nvPr/>
        </p:nvSpPr>
        <p:spPr>
          <a:xfrm>
            <a:off x="5293512" y="3613868"/>
            <a:ext cx="1443024" cy="369332"/>
          </a:xfrm>
          <a:prstGeom prst="rect">
            <a:avLst/>
          </a:prstGeom>
        </p:spPr>
        <p:txBody>
          <a:bodyPr wrap="none">
            <a:spAutoFit/>
          </a:bodyPr>
          <a:lstStyle/>
          <a:p>
            <a:r>
              <a:rPr lang="en-US" b="1" dirty="0" err="1">
                <a:solidFill>
                  <a:srgbClr val="C00000"/>
                </a:solidFill>
              </a:rPr>
              <a:t>h</a:t>
            </a:r>
            <a:r>
              <a:rPr lang="en-US" b="1" baseline="-25000" dirty="0" err="1">
                <a:solidFill>
                  <a:srgbClr val="C00000"/>
                </a:solidFill>
              </a:rPr>
              <a:t>LHe</a:t>
            </a:r>
            <a:r>
              <a:rPr lang="en-US" b="1" dirty="0">
                <a:solidFill>
                  <a:srgbClr val="C00000"/>
                </a:solidFill>
              </a:rPr>
              <a:t>=700 mm</a:t>
            </a:r>
            <a:endParaRPr lang="ru-RU" dirty="0"/>
          </a:p>
        </p:txBody>
      </p:sp>
      <p:sp>
        <p:nvSpPr>
          <p:cNvPr id="6" name="Прямоугольник 5"/>
          <p:cNvSpPr/>
          <p:nvPr/>
        </p:nvSpPr>
        <p:spPr>
          <a:xfrm>
            <a:off x="3467100" y="4540396"/>
            <a:ext cx="1495922" cy="369332"/>
          </a:xfrm>
          <a:prstGeom prst="rect">
            <a:avLst/>
          </a:prstGeom>
        </p:spPr>
        <p:txBody>
          <a:bodyPr wrap="none">
            <a:spAutoFit/>
          </a:bodyPr>
          <a:lstStyle/>
          <a:p>
            <a:r>
              <a:rPr lang="en-US" b="1" dirty="0" err="1">
                <a:solidFill>
                  <a:srgbClr val="C00000"/>
                </a:solidFill>
              </a:rPr>
              <a:t>h</a:t>
            </a:r>
            <a:r>
              <a:rPr lang="en-US" b="1" baseline="-25000" dirty="0" err="1">
                <a:solidFill>
                  <a:srgbClr val="C00000"/>
                </a:solidFill>
              </a:rPr>
              <a:t>LHe</a:t>
            </a:r>
            <a:r>
              <a:rPr lang="en-US" b="1" dirty="0">
                <a:solidFill>
                  <a:srgbClr val="C00000"/>
                </a:solidFill>
              </a:rPr>
              <a:t>=100 mm </a:t>
            </a:r>
            <a:endParaRPr lang="ru-RU" dirty="0"/>
          </a:p>
        </p:txBody>
      </p:sp>
    </p:spTree>
    <p:extLst>
      <p:ext uri="{BB962C8B-B14F-4D97-AF65-F5344CB8AC3E}">
        <p14:creationId xmlns:p14="http://schemas.microsoft.com/office/powerpoint/2010/main" val="32575495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smtClean="0">
                <a:solidFill>
                  <a:srgbClr val="C00000"/>
                </a:solidFill>
                <a:effectLst>
                  <a:outerShdw blurRad="38100" dist="38100" dir="2700000" algn="tl">
                    <a:srgbClr val="000000">
                      <a:alpha val="43137"/>
                    </a:srgbClr>
                  </a:outerShdw>
                </a:effectLst>
              </a:rPr>
              <a:t>Maximal </a:t>
            </a:r>
            <a:r>
              <a:rPr lang="en-US" b="1" dirty="0">
                <a:solidFill>
                  <a:srgbClr val="C00000"/>
                </a:solidFill>
                <a:effectLst>
                  <a:outerShdw blurRad="38100" dist="38100" dir="2700000" algn="tl">
                    <a:srgbClr val="000000">
                      <a:alpha val="43137"/>
                    </a:srgbClr>
                  </a:outerShdw>
                </a:effectLst>
              </a:rPr>
              <a:t>temperature </a:t>
            </a:r>
            <a:r>
              <a:rPr lang="en-US" b="1" dirty="0" smtClean="0">
                <a:solidFill>
                  <a:srgbClr val="C00000"/>
                </a:solidFill>
                <a:effectLst>
                  <a:outerShdw blurRad="38100" dist="38100" dir="2700000" algn="tl">
                    <a:srgbClr val="000000">
                      <a:alpha val="43137"/>
                    </a:srgbClr>
                  </a:outerShdw>
                </a:effectLst>
              </a:rPr>
              <a:t>in </a:t>
            </a:r>
            <a:r>
              <a:rPr lang="en-US" b="1" dirty="0">
                <a:solidFill>
                  <a:srgbClr val="C00000"/>
                </a:solidFill>
                <a:effectLst>
                  <a:outerShdw blurRad="38100" dist="38100" dir="2700000" algn="tl">
                    <a:srgbClr val="000000">
                      <a:alpha val="43137"/>
                    </a:srgbClr>
                  </a:outerShdw>
                </a:effectLst>
              </a:rPr>
              <a:t>the superconducting coil</a:t>
            </a:r>
            <a:endParaRPr lang="ru-RU" b="1" dirty="0">
              <a:solidFill>
                <a:srgbClr val="C00000"/>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34</a:t>
            </a:fld>
            <a:endParaRPr lang="ru-RU"/>
          </a:p>
        </p:txBody>
      </p:sp>
      <p:pic>
        <p:nvPicPr>
          <p:cNvPr id="6" name="Объект 5"/>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7618" y="1707738"/>
            <a:ext cx="6791325" cy="1991799"/>
          </a:xfrm>
          <a:prstGeom prst="rect">
            <a:avLst/>
          </a:prstGeom>
          <a:noFill/>
          <a:ln>
            <a:noFill/>
          </a:ln>
        </p:spPr>
      </p:pic>
      <p:pic>
        <p:nvPicPr>
          <p:cNvPr id="7" name="Рисунок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67" y="3866515"/>
            <a:ext cx="2583815" cy="2077720"/>
          </a:xfrm>
          <a:prstGeom prst="rect">
            <a:avLst/>
          </a:prstGeom>
          <a:noFill/>
          <a:ln>
            <a:noFill/>
          </a:ln>
        </p:spPr>
      </p:pic>
      <p:sp>
        <p:nvSpPr>
          <p:cNvPr id="8" name="Прямоугольник 7"/>
          <p:cNvSpPr/>
          <p:nvPr/>
        </p:nvSpPr>
        <p:spPr>
          <a:xfrm>
            <a:off x="3716367" y="5020905"/>
            <a:ext cx="4728894" cy="1477328"/>
          </a:xfrm>
          <a:prstGeom prst="rect">
            <a:avLst/>
          </a:prstGeom>
        </p:spPr>
        <p:txBody>
          <a:bodyPr wrap="square">
            <a:spAutoFit/>
          </a:bodyPr>
          <a:lstStyle/>
          <a:p>
            <a:r>
              <a:rPr lang="en-US" dirty="0"/>
              <a:t>The maximum temperature </a:t>
            </a:r>
            <a:endParaRPr lang="en-US" dirty="0" smtClean="0"/>
          </a:p>
          <a:p>
            <a:r>
              <a:rPr lang="en-US" dirty="0" smtClean="0"/>
              <a:t>of </a:t>
            </a:r>
            <a:r>
              <a:rPr lang="en-US" dirty="0"/>
              <a:t>the superconducting coil                      </a:t>
            </a:r>
            <a:r>
              <a:rPr lang="en-US" b="1" dirty="0">
                <a:solidFill>
                  <a:srgbClr val="FF0000"/>
                </a:solidFill>
              </a:rPr>
              <a:t>4,62 </a:t>
            </a:r>
            <a:r>
              <a:rPr lang="en-US" b="1" dirty="0" smtClean="0">
                <a:solidFill>
                  <a:srgbClr val="FF0000"/>
                </a:solidFill>
              </a:rPr>
              <a:t>K</a:t>
            </a:r>
          </a:p>
          <a:p>
            <a:r>
              <a:rPr lang="en-US" dirty="0" smtClean="0"/>
              <a:t>in the steady state regime at </a:t>
            </a:r>
          </a:p>
          <a:p>
            <a:r>
              <a:rPr lang="en-US" dirty="0" smtClean="0"/>
              <a:t>Minimal level of </a:t>
            </a:r>
            <a:r>
              <a:rPr lang="en-US" dirty="0" err="1" smtClean="0"/>
              <a:t>LHe</a:t>
            </a:r>
            <a:r>
              <a:rPr lang="en-US" dirty="0" smtClean="0"/>
              <a:t> in the bath 		</a:t>
            </a:r>
            <a:endParaRPr lang="ru-RU" dirty="0"/>
          </a:p>
        </p:txBody>
      </p:sp>
    </p:spTree>
    <p:extLst>
      <p:ext uri="{BB962C8B-B14F-4D97-AF65-F5344CB8AC3E}">
        <p14:creationId xmlns:p14="http://schemas.microsoft.com/office/powerpoint/2010/main" val="34790663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b="1" dirty="0" smtClean="0">
                <a:solidFill>
                  <a:srgbClr val="C00000"/>
                </a:solidFill>
                <a:effectLst>
                  <a:outerShdw blurRad="38100" dist="38100" dir="2700000" algn="tl">
                    <a:srgbClr val="000000">
                      <a:alpha val="43137"/>
                    </a:srgbClr>
                  </a:outerShdw>
                </a:effectLst>
              </a:rPr>
              <a:t>Optimization of the cooling efficiency </a:t>
            </a:r>
            <a:endParaRPr lang="ru-RU" sz="3200" b="1" dirty="0">
              <a:solidFill>
                <a:srgbClr val="C00000"/>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35</a:t>
            </a:fld>
            <a:endParaRPr lang="ru-RU"/>
          </a:p>
        </p:txBody>
      </p:sp>
      <p:graphicFrame>
        <p:nvGraphicFramePr>
          <p:cNvPr id="7" name="Объект 6"/>
          <p:cNvGraphicFramePr>
            <a:graphicFrameLocks noGrp="1"/>
          </p:cNvGraphicFramePr>
          <p:nvPr>
            <p:ph idx="1"/>
            <p:extLst>
              <p:ext uri="{D42A27DB-BD31-4B8C-83A1-F6EECF244321}">
                <p14:modId xmlns:p14="http://schemas.microsoft.com/office/powerpoint/2010/main" val="2964499653"/>
              </p:ext>
            </p:extLst>
          </p:nvPr>
        </p:nvGraphicFramePr>
        <p:xfrm>
          <a:off x="485775" y="1590675"/>
          <a:ext cx="8467727" cy="3952367"/>
        </p:xfrm>
        <a:graphic>
          <a:graphicData uri="http://schemas.openxmlformats.org/drawingml/2006/table">
            <a:tbl>
              <a:tblPr firstRow="1" firstCol="1" bandRow="1">
                <a:tableStyleId>{5940675A-B579-460E-94D1-54222C63F5DA}</a:tableStyleId>
              </a:tblPr>
              <a:tblGrid>
                <a:gridCol w="390525"/>
                <a:gridCol w="971550"/>
                <a:gridCol w="828675"/>
                <a:gridCol w="996904"/>
                <a:gridCol w="746097"/>
                <a:gridCol w="885899"/>
                <a:gridCol w="1209675"/>
                <a:gridCol w="1238250"/>
                <a:gridCol w="1200152"/>
              </a:tblGrid>
              <a:tr h="1628775">
                <a:tc>
                  <a:txBody>
                    <a:bodyPr/>
                    <a:lstStyle/>
                    <a:p>
                      <a:pPr algn="l">
                        <a:lnSpc>
                          <a:spcPct val="115000"/>
                        </a:lnSpc>
                        <a:spcAft>
                          <a:spcPts val="0"/>
                        </a:spcAft>
                      </a:pPr>
                      <a:r>
                        <a:rPr lang="ru-RU" sz="1600" dirty="0">
                          <a:effectLst/>
                        </a:rPr>
                        <a:t>№</a:t>
                      </a:r>
                      <a:endParaRPr lang="ru-RU"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dirty="0">
                          <a:effectLst/>
                        </a:rPr>
                        <a:t>Mode of solenoid operation</a:t>
                      </a:r>
                      <a:endParaRPr lang="ru-RU"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Heat influx to the cold mass, W</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Sizes of the heat exchanger rib, mm</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Level in helium bath, mm</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Helium mass flow in a rib, g/s</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Maximal temperature in the coil, K</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Temperature increase, above 4.5 K,</a:t>
                      </a:r>
                      <a:endParaRPr lang="ru-RU" sz="1600">
                        <a:effectLst/>
                      </a:endParaRPr>
                    </a:p>
                    <a:p>
                      <a:pPr algn="ctr">
                        <a:lnSpc>
                          <a:spcPct val="115000"/>
                        </a:lnSpc>
                        <a:spcAft>
                          <a:spcPts val="0"/>
                        </a:spcAft>
                      </a:pPr>
                      <a:r>
                        <a:rPr lang="en-US" sz="1600">
                          <a:effectLst/>
                        </a:rPr>
                        <a:t>K</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Temperature drop on the glue connection of a rib, K</a:t>
                      </a:r>
                      <a:endParaRPr lang="ru-RU" sz="1600">
                        <a:effectLst/>
                        <a:latin typeface="Calibri"/>
                        <a:ea typeface="Calibri"/>
                        <a:cs typeface="Times New Roman"/>
                      </a:endParaRPr>
                    </a:p>
                  </a:txBody>
                  <a:tcPr marL="68580" marR="68580" marT="0" marB="0" anchor="ctr"/>
                </a:tc>
              </a:tr>
              <a:tr h="281686">
                <a:tc rowSpan="2">
                  <a:txBody>
                    <a:bodyPr/>
                    <a:lstStyle/>
                    <a:p>
                      <a:pPr marL="0" lvl="0" indent="0" algn="ctr">
                        <a:lnSpc>
                          <a:spcPct val="115000"/>
                        </a:lnSpc>
                        <a:spcAft>
                          <a:spcPts val="0"/>
                        </a:spcAft>
                        <a:buFont typeface="+mj-lt"/>
                        <a:buAutoNum type="arabicPeriod"/>
                        <a:tabLst>
                          <a:tab pos="47625" algn="l"/>
                        </a:tabLst>
                      </a:pPr>
                      <a:r>
                        <a:rPr lang="en-US" sz="1600" dirty="0">
                          <a:effectLst/>
                        </a:rPr>
                        <a:t> </a:t>
                      </a:r>
                      <a:endParaRPr lang="ru-RU" sz="1600" dirty="0">
                        <a:effectLst/>
                        <a:latin typeface="Calibri"/>
                        <a:ea typeface="Calibri"/>
                        <a:cs typeface="Times New Roman"/>
                      </a:endParaRPr>
                    </a:p>
                  </a:txBody>
                  <a:tcPr marL="68580" marR="68580" marT="0" marB="0" anchor="ctr"/>
                </a:tc>
                <a:tc rowSpan="2">
                  <a:txBody>
                    <a:bodyPr/>
                    <a:lstStyle/>
                    <a:p>
                      <a:pPr>
                        <a:lnSpc>
                          <a:spcPct val="115000"/>
                        </a:lnSpc>
                        <a:spcAft>
                          <a:spcPts val="0"/>
                        </a:spcAft>
                      </a:pPr>
                      <a:r>
                        <a:rPr lang="en-US" sz="1600" dirty="0">
                          <a:effectLst/>
                        </a:rPr>
                        <a:t>Steady state</a:t>
                      </a:r>
                      <a:endParaRPr lang="ru-RU" sz="1600" dirty="0">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en-US" sz="1600" dirty="0">
                          <a:effectLst/>
                        </a:rPr>
                        <a:t>19.5</a:t>
                      </a:r>
                      <a:endParaRPr lang="ru-RU" sz="1600" dirty="0">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en-US" sz="1600">
                          <a:effectLst/>
                        </a:rPr>
                        <a:t>15x15, d=10</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100</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0.6</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4.64</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0.14</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0.04</a:t>
                      </a:r>
                      <a:endParaRPr lang="ru-RU" sz="1600">
                        <a:effectLst/>
                        <a:latin typeface="Calibri"/>
                        <a:ea typeface="Calibri"/>
                        <a:cs typeface="Times New Roman"/>
                      </a:endParaRPr>
                    </a:p>
                  </a:txBody>
                  <a:tcPr marL="68580" marR="68580" marT="0" marB="0" anchor="ctr"/>
                </a:tc>
              </a:tr>
              <a:tr h="299212">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en-US" sz="1600">
                          <a:effectLst/>
                        </a:rPr>
                        <a:t>700</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0.8</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4.63</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0.13</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0.04</a:t>
                      </a:r>
                      <a:endParaRPr lang="ru-RU" sz="1600">
                        <a:effectLst/>
                        <a:latin typeface="Calibri"/>
                        <a:ea typeface="Calibri"/>
                        <a:cs typeface="Times New Roman"/>
                      </a:endParaRPr>
                    </a:p>
                  </a:txBody>
                  <a:tcPr marL="68580" marR="68580" marT="0" marB="0" anchor="ctr"/>
                </a:tc>
              </a:tr>
              <a:tr h="281686">
                <a:tc rowSpan="2">
                  <a:txBody>
                    <a:bodyPr/>
                    <a:lstStyle/>
                    <a:p>
                      <a:pPr marL="0" lvl="0" indent="0" algn="ctr">
                        <a:lnSpc>
                          <a:spcPct val="115000"/>
                        </a:lnSpc>
                        <a:spcAft>
                          <a:spcPts val="0"/>
                        </a:spcAft>
                        <a:buFont typeface="+mj-lt"/>
                        <a:buNone/>
                        <a:tabLst>
                          <a:tab pos="47625" algn="l"/>
                        </a:tabLst>
                      </a:pPr>
                      <a:r>
                        <a:rPr lang="en-US" sz="1600" dirty="0" smtClean="0">
                          <a:effectLst/>
                        </a:rPr>
                        <a:t>2.</a:t>
                      </a:r>
                      <a:r>
                        <a:rPr lang="en-US" sz="1600" dirty="0">
                          <a:effectLst/>
                        </a:rPr>
                        <a:t> </a:t>
                      </a:r>
                      <a:endParaRPr lang="ru-RU" sz="1600" dirty="0">
                        <a:effectLst/>
                        <a:latin typeface="Calibri"/>
                        <a:ea typeface="Calibri"/>
                        <a:cs typeface="Times New Roman"/>
                      </a:endParaRPr>
                    </a:p>
                  </a:txBody>
                  <a:tcPr marL="68580" marR="68580" marT="0" marB="0" anchor="ctr"/>
                </a:tc>
                <a:tc rowSpan="2">
                  <a:txBody>
                    <a:bodyPr/>
                    <a:lstStyle/>
                    <a:p>
                      <a:pPr>
                        <a:lnSpc>
                          <a:spcPct val="115000"/>
                        </a:lnSpc>
                        <a:spcAft>
                          <a:spcPts val="0"/>
                        </a:spcAft>
                      </a:pPr>
                      <a:r>
                        <a:rPr lang="en-US" sz="1600">
                          <a:effectLst/>
                        </a:rPr>
                        <a:t>Steady state</a:t>
                      </a:r>
                      <a:endParaRPr lang="ru-RU" sz="1600">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ru-RU" sz="1600" dirty="0">
                          <a:effectLst/>
                        </a:rPr>
                        <a:t>1</a:t>
                      </a:r>
                      <a:r>
                        <a:rPr lang="en-US" sz="1600" dirty="0">
                          <a:effectLst/>
                        </a:rPr>
                        <a:t>9.5</a:t>
                      </a:r>
                      <a:endParaRPr lang="ru-RU" sz="1600" dirty="0">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en-US" sz="1600" dirty="0">
                          <a:effectLst/>
                        </a:rPr>
                        <a:t>25x25, d=19</a:t>
                      </a:r>
                      <a:endParaRPr lang="ru-RU"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100</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1.0</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600">
                          <a:effectLst/>
                        </a:rPr>
                        <a:t>4.62</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0.1</a:t>
                      </a:r>
                      <a:r>
                        <a:rPr lang="ru-RU" sz="1600">
                          <a:effectLst/>
                        </a:rPr>
                        <a:t>2</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0.0</a:t>
                      </a:r>
                      <a:r>
                        <a:rPr lang="ru-RU" sz="1600">
                          <a:effectLst/>
                        </a:rPr>
                        <a:t>3</a:t>
                      </a:r>
                      <a:endParaRPr lang="ru-RU" sz="1600">
                        <a:effectLst/>
                        <a:latin typeface="Calibri"/>
                        <a:ea typeface="Calibri"/>
                        <a:cs typeface="Times New Roman"/>
                      </a:endParaRPr>
                    </a:p>
                  </a:txBody>
                  <a:tcPr marL="68580" marR="68580" marT="0" marB="0" anchor="ctr"/>
                </a:tc>
              </a:tr>
              <a:tr h="299212">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en-US" sz="1600">
                          <a:effectLst/>
                        </a:rPr>
                        <a:t>700</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1.8</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600">
                          <a:effectLst/>
                        </a:rPr>
                        <a:t>4.61</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0.1</a:t>
                      </a:r>
                      <a:r>
                        <a:rPr lang="ru-RU" sz="1600">
                          <a:effectLst/>
                        </a:rPr>
                        <a:t>1</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0.0</a:t>
                      </a:r>
                      <a:r>
                        <a:rPr lang="ru-RU" sz="1600">
                          <a:effectLst/>
                        </a:rPr>
                        <a:t>3</a:t>
                      </a:r>
                      <a:endParaRPr lang="ru-RU" sz="1600">
                        <a:effectLst/>
                        <a:latin typeface="Calibri"/>
                        <a:ea typeface="Calibri"/>
                        <a:cs typeface="Times New Roman"/>
                      </a:endParaRPr>
                    </a:p>
                  </a:txBody>
                  <a:tcPr marL="68580" marR="68580" marT="0" marB="0" anchor="ctr"/>
                </a:tc>
              </a:tr>
              <a:tr h="281686">
                <a:tc rowSpan="2">
                  <a:txBody>
                    <a:bodyPr/>
                    <a:lstStyle/>
                    <a:p>
                      <a:pPr marL="0" lvl="0" indent="0" algn="ctr">
                        <a:lnSpc>
                          <a:spcPct val="115000"/>
                        </a:lnSpc>
                        <a:spcAft>
                          <a:spcPts val="0"/>
                        </a:spcAft>
                        <a:buFont typeface="+mj-lt"/>
                        <a:buNone/>
                        <a:tabLst>
                          <a:tab pos="47625" algn="l"/>
                        </a:tabLst>
                      </a:pPr>
                      <a:r>
                        <a:rPr lang="en-US" sz="1600" dirty="0" smtClean="0">
                          <a:effectLst/>
                        </a:rPr>
                        <a:t>3.</a:t>
                      </a:r>
                      <a:r>
                        <a:rPr lang="en-US" sz="1600" dirty="0">
                          <a:effectLst/>
                        </a:rPr>
                        <a:t> </a:t>
                      </a:r>
                      <a:endParaRPr lang="ru-RU" sz="1600" dirty="0">
                        <a:effectLst/>
                        <a:latin typeface="Calibri"/>
                        <a:ea typeface="Calibri"/>
                        <a:cs typeface="Times New Roman"/>
                      </a:endParaRPr>
                    </a:p>
                  </a:txBody>
                  <a:tcPr marL="68580" marR="68580" marT="0" marB="0" anchor="ctr"/>
                </a:tc>
                <a:tc rowSpan="2">
                  <a:txBody>
                    <a:bodyPr/>
                    <a:lstStyle/>
                    <a:p>
                      <a:pPr>
                        <a:lnSpc>
                          <a:spcPct val="115000"/>
                        </a:lnSpc>
                        <a:spcAft>
                          <a:spcPts val="0"/>
                        </a:spcAft>
                      </a:pPr>
                      <a:r>
                        <a:rPr lang="en-US" sz="1600">
                          <a:effectLst/>
                        </a:rPr>
                        <a:t>Current ramping</a:t>
                      </a:r>
                      <a:endParaRPr lang="ru-RU" sz="1600">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en-US" sz="1600">
                          <a:effectLst/>
                        </a:rPr>
                        <a:t>39.5</a:t>
                      </a:r>
                      <a:endParaRPr lang="ru-RU" sz="1600">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en-US" sz="1600" dirty="0">
                          <a:effectLst/>
                        </a:rPr>
                        <a:t>15x15, d=10</a:t>
                      </a:r>
                      <a:endParaRPr lang="ru-RU"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100</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0.75</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5.05</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b="1" dirty="0">
                          <a:solidFill>
                            <a:srgbClr val="FF0000"/>
                          </a:solidFill>
                          <a:effectLst/>
                        </a:rPr>
                        <a:t>0.55</a:t>
                      </a:r>
                      <a:endParaRPr lang="ru-RU" sz="1600" b="1" dirty="0">
                        <a:solidFill>
                          <a:srgbClr val="FF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0.16</a:t>
                      </a:r>
                      <a:endParaRPr lang="ru-RU" sz="1600">
                        <a:effectLst/>
                        <a:latin typeface="Calibri"/>
                        <a:ea typeface="Calibri"/>
                        <a:cs typeface="Times New Roman"/>
                      </a:endParaRPr>
                    </a:p>
                  </a:txBody>
                  <a:tcPr marL="68580" marR="68580" marT="0" marB="0" anchor="ctr"/>
                </a:tc>
              </a:tr>
              <a:tr h="299212">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en-US" sz="1600" dirty="0">
                          <a:effectLst/>
                        </a:rPr>
                        <a:t>700</a:t>
                      </a:r>
                      <a:endParaRPr lang="ru-RU"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0.95</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5.04</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0.54</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a:effectLst/>
                        </a:rPr>
                        <a:t>0.16</a:t>
                      </a:r>
                      <a:endParaRPr lang="ru-RU" sz="1600">
                        <a:effectLst/>
                        <a:latin typeface="Calibri"/>
                        <a:ea typeface="Calibri"/>
                        <a:cs typeface="Times New Roman"/>
                      </a:endParaRPr>
                    </a:p>
                  </a:txBody>
                  <a:tcPr marL="68580" marR="68580" marT="0" marB="0" anchor="ctr"/>
                </a:tc>
              </a:tr>
              <a:tr h="281686">
                <a:tc rowSpan="2">
                  <a:txBody>
                    <a:bodyPr/>
                    <a:lstStyle/>
                    <a:p>
                      <a:pPr marL="0" lvl="0" indent="0" algn="ctr">
                        <a:lnSpc>
                          <a:spcPct val="115000"/>
                        </a:lnSpc>
                        <a:spcAft>
                          <a:spcPts val="0"/>
                        </a:spcAft>
                        <a:buFont typeface="+mj-lt"/>
                        <a:buNone/>
                        <a:tabLst>
                          <a:tab pos="47625" algn="l"/>
                        </a:tabLst>
                      </a:pPr>
                      <a:r>
                        <a:rPr lang="en-US" sz="1600" dirty="0" smtClean="0">
                          <a:effectLst/>
                        </a:rPr>
                        <a:t>4.</a:t>
                      </a:r>
                      <a:r>
                        <a:rPr lang="en-US" sz="1600" dirty="0">
                          <a:effectLst/>
                        </a:rPr>
                        <a:t> </a:t>
                      </a:r>
                      <a:endParaRPr lang="ru-RU" sz="1600" dirty="0">
                        <a:effectLst/>
                        <a:latin typeface="Calibri"/>
                        <a:ea typeface="Calibri"/>
                        <a:cs typeface="Times New Roman"/>
                      </a:endParaRPr>
                    </a:p>
                  </a:txBody>
                  <a:tcPr marL="68580" marR="68580" marT="0" marB="0" anchor="ctr"/>
                </a:tc>
                <a:tc rowSpan="2">
                  <a:txBody>
                    <a:bodyPr/>
                    <a:lstStyle/>
                    <a:p>
                      <a:pPr>
                        <a:lnSpc>
                          <a:spcPct val="115000"/>
                        </a:lnSpc>
                        <a:spcAft>
                          <a:spcPts val="0"/>
                        </a:spcAft>
                      </a:pPr>
                      <a:r>
                        <a:rPr lang="en-US" sz="1600">
                          <a:effectLst/>
                        </a:rPr>
                        <a:t>Current ramping</a:t>
                      </a:r>
                      <a:endParaRPr lang="ru-RU" sz="1600">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en-US" sz="1600">
                          <a:effectLst/>
                        </a:rPr>
                        <a:t>39.5</a:t>
                      </a:r>
                      <a:endParaRPr lang="ru-RU" sz="1600">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en-US" sz="1600">
                          <a:effectLst/>
                        </a:rPr>
                        <a:t>25x25, d=19</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dirty="0">
                          <a:effectLst/>
                        </a:rPr>
                        <a:t>100</a:t>
                      </a:r>
                      <a:endParaRPr lang="ru-RU"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dirty="0">
                          <a:effectLst/>
                        </a:rPr>
                        <a:t>1.65</a:t>
                      </a:r>
                      <a:endParaRPr lang="ru-RU"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600">
                          <a:effectLst/>
                        </a:rPr>
                        <a:t>4.96</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600">
                          <a:effectLst/>
                        </a:rPr>
                        <a:t>0.46</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600" dirty="0">
                          <a:effectLst/>
                        </a:rPr>
                        <a:t>0.10</a:t>
                      </a:r>
                      <a:endParaRPr lang="ru-RU" sz="1600" dirty="0">
                        <a:effectLst/>
                        <a:latin typeface="Calibri"/>
                        <a:ea typeface="Calibri"/>
                        <a:cs typeface="Times New Roman"/>
                      </a:endParaRPr>
                    </a:p>
                  </a:txBody>
                  <a:tcPr marL="68580" marR="68580" marT="0" marB="0" anchor="ctr"/>
                </a:tc>
              </a:tr>
              <a:tr h="299212">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en-US" sz="1600">
                          <a:effectLst/>
                        </a:rPr>
                        <a:t>700</a:t>
                      </a:r>
                      <a:endParaRPr lang="ru-RU"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dirty="0">
                          <a:effectLst/>
                        </a:rPr>
                        <a:t>2.5</a:t>
                      </a:r>
                      <a:endParaRPr lang="ru-RU"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600" dirty="0">
                          <a:effectLst/>
                        </a:rPr>
                        <a:t>4.94</a:t>
                      </a:r>
                      <a:endParaRPr lang="ru-RU"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600" dirty="0">
                          <a:effectLst/>
                        </a:rPr>
                        <a:t>0.44</a:t>
                      </a:r>
                      <a:endParaRPr lang="ru-RU"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600" dirty="0">
                          <a:effectLst/>
                        </a:rPr>
                        <a:t>0.10</a:t>
                      </a:r>
                      <a:endParaRPr lang="ru-RU" sz="1600" dirty="0">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9665176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b="1" dirty="0">
                <a:solidFill>
                  <a:srgbClr val="C00000"/>
                </a:solidFill>
                <a:effectLst>
                  <a:outerShdw blurRad="38100" dist="38100" dir="2700000" algn="tl">
                    <a:srgbClr val="000000">
                      <a:alpha val="43137"/>
                    </a:srgbClr>
                  </a:outerShdw>
                </a:effectLst>
              </a:rPr>
              <a:t>Factors influencing the efficiency of </a:t>
            </a:r>
            <a:r>
              <a:rPr lang="en-US" sz="3200" b="1" dirty="0" smtClean="0">
                <a:solidFill>
                  <a:srgbClr val="C00000"/>
                </a:solidFill>
                <a:effectLst>
                  <a:outerShdw blurRad="38100" dist="38100" dir="2700000" algn="tl">
                    <a:srgbClr val="000000">
                      <a:alpha val="43137"/>
                    </a:srgbClr>
                  </a:outerShdw>
                </a:effectLst>
              </a:rPr>
              <a:t>the coil cooling</a:t>
            </a:r>
            <a:endParaRPr lang="ru-RU" sz="3200" b="1"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p:txBody>
          <a:bodyPr>
            <a:normAutofit/>
          </a:bodyPr>
          <a:lstStyle/>
          <a:p>
            <a:r>
              <a:rPr lang="en-US" sz="2400" dirty="0" smtClean="0"/>
              <a:t>Bigger rib side of the heat exchanger provides smaller temperature drop in the coil. Increase of the rib side from 15 to 25 mm gives decrease of the temperature drop to 23%.</a:t>
            </a:r>
          </a:p>
          <a:p>
            <a:r>
              <a:rPr lang="en-US" sz="2400" dirty="0" smtClean="0"/>
              <a:t>Temperature </a:t>
            </a:r>
            <a:r>
              <a:rPr lang="en-US" sz="2400" dirty="0"/>
              <a:t>rise </a:t>
            </a:r>
            <a:r>
              <a:rPr lang="en-US" sz="2400" dirty="0" smtClean="0"/>
              <a:t>in the coil grows </a:t>
            </a:r>
            <a:r>
              <a:rPr lang="en-US" sz="2400" dirty="0"/>
              <a:t>proportionally the thickness </a:t>
            </a:r>
            <a:r>
              <a:rPr lang="en-US" sz="2400" dirty="0" smtClean="0"/>
              <a:t>of the glued connections of the ribs</a:t>
            </a:r>
            <a:r>
              <a:rPr lang="en-US" sz="2400" dirty="0"/>
              <a:t>. </a:t>
            </a:r>
            <a:r>
              <a:rPr lang="en-US" sz="2400" dirty="0" smtClean="0"/>
              <a:t>For a </a:t>
            </a:r>
            <a:r>
              <a:rPr lang="en-US" sz="2400" dirty="0"/>
              <a:t>thickness of </a:t>
            </a:r>
            <a:r>
              <a:rPr lang="en-US" sz="2400" dirty="0" smtClean="0"/>
              <a:t>0.2 mm </a:t>
            </a:r>
            <a:r>
              <a:rPr lang="en-US" sz="2400" dirty="0"/>
              <a:t>it can reach 20-30% of the temperature </a:t>
            </a:r>
            <a:r>
              <a:rPr lang="en-US" sz="2400" dirty="0" smtClean="0"/>
              <a:t>rise</a:t>
            </a:r>
          </a:p>
          <a:p>
            <a:r>
              <a:rPr lang="en-US" sz="2400" dirty="0" smtClean="0"/>
              <a:t>Variations of the level in the </a:t>
            </a:r>
            <a:r>
              <a:rPr lang="en-US" sz="2400" dirty="0"/>
              <a:t>helium </a:t>
            </a:r>
            <a:r>
              <a:rPr lang="en-US" sz="2400" dirty="0" smtClean="0"/>
              <a:t>vessel (from 100 mm to 700 mm)  has </a:t>
            </a:r>
            <a:r>
              <a:rPr lang="en-US" sz="2400" dirty="0"/>
              <a:t>practically </a:t>
            </a:r>
            <a:r>
              <a:rPr lang="en-US" sz="2400" dirty="0" smtClean="0"/>
              <a:t>negligible </a:t>
            </a:r>
            <a:r>
              <a:rPr lang="en-US" sz="2400" dirty="0"/>
              <a:t>effect </a:t>
            </a:r>
            <a:r>
              <a:rPr lang="en-US" sz="2400" dirty="0" smtClean="0"/>
              <a:t>on </a:t>
            </a:r>
            <a:r>
              <a:rPr lang="en-US" sz="2400" dirty="0"/>
              <a:t>the maximum winding </a:t>
            </a:r>
            <a:r>
              <a:rPr lang="en-US" sz="2400" dirty="0" smtClean="0"/>
              <a:t>temperature. </a:t>
            </a:r>
          </a:p>
          <a:p>
            <a:endParaRPr lang="ru-RU" sz="2400" dirty="0"/>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36</a:t>
            </a:fld>
            <a:endParaRPr lang="ru-RU"/>
          </a:p>
        </p:txBody>
      </p:sp>
    </p:spTree>
    <p:extLst>
      <p:ext uri="{BB962C8B-B14F-4D97-AF65-F5344CB8AC3E}">
        <p14:creationId xmlns:p14="http://schemas.microsoft.com/office/powerpoint/2010/main" val="22512238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5151" y="203077"/>
            <a:ext cx="8229600" cy="411162"/>
          </a:xfrm>
        </p:spPr>
        <p:txBody>
          <a:bodyPr>
            <a:normAutofit/>
          </a:bodyPr>
          <a:lstStyle/>
          <a:p>
            <a:r>
              <a:rPr lang="en-US" sz="2000" b="1" dirty="0">
                <a:solidFill>
                  <a:srgbClr val="C00000"/>
                </a:solidFill>
                <a:effectLst>
                  <a:outerShdw blurRad="38100" dist="38100" dir="2700000" algn="tl">
                    <a:srgbClr val="000000">
                      <a:alpha val="43137"/>
                    </a:srgbClr>
                  </a:outerShdw>
                </a:effectLst>
              </a:rPr>
              <a:t>Parameters of the </a:t>
            </a:r>
            <a:r>
              <a:rPr lang="en-US" sz="2000" b="1" dirty="0" smtClean="0">
                <a:solidFill>
                  <a:srgbClr val="C00000"/>
                </a:solidFill>
                <a:effectLst>
                  <a:outerShdw blurRad="38100" dist="38100" dir="2700000" algn="tl">
                    <a:srgbClr val="000000">
                      <a:alpha val="43137"/>
                    </a:srgbClr>
                  </a:outerShdw>
                </a:effectLst>
              </a:rPr>
              <a:t>helium fluxes in the transfer lines  from refrigerator</a:t>
            </a:r>
            <a:endParaRPr lang="ru-RU" sz="2000" b="1" dirty="0">
              <a:solidFill>
                <a:srgbClr val="C00000"/>
              </a:solidFill>
              <a:effectLst>
                <a:outerShdw blurRad="38100" dist="38100" dir="2700000" algn="tl">
                  <a:srgbClr val="000000">
                    <a:alpha val="43137"/>
                  </a:srgbClr>
                </a:outerShdw>
              </a:effectLst>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2266289668"/>
              </p:ext>
            </p:extLst>
          </p:nvPr>
        </p:nvGraphicFramePr>
        <p:xfrm>
          <a:off x="457200" y="668878"/>
          <a:ext cx="8105775" cy="5920644"/>
        </p:xfrm>
        <a:graphic>
          <a:graphicData uri="http://schemas.openxmlformats.org/drawingml/2006/table">
            <a:tbl>
              <a:tblPr firstRow="1" firstCol="1" bandRow="1">
                <a:tableStyleId>{5940675A-B579-460E-94D1-54222C63F5DA}</a:tableStyleId>
              </a:tblPr>
              <a:tblGrid>
                <a:gridCol w="1035748"/>
                <a:gridCol w="1183577"/>
                <a:gridCol w="1390650"/>
                <a:gridCol w="1504950"/>
                <a:gridCol w="1447800"/>
                <a:gridCol w="1543050"/>
              </a:tblGrid>
              <a:tr h="134666">
                <a:tc rowSpan="2">
                  <a:txBody>
                    <a:bodyPr/>
                    <a:lstStyle/>
                    <a:p>
                      <a:pPr algn="ctr">
                        <a:lnSpc>
                          <a:spcPct val="115000"/>
                        </a:lnSpc>
                        <a:spcAft>
                          <a:spcPts val="0"/>
                        </a:spcAft>
                      </a:pPr>
                      <a:r>
                        <a:rPr lang="en-US" sz="1200" dirty="0">
                          <a:effectLst/>
                        </a:rPr>
                        <a:t>Object</a:t>
                      </a:r>
                      <a:endParaRPr lang="ru-RU" sz="1200" dirty="0">
                        <a:effectLst/>
                        <a:latin typeface="Calibri"/>
                        <a:ea typeface="Calibri"/>
                        <a:cs typeface="Times New Roman"/>
                      </a:endParaRPr>
                    </a:p>
                  </a:txBody>
                  <a:tcPr marL="52696" marR="52696" marT="0" marB="0" anchor="ctr"/>
                </a:tc>
                <a:tc rowSpan="2">
                  <a:txBody>
                    <a:bodyPr/>
                    <a:lstStyle/>
                    <a:p>
                      <a:pPr algn="ctr">
                        <a:lnSpc>
                          <a:spcPct val="115000"/>
                        </a:lnSpc>
                        <a:spcAft>
                          <a:spcPts val="0"/>
                        </a:spcAft>
                      </a:pPr>
                      <a:r>
                        <a:rPr lang="en-US" sz="1200" dirty="0">
                          <a:effectLst/>
                        </a:rPr>
                        <a:t>Stream</a:t>
                      </a:r>
                      <a:endParaRPr lang="ru-RU" sz="1200" dirty="0">
                        <a:effectLst/>
                        <a:latin typeface="Calibri"/>
                        <a:ea typeface="Calibri"/>
                        <a:cs typeface="Times New Roman"/>
                      </a:endParaRPr>
                    </a:p>
                  </a:txBody>
                  <a:tcPr marL="52696" marR="52696" marT="0" marB="0" anchor="ctr"/>
                </a:tc>
                <a:tc rowSpan="2">
                  <a:txBody>
                    <a:bodyPr/>
                    <a:lstStyle/>
                    <a:p>
                      <a:pPr algn="ctr">
                        <a:lnSpc>
                          <a:spcPct val="115000"/>
                        </a:lnSpc>
                        <a:spcAft>
                          <a:spcPts val="0"/>
                        </a:spcAft>
                      </a:pPr>
                      <a:r>
                        <a:rPr lang="en-US" sz="1200" dirty="0">
                          <a:effectLst/>
                        </a:rPr>
                        <a:t>Parameters</a:t>
                      </a:r>
                      <a:endParaRPr lang="ru-RU" sz="1200" dirty="0">
                        <a:effectLst/>
                        <a:latin typeface="Calibri"/>
                        <a:ea typeface="Calibri"/>
                        <a:cs typeface="Times New Roman"/>
                      </a:endParaRPr>
                    </a:p>
                  </a:txBody>
                  <a:tcPr marL="52696" marR="52696" marT="0" marB="0" anchor="ctr"/>
                </a:tc>
                <a:tc gridSpan="3">
                  <a:txBody>
                    <a:bodyPr/>
                    <a:lstStyle/>
                    <a:p>
                      <a:pPr algn="ctr">
                        <a:lnSpc>
                          <a:spcPct val="115000"/>
                        </a:lnSpc>
                        <a:spcAft>
                          <a:spcPts val="0"/>
                        </a:spcAft>
                      </a:pPr>
                      <a:r>
                        <a:rPr lang="en-US" sz="1200" b="1" dirty="0" smtClean="0">
                          <a:effectLst/>
                        </a:rPr>
                        <a:t>Regimes </a:t>
                      </a:r>
                      <a:endParaRPr lang="ru-RU" sz="1200" b="1" dirty="0">
                        <a:effectLst/>
                        <a:latin typeface="Calibri"/>
                        <a:ea typeface="Calibri"/>
                        <a:cs typeface="Times New Roman"/>
                      </a:endParaRPr>
                    </a:p>
                  </a:txBody>
                  <a:tcPr marL="52696" marR="52696" marT="0" marB="0" anchor="ctr"/>
                </a:tc>
                <a:tc hMerge="1">
                  <a:txBody>
                    <a:bodyPr/>
                    <a:lstStyle/>
                    <a:p>
                      <a:endParaRPr lang="ru-RU"/>
                    </a:p>
                  </a:txBody>
                  <a:tcPr/>
                </a:tc>
                <a:tc hMerge="1">
                  <a:txBody>
                    <a:bodyPr/>
                    <a:lstStyle/>
                    <a:p>
                      <a:endParaRPr lang="ru-RU"/>
                    </a:p>
                  </a:txBody>
                  <a:tcPr/>
                </a:tc>
              </a:tr>
              <a:tr h="35130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spcAft>
                          <a:spcPts val="0"/>
                        </a:spcAft>
                      </a:pPr>
                      <a:r>
                        <a:rPr lang="en-US" sz="1200" b="1" dirty="0" smtClean="0">
                          <a:effectLst/>
                        </a:rPr>
                        <a:t>Steady-state</a:t>
                      </a:r>
                      <a:endParaRPr lang="ru-RU" sz="1200" b="1" dirty="0" smtClean="0">
                        <a:effectLst/>
                      </a:endParaRPr>
                    </a:p>
                    <a:p>
                      <a:pPr algn="ctr">
                        <a:spcAft>
                          <a:spcPts val="0"/>
                        </a:spcAft>
                      </a:pPr>
                      <a:r>
                        <a:rPr lang="en-US" sz="1200" b="1" dirty="0" smtClean="0">
                          <a:effectLst/>
                        </a:rPr>
                        <a:t>(normal operation)</a:t>
                      </a:r>
                      <a:endParaRPr lang="ru-RU" sz="1200" b="1" dirty="0">
                        <a:solidFill>
                          <a:srgbClr val="000000"/>
                        </a:solidFill>
                        <a:effectLst/>
                        <a:latin typeface="Cambria"/>
                        <a:ea typeface="Calibri"/>
                        <a:cs typeface="Cambria"/>
                      </a:endParaRPr>
                    </a:p>
                  </a:txBody>
                  <a:tcPr marL="52696" marR="52696" marT="0" marB="0" anchor="ctr"/>
                </a:tc>
                <a:tc>
                  <a:txBody>
                    <a:bodyPr/>
                    <a:lstStyle/>
                    <a:p>
                      <a:pPr algn="ctr">
                        <a:spcAft>
                          <a:spcPts val="0"/>
                        </a:spcAft>
                      </a:pPr>
                      <a:r>
                        <a:rPr lang="en-US" sz="1200" b="1" dirty="0" smtClean="0">
                          <a:effectLst/>
                        </a:rPr>
                        <a:t>Cool-down/</a:t>
                      </a:r>
                      <a:endParaRPr lang="ru-RU" sz="1200" b="1" dirty="0" smtClean="0">
                        <a:effectLst/>
                      </a:endParaRPr>
                    </a:p>
                    <a:p>
                      <a:pPr algn="ctr">
                        <a:spcAft>
                          <a:spcPts val="0"/>
                        </a:spcAft>
                      </a:pPr>
                      <a:r>
                        <a:rPr lang="en-US" sz="1200" b="1" dirty="0" smtClean="0">
                          <a:effectLst/>
                        </a:rPr>
                        <a:t>Warm-up</a:t>
                      </a:r>
                      <a:endParaRPr lang="ru-RU" sz="1200" b="1" dirty="0">
                        <a:solidFill>
                          <a:srgbClr val="000000"/>
                        </a:solidFill>
                        <a:effectLst/>
                        <a:latin typeface="Cambria"/>
                        <a:ea typeface="Calibri"/>
                        <a:cs typeface="Cambria"/>
                      </a:endParaRPr>
                    </a:p>
                  </a:txBody>
                  <a:tcPr marL="52696" marR="52696" marT="0" marB="0" anchor="ctr"/>
                </a:tc>
                <a:tc>
                  <a:txBody>
                    <a:bodyPr/>
                    <a:lstStyle/>
                    <a:p>
                      <a:pPr algn="ctr">
                        <a:spcAft>
                          <a:spcPts val="0"/>
                        </a:spcAft>
                      </a:pPr>
                      <a:r>
                        <a:rPr lang="en-US" sz="1200" b="1" dirty="0" smtClean="0">
                          <a:effectLst/>
                        </a:rPr>
                        <a:t>Slow dump (refrigerator failure)</a:t>
                      </a:r>
                      <a:endParaRPr lang="ru-RU" sz="1200" b="1" dirty="0">
                        <a:solidFill>
                          <a:srgbClr val="000000"/>
                        </a:solidFill>
                        <a:effectLst/>
                        <a:latin typeface="Cambria"/>
                        <a:ea typeface="Calibri"/>
                        <a:cs typeface="Cambria"/>
                      </a:endParaRPr>
                    </a:p>
                  </a:txBody>
                  <a:tcPr marL="52696" marR="52696" marT="0" marB="0" anchor="ctr"/>
                </a:tc>
              </a:tr>
              <a:tr h="281844">
                <a:tc rowSpan="9">
                  <a:txBody>
                    <a:bodyPr/>
                    <a:lstStyle/>
                    <a:p>
                      <a:pPr>
                        <a:lnSpc>
                          <a:spcPct val="115000"/>
                        </a:lnSpc>
                        <a:spcAft>
                          <a:spcPts val="0"/>
                        </a:spcAft>
                      </a:pPr>
                      <a:r>
                        <a:rPr lang="en-US" sz="1200" b="1" dirty="0">
                          <a:effectLst/>
                        </a:rPr>
                        <a:t>Cold </a:t>
                      </a:r>
                      <a:r>
                        <a:rPr lang="en-US" sz="1200" b="1" dirty="0" smtClean="0">
                          <a:effectLst/>
                        </a:rPr>
                        <a:t>mass</a:t>
                      </a:r>
                      <a:endParaRPr lang="ru-RU" sz="1200" b="1" dirty="0">
                        <a:effectLst/>
                      </a:endParaRPr>
                    </a:p>
                    <a:p>
                      <a:pPr>
                        <a:lnSpc>
                          <a:spcPct val="115000"/>
                        </a:lnSpc>
                        <a:spcAft>
                          <a:spcPts val="0"/>
                        </a:spcAft>
                      </a:pPr>
                      <a:r>
                        <a:rPr lang="ru-RU" sz="1200" b="1" dirty="0">
                          <a:effectLst/>
                        </a:rPr>
                        <a:t> </a:t>
                      </a:r>
                      <a:endParaRPr lang="ru-RU" sz="1200" b="1" dirty="0">
                        <a:effectLst/>
                        <a:latin typeface="Calibri"/>
                        <a:ea typeface="Calibri"/>
                        <a:cs typeface="Times New Roman"/>
                      </a:endParaRPr>
                    </a:p>
                  </a:txBody>
                  <a:tcPr marL="52696" marR="52696" marT="0" marB="0" anchor="ctr"/>
                </a:tc>
                <a:tc rowSpan="5">
                  <a:txBody>
                    <a:bodyPr/>
                    <a:lstStyle/>
                    <a:p>
                      <a:pPr algn="l">
                        <a:lnSpc>
                          <a:spcPct val="115000"/>
                        </a:lnSpc>
                        <a:spcAft>
                          <a:spcPts val="0"/>
                        </a:spcAft>
                      </a:pPr>
                      <a:r>
                        <a:rPr lang="en-US" sz="1200" dirty="0" smtClean="0">
                          <a:effectLst/>
                        </a:rPr>
                        <a:t>I</a:t>
                      </a:r>
                      <a:r>
                        <a:rPr lang="ru-RU" sz="1200" dirty="0" err="1" smtClean="0">
                          <a:effectLst/>
                        </a:rPr>
                        <a:t>ncoming</a:t>
                      </a:r>
                      <a:r>
                        <a:rPr lang="ru-RU" sz="1200" dirty="0" smtClean="0">
                          <a:effectLst/>
                        </a:rPr>
                        <a:t> </a:t>
                      </a:r>
                      <a:r>
                        <a:rPr lang="ru-RU" sz="1200" dirty="0" err="1">
                          <a:effectLst/>
                        </a:rPr>
                        <a:t>flow</a:t>
                      </a:r>
                      <a:endParaRPr lang="ru-RU" sz="1200" dirty="0">
                        <a:effectLst/>
                        <a:latin typeface="Calibri"/>
                        <a:ea typeface="Calibri"/>
                        <a:cs typeface="Times New Roman"/>
                      </a:endParaRPr>
                    </a:p>
                  </a:txBody>
                  <a:tcPr marL="52696" marR="52696" marT="0" marB="0" anchor="ctr"/>
                </a:tc>
                <a:tc>
                  <a:txBody>
                    <a:bodyPr/>
                    <a:lstStyle/>
                    <a:p>
                      <a:pPr>
                        <a:lnSpc>
                          <a:spcPct val="100000"/>
                        </a:lnSpc>
                        <a:spcAft>
                          <a:spcPts val="0"/>
                        </a:spcAft>
                      </a:pPr>
                      <a:r>
                        <a:rPr lang="en-US" sz="1200" dirty="0" smtClean="0">
                          <a:effectLst/>
                        </a:rPr>
                        <a:t>Gas</a:t>
                      </a:r>
                      <a:r>
                        <a:rPr lang="ru-RU" sz="1200" dirty="0" smtClean="0">
                          <a:effectLst/>
                        </a:rPr>
                        <a:t>/</a:t>
                      </a:r>
                      <a:r>
                        <a:rPr lang="en-US" sz="1200" dirty="0" smtClean="0">
                          <a:effectLst/>
                        </a:rPr>
                        <a:t>liquid</a:t>
                      </a:r>
                      <a:endParaRPr lang="ru-RU" sz="1200" dirty="0">
                        <a:effectLst/>
                        <a:latin typeface="Calibri"/>
                        <a:ea typeface="Calibri"/>
                        <a:cs typeface="Times New Roman"/>
                      </a:endParaRPr>
                    </a:p>
                  </a:txBody>
                  <a:tcPr marL="52696" marR="52696" marT="0" marB="0" anchor="ctr"/>
                </a:tc>
                <a:tc>
                  <a:txBody>
                    <a:bodyPr/>
                    <a:lstStyle/>
                    <a:p>
                      <a:pPr algn="ctr">
                        <a:lnSpc>
                          <a:spcPct val="100000"/>
                        </a:lnSpc>
                        <a:spcAft>
                          <a:spcPts val="0"/>
                        </a:spcAft>
                      </a:pPr>
                      <a:r>
                        <a:rPr lang="en-US" sz="1200" dirty="0" smtClean="0">
                          <a:effectLst/>
                        </a:rPr>
                        <a:t>saturated liquid</a:t>
                      </a:r>
                      <a:endParaRPr lang="ru-RU" sz="1200" dirty="0">
                        <a:effectLst/>
                        <a:latin typeface="Calibri"/>
                        <a:ea typeface="Calibri"/>
                        <a:cs typeface="Times New Roman"/>
                      </a:endParaRPr>
                    </a:p>
                  </a:txBody>
                  <a:tcPr marL="52696" marR="52696" marT="0" marB="0" anchor="ctr"/>
                </a:tc>
                <a:tc>
                  <a:txBody>
                    <a:bodyPr/>
                    <a:lstStyle/>
                    <a:p>
                      <a:pPr algn="ctr">
                        <a:lnSpc>
                          <a:spcPct val="100000"/>
                        </a:lnSpc>
                        <a:spcAft>
                          <a:spcPts val="0"/>
                        </a:spcAft>
                      </a:pPr>
                      <a:r>
                        <a:rPr lang="en-US" sz="1200" dirty="0">
                          <a:effectLst/>
                        </a:rPr>
                        <a:t>helium gas</a:t>
                      </a:r>
                      <a:endParaRPr lang="ru-RU" sz="1200" dirty="0">
                        <a:effectLst/>
                        <a:latin typeface="Calibri"/>
                        <a:ea typeface="Calibri"/>
                        <a:cs typeface="Times New Roman"/>
                      </a:endParaRPr>
                    </a:p>
                  </a:txBody>
                  <a:tcPr marL="52696" marR="52696" marT="0" marB="0" anchor="ctr"/>
                </a:tc>
                <a:tc>
                  <a:txBody>
                    <a:bodyPr/>
                    <a:lstStyle/>
                    <a:p>
                      <a:pPr algn="ctr">
                        <a:lnSpc>
                          <a:spcPct val="100000"/>
                        </a:lnSpc>
                        <a:spcAft>
                          <a:spcPts val="0"/>
                        </a:spcAft>
                      </a:pPr>
                      <a:r>
                        <a:rPr lang="en-US" sz="1200" dirty="0">
                          <a:effectLst/>
                        </a:rPr>
                        <a:t>-</a:t>
                      </a:r>
                      <a:endParaRPr lang="ru-RU" sz="1200" dirty="0">
                        <a:effectLst/>
                        <a:latin typeface="Calibri"/>
                        <a:ea typeface="Calibri"/>
                        <a:cs typeface="Times New Roman"/>
                      </a:endParaRPr>
                    </a:p>
                  </a:txBody>
                  <a:tcPr marL="52696" marR="52696" marT="0" marB="0" anchor="ctr"/>
                </a:tc>
              </a:tr>
              <a:tr h="269333">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en-US" sz="1200" dirty="0" smtClean="0">
                          <a:effectLst/>
                        </a:rPr>
                        <a:t>Flow</a:t>
                      </a:r>
                      <a:endParaRPr lang="ru-RU" sz="1200" dirty="0">
                        <a:effectLst/>
                        <a:latin typeface="Calibri"/>
                        <a:ea typeface="Calibri"/>
                        <a:cs typeface="Times New Roman"/>
                      </a:endParaRPr>
                    </a:p>
                  </a:txBody>
                  <a:tcPr marL="52696" marR="52696" marT="0" marB="0" anchor="ctr"/>
                </a:tc>
                <a:tc>
                  <a:txBody>
                    <a:bodyPr/>
                    <a:lstStyle/>
                    <a:p>
                      <a:pPr algn="ctr">
                        <a:lnSpc>
                          <a:spcPct val="100000"/>
                        </a:lnSpc>
                        <a:spcAft>
                          <a:spcPts val="0"/>
                        </a:spcAft>
                      </a:pPr>
                      <a:r>
                        <a:rPr lang="ru-RU" sz="1200" dirty="0" smtClean="0">
                          <a:effectLst/>
                        </a:rPr>
                        <a:t>3.8 </a:t>
                      </a:r>
                      <a:r>
                        <a:rPr lang="en-US" sz="1200" dirty="0">
                          <a:effectLst/>
                        </a:rPr>
                        <a:t>g</a:t>
                      </a:r>
                      <a:r>
                        <a:rPr lang="ru-RU" sz="1200" dirty="0">
                          <a:effectLst/>
                        </a:rPr>
                        <a:t>/</a:t>
                      </a:r>
                      <a:r>
                        <a:rPr lang="en-US" sz="1200" dirty="0">
                          <a:effectLst/>
                        </a:rPr>
                        <a:t>s </a:t>
                      </a:r>
                      <a:r>
                        <a:rPr lang="ru-RU" sz="1200" dirty="0">
                          <a:effectLst/>
                        </a:rPr>
                        <a:t>(107 </a:t>
                      </a:r>
                      <a:r>
                        <a:rPr lang="en-US" sz="1200" dirty="0">
                          <a:effectLst/>
                        </a:rPr>
                        <a:t>l</a:t>
                      </a:r>
                      <a:r>
                        <a:rPr lang="ru-RU" sz="1200" dirty="0">
                          <a:effectLst/>
                        </a:rPr>
                        <a:t>/</a:t>
                      </a:r>
                      <a:r>
                        <a:rPr lang="en-US" sz="1200" dirty="0">
                          <a:effectLst/>
                        </a:rPr>
                        <a:t>h</a:t>
                      </a:r>
                      <a:r>
                        <a:rPr lang="ru-RU" sz="1200" dirty="0">
                          <a:effectLst/>
                        </a:rPr>
                        <a:t>)</a:t>
                      </a:r>
                      <a:endParaRPr lang="ru-RU" sz="1200" dirty="0">
                        <a:effectLst/>
                        <a:latin typeface="Calibri"/>
                        <a:ea typeface="Calibri"/>
                        <a:cs typeface="Times New Roman"/>
                      </a:endParaRPr>
                    </a:p>
                  </a:txBody>
                  <a:tcPr marL="52696" marR="52696" marT="0" marB="0" anchor="ctr"/>
                </a:tc>
                <a:tc>
                  <a:txBody>
                    <a:bodyPr/>
                    <a:lstStyle/>
                    <a:p>
                      <a:pPr algn="ctr">
                        <a:lnSpc>
                          <a:spcPct val="100000"/>
                        </a:lnSpc>
                        <a:spcAft>
                          <a:spcPts val="0"/>
                        </a:spcAft>
                      </a:pPr>
                      <a:r>
                        <a:rPr lang="ru-RU" sz="1200" dirty="0">
                          <a:effectLst/>
                        </a:rPr>
                        <a:t>5 </a:t>
                      </a:r>
                      <a:r>
                        <a:rPr lang="en-US" sz="1200" dirty="0">
                          <a:effectLst/>
                        </a:rPr>
                        <a:t>g</a:t>
                      </a:r>
                      <a:r>
                        <a:rPr lang="ru-RU" sz="1200" dirty="0">
                          <a:effectLst/>
                        </a:rPr>
                        <a:t>/</a:t>
                      </a:r>
                      <a:r>
                        <a:rPr lang="en-US" sz="1200" dirty="0">
                          <a:effectLst/>
                        </a:rPr>
                        <a:t>s</a:t>
                      </a:r>
                      <a:endParaRPr lang="ru-RU" sz="1200" dirty="0">
                        <a:effectLst/>
                        <a:latin typeface="Calibri"/>
                        <a:ea typeface="Calibri"/>
                        <a:cs typeface="Times New Roman"/>
                      </a:endParaRPr>
                    </a:p>
                  </a:txBody>
                  <a:tcPr marL="52696" marR="52696" marT="0" marB="0" anchor="ctr"/>
                </a:tc>
                <a:tc>
                  <a:txBody>
                    <a:bodyPr/>
                    <a:lstStyle/>
                    <a:p>
                      <a:pPr algn="ctr">
                        <a:lnSpc>
                          <a:spcPct val="100000"/>
                        </a:lnSpc>
                        <a:spcAft>
                          <a:spcPts val="0"/>
                        </a:spcAft>
                      </a:pPr>
                      <a:r>
                        <a:rPr lang="ru-RU" sz="1200" dirty="0">
                          <a:effectLst/>
                        </a:rPr>
                        <a:t>-</a:t>
                      </a:r>
                      <a:endParaRPr lang="ru-RU" sz="1200" dirty="0">
                        <a:effectLst/>
                        <a:latin typeface="Calibri"/>
                        <a:ea typeface="Calibri"/>
                        <a:cs typeface="Times New Roman"/>
                      </a:endParaRPr>
                    </a:p>
                  </a:txBody>
                  <a:tcPr marL="52696" marR="52696" marT="0" marB="0" anchor="ctr"/>
                </a:tc>
              </a:tr>
              <a:tr h="134666">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en-US" sz="1200" dirty="0" smtClean="0">
                          <a:effectLst/>
                        </a:rPr>
                        <a:t>Temperature</a:t>
                      </a:r>
                      <a:endParaRPr lang="ru-RU" sz="1200" dirty="0">
                        <a:effectLst/>
                        <a:latin typeface="Calibri"/>
                        <a:ea typeface="Calibri"/>
                        <a:cs typeface="Times New Roman"/>
                      </a:endParaRPr>
                    </a:p>
                  </a:txBody>
                  <a:tcPr marL="52696" marR="52696" marT="0" marB="0" anchor="ctr"/>
                </a:tc>
                <a:tc>
                  <a:txBody>
                    <a:bodyPr/>
                    <a:lstStyle/>
                    <a:p>
                      <a:pPr algn="ctr">
                        <a:lnSpc>
                          <a:spcPct val="100000"/>
                        </a:lnSpc>
                        <a:spcAft>
                          <a:spcPts val="0"/>
                        </a:spcAft>
                      </a:pPr>
                      <a:r>
                        <a:rPr lang="ru-RU" sz="1200" dirty="0">
                          <a:effectLst/>
                        </a:rPr>
                        <a:t>4.5 К</a:t>
                      </a:r>
                      <a:endParaRPr lang="ru-RU" sz="1200" dirty="0">
                        <a:effectLst/>
                        <a:latin typeface="Calibri"/>
                        <a:ea typeface="Calibri"/>
                        <a:cs typeface="Times New Roman"/>
                      </a:endParaRPr>
                    </a:p>
                  </a:txBody>
                  <a:tcPr marL="52696" marR="52696" marT="0" marB="0" anchor="ctr"/>
                </a:tc>
                <a:tc>
                  <a:txBody>
                    <a:bodyPr/>
                    <a:lstStyle/>
                    <a:p>
                      <a:pPr algn="ctr">
                        <a:lnSpc>
                          <a:spcPct val="100000"/>
                        </a:lnSpc>
                        <a:spcAft>
                          <a:spcPts val="0"/>
                        </a:spcAft>
                      </a:pPr>
                      <a:r>
                        <a:rPr lang="ru-RU" sz="1200">
                          <a:effectLst/>
                        </a:rPr>
                        <a:t>300 – 4.5 К</a:t>
                      </a:r>
                      <a:endParaRPr lang="ru-RU" sz="1200">
                        <a:effectLst/>
                        <a:latin typeface="Calibri"/>
                        <a:ea typeface="Calibri"/>
                        <a:cs typeface="Times New Roman"/>
                      </a:endParaRPr>
                    </a:p>
                  </a:txBody>
                  <a:tcPr marL="52696" marR="52696" marT="0" marB="0" anchor="ctr"/>
                </a:tc>
                <a:tc>
                  <a:txBody>
                    <a:bodyPr/>
                    <a:lstStyle/>
                    <a:p>
                      <a:pPr algn="ctr">
                        <a:lnSpc>
                          <a:spcPct val="100000"/>
                        </a:lnSpc>
                        <a:spcAft>
                          <a:spcPts val="0"/>
                        </a:spcAft>
                      </a:pPr>
                      <a:r>
                        <a:rPr lang="ru-RU" sz="1200">
                          <a:effectLst/>
                        </a:rPr>
                        <a:t>-</a:t>
                      </a:r>
                      <a:endParaRPr lang="ru-RU" sz="1200">
                        <a:effectLst/>
                        <a:latin typeface="Calibri"/>
                        <a:ea typeface="Calibri"/>
                        <a:cs typeface="Times New Roman"/>
                      </a:endParaRPr>
                    </a:p>
                  </a:txBody>
                  <a:tcPr marL="52696" marR="52696" marT="0" marB="0" anchor="ctr"/>
                </a:tc>
              </a:tr>
              <a:tr h="134666">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en-US" sz="1200" dirty="0" smtClean="0">
                          <a:effectLst/>
                        </a:rPr>
                        <a:t>Pressure</a:t>
                      </a:r>
                      <a:endParaRPr lang="ru-RU" sz="1200" dirty="0">
                        <a:effectLst/>
                        <a:latin typeface="Calibri"/>
                        <a:ea typeface="Calibri"/>
                        <a:cs typeface="Times New Roman"/>
                      </a:endParaRPr>
                    </a:p>
                  </a:txBody>
                  <a:tcPr marL="52696" marR="52696" marT="0" marB="0" anchor="ctr"/>
                </a:tc>
                <a:tc>
                  <a:txBody>
                    <a:bodyPr/>
                    <a:lstStyle/>
                    <a:p>
                      <a:pPr algn="ctr">
                        <a:lnSpc>
                          <a:spcPct val="100000"/>
                        </a:lnSpc>
                        <a:spcAft>
                          <a:spcPts val="0"/>
                        </a:spcAft>
                      </a:pPr>
                      <a:r>
                        <a:rPr lang="ru-RU" sz="1200" dirty="0">
                          <a:effectLst/>
                        </a:rPr>
                        <a:t>1.3 </a:t>
                      </a:r>
                      <a:r>
                        <a:rPr lang="en-US" sz="1200" dirty="0" err="1">
                          <a:effectLst/>
                        </a:rPr>
                        <a:t>bara</a:t>
                      </a:r>
                      <a:endParaRPr lang="ru-RU" sz="1200" dirty="0">
                        <a:effectLst/>
                        <a:latin typeface="Calibri"/>
                        <a:ea typeface="Calibri"/>
                        <a:cs typeface="Times New Roman"/>
                      </a:endParaRPr>
                    </a:p>
                  </a:txBody>
                  <a:tcPr marL="52696" marR="52696" marT="0" marB="0" anchor="ctr"/>
                </a:tc>
                <a:tc>
                  <a:txBody>
                    <a:bodyPr/>
                    <a:lstStyle/>
                    <a:p>
                      <a:pPr algn="ctr">
                        <a:lnSpc>
                          <a:spcPct val="100000"/>
                        </a:lnSpc>
                        <a:spcAft>
                          <a:spcPts val="0"/>
                        </a:spcAft>
                      </a:pPr>
                      <a:r>
                        <a:rPr lang="ru-RU" sz="1200">
                          <a:effectLst/>
                        </a:rPr>
                        <a:t>≤ 10 </a:t>
                      </a:r>
                      <a:r>
                        <a:rPr lang="en-US" sz="1200">
                          <a:effectLst/>
                        </a:rPr>
                        <a:t>bara</a:t>
                      </a:r>
                      <a:endParaRPr lang="ru-RU" sz="1200">
                        <a:effectLst/>
                        <a:latin typeface="Calibri"/>
                        <a:ea typeface="Calibri"/>
                        <a:cs typeface="Times New Roman"/>
                      </a:endParaRPr>
                    </a:p>
                  </a:txBody>
                  <a:tcPr marL="52696" marR="52696" marT="0" marB="0" anchor="ctr"/>
                </a:tc>
                <a:tc>
                  <a:txBody>
                    <a:bodyPr/>
                    <a:lstStyle/>
                    <a:p>
                      <a:pPr algn="ctr">
                        <a:lnSpc>
                          <a:spcPct val="100000"/>
                        </a:lnSpc>
                        <a:spcAft>
                          <a:spcPts val="0"/>
                        </a:spcAft>
                      </a:pPr>
                      <a:r>
                        <a:rPr lang="ru-RU" sz="1200">
                          <a:effectLst/>
                        </a:rPr>
                        <a:t>-</a:t>
                      </a:r>
                      <a:endParaRPr lang="ru-RU" sz="1200">
                        <a:effectLst/>
                        <a:latin typeface="Calibri"/>
                        <a:ea typeface="Calibri"/>
                        <a:cs typeface="Times New Roman"/>
                      </a:endParaRPr>
                    </a:p>
                  </a:txBody>
                  <a:tcPr marL="52696" marR="52696" marT="0" marB="0" anchor="ctr"/>
                </a:tc>
              </a:tr>
              <a:tr h="134666">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en-US" sz="1200" dirty="0" smtClean="0">
                          <a:effectLst/>
                        </a:rPr>
                        <a:t>Vapor quality</a:t>
                      </a:r>
                      <a:endParaRPr lang="ru-RU" sz="1200" dirty="0">
                        <a:effectLst/>
                        <a:latin typeface="Calibri"/>
                        <a:ea typeface="Calibri"/>
                        <a:cs typeface="Times New Roman"/>
                      </a:endParaRPr>
                    </a:p>
                  </a:txBody>
                  <a:tcPr marL="52696" marR="52696" marT="0" marB="0" anchor="ctr"/>
                </a:tc>
                <a:tc>
                  <a:txBody>
                    <a:bodyPr/>
                    <a:lstStyle/>
                    <a:p>
                      <a:pPr algn="ctr">
                        <a:lnSpc>
                          <a:spcPct val="100000"/>
                        </a:lnSpc>
                        <a:spcAft>
                          <a:spcPts val="0"/>
                        </a:spcAft>
                      </a:pPr>
                      <a:r>
                        <a:rPr lang="ru-RU" sz="1200" dirty="0">
                          <a:effectLst/>
                        </a:rPr>
                        <a:t>&lt; 5 %</a:t>
                      </a:r>
                      <a:endParaRPr lang="ru-RU" sz="1200" dirty="0">
                        <a:effectLst/>
                        <a:latin typeface="Calibri"/>
                        <a:ea typeface="Calibri"/>
                        <a:cs typeface="Times New Roman"/>
                      </a:endParaRPr>
                    </a:p>
                  </a:txBody>
                  <a:tcPr marL="52696" marR="52696" marT="0" marB="0" anchor="ctr"/>
                </a:tc>
                <a:tc>
                  <a:txBody>
                    <a:bodyPr/>
                    <a:lstStyle/>
                    <a:p>
                      <a:pPr algn="ctr">
                        <a:lnSpc>
                          <a:spcPct val="100000"/>
                        </a:lnSpc>
                        <a:spcAft>
                          <a:spcPts val="0"/>
                        </a:spcAft>
                      </a:pPr>
                      <a:r>
                        <a:rPr lang="ru-RU" sz="1200" dirty="0">
                          <a:effectLst/>
                        </a:rPr>
                        <a:t>-</a:t>
                      </a:r>
                      <a:endParaRPr lang="ru-RU" sz="1200" dirty="0">
                        <a:effectLst/>
                        <a:latin typeface="Calibri"/>
                        <a:ea typeface="Calibri"/>
                        <a:cs typeface="Times New Roman"/>
                      </a:endParaRPr>
                    </a:p>
                  </a:txBody>
                  <a:tcPr marL="52696" marR="52696" marT="0" marB="0" anchor="ctr"/>
                </a:tc>
                <a:tc>
                  <a:txBody>
                    <a:bodyPr/>
                    <a:lstStyle/>
                    <a:p>
                      <a:pPr algn="ctr">
                        <a:lnSpc>
                          <a:spcPct val="100000"/>
                        </a:lnSpc>
                        <a:spcAft>
                          <a:spcPts val="0"/>
                        </a:spcAft>
                      </a:pPr>
                      <a:r>
                        <a:rPr lang="ru-RU" sz="1200" dirty="0">
                          <a:effectLst/>
                        </a:rPr>
                        <a:t>-</a:t>
                      </a:r>
                      <a:endParaRPr lang="ru-RU" sz="1200" dirty="0">
                        <a:effectLst/>
                        <a:latin typeface="Calibri"/>
                        <a:ea typeface="Calibri"/>
                        <a:cs typeface="Times New Roman"/>
                      </a:endParaRPr>
                    </a:p>
                  </a:txBody>
                  <a:tcPr marL="52696" marR="52696" marT="0" marB="0" anchor="ctr"/>
                </a:tc>
              </a:tr>
              <a:tr h="248827">
                <a:tc vMerge="1">
                  <a:txBody>
                    <a:bodyPr/>
                    <a:lstStyle/>
                    <a:p>
                      <a:endParaRPr lang="ru-RU"/>
                    </a:p>
                  </a:txBody>
                  <a:tcPr/>
                </a:tc>
                <a:tc rowSpan="4">
                  <a:txBody>
                    <a:bodyPr/>
                    <a:lstStyle/>
                    <a:p>
                      <a:pPr algn="l">
                        <a:lnSpc>
                          <a:spcPct val="115000"/>
                        </a:lnSpc>
                        <a:spcAft>
                          <a:spcPts val="0"/>
                        </a:spcAft>
                      </a:pPr>
                      <a:r>
                        <a:rPr lang="en-US" sz="1200" dirty="0" smtClean="0">
                          <a:effectLst/>
                        </a:rPr>
                        <a:t>Return flow</a:t>
                      </a:r>
                      <a:endParaRPr lang="ru-RU" sz="1200" dirty="0">
                        <a:effectLst/>
                        <a:latin typeface="Calibri"/>
                        <a:ea typeface="Calibri"/>
                        <a:cs typeface="Times New Roman"/>
                      </a:endParaRPr>
                    </a:p>
                  </a:txBody>
                  <a:tcPr marL="52696" marR="52696" marT="0" marB="0" anchor="ctr"/>
                </a:tc>
                <a:tc>
                  <a:txBody>
                    <a:bodyPr/>
                    <a:lstStyle/>
                    <a:p>
                      <a:pPr>
                        <a:lnSpc>
                          <a:spcPct val="100000"/>
                        </a:lnSpc>
                        <a:spcAft>
                          <a:spcPts val="0"/>
                        </a:spcAft>
                      </a:pPr>
                      <a:r>
                        <a:rPr lang="en-US" sz="1200" dirty="0" smtClean="0">
                          <a:effectLst/>
                        </a:rPr>
                        <a:t>Gas</a:t>
                      </a:r>
                      <a:r>
                        <a:rPr lang="ru-RU" sz="1200" dirty="0" smtClean="0">
                          <a:effectLst/>
                        </a:rPr>
                        <a:t>/</a:t>
                      </a:r>
                      <a:r>
                        <a:rPr lang="en-US" sz="1200" dirty="0" smtClean="0">
                          <a:effectLst/>
                        </a:rPr>
                        <a:t>liquid</a:t>
                      </a:r>
                      <a:endParaRPr lang="ru-RU" sz="1200" dirty="0">
                        <a:effectLst/>
                        <a:latin typeface="Calibri"/>
                        <a:ea typeface="Calibri"/>
                        <a:cs typeface="Times New Roman"/>
                      </a:endParaRPr>
                    </a:p>
                  </a:txBody>
                  <a:tcPr marL="52696" marR="52696" marT="0" marB="0" anchor="ctr"/>
                </a:tc>
                <a:tc>
                  <a:txBody>
                    <a:bodyPr/>
                    <a:lstStyle/>
                    <a:p>
                      <a:pPr algn="ctr">
                        <a:lnSpc>
                          <a:spcPct val="100000"/>
                        </a:lnSpc>
                        <a:spcAft>
                          <a:spcPts val="0"/>
                        </a:spcAft>
                      </a:pPr>
                      <a:r>
                        <a:rPr lang="ru-RU" sz="1200" dirty="0" err="1" smtClean="0">
                          <a:effectLst/>
                        </a:rPr>
                        <a:t>saturated</a:t>
                      </a:r>
                      <a:r>
                        <a:rPr lang="ru-RU" sz="1200" dirty="0" smtClean="0">
                          <a:effectLst/>
                        </a:rPr>
                        <a:t> </a:t>
                      </a:r>
                      <a:r>
                        <a:rPr lang="ru-RU" sz="1200" dirty="0" err="1" smtClean="0">
                          <a:effectLst/>
                        </a:rPr>
                        <a:t>vapor</a:t>
                      </a:r>
                      <a:endParaRPr lang="ru-RU" sz="1200" dirty="0">
                        <a:effectLst/>
                        <a:latin typeface="Calibri"/>
                        <a:ea typeface="Calibri"/>
                        <a:cs typeface="Times New Roman"/>
                      </a:endParaRPr>
                    </a:p>
                  </a:txBody>
                  <a:tcPr marL="52696" marR="52696" marT="0" marB="0" anchor="ctr"/>
                </a:tc>
                <a:tc>
                  <a:txBody>
                    <a:bodyPr/>
                    <a:lstStyle/>
                    <a:p>
                      <a:pPr algn="ctr">
                        <a:lnSpc>
                          <a:spcPct val="100000"/>
                        </a:lnSpc>
                        <a:spcAft>
                          <a:spcPts val="0"/>
                        </a:spcAft>
                      </a:pPr>
                      <a:r>
                        <a:rPr lang="en-US" sz="1200" dirty="0">
                          <a:effectLst/>
                        </a:rPr>
                        <a:t>helium gas</a:t>
                      </a:r>
                      <a:endParaRPr lang="ru-RU" sz="1200" dirty="0">
                        <a:effectLst/>
                        <a:latin typeface="Calibri"/>
                        <a:ea typeface="Calibri"/>
                        <a:cs typeface="Times New Roman"/>
                      </a:endParaRPr>
                    </a:p>
                  </a:txBody>
                  <a:tcPr marL="52696" marR="52696" marT="0" marB="0" anchor="ctr"/>
                </a:tc>
                <a:tc>
                  <a:txBody>
                    <a:bodyPr/>
                    <a:lstStyle/>
                    <a:p>
                      <a:pPr algn="ctr">
                        <a:lnSpc>
                          <a:spcPct val="100000"/>
                        </a:lnSpc>
                        <a:spcAft>
                          <a:spcPts val="0"/>
                        </a:spcAft>
                      </a:pPr>
                      <a:r>
                        <a:rPr lang="en-US" sz="1200" dirty="0">
                          <a:effectLst/>
                        </a:rPr>
                        <a:t>-</a:t>
                      </a:r>
                      <a:endParaRPr lang="ru-RU" sz="1200" dirty="0">
                        <a:effectLst/>
                        <a:latin typeface="Calibri"/>
                        <a:ea typeface="Calibri"/>
                        <a:cs typeface="Times New Roman"/>
                      </a:endParaRPr>
                    </a:p>
                  </a:txBody>
                  <a:tcPr marL="52696" marR="52696" marT="0" marB="0" anchor="ctr"/>
                </a:tc>
              </a:tr>
              <a:tr h="134666">
                <a:tc vMerge="1">
                  <a:txBody>
                    <a:bodyPr/>
                    <a:lstStyle/>
                    <a:p>
                      <a:endParaRPr lang="ru-RU"/>
                    </a:p>
                  </a:txBody>
                  <a:tcPr/>
                </a:tc>
                <a:tc vMerge="1">
                  <a:txBody>
                    <a:bodyPr/>
                    <a:lstStyle/>
                    <a:p>
                      <a:endParaRPr lang="ru-RU"/>
                    </a:p>
                  </a:txBody>
                  <a:tcPr/>
                </a:tc>
                <a:tc>
                  <a:txBody>
                    <a:bodyPr/>
                    <a:lstStyle/>
                    <a:p>
                      <a:pPr>
                        <a:lnSpc>
                          <a:spcPct val="115000"/>
                        </a:lnSpc>
                        <a:spcAft>
                          <a:spcPts val="0"/>
                        </a:spcAft>
                      </a:pPr>
                      <a:r>
                        <a:rPr lang="en-US" sz="1200" dirty="0" smtClean="0">
                          <a:effectLst/>
                        </a:rPr>
                        <a:t>Flow</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dirty="0" smtClean="0">
                          <a:effectLst/>
                        </a:rPr>
                        <a:t>3.2 </a:t>
                      </a:r>
                      <a:r>
                        <a:rPr lang="en-US" sz="1200" dirty="0">
                          <a:effectLst/>
                        </a:rPr>
                        <a:t>g</a:t>
                      </a:r>
                      <a:r>
                        <a:rPr lang="ru-RU" sz="1200" dirty="0">
                          <a:effectLst/>
                        </a:rPr>
                        <a:t>/</a:t>
                      </a:r>
                      <a:r>
                        <a:rPr lang="en-US" sz="1200" dirty="0">
                          <a:effectLst/>
                        </a:rPr>
                        <a:t>s</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en-US" sz="1200" dirty="0">
                          <a:effectLst/>
                        </a:rPr>
                        <a:t>5 g</a:t>
                      </a:r>
                      <a:r>
                        <a:rPr lang="ru-RU" sz="1200" dirty="0">
                          <a:effectLst/>
                        </a:rPr>
                        <a:t>/</a:t>
                      </a:r>
                      <a:r>
                        <a:rPr lang="en-US" sz="1200" dirty="0">
                          <a:effectLst/>
                        </a:rPr>
                        <a:t>s</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en-US" sz="1200" dirty="0">
                          <a:effectLst/>
                        </a:rPr>
                        <a:t>-</a:t>
                      </a:r>
                      <a:endParaRPr lang="ru-RU" sz="1200" dirty="0">
                        <a:effectLst/>
                        <a:latin typeface="Calibri"/>
                        <a:ea typeface="Calibri"/>
                        <a:cs typeface="Times New Roman"/>
                      </a:endParaRPr>
                    </a:p>
                  </a:txBody>
                  <a:tcPr marL="52696" marR="52696" marT="0" marB="0" anchor="ctr"/>
                </a:tc>
              </a:tr>
              <a:tr h="134666">
                <a:tc vMerge="1">
                  <a:txBody>
                    <a:bodyPr/>
                    <a:lstStyle/>
                    <a:p>
                      <a:endParaRPr lang="ru-RU"/>
                    </a:p>
                  </a:txBody>
                  <a:tcPr/>
                </a:tc>
                <a:tc vMerge="1">
                  <a:txBody>
                    <a:bodyPr/>
                    <a:lstStyle/>
                    <a:p>
                      <a:endParaRPr lang="ru-RU"/>
                    </a:p>
                  </a:txBody>
                  <a:tcPr/>
                </a:tc>
                <a:tc>
                  <a:txBody>
                    <a:bodyPr/>
                    <a:lstStyle/>
                    <a:p>
                      <a:pPr>
                        <a:lnSpc>
                          <a:spcPct val="115000"/>
                        </a:lnSpc>
                        <a:spcAft>
                          <a:spcPts val="0"/>
                        </a:spcAft>
                      </a:pPr>
                      <a:r>
                        <a:rPr lang="en-US" sz="1200" dirty="0" smtClean="0">
                          <a:effectLst/>
                        </a:rPr>
                        <a:t>Temperature</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4.45 К</a:t>
                      </a:r>
                      <a:endParaRPr lang="ru-RU" sz="120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dirty="0">
                          <a:effectLst/>
                        </a:rPr>
                        <a:t>300 – 4.5 К</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en-US" sz="1200" dirty="0">
                          <a:effectLst/>
                        </a:rPr>
                        <a:t>-</a:t>
                      </a:r>
                      <a:endParaRPr lang="ru-RU" sz="1200" dirty="0">
                        <a:effectLst/>
                        <a:latin typeface="Calibri"/>
                        <a:ea typeface="Calibri"/>
                        <a:cs typeface="Times New Roman"/>
                      </a:endParaRPr>
                    </a:p>
                  </a:txBody>
                  <a:tcPr marL="52696" marR="52696" marT="0" marB="0" anchor="ctr"/>
                </a:tc>
              </a:tr>
              <a:tr h="134666">
                <a:tc vMerge="1">
                  <a:txBody>
                    <a:bodyPr/>
                    <a:lstStyle/>
                    <a:p>
                      <a:endParaRPr lang="ru-RU"/>
                    </a:p>
                  </a:txBody>
                  <a:tcPr/>
                </a:tc>
                <a:tc vMerge="1">
                  <a:txBody>
                    <a:bodyPr/>
                    <a:lstStyle/>
                    <a:p>
                      <a:endParaRPr lang="ru-RU"/>
                    </a:p>
                  </a:txBody>
                  <a:tcPr/>
                </a:tc>
                <a:tc>
                  <a:txBody>
                    <a:bodyPr/>
                    <a:lstStyle/>
                    <a:p>
                      <a:pPr>
                        <a:lnSpc>
                          <a:spcPct val="115000"/>
                        </a:lnSpc>
                        <a:spcAft>
                          <a:spcPts val="0"/>
                        </a:spcAft>
                      </a:pPr>
                      <a:r>
                        <a:rPr lang="en-US" sz="1200" dirty="0" smtClean="0">
                          <a:effectLst/>
                        </a:rPr>
                        <a:t>Pressure</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1.25 </a:t>
                      </a:r>
                      <a:r>
                        <a:rPr lang="en-US" sz="1200">
                          <a:effectLst/>
                        </a:rPr>
                        <a:t>bara</a:t>
                      </a:r>
                      <a:endParaRPr lang="ru-RU" sz="120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en-US" sz="1200">
                          <a:effectLst/>
                        </a:rPr>
                        <a:t>≈</a:t>
                      </a:r>
                      <a:r>
                        <a:rPr lang="ru-RU" sz="1200">
                          <a:effectLst/>
                        </a:rPr>
                        <a:t> 1.5 </a:t>
                      </a:r>
                      <a:r>
                        <a:rPr lang="en-US" sz="1200">
                          <a:effectLst/>
                        </a:rPr>
                        <a:t>bara</a:t>
                      </a:r>
                      <a:endParaRPr lang="ru-RU" sz="120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en-US" sz="1200" dirty="0">
                          <a:effectLst/>
                        </a:rPr>
                        <a:t>-</a:t>
                      </a:r>
                      <a:endParaRPr lang="ru-RU" sz="1200" dirty="0">
                        <a:effectLst/>
                        <a:latin typeface="Calibri"/>
                        <a:ea typeface="Calibri"/>
                        <a:cs typeface="Times New Roman"/>
                      </a:endParaRPr>
                    </a:p>
                  </a:txBody>
                  <a:tcPr marL="52696" marR="52696" marT="0" marB="0" anchor="ctr"/>
                </a:tc>
              </a:tr>
              <a:tr h="134666">
                <a:tc rowSpan="4">
                  <a:txBody>
                    <a:bodyPr/>
                    <a:lstStyle/>
                    <a:p>
                      <a:pPr>
                        <a:lnSpc>
                          <a:spcPct val="115000"/>
                        </a:lnSpc>
                        <a:spcAft>
                          <a:spcPts val="0"/>
                        </a:spcAft>
                      </a:pPr>
                      <a:r>
                        <a:rPr lang="en-US" sz="1200" b="1" dirty="0" smtClean="0">
                          <a:effectLst/>
                        </a:rPr>
                        <a:t>Current leads</a:t>
                      </a:r>
                      <a:endParaRPr lang="ru-RU" sz="1200" b="1" dirty="0">
                        <a:effectLst/>
                        <a:latin typeface="Calibri"/>
                        <a:ea typeface="Calibri"/>
                        <a:cs typeface="Times New Roman"/>
                      </a:endParaRPr>
                    </a:p>
                  </a:txBody>
                  <a:tcPr marL="52696" marR="52696" marT="0" marB="0" anchor="ctr"/>
                </a:tc>
                <a:tc rowSpan="4">
                  <a:txBody>
                    <a:bodyPr/>
                    <a:lstStyle/>
                    <a:p>
                      <a:pPr algn="l">
                        <a:lnSpc>
                          <a:spcPct val="115000"/>
                        </a:lnSpc>
                        <a:spcAft>
                          <a:spcPts val="0"/>
                        </a:spcAft>
                      </a:pPr>
                      <a:r>
                        <a:rPr lang="en-US" sz="1200" dirty="0" smtClean="0">
                          <a:effectLst/>
                        </a:rPr>
                        <a:t>Return </a:t>
                      </a:r>
                      <a:r>
                        <a:rPr lang="en-US" sz="1200" b="0" dirty="0" smtClean="0">
                          <a:effectLst/>
                        </a:rPr>
                        <a:t>flow (to compressor suction) </a:t>
                      </a:r>
                      <a:endParaRPr lang="ru-RU" sz="1200" b="0" dirty="0">
                        <a:effectLst/>
                        <a:latin typeface="Calibri"/>
                        <a:ea typeface="Calibri"/>
                        <a:cs typeface="Times New Roman"/>
                      </a:endParaRPr>
                    </a:p>
                  </a:txBody>
                  <a:tcPr marL="52696" marR="52696" marT="0" marB="0" anchor="ctr"/>
                </a:tc>
                <a:tc>
                  <a:txBody>
                    <a:bodyPr/>
                    <a:lstStyle/>
                    <a:p>
                      <a:pPr>
                        <a:lnSpc>
                          <a:spcPct val="115000"/>
                        </a:lnSpc>
                        <a:spcAft>
                          <a:spcPts val="0"/>
                        </a:spcAft>
                      </a:pPr>
                      <a:r>
                        <a:rPr lang="en-US" sz="1200" dirty="0" smtClean="0">
                          <a:effectLst/>
                        </a:rPr>
                        <a:t>Gas</a:t>
                      </a:r>
                      <a:r>
                        <a:rPr lang="ru-RU" sz="1200" dirty="0" smtClean="0">
                          <a:effectLst/>
                        </a:rPr>
                        <a:t>/</a:t>
                      </a:r>
                      <a:r>
                        <a:rPr lang="en-US" sz="1200" dirty="0" smtClean="0">
                          <a:effectLst/>
                        </a:rPr>
                        <a:t>liquid</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en-US" sz="1200">
                          <a:effectLst/>
                        </a:rPr>
                        <a:t>helium gas</a:t>
                      </a:r>
                      <a:endParaRPr lang="ru-RU" sz="120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a:t>
                      </a:r>
                      <a:endParaRPr lang="ru-RU" sz="120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en-US" sz="1200">
                          <a:effectLst/>
                        </a:rPr>
                        <a:t>helium gas</a:t>
                      </a:r>
                      <a:endParaRPr lang="ru-RU" sz="1200">
                        <a:effectLst/>
                        <a:latin typeface="Calibri"/>
                        <a:ea typeface="Calibri"/>
                        <a:cs typeface="Times New Roman"/>
                      </a:endParaRPr>
                    </a:p>
                  </a:txBody>
                  <a:tcPr marL="52696" marR="52696" marT="0" marB="0" anchor="ctr"/>
                </a:tc>
              </a:tr>
              <a:tr h="134666">
                <a:tc vMerge="1">
                  <a:txBody>
                    <a:bodyPr/>
                    <a:lstStyle/>
                    <a:p>
                      <a:endParaRPr lang="ru-RU"/>
                    </a:p>
                  </a:txBody>
                  <a:tcPr/>
                </a:tc>
                <a:tc vMerge="1">
                  <a:txBody>
                    <a:bodyPr/>
                    <a:lstStyle/>
                    <a:p>
                      <a:endParaRPr lang="ru-RU"/>
                    </a:p>
                  </a:txBody>
                  <a:tcPr/>
                </a:tc>
                <a:tc>
                  <a:txBody>
                    <a:bodyPr/>
                    <a:lstStyle/>
                    <a:p>
                      <a:pPr>
                        <a:lnSpc>
                          <a:spcPct val="115000"/>
                        </a:lnSpc>
                        <a:spcAft>
                          <a:spcPts val="0"/>
                        </a:spcAft>
                      </a:pPr>
                      <a:r>
                        <a:rPr lang="en-US" sz="1200" dirty="0" smtClean="0">
                          <a:effectLst/>
                        </a:rPr>
                        <a:t>Flow</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dirty="0">
                          <a:effectLst/>
                        </a:rPr>
                        <a:t>0.6 </a:t>
                      </a:r>
                      <a:r>
                        <a:rPr lang="en-US" sz="1200" dirty="0">
                          <a:effectLst/>
                        </a:rPr>
                        <a:t>g</a:t>
                      </a:r>
                      <a:r>
                        <a:rPr lang="ru-RU" sz="1200" dirty="0">
                          <a:effectLst/>
                        </a:rPr>
                        <a:t>/</a:t>
                      </a:r>
                      <a:r>
                        <a:rPr lang="en-US" sz="1200" dirty="0">
                          <a:effectLst/>
                        </a:rPr>
                        <a:t>s</a:t>
                      </a:r>
                      <a:r>
                        <a:rPr lang="ru-RU" sz="1200" dirty="0">
                          <a:effectLst/>
                        </a:rPr>
                        <a:t> (17 </a:t>
                      </a:r>
                      <a:r>
                        <a:rPr lang="en-US" sz="1200" dirty="0">
                          <a:effectLst/>
                        </a:rPr>
                        <a:t>l</a:t>
                      </a:r>
                      <a:r>
                        <a:rPr lang="ru-RU" sz="1200" dirty="0">
                          <a:effectLst/>
                        </a:rPr>
                        <a:t>/</a:t>
                      </a:r>
                      <a:r>
                        <a:rPr lang="en-US" sz="1200" dirty="0">
                          <a:effectLst/>
                        </a:rPr>
                        <a:t>h</a:t>
                      </a:r>
                      <a:r>
                        <a:rPr lang="ru-RU" sz="1200" dirty="0">
                          <a:effectLst/>
                        </a:rPr>
                        <a:t>)</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dirty="0">
                          <a:effectLst/>
                        </a:rPr>
                        <a:t>-</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dirty="0" smtClean="0">
                          <a:effectLst/>
                        </a:rPr>
                        <a:t>0.6 </a:t>
                      </a:r>
                      <a:r>
                        <a:rPr lang="en-US" sz="1200" dirty="0">
                          <a:effectLst/>
                        </a:rPr>
                        <a:t>g</a:t>
                      </a:r>
                      <a:r>
                        <a:rPr lang="ru-RU" sz="1200" dirty="0">
                          <a:effectLst/>
                        </a:rPr>
                        <a:t>/</a:t>
                      </a:r>
                      <a:r>
                        <a:rPr lang="en-US" sz="1200" dirty="0">
                          <a:effectLst/>
                        </a:rPr>
                        <a:t>s</a:t>
                      </a:r>
                      <a:r>
                        <a:rPr lang="ru-RU" sz="1200" dirty="0">
                          <a:effectLst/>
                        </a:rPr>
                        <a:t> (17 </a:t>
                      </a:r>
                      <a:r>
                        <a:rPr lang="en-US" sz="1200" dirty="0">
                          <a:effectLst/>
                        </a:rPr>
                        <a:t>l</a:t>
                      </a:r>
                      <a:r>
                        <a:rPr lang="ru-RU" sz="1200" dirty="0">
                          <a:effectLst/>
                        </a:rPr>
                        <a:t>/</a:t>
                      </a:r>
                      <a:r>
                        <a:rPr lang="en-US" sz="1200" dirty="0">
                          <a:effectLst/>
                        </a:rPr>
                        <a:t>h</a:t>
                      </a:r>
                      <a:r>
                        <a:rPr lang="ru-RU" sz="1200" dirty="0">
                          <a:effectLst/>
                        </a:rPr>
                        <a:t>)</a:t>
                      </a:r>
                      <a:endParaRPr lang="ru-RU" sz="1200" dirty="0">
                        <a:effectLst/>
                        <a:latin typeface="Calibri"/>
                        <a:ea typeface="Calibri"/>
                        <a:cs typeface="Times New Roman"/>
                      </a:endParaRPr>
                    </a:p>
                  </a:txBody>
                  <a:tcPr marL="52696" marR="52696" marT="0" marB="0" anchor="ctr"/>
                </a:tc>
              </a:tr>
              <a:tr h="134666">
                <a:tc vMerge="1">
                  <a:txBody>
                    <a:bodyPr/>
                    <a:lstStyle/>
                    <a:p>
                      <a:endParaRPr lang="ru-RU"/>
                    </a:p>
                  </a:txBody>
                  <a:tcPr/>
                </a:tc>
                <a:tc vMerge="1">
                  <a:txBody>
                    <a:bodyPr/>
                    <a:lstStyle/>
                    <a:p>
                      <a:endParaRPr lang="ru-RU"/>
                    </a:p>
                  </a:txBody>
                  <a:tcPr/>
                </a:tc>
                <a:tc>
                  <a:txBody>
                    <a:bodyPr/>
                    <a:lstStyle/>
                    <a:p>
                      <a:pPr>
                        <a:lnSpc>
                          <a:spcPct val="115000"/>
                        </a:lnSpc>
                        <a:spcAft>
                          <a:spcPts val="0"/>
                        </a:spcAft>
                      </a:pPr>
                      <a:r>
                        <a:rPr lang="en-US" sz="1200" dirty="0" smtClean="0">
                          <a:effectLst/>
                        </a:rPr>
                        <a:t>Temperature</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dirty="0">
                          <a:effectLst/>
                        </a:rPr>
                        <a:t>≈ 300 К</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a:t>
                      </a:r>
                      <a:endParaRPr lang="ru-RU" sz="120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 300 К</a:t>
                      </a:r>
                      <a:endParaRPr lang="ru-RU" sz="1200">
                        <a:effectLst/>
                        <a:latin typeface="Calibri"/>
                        <a:ea typeface="Calibri"/>
                        <a:cs typeface="Times New Roman"/>
                      </a:endParaRPr>
                    </a:p>
                  </a:txBody>
                  <a:tcPr marL="52696" marR="52696" marT="0" marB="0" anchor="ctr"/>
                </a:tc>
              </a:tr>
              <a:tr h="134666">
                <a:tc vMerge="1">
                  <a:txBody>
                    <a:bodyPr/>
                    <a:lstStyle/>
                    <a:p>
                      <a:endParaRPr lang="ru-RU"/>
                    </a:p>
                  </a:txBody>
                  <a:tcPr/>
                </a:tc>
                <a:tc vMerge="1">
                  <a:txBody>
                    <a:bodyPr/>
                    <a:lstStyle/>
                    <a:p>
                      <a:endParaRPr lang="ru-RU"/>
                    </a:p>
                  </a:txBody>
                  <a:tcPr/>
                </a:tc>
                <a:tc>
                  <a:txBody>
                    <a:bodyPr/>
                    <a:lstStyle/>
                    <a:p>
                      <a:pPr>
                        <a:lnSpc>
                          <a:spcPct val="115000"/>
                        </a:lnSpc>
                        <a:spcAft>
                          <a:spcPts val="0"/>
                        </a:spcAft>
                      </a:pPr>
                      <a:r>
                        <a:rPr lang="en-US" sz="1200" dirty="0" smtClean="0">
                          <a:effectLst/>
                        </a:rPr>
                        <a:t>Pressure</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dirty="0">
                          <a:effectLst/>
                        </a:rPr>
                        <a:t>1.25 </a:t>
                      </a:r>
                      <a:r>
                        <a:rPr lang="en-US" sz="1200" dirty="0" err="1">
                          <a:effectLst/>
                        </a:rPr>
                        <a:t>bara</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a:t>
                      </a:r>
                      <a:endParaRPr lang="ru-RU" sz="120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1.25 </a:t>
                      </a:r>
                      <a:r>
                        <a:rPr lang="en-US" sz="1200">
                          <a:effectLst/>
                        </a:rPr>
                        <a:t>bara</a:t>
                      </a:r>
                      <a:endParaRPr lang="ru-RU" sz="1200">
                        <a:effectLst/>
                        <a:latin typeface="Calibri"/>
                        <a:ea typeface="Calibri"/>
                        <a:cs typeface="Times New Roman"/>
                      </a:endParaRPr>
                    </a:p>
                  </a:txBody>
                  <a:tcPr marL="52696" marR="52696" marT="0" marB="0" anchor="ctr"/>
                </a:tc>
              </a:tr>
              <a:tr h="134666">
                <a:tc rowSpan="8">
                  <a:txBody>
                    <a:bodyPr/>
                    <a:lstStyle/>
                    <a:p>
                      <a:pPr>
                        <a:lnSpc>
                          <a:spcPct val="115000"/>
                        </a:lnSpc>
                        <a:spcAft>
                          <a:spcPts val="0"/>
                        </a:spcAft>
                      </a:pPr>
                      <a:r>
                        <a:rPr lang="en-US" sz="1200" b="1" dirty="0" smtClean="0">
                          <a:effectLst/>
                        </a:rPr>
                        <a:t>Thermal shield</a:t>
                      </a:r>
                      <a:endParaRPr lang="ru-RU" sz="1200" b="1" dirty="0" smtClean="0">
                        <a:effectLst/>
                      </a:endParaRPr>
                    </a:p>
                    <a:p>
                      <a:pPr>
                        <a:lnSpc>
                          <a:spcPct val="115000"/>
                        </a:lnSpc>
                        <a:spcAft>
                          <a:spcPts val="0"/>
                        </a:spcAft>
                      </a:pPr>
                      <a:r>
                        <a:rPr lang="ru-RU" sz="1200" b="1" dirty="0" smtClean="0">
                          <a:effectLst/>
                        </a:rPr>
                        <a:t> </a:t>
                      </a:r>
                      <a:endParaRPr lang="ru-RU" sz="1200" b="1" dirty="0">
                        <a:effectLst/>
                        <a:latin typeface="Calibri"/>
                        <a:ea typeface="Calibri"/>
                        <a:cs typeface="Times New Roman"/>
                      </a:endParaRPr>
                    </a:p>
                  </a:txBody>
                  <a:tcPr marL="52696" marR="52696" marT="0" marB="0" anchor="ctr"/>
                </a:tc>
                <a:tc rowSpan="4">
                  <a:txBody>
                    <a:bodyPr/>
                    <a:lstStyle/>
                    <a:p>
                      <a:pPr algn="l">
                        <a:lnSpc>
                          <a:spcPct val="115000"/>
                        </a:lnSpc>
                        <a:spcAft>
                          <a:spcPts val="0"/>
                        </a:spcAft>
                      </a:pPr>
                      <a:r>
                        <a:rPr lang="en-US" sz="1200" dirty="0" smtClean="0">
                          <a:effectLst/>
                        </a:rPr>
                        <a:t>I</a:t>
                      </a:r>
                      <a:r>
                        <a:rPr lang="ru-RU" sz="1200" dirty="0" err="1" smtClean="0">
                          <a:effectLst/>
                        </a:rPr>
                        <a:t>ncoming</a:t>
                      </a:r>
                      <a:r>
                        <a:rPr lang="ru-RU" sz="1200" dirty="0" smtClean="0">
                          <a:effectLst/>
                        </a:rPr>
                        <a:t> </a:t>
                      </a:r>
                      <a:r>
                        <a:rPr lang="ru-RU" sz="1200" dirty="0" err="1">
                          <a:effectLst/>
                        </a:rPr>
                        <a:t>flow</a:t>
                      </a:r>
                      <a:endParaRPr lang="ru-RU" sz="1200" dirty="0">
                        <a:effectLst/>
                        <a:latin typeface="Calibri"/>
                        <a:ea typeface="Calibri"/>
                        <a:cs typeface="Times New Roman"/>
                      </a:endParaRPr>
                    </a:p>
                  </a:txBody>
                  <a:tcPr marL="52696" marR="52696" marT="0" marB="0" anchor="ctr"/>
                </a:tc>
                <a:tc>
                  <a:txBody>
                    <a:bodyPr/>
                    <a:lstStyle/>
                    <a:p>
                      <a:pPr>
                        <a:lnSpc>
                          <a:spcPct val="115000"/>
                        </a:lnSpc>
                        <a:spcAft>
                          <a:spcPts val="0"/>
                        </a:spcAft>
                      </a:pPr>
                      <a:r>
                        <a:rPr lang="en-US" sz="1200" dirty="0" smtClean="0">
                          <a:effectLst/>
                        </a:rPr>
                        <a:t>Gas</a:t>
                      </a:r>
                      <a:r>
                        <a:rPr lang="ru-RU" sz="1200" dirty="0" smtClean="0">
                          <a:effectLst/>
                        </a:rPr>
                        <a:t>/</a:t>
                      </a:r>
                      <a:r>
                        <a:rPr lang="en-US" sz="1200" dirty="0" smtClean="0">
                          <a:effectLst/>
                        </a:rPr>
                        <a:t>liquid</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en-US" sz="1200" dirty="0">
                          <a:effectLst/>
                        </a:rPr>
                        <a:t>helium gas</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en-US" sz="1200">
                          <a:effectLst/>
                        </a:rPr>
                        <a:t>helium gas</a:t>
                      </a:r>
                      <a:endParaRPr lang="ru-RU" sz="120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a:t>
                      </a:r>
                      <a:endParaRPr lang="ru-RU" sz="1200">
                        <a:effectLst/>
                        <a:latin typeface="Calibri"/>
                        <a:ea typeface="Calibri"/>
                        <a:cs typeface="Times New Roman"/>
                      </a:endParaRPr>
                    </a:p>
                  </a:txBody>
                  <a:tcPr marL="52696" marR="52696" marT="0" marB="0" anchor="ctr"/>
                </a:tc>
              </a:tr>
              <a:tr h="134666">
                <a:tc vMerge="1">
                  <a:txBody>
                    <a:bodyPr/>
                    <a:lstStyle/>
                    <a:p>
                      <a:endParaRPr lang="ru-RU"/>
                    </a:p>
                  </a:txBody>
                  <a:tcPr/>
                </a:tc>
                <a:tc vMerge="1">
                  <a:txBody>
                    <a:bodyPr/>
                    <a:lstStyle/>
                    <a:p>
                      <a:endParaRPr lang="ru-RU"/>
                    </a:p>
                  </a:txBody>
                  <a:tcPr/>
                </a:tc>
                <a:tc>
                  <a:txBody>
                    <a:bodyPr/>
                    <a:lstStyle/>
                    <a:p>
                      <a:pPr>
                        <a:lnSpc>
                          <a:spcPct val="115000"/>
                        </a:lnSpc>
                        <a:spcAft>
                          <a:spcPts val="0"/>
                        </a:spcAft>
                      </a:pPr>
                      <a:r>
                        <a:rPr lang="en-US" sz="1200" dirty="0" smtClean="0">
                          <a:effectLst/>
                        </a:rPr>
                        <a:t>Flow</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dirty="0">
                          <a:effectLst/>
                        </a:rPr>
                        <a:t>1.0 </a:t>
                      </a:r>
                      <a:r>
                        <a:rPr lang="en-US" sz="1200" dirty="0">
                          <a:effectLst/>
                        </a:rPr>
                        <a:t>g</a:t>
                      </a:r>
                      <a:r>
                        <a:rPr lang="ru-RU" sz="1200" dirty="0">
                          <a:effectLst/>
                        </a:rPr>
                        <a:t>/</a:t>
                      </a:r>
                      <a:r>
                        <a:rPr lang="en-US" sz="1200" dirty="0">
                          <a:effectLst/>
                        </a:rPr>
                        <a:t>s</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en-US" sz="1200" dirty="0" smtClean="0">
                          <a:effectLst/>
                        </a:rPr>
                        <a:t>up to 2.5 g/s (6 bar)</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a:t>
                      </a:r>
                      <a:endParaRPr lang="ru-RU" sz="1200">
                        <a:effectLst/>
                        <a:latin typeface="Calibri"/>
                        <a:ea typeface="Calibri"/>
                        <a:cs typeface="Times New Roman"/>
                      </a:endParaRPr>
                    </a:p>
                  </a:txBody>
                  <a:tcPr marL="52696" marR="52696" marT="0" marB="0" anchor="ctr"/>
                </a:tc>
              </a:tr>
              <a:tr h="134666">
                <a:tc vMerge="1">
                  <a:txBody>
                    <a:bodyPr/>
                    <a:lstStyle/>
                    <a:p>
                      <a:endParaRPr lang="ru-RU"/>
                    </a:p>
                  </a:txBody>
                  <a:tcPr/>
                </a:tc>
                <a:tc vMerge="1">
                  <a:txBody>
                    <a:bodyPr/>
                    <a:lstStyle/>
                    <a:p>
                      <a:endParaRPr lang="ru-RU"/>
                    </a:p>
                  </a:txBody>
                  <a:tcPr/>
                </a:tc>
                <a:tc>
                  <a:txBody>
                    <a:bodyPr/>
                    <a:lstStyle/>
                    <a:p>
                      <a:pPr>
                        <a:lnSpc>
                          <a:spcPct val="115000"/>
                        </a:lnSpc>
                        <a:spcAft>
                          <a:spcPts val="0"/>
                        </a:spcAft>
                      </a:pPr>
                      <a:r>
                        <a:rPr lang="en-US" sz="1200" dirty="0" smtClean="0">
                          <a:effectLst/>
                        </a:rPr>
                        <a:t>Temperature</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dirty="0">
                          <a:effectLst/>
                        </a:rPr>
                        <a:t>40 К</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300 – 40 К</a:t>
                      </a:r>
                      <a:endParaRPr lang="ru-RU" sz="120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a:t>
                      </a:r>
                      <a:endParaRPr lang="ru-RU" sz="1200">
                        <a:effectLst/>
                        <a:latin typeface="Calibri"/>
                        <a:ea typeface="Calibri"/>
                        <a:cs typeface="Times New Roman"/>
                      </a:endParaRPr>
                    </a:p>
                  </a:txBody>
                  <a:tcPr marL="52696" marR="52696" marT="0" marB="0" anchor="ctr"/>
                </a:tc>
              </a:tr>
              <a:tr h="134666">
                <a:tc vMerge="1">
                  <a:txBody>
                    <a:bodyPr/>
                    <a:lstStyle/>
                    <a:p>
                      <a:endParaRPr lang="ru-RU"/>
                    </a:p>
                  </a:txBody>
                  <a:tcPr/>
                </a:tc>
                <a:tc vMerge="1">
                  <a:txBody>
                    <a:bodyPr/>
                    <a:lstStyle/>
                    <a:p>
                      <a:endParaRPr lang="ru-RU"/>
                    </a:p>
                  </a:txBody>
                  <a:tcPr/>
                </a:tc>
                <a:tc>
                  <a:txBody>
                    <a:bodyPr/>
                    <a:lstStyle/>
                    <a:p>
                      <a:pPr>
                        <a:lnSpc>
                          <a:spcPct val="115000"/>
                        </a:lnSpc>
                        <a:spcAft>
                          <a:spcPts val="0"/>
                        </a:spcAft>
                      </a:pPr>
                      <a:r>
                        <a:rPr lang="en-US" sz="1200" dirty="0" smtClean="0">
                          <a:effectLst/>
                        </a:rPr>
                        <a:t>Pressure</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dirty="0">
                          <a:effectLst/>
                        </a:rPr>
                        <a:t>2  </a:t>
                      </a:r>
                      <a:r>
                        <a:rPr lang="en-US" sz="1200" dirty="0" err="1">
                          <a:effectLst/>
                        </a:rPr>
                        <a:t>bara</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6 </a:t>
                      </a:r>
                      <a:r>
                        <a:rPr lang="en-US" sz="1200">
                          <a:effectLst/>
                        </a:rPr>
                        <a:t>bara</a:t>
                      </a:r>
                      <a:endParaRPr lang="ru-RU" sz="120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a:t>
                      </a:r>
                      <a:endParaRPr lang="ru-RU" sz="1200">
                        <a:effectLst/>
                        <a:latin typeface="Calibri"/>
                        <a:ea typeface="Calibri"/>
                        <a:cs typeface="Times New Roman"/>
                      </a:endParaRPr>
                    </a:p>
                  </a:txBody>
                  <a:tcPr marL="52696" marR="52696" marT="0" marB="0" anchor="ctr"/>
                </a:tc>
              </a:tr>
              <a:tr h="134666">
                <a:tc vMerge="1">
                  <a:txBody>
                    <a:bodyPr/>
                    <a:lstStyle/>
                    <a:p>
                      <a:endParaRPr lang="ru-RU"/>
                    </a:p>
                  </a:txBody>
                  <a:tcPr/>
                </a:tc>
                <a:tc rowSpan="4">
                  <a:txBody>
                    <a:bodyPr/>
                    <a:lstStyle/>
                    <a:p>
                      <a:pPr algn="l">
                        <a:lnSpc>
                          <a:spcPct val="115000"/>
                        </a:lnSpc>
                        <a:spcAft>
                          <a:spcPts val="0"/>
                        </a:spcAft>
                      </a:pPr>
                      <a:r>
                        <a:rPr lang="en-US" sz="1200" dirty="0" smtClean="0">
                          <a:effectLst/>
                        </a:rPr>
                        <a:t>Return flow</a:t>
                      </a:r>
                      <a:endParaRPr lang="ru-RU" sz="1200" dirty="0">
                        <a:effectLst/>
                        <a:latin typeface="Calibri"/>
                        <a:ea typeface="Calibri"/>
                        <a:cs typeface="Times New Roman"/>
                      </a:endParaRPr>
                    </a:p>
                  </a:txBody>
                  <a:tcPr marL="52696" marR="52696" marT="0" marB="0" anchor="ctr"/>
                </a:tc>
                <a:tc>
                  <a:txBody>
                    <a:bodyPr/>
                    <a:lstStyle/>
                    <a:p>
                      <a:pPr>
                        <a:lnSpc>
                          <a:spcPct val="115000"/>
                        </a:lnSpc>
                        <a:spcAft>
                          <a:spcPts val="0"/>
                        </a:spcAft>
                      </a:pPr>
                      <a:r>
                        <a:rPr lang="en-US" sz="1200" dirty="0" smtClean="0">
                          <a:effectLst/>
                        </a:rPr>
                        <a:t>Gas</a:t>
                      </a:r>
                      <a:r>
                        <a:rPr lang="ru-RU" sz="1200" dirty="0" smtClean="0">
                          <a:effectLst/>
                        </a:rPr>
                        <a:t>/</a:t>
                      </a:r>
                      <a:r>
                        <a:rPr lang="en-US" sz="1200" dirty="0" smtClean="0">
                          <a:effectLst/>
                        </a:rPr>
                        <a:t>liquid</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en-US" sz="1200" dirty="0">
                          <a:effectLst/>
                        </a:rPr>
                        <a:t>helium gas</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en-US" sz="1200">
                          <a:effectLst/>
                        </a:rPr>
                        <a:t>helium gas</a:t>
                      </a:r>
                      <a:endParaRPr lang="ru-RU" sz="120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a:t>
                      </a:r>
                      <a:endParaRPr lang="ru-RU" sz="1200">
                        <a:effectLst/>
                        <a:latin typeface="Calibri"/>
                        <a:ea typeface="Calibri"/>
                        <a:cs typeface="Times New Roman"/>
                      </a:endParaRPr>
                    </a:p>
                  </a:txBody>
                  <a:tcPr marL="52696" marR="52696" marT="0" marB="0" anchor="ctr"/>
                </a:tc>
              </a:tr>
              <a:tr h="134666">
                <a:tc vMerge="1">
                  <a:txBody>
                    <a:bodyPr/>
                    <a:lstStyle/>
                    <a:p>
                      <a:endParaRPr lang="ru-RU"/>
                    </a:p>
                  </a:txBody>
                  <a:tcPr/>
                </a:tc>
                <a:tc vMerge="1">
                  <a:txBody>
                    <a:bodyPr/>
                    <a:lstStyle/>
                    <a:p>
                      <a:endParaRPr lang="ru-RU"/>
                    </a:p>
                  </a:txBody>
                  <a:tcPr/>
                </a:tc>
                <a:tc>
                  <a:txBody>
                    <a:bodyPr/>
                    <a:lstStyle/>
                    <a:p>
                      <a:pPr>
                        <a:lnSpc>
                          <a:spcPct val="115000"/>
                        </a:lnSpc>
                        <a:spcAft>
                          <a:spcPts val="0"/>
                        </a:spcAft>
                      </a:pPr>
                      <a:r>
                        <a:rPr lang="en-US" sz="1200" dirty="0" smtClean="0">
                          <a:effectLst/>
                        </a:rPr>
                        <a:t>Flow</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dirty="0">
                          <a:effectLst/>
                        </a:rPr>
                        <a:t>1.0 </a:t>
                      </a:r>
                      <a:r>
                        <a:rPr lang="en-US" sz="1200" dirty="0">
                          <a:effectLst/>
                        </a:rPr>
                        <a:t>g</a:t>
                      </a:r>
                      <a:r>
                        <a:rPr lang="ru-RU" sz="1200" dirty="0">
                          <a:effectLst/>
                        </a:rPr>
                        <a:t>/</a:t>
                      </a:r>
                      <a:r>
                        <a:rPr lang="en-US" sz="1200" dirty="0">
                          <a:effectLst/>
                        </a:rPr>
                        <a:t>s</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  *</a:t>
                      </a:r>
                      <a:endParaRPr lang="ru-RU" sz="120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a:t>
                      </a:r>
                      <a:endParaRPr lang="ru-RU" sz="1200">
                        <a:effectLst/>
                        <a:latin typeface="Calibri"/>
                        <a:ea typeface="Calibri"/>
                        <a:cs typeface="Times New Roman"/>
                      </a:endParaRPr>
                    </a:p>
                  </a:txBody>
                  <a:tcPr marL="52696" marR="52696" marT="0" marB="0" anchor="ctr"/>
                </a:tc>
              </a:tr>
              <a:tr h="134666">
                <a:tc vMerge="1">
                  <a:txBody>
                    <a:bodyPr/>
                    <a:lstStyle/>
                    <a:p>
                      <a:endParaRPr lang="ru-RU"/>
                    </a:p>
                  </a:txBody>
                  <a:tcPr/>
                </a:tc>
                <a:tc vMerge="1">
                  <a:txBody>
                    <a:bodyPr/>
                    <a:lstStyle/>
                    <a:p>
                      <a:endParaRPr lang="ru-RU"/>
                    </a:p>
                  </a:txBody>
                  <a:tcPr/>
                </a:tc>
                <a:tc>
                  <a:txBody>
                    <a:bodyPr/>
                    <a:lstStyle/>
                    <a:p>
                      <a:pPr>
                        <a:lnSpc>
                          <a:spcPct val="115000"/>
                        </a:lnSpc>
                        <a:spcAft>
                          <a:spcPts val="0"/>
                        </a:spcAft>
                      </a:pPr>
                      <a:r>
                        <a:rPr lang="en-US" sz="1200" dirty="0" smtClean="0">
                          <a:effectLst/>
                        </a:rPr>
                        <a:t>Temperature</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dirty="0">
                          <a:effectLst/>
                        </a:rPr>
                        <a:t>80 К</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dirty="0">
                          <a:effectLst/>
                        </a:rPr>
                        <a:t>300 – 80 К</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a:t>
                      </a:r>
                      <a:endParaRPr lang="ru-RU" sz="1200">
                        <a:effectLst/>
                        <a:latin typeface="Calibri"/>
                        <a:ea typeface="Calibri"/>
                        <a:cs typeface="Times New Roman"/>
                      </a:endParaRPr>
                    </a:p>
                  </a:txBody>
                  <a:tcPr marL="52696" marR="52696" marT="0" marB="0" anchor="ctr"/>
                </a:tc>
              </a:tr>
              <a:tr h="134666">
                <a:tc vMerge="1">
                  <a:txBody>
                    <a:bodyPr/>
                    <a:lstStyle/>
                    <a:p>
                      <a:endParaRPr lang="ru-RU"/>
                    </a:p>
                  </a:txBody>
                  <a:tcPr/>
                </a:tc>
                <a:tc vMerge="1">
                  <a:txBody>
                    <a:bodyPr/>
                    <a:lstStyle/>
                    <a:p>
                      <a:endParaRPr lang="ru-RU"/>
                    </a:p>
                  </a:txBody>
                  <a:tcPr/>
                </a:tc>
                <a:tc>
                  <a:txBody>
                    <a:bodyPr/>
                    <a:lstStyle/>
                    <a:p>
                      <a:pPr>
                        <a:lnSpc>
                          <a:spcPct val="115000"/>
                        </a:lnSpc>
                        <a:spcAft>
                          <a:spcPts val="0"/>
                        </a:spcAft>
                      </a:pPr>
                      <a:r>
                        <a:rPr lang="en-US" sz="1200" dirty="0" smtClean="0">
                          <a:effectLst/>
                        </a:rPr>
                        <a:t>Pressure</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1.4  </a:t>
                      </a:r>
                      <a:r>
                        <a:rPr lang="en-US" sz="1200">
                          <a:effectLst/>
                        </a:rPr>
                        <a:t>bara</a:t>
                      </a:r>
                      <a:endParaRPr lang="ru-RU" sz="120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dirty="0">
                          <a:effectLst/>
                        </a:rPr>
                        <a:t>≈ 1.5  </a:t>
                      </a:r>
                      <a:r>
                        <a:rPr lang="en-US" sz="1200" dirty="0" err="1">
                          <a:effectLst/>
                        </a:rPr>
                        <a:t>bara</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a:t>
                      </a:r>
                      <a:endParaRPr lang="ru-RU" sz="1200">
                        <a:effectLst/>
                        <a:latin typeface="Calibri"/>
                        <a:ea typeface="Calibri"/>
                        <a:cs typeface="Times New Roman"/>
                      </a:endParaRPr>
                    </a:p>
                  </a:txBody>
                  <a:tcPr marL="52696" marR="52696" marT="0" marB="0" anchor="ctr"/>
                </a:tc>
              </a:tr>
              <a:tr h="134666">
                <a:tc rowSpan="4">
                  <a:txBody>
                    <a:bodyPr/>
                    <a:lstStyle/>
                    <a:p>
                      <a:pPr>
                        <a:lnSpc>
                          <a:spcPct val="115000"/>
                        </a:lnSpc>
                        <a:spcAft>
                          <a:spcPts val="0"/>
                        </a:spcAft>
                      </a:pPr>
                      <a:r>
                        <a:rPr lang="en-US" sz="1200" b="1" dirty="0">
                          <a:effectLst/>
                        </a:rPr>
                        <a:t>Recovery line</a:t>
                      </a:r>
                      <a:endParaRPr lang="ru-RU" sz="1200" b="1" dirty="0">
                        <a:effectLst/>
                        <a:latin typeface="Calibri"/>
                        <a:ea typeface="Calibri"/>
                        <a:cs typeface="Times New Roman"/>
                      </a:endParaRPr>
                    </a:p>
                  </a:txBody>
                  <a:tcPr marL="52696" marR="52696" marT="0" marB="0" anchor="ctr"/>
                </a:tc>
                <a:tc rowSpan="4">
                  <a:txBody>
                    <a:bodyPr/>
                    <a:lstStyle/>
                    <a:p>
                      <a:pPr algn="l">
                        <a:lnSpc>
                          <a:spcPct val="115000"/>
                        </a:lnSpc>
                        <a:spcAft>
                          <a:spcPts val="0"/>
                        </a:spcAft>
                      </a:pPr>
                      <a:r>
                        <a:rPr lang="en-US" sz="1200" dirty="0">
                          <a:effectLst/>
                        </a:rPr>
                        <a:t>R</a:t>
                      </a:r>
                      <a:r>
                        <a:rPr lang="en-US" sz="1200" dirty="0" smtClean="0">
                          <a:effectLst/>
                        </a:rPr>
                        <a:t>eturn flow</a:t>
                      </a:r>
                      <a:endParaRPr lang="ru-RU" sz="1200" dirty="0">
                        <a:effectLst/>
                        <a:latin typeface="Calibri"/>
                        <a:ea typeface="Calibri"/>
                        <a:cs typeface="Times New Roman"/>
                      </a:endParaRPr>
                    </a:p>
                  </a:txBody>
                  <a:tcPr marL="52696" marR="52696" marT="0" marB="0" anchor="ctr"/>
                </a:tc>
                <a:tc>
                  <a:txBody>
                    <a:bodyPr/>
                    <a:lstStyle/>
                    <a:p>
                      <a:pPr>
                        <a:lnSpc>
                          <a:spcPct val="115000"/>
                        </a:lnSpc>
                        <a:spcAft>
                          <a:spcPts val="0"/>
                        </a:spcAft>
                      </a:pPr>
                      <a:r>
                        <a:rPr lang="en-US" sz="1200" dirty="0" smtClean="0">
                          <a:effectLst/>
                        </a:rPr>
                        <a:t>Gas</a:t>
                      </a:r>
                      <a:r>
                        <a:rPr lang="ru-RU" sz="1200" dirty="0" smtClean="0">
                          <a:effectLst/>
                        </a:rPr>
                        <a:t>/</a:t>
                      </a:r>
                      <a:r>
                        <a:rPr lang="en-US" sz="1200" dirty="0" smtClean="0">
                          <a:effectLst/>
                        </a:rPr>
                        <a:t>liquid</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en-US" sz="1200">
                          <a:effectLst/>
                        </a:rPr>
                        <a:t>-</a:t>
                      </a:r>
                      <a:endParaRPr lang="ru-RU" sz="120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en-US" sz="1200" dirty="0">
                          <a:effectLst/>
                        </a:rPr>
                        <a:t>-</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en-US" sz="1200">
                          <a:effectLst/>
                        </a:rPr>
                        <a:t>helium gas</a:t>
                      </a:r>
                      <a:endParaRPr lang="ru-RU" sz="1200">
                        <a:effectLst/>
                        <a:latin typeface="Calibri"/>
                        <a:ea typeface="Calibri"/>
                        <a:cs typeface="Times New Roman"/>
                      </a:endParaRPr>
                    </a:p>
                  </a:txBody>
                  <a:tcPr marL="52696" marR="52696" marT="0" marB="0" anchor="ctr"/>
                </a:tc>
              </a:tr>
              <a:tr h="134666">
                <a:tc vMerge="1">
                  <a:txBody>
                    <a:bodyPr/>
                    <a:lstStyle/>
                    <a:p>
                      <a:endParaRPr lang="ru-RU"/>
                    </a:p>
                  </a:txBody>
                  <a:tcPr/>
                </a:tc>
                <a:tc vMerge="1">
                  <a:txBody>
                    <a:bodyPr/>
                    <a:lstStyle/>
                    <a:p>
                      <a:endParaRPr lang="ru-RU"/>
                    </a:p>
                  </a:txBody>
                  <a:tcPr/>
                </a:tc>
                <a:tc>
                  <a:txBody>
                    <a:bodyPr/>
                    <a:lstStyle/>
                    <a:p>
                      <a:pPr>
                        <a:lnSpc>
                          <a:spcPct val="115000"/>
                        </a:lnSpc>
                        <a:spcAft>
                          <a:spcPts val="0"/>
                        </a:spcAft>
                      </a:pPr>
                      <a:r>
                        <a:rPr lang="en-US" sz="1200" dirty="0" smtClean="0">
                          <a:effectLst/>
                        </a:rPr>
                        <a:t>Flow</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en-US" sz="1200">
                          <a:effectLst/>
                        </a:rPr>
                        <a:t>-</a:t>
                      </a:r>
                      <a:endParaRPr lang="ru-RU" sz="120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en-US" sz="1200" dirty="0">
                          <a:effectLst/>
                        </a:rPr>
                        <a:t>-</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dirty="0">
                          <a:effectLst/>
                        </a:rPr>
                        <a:t>3.0 </a:t>
                      </a:r>
                      <a:r>
                        <a:rPr lang="en-US" sz="1200" dirty="0">
                          <a:effectLst/>
                        </a:rPr>
                        <a:t>g</a:t>
                      </a:r>
                      <a:r>
                        <a:rPr lang="ru-RU" sz="1200" dirty="0">
                          <a:effectLst/>
                        </a:rPr>
                        <a:t>/</a:t>
                      </a:r>
                      <a:r>
                        <a:rPr lang="en-US" sz="1200" dirty="0">
                          <a:effectLst/>
                        </a:rPr>
                        <a:t>s</a:t>
                      </a:r>
                      <a:endParaRPr lang="ru-RU" sz="1200" dirty="0">
                        <a:effectLst/>
                        <a:latin typeface="Calibri"/>
                        <a:ea typeface="Calibri"/>
                        <a:cs typeface="Times New Roman"/>
                      </a:endParaRPr>
                    </a:p>
                  </a:txBody>
                  <a:tcPr marL="52696" marR="52696" marT="0" marB="0" anchor="ctr"/>
                </a:tc>
              </a:tr>
              <a:tr h="134666">
                <a:tc vMerge="1">
                  <a:txBody>
                    <a:bodyPr/>
                    <a:lstStyle/>
                    <a:p>
                      <a:endParaRPr lang="ru-RU"/>
                    </a:p>
                  </a:txBody>
                  <a:tcPr/>
                </a:tc>
                <a:tc vMerge="1">
                  <a:txBody>
                    <a:bodyPr/>
                    <a:lstStyle/>
                    <a:p>
                      <a:endParaRPr lang="ru-RU"/>
                    </a:p>
                  </a:txBody>
                  <a:tcPr/>
                </a:tc>
                <a:tc>
                  <a:txBody>
                    <a:bodyPr/>
                    <a:lstStyle/>
                    <a:p>
                      <a:pPr>
                        <a:lnSpc>
                          <a:spcPct val="115000"/>
                        </a:lnSpc>
                        <a:spcAft>
                          <a:spcPts val="0"/>
                        </a:spcAft>
                      </a:pPr>
                      <a:r>
                        <a:rPr lang="en-US" sz="1200" dirty="0" smtClean="0">
                          <a:effectLst/>
                        </a:rPr>
                        <a:t>Temperature</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a:t>
                      </a:r>
                      <a:endParaRPr lang="ru-RU" sz="120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dirty="0">
                          <a:effectLst/>
                        </a:rPr>
                        <a:t>-</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dirty="0">
                          <a:effectLst/>
                        </a:rPr>
                        <a:t>4.45 К</a:t>
                      </a:r>
                      <a:endParaRPr lang="ru-RU" sz="1200" dirty="0">
                        <a:effectLst/>
                        <a:latin typeface="Calibri"/>
                        <a:ea typeface="Calibri"/>
                        <a:cs typeface="Times New Roman"/>
                      </a:endParaRPr>
                    </a:p>
                  </a:txBody>
                  <a:tcPr marL="52696" marR="52696" marT="0" marB="0" anchor="ctr"/>
                </a:tc>
              </a:tr>
              <a:tr h="134666">
                <a:tc vMerge="1">
                  <a:txBody>
                    <a:bodyPr/>
                    <a:lstStyle/>
                    <a:p>
                      <a:endParaRPr lang="ru-RU"/>
                    </a:p>
                  </a:txBody>
                  <a:tcPr/>
                </a:tc>
                <a:tc vMerge="1">
                  <a:txBody>
                    <a:bodyPr/>
                    <a:lstStyle/>
                    <a:p>
                      <a:endParaRPr lang="ru-RU"/>
                    </a:p>
                  </a:txBody>
                  <a:tcPr/>
                </a:tc>
                <a:tc>
                  <a:txBody>
                    <a:bodyPr/>
                    <a:lstStyle/>
                    <a:p>
                      <a:pPr>
                        <a:lnSpc>
                          <a:spcPct val="115000"/>
                        </a:lnSpc>
                        <a:spcAft>
                          <a:spcPts val="0"/>
                        </a:spcAft>
                      </a:pPr>
                      <a:r>
                        <a:rPr lang="en-US" sz="1200" dirty="0" smtClean="0">
                          <a:effectLst/>
                        </a:rPr>
                        <a:t>Pressure</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a:effectLst/>
                        </a:rPr>
                        <a:t>-</a:t>
                      </a:r>
                      <a:endParaRPr lang="ru-RU" sz="120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dirty="0">
                          <a:effectLst/>
                        </a:rPr>
                        <a:t>-</a:t>
                      </a:r>
                      <a:endParaRPr lang="ru-RU" sz="1200" dirty="0">
                        <a:effectLst/>
                        <a:latin typeface="Calibri"/>
                        <a:ea typeface="Calibri"/>
                        <a:cs typeface="Times New Roman"/>
                      </a:endParaRPr>
                    </a:p>
                  </a:txBody>
                  <a:tcPr marL="52696" marR="52696" marT="0" marB="0" anchor="ctr"/>
                </a:tc>
                <a:tc>
                  <a:txBody>
                    <a:bodyPr/>
                    <a:lstStyle/>
                    <a:p>
                      <a:pPr algn="ctr">
                        <a:lnSpc>
                          <a:spcPct val="115000"/>
                        </a:lnSpc>
                        <a:spcAft>
                          <a:spcPts val="0"/>
                        </a:spcAft>
                      </a:pPr>
                      <a:r>
                        <a:rPr lang="ru-RU" sz="1200" dirty="0">
                          <a:effectLst/>
                        </a:rPr>
                        <a:t>1.25 </a:t>
                      </a:r>
                      <a:r>
                        <a:rPr lang="en-US" sz="1200" dirty="0" err="1">
                          <a:effectLst/>
                        </a:rPr>
                        <a:t>bara</a:t>
                      </a:r>
                      <a:endParaRPr lang="ru-RU" sz="1200" dirty="0">
                        <a:effectLst/>
                        <a:latin typeface="Calibri"/>
                        <a:ea typeface="Calibri"/>
                        <a:cs typeface="Times New Roman"/>
                      </a:endParaRPr>
                    </a:p>
                  </a:txBody>
                  <a:tcPr marL="52696" marR="52696" marT="0" marB="0" anchor="ctr"/>
                </a:tc>
              </a:tr>
            </a:tbl>
          </a:graphicData>
        </a:graphic>
      </p:graphicFrame>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37</a:t>
            </a:fld>
            <a:endParaRPr lang="ru-RU"/>
          </a:p>
        </p:txBody>
      </p:sp>
    </p:spTree>
    <p:extLst>
      <p:ext uri="{BB962C8B-B14F-4D97-AF65-F5344CB8AC3E}">
        <p14:creationId xmlns:p14="http://schemas.microsoft.com/office/powerpoint/2010/main" val="4683150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38</a:t>
            </a:fld>
            <a:endParaRPr lang="ru-RU"/>
          </a:p>
        </p:txBody>
      </p:sp>
      <p:sp>
        <p:nvSpPr>
          <p:cNvPr id="6" name="Заголовок 1"/>
          <p:cNvSpPr txBox="1">
            <a:spLocks noGrp="1"/>
          </p:cNvSpPr>
          <p:nvPr>
            <p:ph type="title"/>
          </p:nvPr>
        </p:nvSpPr>
        <p:spPr>
          <a:xfrm>
            <a:off x="517584" y="2172449"/>
            <a:ext cx="8229600" cy="2270154"/>
          </a:xfrm>
          <a:prstGeom prst="rect">
            <a:avLst/>
          </a:prstGeom>
        </p:spPr>
        <p:txBody>
          <a:bodyPr anchor="ctr">
            <a:normAutofit/>
          </a:bodyPr>
          <a:lstStyle/>
          <a:p>
            <a:pPr>
              <a:defRPr/>
            </a:pPr>
            <a:r>
              <a:rPr lang="en-US" sz="4300" dirty="0">
                <a:solidFill>
                  <a:schemeClr val="accent2"/>
                </a:solidFill>
                <a:latin typeface="+mn-lt"/>
                <a:cs typeface="Arabic Typesetting" panose="03020402040406030203" pitchFamily="66" charset="-78"/>
              </a:rPr>
              <a:t>THANK YOU </a:t>
            </a:r>
            <a:br>
              <a:rPr lang="en-US" sz="4300" dirty="0">
                <a:solidFill>
                  <a:schemeClr val="accent2"/>
                </a:solidFill>
                <a:latin typeface="+mn-lt"/>
                <a:cs typeface="Arabic Typesetting" panose="03020402040406030203" pitchFamily="66" charset="-78"/>
              </a:rPr>
            </a:br>
            <a:r>
              <a:rPr lang="en-US" sz="4300" dirty="0">
                <a:solidFill>
                  <a:schemeClr val="accent2"/>
                </a:solidFill>
                <a:latin typeface="+mn-lt"/>
                <a:cs typeface="Arabic Typesetting" panose="03020402040406030203" pitchFamily="66" charset="-78"/>
              </a:rPr>
              <a:t>FOR YOUR ATTENTION</a:t>
            </a:r>
            <a:r>
              <a:rPr lang="en-US" sz="4300" dirty="0" smtClean="0">
                <a:solidFill>
                  <a:schemeClr val="accent2"/>
                </a:solidFill>
                <a:latin typeface="+mn-lt"/>
              </a:rPr>
              <a:t>!</a:t>
            </a:r>
            <a:endParaRPr lang="ru-RU" sz="4300" dirty="0">
              <a:solidFill>
                <a:schemeClr val="accent2"/>
              </a:solidFill>
              <a:latin typeface="+mn-lt"/>
            </a:endParaRPr>
          </a:p>
        </p:txBody>
      </p:sp>
    </p:spTree>
    <p:extLst>
      <p:ext uri="{BB962C8B-B14F-4D97-AF65-F5344CB8AC3E}">
        <p14:creationId xmlns:p14="http://schemas.microsoft.com/office/powerpoint/2010/main" val="36755841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dirty="0" smtClean="0">
                <a:solidFill>
                  <a:srgbClr val="C00000"/>
                </a:solidFill>
                <a:effectLst>
                  <a:outerShdw blurRad="38100" dist="38100" dir="2700000" algn="tl">
                    <a:srgbClr val="000000">
                      <a:alpha val="43137"/>
                    </a:srgbClr>
                  </a:outerShdw>
                </a:effectLst>
              </a:rPr>
              <a:t>PANDA Target Spectrometer</a:t>
            </a:r>
            <a:endParaRPr lang="ru-RU" b="1" dirty="0">
              <a:solidFill>
                <a:srgbClr val="C00000"/>
              </a:solidFill>
              <a:effectLst>
                <a:outerShdw blurRad="38100" dist="38100" dir="2700000" algn="tl">
                  <a:srgbClr val="000000">
                    <a:alpha val="43137"/>
                  </a:srgbClr>
                </a:outerShdw>
              </a:effectLst>
            </a:endParaRPr>
          </a:p>
        </p:txBody>
      </p:sp>
      <p:pic>
        <p:nvPicPr>
          <p:cNvPr id="5" name="Picture 3" descr="PANDA_detector.pdf"/>
          <p:cNvPicPr>
            <a:picLocks noGrp="1" noChangeAspect="1"/>
          </p:cNvPicPr>
          <p:nvPr>
            <p:ph idx="1"/>
          </p:nvPr>
        </p:nvPicPr>
        <p:blipFill rotWithShape="1">
          <a:blip r:embed="rId2"/>
          <a:srcRect l="9565" t="7751" r="27826" b="7678"/>
          <a:stretch/>
        </p:blipFill>
        <p:spPr>
          <a:xfrm>
            <a:off x="251520" y="1669185"/>
            <a:ext cx="4741561" cy="4525963"/>
          </a:xfrm>
          <a:prstGeom prst="rect">
            <a:avLst/>
          </a:prstGeom>
        </p:spPr>
      </p:pic>
      <p:sp>
        <p:nvSpPr>
          <p:cNvPr id="3" name="Нижний колонтитул 2"/>
          <p:cNvSpPr>
            <a:spLocks noGrp="1"/>
          </p:cNvSpPr>
          <p:nvPr>
            <p:ph type="ftr" sz="quarter" idx="11"/>
          </p:nvPr>
        </p:nvSpPr>
        <p:spPr/>
        <p:txBody>
          <a:bodyPr/>
          <a:lstStyle/>
          <a:p>
            <a:r>
              <a:rPr lang="en-GB" smtClean="0"/>
              <a:t>E.Koshurnikv, CERN, 03.11.2014</a:t>
            </a:r>
            <a:endParaRPr lang="ru-RU"/>
          </a:p>
        </p:txBody>
      </p:sp>
      <p:sp>
        <p:nvSpPr>
          <p:cNvPr id="4" name="Номер слайда 3"/>
          <p:cNvSpPr>
            <a:spLocks noGrp="1"/>
          </p:cNvSpPr>
          <p:nvPr>
            <p:ph type="sldNum" sz="quarter" idx="12"/>
          </p:nvPr>
        </p:nvSpPr>
        <p:spPr/>
        <p:txBody>
          <a:bodyPr/>
          <a:lstStyle/>
          <a:p>
            <a:fld id="{30E7B55E-BB14-4AA8-8B21-643004AD1E29}" type="slidenum">
              <a:rPr lang="ru-RU" smtClean="0"/>
              <a:t>39</a:t>
            </a:fld>
            <a:endParaRPr lang="ru-RU"/>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145" y="1549022"/>
            <a:ext cx="4374087" cy="3919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0748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8837"/>
          </a:xfrm>
        </p:spPr>
        <p:txBody>
          <a:bodyPr>
            <a:normAutofit/>
          </a:bodyPr>
          <a:lstStyle/>
          <a:p>
            <a:r>
              <a:rPr lang="en-US" sz="2800" b="1" dirty="0" smtClean="0">
                <a:solidFill>
                  <a:srgbClr val="C00000"/>
                </a:solidFill>
                <a:effectLst>
                  <a:outerShdw blurRad="38100" dist="38100" dir="2700000" algn="tl">
                    <a:srgbClr val="000000">
                      <a:alpha val="43137"/>
                    </a:srgbClr>
                  </a:outerShdw>
                </a:effectLst>
              </a:rPr>
              <a:t>Overall dimensions of the solenoid and control Dewar</a:t>
            </a:r>
            <a:endParaRPr lang="ru-RU" sz="2800" b="1" dirty="0">
              <a:solidFill>
                <a:srgbClr val="C00000"/>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4</a:t>
            </a:fld>
            <a:endParaRPr lang="ru-RU"/>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55719" y="990600"/>
            <a:ext cx="6345205" cy="5456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rot="16200000">
            <a:off x="6600825" y="3953619"/>
            <a:ext cx="914400" cy="215444"/>
          </a:xfrm>
          <a:prstGeom prst="rect">
            <a:avLst/>
          </a:prstGeom>
          <a:noFill/>
        </p:spPr>
        <p:txBody>
          <a:bodyPr wrap="square" rtlCol="0">
            <a:spAutoFit/>
          </a:bodyPr>
          <a:lstStyle/>
          <a:p>
            <a:r>
              <a:rPr lang="en-US" sz="800" dirty="0" smtClean="0"/>
              <a:t>5660</a:t>
            </a:r>
            <a:endParaRPr lang="ru-RU" sz="800" dirty="0"/>
          </a:p>
        </p:txBody>
      </p:sp>
    </p:spTree>
    <p:extLst>
      <p:ext uri="{BB962C8B-B14F-4D97-AF65-F5344CB8AC3E}">
        <p14:creationId xmlns:p14="http://schemas.microsoft.com/office/powerpoint/2010/main" val="11645704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b="1" dirty="0" smtClean="0">
                <a:solidFill>
                  <a:srgbClr val="C00000"/>
                </a:solidFill>
                <a:effectLst>
                  <a:outerShdw blurRad="38100" dist="38100" dir="2700000" algn="tl">
                    <a:srgbClr val="000000">
                      <a:alpha val="43137"/>
                    </a:srgbClr>
                  </a:outerShdw>
                </a:effectLst>
              </a:rPr>
              <a:t>PANDA magnet in the experimental building (in-beam and in-parking positions)</a:t>
            </a:r>
            <a:endParaRPr lang="ru-RU" sz="3200" b="1" dirty="0">
              <a:solidFill>
                <a:srgbClr val="C00000"/>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871" t="13661" b="8570"/>
          <a:stretch/>
        </p:blipFill>
        <p:spPr bwMode="auto">
          <a:xfrm>
            <a:off x="62795" y="1628800"/>
            <a:ext cx="9035649"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Нижний колонтитул 2"/>
          <p:cNvSpPr>
            <a:spLocks noGrp="1"/>
          </p:cNvSpPr>
          <p:nvPr>
            <p:ph type="ftr" sz="quarter" idx="11"/>
          </p:nvPr>
        </p:nvSpPr>
        <p:spPr/>
        <p:txBody>
          <a:bodyPr/>
          <a:lstStyle/>
          <a:p>
            <a:r>
              <a:rPr lang="en-GB" smtClean="0"/>
              <a:t>E.Koshurnikv, CERN, 03.11.2014</a:t>
            </a:r>
            <a:endParaRPr lang="ru-RU"/>
          </a:p>
        </p:txBody>
      </p:sp>
      <p:sp>
        <p:nvSpPr>
          <p:cNvPr id="4" name="Номер слайда 3"/>
          <p:cNvSpPr>
            <a:spLocks noGrp="1"/>
          </p:cNvSpPr>
          <p:nvPr>
            <p:ph type="sldNum" sz="quarter" idx="12"/>
          </p:nvPr>
        </p:nvSpPr>
        <p:spPr/>
        <p:txBody>
          <a:bodyPr/>
          <a:lstStyle/>
          <a:p>
            <a:fld id="{30E7B55E-BB14-4AA8-8B21-643004AD1E29}" type="slidenum">
              <a:rPr lang="ru-RU" smtClean="0"/>
              <a:t>40</a:t>
            </a:fld>
            <a:endParaRPr lang="ru-RU" dirty="0"/>
          </a:p>
        </p:txBody>
      </p:sp>
      <p:sp>
        <p:nvSpPr>
          <p:cNvPr id="5" name="TextBox 4"/>
          <p:cNvSpPr txBox="1"/>
          <p:nvPr/>
        </p:nvSpPr>
        <p:spPr>
          <a:xfrm>
            <a:off x="2398143" y="1726236"/>
            <a:ext cx="2346385" cy="523220"/>
          </a:xfrm>
          <a:prstGeom prst="rect">
            <a:avLst/>
          </a:prstGeom>
          <a:solidFill>
            <a:schemeClr val="accent6">
              <a:lumMod val="60000"/>
              <a:lumOff val="40000"/>
            </a:schemeClr>
          </a:solidFill>
        </p:spPr>
        <p:txBody>
          <a:bodyPr wrap="square" rtlCol="0">
            <a:spAutoFit/>
          </a:bodyPr>
          <a:lstStyle/>
          <a:p>
            <a:r>
              <a:rPr lang="en-US" sz="1400" dirty="0" smtClean="0"/>
              <a:t>Cold box of the liquefier and Buffer Dewar </a:t>
            </a:r>
            <a:endParaRPr lang="ru-RU" sz="1400" dirty="0"/>
          </a:p>
        </p:txBody>
      </p:sp>
      <p:cxnSp>
        <p:nvCxnSpPr>
          <p:cNvPr id="7" name="Прямая со стрелкой 6"/>
          <p:cNvCxnSpPr/>
          <p:nvPr/>
        </p:nvCxnSpPr>
        <p:spPr>
          <a:xfrm flipV="1">
            <a:off x="1130060" y="2907102"/>
            <a:ext cx="138023" cy="82877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708475" y="1744139"/>
            <a:ext cx="2099095" cy="369332"/>
          </a:xfrm>
          <a:prstGeom prst="rect">
            <a:avLst/>
          </a:prstGeom>
          <a:solidFill>
            <a:schemeClr val="accent6">
              <a:lumMod val="60000"/>
              <a:lumOff val="40000"/>
            </a:schemeClr>
          </a:solidFill>
        </p:spPr>
        <p:txBody>
          <a:bodyPr wrap="square" rtlCol="0">
            <a:spAutoFit/>
          </a:bodyPr>
          <a:lstStyle/>
          <a:p>
            <a:r>
              <a:rPr lang="en-US" dirty="0" smtClean="0"/>
              <a:t>Helium compressor</a:t>
            </a:r>
            <a:endParaRPr lang="ru-RU" dirty="0"/>
          </a:p>
        </p:txBody>
      </p:sp>
      <p:cxnSp>
        <p:nvCxnSpPr>
          <p:cNvPr id="10" name="Прямая со стрелкой 9"/>
          <p:cNvCxnSpPr/>
          <p:nvPr/>
        </p:nvCxnSpPr>
        <p:spPr>
          <a:xfrm>
            <a:off x="7953555" y="2113471"/>
            <a:ext cx="767751" cy="310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2796" y="3689229"/>
            <a:ext cx="1869522" cy="369332"/>
          </a:xfrm>
          <a:prstGeom prst="rect">
            <a:avLst/>
          </a:prstGeom>
          <a:solidFill>
            <a:schemeClr val="accent6">
              <a:lumMod val="60000"/>
              <a:lumOff val="40000"/>
            </a:schemeClr>
          </a:solidFill>
        </p:spPr>
        <p:txBody>
          <a:bodyPr wrap="square" rtlCol="0">
            <a:spAutoFit/>
          </a:bodyPr>
          <a:lstStyle/>
          <a:p>
            <a:r>
              <a:rPr lang="en-US" dirty="0" smtClean="0"/>
              <a:t>Radiation shield</a:t>
            </a:r>
            <a:endParaRPr lang="ru-RU" dirty="0"/>
          </a:p>
        </p:txBody>
      </p:sp>
      <p:cxnSp>
        <p:nvCxnSpPr>
          <p:cNvPr id="13" name="Прямая со стрелкой 12"/>
          <p:cNvCxnSpPr/>
          <p:nvPr/>
        </p:nvCxnSpPr>
        <p:spPr>
          <a:xfrm flipH="1">
            <a:off x="1696528" y="2127849"/>
            <a:ext cx="629728" cy="27604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997557" y="1975449"/>
            <a:ext cx="698971" cy="93165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794" y="1680069"/>
            <a:ext cx="1481334" cy="307777"/>
          </a:xfrm>
          <a:prstGeom prst="rect">
            <a:avLst/>
          </a:prstGeom>
          <a:solidFill>
            <a:schemeClr val="accent6">
              <a:lumMod val="60000"/>
              <a:lumOff val="40000"/>
            </a:schemeClr>
          </a:solidFill>
        </p:spPr>
        <p:txBody>
          <a:bodyPr wrap="square" rtlCol="0">
            <a:spAutoFit/>
          </a:bodyPr>
          <a:lstStyle/>
          <a:p>
            <a:r>
              <a:rPr lang="en-US" sz="1400" dirty="0" err="1" smtClean="0"/>
              <a:t>LHe</a:t>
            </a:r>
            <a:r>
              <a:rPr lang="en-US" sz="1400" dirty="0" smtClean="0"/>
              <a:t> transfer line</a:t>
            </a:r>
            <a:endParaRPr lang="ru-RU" sz="1400" dirty="0"/>
          </a:p>
        </p:txBody>
      </p:sp>
    </p:spTree>
    <p:extLst>
      <p:ext uri="{BB962C8B-B14F-4D97-AF65-F5344CB8AC3E}">
        <p14:creationId xmlns:p14="http://schemas.microsoft.com/office/powerpoint/2010/main" val="9352418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9614" y="274638"/>
            <a:ext cx="8297186" cy="448931"/>
          </a:xfrm>
        </p:spPr>
        <p:txBody>
          <a:bodyPr>
            <a:normAutofit fontScale="90000"/>
          </a:bodyPr>
          <a:lstStyle/>
          <a:p>
            <a:r>
              <a:rPr lang="en-US" b="1" dirty="0" smtClean="0">
                <a:solidFill>
                  <a:srgbClr val="C00000"/>
                </a:solidFill>
                <a:effectLst>
                  <a:outerShdw blurRad="38100" dist="38100" dir="2700000" algn="tl">
                    <a:srgbClr val="000000">
                      <a:alpha val="43137"/>
                    </a:srgbClr>
                  </a:outerShdw>
                </a:effectLst>
              </a:rPr>
              <a:t>Space </a:t>
            </a:r>
            <a:r>
              <a:rPr lang="en-US" b="1" dirty="0">
                <a:solidFill>
                  <a:srgbClr val="C00000"/>
                </a:solidFill>
                <a:effectLst>
                  <a:outerShdw blurRad="38100" dist="38100" dir="2700000" algn="tl">
                    <a:srgbClr val="000000">
                      <a:alpha val="43137"/>
                    </a:srgbClr>
                  </a:outerShdw>
                </a:effectLst>
              </a:rPr>
              <a:t>allocated </a:t>
            </a:r>
            <a:r>
              <a:rPr lang="en-US" b="1" dirty="0" smtClean="0">
                <a:solidFill>
                  <a:srgbClr val="C00000"/>
                </a:solidFill>
                <a:effectLst>
                  <a:outerShdw blurRad="38100" dist="38100" dir="2700000" algn="tl">
                    <a:srgbClr val="000000">
                      <a:alpha val="43137"/>
                    </a:srgbClr>
                  </a:outerShdw>
                </a:effectLst>
              </a:rPr>
              <a:t>for </a:t>
            </a:r>
            <a:r>
              <a:rPr lang="en-US" b="1" dirty="0">
                <a:solidFill>
                  <a:srgbClr val="C00000"/>
                </a:solidFill>
                <a:effectLst>
                  <a:outerShdw blurRad="38100" dist="38100" dir="2700000" algn="tl">
                    <a:srgbClr val="000000">
                      <a:alpha val="43137"/>
                    </a:srgbClr>
                  </a:outerShdw>
                </a:effectLst>
              </a:rPr>
              <a:t>the </a:t>
            </a:r>
            <a:r>
              <a:rPr lang="en-US" b="1" dirty="0" smtClean="0">
                <a:solidFill>
                  <a:srgbClr val="C00000"/>
                </a:solidFill>
                <a:effectLst>
                  <a:outerShdw blurRad="38100" dist="38100" dir="2700000" algn="tl">
                    <a:srgbClr val="000000">
                      <a:alpha val="43137"/>
                    </a:srgbClr>
                  </a:outerShdw>
                </a:effectLst>
              </a:rPr>
              <a:t>Control Dewar</a:t>
            </a:r>
            <a:endParaRPr lang="ru-RU" b="1" dirty="0">
              <a:solidFill>
                <a:srgbClr val="C00000"/>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41</a:t>
            </a:fld>
            <a:endParaRPr lang="ru-RU"/>
          </a:p>
        </p:txBody>
      </p:sp>
      <p:pic>
        <p:nvPicPr>
          <p:cNvPr id="6" name="Объект 4" descr="Поперечное сечение соленоида11b_1(b)''''-1"/>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3282" y="1761145"/>
            <a:ext cx="4015047" cy="4522124"/>
          </a:xfrm>
          <a:prstGeom prst="rect">
            <a:avLst/>
          </a:prstGeom>
          <a:noFill/>
          <a:ln>
            <a:noFill/>
          </a:ln>
        </p:spPr>
      </p:pic>
      <p:cxnSp>
        <p:nvCxnSpPr>
          <p:cNvPr id="8" name="Прямая соединительная линия 7"/>
          <p:cNvCxnSpPr/>
          <p:nvPr/>
        </p:nvCxnSpPr>
        <p:spPr>
          <a:xfrm>
            <a:off x="520810" y="1040408"/>
            <a:ext cx="3919994" cy="7952"/>
          </a:xfrm>
          <a:prstGeom prst="line">
            <a:avLst/>
          </a:prstGeom>
          <a:ln w="28575" cmpd="thickThi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516834" y="2154803"/>
            <a:ext cx="76332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H="1">
            <a:off x="675862" y="1072212"/>
            <a:ext cx="7950" cy="1082591"/>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114604" y="1428841"/>
            <a:ext cx="769085" cy="369332"/>
          </a:xfrm>
          <a:prstGeom prst="rect">
            <a:avLst/>
          </a:prstGeom>
          <a:noFill/>
        </p:spPr>
        <p:txBody>
          <a:bodyPr wrap="square" rtlCol="0">
            <a:spAutoFit/>
          </a:bodyPr>
          <a:lstStyle/>
          <a:p>
            <a:r>
              <a:rPr lang="ru-RU" dirty="0" smtClean="0">
                <a:solidFill>
                  <a:srgbClr val="FF0000"/>
                </a:solidFill>
              </a:rPr>
              <a:t>2345</a:t>
            </a:r>
            <a:endParaRPr lang="ru-RU" dirty="0">
              <a:solidFill>
                <a:srgbClr val="FF0000"/>
              </a:solidFill>
            </a:endParaRPr>
          </a:p>
        </p:txBody>
      </p:sp>
      <p:sp>
        <p:nvSpPr>
          <p:cNvPr id="24" name="TextBox 23"/>
          <p:cNvSpPr txBox="1"/>
          <p:nvPr/>
        </p:nvSpPr>
        <p:spPr>
          <a:xfrm>
            <a:off x="1105231" y="1228964"/>
            <a:ext cx="1979875" cy="369332"/>
          </a:xfrm>
          <a:prstGeom prst="rect">
            <a:avLst/>
          </a:prstGeom>
          <a:noFill/>
        </p:spPr>
        <p:txBody>
          <a:bodyPr wrap="square" rtlCol="0">
            <a:spAutoFit/>
          </a:bodyPr>
          <a:lstStyle/>
          <a:p>
            <a:r>
              <a:rPr lang="en-US" dirty="0" smtClean="0"/>
              <a:t>Radiation shield</a:t>
            </a:r>
            <a:endParaRPr lang="ru-RU" dirty="0"/>
          </a:p>
        </p:txBody>
      </p:sp>
      <p:cxnSp>
        <p:nvCxnSpPr>
          <p:cNvPr id="26" name="Прямая со стрелкой 25"/>
          <p:cNvCxnSpPr/>
          <p:nvPr/>
        </p:nvCxnSpPr>
        <p:spPr>
          <a:xfrm flipV="1">
            <a:off x="2719345" y="1048360"/>
            <a:ext cx="190831" cy="3812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5655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42</a:t>
            </a:fld>
            <a:endParaRPr lang="ru-RU"/>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8404" y="723568"/>
            <a:ext cx="6563482" cy="539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51540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400" b="1" dirty="0" smtClean="0">
                <a:solidFill>
                  <a:srgbClr val="C00000"/>
                </a:solidFill>
                <a:effectLst>
                  <a:outerShdw blurRad="38100" dist="38100" dir="2700000" algn="tl">
                    <a:srgbClr val="000000">
                      <a:alpha val="43137"/>
                    </a:srgbClr>
                  </a:outerShdw>
                </a:effectLst>
              </a:rPr>
              <a:t>Control Dewar. Sizes for computation of the thermo-siphon</a:t>
            </a:r>
            <a:endParaRPr lang="ru-RU" sz="2400" b="1" dirty="0">
              <a:solidFill>
                <a:srgbClr val="C00000"/>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43</a:t>
            </a:fld>
            <a:endParaRPr lang="ru-RU"/>
          </a:p>
        </p:txBody>
      </p:sp>
      <p:pic>
        <p:nvPicPr>
          <p:cNvPr id="8195"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21065"/>
          <a:stretch/>
        </p:blipFill>
        <p:spPr bwMode="auto">
          <a:xfrm>
            <a:off x="659259" y="1569580"/>
            <a:ext cx="3857348"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876"/>
          <a:stretch/>
        </p:blipFill>
        <p:spPr bwMode="auto">
          <a:xfrm>
            <a:off x="4810125" y="1497763"/>
            <a:ext cx="3419475" cy="469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8254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735178"/>
          </a:xfrm>
        </p:spPr>
        <p:txBody>
          <a:bodyPr>
            <a:normAutofit/>
          </a:bodyPr>
          <a:lstStyle/>
          <a:p>
            <a:r>
              <a:rPr lang="en-US" sz="3200" b="1" dirty="0" smtClean="0">
                <a:solidFill>
                  <a:srgbClr val="C00000"/>
                </a:solidFill>
                <a:effectLst>
                  <a:outerShdw blurRad="38100" dist="38100" dir="2700000" algn="tl">
                    <a:srgbClr val="000000">
                      <a:alpha val="43137"/>
                    </a:srgbClr>
                  </a:outerShdw>
                </a:effectLst>
              </a:rPr>
              <a:t>Cryostat main dimensions</a:t>
            </a:r>
            <a:endParaRPr lang="ru-RU" sz="3200" b="1" dirty="0">
              <a:solidFill>
                <a:srgbClr val="C00000"/>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5</a:t>
            </a:fld>
            <a:endParaRPr lang="ru-RU"/>
          </a:p>
        </p:txBody>
      </p:sp>
      <p:pic>
        <p:nvPicPr>
          <p:cNvPr id="5123" name="Picture 3" descr="C:\Users\11\Desktop\29.10.2014\Solenoid12d_3D(1,00)_(Italian_&amp;EA_Cryostat)-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94845" y="999097"/>
            <a:ext cx="6376946" cy="5464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284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600" b="1" dirty="0" smtClean="0">
                <a:solidFill>
                  <a:srgbClr val="C00000"/>
                </a:solidFill>
                <a:effectLst>
                  <a:outerShdw blurRad="38100" dist="38100" dir="2700000" algn="tl">
                    <a:srgbClr val="000000">
                      <a:alpha val="43137"/>
                    </a:srgbClr>
                  </a:outerShdw>
                </a:effectLst>
              </a:rPr>
              <a:t>Cryostat interface with the barrel </a:t>
            </a:r>
            <a:r>
              <a:rPr lang="en-US" sz="3600" b="1" dirty="0">
                <a:solidFill>
                  <a:srgbClr val="C00000"/>
                </a:solidFill>
                <a:effectLst>
                  <a:outerShdw blurRad="38100" dist="38100" dir="2700000" algn="tl">
                    <a:srgbClr val="000000">
                      <a:alpha val="43137"/>
                    </a:srgbClr>
                  </a:outerShdw>
                </a:effectLst>
              </a:rPr>
              <a:t>EMC</a:t>
            </a:r>
            <a:endParaRPr lang="ru-RU" sz="3600" b="1" dirty="0">
              <a:solidFill>
                <a:srgbClr val="C00000"/>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6</a:t>
            </a:fld>
            <a:endParaRPr lang="ru-RU"/>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42938" y="1314450"/>
            <a:ext cx="3574952"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11\Desktop\PANDA\ИНТЕРФЕЙС Панда\Интерфейс с Barrel EMC\Pic_10bolts_NF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9209" y="1271180"/>
            <a:ext cx="3388528" cy="25483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3819525"/>
            <a:ext cx="2352675"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6463" y="3905250"/>
            <a:ext cx="2943225"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409950" y="5065156"/>
            <a:ext cx="2362200" cy="1200329"/>
          </a:xfrm>
          <a:prstGeom prst="rect">
            <a:avLst/>
          </a:prstGeom>
          <a:noFill/>
        </p:spPr>
        <p:txBody>
          <a:bodyPr wrap="square" rtlCol="0">
            <a:spAutoFit/>
          </a:bodyPr>
          <a:lstStyle/>
          <a:p>
            <a:r>
              <a:rPr lang="en-US" dirty="0" smtClean="0"/>
              <a:t>Positions of the barrel EMC supports on the inner vacuum shell of the cryostat</a:t>
            </a:r>
            <a:endParaRPr lang="ru-RU" dirty="0"/>
          </a:p>
        </p:txBody>
      </p:sp>
      <p:cxnSp>
        <p:nvCxnSpPr>
          <p:cNvPr id="8" name="Прямая со стрелкой 7"/>
          <p:cNvCxnSpPr/>
          <p:nvPr/>
        </p:nvCxnSpPr>
        <p:spPr>
          <a:xfrm>
            <a:off x="5857875" y="5665321"/>
            <a:ext cx="28575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a:off x="2995613" y="5665321"/>
            <a:ext cx="32385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66768" y="4491594"/>
            <a:ext cx="3276857" cy="400110"/>
          </a:xfrm>
          <a:prstGeom prst="rect">
            <a:avLst/>
          </a:prstGeom>
          <a:noFill/>
        </p:spPr>
        <p:txBody>
          <a:bodyPr wrap="square" rtlCol="0">
            <a:spAutoFit/>
          </a:bodyPr>
          <a:lstStyle/>
          <a:p>
            <a:r>
              <a:rPr lang="en-US" dirty="0" smtClean="0"/>
              <a:t>Barrel weight – </a:t>
            </a:r>
            <a:r>
              <a:rPr lang="en-US" b="1" strike="sngStrike" dirty="0">
                <a:solidFill>
                  <a:srgbClr val="FF0000"/>
                </a:solidFill>
              </a:rPr>
              <a:t>220 </a:t>
            </a:r>
            <a:r>
              <a:rPr lang="en-US" b="1" strike="sngStrike" dirty="0" err="1" smtClean="0">
                <a:solidFill>
                  <a:srgbClr val="FF0000"/>
                </a:solidFill>
              </a:rPr>
              <a:t>kN</a:t>
            </a:r>
            <a:r>
              <a:rPr lang="en-US" b="1" dirty="0" smtClean="0">
                <a:solidFill>
                  <a:srgbClr val="FF0000"/>
                </a:solidFill>
              </a:rPr>
              <a:t>  </a:t>
            </a:r>
            <a:r>
              <a:rPr lang="ru-RU" sz="2000" b="1" dirty="0" smtClean="0">
                <a:solidFill>
                  <a:srgbClr val="00B050"/>
                </a:solidFill>
              </a:rPr>
              <a:t>140 </a:t>
            </a:r>
            <a:r>
              <a:rPr lang="en-US" sz="2000" b="1" dirty="0" err="1" smtClean="0">
                <a:solidFill>
                  <a:srgbClr val="00B050"/>
                </a:solidFill>
              </a:rPr>
              <a:t>kN</a:t>
            </a:r>
            <a:endParaRPr lang="ru-RU" sz="2000" b="1" strike="sngStrike" dirty="0">
              <a:solidFill>
                <a:srgbClr val="FF0000"/>
              </a:solidFill>
            </a:endParaRPr>
          </a:p>
        </p:txBody>
      </p:sp>
    </p:spTree>
    <p:extLst>
      <p:ext uri="{BB962C8B-B14F-4D97-AF65-F5344CB8AC3E}">
        <p14:creationId xmlns:p14="http://schemas.microsoft.com/office/powerpoint/2010/main" val="1526885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35012"/>
          </a:xfrm>
        </p:spPr>
        <p:txBody>
          <a:bodyPr>
            <a:normAutofit fontScale="90000"/>
          </a:bodyPr>
          <a:lstStyle/>
          <a:p>
            <a:r>
              <a:rPr lang="en-US" b="1" dirty="0" smtClean="0">
                <a:solidFill>
                  <a:srgbClr val="C00000"/>
                </a:solidFill>
                <a:effectLst>
                  <a:outerShdw blurRad="38100" dist="38100" dir="2700000" algn="tl">
                    <a:srgbClr val="000000">
                      <a:alpha val="43137"/>
                    </a:srgbClr>
                  </a:outerShdw>
                </a:effectLst>
              </a:rPr>
              <a:t>Thermal screen of the cryostat</a:t>
            </a:r>
            <a:endParaRPr lang="ru-RU" b="1" dirty="0">
              <a:solidFill>
                <a:srgbClr val="C00000"/>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7</a:t>
            </a:fld>
            <a:endParaRPr lang="ru-RU" dirty="0"/>
          </a:p>
        </p:txBody>
      </p:sp>
      <p:pic>
        <p:nvPicPr>
          <p:cNvPr id="5122" name="Picture 2" descr="C:\Users\11\Desktop\Криостат и Контрольный Дьюар PANDA\Solenoid12d_3D(1,00)_(Cryostat)_(Chimney_Box)_(Radiation_Shield)_NEW_(Pics)\Solenoid12d_3D(1,00)_(Cryostat)_(Chimney_Box)_(Radiation_Shield)_NEW-1a-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67531" y="1081046"/>
            <a:ext cx="3450313" cy="283587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2387" y="1081732"/>
            <a:ext cx="3449479" cy="283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2609" y="3640223"/>
            <a:ext cx="3138515" cy="257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14348" y="4011155"/>
            <a:ext cx="5238752" cy="2462213"/>
          </a:xfrm>
          <a:prstGeom prst="rect">
            <a:avLst/>
          </a:prstGeom>
          <a:noFill/>
        </p:spPr>
        <p:txBody>
          <a:bodyPr wrap="square" rtlCol="0">
            <a:spAutoFit/>
          </a:bodyPr>
          <a:lstStyle/>
          <a:p>
            <a:r>
              <a:rPr lang="en-US" sz="1400" dirty="0" smtClean="0"/>
              <a:t>Material of the thermal screen 		</a:t>
            </a:r>
            <a:r>
              <a:rPr lang="en-US" sz="1400" dirty="0" err="1" smtClean="0"/>
              <a:t>aluminium</a:t>
            </a:r>
            <a:r>
              <a:rPr lang="en-US" sz="1400" dirty="0" smtClean="0"/>
              <a:t> </a:t>
            </a:r>
            <a:r>
              <a:rPr lang="en-US" sz="1400" dirty="0"/>
              <a:t>1100 </a:t>
            </a:r>
            <a:endParaRPr lang="ru-RU" sz="1400" dirty="0" smtClean="0"/>
          </a:p>
          <a:p>
            <a:r>
              <a:rPr lang="en-US" sz="1400" dirty="0" smtClean="0"/>
              <a:t>Shell thickness 	              		t=3 (5?) mm,</a:t>
            </a:r>
            <a:endParaRPr lang="ru-RU" sz="1400" dirty="0" smtClean="0"/>
          </a:p>
          <a:p>
            <a:r>
              <a:rPr lang="en-US" sz="1400" dirty="0" smtClean="0"/>
              <a:t>Number of radial supports 		</a:t>
            </a:r>
            <a:r>
              <a:rPr lang="en-US" sz="1400" dirty="0"/>
              <a:t>~</a:t>
            </a:r>
            <a:r>
              <a:rPr lang="en-US" sz="1400" dirty="0" smtClean="0"/>
              <a:t>192</a:t>
            </a:r>
          </a:p>
          <a:p>
            <a:r>
              <a:rPr lang="en-US" sz="1400" dirty="0" smtClean="0"/>
              <a:t>Mass		              		M=377 kg</a:t>
            </a:r>
          </a:p>
          <a:p>
            <a:r>
              <a:rPr lang="en-US" sz="1400" dirty="0" smtClean="0"/>
              <a:t>Material of the heat exchanger  tube		</a:t>
            </a:r>
            <a:r>
              <a:rPr lang="en-US" sz="1400" dirty="0" err="1" smtClean="0"/>
              <a:t>aluminium</a:t>
            </a:r>
            <a:r>
              <a:rPr lang="en-US" sz="1400" dirty="0" smtClean="0"/>
              <a:t> 1100 </a:t>
            </a:r>
          </a:p>
          <a:p>
            <a:r>
              <a:rPr lang="en-US" sz="1400" dirty="0" smtClean="0"/>
              <a:t>Length of the heat exch.  tube 		L= 157 m</a:t>
            </a:r>
          </a:p>
          <a:p>
            <a:r>
              <a:rPr lang="en-US" sz="1400" dirty="0" smtClean="0"/>
              <a:t>Diameter 				10x1 mm</a:t>
            </a:r>
          </a:p>
          <a:p>
            <a:r>
              <a:rPr lang="en-US" sz="1400" dirty="0" smtClean="0"/>
              <a:t>Distance between the serpentine branches 	700 mm</a:t>
            </a:r>
          </a:p>
          <a:p>
            <a:r>
              <a:rPr lang="en-US" sz="1400" dirty="0" smtClean="0"/>
              <a:t>Maximal pressure drop 			</a:t>
            </a:r>
            <a:r>
              <a:rPr lang="el-GR" sz="1400" dirty="0" smtClean="0"/>
              <a:t>Δ</a:t>
            </a:r>
            <a:r>
              <a:rPr lang="en-US" sz="1400" dirty="0" err="1" smtClean="0"/>
              <a:t>P</a:t>
            </a:r>
            <a:r>
              <a:rPr lang="en-US" sz="1400" baseline="-25000" dirty="0" err="1" smtClean="0"/>
              <a:t>max</a:t>
            </a:r>
            <a:r>
              <a:rPr lang="en-US" sz="1400" dirty="0" smtClean="0"/>
              <a:t> = 6 bar</a:t>
            </a:r>
          </a:p>
          <a:p>
            <a:r>
              <a:rPr lang="en-US" sz="1400" dirty="0"/>
              <a:t>Maximal helium flow rate </a:t>
            </a:r>
            <a:r>
              <a:rPr lang="en-US" sz="1400" dirty="0" smtClean="0"/>
              <a:t>		G= 2.5 gr/sec  </a:t>
            </a:r>
          </a:p>
          <a:p>
            <a:r>
              <a:rPr lang="en-US" sz="1400" dirty="0" smtClean="0"/>
              <a:t>Mean temperature			</a:t>
            </a:r>
            <a:r>
              <a:rPr lang="en-US" sz="1400" dirty="0" err="1" smtClean="0"/>
              <a:t>T</a:t>
            </a:r>
            <a:r>
              <a:rPr lang="en-US" sz="1400" baseline="-25000" dirty="0" err="1" smtClean="0"/>
              <a:t>mean</a:t>
            </a:r>
            <a:r>
              <a:rPr lang="en-US" sz="1400" baseline="-25000" dirty="0" smtClean="0"/>
              <a:t> </a:t>
            </a:r>
            <a:r>
              <a:rPr lang="en-US" sz="1400" dirty="0" smtClean="0"/>
              <a:t>= 60 K</a:t>
            </a:r>
          </a:p>
        </p:txBody>
      </p:sp>
      <p:sp>
        <p:nvSpPr>
          <p:cNvPr id="3" name="TextBox 2"/>
          <p:cNvSpPr txBox="1"/>
          <p:nvPr/>
        </p:nvSpPr>
        <p:spPr>
          <a:xfrm>
            <a:off x="514348" y="1247775"/>
            <a:ext cx="1047750" cy="646331"/>
          </a:xfrm>
          <a:prstGeom prst="rect">
            <a:avLst/>
          </a:prstGeom>
          <a:noFill/>
        </p:spPr>
        <p:txBody>
          <a:bodyPr wrap="square" rtlCol="0">
            <a:spAutoFit/>
          </a:bodyPr>
          <a:lstStyle/>
          <a:p>
            <a:r>
              <a:rPr lang="en-US" dirty="0" smtClean="0"/>
              <a:t>Screen supports</a:t>
            </a:r>
            <a:endParaRPr lang="ru-RU" dirty="0"/>
          </a:p>
        </p:txBody>
      </p:sp>
      <p:cxnSp>
        <p:nvCxnSpPr>
          <p:cNvPr id="8" name="Прямая со стрелкой 7"/>
          <p:cNvCxnSpPr>
            <a:stCxn id="3" idx="3"/>
          </p:cNvCxnSpPr>
          <p:nvPr/>
        </p:nvCxnSpPr>
        <p:spPr>
          <a:xfrm>
            <a:off x="1562098" y="1570941"/>
            <a:ext cx="751732" cy="11749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a:stCxn id="3" idx="3"/>
          </p:cNvCxnSpPr>
          <p:nvPr/>
        </p:nvCxnSpPr>
        <p:spPr>
          <a:xfrm>
            <a:off x="1562098" y="1570941"/>
            <a:ext cx="966417" cy="5531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77125" y="2219324"/>
            <a:ext cx="1666875" cy="1200329"/>
          </a:xfrm>
          <a:prstGeom prst="rect">
            <a:avLst/>
          </a:prstGeom>
          <a:noFill/>
        </p:spPr>
        <p:txBody>
          <a:bodyPr wrap="square" rtlCol="0">
            <a:spAutoFit/>
          </a:bodyPr>
          <a:lstStyle/>
          <a:p>
            <a:r>
              <a:rPr lang="en-US" dirty="0" smtClean="0"/>
              <a:t>Heat exchanger serpentine of the outer screen shell </a:t>
            </a:r>
            <a:endParaRPr lang="ru-RU" dirty="0"/>
          </a:p>
        </p:txBody>
      </p:sp>
      <p:cxnSp>
        <p:nvCxnSpPr>
          <p:cNvPr id="16" name="Прямая со стрелкой 15"/>
          <p:cNvCxnSpPr/>
          <p:nvPr/>
        </p:nvCxnSpPr>
        <p:spPr>
          <a:xfrm flipH="1">
            <a:off x="6933537" y="2499326"/>
            <a:ext cx="498330" cy="45060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H="1" flipV="1">
            <a:off x="6090699" y="2043485"/>
            <a:ext cx="1386427" cy="45584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2988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9979" y="314395"/>
            <a:ext cx="8229600" cy="798788"/>
          </a:xfrm>
        </p:spPr>
        <p:txBody>
          <a:bodyPr>
            <a:normAutofit/>
          </a:bodyPr>
          <a:lstStyle/>
          <a:p>
            <a:r>
              <a:rPr lang="en-US" sz="3200" b="1" dirty="0" smtClean="0">
                <a:solidFill>
                  <a:srgbClr val="C00000"/>
                </a:solidFill>
                <a:effectLst>
                  <a:outerShdw blurRad="38100" dist="38100" dir="2700000" algn="tl">
                    <a:srgbClr val="000000">
                      <a:alpha val="43137"/>
                    </a:srgbClr>
                  </a:outerShdw>
                </a:effectLst>
              </a:rPr>
              <a:t>Passageways for Target</a:t>
            </a:r>
            <a:endParaRPr lang="ru-RU" sz="3200" b="1" dirty="0">
              <a:solidFill>
                <a:srgbClr val="C00000"/>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8</a:t>
            </a:fld>
            <a:endParaRPr lang="ru-RU"/>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0203" y="2131003"/>
            <a:ext cx="4391594" cy="3609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7089" y="2152650"/>
            <a:ext cx="4392136"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48731" y="1229320"/>
            <a:ext cx="7557715" cy="923330"/>
          </a:xfrm>
          <a:prstGeom prst="rect">
            <a:avLst/>
          </a:prstGeom>
        </p:spPr>
        <p:txBody>
          <a:bodyPr wrap="square">
            <a:spAutoFit/>
          </a:bodyPr>
          <a:lstStyle/>
          <a:p>
            <a:pPr marL="285750" indent="-285750">
              <a:buFont typeface="Arial" panose="020B0604020202020204" pitchFamily="34" charset="0"/>
              <a:buChar char="•"/>
            </a:pPr>
            <a:r>
              <a:rPr lang="en-US" dirty="0"/>
              <a:t>I</a:t>
            </a:r>
            <a:r>
              <a:rPr lang="en-US" dirty="0" smtClean="0"/>
              <a:t>t takes to cut four weld seams to </a:t>
            </a:r>
            <a:r>
              <a:rPr lang="en-US" dirty="0"/>
              <a:t>disassemble the </a:t>
            </a:r>
            <a:r>
              <a:rPr lang="en-US" dirty="0" smtClean="0"/>
              <a:t>cryostat</a:t>
            </a:r>
          </a:p>
          <a:p>
            <a:pPr marL="285750" indent="-285750">
              <a:buFont typeface="Arial" panose="020B0604020202020204" pitchFamily="34" charset="0"/>
              <a:buChar char="•"/>
            </a:pPr>
            <a:r>
              <a:rPr lang="en-US" dirty="0"/>
              <a:t>Accepted design allows </a:t>
            </a:r>
            <a:r>
              <a:rPr lang="en-US" dirty="0" smtClean="0"/>
              <a:t>several re-welding of the seams </a:t>
            </a:r>
            <a:endParaRPr lang="en-US" dirty="0" smtClean="0"/>
          </a:p>
          <a:p>
            <a:pPr marL="285750" indent="-285750">
              <a:buFont typeface="Arial" panose="020B0604020202020204" pitchFamily="34" charset="0"/>
              <a:buChar char="•"/>
            </a:pPr>
            <a:r>
              <a:rPr lang="en-US" dirty="0" smtClean="0"/>
              <a:t>It is planned to change the design to avoid cutting of the weld seems</a:t>
            </a:r>
            <a:endParaRPr lang="ru-RU" dirty="0"/>
          </a:p>
        </p:txBody>
      </p:sp>
    </p:spTree>
    <p:extLst>
      <p:ext uri="{BB962C8B-B14F-4D97-AF65-F5344CB8AC3E}">
        <p14:creationId xmlns:p14="http://schemas.microsoft.com/office/powerpoint/2010/main" val="15208355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89" y="1456487"/>
            <a:ext cx="5268509" cy="198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28623" y="2078840"/>
            <a:ext cx="4088042" cy="461665"/>
          </a:xfrm>
          <a:prstGeom prst="rect">
            <a:avLst/>
          </a:prstGeom>
          <a:noFill/>
        </p:spPr>
        <p:txBody>
          <a:bodyPr wrap="none" rtlCol="0">
            <a:spAutoFit/>
          </a:bodyPr>
          <a:lstStyle/>
          <a:p>
            <a:r>
              <a:rPr lang="en-US" dirty="0" smtClean="0">
                <a:solidFill>
                  <a:srgbClr val="FF0000"/>
                </a:solidFill>
              </a:rPr>
              <a:t>Cold mass and thermal shield are </a:t>
            </a:r>
            <a:r>
              <a:rPr lang="en-US" sz="2400" b="1" dirty="0" smtClean="0">
                <a:solidFill>
                  <a:srgbClr val="FF0000"/>
                </a:solidFill>
              </a:rPr>
              <a:t>warm</a:t>
            </a:r>
            <a:endParaRPr lang="ru-RU" sz="2400" b="1" dirty="0">
              <a:solidFill>
                <a:srgbClr val="FF0000"/>
              </a:solidFill>
            </a:endParaRPr>
          </a:p>
        </p:txBody>
      </p:sp>
      <p:pic>
        <p:nvPicPr>
          <p:cNvPr id="5122" name="Picture 2" descr="C:\Users\11\Desktop\Solenoid12d_3D(1,00)_(Italian_&amp;EA_Cryostat)-Coil_&amp;_Thermal_Shild_position_(''Co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8203" y="4058682"/>
            <a:ext cx="5143690" cy="228117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fontScale="90000"/>
          </a:bodyPr>
          <a:lstStyle/>
          <a:p>
            <a:r>
              <a:rPr lang="en-US" sz="3600" b="1" dirty="0" smtClean="0">
                <a:solidFill>
                  <a:srgbClr val="C00000"/>
                </a:solidFill>
                <a:effectLst>
                  <a:outerShdw blurRad="38100" dist="38100" dir="2700000" algn="tl">
                    <a:srgbClr val="000000">
                      <a:alpha val="43137"/>
                    </a:srgbClr>
                  </a:outerShdw>
                </a:effectLst>
              </a:rPr>
              <a:t>Interface of the cryostat and cold mass in nominal position</a:t>
            </a:r>
            <a:endParaRPr lang="ru-RU" sz="3600" b="1" dirty="0">
              <a:solidFill>
                <a:srgbClr val="C00000"/>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en-GB" smtClean="0"/>
              <a:t>E.Koshurnikv, CERN, 03.11.2014</a:t>
            </a:r>
            <a:endParaRPr lang="ru-RU"/>
          </a:p>
        </p:txBody>
      </p:sp>
      <p:sp>
        <p:nvSpPr>
          <p:cNvPr id="5" name="Номер слайда 4"/>
          <p:cNvSpPr>
            <a:spLocks noGrp="1"/>
          </p:cNvSpPr>
          <p:nvPr>
            <p:ph type="sldNum" sz="quarter" idx="12"/>
          </p:nvPr>
        </p:nvSpPr>
        <p:spPr/>
        <p:txBody>
          <a:bodyPr/>
          <a:lstStyle/>
          <a:p>
            <a:fld id="{30E7B55E-BB14-4AA8-8B21-643004AD1E29}" type="slidenum">
              <a:rPr lang="ru-RU" smtClean="0"/>
              <a:t>9</a:t>
            </a:fld>
            <a:endParaRPr lang="ru-RU"/>
          </a:p>
        </p:txBody>
      </p:sp>
      <p:sp>
        <p:nvSpPr>
          <p:cNvPr id="6" name="Овал 5"/>
          <p:cNvSpPr/>
          <p:nvPr/>
        </p:nvSpPr>
        <p:spPr>
          <a:xfrm>
            <a:off x="1157301" y="1400031"/>
            <a:ext cx="439616"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2685963" y="1422840"/>
            <a:ext cx="551079"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2606" y="1597882"/>
            <a:ext cx="479525"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3686365" y="1577048"/>
            <a:ext cx="566146"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5002113" y="1400032"/>
            <a:ext cx="329184"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p:cNvSpPr/>
          <p:nvPr/>
        </p:nvSpPr>
        <p:spPr>
          <a:xfrm>
            <a:off x="4910628" y="4029442"/>
            <a:ext cx="329184"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3832388" y="4245231"/>
            <a:ext cx="329184"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1514215" y="1587465"/>
            <a:ext cx="471273"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p:cNvSpPr/>
          <p:nvPr/>
        </p:nvSpPr>
        <p:spPr>
          <a:xfrm>
            <a:off x="5318153" y="4277522"/>
            <a:ext cx="380391"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8682709" y="4029442"/>
            <a:ext cx="329184"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6613551" y="4029441"/>
            <a:ext cx="391364"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p:cNvSpPr/>
          <p:nvPr/>
        </p:nvSpPr>
        <p:spPr>
          <a:xfrm>
            <a:off x="7572650" y="4314734"/>
            <a:ext cx="391364" cy="28529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p:cNvSpPr txBox="1"/>
          <p:nvPr/>
        </p:nvSpPr>
        <p:spPr>
          <a:xfrm>
            <a:off x="49285" y="5296281"/>
            <a:ext cx="3872407" cy="461665"/>
          </a:xfrm>
          <a:prstGeom prst="rect">
            <a:avLst/>
          </a:prstGeom>
          <a:noFill/>
        </p:spPr>
        <p:txBody>
          <a:bodyPr wrap="none" rtlCol="0">
            <a:spAutoFit/>
          </a:bodyPr>
          <a:lstStyle/>
          <a:p>
            <a:r>
              <a:rPr lang="en-US" dirty="0" smtClean="0">
                <a:solidFill>
                  <a:srgbClr val="FF0000"/>
                </a:solidFill>
              </a:rPr>
              <a:t>Cold mass and thermal shield are </a:t>
            </a:r>
            <a:r>
              <a:rPr lang="en-US" sz="2400" b="1" dirty="0" smtClean="0">
                <a:solidFill>
                  <a:srgbClr val="FF0000"/>
                </a:solidFill>
              </a:rPr>
              <a:t>cold</a:t>
            </a:r>
            <a:endParaRPr lang="ru-RU" sz="2400" b="1" dirty="0">
              <a:solidFill>
                <a:srgbClr val="FF0000"/>
              </a:solidFill>
            </a:endParaRPr>
          </a:p>
        </p:txBody>
      </p:sp>
    </p:spTree>
    <p:extLst>
      <p:ext uri="{BB962C8B-B14F-4D97-AF65-F5344CB8AC3E}">
        <p14:creationId xmlns:p14="http://schemas.microsoft.com/office/powerpoint/2010/main" val="218297047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8740</TotalTime>
  <Words>2108</Words>
  <Application>Microsoft Office PowerPoint</Application>
  <PresentationFormat>Экран (4:3)</PresentationFormat>
  <Paragraphs>727</Paragraphs>
  <Slides>43</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43</vt:i4>
      </vt:variant>
    </vt:vector>
  </HeadingPairs>
  <TitlesOfParts>
    <vt:vector size="45" baseType="lpstr">
      <vt:lpstr>Тема Office</vt:lpstr>
      <vt:lpstr>Equation</vt:lpstr>
      <vt:lpstr>Status of work (cryostat, control Dewar,  cooling system)</vt:lpstr>
      <vt:lpstr>Презентация PowerPoint</vt:lpstr>
      <vt:lpstr>Assembled cryostat and control Dewar</vt:lpstr>
      <vt:lpstr>Overall dimensions of the solenoid and control Dewar</vt:lpstr>
      <vt:lpstr>Cryostat main dimensions</vt:lpstr>
      <vt:lpstr>Cryostat interface with the barrel EMC</vt:lpstr>
      <vt:lpstr>Thermal screen of the cryostat</vt:lpstr>
      <vt:lpstr>Passageways for Target</vt:lpstr>
      <vt:lpstr>Interface of the cryostat and cold mass in nominal position</vt:lpstr>
      <vt:lpstr>Possible causes of axial deviation of the magnetic center of the solenoid</vt:lpstr>
      <vt:lpstr>Interface of the cryostat and cold mass in shifted positions</vt:lpstr>
      <vt:lpstr>Positions of the radial supports</vt:lpstr>
      <vt:lpstr>Head parts of the radial ties</vt:lpstr>
      <vt:lpstr>Head parts of the axial ties</vt:lpstr>
      <vt:lpstr>Loads on the vacuum shell of the cryostat</vt:lpstr>
      <vt:lpstr>Design model of the cryostat with cold mass</vt:lpstr>
      <vt:lpstr>Load cases of the suspension system</vt:lpstr>
      <vt:lpstr>Презентация PowerPoint</vt:lpstr>
      <vt:lpstr>Pre-bending of the radial ties to decrease the bending stresses after cool down</vt:lpstr>
      <vt:lpstr>Stability of the cryostat shells</vt:lpstr>
      <vt:lpstr>Deformations and stresses of the cryostat</vt:lpstr>
      <vt:lpstr>Cryostat interface box</vt:lpstr>
      <vt:lpstr>Chimney</vt:lpstr>
      <vt:lpstr>Control Dewar</vt:lpstr>
      <vt:lpstr>Valves and tubing of the Control Dewar</vt:lpstr>
      <vt:lpstr>Assembled TS magnet</vt:lpstr>
      <vt:lpstr>Assembled TS magnet</vt:lpstr>
      <vt:lpstr>Assembled TS magnet (doors are opened)</vt:lpstr>
      <vt:lpstr>Heat influxes to the cold mass and thermal shield </vt:lpstr>
      <vt:lpstr>Natural circulation mode</vt:lpstr>
      <vt:lpstr>Natural circulation cooling</vt:lpstr>
      <vt:lpstr>Friction pressure drop </vt:lpstr>
      <vt:lpstr>Computation of the mass flow rate circulated in natural convection mode</vt:lpstr>
      <vt:lpstr>Maximal temperature in the superconducting coil</vt:lpstr>
      <vt:lpstr>Optimization of the cooling efficiency </vt:lpstr>
      <vt:lpstr>Factors influencing the efficiency of the coil cooling</vt:lpstr>
      <vt:lpstr>Parameters of the helium fluxes in the transfer lines  from refrigerator</vt:lpstr>
      <vt:lpstr>THANK YOU  FOR YOUR ATTENTION!</vt:lpstr>
      <vt:lpstr>PANDA Target Spectrometer</vt:lpstr>
      <vt:lpstr>PANDA magnet in the experimental building (in-beam and in-parking positions)</vt:lpstr>
      <vt:lpstr>Space allocated for the Control Dewar</vt:lpstr>
      <vt:lpstr>Презентация PowerPoint</vt:lpstr>
      <vt:lpstr>Control Dewar. Sizes for computation of the thermo-siphon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Евгений Кошурников</dc:creator>
  <cp:lastModifiedBy>Evgeny</cp:lastModifiedBy>
  <cp:revision>299</cp:revision>
  <dcterms:created xsi:type="dcterms:W3CDTF">2013-12-30T15:03:41Z</dcterms:created>
  <dcterms:modified xsi:type="dcterms:W3CDTF">2014-11-03T10:35:18Z</dcterms:modified>
</cp:coreProperties>
</file>