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7"/>
  </p:notesMasterIdLst>
  <p:handoutMasterIdLst>
    <p:handoutMasterId r:id="rId48"/>
  </p:handoutMasterIdLst>
  <p:sldIdLst>
    <p:sldId id="269" r:id="rId2"/>
    <p:sldId id="488" r:id="rId3"/>
    <p:sldId id="505" r:id="rId4"/>
    <p:sldId id="506" r:id="rId5"/>
    <p:sldId id="507" r:id="rId6"/>
    <p:sldId id="511" r:id="rId7"/>
    <p:sldId id="512" r:id="rId8"/>
    <p:sldId id="411" r:id="rId9"/>
    <p:sldId id="513" r:id="rId10"/>
    <p:sldId id="412" r:id="rId11"/>
    <p:sldId id="421" r:id="rId12"/>
    <p:sldId id="540" r:id="rId13"/>
    <p:sldId id="462" r:id="rId14"/>
    <p:sldId id="554" r:id="rId15"/>
    <p:sldId id="514" r:id="rId16"/>
    <p:sldId id="464" r:id="rId17"/>
    <p:sldId id="482" r:id="rId18"/>
    <p:sldId id="463" r:id="rId19"/>
    <p:sldId id="436" r:id="rId20"/>
    <p:sldId id="437" r:id="rId21"/>
    <p:sldId id="520" r:id="rId22"/>
    <p:sldId id="521" r:id="rId23"/>
    <p:sldId id="541" r:id="rId24"/>
    <p:sldId id="469" r:id="rId25"/>
    <p:sldId id="502" r:id="rId26"/>
    <p:sldId id="543" r:id="rId27"/>
    <p:sldId id="494" r:id="rId28"/>
    <p:sldId id="489" r:id="rId29"/>
    <p:sldId id="495" r:id="rId30"/>
    <p:sldId id="545" r:id="rId31"/>
    <p:sldId id="546" r:id="rId32"/>
    <p:sldId id="547" r:id="rId33"/>
    <p:sldId id="549" r:id="rId34"/>
    <p:sldId id="550" r:id="rId35"/>
    <p:sldId id="551" r:id="rId36"/>
    <p:sldId id="552" r:id="rId37"/>
    <p:sldId id="527" r:id="rId38"/>
    <p:sldId id="553" r:id="rId39"/>
    <p:sldId id="528" r:id="rId40"/>
    <p:sldId id="524" r:id="rId41"/>
    <p:sldId id="525" r:id="rId42"/>
    <p:sldId id="487" r:id="rId43"/>
    <p:sldId id="533" r:id="rId44"/>
    <p:sldId id="534" r:id="rId45"/>
    <p:sldId id="538" r:id="rId46"/>
  </p:sldIdLst>
  <p:sldSz cx="9144000" cy="6858000" type="screen4x3"/>
  <p:notesSz cx="6780213" cy="9910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8000"/>
    <a:srgbClr val="CC0000"/>
    <a:srgbClr val="66CCFF"/>
    <a:srgbClr val="000099"/>
    <a:srgbClr val="FF0000"/>
    <a:srgbClr val="FFCC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85" autoAdjust="0"/>
  </p:normalViewPr>
  <p:slideViewPr>
    <p:cSldViewPr snapToGrid="0" snapToObjects="1">
      <p:cViewPr varScale="1">
        <p:scale>
          <a:sx n="117" d="100"/>
          <a:sy n="117" d="100"/>
        </p:scale>
        <p:origin x="-214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1860" y="-96"/>
      </p:cViewPr>
      <p:guideLst>
        <p:guide orient="horz" pos="3121"/>
        <p:guide pos="21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27.wmf"/><Relationship Id="rId4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t" anchorCtr="0" compatLnSpc="1">
            <a:prstTxWarp prst="textNoShape">
              <a:avLst/>
            </a:prstTxWarp>
          </a:bodyPr>
          <a:lstStyle>
            <a:lvl1pPr defTabSz="919163"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705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b" anchorCtr="0" compatLnSpc="1">
            <a:prstTxWarp prst="textNoShape">
              <a:avLst/>
            </a:prstTxWarp>
          </a:bodyPr>
          <a:lstStyle>
            <a:lvl1pPr defTabSz="919163"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1705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/>
            </a:lvl1pPr>
          </a:lstStyle>
          <a:p>
            <a:pPr>
              <a:defRPr/>
            </a:pPr>
            <a:fld id="{7CF3C09F-D066-4DCC-B399-132B50EEB65B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37685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t" anchorCtr="0" compatLnSpc="1">
            <a:prstTxWarp prst="textNoShape">
              <a:avLst/>
            </a:prstTxWarp>
          </a:bodyPr>
          <a:lstStyle>
            <a:lvl1pPr defTabSz="919163"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08525"/>
            <a:ext cx="4973637" cy="4459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 smtClean="0"/>
              <a:t>Klicken Sie, um die Formate des Vorlagentextes zu bearbeiten</a:t>
            </a:r>
          </a:p>
          <a:p>
            <a:pPr lvl="1"/>
            <a:r>
              <a:rPr lang="de-DE" altLang="en-US" noProof="0" smtClean="0"/>
              <a:t>Zweite Ebene</a:t>
            </a:r>
          </a:p>
          <a:p>
            <a:pPr lvl="2"/>
            <a:r>
              <a:rPr lang="de-DE" altLang="en-US" noProof="0" smtClean="0"/>
              <a:t>Dritte Ebene</a:t>
            </a:r>
          </a:p>
          <a:p>
            <a:pPr lvl="3"/>
            <a:r>
              <a:rPr lang="de-DE" altLang="en-US" noProof="0" smtClean="0"/>
              <a:t>Vierte Ebene</a:t>
            </a:r>
          </a:p>
          <a:p>
            <a:pPr lvl="4"/>
            <a:r>
              <a:rPr lang="de-DE" altLang="en-US" noProof="0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705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b" anchorCtr="0" compatLnSpc="1">
            <a:prstTxWarp prst="textNoShape">
              <a:avLst/>
            </a:prstTxWarp>
          </a:bodyPr>
          <a:lstStyle>
            <a:lvl1pPr defTabSz="919163">
              <a:defRPr sz="1200" b="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17050"/>
            <a:ext cx="2938463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809" tIns="45905" rIns="91809" bIns="45905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/>
            </a:lvl1pPr>
          </a:lstStyle>
          <a:p>
            <a:pPr>
              <a:defRPr/>
            </a:pPr>
            <a:fld id="{671B166A-39E9-4F5A-81F5-CBDA9DEF0F3B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53483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tabLst>
                <a:tab pos="649288" algn="l"/>
                <a:tab pos="1298575" algn="l"/>
                <a:tab pos="1947863" algn="l"/>
                <a:tab pos="2597150" algn="l"/>
              </a:tabLst>
            </a:pPr>
            <a:fld id="{898526B9-CED6-47D2-B136-FE40CA73A7E8}" type="slidenum">
              <a:rPr lang="en-US" smtClean="0">
                <a:solidFill>
                  <a:srgbClr val="000000"/>
                </a:solidFill>
                <a:ea typeface="DejaVu Sans"/>
                <a:cs typeface="DejaVu Sans"/>
              </a:rPr>
              <a:pPr>
                <a:tabLst>
                  <a:tab pos="649288" algn="l"/>
                  <a:tab pos="1298575" algn="l"/>
                  <a:tab pos="1947863" algn="l"/>
                  <a:tab pos="2597150" algn="l"/>
                </a:tabLst>
              </a:pPr>
              <a:t>25</a:t>
            </a:fld>
            <a:endParaRPr lang="en-US" smtClean="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463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52475"/>
            <a:ext cx="4953000" cy="3716338"/>
          </a:xfrm>
          <a:solidFill>
            <a:srgbClr val="FFFFFF"/>
          </a:solidFill>
          <a:ln/>
        </p:spPr>
      </p:sp>
      <p:sp>
        <p:nvSpPr>
          <p:cNvPr id="463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4706938"/>
            <a:ext cx="5424487" cy="4459287"/>
          </a:xfrm>
          <a:noFill/>
        </p:spPr>
        <p:txBody>
          <a:bodyPr wrap="none" anchor="ctr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ir-mesh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4325"/>
            <a:ext cx="91440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 userDrawn="1"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10" descr="FAIR_V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180022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7" descr="LG_Helmholtz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908175" y="1958975"/>
            <a:ext cx="532765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altLang="en-US" noProof="0" smtClean="0"/>
              <a:t>Titelmasterformat durch Klicken bearbeiten</a:t>
            </a:r>
          </a:p>
        </p:txBody>
      </p:sp>
      <p:sp>
        <p:nvSpPr>
          <p:cNvPr id="3246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5616575" cy="1152525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altLang="en-US" noProof="0" smtClean="0"/>
              <a:t>Formatvorlage des Untertitelmasters durch Klicken bearbeiten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ftr" sz="quarter" idx="10"/>
          </p:nvPr>
        </p:nvSpPr>
        <p:spPr>
          <a:xfrm>
            <a:off x="1835150" y="6597650"/>
            <a:ext cx="4608513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385EC-4C37-42FF-AC08-D84C48B463AE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61658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61658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DA1DD-4183-4A30-8344-99BCC0A4BC30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019925" cy="1196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316413" cy="2335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829050"/>
            <a:ext cx="4316413" cy="2336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D6546-6D7B-49DB-BF66-E4E59CF26F60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019925" cy="1196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C5EAD-7EC4-4902-A9B0-6FF14EAB2DD6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0"/>
            <a:ext cx="8964613" cy="6165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1E2DC-4075-4809-83A9-9250D1F1FBF1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019925" cy="1196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316413" cy="2335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829050"/>
            <a:ext cx="4316413" cy="2336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4836-86FC-42A2-A85C-71B12400F969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7019925" cy="1196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179388" y="1341438"/>
            <a:ext cx="4316412" cy="2335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316413" cy="2335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179388" y="3829050"/>
            <a:ext cx="4316412" cy="2336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829050"/>
            <a:ext cx="4316413" cy="2336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5C1B7-7324-4B59-B3A2-430DA62028B7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53872-2ED2-4541-908B-D6BF1FE0B2C4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4D0F6-0281-4E25-A8B3-B3D1856349B5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D1B2C-AADA-4A34-93B4-BB9144039984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134B4-89DD-453B-B7D4-E72390C62A58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C823C-A527-4F25-B6AC-FCF124FC623F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2A3C9-2DE0-4CC1-BAD1-664E9EBF4765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514EB-067B-4FFF-9D8D-7D19AE3056C3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B944D-F382-4CBA-AFB6-3EA799B9735A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87" name="Line 3"/>
          <p:cNvSpPr>
            <a:spLocks noChangeShapeType="1"/>
          </p:cNvSpPr>
          <p:nvPr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3588" name="Line 4"/>
          <p:cNvSpPr>
            <a:spLocks noChangeShapeType="1"/>
          </p:cNvSpPr>
          <p:nvPr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3589" name="Line 5"/>
          <p:cNvSpPr>
            <a:spLocks noChangeShapeType="1"/>
          </p:cNvSpPr>
          <p:nvPr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0"/>
            <a:ext cx="9144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99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  <a:p>
            <a:pPr lvl="4"/>
            <a:r>
              <a:rPr lang="en-US" altLang="en-US" smtClean="0"/>
              <a:t>Fünfte Ebene</a:t>
            </a:r>
          </a:p>
        </p:txBody>
      </p:sp>
      <p:sp>
        <p:nvSpPr>
          <p:cNvPr id="3235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235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524625"/>
            <a:ext cx="97155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8605B448-0183-44AB-8E63-AD7D2E3DF8C1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  <p:pic>
        <p:nvPicPr>
          <p:cNvPr id="1035" name="Picture 37" descr="LG_Helmholtz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1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pn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27.wmf"/><Relationship Id="rId3" Type="http://schemas.openxmlformats.org/officeDocument/2006/relationships/image" Target="../media/image34.jpeg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9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87638" y="3563938"/>
            <a:ext cx="3957637" cy="1003300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Times New Roman" pitchFamily="18" charset="0"/>
              </a:rPr>
              <a:t>Oleksiy Dolinskyy </a:t>
            </a:r>
            <a:br>
              <a:rPr lang="en-US" altLang="en-US" sz="2000" dirty="0" smtClean="0">
                <a:latin typeface="Times New Roman" pitchFamily="18" charset="0"/>
              </a:rPr>
            </a:br>
            <a:r>
              <a:rPr lang="en-US" altLang="en-US" sz="2000" dirty="0" smtClean="0">
                <a:latin typeface="Times New Roman" pitchFamily="18" charset="0"/>
              </a:rPr>
              <a:t>23</a:t>
            </a:r>
            <a:r>
              <a:rPr lang="en-US" altLang="en-US" sz="2000" baseline="30000" dirty="0" smtClean="0">
                <a:latin typeface="Times New Roman" pitchFamily="18" charset="0"/>
              </a:rPr>
              <a:t>rd</a:t>
            </a:r>
            <a:r>
              <a:rPr lang="en-US" altLang="en-US" sz="2000" dirty="0" smtClean="0">
                <a:latin typeface="Times New Roman" pitchFamily="18" charset="0"/>
              </a:rPr>
              <a:t> October , 2014 </a:t>
            </a:r>
          </a:p>
        </p:txBody>
      </p:sp>
      <p:sp>
        <p:nvSpPr>
          <p:cNvPr id="21506" name="WordArt 7"/>
          <p:cNvSpPr>
            <a:spLocks noChangeArrowheads="1" noChangeShapeType="1" noTextEdit="1"/>
          </p:cNvSpPr>
          <p:nvPr/>
        </p:nvSpPr>
        <p:spPr bwMode="auto">
          <a:xfrm>
            <a:off x="1665515" y="2832100"/>
            <a:ext cx="5959928" cy="38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 Collector Ring </a:t>
            </a:r>
            <a:r>
              <a:rPr lang="en-US" sz="40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project at </a:t>
            </a:r>
            <a:r>
              <a:rPr lang="en-US" sz="40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FAIR</a:t>
            </a:r>
            <a:endParaRPr lang="ru-RU" sz="4000" kern="1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5" name="Text Box 2"/>
          <p:cNvSpPr txBox="1">
            <a:spLocks noChangeArrowheads="1"/>
          </p:cNvSpPr>
          <p:nvPr/>
        </p:nvSpPr>
        <p:spPr bwMode="auto">
          <a:xfrm>
            <a:off x="1270481" y="264206"/>
            <a:ext cx="63161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>
                <a:latin typeface="Comic Sans MS" pitchFamily="66" charset="0"/>
              </a:rPr>
              <a:t>Main task of Collector Ring</a:t>
            </a:r>
          </a:p>
        </p:txBody>
      </p:sp>
      <p:sp>
        <p:nvSpPr>
          <p:cNvPr id="472066" name="Rectangle 5"/>
          <p:cNvSpPr>
            <a:spLocks noChangeArrowheads="1"/>
          </p:cNvSpPr>
          <p:nvPr/>
        </p:nvSpPr>
        <p:spPr bwMode="auto">
          <a:xfrm>
            <a:off x="179614" y="2071688"/>
            <a:ext cx="849788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Fast pre-cooling of the hot ion beams coming from separators</a:t>
            </a:r>
          </a:p>
          <a:p>
            <a:pPr algn="ctr"/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- The ring has been designed specially to have efficient cooling of the very hot ions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ChangeArrowheads="1"/>
          </p:cNvSpPr>
          <p:nvPr/>
        </p:nvSpPr>
        <p:spPr bwMode="auto">
          <a:xfrm>
            <a:off x="1905000" y="381000"/>
            <a:ext cx="54864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GB" altLang="en-US" sz="3600" b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Tasks of the CR</a:t>
            </a:r>
            <a:endParaRPr lang="en-GB" altLang="en-US" sz="3600" b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57467" name="Rectangle 3"/>
          <p:cNvSpPr>
            <a:spLocks noChangeArrowheads="1"/>
          </p:cNvSpPr>
          <p:nvPr/>
        </p:nvSpPr>
        <p:spPr bwMode="auto">
          <a:xfrm>
            <a:off x="380999" y="1309688"/>
            <a:ext cx="867319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GB" altLang="en-US" sz="2400" b="0" dirty="0">
                <a:latin typeface="Comic Sans MS" pitchFamily="66" charset="0"/>
              </a:rPr>
              <a:t>1. Cooling of secondary beams of radioactive </a:t>
            </a:r>
            <a:r>
              <a:rPr lang="en-GB" altLang="en-US" sz="2400" b="0" dirty="0" smtClean="0">
                <a:latin typeface="Comic Sans MS" pitchFamily="66" charset="0"/>
              </a:rPr>
              <a:t>ion beam </a:t>
            </a:r>
            <a:r>
              <a:rPr lang="en-GB" altLang="en-US" sz="2400" b="0" dirty="0">
                <a:latin typeface="Comic Sans MS" pitchFamily="66" charset="0"/>
              </a:rPr>
              <a:t>(</a:t>
            </a:r>
            <a:r>
              <a:rPr lang="en-GB" altLang="en-US" sz="2400" b="0" dirty="0" smtClean="0">
                <a:latin typeface="Comic Sans MS" pitchFamily="66" charset="0"/>
              </a:rPr>
              <a:t>RIB)</a:t>
            </a:r>
            <a:endParaRPr lang="en-GB" altLang="en-US" sz="2400" b="0" dirty="0">
              <a:latin typeface="Comic Sans MS" pitchFamily="66" charset="0"/>
            </a:endParaRPr>
          </a:p>
        </p:txBody>
      </p:sp>
      <p:sp>
        <p:nvSpPr>
          <p:cNvPr id="357468" name="Text Box 4"/>
          <p:cNvSpPr txBox="1">
            <a:spLocks noChangeArrowheads="1"/>
          </p:cNvSpPr>
          <p:nvPr/>
        </p:nvSpPr>
        <p:spPr bwMode="auto">
          <a:xfrm>
            <a:off x="1905000" y="1809750"/>
            <a:ext cx="1600200" cy="725488"/>
          </a:xfrm>
          <a:prstGeom prst="rect">
            <a:avLst/>
          </a:prstGeom>
          <a:solidFill>
            <a:srgbClr val="FFCC99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 b="0" dirty="0">
                <a:latin typeface="Symbol" pitchFamily="18" charset="2"/>
              </a:rPr>
              <a:t>e</a:t>
            </a:r>
            <a:r>
              <a:rPr lang="en-GB" altLang="en-US" sz="2000" b="0" baseline="-25000" dirty="0">
                <a:latin typeface="Symbol" pitchFamily="18" charset="2"/>
                <a:sym typeface="Symbol" pitchFamily="18" charset="2"/>
              </a:rPr>
              <a:t></a:t>
            </a:r>
            <a:r>
              <a:rPr lang="en-GB" altLang="en-US" sz="1400" b="0" dirty="0"/>
              <a:t>=</a:t>
            </a:r>
            <a:r>
              <a:rPr lang="de-DE" altLang="en-US" sz="1400" b="0" dirty="0"/>
              <a:t>20</a:t>
            </a:r>
            <a:r>
              <a:rPr lang="en-GB" altLang="en-US" sz="1400" b="0" dirty="0"/>
              <a:t>0 mm </a:t>
            </a:r>
            <a:r>
              <a:rPr lang="en-GB" altLang="en-US" sz="1400" b="0" dirty="0" err="1"/>
              <a:t>mrad</a:t>
            </a:r>
            <a:endParaRPr lang="en-GB" altLang="en-US" sz="1400" b="0" dirty="0"/>
          </a:p>
          <a:p>
            <a:pPr eaLnBrk="0" hangingPunct="0">
              <a:spcBef>
                <a:spcPct val="50000"/>
              </a:spcBef>
            </a:pPr>
            <a:r>
              <a:rPr lang="en-GB" altLang="en-US" sz="1400" b="0" dirty="0" err="1">
                <a:latin typeface="Symbol" pitchFamily="18" charset="2"/>
              </a:rPr>
              <a:t>D</a:t>
            </a:r>
            <a:r>
              <a:rPr lang="en-GB" altLang="en-US" sz="1400" b="0" dirty="0" err="1"/>
              <a:t>p</a:t>
            </a:r>
            <a:r>
              <a:rPr lang="en-GB" altLang="en-US" sz="1400" b="0" dirty="0"/>
              <a:t>/p=</a:t>
            </a:r>
            <a:r>
              <a:rPr lang="de-DE" altLang="en-US" sz="1400" b="0" dirty="0"/>
              <a:t>3</a:t>
            </a:r>
            <a:r>
              <a:rPr lang="en-GB" altLang="en-US" sz="1400" b="0" dirty="0"/>
              <a:t> %</a:t>
            </a:r>
          </a:p>
        </p:txBody>
      </p:sp>
      <p:pic>
        <p:nvPicPr>
          <p:cNvPr id="357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843088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470" name="Text Box 6"/>
          <p:cNvSpPr txBox="1">
            <a:spLocks noChangeArrowheads="1"/>
          </p:cNvSpPr>
          <p:nvPr/>
        </p:nvSpPr>
        <p:spPr bwMode="auto">
          <a:xfrm>
            <a:off x="4267200" y="216535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400" b="0">
                <a:latin typeface="Arial" charset="0"/>
                <a:sym typeface="Math1"/>
              </a:rPr>
              <a:t> 1.5 sec</a:t>
            </a:r>
            <a:endParaRPr lang="en-GB" altLang="en-US" sz="1000" b="0">
              <a:latin typeface="Arial" charset="0"/>
            </a:endParaRPr>
          </a:p>
        </p:txBody>
      </p:sp>
      <p:sp>
        <p:nvSpPr>
          <p:cNvPr id="357471" name="Text Box 7"/>
          <p:cNvSpPr txBox="1">
            <a:spLocks noChangeArrowheads="1"/>
          </p:cNvSpPr>
          <p:nvPr/>
        </p:nvSpPr>
        <p:spPr bwMode="auto">
          <a:xfrm>
            <a:off x="6096000" y="1758950"/>
            <a:ext cx="1676400" cy="863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 b="0">
                <a:latin typeface="Symbol" pitchFamily="18" charset="2"/>
              </a:rPr>
              <a:t>e </a:t>
            </a:r>
            <a:r>
              <a:rPr lang="en-GB" altLang="en-US" sz="2000" b="0" baseline="-25000">
                <a:latin typeface="Symbol" pitchFamily="18" charset="2"/>
                <a:sym typeface="Symbol" pitchFamily="18" charset="2"/>
              </a:rPr>
              <a:t></a:t>
            </a:r>
            <a:r>
              <a:rPr lang="en-GB" altLang="en-US" sz="2000" b="0">
                <a:latin typeface="Symbol" pitchFamily="18" charset="2"/>
              </a:rPr>
              <a:t> </a:t>
            </a:r>
            <a:r>
              <a:rPr lang="en-GB" altLang="en-US" sz="2000" b="0">
                <a:latin typeface="Symbol" pitchFamily="18" charset="2"/>
                <a:sym typeface="Symbol" pitchFamily="18" charset="2"/>
              </a:rPr>
              <a:t></a:t>
            </a:r>
            <a:r>
              <a:rPr lang="en-GB" altLang="en-US" sz="1400" b="0"/>
              <a:t> 0.5 mm mrad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en-US" sz="1400" b="0">
                <a:latin typeface="Symbol" pitchFamily="18" charset="2"/>
              </a:rPr>
              <a:t>D</a:t>
            </a:r>
            <a:r>
              <a:rPr lang="en-GB" altLang="en-US" sz="1400" b="0"/>
              <a:t>p/p </a:t>
            </a:r>
            <a:r>
              <a:rPr lang="en-GB" altLang="en-US" sz="2000" b="0">
                <a:latin typeface="Symbol" pitchFamily="18" charset="2"/>
                <a:sym typeface="Symbol" pitchFamily="18" charset="2"/>
              </a:rPr>
              <a:t></a:t>
            </a:r>
            <a:r>
              <a:rPr lang="en-GB" altLang="en-US" sz="1400" b="0"/>
              <a:t> 0.05 %</a:t>
            </a:r>
          </a:p>
        </p:txBody>
      </p:sp>
      <p:sp>
        <p:nvSpPr>
          <p:cNvPr id="357472" name="Line 8"/>
          <p:cNvSpPr>
            <a:spLocks noChangeShapeType="1"/>
          </p:cNvSpPr>
          <p:nvPr/>
        </p:nvSpPr>
        <p:spPr bwMode="auto">
          <a:xfrm>
            <a:off x="3505200" y="217328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73" name="Line 9"/>
          <p:cNvSpPr>
            <a:spLocks noChangeShapeType="1"/>
          </p:cNvSpPr>
          <p:nvPr/>
        </p:nvSpPr>
        <p:spPr bwMode="auto">
          <a:xfrm>
            <a:off x="5334000" y="216535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74" name="Text Box 10"/>
          <p:cNvSpPr txBox="1">
            <a:spLocks noChangeArrowheads="1"/>
          </p:cNvSpPr>
          <p:nvPr/>
        </p:nvSpPr>
        <p:spPr bwMode="auto">
          <a:xfrm>
            <a:off x="4572000" y="1690688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600">
                <a:latin typeface="Arial" charset="0"/>
              </a:rPr>
              <a:t>CR</a:t>
            </a:r>
            <a:endParaRPr lang="en-GB" altLang="en-US" sz="2400" b="0"/>
          </a:p>
        </p:txBody>
      </p:sp>
      <p:sp>
        <p:nvSpPr>
          <p:cNvPr id="357475" name="Text Box 11"/>
          <p:cNvSpPr txBox="1">
            <a:spLocks noChangeArrowheads="1"/>
          </p:cNvSpPr>
          <p:nvPr/>
        </p:nvSpPr>
        <p:spPr bwMode="auto">
          <a:xfrm>
            <a:off x="7772400" y="201295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00" b="0"/>
              <a:t>extraction RI beams      to the HESR</a:t>
            </a:r>
          </a:p>
        </p:txBody>
      </p:sp>
      <p:sp>
        <p:nvSpPr>
          <p:cNvPr id="357476" name="Rectangle 12"/>
          <p:cNvSpPr>
            <a:spLocks noChangeArrowheads="1"/>
          </p:cNvSpPr>
          <p:nvPr/>
        </p:nvSpPr>
        <p:spPr bwMode="auto">
          <a:xfrm>
            <a:off x="76200" y="2916238"/>
            <a:ext cx="6019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sz="2200" b="0">
                <a:latin typeface="Comic Sans MS" pitchFamily="66" charset="0"/>
              </a:rPr>
              <a:t>   2. Cooling of antiproton beams (Pbar)</a:t>
            </a:r>
          </a:p>
        </p:txBody>
      </p:sp>
      <p:sp>
        <p:nvSpPr>
          <p:cNvPr id="357477" name="Text Box 13"/>
          <p:cNvSpPr txBox="1">
            <a:spLocks noChangeArrowheads="1"/>
          </p:cNvSpPr>
          <p:nvPr/>
        </p:nvSpPr>
        <p:spPr bwMode="auto">
          <a:xfrm>
            <a:off x="1828800" y="3465513"/>
            <a:ext cx="1600200" cy="725487"/>
          </a:xfrm>
          <a:prstGeom prst="rect">
            <a:avLst/>
          </a:prstGeom>
          <a:solidFill>
            <a:srgbClr val="FFCC99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 b="0">
                <a:latin typeface="Symbol" pitchFamily="18" charset="2"/>
              </a:rPr>
              <a:t>e</a:t>
            </a:r>
            <a:r>
              <a:rPr lang="en-GB" altLang="en-US" sz="2000" b="0" baseline="-25000">
                <a:latin typeface="Symbol" pitchFamily="18" charset="2"/>
                <a:sym typeface="Symbol" pitchFamily="18" charset="2"/>
              </a:rPr>
              <a:t></a:t>
            </a:r>
            <a:r>
              <a:rPr lang="en-GB" altLang="en-US" sz="2000" b="0">
                <a:latin typeface="Symbol" pitchFamily="18" charset="2"/>
              </a:rPr>
              <a:t> </a:t>
            </a:r>
            <a:r>
              <a:rPr lang="en-GB" altLang="en-US" sz="1400" b="0"/>
              <a:t>=240 mm mrad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en-US" sz="1400" b="0">
                <a:latin typeface="Symbol" pitchFamily="18" charset="2"/>
              </a:rPr>
              <a:t>D</a:t>
            </a:r>
            <a:r>
              <a:rPr lang="en-GB" altLang="en-US" sz="1400" b="0"/>
              <a:t>p/p=6 %</a:t>
            </a:r>
          </a:p>
        </p:txBody>
      </p:sp>
      <p:sp>
        <p:nvSpPr>
          <p:cNvPr id="357478" name="Text Box 14"/>
          <p:cNvSpPr txBox="1">
            <a:spLocks noChangeArrowheads="1"/>
          </p:cNvSpPr>
          <p:nvPr/>
        </p:nvSpPr>
        <p:spPr bwMode="auto">
          <a:xfrm>
            <a:off x="6134100" y="3378200"/>
            <a:ext cx="1600200" cy="863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 b="0">
                <a:latin typeface="Symbol" pitchFamily="18" charset="2"/>
              </a:rPr>
              <a:t>e </a:t>
            </a:r>
            <a:r>
              <a:rPr lang="en-GB" altLang="en-US" sz="2000" b="0" baseline="-25000">
                <a:latin typeface="Symbol" pitchFamily="18" charset="2"/>
                <a:sym typeface="Symbol" pitchFamily="18" charset="2"/>
              </a:rPr>
              <a:t></a:t>
            </a:r>
            <a:r>
              <a:rPr lang="en-GB" altLang="en-US" sz="2000" b="0">
                <a:latin typeface="Symbol" pitchFamily="18" charset="2"/>
              </a:rPr>
              <a:t> </a:t>
            </a:r>
            <a:r>
              <a:rPr lang="en-GB" altLang="en-US" sz="2000" b="0">
                <a:latin typeface="Symbol" pitchFamily="18" charset="2"/>
                <a:sym typeface="Symbol" pitchFamily="18" charset="2"/>
              </a:rPr>
              <a:t></a:t>
            </a:r>
            <a:r>
              <a:rPr lang="en-GB" altLang="en-US" sz="1400" b="0"/>
              <a:t> 5 mm mrad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en-US" sz="1400" b="0">
                <a:latin typeface="Symbol" pitchFamily="18" charset="2"/>
              </a:rPr>
              <a:t>D</a:t>
            </a:r>
            <a:r>
              <a:rPr lang="en-GB" altLang="en-US" sz="1400" b="0"/>
              <a:t>p/p </a:t>
            </a:r>
            <a:r>
              <a:rPr lang="en-GB" altLang="en-US" sz="2000" b="0">
                <a:latin typeface="Symbol" pitchFamily="18" charset="2"/>
                <a:sym typeface="Symbol" pitchFamily="18" charset="2"/>
              </a:rPr>
              <a:t></a:t>
            </a:r>
            <a:r>
              <a:rPr lang="en-GB" altLang="en-US" sz="1400" b="0"/>
              <a:t> 0.1 %</a:t>
            </a:r>
          </a:p>
        </p:txBody>
      </p:sp>
      <p:pic>
        <p:nvPicPr>
          <p:cNvPr id="35747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465513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480" name="Text Box 16"/>
          <p:cNvSpPr txBox="1">
            <a:spLocks noChangeArrowheads="1"/>
          </p:cNvSpPr>
          <p:nvPr/>
        </p:nvSpPr>
        <p:spPr bwMode="auto">
          <a:xfrm>
            <a:off x="7772400" y="3551238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00" b="0"/>
              <a:t>extraction Pbar             to the HESR</a:t>
            </a:r>
          </a:p>
        </p:txBody>
      </p:sp>
      <p:sp>
        <p:nvSpPr>
          <p:cNvPr id="357481" name="Text Box 17"/>
          <p:cNvSpPr txBox="1">
            <a:spLocks noChangeArrowheads="1"/>
          </p:cNvSpPr>
          <p:nvPr/>
        </p:nvSpPr>
        <p:spPr bwMode="auto">
          <a:xfrm>
            <a:off x="4343400" y="3703638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400" b="0">
                <a:latin typeface="Arial" charset="0"/>
                <a:sym typeface="Math1"/>
              </a:rPr>
              <a:t> 10 sec</a:t>
            </a:r>
            <a:endParaRPr lang="en-GB" altLang="en-US" sz="1000" b="0">
              <a:latin typeface="Arial" charset="0"/>
            </a:endParaRPr>
          </a:p>
        </p:txBody>
      </p:sp>
      <p:sp>
        <p:nvSpPr>
          <p:cNvPr id="357482" name="Text Box 18"/>
          <p:cNvSpPr txBox="1">
            <a:spLocks noChangeArrowheads="1"/>
          </p:cNvSpPr>
          <p:nvPr/>
        </p:nvSpPr>
        <p:spPr bwMode="auto">
          <a:xfrm>
            <a:off x="4572000" y="3297238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600">
                <a:latin typeface="Arial" charset="0"/>
              </a:rPr>
              <a:t>CR</a:t>
            </a:r>
            <a:endParaRPr lang="en-GB" altLang="en-US" sz="2400" b="0"/>
          </a:p>
        </p:txBody>
      </p:sp>
      <p:sp>
        <p:nvSpPr>
          <p:cNvPr id="357483" name="Line 19"/>
          <p:cNvSpPr>
            <a:spLocks noChangeShapeType="1"/>
          </p:cNvSpPr>
          <p:nvPr/>
        </p:nvSpPr>
        <p:spPr bwMode="auto">
          <a:xfrm>
            <a:off x="3505200" y="3810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84" name="Line 20"/>
          <p:cNvSpPr>
            <a:spLocks noChangeShapeType="1"/>
          </p:cNvSpPr>
          <p:nvPr/>
        </p:nvSpPr>
        <p:spPr bwMode="auto">
          <a:xfrm>
            <a:off x="5334000" y="381952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85" name="Rectangle 21"/>
          <p:cNvSpPr>
            <a:spLocks noChangeArrowheads="1"/>
          </p:cNvSpPr>
          <p:nvPr/>
        </p:nvSpPr>
        <p:spPr bwMode="auto">
          <a:xfrm>
            <a:off x="152400" y="4672013"/>
            <a:ext cx="8261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altLang="en-US" sz="2200" b="0" dirty="0">
                <a:latin typeface="Comic Sans MS" pitchFamily="66" charset="0"/>
              </a:rPr>
              <a:t>  3. Mass spectrometer of radioactive ions RI (TOF) </a:t>
            </a:r>
          </a:p>
        </p:txBody>
      </p:sp>
      <p:sp>
        <p:nvSpPr>
          <p:cNvPr id="357486" name="Text Box 22"/>
          <p:cNvSpPr txBox="1">
            <a:spLocks noChangeArrowheads="1"/>
          </p:cNvSpPr>
          <p:nvPr/>
        </p:nvSpPr>
        <p:spPr bwMode="auto">
          <a:xfrm>
            <a:off x="1787525" y="5221288"/>
            <a:ext cx="1752600" cy="725487"/>
          </a:xfrm>
          <a:prstGeom prst="rect">
            <a:avLst/>
          </a:prstGeom>
          <a:solidFill>
            <a:srgbClr val="FFCC99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 b="0">
                <a:latin typeface="Symbol" pitchFamily="18" charset="2"/>
              </a:rPr>
              <a:t>e </a:t>
            </a:r>
            <a:r>
              <a:rPr lang="en-GB" altLang="en-US" sz="2000" b="0" baseline="-25000">
                <a:latin typeface="Symbol" pitchFamily="18" charset="2"/>
                <a:sym typeface="Symbol" pitchFamily="18" charset="2"/>
              </a:rPr>
              <a:t></a:t>
            </a:r>
            <a:r>
              <a:rPr lang="en-GB" altLang="en-US" sz="2000" b="0">
                <a:latin typeface="Symbol" pitchFamily="18" charset="2"/>
              </a:rPr>
              <a:t> </a:t>
            </a:r>
            <a:r>
              <a:rPr lang="en-GB" altLang="en-US" sz="1400" b="0"/>
              <a:t>=</a:t>
            </a:r>
            <a:r>
              <a:rPr lang="de-DE" altLang="en-US" sz="1400" b="0"/>
              <a:t>10</a:t>
            </a:r>
            <a:r>
              <a:rPr lang="en-GB" altLang="en-US" sz="1400" b="0"/>
              <a:t>0 mm mrad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en-US" sz="1400" b="0">
                <a:latin typeface="Symbol" pitchFamily="18" charset="2"/>
              </a:rPr>
              <a:t>D</a:t>
            </a:r>
            <a:r>
              <a:rPr lang="en-GB" altLang="en-US" sz="1400" b="0"/>
              <a:t>p/p=1 %</a:t>
            </a:r>
          </a:p>
        </p:txBody>
      </p:sp>
      <p:pic>
        <p:nvPicPr>
          <p:cNvPr id="35748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5221288"/>
            <a:ext cx="121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488" name="Line 24"/>
          <p:cNvSpPr>
            <a:spLocks noChangeShapeType="1"/>
          </p:cNvSpPr>
          <p:nvPr/>
        </p:nvSpPr>
        <p:spPr bwMode="auto">
          <a:xfrm>
            <a:off x="3505200" y="5638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89" name="Text Box 25"/>
          <p:cNvSpPr txBox="1">
            <a:spLocks noChangeArrowheads="1"/>
          </p:cNvSpPr>
          <p:nvPr/>
        </p:nvSpPr>
        <p:spPr bwMode="auto">
          <a:xfrm>
            <a:off x="4648200" y="5053013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600">
                <a:latin typeface="Arial" charset="0"/>
              </a:rPr>
              <a:t>CR</a:t>
            </a:r>
            <a:endParaRPr lang="en-GB" altLang="en-US" sz="2400" b="0"/>
          </a:p>
        </p:txBody>
      </p:sp>
      <p:sp>
        <p:nvSpPr>
          <p:cNvPr id="357490" name="Text Box 26"/>
          <p:cNvSpPr txBox="1">
            <a:spLocks noChangeArrowheads="1"/>
          </p:cNvSpPr>
          <p:nvPr/>
        </p:nvSpPr>
        <p:spPr bwMode="auto">
          <a:xfrm>
            <a:off x="4343400" y="54864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400" b="0">
                <a:latin typeface="Arial" charset="0"/>
                <a:sym typeface="Math1"/>
              </a:rPr>
              <a:t> few turns</a:t>
            </a:r>
            <a:endParaRPr lang="en-GB" altLang="en-US" sz="1000" b="0">
              <a:latin typeface="Arial" charset="0"/>
            </a:endParaRPr>
          </a:p>
        </p:txBody>
      </p:sp>
      <p:sp>
        <p:nvSpPr>
          <p:cNvPr id="357491" name="Rectangle 27"/>
          <p:cNvSpPr>
            <a:spLocks noChangeArrowheads="1"/>
          </p:cNvSpPr>
          <p:nvPr/>
        </p:nvSpPr>
        <p:spPr bwMode="auto">
          <a:xfrm>
            <a:off x="5905500" y="5184775"/>
            <a:ext cx="1447800" cy="762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 altLang="en-US" sz="1800" b="0"/>
          </a:p>
        </p:txBody>
      </p:sp>
      <p:sp>
        <p:nvSpPr>
          <p:cNvPr id="357492" name="Line 28"/>
          <p:cNvSpPr>
            <a:spLocks noChangeShapeType="1"/>
          </p:cNvSpPr>
          <p:nvPr/>
        </p:nvSpPr>
        <p:spPr bwMode="auto">
          <a:xfrm>
            <a:off x="5943600" y="59070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93" name="Line 29"/>
          <p:cNvSpPr>
            <a:spLocks noChangeShapeType="1"/>
          </p:cNvSpPr>
          <p:nvPr/>
        </p:nvSpPr>
        <p:spPr bwMode="auto">
          <a:xfrm flipV="1">
            <a:off x="6477000" y="5526088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94" name="Line 30"/>
          <p:cNvSpPr>
            <a:spLocks noChangeShapeType="1"/>
          </p:cNvSpPr>
          <p:nvPr/>
        </p:nvSpPr>
        <p:spPr bwMode="auto">
          <a:xfrm>
            <a:off x="6553200" y="5526088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95" name="Line 31"/>
          <p:cNvSpPr>
            <a:spLocks noChangeShapeType="1"/>
          </p:cNvSpPr>
          <p:nvPr/>
        </p:nvSpPr>
        <p:spPr bwMode="auto">
          <a:xfrm>
            <a:off x="6629400" y="5907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96" name="Line 32"/>
          <p:cNvSpPr>
            <a:spLocks noChangeShapeType="1"/>
          </p:cNvSpPr>
          <p:nvPr/>
        </p:nvSpPr>
        <p:spPr bwMode="auto">
          <a:xfrm flipV="1">
            <a:off x="6934200" y="5602288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97" name="Line 33"/>
          <p:cNvSpPr>
            <a:spLocks noChangeShapeType="1"/>
          </p:cNvSpPr>
          <p:nvPr/>
        </p:nvSpPr>
        <p:spPr bwMode="auto">
          <a:xfrm>
            <a:off x="7010400" y="5602288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98" name="Line 34"/>
          <p:cNvSpPr>
            <a:spLocks noChangeShapeType="1"/>
          </p:cNvSpPr>
          <p:nvPr/>
        </p:nvSpPr>
        <p:spPr bwMode="auto">
          <a:xfrm>
            <a:off x="7086600" y="59070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499" name="Line 35"/>
          <p:cNvSpPr>
            <a:spLocks noChangeShapeType="1"/>
          </p:cNvSpPr>
          <p:nvPr/>
        </p:nvSpPr>
        <p:spPr bwMode="auto">
          <a:xfrm>
            <a:off x="6553200" y="54498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500" name="Line 36"/>
          <p:cNvSpPr>
            <a:spLocks noChangeShapeType="1"/>
          </p:cNvSpPr>
          <p:nvPr/>
        </p:nvSpPr>
        <p:spPr bwMode="auto">
          <a:xfrm flipV="1">
            <a:off x="6553200" y="5373688"/>
            <a:ext cx="0" cy="533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501" name="Line 37"/>
          <p:cNvSpPr>
            <a:spLocks noChangeShapeType="1"/>
          </p:cNvSpPr>
          <p:nvPr/>
        </p:nvSpPr>
        <p:spPr bwMode="auto">
          <a:xfrm flipV="1">
            <a:off x="7010400" y="5373688"/>
            <a:ext cx="0" cy="533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57465" name="Object 89"/>
          <p:cNvGraphicFramePr>
            <a:graphicFrameLocks noChangeAspect="1"/>
          </p:cNvGraphicFramePr>
          <p:nvPr/>
        </p:nvGraphicFramePr>
        <p:xfrm>
          <a:off x="7585075" y="5427663"/>
          <a:ext cx="990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92" name="Formel" r:id="rId4" imgW="800100" imgH="419100" progId="Equation.3">
                  <p:embed/>
                </p:oleObj>
              </mc:Choice>
              <mc:Fallback>
                <p:oleObj name="Formel" r:id="rId4" imgW="800100" imgH="419100" progId="Equation.3">
                  <p:embed/>
                  <p:pic>
                    <p:nvPicPr>
                      <p:cNvPr id="0" name="Picture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075" y="5427663"/>
                        <a:ext cx="9906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7502" name="Rectangle 39"/>
          <p:cNvSpPr>
            <a:spLocks noChangeArrowheads="1"/>
          </p:cNvSpPr>
          <p:nvPr/>
        </p:nvSpPr>
        <p:spPr bwMode="auto">
          <a:xfrm>
            <a:off x="7585075" y="5427663"/>
            <a:ext cx="1066800" cy="4572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7503" name="Text Box 40"/>
          <p:cNvSpPr txBox="1">
            <a:spLocks noChangeArrowheads="1"/>
          </p:cNvSpPr>
          <p:nvPr/>
        </p:nvSpPr>
        <p:spPr bwMode="auto">
          <a:xfrm>
            <a:off x="381000" y="1944688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00" b="0"/>
              <a:t>Injection RI beams  from the Super-FRS </a:t>
            </a:r>
          </a:p>
        </p:txBody>
      </p:sp>
      <p:sp>
        <p:nvSpPr>
          <p:cNvPr id="357504" name="Text Box 41"/>
          <p:cNvSpPr txBox="1">
            <a:spLocks noChangeArrowheads="1"/>
          </p:cNvSpPr>
          <p:nvPr/>
        </p:nvSpPr>
        <p:spPr bwMode="auto">
          <a:xfrm>
            <a:off x="304800" y="3657600"/>
            <a:ext cx="1482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00" b="0"/>
              <a:t>Injection from antiproton separator</a:t>
            </a:r>
          </a:p>
        </p:txBody>
      </p:sp>
      <p:sp>
        <p:nvSpPr>
          <p:cNvPr id="357505" name="Text Box 42"/>
          <p:cNvSpPr txBox="1">
            <a:spLocks noChangeArrowheads="1"/>
          </p:cNvSpPr>
          <p:nvPr/>
        </p:nvSpPr>
        <p:spPr bwMode="auto">
          <a:xfrm>
            <a:off x="304800" y="5389563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200" b="0"/>
              <a:t>Injection RI beams  from the Super-FRS </a:t>
            </a:r>
          </a:p>
        </p:txBody>
      </p:sp>
      <p:sp>
        <p:nvSpPr>
          <p:cNvPr id="357506" name="Text Box 43"/>
          <p:cNvSpPr txBox="1">
            <a:spLocks noChangeArrowheads="1"/>
          </p:cNvSpPr>
          <p:nvPr/>
        </p:nvSpPr>
        <p:spPr bwMode="auto">
          <a:xfrm>
            <a:off x="6559550" y="5229225"/>
            <a:ext cx="3385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1200" b="0" dirty="0" smtClean="0">
                <a:latin typeface="SymbolMono BT"/>
              </a:rPr>
              <a:t>Δ</a:t>
            </a:r>
            <a:r>
              <a:rPr lang="de-DE" altLang="en-US" sz="1200" b="0" dirty="0" smtClean="0"/>
              <a:t>f</a:t>
            </a:r>
            <a:endParaRPr lang="de-DE" alt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334283" y="27621"/>
            <a:ext cx="86214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latin typeface="Comic Sans MS" pitchFamily="66" charset="0"/>
              </a:rPr>
              <a:t>Present layout of the </a:t>
            </a:r>
            <a:r>
              <a:rPr lang="en-US" altLang="en-US" dirty="0" smtClean="0">
                <a:latin typeface="Comic Sans MS" pitchFamily="66" charset="0"/>
              </a:rPr>
              <a:t>CR and main components  </a:t>
            </a:r>
            <a:endParaRPr lang="en-US" altLang="en-US" dirty="0">
              <a:latin typeface="Comic Sans MS" pitchFamily="66" charset="0"/>
            </a:endParaRPr>
          </a:p>
        </p:txBody>
      </p:sp>
      <p:pic>
        <p:nvPicPr>
          <p:cNvPr id="48333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38300"/>
            <a:ext cx="73088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3332" name="Textfeld 1"/>
          <p:cNvSpPr txBox="1">
            <a:spLocks noChangeArrowheads="1"/>
          </p:cNvSpPr>
          <p:nvPr/>
        </p:nvSpPr>
        <p:spPr bwMode="auto">
          <a:xfrm>
            <a:off x="3090863" y="2119313"/>
            <a:ext cx="1647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RF – cavities </a:t>
            </a:r>
            <a:endParaRPr lang="en-US" sz="2000"/>
          </a:p>
        </p:txBody>
      </p:sp>
      <p:sp>
        <p:nvSpPr>
          <p:cNvPr id="483333" name="Textfeld 2"/>
          <p:cNvSpPr txBox="1">
            <a:spLocks noChangeArrowheads="1"/>
          </p:cNvSpPr>
          <p:nvPr/>
        </p:nvSpPr>
        <p:spPr bwMode="auto">
          <a:xfrm>
            <a:off x="4587875" y="2359025"/>
            <a:ext cx="2203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Stochastic cooling </a:t>
            </a:r>
          </a:p>
          <a:p>
            <a:r>
              <a:rPr lang="de-DE" sz="2000"/>
              <a:t>Pick-Up</a:t>
            </a:r>
            <a:endParaRPr lang="en-US" sz="2000"/>
          </a:p>
        </p:txBody>
      </p:sp>
      <p:sp>
        <p:nvSpPr>
          <p:cNvPr id="483334" name="Textfeld 7"/>
          <p:cNvSpPr txBox="1">
            <a:spLocks noChangeArrowheads="1"/>
          </p:cNvSpPr>
          <p:nvPr/>
        </p:nvSpPr>
        <p:spPr bwMode="auto">
          <a:xfrm>
            <a:off x="4416425" y="4602163"/>
            <a:ext cx="2203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Stochastic cooling </a:t>
            </a:r>
          </a:p>
          <a:p>
            <a:r>
              <a:rPr lang="de-DE" sz="2000"/>
              <a:t>Kickers</a:t>
            </a:r>
            <a:endParaRPr lang="en-US" sz="2000"/>
          </a:p>
        </p:txBody>
      </p:sp>
      <p:cxnSp>
        <p:nvCxnSpPr>
          <p:cNvPr id="483335" name="Gerade Verbindung mit Pfeil 8"/>
          <p:cNvCxnSpPr>
            <a:cxnSpLocks noChangeShapeType="1"/>
          </p:cNvCxnSpPr>
          <p:nvPr/>
        </p:nvCxnSpPr>
        <p:spPr bwMode="auto">
          <a:xfrm>
            <a:off x="5518150" y="5216525"/>
            <a:ext cx="171450" cy="727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36" name="Gerade Verbindung mit Pfeil 10"/>
          <p:cNvCxnSpPr>
            <a:cxnSpLocks noChangeShapeType="1"/>
          </p:cNvCxnSpPr>
          <p:nvPr/>
        </p:nvCxnSpPr>
        <p:spPr bwMode="auto">
          <a:xfrm>
            <a:off x="5372100" y="5216525"/>
            <a:ext cx="146050" cy="727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37" name="Gerade Verbindung mit Pfeil 13"/>
          <p:cNvCxnSpPr>
            <a:cxnSpLocks noChangeShapeType="1"/>
          </p:cNvCxnSpPr>
          <p:nvPr/>
        </p:nvCxnSpPr>
        <p:spPr bwMode="auto">
          <a:xfrm flipV="1">
            <a:off x="5689600" y="1906588"/>
            <a:ext cx="0" cy="4810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38" name="Gerade Verbindung mit Pfeil 15"/>
          <p:cNvCxnSpPr>
            <a:cxnSpLocks noChangeShapeType="1"/>
          </p:cNvCxnSpPr>
          <p:nvPr/>
        </p:nvCxnSpPr>
        <p:spPr bwMode="auto">
          <a:xfrm flipV="1">
            <a:off x="5461000" y="1878013"/>
            <a:ext cx="0" cy="5064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39" name="Gerade Verbindung mit Pfeil 18"/>
          <p:cNvCxnSpPr>
            <a:cxnSpLocks noChangeShapeType="1"/>
          </p:cNvCxnSpPr>
          <p:nvPr/>
        </p:nvCxnSpPr>
        <p:spPr bwMode="auto">
          <a:xfrm flipV="1">
            <a:off x="5119688" y="1878013"/>
            <a:ext cx="0" cy="4810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0" name="Gerade Verbindung mit Pfeil 21"/>
          <p:cNvCxnSpPr>
            <a:cxnSpLocks noChangeShapeType="1"/>
          </p:cNvCxnSpPr>
          <p:nvPr/>
        </p:nvCxnSpPr>
        <p:spPr bwMode="auto">
          <a:xfrm>
            <a:off x="6148388" y="2979738"/>
            <a:ext cx="1428750" cy="87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1" name="Gerade Verbindung mit Pfeil 24"/>
          <p:cNvCxnSpPr>
            <a:cxnSpLocks noChangeShapeType="1"/>
          </p:cNvCxnSpPr>
          <p:nvPr/>
        </p:nvCxnSpPr>
        <p:spPr bwMode="auto">
          <a:xfrm flipH="1">
            <a:off x="3241675" y="5216525"/>
            <a:ext cx="1346200" cy="727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83342" name="Textfeld 26"/>
          <p:cNvSpPr txBox="1">
            <a:spLocks noChangeArrowheads="1"/>
          </p:cNvSpPr>
          <p:nvPr/>
        </p:nvSpPr>
        <p:spPr bwMode="auto">
          <a:xfrm>
            <a:off x="2120900" y="4508500"/>
            <a:ext cx="2043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Injection Kicker </a:t>
            </a:r>
          </a:p>
          <a:p>
            <a:r>
              <a:rPr lang="de-DE" sz="2000"/>
              <a:t>magnets </a:t>
            </a:r>
            <a:endParaRPr lang="en-US" sz="2000"/>
          </a:p>
        </p:txBody>
      </p:sp>
      <p:cxnSp>
        <p:nvCxnSpPr>
          <p:cNvPr id="483343" name="Gerade Verbindung mit Pfeil 28"/>
          <p:cNvCxnSpPr>
            <a:cxnSpLocks noChangeShapeType="1"/>
          </p:cNvCxnSpPr>
          <p:nvPr/>
        </p:nvCxnSpPr>
        <p:spPr bwMode="auto">
          <a:xfrm>
            <a:off x="3665538" y="4956175"/>
            <a:ext cx="922337" cy="987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4" name="Gerade Verbindung mit Pfeil 30"/>
          <p:cNvCxnSpPr>
            <a:cxnSpLocks noChangeShapeType="1"/>
            <a:stCxn id="483342" idx="2"/>
          </p:cNvCxnSpPr>
          <p:nvPr/>
        </p:nvCxnSpPr>
        <p:spPr bwMode="auto">
          <a:xfrm>
            <a:off x="3143250" y="5216525"/>
            <a:ext cx="661988" cy="727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5" name="Gerade Verbindung mit Pfeil 345091"/>
          <p:cNvCxnSpPr>
            <a:cxnSpLocks noChangeShapeType="1"/>
          </p:cNvCxnSpPr>
          <p:nvPr/>
        </p:nvCxnSpPr>
        <p:spPr bwMode="auto">
          <a:xfrm>
            <a:off x="2833688" y="5216525"/>
            <a:ext cx="639762" cy="727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6" name="Gerade Verbindung mit Pfeil 345094"/>
          <p:cNvCxnSpPr>
            <a:cxnSpLocks noChangeShapeType="1"/>
          </p:cNvCxnSpPr>
          <p:nvPr/>
        </p:nvCxnSpPr>
        <p:spPr bwMode="auto">
          <a:xfrm flipV="1">
            <a:off x="4416425" y="1906588"/>
            <a:ext cx="228600" cy="330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7" name="Gerade Verbindung mit Pfeil 345096"/>
          <p:cNvCxnSpPr>
            <a:cxnSpLocks noChangeShapeType="1"/>
          </p:cNvCxnSpPr>
          <p:nvPr/>
        </p:nvCxnSpPr>
        <p:spPr bwMode="auto">
          <a:xfrm flipV="1">
            <a:off x="4278313" y="1906588"/>
            <a:ext cx="223837" cy="330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8" name="Gerade Verbindung mit Pfeil 345099"/>
          <p:cNvCxnSpPr>
            <a:cxnSpLocks noChangeShapeType="1"/>
          </p:cNvCxnSpPr>
          <p:nvPr/>
        </p:nvCxnSpPr>
        <p:spPr bwMode="auto">
          <a:xfrm flipV="1">
            <a:off x="4043363" y="1906588"/>
            <a:ext cx="234950" cy="330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49" name="Gerade Verbindung mit Pfeil 53"/>
          <p:cNvCxnSpPr>
            <a:cxnSpLocks noChangeShapeType="1"/>
          </p:cNvCxnSpPr>
          <p:nvPr/>
        </p:nvCxnSpPr>
        <p:spPr bwMode="auto">
          <a:xfrm flipV="1">
            <a:off x="3914775" y="1933575"/>
            <a:ext cx="234950" cy="3317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3350" name="Gerade Verbindung mit Pfeil 54"/>
          <p:cNvCxnSpPr>
            <a:cxnSpLocks noChangeShapeType="1"/>
          </p:cNvCxnSpPr>
          <p:nvPr/>
        </p:nvCxnSpPr>
        <p:spPr bwMode="auto">
          <a:xfrm flipV="1">
            <a:off x="3808413" y="1933575"/>
            <a:ext cx="234950" cy="3317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966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2"/>
          <p:cNvSpPr>
            <a:spLocks noGrp="1" noChangeArrowheads="1"/>
          </p:cNvSpPr>
          <p:nvPr>
            <p:ph type="title"/>
          </p:nvPr>
        </p:nvSpPr>
        <p:spPr>
          <a:xfrm>
            <a:off x="555625" y="415925"/>
            <a:ext cx="7772400" cy="40481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omic Sans MS" pitchFamily="66" charset="0"/>
              </a:rPr>
              <a:t>The basic features of the CR</a:t>
            </a:r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1422400"/>
            <a:ext cx="8229600" cy="3629025"/>
          </a:xfrm>
        </p:spPr>
        <p:txBody>
          <a:bodyPr/>
          <a:lstStyle/>
          <a:p>
            <a:pPr marL="419100" indent="-4191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The large momentum (up to 6%) and transverse (up to 240 mm*</a:t>
            </a:r>
            <a:r>
              <a:rPr lang="en-US" altLang="en-US" sz="2400" dirty="0" err="1" smtClean="0">
                <a:solidFill>
                  <a:schemeClr val="tx2"/>
                </a:solidFill>
                <a:latin typeface="Comic Sans MS" pitchFamily="66" charset="0"/>
              </a:rPr>
              <a:t>mrad</a:t>
            </a: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) acceptances require large aperture magnets (up to 400 mm). </a:t>
            </a:r>
          </a:p>
          <a:p>
            <a:pPr marL="419100" indent="-4191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Operation at the static maximum filed level corresponding to the bending power of B</a:t>
            </a: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  <a:sym typeface="Symbol" pitchFamily="18" charset="2"/>
              </a:rPr>
              <a:t></a:t>
            </a: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=13 Tm.</a:t>
            </a:r>
          </a:p>
          <a:p>
            <a:pPr marL="419100" indent="-4191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It is dedicated ring, which design is optimized to perform fast cooling.   </a:t>
            </a:r>
          </a:p>
          <a:p>
            <a:pPr marL="419100" indent="-41910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4. Using the same hardware the cooling system is build for cooling of both antiproton and heavy ion beams.  </a:t>
            </a:r>
          </a:p>
          <a:p>
            <a:pPr marL="419100" indent="-41910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5. Mass measurement in isochronous mode operation.</a:t>
            </a:r>
          </a:p>
          <a:p>
            <a:pPr marL="419100" indent="-419100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>
                <a:solidFill>
                  <a:schemeClr val="tx2"/>
                </a:solidFill>
                <a:latin typeface="Comic Sans MS" pitchFamily="66" charset="0"/>
              </a:rPr>
              <a:t>6. Variability of the optics at ring. Three basic optics are applied.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1" name="Picture 2" descr="ar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1475"/>
            <a:ext cx="91440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5922" name="Text Box 3"/>
          <p:cNvSpPr txBox="1">
            <a:spLocks noChangeArrowheads="1"/>
          </p:cNvSpPr>
          <p:nvPr/>
        </p:nvSpPr>
        <p:spPr bwMode="auto">
          <a:xfrm>
            <a:off x="4933950" y="5205413"/>
            <a:ext cx="4029075" cy="10779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>
                <a:solidFill>
                  <a:schemeClr val="bg1"/>
                </a:solidFill>
                <a:latin typeface="Arial Unicode MS" pitchFamily="34" charset="-128"/>
              </a:rPr>
              <a:t>The Vertical corrector coil is embedded in the sextupole. The technical design is under development. 3 mrad kick strength is required.   </a:t>
            </a:r>
          </a:p>
        </p:txBody>
      </p:sp>
      <p:sp>
        <p:nvSpPr>
          <p:cNvPr id="465923" name="Text Box 4"/>
          <p:cNvSpPr txBox="1">
            <a:spLocks noChangeArrowheads="1"/>
          </p:cNvSpPr>
          <p:nvPr/>
        </p:nvSpPr>
        <p:spPr bwMode="auto">
          <a:xfrm>
            <a:off x="530225" y="1452563"/>
            <a:ext cx="2770188" cy="830262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de-DE" sz="1600" dirty="0">
                <a:solidFill>
                  <a:schemeClr val="bg1"/>
                </a:solidFill>
                <a:latin typeface="Arial Unicode MS" pitchFamily="34" charset="-128"/>
              </a:rPr>
              <a:t>The BPM </a:t>
            </a:r>
            <a:r>
              <a:rPr lang="de-DE" sz="1600" dirty="0" err="1">
                <a:solidFill>
                  <a:schemeClr val="bg1"/>
                </a:solidFill>
                <a:latin typeface="Arial Unicode MS" pitchFamily="34" charset="-128"/>
              </a:rPr>
              <a:t>is</a:t>
            </a:r>
            <a:r>
              <a:rPr lang="de-DE" sz="16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 Unicode MS" pitchFamily="34" charset="-128"/>
              </a:rPr>
              <a:t>embedded</a:t>
            </a:r>
            <a:r>
              <a:rPr lang="de-DE" sz="1600" dirty="0">
                <a:solidFill>
                  <a:schemeClr val="bg1"/>
                </a:solidFill>
                <a:latin typeface="Arial Unicode MS" pitchFamily="34" charset="-128"/>
              </a:rPr>
              <a:t> in </a:t>
            </a:r>
            <a:r>
              <a:rPr lang="de-DE" sz="1600" dirty="0" err="1">
                <a:solidFill>
                  <a:schemeClr val="bg1"/>
                </a:solidFill>
                <a:latin typeface="Arial Unicode MS" pitchFamily="34" charset="-128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 Unicode MS" pitchFamily="34" charset="-128"/>
              </a:rPr>
              <a:t>wide</a:t>
            </a:r>
            <a:r>
              <a:rPr lang="de-DE" sz="16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 Unicode MS" pitchFamily="34" charset="-128"/>
              </a:rPr>
              <a:t>aperture</a:t>
            </a:r>
            <a:r>
              <a:rPr lang="de-DE" sz="16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 Unicode MS" pitchFamily="34" charset="-128"/>
              </a:rPr>
              <a:t>quadruople</a:t>
            </a:r>
            <a:r>
              <a:rPr lang="de-DE" sz="1600" dirty="0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Arial Unicode MS" pitchFamily="34" charset="-128"/>
              </a:rPr>
              <a:t>magnet</a:t>
            </a:r>
            <a:endParaRPr lang="de-DE" sz="160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65924" name="Line 5"/>
          <p:cNvSpPr>
            <a:spLocks noChangeShapeType="1"/>
          </p:cNvSpPr>
          <p:nvPr/>
        </p:nvSpPr>
        <p:spPr bwMode="auto">
          <a:xfrm flipH="1" flipV="1">
            <a:off x="6427788" y="3525838"/>
            <a:ext cx="344487" cy="87471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5925" name="Line 6"/>
          <p:cNvSpPr>
            <a:spLocks noChangeShapeType="1"/>
          </p:cNvSpPr>
          <p:nvPr/>
        </p:nvSpPr>
        <p:spPr bwMode="auto">
          <a:xfrm>
            <a:off x="4933950" y="1946275"/>
            <a:ext cx="0" cy="53181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5926" name="Line 14"/>
          <p:cNvSpPr>
            <a:spLocks noChangeShapeType="1"/>
          </p:cNvSpPr>
          <p:nvPr/>
        </p:nvSpPr>
        <p:spPr bwMode="auto">
          <a:xfrm>
            <a:off x="6772275" y="4400550"/>
            <a:ext cx="0" cy="804863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5927" name="Line 15"/>
          <p:cNvSpPr>
            <a:spLocks noChangeShapeType="1"/>
          </p:cNvSpPr>
          <p:nvPr/>
        </p:nvSpPr>
        <p:spPr bwMode="auto">
          <a:xfrm flipH="1">
            <a:off x="3300413" y="1946275"/>
            <a:ext cx="1633537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5928" name="Text Box 16"/>
          <p:cNvSpPr txBox="1">
            <a:spLocks noChangeArrowheads="1"/>
          </p:cNvSpPr>
          <p:nvPr/>
        </p:nvSpPr>
        <p:spPr bwMode="auto">
          <a:xfrm>
            <a:off x="2509576" y="277813"/>
            <a:ext cx="41248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ekton Pro" pitchFamily="34" charset="0"/>
              </a:rPr>
              <a:t>CR magnets in arcs </a:t>
            </a:r>
            <a:endParaRPr lang="en-US" sz="3200" dirty="0">
              <a:latin typeface="Tekton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9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Titel 1"/>
          <p:cNvSpPr>
            <a:spLocks noGrp="1"/>
          </p:cNvSpPr>
          <p:nvPr>
            <p:ph type="title"/>
          </p:nvPr>
        </p:nvSpPr>
        <p:spPr>
          <a:xfrm>
            <a:off x="906463" y="0"/>
            <a:ext cx="7019925" cy="1196975"/>
          </a:xfrm>
        </p:spPr>
        <p:txBody>
          <a:bodyPr/>
          <a:lstStyle/>
          <a:p>
            <a:pPr eaLnBrk="1" hangingPunct="1"/>
            <a:r>
              <a:rPr lang="en-US" smtClean="0"/>
              <a:t>CR for cooling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CR is designed to have optimal cooling for all ions using the same hardware</a:t>
            </a:r>
          </a:p>
          <a:p>
            <a:pPr eaLnBrk="1" hangingPunct="1">
              <a:defRPr/>
            </a:pPr>
            <a:r>
              <a:rPr lang="en-US" dirty="0" smtClean="0"/>
              <a:t>The cooling is performed by two steps: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    1. Fast bunch rotation to reduce only the 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       momentum spread by factor of 3.  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    2. Stochastic cooling to reduce both the 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        momentum spread and transverse beam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        </a:t>
            </a:r>
            <a:r>
              <a:rPr lang="en-US" dirty="0" err="1" smtClean="0"/>
              <a:t>emittance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0"/>
            <a:ext cx="7019925" cy="1196975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omic Sans MS" pitchFamily="66" charset="0"/>
              </a:rPr>
              <a:t>First step of cooling-</a:t>
            </a:r>
            <a:br>
              <a:rPr lang="en-US" altLang="en-US" smtClean="0">
                <a:latin typeface="Comic Sans MS" pitchFamily="66" charset="0"/>
              </a:rPr>
            </a:br>
            <a:r>
              <a:rPr lang="en-US" altLang="en-US" smtClean="0">
                <a:latin typeface="Comic Sans MS" pitchFamily="66" charset="0"/>
              </a:rPr>
              <a:t>RF bunch rotation</a:t>
            </a:r>
          </a:p>
        </p:txBody>
      </p:sp>
      <p:pic>
        <p:nvPicPr>
          <p:cNvPr id="447490" name="Picture 8" descr="rfp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0288" y="4106863"/>
            <a:ext cx="61944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7491" name="Picture 9" descr="r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966913"/>
            <a:ext cx="60372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7492" name="Text Box 10"/>
          <p:cNvSpPr txBox="1">
            <a:spLocks noChangeArrowheads="1"/>
          </p:cNvSpPr>
          <p:nvPr/>
        </p:nvSpPr>
        <p:spPr bwMode="auto">
          <a:xfrm>
            <a:off x="127000" y="1268413"/>
            <a:ext cx="7883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>
                <a:latin typeface="Comic Sans MS" pitchFamily="66" charset="0"/>
              </a:rPr>
              <a:t>Using bunch rotation RF cavity the momentum spread is reduced </a:t>
            </a:r>
          </a:p>
          <a:p>
            <a:r>
              <a:rPr lang="en-US" altLang="en-US" sz="2000" b="0">
                <a:latin typeface="Comic Sans MS" pitchFamily="66" charset="0"/>
              </a:rPr>
              <a:t>from 6% to the less than 2%. Time of such cooling is about 3 ms</a:t>
            </a:r>
          </a:p>
        </p:txBody>
      </p:sp>
      <p:sp>
        <p:nvSpPr>
          <p:cNvPr id="447493" name="Line 11"/>
          <p:cNvSpPr>
            <a:spLocks noChangeShapeType="1"/>
          </p:cNvSpPr>
          <p:nvPr/>
        </p:nvSpPr>
        <p:spPr bwMode="auto">
          <a:xfrm>
            <a:off x="1760538" y="5584825"/>
            <a:ext cx="1798637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7494" name="Text Box 12"/>
          <p:cNvSpPr txBox="1">
            <a:spLocks noChangeArrowheads="1"/>
          </p:cNvSpPr>
          <p:nvPr/>
        </p:nvSpPr>
        <p:spPr bwMode="auto">
          <a:xfrm>
            <a:off x="2138363" y="5221288"/>
            <a:ext cx="1057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1800" b="0">
                <a:cs typeface="Times New Roman" pitchFamily="18" charset="0"/>
              </a:rPr>
              <a:t>Δ</a:t>
            </a:r>
            <a:r>
              <a:rPr lang="de-DE" altLang="en-US" sz="1800" b="0"/>
              <a:t>p/p=6%</a:t>
            </a:r>
          </a:p>
        </p:txBody>
      </p:sp>
      <p:sp>
        <p:nvSpPr>
          <p:cNvPr id="447495" name="Line 13"/>
          <p:cNvSpPr>
            <a:spLocks noChangeShapeType="1"/>
          </p:cNvSpPr>
          <p:nvPr/>
        </p:nvSpPr>
        <p:spPr bwMode="auto">
          <a:xfrm>
            <a:off x="5516563" y="5791200"/>
            <a:ext cx="539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7496" name="Text Box 14"/>
          <p:cNvSpPr txBox="1">
            <a:spLocks noChangeArrowheads="1"/>
          </p:cNvSpPr>
          <p:nvPr/>
        </p:nvSpPr>
        <p:spPr bwMode="auto">
          <a:xfrm>
            <a:off x="5237163" y="5383213"/>
            <a:ext cx="1057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1800" b="0">
                <a:cs typeface="Times New Roman" pitchFamily="18" charset="0"/>
              </a:rPr>
              <a:t>Δ</a:t>
            </a:r>
            <a:r>
              <a:rPr lang="de-DE" altLang="en-US" sz="1800" b="0"/>
              <a:t>p/p=2%</a:t>
            </a:r>
          </a:p>
        </p:txBody>
      </p:sp>
      <p:sp>
        <p:nvSpPr>
          <p:cNvPr id="447497" name="Text Box 15"/>
          <p:cNvSpPr txBox="1">
            <a:spLocks noChangeArrowheads="1"/>
          </p:cNvSpPr>
          <p:nvPr/>
        </p:nvSpPr>
        <p:spPr bwMode="auto">
          <a:xfrm rot="-5400000">
            <a:off x="1916112" y="2922588"/>
            <a:ext cx="1057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 sz="1400" b="0">
                <a:cs typeface="Times New Roman" pitchFamily="18" charset="0"/>
              </a:rPr>
              <a:t>Δ</a:t>
            </a:r>
            <a:r>
              <a:rPr lang="de-DE" altLang="en-US" sz="1400" b="0"/>
              <a:t>p/p=6%</a:t>
            </a:r>
          </a:p>
        </p:txBody>
      </p:sp>
      <p:sp>
        <p:nvSpPr>
          <p:cNvPr id="447498" name="Text Box 16"/>
          <p:cNvSpPr txBox="1">
            <a:spLocks noChangeArrowheads="1"/>
          </p:cNvSpPr>
          <p:nvPr/>
        </p:nvSpPr>
        <p:spPr bwMode="auto">
          <a:xfrm rot="-5400000">
            <a:off x="6323012" y="2941638"/>
            <a:ext cx="766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1200" b="0">
                <a:cs typeface="Times New Roman" pitchFamily="18" charset="0"/>
              </a:rPr>
              <a:t>Δ</a:t>
            </a:r>
            <a:r>
              <a:rPr lang="de-DE" altLang="en-US" sz="1200" b="0"/>
              <a:t>p/p=2%</a:t>
            </a:r>
          </a:p>
        </p:txBody>
      </p:sp>
      <p:sp>
        <p:nvSpPr>
          <p:cNvPr id="447499" name="Line 17"/>
          <p:cNvSpPr>
            <a:spLocks noChangeShapeType="1"/>
          </p:cNvSpPr>
          <p:nvPr/>
        </p:nvSpPr>
        <p:spPr bwMode="auto">
          <a:xfrm flipV="1">
            <a:off x="5387975" y="2832100"/>
            <a:ext cx="1181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7500" name="Line 18"/>
          <p:cNvSpPr>
            <a:spLocks noChangeShapeType="1"/>
          </p:cNvSpPr>
          <p:nvPr/>
        </p:nvSpPr>
        <p:spPr bwMode="auto">
          <a:xfrm>
            <a:off x="5387975" y="3195638"/>
            <a:ext cx="1181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7501" name="Line 19"/>
          <p:cNvSpPr>
            <a:spLocks noChangeShapeType="1"/>
          </p:cNvSpPr>
          <p:nvPr/>
        </p:nvSpPr>
        <p:spPr bwMode="auto">
          <a:xfrm flipV="1">
            <a:off x="2597150" y="2389188"/>
            <a:ext cx="0" cy="306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7502" name="Line 20"/>
          <p:cNvSpPr>
            <a:spLocks noChangeShapeType="1"/>
          </p:cNvSpPr>
          <p:nvPr/>
        </p:nvSpPr>
        <p:spPr bwMode="auto">
          <a:xfrm>
            <a:off x="2597150" y="2546350"/>
            <a:ext cx="0" cy="1209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7503" name="Line 21"/>
          <p:cNvSpPr>
            <a:spLocks noChangeShapeType="1"/>
          </p:cNvSpPr>
          <p:nvPr/>
        </p:nvSpPr>
        <p:spPr bwMode="auto">
          <a:xfrm>
            <a:off x="1760538" y="4106863"/>
            <a:ext cx="2073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3" name="Picture 2" descr="RF_ca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0725" y="1519238"/>
            <a:ext cx="3224213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14" name="Picture 3" descr="rf_cr_ca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19238"/>
            <a:ext cx="58007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8515" name="Rectangle 4"/>
          <p:cNvSpPr>
            <a:spLocks noChangeArrowheads="1"/>
          </p:cNvSpPr>
          <p:nvPr/>
        </p:nvSpPr>
        <p:spPr bwMode="auto">
          <a:xfrm>
            <a:off x="911225" y="138113"/>
            <a:ext cx="7589838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en-US" altLang="en-US" b="0" dirty="0" smtClean="0">
                <a:solidFill>
                  <a:schemeClr val="tx2"/>
                </a:solidFill>
                <a:latin typeface="Comic Sans MS" pitchFamily="66" charset="0"/>
              </a:rPr>
              <a:t>RF </a:t>
            </a:r>
            <a:r>
              <a:rPr lang="en-US" altLang="en-US" b="0" dirty="0">
                <a:solidFill>
                  <a:schemeClr val="tx2"/>
                </a:solidFill>
                <a:latin typeface="Comic Sans MS" pitchFamily="66" charset="0"/>
              </a:rPr>
              <a:t>Cavity for bunch rotation</a:t>
            </a:r>
            <a:r>
              <a:rPr lang="en-US" altLang="en-US" sz="3200" dirty="0">
                <a:solidFill>
                  <a:schemeClr val="tx2"/>
                </a:solidFill>
                <a:latin typeface="Comic Sans MS" pitchFamily="66" charset="0"/>
              </a:rPr>
              <a:t> </a:t>
            </a:r>
          </a:p>
        </p:txBody>
      </p:sp>
      <p:graphicFrame>
        <p:nvGraphicFramePr>
          <p:cNvPr id="436229" name="Group 5"/>
          <p:cNvGraphicFramePr>
            <a:graphicFrameLocks noGrp="1"/>
          </p:cNvGraphicFramePr>
          <p:nvPr>
            <p:ph/>
          </p:nvPr>
        </p:nvGraphicFramePr>
        <p:xfrm>
          <a:off x="1963738" y="4694238"/>
          <a:ext cx="3836987" cy="1613535"/>
        </p:xfrm>
        <a:graphic>
          <a:graphicData uri="http://schemas.openxmlformats.org/drawingml/2006/table">
            <a:tbl>
              <a:tblPr/>
              <a:tblGrid>
                <a:gridCol w="2771775"/>
                <a:gridCol w="1065212"/>
              </a:tblGrid>
              <a:tr h="239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Total voltage (5 cavities)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200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Peak voltage per cavity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40 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Peak dissipation per valve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393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Peak dissipation per valve into ring cores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648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Peak power per valve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1040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latin typeface="Comic Sans MS" pitchFamily="66" charset="0"/>
              </a:rPr>
              <a:t>Second step of cooling-</a:t>
            </a:r>
            <a:br>
              <a:rPr lang="en-US" altLang="en-US" sz="3200" smtClean="0">
                <a:latin typeface="Comic Sans MS" pitchFamily="66" charset="0"/>
              </a:rPr>
            </a:br>
            <a:r>
              <a:rPr lang="en-US" altLang="en-US" sz="3200" smtClean="0">
                <a:latin typeface="Comic Sans MS" pitchFamily="66" charset="0"/>
              </a:rPr>
              <a:t>Stochastic cooling  </a:t>
            </a:r>
          </a:p>
        </p:txBody>
      </p:sp>
      <p:graphicFrame>
        <p:nvGraphicFramePr>
          <p:cNvPr id="40966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333570"/>
              </p:ext>
            </p:extLst>
          </p:nvPr>
        </p:nvGraphicFramePr>
        <p:xfrm>
          <a:off x="1096168" y="2816225"/>
          <a:ext cx="2944813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6" name="Document" r:id="rId3" imgW="5975920" imgH="3500459" progId="Word.Document.8">
                  <p:embed/>
                </p:oleObj>
              </mc:Choice>
              <mc:Fallback>
                <p:oleObj name="Document" r:id="rId3" imgW="5975920" imgH="3500459" progId="Word.Document.8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168" y="2816225"/>
                        <a:ext cx="2944813" cy="172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2" name="Rectangle 8"/>
          <p:cNvSpPr>
            <a:spLocks noChangeArrowheads="1"/>
          </p:cNvSpPr>
          <p:nvPr/>
        </p:nvSpPr>
        <p:spPr bwMode="auto">
          <a:xfrm>
            <a:off x="976313" y="2816225"/>
            <a:ext cx="3184525" cy="1828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663" name="Picture 9" descr="psi_evoliti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0288" y="2508250"/>
            <a:ext cx="3519487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4" name="Text Box 10"/>
          <p:cNvSpPr txBox="1">
            <a:spLocks noChangeArrowheads="1"/>
          </p:cNvSpPr>
          <p:nvPr/>
        </p:nvSpPr>
        <p:spPr bwMode="auto">
          <a:xfrm>
            <a:off x="2946400" y="56578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altLang="en-US" sz="2000" b="0"/>
          </a:p>
        </p:txBody>
      </p:sp>
      <p:sp>
        <p:nvSpPr>
          <p:cNvPr id="409665" name="Text Box 12"/>
          <p:cNvSpPr txBox="1">
            <a:spLocks noChangeArrowheads="1"/>
          </p:cNvSpPr>
          <p:nvPr/>
        </p:nvSpPr>
        <p:spPr bwMode="auto">
          <a:xfrm>
            <a:off x="901700" y="1606550"/>
            <a:ext cx="7399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>
                <a:latin typeface="Comic Sans MS" pitchFamily="66" charset="0"/>
              </a:rPr>
              <a:t>After bunch rotation Stochastic cooling is applied to reduce </a:t>
            </a:r>
          </a:p>
          <a:p>
            <a:r>
              <a:rPr lang="en-US" altLang="en-US" sz="2000" b="0">
                <a:latin typeface="Comic Sans MS" pitchFamily="66" charset="0"/>
              </a:rPr>
              <a:t>both the beam emittance and momentum spread</a:t>
            </a:r>
          </a:p>
        </p:txBody>
      </p:sp>
      <p:sp>
        <p:nvSpPr>
          <p:cNvPr id="409666" name="Text Box 13"/>
          <p:cNvSpPr txBox="1">
            <a:spLocks noChangeArrowheads="1"/>
          </p:cNvSpPr>
          <p:nvPr/>
        </p:nvSpPr>
        <p:spPr bwMode="auto">
          <a:xfrm>
            <a:off x="4559300" y="4972050"/>
            <a:ext cx="4127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0"/>
              <a:t>Momentum spread is reduced from 2% to 0.1%</a:t>
            </a:r>
          </a:p>
        </p:txBody>
      </p:sp>
      <p:sp>
        <p:nvSpPr>
          <p:cNvPr id="409667" name="Text Box 14"/>
          <p:cNvSpPr txBox="1">
            <a:spLocks noChangeArrowheads="1"/>
          </p:cNvSpPr>
          <p:nvPr/>
        </p:nvSpPr>
        <p:spPr bwMode="auto">
          <a:xfrm>
            <a:off x="1601788" y="5564188"/>
            <a:ext cx="5637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>
                <a:latin typeface="Comic Sans MS" pitchFamily="66" charset="0"/>
              </a:rPr>
              <a:t>Cooling time for antiproton beam is about 10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019925" cy="1196975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omic Sans MS" pitchFamily="66" charset="0"/>
              </a:rPr>
              <a:t>Stochastic cooling</a:t>
            </a:r>
          </a:p>
        </p:txBody>
      </p:sp>
      <p:pic>
        <p:nvPicPr>
          <p:cNvPr id="450562" name="Picture 4" descr="SC_v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02" y="1282474"/>
            <a:ext cx="3940175" cy="382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3" name="Text Box 5"/>
          <p:cNvSpPr txBox="1">
            <a:spLocks noChangeArrowheads="1"/>
          </p:cNvSpPr>
          <p:nvPr/>
        </p:nvSpPr>
        <p:spPr bwMode="auto">
          <a:xfrm>
            <a:off x="4602163" y="1282473"/>
            <a:ext cx="437356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0" dirty="0"/>
              <a:t>Pickup – to detect the beam parameters </a:t>
            </a:r>
          </a:p>
          <a:p>
            <a:r>
              <a:rPr lang="en-US" altLang="en-US" sz="2000" b="0" dirty="0"/>
              <a:t>(Energy deviation with respect to the reference energy; transverse deviation with respect to the reference orbit )</a:t>
            </a:r>
          </a:p>
          <a:p>
            <a:endParaRPr lang="en-US" altLang="en-US" sz="2000" b="0" dirty="0"/>
          </a:p>
          <a:p>
            <a:r>
              <a:rPr lang="en-US" altLang="en-US" sz="2000" b="0" dirty="0"/>
              <a:t>Kicker – to correct: the energy; particle angle.  </a:t>
            </a:r>
          </a:p>
          <a:p>
            <a:endParaRPr lang="en-US" altLang="en-US" sz="2000" b="0" dirty="0"/>
          </a:p>
          <a:p>
            <a:r>
              <a:rPr lang="en-US" altLang="en-US" sz="2000" b="0" dirty="0"/>
              <a:t>Electronics – to proceed the signal, (amplify and transfer to the kicker)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22074" y="4972046"/>
            <a:ext cx="8653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There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re specific requirements to the ring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 have efficient cooling:  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 t="8002"/>
          <a:stretch>
            <a:fillRect/>
          </a:stretch>
        </p:blipFill>
        <p:spPr bwMode="auto">
          <a:xfrm>
            <a:off x="538163" y="1241425"/>
            <a:ext cx="81565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964612" cy="730250"/>
          </a:xfrm>
        </p:spPr>
        <p:txBody>
          <a:bodyPr/>
          <a:lstStyle/>
          <a:p>
            <a:pPr eaLnBrk="1" hangingPunct="1"/>
            <a:r>
              <a:rPr lang="en-US" altLang="de-DE" dirty="0" smtClean="0">
                <a:ea typeface="ＭＳ Ｐゴシック"/>
                <a:cs typeface="ＭＳ Ｐゴシック"/>
              </a:rPr>
              <a:t>FAIR layout of accelerators </a:t>
            </a:r>
          </a:p>
        </p:txBody>
      </p:sp>
      <p:cxnSp>
        <p:nvCxnSpPr>
          <p:cNvPr id="22531" name="Gerade Verbindung mit Pfeil 4"/>
          <p:cNvCxnSpPr>
            <a:cxnSpLocks noChangeShapeType="1"/>
          </p:cNvCxnSpPr>
          <p:nvPr/>
        </p:nvCxnSpPr>
        <p:spPr bwMode="auto">
          <a:xfrm flipV="1">
            <a:off x="1293813" y="4833938"/>
            <a:ext cx="288925" cy="8318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02" name="Rectangle 20"/>
          <p:cNvSpPr>
            <a:spLocks noChangeArrowheads="1"/>
          </p:cNvSpPr>
          <p:nvPr/>
        </p:nvSpPr>
        <p:spPr bwMode="auto">
          <a:xfrm>
            <a:off x="684213" y="5838825"/>
            <a:ext cx="1220787" cy="3048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n-US" altLang="de-DE" sz="1200" dirty="0" smtClean="0">
                <a:latin typeface="+mj-lt"/>
              </a:rPr>
              <a:t>Collector Ring</a:t>
            </a:r>
            <a:endParaRPr lang="en-US" altLang="de-DE" sz="2400" dirty="0" smtClean="0">
              <a:latin typeface="+mj-lt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16" name="Rectangle 2"/>
          <p:cNvSpPr>
            <a:spLocks noGrp="1" noChangeArrowheads="1"/>
          </p:cNvSpPr>
          <p:nvPr>
            <p:ph type="title"/>
          </p:nvPr>
        </p:nvSpPr>
        <p:spPr>
          <a:xfrm>
            <a:off x="804863" y="0"/>
            <a:ext cx="7019925" cy="1196975"/>
          </a:xfrm>
        </p:spPr>
        <p:txBody>
          <a:bodyPr/>
          <a:lstStyle/>
          <a:p>
            <a:pPr eaLnBrk="1" hangingPunct="1"/>
            <a:r>
              <a:rPr lang="de-DE" altLang="en-US" smtClean="0">
                <a:latin typeface="Comic Sans MS" pitchFamily="66" charset="0"/>
              </a:rPr>
              <a:t>Stochastic cooling</a:t>
            </a:r>
          </a:p>
        </p:txBody>
      </p:sp>
      <p:pic>
        <p:nvPicPr>
          <p:cNvPr id="373817" name="Picture 4" descr="SC_v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1599747"/>
            <a:ext cx="4040473" cy="434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3815" name="Object 55"/>
          <p:cNvGraphicFramePr>
            <a:graphicFrameLocks noGrp="1" noChangeAspect="1"/>
          </p:cNvGraphicFramePr>
          <p:nvPr>
            <p:ph idx="1"/>
          </p:nvPr>
        </p:nvGraphicFramePr>
        <p:xfrm>
          <a:off x="5462588" y="3375025"/>
          <a:ext cx="210502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41" name="Equation" r:id="rId4" imgW="1091726" imgH="393529" progId="Equation.3">
                  <p:embed/>
                </p:oleObj>
              </mc:Choice>
              <mc:Fallback>
                <p:oleObj name="Equation" r:id="rId4" imgW="1091726" imgH="393529" progId="Equation.3">
                  <p:embed/>
                  <p:pic>
                    <p:nvPicPr>
                      <p:cNvPr id="0" name="Picture 5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2588" y="3375025"/>
                        <a:ext cx="2105025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3818" name="Text Box 8"/>
          <p:cNvSpPr txBox="1">
            <a:spLocks noChangeArrowheads="1"/>
          </p:cNvSpPr>
          <p:nvPr/>
        </p:nvSpPr>
        <p:spPr bwMode="auto">
          <a:xfrm>
            <a:off x="4601257" y="1326697"/>
            <a:ext cx="431414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0" dirty="0"/>
              <a:t>Phase advance must be 90</a:t>
            </a:r>
            <a:r>
              <a:rPr lang="en-US" altLang="en-US" sz="2000" b="0" baseline="30000" dirty="0"/>
              <a:t>0</a:t>
            </a:r>
            <a:r>
              <a:rPr lang="en-US" altLang="en-US" sz="2000" b="0" dirty="0"/>
              <a:t> or plus </a:t>
            </a:r>
          </a:p>
          <a:p>
            <a:r>
              <a:rPr lang="en-US" altLang="en-US" sz="2000" b="0" dirty="0"/>
              <a:t>a multiple of 180</a:t>
            </a:r>
            <a:r>
              <a:rPr lang="en-US" altLang="en-US" sz="2000" b="0" baseline="30000" dirty="0"/>
              <a:t>0</a:t>
            </a:r>
            <a:r>
              <a:rPr lang="en-US" altLang="en-US" sz="2000" b="0" dirty="0"/>
              <a:t>.</a:t>
            </a:r>
          </a:p>
          <a:p>
            <a:endParaRPr lang="en-US" altLang="en-US" sz="2000" b="0" dirty="0"/>
          </a:p>
          <a:p>
            <a:r>
              <a:rPr lang="en-US" altLang="en-US" sz="2000" b="0" dirty="0"/>
              <a:t>On can say:  </a:t>
            </a:r>
          </a:p>
          <a:p>
            <a:r>
              <a:rPr lang="en-US" altLang="en-US" sz="2000" b="0" dirty="0"/>
              <a:t>The quantum number of a phase between </a:t>
            </a:r>
            <a:r>
              <a:rPr lang="en-US" altLang="en-US" sz="2000" b="0" dirty="0" smtClean="0"/>
              <a:t>Pickup </a:t>
            </a:r>
            <a:r>
              <a:rPr lang="en-US" altLang="en-US" sz="2000" b="0" dirty="0"/>
              <a:t>and Kicker is required. </a:t>
            </a:r>
          </a:p>
          <a:p>
            <a:endParaRPr lang="en-US" altLang="en-US" sz="2000" b="0" dirty="0"/>
          </a:p>
          <a:p>
            <a:endParaRPr lang="en-US" altLang="en-US" sz="2000" b="0" dirty="0"/>
          </a:p>
          <a:p>
            <a:endParaRPr lang="en-US" altLang="en-US" sz="2000" b="0" dirty="0"/>
          </a:p>
          <a:p>
            <a:endParaRPr lang="en-US" altLang="en-US" sz="2000" b="0" dirty="0"/>
          </a:p>
          <a:p>
            <a:endParaRPr lang="en-US" altLang="en-US" sz="2000" b="0" dirty="0"/>
          </a:p>
          <a:p>
            <a:r>
              <a:rPr lang="en-US" altLang="en-US" sz="2000" b="0" dirty="0">
                <a:solidFill>
                  <a:srgbClr val="FF0000"/>
                </a:solidFill>
              </a:rPr>
              <a:t>This is one of the main requirements to </a:t>
            </a:r>
          </a:p>
          <a:p>
            <a:r>
              <a:rPr lang="en-US" altLang="en-US" sz="2000" b="0" dirty="0">
                <a:solidFill>
                  <a:srgbClr val="FF0000"/>
                </a:solidFill>
              </a:rPr>
              <a:t>storage </a:t>
            </a:r>
            <a:r>
              <a:rPr lang="en-US" altLang="en-US" sz="2000" b="0" dirty="0" smtClean="0">
                <a:solidFill>
                  <a:srgbClr val="FF0000"/>
                </a:solidFill>
              </a:rPr>
              <a:t>ring to cool ion in the transverse</a:t>
            </a:r>
          </a:p>
          <a:p>
            <a:r>
              <a:rPr lang="en-US" altLang="en-US" sz="2000" b="0" dirty="0" smtClean="0">
                <a:solidFill>
                  <a:srgbClr val="FF0000"/>
                </a:solidFill>
              </a:rPr>
              <a:t>phase space. </a:t>
            </a:r>
            <a:endParaRPr lang="en-US" altLang="en-US" sz="2000" b="0" dirty="0">
              <a:solidFill>
                <a:srgbClr val="FF0000"/>
              </a:solidFill>
            </a:endParaRPr>
          </a:p>
        </p:txBody>
      </p:sp>
      <p:sp>
        <p:nvSpPr>
          <p:cNvPr id="373819" name="Text Box 9"/>
          <p:cNvSpPr txBox="1">
            <a:spLocks noChangeArrowheads="1"/>
          </p:cNvSpPr>
          <p:nvPr/>
        </p:nvSpPr>
        <p:spPr bwMode="auto">
          <a:xfrm>
            <a:off x="5772150" y="4133850"/>
            <a:ext cx="1216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 dirty="0"/>
              <a:t>n=0,1,2…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1400" y="-1588"/>
            <a:ext cx="7019925" cy="1196976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omic Sans MS" pitchFamily="66" charset="0"/>
              </a:rPr>
              <a:t>Stochastic cooling in the CR </a:t>
            </a:r>
          </a:p>
        </p:txBody>
      </p:sp>
      <p:pic>
        <p:nvPicPr>
          <p:cNvPr id="44036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1765299"/>
            <a:ext cx="5875337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1" name="Line 33"/>
          <p:cNvSpPr>
            <a:spLocks noChangeShapeType="1"/>
          </p:cNvSpPr>
          <p:nvPr/>
        </p:nvSpPr>
        <p:spPr bwMode="auto">
          <a:xfrm flipH="1">
            <a:off x="2420937" y="1946274"/>
            <a:ext cx="1619250" cy="3289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62" name="Line 34"/>
          <p:cNvSpPr>
            <a:spLocks noChangeShapeType="1"/>
          </p:cNvSpPr>
          <p:nvPr/>
        </p:nvSpPr>
        <p:spPr bwMode="auto">
          <a:xfrm flipH="1">
            <a:off x="4567237" y="2857499"/>
            <a:ext cx="1519238" cy="2282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63" name="Text Box 35"/>
          <p:cNvSpPr txBox="1">
            <a:spLocks noChangeArrowheads="1"/>
          </p:cNvSpPr>
          <p:nvPr/>
        </p:nvSpPr>
        <p:spPr bwMode="auto">
          <a:xfrm rot="16200000">
            <a:off x="6124575" y="3428999"/>
            <a:ext cx="137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/>
              <a:t>Bad mixing</a:t>
            </a:r>
          </a:p>
        </p:txBody>
      </p:sp>
      <p:sp>
        <p:nvSpPr>
          <p:cNvPr id="440364" name="Text Box 36"/>
          <p:cNvSpPr txBox="1">
            <a:spLocks noChangeArrowheads="1"/>
          </p:cNvSpPr>
          <p:nvPr/>
        </p:nvSpPr>
        <p:spPr bwMode="auto">
          <a:xfrm rot="16200000">
            <a:off x="-566737" y="3278186"/>
            <a:ext cx="1530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/>
              <a:t>Good mixing</a:t>
            </a:r>
          </a:p>
        </p:txBody>
      </p:sp>
      <p:sp>
        <p:nvSpPr>
          <p:cNvPr id="440365" name="Text Box 37"/>
          <p:cNvSpPr txBox="1">
            <a:spLocks noChangeArrowheads="1"/>
          </p:cNvSpPr>
          <p:nvPr/>
        </p:nvSpPr>
        <p:spPr bwMode="auto">
          <a:xfrm>
            <a:off x="31983" y="5620203"/>
            <a:ext cx="8388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The CR is </a:t>
            </a:r>
            <a:r>
              <a:rPr lang="en-US" alt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designed </a:t>
            </a:r>
            <a:r>
              <a:rPr lang="en-US" alt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to have required η parameter both for antiproton and RIB beams. Optic and positions of PU and KI are </a:t>
            </a:r>
            <a:r>
              <a:rPr lang="en-US" alt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optimized </a:t>
            </a:r>
            <a:r>
              <a:rPr lang="en-US" alt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to have required </a:t>
            </a:r>
            <a:r>
              <a:rPr lang="en-US" alt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phase </a:t>
            </a:r>
            <a:r>
              <a:rPr lang="en-US" alt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advances between all pairs of PU-KI.   </a:t>
            </a:r>
          </a:p>
        </p:txBody>
      </p:sp>
      <p:graphicFrame>
        <p:nvGraphicFramePr>
          <p:cNvPr id="440358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820827"/>
              </p:ext>
            </p:extLst>
          </p:nvPr>
        </p:nvGraphicFramePr>
        <p:xfrm>
          <a:off x="7148745" y="1396998"/>
          <a:ext cx="1271588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97" name="Equation" r:id="rId4" imgW="787400" imgH="431800" progId="Equation.3">
                  <p:embed/>
                </p:oleObj>
              </mc:Choice>
              <mc:Fallback>
                <p:oleObj name="Equation" r:id="rId4" imgW="787400" imgH="4318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745" y="1396998"/>
                        <a:ext cx="1271588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6" name="Line 39"/>
          <p:cNvSpPr>
            <a:spLocks noChangeShapeType="1"/>
          </p:cNvSpPr>
          <p:nvPr/>
        </p:nvSpPr>
        <p:spPr bwMode="auto">
          <a:xfrm>
            <a:off x="4502150" y="2019299"/>
            <a:ext cx="0" cy="321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67" name="Line 40"/>
          <p:cNvSpPr>
            <a:spLocks noChangeShapeType="1"/>
          </p:cNvSpPr>
          <p:nvPr/>
        </p:nvSpPr>
        <p:spPr bwMode="auto">
          <a:xfrm>
            <a:off x="4322762" y="2019299"/>
            <a:ext cx="30163" cy="321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68" name="Line 41"/>
          <p:cNvSpPr>
            <a:spLocks noChangeShapeType="1"/>
          </p:cNvSpPr>
          <p:nvPr/>
        </p:nvSpPr>
        <p:spPr bwMode="auto">
          <a:xfrm flipH="1">
            <a:off x="4324350" y="1533524"/>
            <a:ext cx="11112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69" name="Line 42"/>
          <p:cNvSpPr>
            <a:spLocks noChangeShapeType="1"/>
          </p:cNvSpPr>
          <p:nvPr/>
        </p:nvSpPr>
        <p:spPr bwMode="auto">
          <a:xfrm>
            <a:off x="4502150" y="1595436"/>
            <a:ext cx="0" cy="16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370" name="Text Box 43"/>
          <p:cNvSpPr txBox="1">
            <a:spLocks noChangeArrowheads="1"/>
          </p:cNvSpPr>
          <p:nvPr/>
        </p:nvSpPr>
        <p:spPr bwMode="auto">
          <a:xfrm>
            <a:off x="2878137" y="1198561"/>
            <a:ext cx="3059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b="0" dirty="0"/>
              <a:t>Filter cooling PU (1-2 GHz)</a:t>
            </a:r>
          </a:p>
        </p:txBody>
      </p:sp>
      <p:sp>
        <p:nvSpPr>
          <p:cNvPr id="440371" name="Text Box 44"/>
          <p:cNvSpPr txBox="1">
            <a:spLocks noChangeArrowheads="1"/>
          </p:cNvSpPr>
          <p:nvPr/>
        </p:nvSpPr>
        <p:spPr bwMode="auto">
          <a:xfrm>
            <a:off x="6323012" y="2436811"/>
            <a:ext cx="1749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1600" b="0"/>
              <a:t>Palmer cooling PU</a:t>
            </a:r>
          </a:p>
        </p:txBody>
      </p:sp>
      <p:sp>
        <p:nvSpPr>
          <p:cNvPr id="440372" name="Line 45"/>
          <p:cNvSpPr>
            <a:spLocks noChangeShapeType="1"/>
          </p:cNvSpPr>
          <p:nvPr/>
        </p:nvSpPr>
        <p:spPr bwMode="auto">
          <a:xfrm flipH="1">
            <a:off x="6265862" y="2711449"/>
            <a:ext cx="636588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44037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5187" y="2296317"/>
            <a:ext cx="2324100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 rot="17841391">
            <a:off x="1499349" y="3763931"/>
            <a:ext cx="2757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FF0000"/>
                </a:solidFill>
              </a:rPr>
              <a:t>CR upgrade: 2-4 GHz </a:t>
            </a:r>
            <a:r>
              <a:rPr lang="de-DE" sz="1000" dirty="0" err="1" smtClean="0">
                <a:solidFill>
                  <a:srgbClr val="FF0000"/>
                </a:solidFill>
              </a:rPr>
              <a:t>cooling</a:t>
            </a:r>
            <a:r>
              <a:rPr lang="de-DE" sz="1000" dirty="0" smtClean="0">
                <a:solidFill>
                  <a:srgbClr val="FF0000"/>
                </a:solidFill>
              </a:rPr>
              <a:t> </a:t>
            </a:r>
            <a:r>
              <a:rPr lang="de-DE" sz="1000" dirty="0" err="1" smtClean="0">
                <a:solidFill>
                  <a:srgbClr val="FF0000"/>
                </a:solidFill>
              </a:rPr>
              <a:t>system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723095" y="4404630"/>
            <a:ext cx="2122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0066FF"/>
                </a:solidFill>
              </a:rPr>
              <a:t>η</a:t>
            </a:r>
            <a:r>
              <a:rPr lang="de-DE" sz="2000" dirty="0" smtClean="0">
                <a:solidFill>
                  <a:srgbClr val="0066FF"/>
                </a:solidFill>
              </a:rPr>
              <a:t>=0.01 (</a:t>
            </a:r>
            <a:r>
              <a:rPr lang="de-DE" sz="2000" dirty="0" err="1" smtClean="0">
                <a:solidFill>
                  <a:srgbClr val="0066FF"/>
                </a:solidFill>
              </a:rPr>
              <a:t>pbars</a:t>
            </a:r>
            <a:r>
              <a:rPr lang="de-DE" sz="2000" dirty="0" smtClean="0">
                <a:solidFill>
                  <a:srgbClr val="0066FF"/>
                </a:solidFill>
              </a:rPr>
              <a:t>)</a:t>
            </a:r>
          </a:p>
          <a:p>
            <a:r>
              <a:rPr lang="el-GR" sz="2000" dirty="0" smtClean="0">
                <a:solidFill>
                  <a:srgbClr val="0066FF"/>
                </a:solidFill>
              </a:rPr>
              <a:t>η</a:t>
            </a:r>
            <a:r>
              <a:rPr lang="de-DE" sz="2000" dirty="0" smtClean="0">
                <a:solidFill>
                  <a:srgbClr val="0066FF"/>
                </a:solidFill>
              </a:rPr>
              <a:t>=0.18 (RIBs)</a:t>
            </a:r>
          </a:p>
          <a:p>
            <a:r>
              <a:rPr lang="el-GR" sz="2000" dirty="0" smtClean="0">
                <a:solidFill>
                  <a:srgbClr val="0066FF"/>
                </a:solidFill>
              </a:rPr>
              <a:t>η</a:t>
            </a:r>
            <a:r>
              <a:rPr lang="de-DE" sz="2000" dirty="0" smtClean="0">
                <a:solidFill>
                  <a:srgbClr val="0066FF"/>
                </a:solidFill>
              </a:rPr>
              <a:t>=0.0   (Isochron)</a:t>
            </a:r>
            <a:endParaRPr lang="en-US" sz="20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   </a:t>
            </a:r>
          </a:p>
        </p:txBody>
      </p:sp>
      <p:pic>
        <p:nvPicPr>
          <p:cNvPr id="442426" name="Picture 3" descr="CR-dispers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" y="2049463"/>
            <a:ext cx="470693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2427" name="Text Box 5"/>
          <p:cNvSpPr txBox="1">
            <a:spLocks noChangeArrowheads="1"/>
          </p:cNvSpPr>
          <p:nvPr/>
        </p:nvSpPr>
        <p:spPr bwMode="auto">
          <a:xfrm>
            <a:off x="5137150" y="2378075"/>
            <a:ext cx="400685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sz="1400" dirty="0" err="1" smtClean="0">
                <a:latin typeface="Comic Sans MS" pitchFamily="66" charset="0"/>
              </a:rPr>
              <a:t>Rib</a:t>
            </a:r>
            <a:r>
              <a:rPr lang="de-DE" altLang="en-US" sz="1400" dirty="0" smtClean="0">
                <a:latin typeface="Comic Sans MS" pitchFamily="66" charset="0"/>
              </a:rPr>
              <a:t> </a:t>
            </a:r>
            <a:r>
              <a:rPr lang="de-DE" altLang="en-US" sz="1400" dirty="0" err="1">
                <a:latin typeface="Comic Sans MS" pitchFamily="66" charset="0"/>
              </a:rPr>
              <a:t>mode</a:t>
            </a:r>
            <a:r>
              <a:rPr lang="de-DE" altLang="en-US" sz="1400" dirty="0">
                <a:latin typeface="Comic Sans MS" pitchFamily="66" charset="0"/>
              </a:rPr>
              <a:t> (gamma-</a:t>
            </a:r>
            <a:r>
              <a:rPr lang="de-DE" altLang="en-US" sz="1400" dirty="0" err="1">
                <a:latin typeface="Comic Sans MS" pitchFamily="66" charset="0"/>
              </a:rPr>
              <a:t>tr</a:t>
            </a:r>
            <a:r>
              <a:rPr lang="de-DE" altLang="en-US" sz="1400" dirty="0">
                <a:latin typeface="Comic Sans MS" pitchFamily="66" charset="0"/>
              </a:rPr>
              <a:t>=2.7), </a:t>
            </a:r>
            <a:r>
              <a:rPr lang="de-DE" altLang="en-US" sz="1400" dirty="0" err="1">
                <a:latin typeface="Comic Sans MS" pitchFamily="66" charset="0"/>
              </a:rPr>
              <a:t>gamma</a:t>
            </a:r>
            <a:r>
              <a:rPr lang="de-DE" altLang="en-US" sz="1400" dirty="0">
                <a:latin typeface="Comic Sans MS" pitchFamily="66" charset="0"/>
              </a:rPr>
              <a:t>=1.8</a:t>
            </a:r>
          </a:p>
          <a:p>
            <a:pPr>
              <a:spcBef>
                <a:spcPct val="50000"/>
              </a:spcBef>
            </a:pPr>
            <a:r>
              <a:rPr lang="de-DE" altLang="en-US" sz="1400" dirty="0" err="1">
                <a:latin typeface="Comic Sans MS" pitchFamily="66" charset="0"/>
              </a:rPr>
              <a:t>Pbar</a:t>
            </a:r>
            <a:r>
              <a:rPr lang="de-DE" altLang="en-US" sz="1400" dirty="0">
                <a:latin typeface="Comic Sans MS" pitchFamily="66" charset="0"/>
              </a:rPr>
              <a:t> </a:t>
            </a:r>
            <a:r>
              <a:rPr lang="de-DE" altLang="en-US" sz="1400" dirty="0" err="1">
                <a:latin typeface="Comic Sans MS" pitchFamily="66" charset="0"/>
              </a:rPr>
              <a:t>mode</a:t>
            </a:r>
            <a:r>
              <a:rPr lang="de-DE" altLang="en-US" sz="1400" dirty="0">
                <a:latin typeface="Comic Sans MS" pitchFamily="66" charset="0"/>
              </a:rPr>
              <a:t> (gamma-</a:t>
            </a:r>
            <a:r>
              <a:rPr lang="de-DE" altLang="en-US" sz="1400" dirty="0" err="1">
                <a:latin typeface="Comic Sans MS" pitchFamily="66" charset="0"/>
              </a:rPr>
              <a:t>tr</a:t>
            </a:r>
            <a:r>
              <a:rPr lang="de-DE" altLang="en-US" sz="1400" dirty="0">
                <a:latin typeface="Comic Sans MS" pitchFamily="66" charset="0"/>
              </a:rPr>
              <a:t>=3.8) </a:t>
            </a:r>
            <a:r>
              <a:rPr lang="de-DE" altLang="en-US" sz="1400" dirty="0" err="1" smtClean="0">
                <a:latin typeface="Comic Sans MS" pitchFamily="66" charset="0"/>
              </a:rPr>
              <a:t>gamma</a:t>
            </a:r>
            <a:r>
              <a:rPr lang="de-DE" altLang="en-US" sz="1400" dirty="0" smtClean="0">
                <a:latin typeface="Comic Sans MS" pitchFamily="66" charset="0"/>
              </a:rPr>
              <a:t>=4.2</a:t>
            </a:r>
          </a:p>
          <a:p>
            <a:pPr>
              <a:spcBef>
                <a:spcPct val="50000"/>
              </a:spcBef>
            </a:pPr>
            <a:r>
              <a:rPr lang="de-DE" altLang="en-US" sz="1400" dirty="0" err="1">
                <a:latin typeface="Comic Sans MS" pitchFamily="66" charset="0"/>
              </a:rPr>
              <a:t>Isochronous</a:t>
            </a:r>
            <a:r>
              <a:rPr lang="de-DE" altLang="en-US" sz="1400" dirty="0">
                <a:latin typeface="Comic Sans MS" pitchFamily="66" charset="0"/>
              </a:rPr>
              <a:t> </a:t>
            </a:r>
            <a:r>
              <a:rPr lang="de-DE" altLang="en-US" sz="1400" dirty="0" err="1">
                <a:latin typeface="Comic Sans MS" pitchFamily="66" charset="0"/>
              </a:rPr>
              <a:t>mode</a:t>
            </a:r>
            <a:r>
              <a:rPr lang="de-DE" altLang="en-US" sz="1400" dirty="0">
                <a:latin typeface="Comic Sans MS" pitchFamily="66" charset="0"/>
              </a:rPr>
              <a:t> (gamma-</a:t>
            </a:r>
            <a:r>
              <a:rPr lang="de-DE" altLang="en-US" sz="1400" dirty="0" err="1">
                <a:latin typeface="Comic Sans MS" pitchFamily="66" charset="0"/>
              </a:rPr>
              <a:t>tr</a:t>
            </a:r>
            <a:r>
              <a:rPr lang="de-DE" altLang="en-US" sz="1400" dirty="0">
                <a:latin typeface="Comic Sans MS" pitchFamily="66" charset="0"/>
              </a:rPr>
              <a:t>=1.8, </a:t>
            </a:r>
            <a:r>
              <a:rPr lang="de-DE" altLang="en-US" sz="1400" dirty="0" err="1">
                <a:latin typeface="Comic Sans MS" pitchFamily="66" charset="0"/>
              </a:rPr>
              <a:t>gamma</a:t>
            </a:r>
            <a:r>
              <a:rPr lang="de-DE" altLang="en-US" sz="1400" dirty="0">
                <a:latin typeface="Comic Sans MS" pitchFamily="66" charset="0"/>
              </a:rPr>
              <a:t>=1.8</a:t>
            </a:r>
          </a:p>
          <a:p>
            <a:pPr>
              <a:spcBef>
                <a:spcPct val="50000"/>
              </a:spcBef>
            </a:pPr>
            <a:endParaRPr lang="de-DE" altLang="en-US" sz="1400" dirty="0">
              <a:latin typeface="Comic Sans MS" pitchFamily="66" charset="0"/>
            </a:endParaRPr>
          </a:p>
        </p:txBody>
      </p:sp>
      <p:sp>
        <p:nvSpPr>
          <p:cNvPr id="442428" name="Text Box 6"/>
          <p:cNvSpPr txBox="1">
            <a:spLocks noChangeArrowheads="1"/>
          </p:cNvSpPr>
          <p:nvPr/>
        </p:nvSpPr>
        <p:spPr bwMode="auto">
          <a:xfrm rot="-5400000">
            <a:off x="-64294" y="3140869"/>
            <a:ext cx="650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>
                <a:latin typeface="Comic Sans MS" pitchFamily="66" charset="0"/>
              </a:rPr>
              <a:t>D</a:t>
            </a:r>
            <a:r>
              <a:rPr lang="en-US" altLang="en-US" sz="1200" baseline="-25000">
                <a:latin typeface="Comic Sans MS" pitchFamily="66" charset="0"/>
              </a:rPr>
              <a:t>x</a:t>
            </a:r>
            <a:r>
              <a:rPr lang="en-US" altLang="en-US" sz="1200">
                <a:latin typeface="Comic Sans MS" pitchFamily="66" charset="0"/>
              </a:rPr>
              <a:t> (m)</a:t>
            </a:r>
          </a:p>
        </p:txBody>
      </p:sp>
      <p:sp>
        <p:nvSpPr>
          <p:cNvPr id="442429" name="Text Box 7"/>
          <p:cNvSpPr txBox="1">
            <a:spLocks noChangeArrowheads="1"/>
          </p:cNvSpPr>
          <p:nvPr/>
        </p:nvSpPr>
        <p:spPr bwMode="auto">
          <a:xfrm rot="-5400000">
            <a:off x="-461962" y="2822575"/>
            <a:ext cx="18700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900">
                <a:latin typeface="Comic Sans MS" pitchFamily="66" charset="0"/>
              </a:rPr>
              <a:t>    0     10       20       25 </a:t>
            </a:r>
          </a:p>
        </p:txBody>
      </p:sp>
      <p:sp>
        <p:nvSpPr>
          <p:cNvPr id="442430" name="Text Box 8"/>
          <p:cNvSpPr txBox="1">
            <a:spLocks noChangeArrowheads="1"/>
          </p:cNvSpPr>
          <p:nvPr/>
        </p:nvSpPr>
        <p:spPr bwMode="auto">
          <a:xfrm>
            <a:off x="2268538" y="3808413"/>
            <a:ext cx="14589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>
                <a:latin typeface="Comic Sans MS" pitchFamily="66" charset="0"/>
              </a:rPr>
              <a:t>path length s (m)</a:t>
            </a:r>
          </a:p>
        </p:txBody>
      </p:sp>
      <p:sp>
        <p:nvSpPr>
          <p:cNvPr id="442431" name="Text Box 9"/>
          <p:cNvSpPr txBox="1">
            <a:spLocks noChangeArrowheads="1"/>
          </p:cNvSpPr>
          <p:nvPr/>
        </p:nvSpPr>
        <p:spPr bwMode="auto">
          <a:xfrm>
            <a:off x="460375" y="37846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en-US" sz="1000">
                <a:latin typeface="Arial" charset="0"/>
              </a:rPr>
              <a:t>0</a:t>
            </a:r>
          </a:p>
        </p:txBody>
      </p:sp>
      <p:sp>
        <p:nvSpPr>
          <p:cNvPr id="442432" name="Text Box 10"/>
          <p:cNvSpPr txBox="1">
            <a:spLocks noChangeArrowheads="1"/>
          </p:cNvSpPr>
          <p:nvPr/>
        </p:nvSpPr>
        <p:spPr bwMode="auto">
          <a:xfrm>
            <a:off x="4899025" y="3784600"/>
            <a:ext cx="396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en-US" sz="1000">
                <a:latin typeface="Arial" charset="0"/>
              </a:rPr>
              <a:t>111</a:t>
            </a:r>
          </a:p>
        </p:txBody>
      </p:sp>
      <p:sp>
        <p:nvSpPr>
          <p:cNvPr id="442433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42420" name="Object 52"/>
          <p:cNvGraphicFramePr>
            <a:graphicFrameLocks noChangeAspect="1"/>
          </p:cNvGraphicFramePr>
          <p:nvPr/>
        </p:nvGraphicFramePr>
        <p:xfrm>
          <a:off x="3455988" y="2263775"/>
          <a:ext cx="5429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50" name="Equation" r:id="rId4" imgW="545863" imgH="228501" progId="Equation.3">
                  <p:embed/>
                </p:oleObj>
              </mc:Choice>
              <mc:Fallback>
                <p:oleObj name="Equation" r:id="rId4" imgW="545863" imgH="228501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5988" y="2263775"/>
                        <a:ext cx="5429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243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42421" name="Object 53"/>
          <p:cNvGraphicFramePr>
            <a:graphicFrameLocks noChangeAspect="1"/>
          </p:cNvGraphicFramePr>
          <p:nvPr/>
        </p:nvGraphicFramePr>
        <p:xfrm>
          <a:off x="2613025" y="3024188"/>
          <a:ext cx="571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51" name="Equation" r:id="rId6" imgW="571252" imgH="228501" progId="Equation.3">
                  <p:embed/>
                </p:oleObj>
              </mc:Choice>
              <mc:Fallback>
                <p:oleObj name="Equation" r:id="rId6" imgW="571252" imgH="228501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025" y="3024188"/>
                        <a:ext cx="5715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2435" name="Rectangle 1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42422" name="Object 54"/>
          <p:cNvGraphicFramePr>
            <a:graphicFrameLocks noChangeAspect="1"/>
          </p:cNvGraphicFramePr>
          <p:nvPr/>
        </p:nvGraphicFramePr>
        <p:xfrm>
          <a:off x="2341563" y="3300413"/>
          <a:ext cx="5619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52" name="Equation" r:id="rId8" imgW="558800" imgH="228600" progId="Equation.3">
                  <p:embed/>
                </p:oleObj>
              </mc:Choice>
              <mc:Fallback>
                <p:oleObj name="Equation" r:id="rId8" imgW="558800" imgH="22860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63" y="3300413"/>
                        <a:ext cx="5619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2436" name="Text Box 17"/>
          <p:cNvSpPr txBox="1">
            <a:spLocks noChangeArrowheads="1"/>
          </p:cNvSpPr>
          <p:nvPr/>
        </p:nvSpPr>
        <p:spPr bwMode="auto">
          <a:xfrm>
            <a:off x="1074738" y="1795463"/>
            <a:ext cx="3659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rgbClr val="000099"/>
                </a:solidFill>
                <a:latin typeface="Comic Sans MS" pitchFamily="66" charset="0"/>
              </a:rPr>
              <a:t>dispersion function over a half of the ring</a:t>
            </a:r>
          </a:p>
        </p:txBody>
      </p:sp>
      <p:graphicFrame>
        <p:nvGraphicFramePr>
          <p:cNvPr id="442423" name="Object 55"/>
          <p:cNvGraphicFramePr>
            <a:graphicFrameLocks noChangeAspect="1"/>
          </p:cNvGraphicFramePr>
          <p:nvPr/>
        </p:nvGraphicFramePr>
        <p:xfrm>
          <a:off x="2074863" y="4273550"/>
          <a:ext cx="165576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53" r:id="rId10" imgW="1129810" imgH="393529" progId="Equation.3">
                  <p:embed/>
                </p:oleObj>
              </mc:Choice>
              <mc:Fallback>
                <p:oleObj r:id="rId10" imgW="1129810" imgH="393529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4863" y="4273550"/>
                        <a:ext cx="1655762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2437" name="Text Box 19"/>
          <p:cNvSpPr txBox="1">
            <a:spLocks noChangeArrowheads="1"/>
          </p:cNvSpPr>
          <p:nvPr/>
        </p:nvSpPr>
        <p:spPr bwMode="auto">
          <a:xfrm>
            <a:off x="625475" y="288925"/>
            <a:ext cx="8232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latin typeface="Comic Sans MS" pitchFamily="66" charset="0"/>
              </a:rPr>
              <a:t>CR: Requirements to the rings optics</a:t>
            </a:r>
          </a:p>
        </p:txBody>
      </p:sp>
      <p:sp>
        <p:nvSpPr>
          <p:cNvPr id="442438" name="Line 20"/>
          <p:cNvSpPr>
            <a:spLocks noChangeShapeType="1"/>
          </p:cNvSpPr>
          <p:nvPr/>
        </p:nvSpPr>
        <p:spPr bwMode="auto">
          <a:xfrm flipV="1">
            <a:off x="1220788" y="3784600"/>
            <a:ext cx="0" cy="29845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2439" name="Line 21"/>
          <p:cNvSpPr>
            <a:spLocks noChangeShapeType="1"/>
          </p:cNvSpPr>
          <p:nvPr/>
        </p:nvSpPr>
        <p:spPr bwMode="auto">
          <a:xfrm flipV="1">
            <a:off x="4598988" y="3784600"/>
            <a:ext cx="0" cy="29845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2440" name="Text Box 22"/>
          <p:cNvSpPr txBox="1">
            <a:spLocks noChangeArrowheads="1"/>
          </p:cNvSpPr>
          <p:nvPr/>
        </p:nvSpPr>
        <p:spPr bwMode="auto">
          <a:xfrm>
            <a:off x="903288" y="4029075"/>
            <a:ext cx="635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en-US" sz="1000">
                <a:solidFill>
                  <a:schemeClr val="hlink"/>
                </a:solidFill>
                <a:latin typeface="Arial" charset="0"/>
              </a:rPr>
              <a:t>pick-up</a:t>
            </a:r>
          </a:p>
        </p:txBody>
      </p:sp>
      <p:sp>
        <p:nvSpPr>
          <p:cNvPr id="442441" name="Text Box 23"/>
          <p:cNvSpPr txBox="1">
            <a:spLocks noChangeArrowheads="1"/>
          </p:cNvSpPr>
          <p:nvPr/>
        </p:nvSpPr>
        <p:spPr bwMode="auto">
          <a:xfrm>
            <a:off x="4325938" y="4029075"/>
            <a:ext cx="5476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altLang="en-US" sz="1000">
                <a:solidFill>
                  <a:schemeClr val="hlink"/>
                </a:solidFill>
                <a:latin typeface="Arial" charset="0"/>
              </a:rPr>
              <a:t>kicker</a:t>
            </a:r>
          </a:p>
        </p:txBody>
      </p:sp>
      <p:sp>
        <p:nvSpPr>
          <p:cNvPr id="442442" name="Text Box 24"/>
          <p:cNvSpPr txBox="1">
            <a:spLocks noChangeArrowheads="1"/>
          </p:cNvSpPr>
          <p:nvPr/>
        </p:nvSpPr>
        <p:spPr bwMode="auto">
          <a:xfrm>
            <a:off x="842963" y="5194300"/>
            <a:ext cx="685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latin typeface="Comic Sans MS" pitchFamily="66" charset="0"/>
              </a:rPr>
              <a:t>One needs 13 independent power supplies for </a:t>
            </a:r>
            <a:r>
              <a:rPr lang="en-US" altLang="en-US" sz="1400" dirty="0" err="1">
                <a:latin typeface="Comic Sans MS" pitchFamily="66" charset="0"/>
              </a:rPr>
              <a:t>quadrupole</a:t>
            </a:r>
            <a:r>
              <a:rPr lang="en-US" altLang="en-US" sz="1400" dirty="0">
                <a:latin typeface="Comic Sans MS" pitchFamily="66" charset="0"/>
              </a:rPr>
              <a:t> magnets to have </a:t>
            </a:r>
          </a:p>
          <a:p>
            <a:pPr algn="ctr"/>
            <a:r>
              <a:rPr lang="en-US" altLang="en-US" sz="1400" dirty="0">
                <a:latin typeface="Comic Sans MS" pitchFamily="66" charset="0"/>
              </a:rPr>
              <a:t>a flexibility in optic variation</a:t>
            </a:r>
            <a:endParaRPr lang="de-DE" altLang="en-US" sz="1400" dirty="0">
              <a:latin typeface="Comic Sans MS" pitchFamily="66" charset="0"/>
            </a:endParaRPr>
          </a:p>
        </p:txBody>
      </p:sp>
      <p:sp>
        <p:nvSpPr>
          <p:cNvPr id="442443" name="Line 25"/>
          <p:cNvSpPr>
            <a:spLocks noChangeShapeType="1"/>
          </p:cNvSpPr>
          <p:nvPr/>
        </p:nvSpPr>
        <p:spPr bwMode="auto">
          <a:xfrm>
            <a:off x="3730625" y="4538663"/>
            <a:ext cx="868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2444" name="Line 26"/>
          <p:cNvSpPr>
            <a:spLocks noChangeShapeType="1"/>
          </p:cNvSpPr>
          <p:nvPr/>
        </p:nvSpPr>
        <p:spPr bwMode="auto">
          <a:xfrm flipV="1">
            <a:off x="4598988" y="4273550"/>
            <a:ext cx="0" cy="265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2445" name="Line 27"/>
          <p:cNvSpPr>
            <a:spLocks noChangeShapeType="1"/>
          </p:cNvSpPr>
          <p:nvPr/>
        </p:nvSpPr>
        <p:spPr bwMode="auto">
          <a:xfrm flipV="1">
            <a:off x="1220788" y="4273550"/>
            <a:ext cx="0" cy="265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2446" name="Line 28"/>
          <p:cNvSpPr>
            <a:spLocks noChangeShapeType="1"/>
          </p:cNvSpPr>
          <p:nvPr/>
        </p:nvSpPr>
        <p:spPr bwMode="auto">
          <a:xfrm flipH="1">
            <a:off x="1220788" y="4538663"/>
            <a:ext cx="854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42447" name="Text Box 25"/>
          <p:cNvSpPr txBox="1">
            <a:spLocks noChangeArrowheads="1"/>
          </p:cNvSpPr>
          <p:nvPr/>
        </p:nvSpPr>
        <p:spPr bwMode="auto">
          <a:xfrm>
            <a:off x="1160463" y="1339850"/>
            <a:ext cx="72882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/>
              <a:t>The ring lattice should be adjustable to different slip factors (gamma-tr). </a:t>
            </a:r>
          </a:p>
        </p:txBody>
      </p:sp>
      <p:graphicFrame>
        <p:nvGraphicFramePr>
          <p:cNvPr id="442424" name="Object 56"/>
          <p:cNvGraphicFramePr>
            <a:graphicFrameLocks noChangeAspect="1"/>
          </p:cNvGraphicFramePr>
          <p:nvPr/>
        </p:nvGraphicFramePr>
        <p:xfrm>
          <a:off x="6503988" y="3813175"/>
          <a:ext cx="12731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54" name="Equation" r:id="rId12" imgW="787400" imgH="431800" progId="Equation.3">
                  <p:embed/>
                </p:oleObj>
              </mc:Choice>
              <mc:Fallback>
                <p:oleObj name="Equation" r:id="rId12" imgW="787400" imgH="43180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3988" y="3813175"/>
                        <a:ext cx="1273175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7" name="Picture 4" descr="SC_evol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138" y="2044700"/>
            <a:ext cx="592137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4658" name="Line 5"/>
          <p:cNvSpPr>
            <a:spLocks noChangeShapeType="1"/>
          </p:cNvSpPr>
          <p:nvPr/>
        </p:nvSpPr>
        <p:spPr bwMode="auto">
          <a:xfrm flipH="1">
            <a:off x="3502024" y="3943350"/>
            <a:ext cx="322263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4659" name="Text Box 6"/>
          <p:cNvSpPr txBox="1">
            <a:spLocks noChangeArrowheads="1"/>
          </p:cNvSpPr>
          <p:nvPr/>
        </p:nvSpPr>
        <p:spPr bwMode="auto">
          <a:xfrm>
            <a:off x="3179763" y="3576638"/>
            <a:ext cx="644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1800">
                <a:cs typeface="Times New Roman" pitchFamily="18" charset="0"/>
              </a:rPr>
              <a:t>Δ</a:t>
            </a:r>
            <a:r>
              <a:rPr lang="de-DE" altLang="en-US" sz="1800"/>
              <a:t>p/p</a:t>
            </a:r>
          </a:p>
        </p:txBody>
      </p:sp>
      <p:sp>
        <p:nvSpPr>
          <p:cNvPr id="454660" name="Line 7"/>
          <p:cNvSpPr>
            <a:spLocks noChangeShapeType="1"/>
          </p:cNvSpPr>
          <p:nvPr/>
        </p:nvSpPr>
        <p:spPr bwMode="auto">
          <a:xfrm>
            <a:off x="4208463" y="2236788"/>
            <a:ext cx="0" cy="341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4661" name="Text Box 8"/>
          <p:cNvSpPr txBox="1">
            <a:spLocks noChangeArrowheads="1"/>
          </p:cNvSpPr>
          <p:nvPr/>
        </p:nvSpPr>
        <p:spPr bwMode="auto">
          <a:xfrm>
            <a:off x="3686175" y="1974850"/>
            <a:ext cx="1019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1200"/>
              <a:t>Cooling time</a:t>
            </a:r>
          </a:p>
        </p:txBody>
      </p:sp>
      <p:sp>
        <p:nvSpPr>
          <p:cNvPr id="454662" name="Text Box 9"/>
          <p:cNvSpPr txBox="1">
            <a:spLocks noChangeArrowheads="1"/>
          </p:cNvSpPr>
          <p:nvPr/>
        </p:nvSpPr>
        <p:spPr bwMode="auto">
          <a:xfrm>
            <a:off x="2178050" y="5113337"/>
            <a:ext cx="473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n-US" sz="1800" dirty="0">
                <a:cs typeface="Times New Roman" pitchFamily="18" charset="0"/>
              </a:rPr>
              <a:t>ε</a:t>
            </a:r>
            <a:r>
              <a:rPr lang="de-DE" altLang="en-US" sz="1800" baseline="-25000" dirty="0" err="1">
                <a:cs typeface="Times New Roman" pitchFamily="18" charset="0"/>
              </a:rPr>
              <a:t>x,y</a:t>
            </a:r>
            <a:endParaRPr lang="el-GR" altLang="en-US" sz="1800" dirty="0">
              <a:cs typeface="Times New Roman" pitchFamily="18" charset="0"/>
            </a:endParaRPr>
          </a:p>
        </p:txBody>
      </p:sp>
      <p:sp>
        <p:nvSpPr>
          <p:cNvPr id="454663" name="Line 10"/>
          <p:cNvSpPr>
            <a:spLocks noChangeShapeType="1"/>
          </p:cNvSpPr>
          <p:nvPr/>
        </p:nvSpPr>
        <p:spPr bwMode="auto">
          <a:xfrm flipV="1">
            <a:off x="2763838" y="5134769"/>
            <a:ext cx="41592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4664" name="Line 11"/>
          <p:cNvSpPr>
            <a:spLocks noChangeShapeType="1"/>
          </p:cNvSpPr>
          <p:nvPr/>
        </p:nvSpPr>
        <p:spPr bwMode="auto">
          <a:xfrm flipV="1">
            <a:off x="2555875" y="5000625"/>
            <a:ext cx="415925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54665" name="Rectangle 12"/>
          <p:cNvSpPr>
            <a:spLocks noGrp="1" noChangeArrowheads="1"/>
          </p:cNvSpPr>
          <p:nvPr>
            <p:ph type="title"/>
          </p:nvPr>
        </p:nvSpPr>
        <p:spPr>
          <a:xfrm>
            <a:off x="492125" y="0"/>
            <a:ext cx="7019925" cy="1196975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omic Sans MS" pitchFamily="66" charset="0"/>
              </a:rPr>
              <a:t>Stochastic cooling</a:t>
            </a:r>
          </a:p>
        </p:txBody>
      </p:sp>
      <p:sp>
        <p:nvSpPr>
          <p:cNvPr id="454666" name="Text Box 13"/>
          <p:cNvSpPr txBox="1">
            <a:spLocks noChangeArrowheads="1"/>
          </p:cNvSpPr>
          <p:nvPr/>
        </p:nvSpPr>
        <p:spPr bwMode="auto">
          <a:xfrm>
            <a:off x="206375" y="1393825"/>
            <a:ext cx="87010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0">
                <a:latin typeface="Comic Sans MS" pitchFamily="66" charset="0"/>
              </a:rPr>
              <a:t>Evolution of the Rms values of the Emittances and Momentum spread during SC cooling in the CR for the antiproton beam </a:t>
            </a:r>
          </a:p>
        </p:txBody>
      </p:sp>
      <p:sp>
        <p:nvSpPr>
          <p:cNvPr id="454667" name="Text Box 15"/>
          <p:cNvSpPr txBox="1">
            <a:spLocks noChangeArrowheads="1"/>
          </p:cNvSpPr>
          <p:nvPr/>
        </p:nvSpPr>
        <p:spPr bwMode="auto">
          <a:xfrm rot="-5400000">
            <a:off x="338932" y="3759993"/>
            <a:ext cx="168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1800"/>
              <a:t>Rms Emittance</a:t>
            </a:r>
          </a:p>
        </p:txBody>
      </p:sp>
    </p:spTree>
    <p:extLst>
      <p:ext uri="{BB962C8B-B14F-4D97-AF65-F5344CB8AC3E}">
        <p14:creationId xmlns:p14="http://schemas.microsoft.com/office/powerpoint/2010/main" val="42909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0"/>
            <a:ext cx="8308975" cy="1196975"/>
          </a:xfrm>
        </p:spPr>
        <p:txBody>
          <a:bodyPr/>
          <a:lstStyle/>
          <a:p>
            <a:pPr eaLnBrk="1" hangingPunct="1"/>
            <a:r>
              <a:rPr lang="en-US" altLang="en-US" sz="3200" dirty="0" smtClean="0">
                <a:latin typeface="Comic Sans MS" pitchFamily="66" charset="0"/>
              </a:rPr>
              <a:t>Stochastic cooling: </a:t>
            </a:r>
            <a:br>
              <a:rPr lang="en-US" altLang="en-US" sz="3200" dirty="0" smtClean="0">
                <a:latin typeface="Comic Sans MS" pitchFamily="66" charset="0"/>
              </a:rPr>
            </a:br>
            <a:r>
              <a:rPr lang="en-US" altLang="en-US" sz="3200" dirty="0" smtClean="0">
                <a:latin typeface="Comic Sans MS" pitchFamily="66" charset="0"/>
              </a:rPr>
              <a:t>Prototype Pickup tank at GSI</a:t>
            </a:r>
          </a:p>
        </p:txBody>
      </p:sp>
      <p:pic>
        <p:nvPicPr>
          <p:cNvPr id="461826" name="Picture 3" descr="SC_v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1604963"/>
            <a:ext cx="8475662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49" name="Picture 2" descr="C:\Documents and Settings\cdimop\Desktop\SAM_2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058" y="3705849"/>
            <a:ext cx="3880304" cy="291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285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851" name="Textfeld 4"/>
          <p:cNvSpPr txBox="1">
            <a:spLocks noChangeArrowheads="1"/>
          </p:cNvSpPr>
          <p:nvPr/>
        </p:nvSpPr>
        <p:spPr bwMode="auto">
          <a:xfrm>
            <a:off x="1737116" y="193665"/>
            <a:ext cx="55547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CR </a:t>
            </a:r>
            <a:r>
              <a:rPr lang="de-DE" sz="28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Stochastic</a:t>
            </a:r>
            <a:r>
              <a:rPr lang="de-DE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de-DE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cooling</a:t>
            </a:r>
            <a:r>
              <a:rPr lang="de-DE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de-D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Prototype 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Pick-up </a:t>
            </a:r>
            <a:r>
              <a:rPr lang="de-D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tank at GSI</a:t>
            </a:r>
            <a:endParaRPr lang="de-DE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62852" name="Picture 3" descr="\\winfilesvd\FAIRTD_SR$Root\Beamcooling-intern\R.Boehm\Bilder\Montage SC\Abschirmung Montage Schrauben entfernen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0075" y="1746250"/>
            <a:ext cx="59817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853" name="Textfeld 12"/>
          <p:cNvSpPr txBox="1">
            <a:spLocks noChangeArrowheads="1"/>
          </p:cNvSpPr>
          <p:nvPr/>
        </p:nvSpPr>
        <p:spPr bwMode="auto">
          <a:xfrm>
            <a:off x="3340100" y="1746250"/>
            <a:ext cx="1660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Electrode </a:t>
            </a:r>
          </a:p>
          <a:p>
            <a:r>
              <a:rPr lang="de-DE" sz="1800"/>
              <a:t>double-module</a:t>
            </a:r>
          </a:p>
        </p:txBody>
      </p:sp>
      <p:sp>
        <p:nvSpPr>
          <p:cNvPr id="462854" name="Textfeld 14"/>
          <p:cNvSpPr txBox="1">
            <a:spLocks noChangeArrowheads="1"/>
          </p:cNvSpPr>
          <p:nvPr/>
        </p:nvSpPr>
        <p:spPr bwMode="auto">
          <a:xfrm>
            <a:off x="6999288" y="4852988"/>
            <a:ext cx="1576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cryoshield at 80 K</a:t>
            </a:r>
          </a:p>
        </p:txBody>
      </p:sp>
      <p:sp>
        <p:nvSpPr>
          <p:cNvPr id="462855" name="Textfeld 11"/>
          <p:cNvSpPr txBox="1">
            <a:spLocks noChangeArrowheads="1"/>
          </p:cNvSpPr>
          <p:nvPr/>
        </p:nvSpPr>
        <p:spPr bwMode="auto">
          <a:xfrm>
            <a:off x="7367588" y="1808163"/>
            <a:ext cx="126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/>
              <a:t>flexible </a:t>
            </a:r>
            <a:r>
              <a:rPr lang="de-DE" sz="1400" dirty="0" err="1"/>
              <a:t>BeCu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sheet</a:t>
            </a:r>
            <a:r>
              <a:rPr lang="de-DE" sz="1400" dirty="0"/>
              <a:t> at 30 K</a:t>
            </a:r>
          </a:p>
        </p:txBody>
      </p:sp>
      <p:sp>
        <p:nvSpPr>
          <p:cNvPr id="462856" name="Textfeld 8"/>
          <p:cNvSpPr txBox="1">
            <a:spLocks noChangeArrowheads="1"/>
          </p:cNvSpPr>
          <p:nvPr/>
        </p:nvSpPr>
        <p:spPr bwMode="auto">
          <a:xfrm>
            <a:off x="11113" y="1844675"/>
            <a:ext cx="3154362" cy="1385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i="1" dirty="0" err="1">
                <a:solidFill>
                  <a:srgbClr val="FF0000"/>
                </a:solidFill>
              </a:rPr>
              <a:t>technical</a:t>
            </a:r>
            <a:r>
              <a:rPr lang="de-DE" sz="1400" i="1" dirty="0">
                <a:solidFill>
                  <a:srgbClr val="FF0000"/>
                </a:solidFill>
              </a:rPr>
              <a:t> </a:t>
            </a:r>
            <a:r>
              <a:rPr lang="de-DE" sz="1400" i="1" dirty="0" err="1">
                <a:solidFill>
                  <a:srgbClr val="FF0000"/>
                </a:solidFill>
              </a:rPr>
              <a:t>challenge</a:t>
            </a:r>
            <a:r>
              <a:rPr lang="de-DE" sz="1400" i="1" dirty="0">
                <a:solidFill>
                  <a:srgbClr val="FF0000"/>
                </a:solidFill>
              </a:rPr>
              <a:t> </a:t>
            </a:r>
            <a:r>
              <a:rPr lang="de-DE" sz="1400" i="1" dirty="0" err="1">
                <a:solidFill>
                  <a:srgbClr val="FF0000"/>
                </a:solidFill>
              </a:rPr>
              <a:t>cryoshield</a:t>
            </a:r>
            <a:r>
              <a:rPr lang="de-DE" sz="1400" i="1" dirty="0">
                <a:solidFill>
                  <a:srgbClr val="FF0000"/>
                </a:solidFill>
              </a:rPr>
              <a:t>:</a:t>
            </a:r>
          </a:p>
          <a:p>
            <a:r>
              <a:rPr lang="de-DE" sz="1400" dirty="0" err="1"/>
              <a:t>made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oxygen-free</a:t>
            </a:r>
            <a:r>
              <a:rPr lang="de-DE" sz="1400" dirty="0"/>
              <a:t> </a:t>
            </a:r>
            <a:r>
              <a:rPr lang="de-DE" sz="1400" dirty="0" err="1"/>
              <a:t>copper</a:t>
            </a:r>
            <a:r>
              <a:rPr lang="de-DE" sz="1400" dirty="0"/>
              <a:t>, </a:t>
            </a:r>
          </a:p>
          <a:p>
            <a:r>
              <a:rPr lang="de-DE" sz="1400" dirty="0" err="1"/>
              <a:t>gilded</a:t>
            </a:r>
            <a:r>
              <a:rPr lang="de-DE" sz="1400" dirty="0"/>
              <a:t> </a:t>
            </a:r>
            <a:r>
              <a:rPr lang="de-DE" sz="1400" dirty="0" err="1"/>
              <a:t>galvanically</a:t>
            </a:r>
            <a:endParaRPr lang="de-DE" sz="1400" dirty="0"/>
          </a:p>
          <a:p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reach</a:t>
            </a:r>
            <a:r>
              <a:rPr lang="de-DE" sz="1400" dirty="0"/>
              <a:t> </a:t>
            </a: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 thermal </a:t>
            </a:r>
            <a:r>
              <a:rPr lang="de-DE" sz="1400" dirty="0" err="1"/>
              <a:t>emmissivity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</a:p>
          <a:p>
            <a:r>
              <a:rPr lang="de-DE" sz="1400" dirty="0"/>
              <a:t>(</a:t>
            </a:r>
            <a:r>
              <a:rPr lang="de-DE" sz="1400" dirty="0" err="1"/>
              <a:t>expected</a:t>
            </a:r>
            <a:r>
              <a:rPr lang="de-DE" sz="1400" dirty="0"/>
              <a:t> &lt; 2%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measurements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performed</a:t>
            </a:r>
            <a:r>
              <a:rPr lang="de-DE" sz="1400" dirty="0"/>
              <a:t> on </a:t>
            </a:r>
            <a:r>
              <a:rPr lang="de-DE" sz="1400" dirty="0" err="1"/>
              <a:t>speciments</a:t>
            </a:r>
            <a:r>
              <a:rPr lang="de-DE" sz="1400" dirty="0"/>
              <a:t> in </a:t>
            </a:r>
            <a:r>
              <a:rPr lang="de-DE" sz="1400" dirty="0" err="1"/>
              <a:t>our</a:t>
            </a:r>
            <a:r>
              <a:rPr lang="de-DE" sz="1400" dirty="0"/>
              <a:t> lab)</a:t>
            </a:r>
          </a:p>
        </p:txBody>
      </p:sp>
      <p:sp>
        <p:nvSpPr>
          <p:cNvPr id="462857" name="Textfeld 13"/>
          <p:cNvSpPr txBox="1">
            <a:spLocks noChangeArrowheads="1"/>
          </p:cNvSpPr>
          <p:nvPr/>
        </p:nvSpPr>
        <p:spPr bwMode="auto">
          <a:xfrm>
            <a:off x="8180387" y="3150393"/>
            <a:ext cx="790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/>
              <a:t>Motor </a:t>
            </a:r>
          </a:p>
          <a:p>
            <a:r>
              <a:rPr lang="de-DE" sz="1600" dirty="0" err="1"/>
              <a:t>drive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unit</a:t>
            </a:r>
            <a:endParaRPr lang="de-DE" sz="1600" dirty="0"/>
          </a:p>
        </p:txBody>
      </p:sp>
      <p:cxnSp>
        <p:nvCxnSpPr>
          <p:cNvPr id="462858" name="Gerade Verbindung mit Pfeil 3"/>
          <p:cNvCxnSpPr>
            <a:cxnSpLocks noChangeShapeType="1"/>
            <a:stCxn id="462855" idx="2"/>
          </p:cNvCxnSpPr>
          <p:nvPr/>
        </p:nvCxnSpPr>
        <p:spPr bwMode="auto">
          <a:xfrm flipH="1">
            <a:off x="7002463" y="2331383"/>
            <a:ext cx="996067" cy="23719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62859" name="Gerade Verbindung mit Pfeil 17"/>
          <p:cNvCxnSpPr>
            <a:cxnSpLocks noChangeShapeType="1"/>
          </p:cNvCxnSpPr>
          <p:nvPr/>
        </p:nvCxnSpPr>
        <p:spPr bwMode="auto">
          <a:xfrm flipH="1" flipV="1">
            <a:off x="7285038" y="4471988"/>
            <a:ext cx="527050" cy="4238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62861" name="Rechteck 1"/>
          <p:cNvSpPr>
            <a:spLocks noChangeArrowheads="1"/>
          </p:cNvSpPr>
          <p:nvPr/>
        </p:nvSpPr>
        <p:spPr bwMode="auto">
          <a:xfrm>
            <a:off x="599621" y="6478361"/>
            <a:ext cx="2825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</a:rPr>
              <a:t>4 half-</a:t>
            </a:r>
            <a:r>
              <a:rPr lang="de-DE" sz="1800" dirty="0" err="1">
                <a:solidFill>
                  <a:srgbClr val="FF0000"/>
                </a:solidFill>
              </a:rPr>
              <a:t>shells</a:t>
            </a:r>
            <a:r>
              <a:rPr lang="de-DE" sz="1800" dirty="0">
                <a:solidFill>
                  <a:srgbClr val="FF0000"/>
                </a:solidFill>
              </a:rPr>
              <a:t>, </a:t>
            </a:r>
            <a:r>
              <a:rPr lang="de-DE" sz="1800" dirty="0" err="1">
                <a:solidFill>
                  <a:srgbClr val="FF0000"/>
                </a:solidFill>
              </a:rPr>
              <a:t>each</a:t>
            </a:r>
            <a:r>
              <a:rPr lang="de-DE" sz="1800" dirty="0">
                <a:solidFill>
                  <a:srgbClr val="FF0000"/>
                </a:solidFill>
              </a:rPr>
              <a:t> 1 m </a:t>
            </a:r>
            <a:r>
              <a:rPr lang="de-DE" sz="1800" dirty="0" err="1">
                <a:solidFill>
                  <a:srgbClr val="FF0000"/>
                </a:solidFill>
              </a:rPr>
              <a:t>long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462863" name="Textfeld 9"/>
          <p:cNvSpPr txBox="1">
            <a:spLocks noChangeArrowheads="1"/>
          </p:cNvSpPr>
          <p:nvPr/>
        </p:nvSpPr>
        <p:spPr bwMode="auto">
          <a:xfrm>
            <a:off x="4448175" y="5294313"/>
            <a:ext cx="4508500" cy="83026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dirty="0" err="1"/>
              <a:t>Cu-cryoshield</a:t>
            </a:r>
            <a:r>
              <a:rPr lang="de-DE" sz="1600" dirty="0"/>
              <a:t> </a:t>
            </a:r>
            <a:r>
              <a:rPr lang="de-DE" sz="1600" dirty="0" err="1"/>
              <a:t>succesfully</a:t>
            </a:r>
            <a:r>
              <a:rPr lang="de-DE" sz="1600" dirty="0"/>
              <a:t> </a:t>
            </a:r>
            <a:r>
              <a:rPr lang="de-DE" sz="1600" dirty="0" err="1"/>
              <a:t>mounted</a:t>
            </a:r>
            <a:endParaRPr lang="de-DE" sz="1600" dirty="0"/>
          </a:p>
          <a:p>
            <a:r>
              <a:rPr lang="de-DE" sz="1600" dirty="0"/>
              <a:t>in </a:t>
            </a:r>
            <a:r>
              <a:rPr lang="de-DE" sz="1600" dirty="0" err="1"/>
              <a:t>the</a:t>
            </a:r>
            <a:r>
              <a:rPr lang="de-DE" sz="1600" dirty="0"/>
              <a:t> prototype </a:t>
            </a:r>
            <a:r>
              <a:rPr lang="de-DE" sz="1600" dirty="0" err="1"/>
              <a:t>pick-up</a:t>
            </a:r>
            <a:r>
              <a:rPr lang="de-DE" sz="1600" dirty="0"/>
              <a:t> tank</a:t>
            </a:r>
          </a:p>
          <a:p>
            <a:r>
              <a:rPr lang="de-DE" sz="1600" dirty="0"/>
              <a:t>Fall 2013: </a:t>
            </a:r>
            <a:r>
              <a:rPr lang="de-DE" sz="1600" dirty="0" err="1"/>
              <a:t>gilding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cryoshield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contractor</a:t>
            </a:r>
            <a:r>
              <a:rPr lang="de-DE" sz="1600"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3436"/>
            <a:ext cx="8228013" cy="1143000"/>
          </a:xfrm>
        </p:spPr>
        <p:txBody>
          <a:bodyPr/>
          <a:lstStyle/>
          <a:p>
            <a:r>
              <a:rPr lang="en-US" dirty="0" smtClean="0"/>
              <a:t>Other CR main components: 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706336" y="2204357"/>
            <a:ext cx="46987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magnets </a:t>
            </a:r>
          </a:p>
          <a:p>
            <a:r>
              <a:rPr lang="en-US" dirty="0" err="1" smtClean="0"/>
              <a:t>Quadrupole</a:t>
            </a:r>
            <a:r>
              <a:rPr lang="en-US" dirty="0" smtClean="0"/>
              <a:t> magnets</a:t>
            </a:r>
          </a:p>
          <a:p>
            <a:r>
              <a:rPr lang="en-US" dirty="0" err="1" smtClean="0"/>
              <a:t>Sextupole</a:t>
            </a:r>
            <a:r>
              <a:rPr lang="en-US" dirty="0" smtClean="0"/>
              <a:t> magnets  </a:t>
            </a:r>
          </a:p>
          <a:p>
            <a:r>
              <a:rPr lang="en-US" dirty="0" smtClean="0"/>
              <a:t>Experimental devices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39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Titel 1"/>
          <p:cNvSpPr>
            <a:spLocks noGrp="1"/>
          </p:cNvSpPr>
          <p:nvPr>
            <p:ph type="title"/>
          </p:nvPr>
        </p:nvSpPr>
        <p:spPr>
          <a:xfrm>
            <a:off x="179388" y="235857"/>
            <a:ext cx="8964612" cy="730250"/>
          </a:xfrm>
        </p:spPr>
        <p:txBody>
          <a:bodyPr/>
          <a:lstStyle/>
          <a:p>
            <a:pPr eaLnBrk="1" hangingPunct="1"/>
            <a:r>
              <a:rPr lang="en-US" altLang="de-DE" dirty="0" smtClean="0">
                <a:ea typeface="ＭＳ Ｐゴシック"/>
                <a:cs typeface="ＭＳ Ｐゴシック"/>
              </a:rPr>
              <a:t>Dipole magnet and its vacuum chamber </a:t>
            </a:r>
          </a:p>
        </p:txBody>
      </p:sp>
      <p:sp>
        <p:nvSpPr>
          <p:cNvPr id="464898" name="Textfeld 3"/>
          <p:cNvSpPr txBox="1">
            <a:spLocks noChangeArrowheads="1"/>
          </p:cNvSpPr>
          <p:nvPr/>
        </p:nvSpPr>
        <p:spPr bwMode="auto">
          <a:xfrm>
            <a:off x="4829175" y="1509713"/>
            <a:ext cx="3925888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3163" tIns="51581" rIns="103163" bIns="51581">
            <a:spAutoFit/>
          </a:bodyPr>
          <a:lstStyle/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r>
              <a:rPr lang="en-US" altLang="de-DE" sz="1400" dirty="0">
                <a:latin typeface="Arial" charset="0"/>
                <a:ea typeface="ＭＳ Ｐゴシック"/>
                <a:cs typeface="Arial" charset="0"/>
              </a:rPr>
              <a:t>The final specifications for the laminated dipole magnets has been agreed with BINP experts and officially   approved.  The contract between FAIR and BINP for the dipole production can be established.</a:t>
            </a:r>
          </a:p>
        </p:txBody>
      </p:sp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2"/>
          <a:srcRect l="2303" t="8183" r="5635" b="2222"/>
          <a:stretch>
            <a:fillRect/>
          </a:stretch>
        </p:blipFill>
        <p:spPr bwMode="auto">
          <a:xfrm>
            <a:off x="595313" y="1309688"/>
            <a:ext cx="380365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" y="3725863"/>
            <a:ext cx="295116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490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9175" y="3302000"/>
            <a:ext cx="32639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4902" name="Textfeld 3"/>
          <p:cNvSpPr txBox="1">
            <a:spLocks noChangeArrowheads="1"/>
          </p:cNvSpPr>
          <p:nvPr/>
        </p:nvSpPr>
        <p:spPr bwMode="auto">
          <a:xfrm>
            <a:off x="4043363" y="5857875"/>
            <a:ext cx="4603750" cy="620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3163" tIns="51581" rIns="103163" bIns="51581">
            <a:spAutoFit/>
          </a:bodyPr>
          <a:lstStyle/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r>
              <a:rPr lang="en-US" altLang="de-DE" sz="1400">
                <a:latin typeface="Arial" charset="0"/>
                <a:ea typeface="ＭＳ Ｐゴシック"/>
                <a:cs typeface="Arial" charset="0"/>
              </a:rPr>
              <a:t>The preliminary specifications for dipole vacuum chamber have  been prepared.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5" name="Grafik 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1550" y="1185863"/>
            <a:ext cx="3094038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6946" name="Titel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964612" cy="730250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/>
                <a:cs typeface="ＭＳ Ｐゴシック"/>
              </a:rPr>
              <a:t>CR planned quadrupole </a:t>
            </a:r>
          </a:p>
        </p:txBody>
      </p:sp>
      <p:pic>
        <p:nvPicPr>
          <p:cNvPr id="4669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9900" y="1273175"/>
            <a:ext cx="2147888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4181475" y="4492625"/>
          <a:ext cx="4786312" cy="2017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480"/>
                <a:gridCol w="935827"/>
                <a:gridCol w="1043005"/>
              </a:tblGrid>
              <a:tr h="33628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rgbClr val="0000FF"/>
                          </a:solidFill>
                        </a:rPr>
                        <a:t>CR </a:t>
                      </a:r>
                      <a:r>
                        <a:rPr lang="de-DE" sz="1400" dirty="0" err="1" smtClean="0">
                          <a:solidFill>
                            <a:srgbClr val="0000FF"/>
                          </a:solidFill>
                        </a:rPr>
                        <a:t>quadrupole</a:t>
                      </a:r>
                      <a:r>
                        <a:rPr lang="de-DE" sz="1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de-DE" sz="1400" dirty="0">
                        <a:solidFill>
                          <a:srgbClr val="0000FF"/>
                        </a:solidFill>
                      </a:endParaRPr>
                    </a:p>
                  </a:txBody>
                  <a:tcPr marL="91424" marR="91424" marT="45767" marB="457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>
                          <a:solidFill>
                            <a:srgbClr val="0000FF"/>
                          </a:solidFill>
                        </a:rPr>
                        <a:t>wide</a:t>
                      </a:r>
                      <a:endParaRPr lang="de-DE" sz="1400" dirty="0">
                        <a:solidFill>
                          <a:srgbClr val="0000FF"/>
                        </a:solidFill>
                      </a:endParaRPr>
                    </a:p>
                  </a:txBody>
                  <a:tcPr marL="91424" marR="91424" marT="45767" marB="457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>
                          <a:solidFill>
                            <a:srgbClr val="0000FF"/>
                          </a:solidFill>
                        </a:rPr>
                        <a:t>narrow</a:t>
                      </a:r>
                      <a:endParaRPr lang="de-DE" sz="1400" dirty="0">
                        <a:solidFill>
                          <a:srgbClr val="0000FF"/>
                        </a:solidFill>
                      </a:endParaRPr>
                    </a:p>
                  </a:txBody>
                  <a:tcPr marL="91424" marR="91424" marT="45767" marB="45767">
                    <a:solidFill>
                      <a:srgbClr val="FFC000"/>
                    </a:solidFill>
                  </a:tcPr>
                </a:tc>
              </a:tr>
              <a:tr h="33628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effective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err="1" smtClean="0"/>
                        <a:t>length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 m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0.5 m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3628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Pole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err="1" smtClean="0"/>
                        <a:t>radius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156 mm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95 mm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3628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Required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dirty="0" smtClean="0"/>
                        <a:t>horizontal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aperture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400 mm</a:t>
                      </a:r>
                      <a:endParaRPr lang="de-DE" altLang="en-US" sz="1400" dirty="0" smtClean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en-US" sz="1400" dirty="0" smtClean="0"/>
                        <a:t>180</a:t>
                      </a:r>
                      <a:r>
                        <a:rPr lang="de-DE" altLang="en-US" sz="1400" baseline="0" dirty="0" smtClean="0"/>
                        <a:t> mm</a:t>
                      </a:r>
                      <a:endParaRPr lang="de-DE" altLang="en-US" sz="1400" dirty="0" smtClean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3628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Required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v</a:t>
                      </a:r>
                      <a:r>
                        <a:rPr lang="de-DE" sz="1400" dirty="0" err="1" smtClean="0"/>
                        <a:t>ertical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aperture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>
                          <a:cs typeface="Arial" charset="0"/>
                        </a:rPr>
                        <a:t>180 mm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>
                          <a:cs typeface="Arial" charset="0"/>
                        </a:rPr>
                        <a:t>180 mm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36286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Maximum</a:t>
                      </a:r>
                      <a:r>
                        <a:rPr lang="de-DE" sz="1400" baseline="0" dirty="0" smtClean="0"/>
                        <a:t> </a:t>
                      </a:r>
                      <a:r>
                        <a:rPr lang="de-DE" sz="1400" baseline="0" dirty="0" err="1" smtClean="0"/>
                        <a:t>gradient</a:t>
                      </a:r>
                      <a:endParaRPr lang="de-DE" sz="14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>
                          <a:cs typeface="Arial" charset="0"/>
                        </a:rPr>
                        <a:t>4.9 T/m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>
                          <a:cs typeface="Arial" charset="0"/>
                        </a:rPr>
                        <a:t>9 T/m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</a:tbl>
          </a:graphicData>
        </a:graphic>
      </p:graphicFrame>
      <p:pic>
        <p:nvPicPr>
          <p:cNvPr id="4669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660525"/>
            <a:ext cx="1766888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0" y="4208463"/>
          <a:ext cx="3510869" cy="1824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862"/>
                <a:gridCol w="840695"/>
                <a:gridCol w="849312"/>
              </a:tblGrid>
              <a:tr h="304119"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0000FF"/>
                          </a:solidFill>
                        </a:rPr>
                        <a:t>ESR </a:t>
                      </a:r>
                      <a:r>
                        <a:rPr lang="de-DE" sz="1000" dirty="0" err="1" smtClean="0">
                          <a:solidFill>
                            <a:srgbClr val="0000FF"/>
                          </a:solidFill>
                        </a:rPr>
                        <a:t>quadrupole</a:t>
                      </a:r>
                      <a:endParaRPr lang="de-DE" sz="1000" dirty="0">
                        <a:solidFill>
                          <a:srgbClr val="0000FF"/>
                        </a:solidFill>
                      </a:endParaRPr>
                    </a:p>
                  </a:txBody>
                  <a:tcPr marL="91424" marR="91424" marT="45767" marB="457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0000FF"/>
                          </a:solidFill>
                        </a:rPr>
                        <a:t>Long</a:t>
                      </a:r>
                      <a:endParaRPr lang="de-DE" sz="1000" dirty="0">
                        <a:solidFill>
                          <a:srgbClr val="0000FF"/>
                        </a:solidFill>
                      </a:endParaRPr>
                    </a:p>
                  </a:txBody>
                  <a:tcPr marL="91424" marR="91424" marT="45767" marB="4576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>
                          <a:solidFill>
                            <a:srgbClr val="0000FF"/>
                          </a:solidFill>
                        </a:rPr>
                        <a:t>Short</a:t>
                      </a:r>
                      <a:endParaRPr lang="de-DE" sz="1000" dirty="0">
                        <a:solidFill>
                          <a:srgbClr val="0000FF"/>
                        </a:solidFill>
                      </a:endParaRPr>
                    </a:p>
                  </a:txBody>
                  <a:tcPr marL="91424" marR="91424" marT="45767" marB="45767">
                    <a:solidFill>
                      <a:srgbClr val="FFC000"/>
                    </a:solidFill>
                  </a:tcPr>
                </a:tc>
              </a:tr>
              <a:tr h="304119">
                <a:tc>
                  <a:txBody>
                    <a:bodyPr/>
                    <a:lstStyle/>
                    <a:p>
                      <a:pPr algn="l"/>
                      <a:r>
                        <a:rPr lang="de-DE" sz="1000" dirty="0" err="1" smtClean="0"/>
                        <a:t>effective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dirty="0" err="1" smtClean="0"/>
                        <a:t>length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1.27 m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0.83 m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04119">
                <a:tc>
                  <a:txBody>
                    <a:bodyPr/>
                    <a:lstStyle/>
                    <a:p>
                      <a:pPr algn="l"/>
                      <a:r>
                        <a:rPr lang="de-DE" sz="1000" dirty="0" smtClean="0"/>
                        <a:t>Pole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dirty="0" err="1" smtClean="0"/>
                        <a:t>radius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150 mm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150 mm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04119">
                <a:tc>
                  <a:txBody>
                    <a:bodyPr/>
                    <a:lstStyle/>
                    <a:p>
                      <a:pPr algn="l"/>
                      <a:r>
                        <a:rPr lang="de-DE" sz="1000" dirty="0" smtClean="0"/>
                        <a:t>horizontal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aperture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 smtClean="0"/>
                        <a:t>300 mm</a:t>
                      </a:r>
                      <a:endParaRPr lang="de-DE" altLang="en-US" sz="1000" dirty="0" smtClean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en-US" sz="1000" baseline="0" dirty="0" smtClean="0"/>
                        <a:t>300 mm</a:t>
                      </a:r>
                      <a:endParaRPr lang="de-DE" altLang="en-US" sz="1000" dirty="0" smtClean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04119">
                <a:tc>
                  <a:txBody>
                    <a:bodyPr/>
                    <a:lstStyle/>
                    <a:p>
                      <a:pPr algn="l"/>
                      <a:r>
                        <a:rPr lang="de-DE" sz="1000" baseline="0" dirty="0" err="1" smtClean="0"/>
                        <a:t>v</a:t>
                      </a:r>
                      <a:r>
                        <a:rPr lang="de-DE" sz="1000" dirty="0" err="1" smtClean="0"/>
                        <a:t>ertical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aperture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dirty="0" smtClean="0">
                          <a:cs typeface="Arial" charset="0"/>
                        </a:rPr>
                        <a:t>300 mm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dirty="0" smtClean="0">
                          <a:cs typeface="Arial" charset="0"/>
                        </a:rPr>
                        <a:t>300 mm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  <a:tr h="304119">
                <a:tc>
                  <a:txBody>
                    <a:bodyPr/>
                    <a:lstStyle/>
                    <a:p>
                      <a:pPr algn="l"/>
                      <a:r>
                        <a:rPr lang="de-DE" sz="1000" dirty="0" smtClean="0"/>
                        <a:t>Maximum</a:t>
                      </a:r>
                      <a:r>
                        <a:rPr lang="de-DE" sz="1000" baseline="0" dirty="0" smtClean="0"/>
                        <a:t> </a:t>
                      </a:r>
                      <a:r>
                        <a:rPr lang="de-DE" sz="1000" baseline="0" dirty="0" err="1" smtClean="0"/>
                        <a:t>gradient</a:t>
                      </a:r>
                      <a:endParaRPr lang="de-DE" sz="1000" dirty="0"/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dirty="0" smtClean="0">
                          <a:cs typeface="Arial" charset="0"/>
                        </a:rPr>
                        <a:t>6.2 T/m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dirty="0" smtClean="0">
                          <a:cs typeface="Arial" charset="0"/>
                        </a:rPr>
                        <a:t>6 T/m</a:t>
                      </a:r>
                    </a:p>
                  </a:txBody>
                  <a:tcPr marL="91424" marR="91424" marT="45767" marB="45767">
                    <a:solidFill>
                      <a:srgbClr val="FEDCA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Text Box 3"/>
          <p:cNvSpPr txBox="1">
            <a:spLocks noChangeArrowheads="1"/>
          </p:cNvSpPr>
          <p:nvPr/>
        </p:nvSpPr>
        <p:spPr bwMode="auto">
          <a:xfrm>
            <a:off x="4029075" y="1144588"/>
            <a:ext cx="42116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99"/>
                </a:solidFill>
                <a:latin typeface="Comic Sans MS" pitchFamily="66" charset="0"/>
              </a:rPr>
              <a:t>24 sextupole magnets (6 families)  are needed  for :</a:t>
            </a:r>
          </a:p>
          <a:p>
            <a:r>
              <a:rPr lang="en-US" sz="1200">
                <a:solidFill>
                  <a:srgbClr val="000099"/>
                </a:solidFill>
                <a:latin typeface="Comic Sans MS" pitchFamily="66" charset="0"/>
              </a:rPr>
              <a:t>* Chromaticity correction</a:t>
            </a:r>
          </a:p>
          <a:p>
            <a:r>
              <a:rPr lang="en-US" sz="1200">
                <a:solidFill>
                  <a:srgbClr val="000099"/>
                </a:solidFill>
                <a:latin typeface="Comic Sans MS" pitchFamily="66" charset="0"/>
              </a:rPr>
              <a:t>* Control of the dispersion function </a:t>
            </a:r>
          </a:p>
          <a:p>
            <a:r>
              <a:rPr lang="en-US" sz="1200">
                <a:solidFill>
                  <a:srgbClr val="000099"/>
                </a:solidFill>
                <a:latin typeface="Comic Sans MS" pitchFamily="66" charset="0"/>
              </a:rPr>
              <a:t>* Avoiding synchrobetatron  coupling </a:t>
            </a:r>
          </a:p>
          <a:p>
            <a:endParaRPr lang="en-US" sz="1200">
              <a:solidFill>
                <a:srgbClr val="000099"/>
              </a:solidFill>
              <a:latin typeface="Comic Sans MS" pitchFamily="66" charset="0"/>
            </a:endParaRPr>
          </a:p>
          <a:p>
            <a:r>
              <a:rPr lang="en-US" sz="1200">
                <a:solidFill>
                  <a:srgbClr val="000099"/>
                </a:solidFill>
                <a:latin typeface="Comic Sans MS" pitchFamily="66" charset="0"/>
              </a:rPr>
              <a:t>8 octupole correctors (2 families )  </a:t>
            </a:r>
          </a:p>
          <a:p>
            <a:r>
              <a:rPr lang="en-US" sz="1200">
                <a:solidFill>
                  <a:srgbClr val="000099"/>
                </a:solidFill>
                <a:latin typeface="Comic Sans MS" pitchFamily="66" charset="0"/>
              </a:rPr>
              <a:t>for minimizing of the fringe field effect of quadrupoles in the isochronous mode operation</a:t>
            </a:r>
          </a:p>
        </p:txBody>
      </p:sp>
      <p:pic>
        <p:nvPicPr>
          <p:cNvPr id="467970" name="Picture 4" descr="C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20638" y="1163638"/>
            <a:ext cx="3879851" cy="5383212"/>
          </a:xfrm>
        </p:spPr>
      </p:pic>
      <p:sp>
        <p:nvSpPr>
          <p:cNvPr id="467971" name="Text Box 5"/>
          <p:cNvSpPr txBox="1">
            <a:spLocks noChangeArrowheads="1"/>
          </p:cNvSpPr>
          <p:nvPr/>
        </p:nvSpPr>
        <p:spPr bwMode="auto">
          <a:xfrm>
            <a:off x="817563" y="2693988"/>
            <a:ext cx="225742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latin typeface="Comic Sans MS" pitchFamily="66" charset="0"/>
              </a:rPr>
              <a:t>24 sextupole magnets</a:t>
            </a:r>
          </a:p>
          <a:p>
            <a:r>
              <a:rPr lang="de-DE" sz="1400">
                <a:latin typeface="Comic Sans MS" pitchFamily="66" charset="0"/>
              </a:rPr>
              <a:t>(6 families)</a:t>
            </a:r>
          </a:p>
        </p:txBody>
      </p:sp>
      <p:sp>
        <p:nvSpPr>
          <p:cNvPr id="467972" name="Text Box 6"/>
          <p:cNvSpPr txBox="1">
            <a:spLocks noChangeArrowheads="1"/>
          </p:cNvSpPr>
          <p:nvPr/>
        </p:nvSpPr>
        <p:spPr bwMode="auto">
          <a:xfrm>
            <a:off x="2246313" y="6089650"/>
            <a:ext cx="1985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1200">
                <a:latin typeface="Comic Sans MS" pitchFamily="66" charset="0"/>
              </a:rPr>
              <a:t>Δ</a:t>
            </a:r>
            <a:r>
              <a:rPr lang="de-DE" sz="1200">
                <a:latin typeface="Comic Sans MS" pitchFamily="66" charset="0"/>
              </a:rPr>
              <a:t>Q</a:t>
            </a:r>
            <a:r>
              <a:rPr lang="de-DE" sz="1200" baseline="-25000">
                <a:latin typeface="Comic Sans MS" pitchFamily="66" charset="0"/>
              </a:rPr>
              <a:t>h,v</a:t>
            </a:r>
            <a:r>
              <a:rPr lang="de-DE" sz="1200">
                <a:latin typeface="Comic Sans MS" pitchFamily="66" charset="0"/>
              </a:rPr>
              <a:t>≈ 0.02 in Pbar mode</a:t>
            </a:r>
          </a:p>
          <a:p>
            <a:pPr algn="ctr"/>
            <a:r>
              <a:rPr lang="el-GR" sz="1200"/>
              <a:t>Δ</a:t>
            </a:r>
            <a:r>
              <a:rPr lang="de-DE" sz="1200"/>
              <a:t>Q</a:t>
            </a:r>
            <a:r>
              <a:rPr lang="de-DE" sz="1200" baseline="-25000"/>
              <a:t>h,v</a:t>
            </a:r>
            <a:r>
              <a:rPr lang="de-DE" sz="1200"/>
              <a:t> </a:t>
            </a:r>
            <a:r>
              <a:rPr lang="de-DE" sz="1200">
                <a:latin typeface="Comic Sans MS" pitchFamily="66" charset="0"/>
              </a:rPr>
              <a:t>≈ 0.02 in RIB mode</a:t>
            </a:r>
          </a:p>
        </p:txBody>
      </p:sp>
      <p:sp>
        <p:nvSpPr>
          <p:cNvPr id="467973" name="Line 8"/>
          <p:cNvSpPr>
            <a:spLocks noChangeShapeType="1"/>
          </p:cNvSpPr>
          <p:nvPr/>
        </p:nvSpPr>
        <p:spPr bwMode="auto">
          <a:xfrm flipH="1" flipV="1">
            <a:off x="1041400" y="2176463"/>
            <a:ext cx="881063" cy="4016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74" name="Line 9"/>
          <p:cNvSpPr>
            <a:spLocks noChangeShapeType="1"/>
          </p:cNvSpPr>
          <p:nvPr/>
        </p:nvSpPr>
        <p:spPr bwMode="auto">
          <a:xfrm flipH="1" flipV="1">
            <a:off x="1233488" y="1976438"/>
            <a:ext cx="688975" cy="6016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75" name="Line 10"/>
          <p:cNvSpPr>
            <a:spLocks noChangeShapeType="1"/>
          </p:cNvSpPr>
          <p:nvPr/>
        </p:nvSpPr>
        <p:spPr bwMode="auto">
          <a:xfrm flipH="1" flipV="1">
            <a:off x="1439863" y="1797050"/>
            <a:ext cx="482600" cy="7810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76" name="Line 11"/>
          <p:cNvSpPr>
            <a:spLocks noChangeShapeType="1"/>
          </p:cNvSpPr>
          <p:nvPr/>
        </p:nvSpPr>
        <p:spPr bwMode="auto">
          <a:xfrm flipH="1" flipV="1">
            <a:off x="1624013" y="1655763"/>
            <a:ext cx="298450" cy="922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77" name="Line 12"/>
          <p:cNvSpPr>
            <a:spLocks noChangeShapeType="1"/>
          </p:cNvSpPr>
          <p:nvPr/>
        </p:nvSpPr>
        <p:spPr bwMode="auto">
          <a:xfrm flipH="1" flipV="1">
            <a:off x="1779588" y="1655763"/>
            <a:ext cx="142875" cy="922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78" name="Line 13"/>
          <p:cNvSpPr>
            <a:spLocks noChangeShapeType="1"/>
          </p:cNvSpPr>
          <p:nvPr/>
        </p:nvSpPr>
        <p:spPr bwMode="auto">
          <a:xfrm flipH="1" flipV="1">
            <a:off x="1922463" y="1655763"/>
            <a:ext cx="0" cy="922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79" name="Line 14"/>
          <p:cNvSpPr>
            <a:spLocks noChangeShapeType="1"/>
          </p:cNvSpPr>
          <p:nvPr/>
        </p:nvSpPr>
        <p:spPr bwMode="auto">
          <a:xfrm flipH="1" flipV="1">
            <a:off x="758825" y="2354263"/>
            <a:ext cx="1163638" cy="2238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0" name="Line 15"/>
          <p:cNvSpPr>
            <a:spLocks noChangeShapeType="1"/>
          </p:cNvSpPr>
          <p:nvPr/>
        </p:nvSpPr>
        <p:spPr bwMode="auto">
          <a:xfrm flipV="1">
            <a:off x="1922463" y="1655763"/>
            <a:ext cx="269875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1" name="Line 16"/>
          <p:cNvSpPr>
            <a:spLocks noChangeShapeType="1"/>
          </p:cNvSpPr>
          <p:nvPr/>
        </p:nvSpPr>
        <p:spPr bwMode="auto">
          <a:xfrm flipV="1">
            <a:off x="1922463" y="1789113"/>
            <a:ext cx="492125" cy="7731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2" name="Line 17"/>
          <p:cNvSpPr>
            <a:spLocks noChangeShapeType="1"/>
          </p:cNvSpPr>
          <p:nvPr/>
        </p:nvSpPr>
        <p:spPr bwMode="auto">
          <a:xfrm flipV="1">
            <a:off x="1922463" y="1976438"/>
            <a:ext cx="720725" cy="6016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3" name="Line 18"/>
          <p:cNvSpPr>
            <a:spLocks noChangeShapeType="1"/>
          </p:cNvSpPr>
          <p:nvPr/>
        </p:nvSpPr>
        <p:spPr bwMode="auto">
          <a:xfrm flipV="1">
            <a:off x="1922463" y="2176463"/>
            <a:ext cx="1122362" cy="393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4" name="Line 19"/>
          <p:cNvSpPr>
            <a:spLocks noChangeShapeType="1"/>
          </p:cNvSpPr>
          <p:nvPr/>
        </p:nvSpPr>
        <p:spPr bwMode="auto">
          <a:xfrm flipV="1">
            <a:off x="1922463" y="2354263"/>
            <a:ext cx="1122362" cy="2238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5" name="Line 20"/>
          <p:cNvSpPr>
            <a:spLocks noChangeShapeType="1"/>
          </p:cNvSpPr>
          <p:nvPr/>
        </p:nvSpPr>
        <p:spPr bwMode="auto">
          <a:xfrm>
            <a:off x="1839913" y="4900613"/>
            <a:ext cx="82550" cy="765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6" name="Line 21"/>
          <p:cNvSpPr>
            <a:spLocks noChangeShapeType="1"/>
          </p:cNvSpPr>
          <p:nvPr/>
        </p:nvSpPr>
        <p:spPr bwMode="auto">
          <a:xfrm flipH="1">
            <a:off x="1779588" y="4900613"/>
            <a:ext cx="60325" cy="765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7" name="Line 22"/>
          <p:cNvSpPr>
            <a:spLocks noChangeShapeType="1"/>
          </p:cNvSpPr>
          <p:nvPr/>
        </p:nvSpPr>
        <p:spPr bwMode="auto">
          <a:xfrm>
            <a:off x="1822450" y="4900613"/>
            <a:ext cx="369888" cy="765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8" name="Line 23"/>
          <p:cNvSpPr>
            <a:spLocks noChangeShapeType="1"/>
          </p:cNvSpPr>
          <p:nvPr/>
        </p:nvSpPr>
        <p:spPr bwMode="auto">
          <a:xfrm flipH="1">
            <a:off x="974725" y="4900613"/>
            <a:ext cx="855663" cy="3667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89" name="Line 24"/>
          <p:cNvSpPr>
            <a:spLocks noChangeShapeType="1"/>
          </p:cNvSpPr>
          <p:nvPr/>
        </p:nvSpPr>
        <p:spPr bwMode="auto">
          <a:xfrm flipH="1">
            <a:off x="1058863" y="4900613"/>
            <a:ext cx="781050" cy="5318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90" name="Line 25"/>
          <p:cNvSpPr>
            <a:spLocks noChangeShapeType="1"/>
          </p:cNvSpPr>
          <p:nvPr/>
        </p:nvSpPr>
        <p:spPr bwMode="auto">
          <a:xfrm flipH="1">
            <a:off x="1233488" y="4900613"/>
            <a:ext cx="588962" cy="765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91" name="Line 26"/>
          <p:cNvSpPr>
            <a:spLocks noChangeShapeType="1"/>
          </p:cNvSpPr>
          <p:nvPr/>
        </p:nvSpPr>
        <p:spPr bwMode="auto">
          <a:xfrm flipH="1">
            <a:off x="1624013" y="4900613"/>
            <a:ext cx="198437" cy="765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92" name="Line 27"/>
          <p:cNvSpPr>
            <a:spLocks noChangeShapeType="1"/>
          </p:cNvSpPr>
          <p:nvPr/>
        </p:nvSpPr>
        <p:spPr bwMode="auto">
          <a:xfrm flipH="1">
            <a:off x="974725" y="4900613"/>
            <a:ext cx="804863" cy="1635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93" name="Line 28"/>
          <p:cNvSpPr>
            <a:spLocks noChangeShapeType="1"/>
          </p:cNvSpPr>
          <p:nvPr/>
        </p:nvSpPr>
        <p:spPr bwMode="auto">
          <a:xfrm>
            <a:off x="1822450" y="4900613"/>
            <a:ext cx="592138" cy="765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94" name="Line 29"/>
          <p:cNvSpPr>
            <a:spLocks noChangeShapeType="1"/>
          </p:cNvSpPr>
          <p:nvPr/>
        </p:nvSpPr>
        <p:spPr bwMode="auto">
          <a:xfrm>
            <a:off x="1779588" y="4900613"/>
            <a:ext cx="863600" cy="5318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95" name="Line 30"/>
          <p:cNvSpPr>
            <a:spLocks noChangeShapeType="1"/>
          </p:cNvSpPr>
          <p:nvPr/>
        </p:nvSpPr>
        <p:spPr bwMode="auto">
          <a:xfrm>
            <a:off x="1839913" y="4900613"/>
            <a:ext cx="996950" cy="3667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7996" name="Line 31"/>
          <p:cNvSpPr>
            <a:spLocks noChangeShapeType="1"/>
          </p:cNvSpPr>
          <p:nvPr/>
        </p:nvSpPr>
        <p:spPr bwMode="auto">
          <a:xfrm>
            <a:off x="1822450" y="4900613"/>
            <a:ext cx="1014413" cy="1635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467997" name="Picture 32" descr="res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279900" y="2693988"/>
            <a:ext cx="3965575" cy="3984625"/>
          </a:xfrm>
        </p:spPr>
      </p:pic>
      <p:sp>
        <p:nvSpPr>
          <p:cNvPr id="467998" name="Text Box 35"/>
          <p:cNvSpPr txBox="1">
            <a:spLocks noChangeArrowheads="1"/>
          </p:cNvSpPr>
          <p:nvPr/>
        </p:nvSpPr>
        <p:spPr bwMode="auto">
          <a:xfrm>
            <a:off x="7099300" y="4019550"/>
            <a:ext cx="1746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omic Sans MS" pitchFamily="66" charset="0"/>
              </a:rPr>
              <a:t>after correction</a:t>
            </a:r>
          </a:p>
        </p:txBody>
      </p:sp>
      <p:sp>
        <p:nvSpPr>
          <p:cNvPr id="467999" name="Text Box 36"/>
          <p:cNvSpPr txBox="1">
            <a:spLocks noChangeArrowheads="1"/>
          </p:cNvSpPr>
          <p:nvPr/>
        </p:nvSpPr>
        <p:spPr bwMode="auto">
          <a:xfrm>
            <a:off x="4859338" y="2963863"/>
            <a:ext cx="1784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66" charset="0"/>
              </a:rPr>
              <a:t>without correction </a:t>
            </a:r>
          </a:p>
        </p:txBody>
      </p:sp>
      <p:sp>
        <p:nvSpPr>
          <p:cNvPr id="468000" name="Line 37"/>
          <p:cNvSpPr>
            <a:spLocks noChangeShapeType="1"/>
          </p:cNvSpPr>
          <p:nvPr/>
        </p:nvSpPr>
        <p:spPr bwMode="auto">
          <a:xfrm flipH="1" flipV="1">
            <a:off x="6500813" y="4192588"/>
            <a:ext cx="598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8001" name="Line 38"/>
          <p:cNvSpPr>
            <a:spLocks noChangeShapeType="1"/>
          </p:cNvSpPr>
          <p:nvPr/>
        </p:nvSpPr>
        <p:spPr bwMode="auto">
          <a:xfrm>
            <a:off x="5910263" y="3281363"/>
            <a:ext cx="803275" cy="331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68002" name="Oval 39"/>
          <p:cNvSpPr>
            <a:spLocks noChangeArrowheads="1"/>
          </p:cNvSpPr>
          <p:nvPr/>
        </p:nvSpPr>
        <p:spPr bwMode="auto">
          <a:xfrm>
            <a:off x="6245225" y="3856038"/>
            <a:ext cx="255588" cy="500062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68003" name="Picture 6" descr="sextupo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7788" y="3222625"/>
            <a:ext cx="1171575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8004" name="Text Box 2"/>
          <p:cNvSpPr txBox="1">
            <a:spLocks noChangeArrowheads="1"/>
          </p:cNvSpPr>
          <p:nvPr/>
        </p:nvSpPr>
        <p:spPr bwMode="auto">
          <a:xfrm>
            <a:off x="1466850" y="0"/>
            <a:ext cx="5595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ekton Pro" pitchFamily="34" charset="0"/>
              </a:rPr>
              <a:t> Sextupole magnets for </a:t>
            </a:r>
          </a:p>
          <a:p>
            <a:pPr algn="ctr"/>
            <a:r>
              <a:rPr lang="en-US">
                <a:latin typeface="Tekton Pro" pitchFamily="34" charset="0"/>
              </a:rPr>
              <a:t>nonlinear correction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>
          <a:xfrm>
            <a:off x="506413" y="0"/>
            <a:ext cx="7019925" cy="1196975"/>
          </a:xfrm>
        </p:spPr>
        <p:txBody>
          <a:bodyPr/>
          <a:lstStyle/>
          <a:p>
            <a:pPr eaLnBrk="1" hangingPunct="1"/>
            <a:r>
              <a:rPr lang="de-DE" b="1" dirty="0" smtClean="0"/>
              <a:t>Outline</a:t>
            </a:r>
            <a:endParaRPr lang="en-US" b="1" dirty="0" smtClean="0"/>
          </a:p>
        </p:txBody>
      </p:sp>
      <p:sp>
        <p:nvSpPr>
          <p:cNvPr id="23554" name="Textfeld 2"/>
          <p:cNvSpPr txBox="1">
            <a:spLocks noChangeArrowheads="1"/>
          </p:cNvSpPr>
          <p:nvPr/>
        </p:nvSpPr>
        <p:spPr bwMode="auto">
          <a:xfrm>
            <a:off x="628650" y="1943100"/>
            <a:ext cx="800893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dirty="0" smtClean="0"/>
              <a:t>Why do we need the Collector Ring. </a:t>
            </a:r>
          </a:p>
          <a:p>
            <a:pPr marL="571500" indent="-571500">
              <a:buFontTx/>
              <a:buChar char="-"/>
            </a:pPr>
            <a:r>
              <a:rPr lang="en-US" sz="3200" dirty="0" smtClean="0"/>
              <a:t>The features of this ring.</a:t>
            </a:r>
          </a:p>
          <a:p>
            <a:pPr marL="571500" indent="-571500">
              <a:buFontTx/>
              <a:buChar char="-"/>
            </a:pPr>
            <a:r>
              <a:rPr lang="en-US" sz="3200" dirty="0" smtClean="0"/>
              <a:t>Present layout.  </a:t>
            </a:r>
          </a:p>
          <a:p>
            <a:pPr marL="571500" indent="-571500">
              <a:buFontTx/>
              <a:buChar char="-"/>
            </a:pPr>
            <a:r>
              <a:rPr lang="en-US" sz="3200" dirty="0" smtClean="0"/>
              <a:t>The main components.</a:t>
            </a:r>
          </a:p>
          <a:p>
            <a:pPr marL="571500" indent="-571500">
              <a:buFontTx/>
              <a:buChar char="-"/>
            </a:pPr>
            <a:r>
              <a:rPr lang="en-US" sz="3200" dirty="0" smtClean="0"/>
              <a:t>Experimental devices.  </a:t>
            </a:r>
          </a:p>
          <a:p>
            <a:pPr marL="571500" indent="-571500">
              <a:buFontTx/>
              <a:buChar char="-"/>
            </a:pPr>
            <a:r>
              <a:rPr lang="en-US" sz="3200" dirty="0" smtClean="0"/>
              <a:t>Present status and plans.    </a:t>
            </a:r>
            <a:endParaRPr lang="en-US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94001" y="3066367"/>
            <a:ext cx="5707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devices </a:t>
            </a: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02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Text Box 3"/>
          <p:cNvSpPr txBox="1">
            <a:spLocks noChangeArrowheads="1"/>
          </p:cNvSpPr>
          <p:nvPr/>
        </p:nvSpPr>
        <p:spPr bwMode="auto">
          <a:xfrm>
            <a:off x="6845300" y="6629400"/>
            <a:ext cx="2298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Isochronous Mode of the CR</a:t>
            </a:r>
          </a:p>
        </p:txBody>
      </p:sp>
      <p:sp>
        <p:nvSpPr>
          <p:cNvPr id="443401" name="Text Box 10"/>
          <p:cNvSpPr txBox="1">
            <a:spLocks noChangeArrowheads="1"/>
          </p:cNvSpPr>
          <p:nvPr/>
        </p:nvSpPr>
        <p:spPr bwMode="auto">
          <a:xfrm>
            <a:off x="2032000" y="2087563"/>
            <a:ext cx="184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34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43402" name="Picture 7" descr="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3" y="1404938"/>
            <a:ext cx="4283075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3" name="Picture 8" descr="mq from brh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1775" y="2697163"/>
            <a:ext cx="34163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404" name="Text Box 9"/>
          <p:cNvSpPr txBox="1">
            <a:spLocks noChangeArrowheads="1"/>
          </p:cNvSpPr>
          <p:nvPr/>
        </p:nvSpPr>
        <p:spPr bwMode="auto">
          <a:xfrm>
            <a:off x="5686425" y="1301750"/>
            <a:ext cx="3343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1. </a:t>
            </a:r>
            <a:r>
              <a:rPr lang="el-GR" sz="1800" i="1">
                <a:cs typeface="Times New Roman" pitchFamily="18" charset="0"/>
              </a:rPr>
              <a:t>γ</a:t>
            </a:r>
            <a:r>
              <a:rPr lang="en-US" sz="1800" i="1" baseline="-16000">
                <a:cs typeface="Times New Roman" pitchFamily="18" charset="0"/>
              </a:rPr>
              <a:t>t</a:t>
            </a:r>
            <a:r>
              <a:rPr lang="en-US" sz="1800" i="1">
                <a:cs typeface="Times New Roman" pitchFamily="18" charset="0"/>
              </a:rPr>
              <a:t> </a:t>
            </a:r>
            <a:r>
              <a:rPr lang="en-US" sz="1600" i="1">
                <a:cs typeface="Times New Roman" pitchFamily="18" charset="0"/>
              </a:rPr>
              <a:t>=</a:t>
            </a:r>
            <a:r>
              <a:rPr lang="en-US" sz="1800" i="1">
                <a:cs typeface="Times New Roman" pitchFamily="18" charset="0"/>
              </a:rPr>
              <a:t> </a:t>
            </a:r>
            <a:r>
              <a:rPr lang="el-GR" sz="1800">
                <a:cs typeface="Times New Roman" pitchFamily="18" charset="0"/>
              </a:rPr>
              <a:t>γ</a:t>
            </a:r>
            <a:r>
              <a:rPr lang="en-US" sz="1800">
                <a:cs typeface="Times New Roman" pitchFamily="18" charset="0"/>
              </a:rPr>
              <a:t> </a:t>
            </a:r>
            <a:r>
              <a:rPr lang="en-US" sz="1600" i="1">
                <a:cs typeface="Times New Roman" pitchFamily="18" charset="0"/>
              </a:rPr>
              <a:t>=</a:t>
            </a:r>
            <a:r>
              <a:rPr lang="en-US" sz="1800">
                <a:cs typeface="Times New Roman" pitchFamily="18" charset="0"/>
              </a:rPr>
              <a:t> 1.84 (</a:t>
            </a:r>
            <a:r>
              <a:rPr lang="en-US" sz="1800" i="1">
                <a:cs typeface="Times New Roman" pitchFamily="18" charset="0"/>
              </a:rPr>
              <a:t>E = 782.5 MeV/u</a:t>
            </a:r>
            <a:r>
              <a:rPr lang="en-US" sz="1800">
                <a:cs typeface="Times New Roman" pitchFamily="18" charset="0"/>
              </a:rPr>
              <a:t>)</a:t>
            </a:r>
            <a:endParaRPr lang="el-GR" sz="1800">
              <a:cs typeface="Times New Roman" pitchFamily="18" charset="0"/>
            </a:endParaRPr>
          </a:p>
        </p:txBody>
      </p:sp>
      <p:sp>
        <p:nvSpPr>
          <p:cNvPr id="443405" name="Text Box 11"/>
          <p:cNvSpPr txBox="1">
            <a:spLocks noChangeArrowheads="1"/>
          </p:cNvSpPr>
          <p:nvPr/>
        </p:nvSpPr>
        <p:spPr bwMode="auto">
          <a:xfrm>
            <a:off x="5686425" y="1749425"/>
            <a:ext cx="3343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2. </a:t>
            </a:r>
            <a:r>
              <a:rPr lang="el-GR" sz="1800" i="1">
                <a:cs typeface="Times New Roman" pitchFamily="18" charset="0"/>
              </a:rPr>
              <a:t>γ</a:t>
            </a:r>
            <a:r>
              <a:rPr lang="en-US" sz="1800" i="1" baseline="-16000">
                <a:cs typeface="Times New Roman" pitchFamily="18" charset="0"/>
              </a:rPr>
              <a:t>t</a:t>
            </a:r>
            <a:r>
              <a:rPr lang="en-US" sz="1800" i="1">
                <a:cs typeface="Times New Roman" pitchFamily="18" charset="0"/>
              </a:rPr>
              <a:t> </a:t>
            </a:r>
            <a:r>
              <a:rPr lang="en-US" sz="1600" i="1">
                <a:cs typeface="Times New Roman" pitchFamily="18" charset="0"/>
              </a:rPr>
              <a:t>=</a:t>
            </a:r>
            <a:r>
              <a:rPr lang="en-US" sz="1800" i="1">
                <a:cs typeface="Times New Roman" pitchFamily="18" charset="0"/>
              </a:rPr>
              <a:t> </a:t>
            </a:r>
            <a:r>
              <a:rPr lang="el-GR" sz="1800">
                <a:cs typeface="Times New Roman" pitchFamily="18" charset="0"/>
              </a:rPr>
              <a:t>γ</a:t>
            </a:r>
            <a:r>
              <a:rPr lang="en-US" sz="1800">
                <a:cs typeface="Times New Roman" pitchFamily="18" charset="0"/>
              </a:rPr>
              <a:t> </a:t>
            </a:r>
            <a:r>
              <a:rPr lang="en-US" sz="1600" i="1">
                <a:cs typeface="Times New Roman" pitchFamily="18" charset="0"/>
              </a:rPr>
              <a:t>=</a:t>
            </a:r>
            <a:r>
              <a:rPr lang="en-US" sz="1800">
                <a:cs typeface="Times New Roman" pitchFamily="18" charset="0"/>
              </a:rPr>
              <a:t> 1.67 (</a:t>
            </a:r>
            <a:r>
              <a:rPr lang="en-US" sz="1800" i="1">
                <a:cs typeface="Times New Roman" pitchFamily="18" charset="0"/>
              </a:rPr>
              <a:t>E = 624.1 MeV/u</a:t>
            </a:r>
            <a:r>
              <a:rPr lang="en-US" sz="1800">
                <a:cs typeface="Times New Roman" pitchFamily="18" charset="0"/>
              </a:rPr>
              <a:t>)</a:t>
            </a:r>
            <a:endParaRPr lang="el-GR" sz="1800">
              <a:cs typeface="Times New Roman" pitchFamily="18" charset="0"/>
            </a:endParaRPr>
          </a:p>
        </p:txBody>
      </p:sp>
      <p:sp>
        <p:nvSpPr>
          <p:cNvPr id="443406" name="Text Box 12"/>
          <p:cNvSpPr txBox="1">
            <a:spLocks noChangeArrowheads="1"/>
          </p:cNvSpPr>
          <p:nvPr/>
        </p:nvSpPr>
        <p:spPr bwMode="auto">
          <a:xfrm>
            <a:off x="5686425" y="2197100"/>
            <a:ext cx="3343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3. </a:t>
            </a:r>
            <a:r>
              <a:rPr lang="el-GR" sz="1800" i="1">
                <a:cs typeface="Times New Roman" pitchFamily="18" charset="0"/>
              </a:rPr>
              <a:t>γ</a:t>
            </a:r>
            <a:r>
              <a:rPr lang="en-US" sz="1800" i="1" baseline="-16000">
                <a:cs typeface="Times New Roman" pitchFamily="18" charset="0"/>
              </a:rPr>
              <a:t>t</a:t>
            </a:r>
            <a:r>
              <a:rPr lang="en-US" sz="1800" i="1">
                <a:cs typeface="Times New Roman" pitchFamily="18" charset="0"/>
              </a:rPr>
              <a:t> </a:t>
            </a:r>
            <a:r>
              <a:rPr lang="en-US" sz="1600" i="1">
                <a:cs typeface="Times New Roman" pitchFamily="18" charset="0"/>
              </a:rPr>
              <a:t>=</a:t>
            </a:r>
            <a:r>
              <a:rPr lang="en-US" sz="1800" i="1">
                <a:cs typeface="Times New Roman" pitchFamily="18" charset="0"/>
              </a:rPr>
              <a:t> </a:t>
            </a:r>
            <a:r>
              <a:rPr lang="el-GR" sz="1800">
                <a:cs typeface="Times New Roman" pitchFamily="18" charset="0"/>
              </a:rPr>
              <a:t>γ</a:t>
            </a:r>
            <a:r>
              <a:rPr lang="en-US" sz="1800">
                <a:cs typeface="Times New Roman" pitchFamily="18" charset="0"/>
              </a:rPr>
              <a:t> </a:t>
            </a:r>
            <a:r>
              <a:rPr lang="en-US" sz="1600" i="1">
                <a:cs typeface="Times New Roman" pitchFamily="18" charset="0"/>
              </a:rPr>
              <a:t>=</a:t>
            </a:r>
            <a:r>
              <a:rPr lang="en-US" sz="1800">
                <a:cs typeface="Times New Roman" pitchFamily="18" charset="0"/>
              </a:rPr>
              <a:t> 1.43 (</a:t>
            </a:r>
            <a:r>
              <a:rPr lang="en-US" sz="1800" i="1">
                <a:cs typeface="Times New Roman" pitchFamily="18" charset="0"/>
              </a:rPr>
              <a:t>E = 400.5 MeV/u</a:t>
            </a:r>
            <a:r>
              <a:rPr lang="en-US" sz="1800">
                <a:cs typeface="Times New Roman" pitchFamily="18" charset="0"/>
              </a:rPr>
              <a:t>)</a:t>
            </a:r>
            <a:endParaRPr lang="el-GR" sz="1800">
              <a:cs typeface="Times New Roman" pitchFamily="18" charset="0"/>
            </a:endParaRPr>
          </a:p>
        </p:txBody>
      </p:sp>
      <p:sp>
        <p:nvSpPr>
          <p:cNvPr id="443407" name="Text Box 10"/>
          <p:cNvSpPr txBox="1">
            <a:spLocks noChangeArrowheads="1"/>
          </p:cNvSpPr>
          <p:nvPr/>
        </p:nvSpPr>
        <p:spPr bwMode="auto">
          <a:xfrm>
            <a:off x="563563" y="306641"/>
            <a:ext cx="78582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Isomeric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beams, Lifetimes and Masses</a:t>
            </a:r>
            <a:r>
              <a:rPr lang="en-US" sz="3200" dirty="0" smtClean="0">
                <a:latin typeface="Tekton Pro" pitchFamily="34" charset="0"/>
              </a:rPr>
              <a:t> </a:t>
            </a:r>
            <a:endParaRPr lang="en-US" sz="3200" dirty="0">
              <a:latin typeface="Tekton Pro" pitchFamily="34" charset="0"/>
            </a:endParaRPr>
          </a:p>
        </p:txBody>
      </p:sp>
      <p:graphicFrame>
        <p:nvGraphicFramePr>
          <p:cNvPr id="443399" name="Object 7"/>
          <p:cNvGraphicFramePr>
            <a:graphicFrameLocks noChangeAspect="1"/>
          </p:cNvGraphicFramePr>
          <p:nvPr/>
        </p:nvGraphicFramePr>
        <p:xfrm>
          <a:off x="1016000" y="4772025"/>
          <a:ext cx="406717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38" name="Equation" r:id="rId5" imgW="2781300" imgH="482600" progId="Equation.3">
                  <p:embed/>
                </p:oleObj>
              </mc:Choice>
              <mc:Fallback>
                <p:oleObj name="Equation" r:id="rId5" imgW="2781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772025"/>
                        <a:ext cx="4067175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3408" name="Text Box 12"/>
          <p:cNvSpPr txBox="1">
            <a:spLocks noChangeArrowheads="1"/>
          </p:cNvSpPr>
          <p:nvPr/>
        </p:nvSpPr>
        <p:spPr bwMode="auto">
          <a:xfrm>
            <a:off x="563563" y="5768975"/>
            <a:ext cx="8164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Arial Unicode MS" pitchFamily="34" charset="-128"/>
              </a:rPr>
              <a:t>Isochronous mode ( </a:t>
            </a:r>
            <a:r>
              <a:rPr lang="en-US" sz="2000">
                <a:latin typeface="Arial Unicode MS" pitchFamily="34" charset="-128"/>
                <a:cs typeface="Times New Roman" pitchFamily="18" charset="0"/>
              </a:rPr>
              <a:t>γ</a:t>
            </a:r>
            <a:r>
              <a:rPr lang="en-US" sz="2000" baseline="-25000">
                <a:latin typeface="Arial Unicode MS" pitchFamily="34" charset="-128"/>
                <a:cs typeface="Times New Roman" pitchFamily="18" charset="0"/>
              </a:rPr>
              <a:t>tr</a:t>
            </a:r>
            <a:r>
              <a:rPr lang="en-US" sz="2000">
                <a:latin typeface="Arial Unicode MS" pitchFamily="34" charset="-128"/>
                <a:cs typeface="Times New Roman" pitchFamily="18" charset="0"/>
              </a:rPr>
              <a:t> = γ ) is required</a:t>
            </a:r>
            <a:r>
              <a:rPr lang="en-US" sz="2000">
                <a:latin typeface="Arial Unicode MS" pitchFamily="34" charset="-128"/>
              </a:rPr>
              <a:t> for fast  mass measurements.</a:t>
            </a:r>
            <a:endParaRPr lang="en-US" sz="2000">
              <a:latin typeface="Arial Unicode MS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29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Rectangle 2"/>
          <p:cNvSpPr>
            <a:spLocks noGrp="1" noChangeArrowheads="1"/>
          </p:cNvSpPr>
          <p:nvPr>
            <p:ph type="title"/>
          </p:nvPr>
        </p:nvSpPr>
        <p:spPr>
          <a:xfrm>
            <a:off x="576263" y="0"/>
            <a:ext cx="8305800" cy="1143000"/>
          </a:xfrm>
        </p:spPr>
        <p:txBody>
          <a:bodyPr/>
          <a:lstStyle/>
          <a:p>
            <a:pPr eaLnBrk="1" hangingPunct="1"/>
            <a:r>
              <a:rPr lang="en-AU" sz="4400" smtClean="0">
                <a:latin typeface="Tekton Pro" pitchFamily="34" charset="0"/>
              </a:rPr>
              <a:t>Isochronous mode </a:t>
            </a:r>
            <a:endParaRPr lang="en-US" sz="4400" smtClean="0">
              <a:latin typeface="Tekton Pro" pitchFamily="34" charset="0"/>
            </a:endParaRPr>
          </a:p>
        </p:txBody>
      </p:sp>
      <p:pic>
        <p:nvPicPr>
          <p:cNvPr id="473090" name="Picture 19" descr="bet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1389063"/>
            <a:ext cx="4225925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9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9713" y="2689225"/>
            <a:ext cx="34115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092" name="Text Box 34"/>
          <p:cNvSpPr txBox="1">
            <a:spLocks noChangeArrowheads="1"/>
          </p:cNvSpPr>
          <p:nvPr/>
        </p:nvSpPr>
        <p:spPr bwMode="auto">
          <a:xfrm>
            <a:off x="5597525" y="1524000"/>
            <a:ext cx="313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Optic parameters in the isochronous mode</a:t>
            </a:r>
          </a:p>
        </p:txBody>
      </p:sp>
    </p:spTree>
    <p:extLst>
      <p:ext uri="{BB962C8B-B14F-4D97-AF65-F5344CB8AC3E}">
        <p14:creationId xmlns:p14="http://schemas.microsoft.com/office/powerpoint/2010/main" val="2944522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318057"/>
              </p:ext>
            </p:extLst>
          </p:nvPr>
        </p:nvGraphicFramePr>
        <p:xfrm>
          <a:off x="1546680" y="2016578"/>
          <a:ext cx="5348271" cy="937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65" name="Equation" r:id="rId3" imgW="2781300" imgH="482600" progId="Equation.3">
                  <p:embed/>
                </p:oleObj>
              </mc:Choice>
              <mc:Fallback>
                <p:oleObj name="Equation" r:id="rId3" imgW="27813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680" y="2016578"/>
                        <a:ext cx="5348271" cy="937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445078" y="261257"/>
            <a:ext cx="601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Isochronous condition at CR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 rot="16200000">
            <a:off x="4423778" y="1609708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≈0</a:t>
            </a:r>
            <a:endParaRPr lang="en-US" sz="2000" dirty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5955942" y="1540579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≈0</a:t>
            </a:r>
            <a:endParaRPr lang="en-US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1611994" y="3873930"/>
            <a:ext cx="5421356" cy="203132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I</a:t>
            </a:r>
            <a:r>
              <a:rPr lang="en-US" sz="1800" dirty="0" smtClean="0"/>
              <a:t>deal isochronicity can be guarantied only </a:t>
            </a:r>
          </a:p>
          <a:p>
            <a:r>
              <a:rPr lang="en-US" sz="1800" dirty="0" smtClean="0"/>
              <a:t>for one m/q ion  applying  correction scheme </a:t>
            </a:r>
          </a:p>
          <a:p>
            <a:r>
              <a:rPr lang="en-US" sz="1800" dirty="0" smtClean="0"/>
              <a:t>(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, </a:t>
            </a:r>
            <a:r>
              <a:rPr lang="en-US" sz="1800" dirty="0" err="1" smtClean="0"/>
              <a:t>octupole</a:t>
            </a:r>
            <a:r>
              <a:rPr lang="en-US" sz="1800" dirty="0" smtClean="0"/>
              <a:t>, </a:t>
            </a:r>
            <a:r>
              <a:rPr lang="en-US" sz="1800" dirty="0" err="1" smtClean="0"/>
              <a:t>decapole</a:t>
            </a:r>
            <a:r>
              <a:rPr lang="en-US" sz="1800" dirty="0" smtClean="0"/>
              <a:t> correctors). </a:t>
            </a:r>
          </a:p>
          <a:p>
            <a:endParaRPr lang="en-US" sz="1800" dirty="0"/>
          </a:p>
          <a:p>
            <a:r>
              <a:rPr lang="en-US" sz="1800" dirty="0" smtClean="0"/>
              <a:t>Frequency calibration by velocity measurement with </a:t>
            </a:r>
          </a:p>
          <a:p>
            <a:r>
              <a:rPr lang="en-US" sz="1800" dirty="0" smtClean="0"/>
              <a:t>two TOF detectors.      </a:t>
            </a:r>
          </a:p>
          <a:p>
            <a:endParaRPr lang="en-US" sz="1800" dirty="0"/>
          </a:p>
        </p:txBody>
      </p:sp>
      <p:sp>
        <p:nvSpPr>
          <p:cNvPr id="7" name="Pfeil nach rechts 6"/>
          <p:cNvSpPr/>
          <p:nvPr/>
        </p:nvSpPr>
        <p:spPr bwMode="auto">
          <a:xfrm rot="16200000">
            <a:off x="4245338" y="3243595"/>
            <a:ext cx="895192" cy="3157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81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8"/>
          <p:cNvSpPr>
            <a:spLocks/>
          </p:cNvSpPr>
          <p:nvPr/>
        </p:nvSpPr>
        <p:spPr bwMode="auto">
          <a:xfrm>
            <a:off x="309563" y="4846638"/>
            <a:ext cx="45132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267" bIns="0">
            <a:spAutoFit/>
          </a:bodyPr>
          <a:lstStyle/>
          <a:p>
            <a:pPr marL="31750"/>
            <a:r>
              <a:rPr lang="en-US" altLang="de-DE" sz="1400">
                <a:solidFill>
                  <a:srgbClr val="000000"/>
                </a:solidFill>
                <a:ea typeface="ＭＳ Ｐゴシック"/>
                <a:cs typeface="ＭＳ Ｐゴシック"/>
                <a:sym typeface="Arial Bold Italic"/>
              </a:rPr>
              <a:t>H. Geissel and Yu. Litvinov, J. Phys. G31 (2005) S1779--83</a:t>
            </a:r>
          </a:p>
        </p:txBody>
      </p:sp>
      <p:pic>
        <p:nvPicPr>
          <p:cNvPr id="47411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1222375"/>
            <a:ext cx="4810125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15" name="TextBox 8"/>
          <p:cNvSpPr txBox="1">
            <a:spLocks noChangeArrowheads="1"/>
          </p:cNvSpPr>
          <p:nvPr/>
        </p:nvSpPr>
        <p:spPr bwMode="auto">
          <a:xfrm>
            <a:off x="169863" y="5272088"/>
            <a:ext cx="5249862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592" tIns="45297" rIns="90592" bIns="45297">
            <a:spAutoFit/>
          </a:bodyPr>
          <a:lstStyle/>
          <a:p>
            <a:r>
              <a:rPr lang="en-US" altLang="de-DE" sz="1600" b="0" dirty="0">
                <a:solidFill>
                  <a:srgbClr val="000000"/>
                </a:solidFill>
                <a:latin typeface="Comic Sans MS" pitchFamily="66" charset="0"/>
                <a:ea typeface="ヒラギノ角ゴ ProN W3"/>
                <a:cs typeface="ヒラギノ角ゴ ProN W3"/>
                <a:sym typeface="Arial" charset="0"/>
              </a:rPr>
              <a:t>Good isochronous conditions are fulfilled only </a:t>
            </a:r>
          </a:p>
          <a:p>
            <a:r>
              <a:rPr lang="en-US" altLang="de-DE" sz="1600" b="0" dirty="0">
                <a:solidFill>
                  <a:srgbClr val="000000"/>
                </a:solidFill>
                <a:latin typeface="Comic Sans MS" pitchFamily="66" charset="0"/>
                <a:ea typeface="ヒラギノ角ゴ ProN W3"/>
                <a:cs typeface="ヒラギノ角ゴ ProN W3"/>
                <a:sym typeface="Arial" charset="0"/>
              </a:rPr>
              <a:t>in a small range.</a:t>
            </a:r>
          </a:p>
          <a:p>
            <a:r>
              <a:rPr lang="en-US" altLang="de-DE" sz="1600" dirty="0">
                <a:solidFill>
                  <a:srgbClr val="000000"/>
                </a:solidFill>
                <a:latin typeface="Comic Sans MS" pitchFamily="66" charset="0"/>
                <a:ea typeface="ヒラギノ角ゴ ProN W3"/>
                <a:cs typeface="ヒラギノ角ゴ ProN W3"/>
                <a:sym typeface="Arial" charset="0"/>
              </a:rPr>
              <a:t>One has to reduce momentum acceptance!</a:t>
            </a:r>
          </a:p>
          <a:p>
            <a:r>
              <a:rPr lang="en-US" altLang="de-DE" sz="1600" dirty="0">
                <a:solidFill>
                  <a:srgbClr val="FF0000"/>
                </a:solidFill>
                <a:latin typeface="Comic Sans MS" pitchFamily="66" charset="0"/>
                <a:ea typeface="ヒラギノ角ゴ ProN W3"/>
                <a:cs typeface="ヒラギノ角ゴ ProN W3"/>
                <a:sym typeface="Arial" charset="0"/>
              </a:rPr>
              <a:t>or use 2 TOF detectors for velocity measurement!</a:t>
            </a:r>
          </a:p>
          <a:p>
            <a:endParaRPr lang="en-US" altLang="de-DE" sz="1600" dirty="0">
              <a:solidFill>
                <a:srgbClr val="FF0000"/>
              </a:solidFill>
              <a:latin typeface="Comic Sans MS" pitchFamily="66" charset="0"/>
              <a:ea typeface="ヒラギノ角ゴ ProN W3"/>
              <a:cs typeface="ヒラギノ角ゴ ProN W3"/>
              <a:sym typeface="Arial" charset="0"/>
            </a:endParaRPr>
          </a:p>
        </p:txBody>
      </p:sp>
      <p:pic>
        <p:nvPicPr>
          <p:cNvPr id="474116" name="Grafi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7988" y="1344613"/>
            <a:ext cx="35337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7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1463" y="2841625"/>
            <a:ext cx="15335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18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1463" y="4244975"/>
            <a:ext cx="15335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19" name="Textfeld 1"/>
          <p:cNvSpPr txBox="1">
            <a:spLocks noChangeArrowheads="1"/>
          </p:cNvSpPr>
          <p:nvPr/>
        </p:nvSpPr>
        <p:spPr bwMode="auto">
          <a:xfrm>
            <a:off x="2795588" y="178934"/>
            <a:ext cx="3133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TOF </a:t>
            </a:r>
            <a:r>
              <a:rPr lang="de-DE" dirty="0" err="1"/>
              <a:t>detectors</a:t>
            </a:r>
            <a:r>
              <a:rPr lang="de-D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718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632746"/>
              </p:ext>
            </p:extLst>
          </p:nvPr>
        </p:nvGraphicFramePr>
        <p:xfrm>
          <a:off x="1546680" y="2016578"/>
          <a:ext cx="5348271" cy="937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86" name="Equation" r:id="rId3" imgW="2781300" imgH="482600" progId="Equation.3">
                  <p:embed/>
                </p:oleObj>
              </mc:Choice>
              <mc:Fallback>
                <p:oleObj name="Equation" r:id="rId3" imgW="2781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680" y="2016578"/>
                        <a:ext cx="5348271" cy="937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1445078" y="261257"/>
            <a:ext cx="6011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Isochronous conditions at CR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 rot="16200000">
            <a:off x="4423778" y="1609708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≈0</a:t>
            </a:r>
            <a:endParaRPr lang="en-US" sz="2000" dirty="0"/>
          </a:p>
        </p:txBody>
      </p:sp>
      <p:sp>
        <p:nvSpPr>
          <p:cNvPr id="5" name="Textfeld 4"/>
          <p:cNvSpPr txBox="1"/>
          <p:nvPr/>
        </p:nvSpPr>
        <p:spPr>
          <a:xfrm rot="16200000">
            <a:off x="5955942" y="1540579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≈0</a:t>
            </a:r>
            <a:endParaRPr lang="en-US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1611994" y="3922915"/>
            <a:ext cx="5626540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/>
              <a:t>Field errors of the magnets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Stability of magnet power converter (mainly dipole) 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Closed orbit distortion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Large transverse acceptance (100 mm*</a:t>
            </a:r>
            <a:r>
              <a:rPr lang="en-US" sz="1800" dirty="0" err="1" smtClean="0"/>
              <a:t>mrad</a:t>
            </a:r>
            <a:r>
              <a:rPr lang="en-US" sz="1800" dirty="0" smtClean="0"/>
              <a:t>) </a:t>
            </a:r>
          </a:p>
        </p:txBody>
      </p:sp>
      <p:sp>
        <p:nvSpPr>
          <p:cNvPr id="7" name="Pfeil nach rechts 6"/>
          <p:cNvSpPr/>
          <p:nvPr/>
        </p:nvSpPr>
        <p:spPr bwMode="auto">
          <a:xfrm rot="16200000">
            <a:off x="5693160" y="3317073"/>
            <a:ext cx="895192" cy="3157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78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79913" y="195943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Schottky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47443" y="1324543"/>
            <a:ext cx="82577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detectors one can measure a frequency of short lived single ions within 10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dedicated design of the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detectors for CR is ongoing within the ILIMA collaboration. 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beam intensity can be measured simultaneously with a frequency detection.  </a:t>
            </a:r>
          </a:p>
          <a:p>
            <a:pPr marL="285750" indent="-285750">
              <a:buFontTx/>
              <a:buChar char="-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correct non-isochronous conditions the velocity or magnet rigidity of each particle can be measured . For this a special transversal detector is being developed by ILIMA.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have a good resolution of measurements several detectors will be installed in the CR.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358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3" name="Grafi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563" y="1196975"/>
            <a:ext cx="7462837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8994" name="Titel 1"/>
          <p:cNvSpPr>
            <a:spLocks noGrp="1"/>
          </p:cNvSpPr>
          <p:nvPr>
            <p:ph type="title"/>
          </p:nvPr>
        </p:nvSpPr>
        <p:spPr>
          <a:xfrm>
            <a:off x="323850" y="-3175"/>
            <a:ext cx="7886700" cy="119697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" charset="0"/>
                <a:cs typeface="Arial" charset="0"/>
              </a:rPr>
              <a:t> Experimental devices </a:t>
            </a:r>
          </a:p>
        </p:txBody>
      </p:sp>
      <p:cxnSp>
        <p:nvCxnSpPr>
          <p:cNvPr id="468995" name="Gerade Verbindung mit Pfeil 9"/>
          <p:cNvCxnSpPr>
            <a:cxnSpLocks noChangeShapeType="1"/>
          </p:cNvCxnSpPr>
          <p:nvPr/>
        </p:nvCxnSpPr>
        <p:spPr bwMode="auto">
          <a:xfrm flipV="1">
            <a:off x="5629275" y="2649538"/>
            <a:ext cx="1252538" cy="6937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8996" name="Gerade Verbindung mit Pfeil 10"/>
          <p:cNvCxnSpPr>
            <a:cxnSpLocks noChangeShapeType="1"/>
          </p:cNvCxnSpPr>
          <p:nvPr/>
        </p:nvCxnSpPr>
        <p:spPr bwMode="auto">
          <a:xfrm flipV="1">
            <a:off x="4895850" y="2112963"/>
            <a:ext cx="0" cy="9382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8997" name="Gerade Verbindung mit Pfeil 14"/>
          <p:cNvCxnSpPr>
            <a:cxnSpLocks noChangeShapeType="1"/>
          </p:cNvCxnSpPr>
          <p:nvPr/>
        </p:nvCxnSpPr>
        <p:spPr bwMode="auto">
          <a:xfrm>
            <a:off x="5645150" y="4241800"/>
            <a:ext cx="2370138" cy="650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8998" name="Gerade Verbindung mit Pfeil 15"/>
          <p:cNvCxnSpPr>
            <a:cxnSpLocks noChangeShapeType="1"/>
          </p:cNvCxnSpPr>
          <p:nvPr/>
        </p:nvCxnSpPr>
        <p:spPr bwMode="auto">
          <a:xfrm>
            <a:off x="5438775" y="4438650"/>
            <a:ext cx="2312988" cy="5953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8999" name="Gerade Verbindung mit Pfeil 16"/>
          <p:cNvCxnSpPr>
            <a:cxnSpLocks noChangeShapeType="1"/>
          </p:cNvCxnSpPr>
          <p:nvPr/>
        </p:nvCxnSpPr>
        <p:spPr bwMode="auto">
          <a:xfrm flipV="1">
            <a:off x="5324475" y="2309813"/>
            <a:ext cx="982663" cy="7413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00" name="Gerade Verbindung mit Pfeil 17"/>
          <p:cNvCxnSpPr>
            <a:cxnSpLocks noChangeShapeType="1"/>
          </p:cNvCxnSpPr>
          <p:nvPr/>
        </p:nvCxnSpPr>
        <p:spPr bwMode="auto">
          <a:xfrm flipH="1">
            <a:off x="2124075" y="4438650"/>
            <a:ext cx="1254125" cy="11906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01" name="Gerade Verbindung mit Pfeil 18"/>
          <p:cNvCxnSpPr>
            <a:cxnSpLocks noChangeShapeType="1"/>
          </p:cNvCxnSpPr>
          <p:nvPr/>
        </p:nvCxnSpPr>
        <p:spPr bwMode="auto">
          <a:xfrm flipH="1">
            <a:off x="2751138" y="4543425"/>
            <a:ext cx="1173162" cy="14859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02" name="Gerade Verbindung mit Pfeil 20"/>
          <p:cNvCxnSpPr>
            <a:cxnSpLocks noChangeShapeType="1"/>
          </p:cNvCxnSpPr>
          <p:nvPr/>
        </p:nvCxnSpPr>
        <p:spPr bwMode="auto">
          <a:xfrm flipV="1">
            <a:off x="5629275" y="3343275"/>
            <a:ext cx="1962150" cy="4000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03" name="Gerade Verbindung mit Pfeil 21"/>
          <p:cNvCxnSpPr>
            <a:cxnSpLocks noChangeShapeType="1"/>
          </p:cNvCxnSpPr>
          <p:nvPr/>
        </p:nvCxnSpPr>
        <p:spPr bwMode="auto">
          <a:xfrm flipH="1">
            <a:off x="1371600" y="3989388"/>
            <a:ext cx="2006600" cy="2524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04" name="Gerade Verbindung mit Pfeil 22"/>
          <p:cNvCxnSpPr>
            <a:cxnSpLocks noChangeShapeType="1"/>
          </p:cNvCxnSpPr>
          <p:nvPr/>
        </p:nvCxnSpPr>
        <p:spPr bwMode="auto">
          <a:xfrm>
            <a:off x="4895850" y="4543425"/>
            <a:ext cx="2163763" cy="11826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469005" name="Picture 6" descr="Macintosh HD:Users:Yuri:Work:Papers:New:PNPP:Files:resonator1.pd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7950" y="3051175"/>
            <a:ext cx="167481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9006" name="Picture 8" descr="Macintosh HD:Users:Yuri:Work:Papers:New:PNPP:Files:resonator2.pd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8638" y="3051175"/>
            <a:ext cx="130651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9007" name="Gerade Verbindung mit Pfeil 25"/>
          <p:cNvCxnSpPr>
            <a:cxnSpLocks noChangeShapeType="1"/>
          </p:cNvCxnSpPr>
          <p:nvPr/>
        </p:nvCxnSpPr>
        <p:spPr bwMode="auto">
          <a:xfrm flipH="1" flipV="1">
            <a:off x="1371600" y="3303588"/>
            <a:ext cx="1276350" cy="3333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08" name="Gerade Verbindung mit Pfeil 26"/>
          <p:cNvCxnSpPr>
            <a:cxnSpLocks noChangeShapeType="1"/>
          </p:cNvCxnSpPr>
          <p:nvPr/>
        </p:nvCxnSpPr>
        <p:spPr bwMode="auto">
          <a:xfrm flipH="1" flipV="1">
            <a:off x="2751138" y="2309813"/>
            <a:ext cx="587375" cy="7413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69009" name="Textfeld 29"/>
          <p:cNvSpPr txBox="1">
            <a:spLocks noChangeArrowheads="1"/>
          </p:cNvSpPr>
          <p:nvPr/>
        </p:nvSpPr>
        <p:spPr bwMode="auto">
          <a:xfrm>
            <a:off x="2042432" y="1189037"/>
            <a:ext cx="5256213" cy="4603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15 </a:t>
            </a:r>
            <a:r>
              <a:rPr lang="en-US" sz="2400" dirty="0" err="1" smtClean="0">
                <a:solidFill>
                  <a:srgbClr val="7030A0"/>
                </a:solidFill>
              </a:rPr>
              <a:t>Schottky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resonators in the ring </a:t>
            </a:r>
          </a:p>
        </p:txBody>
      </p:sp>
      <p:cxnSp>
        <p:nvCxnSpPr>
          <p:cNvPr id="469010" name="Gerade Verbindung mit Pfeil 18"/>
          <p:cNvCxnSpPr>
            <a:cxnSpLocks noChangeShapeType="1"/>
          </p:cNvCxnSpPr>
          <p:nvPr/>
        </p:nvCxnSpPr>
        <p:spPr bwMode="auto">
          <a:xfrm>
            <a:off x="4895850" y="4735513"/>
            <a:ext cx="1504950" cy="12938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11" name="Gerade Verbindung mit Pfeil 18"/>
          <p:cNvCxnSpPr>
            <a:cxnSpLocks noChangeShapeType="1"/>
          </p:cNvCxnSpPr>
          <p:nvPr/>
        </p:nvCxnSpPr>
        <p:spPr bwMode="auto">
          <a:xfrm flipH="1" flipV="1">
            <a:off x="2062163" y="2582863"/>
            <a:ext cx="585787" cy="3952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69012" name="Gerade Verbindung mit Pfeil 18"/>
          <p:cNvCxnSpPr>
            <a:cxnSpLocks noChangeShapeType="1"/>
          </p:cNvCxnSpPr>
          <p:nvPr/>
        </p:nvCxnSpPr>
        <p:spPr bwMode="auto">
          <a:xfrm>
            <a:off x="4657725" y="4735513"/>
            <a:ext cx="427038" cy="14255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0343" y="-11339"/>
            <a:ext cx="7019925" cy="1196975"/>
          </a:xfrm>
        </p:spPr>
        <p:txBody>
          <a:bodyPr/>
          <a:lstStyle/>
          <a:p>
            <a:r>
              <a:rPr lang="en-US" dirty="0" smtClean="0"/>
              <a:t>Experimental devices 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18803" y="1363584"/>
            <a:ext cx="8672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interest in the determination of beta delayed particle emission (like beta-delayed neutrons or two neutron emission) </a:t>
            </a:r>
          </a:p>
          <a:p>
            <a:endParaRPr lang="en-US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To measure the life-time of short lived nuclides coming from Super-FRS the two particle detectors will be installed in the ring</a:t>
            </a:r>
          </a:p>
          <a:p>
            <a:endParaRPr lang="en-US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The design of the detectors is ongoing within ILIMA collaboration.  </a:t>
            </a:r>
          </a:p>
          <a:p>
            <a:endParaRPr lang="en-US" sz="2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To have high resolving power the detectors should be placed at high dispersive place of the CR (in the middle of arcs) </a:t>
            </a:r>
          </a:p>
        </p:txBody>
      </p:sp>
    </p:spTree>
    <p:extLst>
      <p:ext uri="{BB962C8B-B14F-4D97-AF65-F5344CB8AC3E}">
        <p14:creationId xmlns:p14="http://schemas.microsoft.com/office/powerpoint/2010/main" val="408931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7" name="Grafi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96975"/>
            <a:ext cx="7462838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0018" name="Gerade Verbindung mit Pfeil 8"/>
          <p:cNvCxnSpPr>
            <a:cxnSpLocks noChangeShapeType="1"/>
          </p:cNvCxnSpPr>
          <p:nvPr/>
        </p:nvCxnSpPr>
        <p:spPr bwMode="auto">
          <a:xfrm>
            <a:off x="7110413" y="4756150"/>
            <a:ext cx="623887" cy="2444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70019" name="Titel 1"/>
          <p:cNvSpPr>
            <a:spLocks noGrp="1"/>
          </p:cNvSpPr>
          <p:nvPr>
            <p:ph type="title"/>
          </p:nvPr>
        </p:nvSpPr>
        <p:spPr>
          <a:xfrm>
            <a:off x="714375" y="-3175"/>
            <a:ext cx="7019925" cy="1196975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Arial" charset="0"/>
                <a:cs typeface="Arial" charset="0"/>
              </a:rPr>
              <a:t> Experimental devices </a:t>
            </a:r>
          </a:p>
        </p:txBody>
      </p:sp>
      <p:cxnSp>
        <p:nvCxnSpPr>
          <p:cNvPr id="470020" name="Gerade Verbindung mit Pfeil 14"/>
          <p:cNvCxnSpPr>
            <a:cxnSpLocks noChangeShapeType="1"/>
          </p:cNvCxnSpPr>
          <p:nvPr/>
        </p:nvCxnSpPr>
        <p:spPr bwMode="auto">
          <a:xfrm flipH="1" flipV="1">
            <a:off x="1390650" y="3335338"/>
            <a:ext cx="668338" cy="3476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470021" name="Picture 5" descr="Macintosh HD:Users:Yuri:Work:Papers:New:PNPP:F_detec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5138" y="3400425"/>
            <a:ext cx="2566987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2" name="Textfeld 20"/>
          <p:cNvSpPr txBox="1">
            <a:spLocks noChangeArrowheads="1"/>
          </p:cNvSpPr>
          <p:nvPr/>
        </p:nvSpPr>
        <p:spPr bwMode="auto">
          <a:xfrm>
            <a:off x="762000" y="1216025"/>
            <a:ext cx="75723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2400" dirty="0">
                <a:solidFill>
                  <a:srgbClr val="7030A0"/>
                </a:solidFill>
              </a:rPr>
              <a:t>2 Pocket </a:t>
            </a:r>
            <a:r>
              <a:rPr lang="de-DE" sz="2400" dirty="0" err="1">
                <a:solidFill>
                  <a:srgbClr val="7030A0"/>
                </a:solidFill>
              </a:rPr>
              <a:t>detectors</a:t>
            </a:r>
            <a:r>
              <a:rPr lang="de-DE" sz="2400" dirty="0">
                <a:solidFill>
                  <a:srgbClr val="7030A0"/>
                </a:solidFill>
              </a:rPr>
              <a:t>  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70023" name="Rechteck 1"/>
          <p:cNvSpPr>
            <a:spLocks noChangeArrowheads="1"/>
          </p:cNvSpPr>
          <p:nvPr/>
        </p:nvSpPr>
        <p:spPr bwMode="auto">
          <a:xfrm>
            <a:off x="5803900" y="4386263"/>
            <a:ext cx="1497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7030A0"/>
                </a:solidFill>
              </a:rPr>
              <a:t>CR02EKD1</a:t>
            </a:r>
            <a:endParaRPr lang="en-US" sz="2000"/>
          </a:p>
        </p:txBody>
      </p:sp>
      <p:sp>
        <p:nvSpPr>
          <p:cNvPr id="470024" name="Rechteck 8"/>
          <p:cNvSpPr>
            <a:spLocks noChangeArrowheads="1"/>
          </p:cNvSpPr>
          <p:nvPr/>
        </p:nvSpPr>
        <p:spPr bwMode="auto">
          <a:xfrm>
            <a:off x="1520825" y="3683000"/>
            <a:ext cx="1498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7030A0"/>
                </a:solidFill>
              </a:rPr>
              <a:t>CR04EKD1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1109663" y="0"/>
            <a:ext cx="7019925" cy="1196975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Tekton Pro" pitchFamily="34" charset="0"/>
              </a:rPr>
              <a:t>Beams from separators</a:t>
            </a:r>
          </a:p>
        </p:txBody>
      </p:sp>
      <p:pic>
        <p:nvPicPr>
          <p:cNvPr id="24578" name="Picture 7" descr="separato_p12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86681" y="3208338"/>
            <a:ext cx="7535863" cy="3184525"/>
          </a:xfrm>
        </p:spPr>
      </p:pic>
      <p:sp>
        <p:nvSpPr>
          <p:cNvPr id="24579" name="Text Box 9"/>
          <p:cNvSpPr txBox="1">
            <a:spLocks noChangeArrowheads="1"/>
          </p:cNvSpPr>
          <p:nvPr/>
        </p:nvSpPr>
        <p:spPr bwMode="auto">
          <a:xfrm>
            <a:off x="248443" y="2738805"/>
            <a:ext cx="3324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dirty="0">
                <a:solidFill>
                  <a:srgbClr val="00CC00"/>
                </a:solidFill>
              </a:rPr>
              <a:t>29 </a:t>
            </a:r>
            <a:r>
              <a:rPr lang="de-DE" sz="2000" dirty="0" err="1">
                <a:solidFill>
                  <a:srgbClr val="00CC00"/>
                </a:solidFill>
              </a:rPr>
              <a:t>GeV</a:t>
            </a:r>
            <a:r>
              <a:rPr lang="de-DE" sz="2000" dirty="0">
                <a:solidFill>
                  <a:srgbClr val="00CC00"/>
                </a:solidFill>
              </a:rPr>
              <a:t> </a:t>
            </a:r>
            <a:r>
              <a:rPr lang="de-DE" sz="2000" dirty="0" err="1">
                <a:solidFill>
                  <a:srgbClr val="00CC00"/>
                </a:solidFill>
              </a:rPr>
              <a:t>protons</a:t>
            </a:r>
            <a:r>
              <a:rPr lang="de-DE" sz="2000" dirty="0">
                <a:solidFill>
                  <a:srgbClr val="00CC00"/>
                </a:solidFill>
              </a:rPr>
              <a:t> </a:t>
            </a:r>
            <a:r>
              <a:rPr lang="de-DE" sz="2000" dirty="0" err="1">
                <a:solidFill>
                  <a:srgbClr val="00CC00"/>
                </a:solidFill>
              </a:rPr>
              <a:t>from</a:t>
            </a:r>
            <a:r>
              <a:rPr lang="de-DE" sz="2000" dirty="0">
                <a:solidFill>
                  <a:srgbClr val="00CC00"/>
                </a:solidFill>
              </a:rPr>
              <a:t> SIS100</a:t>
            </a:r>
          </a:p>
        </p:txBody>
      </p:sp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161131" y="4095750"/>
            <a:ext cx="156368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 err="1">
                <a:solidFill>
                  <a:srgbClr val="FF9900"/>
                </a:solidFill>
              </a:rPr>
              <a:t>target</a:t>
            </a:r>
            <a:r>
              <a:rPr lang="de-DE" sz="2000" dirty="0">
                <a:solidFill>
                  <a:srgbClr val="FF9900"/>
                </a:solidFill>
              </a:rPr>
              <a:t> </a:t>
            </a:r>
            <a:r>
              <a:rPr lang="de-DE" sz="2000" dirty="0" err="1">
                <a:solidFill>
                  <a:srgbClr val="FF9900"/>
                </a:solidFill>
              </a:rPr>
              <a:t>station</a:t>
            </a:r>
            <a:endParaRPr lang="de-DE" sz="2000" dirty="0">
              <a:solidFill>
                <a:srgbClr val="FF9900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2000" dirty="0">
                <a:solidFill>
                  <a:srgbClr val="FF9900"/>
                </a:solidFill>
              </a:rPr>
              <a:t>3 </a:t>
            </a:r>
            <a:r>
              <a:rPr lang="de-DE" sz="2000" dirty="0" err="1">
                <a:solidFill>
                  <a:srgbClr val="FF9900"/>
                </a:solidFill>
              </a:rPr>
              <a:t>GeV</a:t>
            </a:r>
            <a:r>
              <a:rPr lang="de-DE" sz="2000" dirty="0">
                <a:solidFill>
                  <a:srgbClr val="FF9900"/>
                </a:solidFill>
              </a:rPr>
              <a:t> </a:t>
            </a:r>
            <a:r>
              <a:rPr lang="de-DE" sz="2000" dirty="0" err="1">
                <a:solidFill>
                  <a:srgbClr val="FF9900"/>
                </a:solidFill>
              </a:rPr>
              <a:t>antiprotons</a:t>
            </a:r>
            <a:endParaRPr lang="de-DE" sz="2000" dirty="0">
              <a:solidFill>
                <a:srgbClr val="CC0000"/>
              </a:solidFill>
            </a:endParaRPr>
          </a:p>
        </p:txBody>
      </p:sp>
      <p:sp>
        <p:nvSpPr>
          <p:cNvPr id="24581" name="Line 11"/>
          <p:cNvSpPr>
            <a:spLocks noChangeShapeType="1"/>
          </p:cNvSpPr>
          <p:nvPr/>
        </p:nvSpPr>
        <p:spPr bwMode="auto">
          <a:xfrm>
            <a:off x="623094" y="3208338"/>
            <a:ext cx="1287462" cy="7207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2" name="Line 12"/>
          <p:cNvSpPr>
            <a:spLocks noChangeShapeType="1"/>
          </p:cNvSpPr>
          <p:nvPr/>
        </p:nvSpPr>
        <p:spPr bwMode="auto">
          <a:xfrm flipV="1">
            <a:off x="1105694" y="3929063"/>
            <a:ext cx="804862" cy="439737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3" name="Text Box 14"/>
          <p:cNvSpPr txBox="1">
            <a:spLocks noChangeArrowheads="1"/>
          </p:cNvSpPr>
          <p:nvPr/>
        </p:nvSpPr>
        <p:spPr bwMode="auto">
          <a:xfrm rot="1434123">
            <a:off x="2283429" y="3460850"/>
            <a:ext cx="16545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 smtClean="0"/>
              <a:t>SupeFRS</a:t>
            </a:r>
            <a:endParaRPr lang="de-DE" sz="1400" dirty="0"/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7662069" y="5681663"/>
            <a:ext cx="523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FF0000"/>
                </a:solidFill>
              </a:rPr>
              <a:t>CR</a:t>
            </a:r>
          </a:p>
        </p:txBody>
      </p:sp>
      <p:sp>
        <p:nvSpPr>
          <p:cNvPr id="24585" name="Text Box 16"/>
          <p:cNvSpPr txBox="1">
            <a:spLocks noChangeArrowheads="1"/>
          </p:cNvSpPr>
          <p:nvPr/>
        </p:nvSpPr>
        <p:spPr bwMode="auto">
          <a:xfrm>
            <a:off x="4296569" y="2701925"/>
            <a:ext cx="203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Arial Unicode MS" pitchFamily="34" charset="-128"/>
              </a:rPr>
              <a:t>740 MeV/u RIBs</a:t>
            </a:r>
          </a:p>
        </p:txBody>
      </p:sp>
      <p:sp>
        <p:nvSpPr>
          <p:cNvPr id="346129" name="Line 17"/>
          <p:cNvSpPr>
            <a:spLocks noChangeShapeType="1"/>
          </p:cNvSpPr>
          <p:nvPr/>
        </p:nvSpPr>
        <p:spPr bwMode="auto">
          <a:xfrm flipH="1">
            <a:off x="3804556" y="3098800"/>
            <a:ext cx="812687" cy="893536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05694" y="1196975"/>
            <a:ext cx="5822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Secondary ions are needed for experiments</a:t>
            </a:r>
          </a:p>
          <a:p>
            <a:pPr marL="571500" indent="-571500">
              <a:buFontTx/>
              <a:buChar char="-"/>
            </a:pPr>
            <a:r>
              <a:rPr lang="en-US" sz="2400" dirty="0" smtClean="0"/>
              <a:t>antiprotons (</a:t>
            </a:r>
            <a:r>
              <a:rPr lang="en-US" sz="2400" dirty="0" err="1" smtClean="0"/>
              <a:t>pbar</a:t>
            </a:r>
            <a:r>
              <a:rPr lang="en-US" sz="2400" dirty="0" smtClean="0"/>
              <a:t>)</a:t>
            </a:r>
          </a:p>
          <a:p>
            <a:pPr marL="571500" indent="-571500">
              <a:buFontTx/>
              <a:buChar char="-"/>
            </a:pPr>
            <a:r>
              <a:rPr lang="en-US" sz="2400" dirty="0" smtClean="0"/>
              <a:t>radioactive ion beams (RIB)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Textfeld 2"/>
          <p:cNvSpPr txBox="1">
            <a:spLocks noChangeArrowheads="1"/>
          </p:cNvSpPr>
          <p:nvPr/>
        </p:nvSpPr>
        <p:spPr bwMode="auto">
          <a:xfrm>
            <a:off x="2333531" y="212724"/>
            <a:ext cx="39421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/>
              <a:t> Civil construction </a:t>
            </a:r>
            <a:endParaRPr lang="en-US" dirty="0"/>
          </a:p>
        </p:txBody>
      </p:sp>
      <p:sp>
        <p:nvSpPr>
          <p:cNvPr id="475142" name="Textfeld 8"/>
          <p:cNvSpPr txBox="1">
            <a:spLocks noChangeArrowheads="1"/>
          </p:cNvSpPr>
          <p:nvPr/>
        </p:nvSpPr>
        <p:spPr bwMode="auto">
          <a:xfrm>
            <a:off x="6249988" y="1387475"/>
            <a:ext cx="2741612" cy="241912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40000"/>
              </a:spcBef>
              <a:buFontTx/>
              <a:buChar char="•"/>
            </a:pPr>
            <a:r>
              <a:rPr lang="en-US" sz="1200" dirty="0">
                <a:solidFill>
                  <a:srgbClr val="000099"/>
                </a:solidFill>
              </a:rPr>
              <a:t>For civil construction planning major assumptions have been made. </a:t>
            </a:r>
            <a:endParaRPr lang="en-US" sz="1200" dirty="0" smtClean="0">
              <a:solidFill>
                <a:srgbClr val="000099"/>
              </a:solidFill>
            </a:endParaRPr>
          </a:p>
          <a:p>
            <a:pPr algn="just" eaLnBrk="0" hangingPunct="0">
              <a:spcBef>
                <a:spcPct val="40000"/>
              </a:spcBef>
              <a:buFontTx/>
              <a:buChar char="•"/>
            </a:pPr>
            <a:r>
              <a:rPr lang="en-US" sz="1200" dirty="0">
                <a:solidFill>
                  <a:srgbClr val="000099"/>
                </a:solidFill>
              </a:rPr>
              <a:t>Detailed requests for the supply room conditions were specified and delivered to the building </a:t>
            </a:r>
            <a:r>
              <a:rPr lang="en-US" sz="1200" dirty="0" smtClean="0">
                <a:solidFill>
                  <a:srgbClr val="000099"/>
                </a:solidFill>
              </a:rPr>
              <a:t>planers</a:t>
            </a:r>
            <a:endParaRPr lang="en-US" sz="1200" dirty="0">
              <a:solidFill>
                <a:srgbClr val="000099"/>
              </a:solidFill>
            </a:endParaRPr>
          </a:p>
          <a:p>
            <a:pPr algn="just" eaLnBrk="0" hangingPunct="0">
              <a:spcBef>
                <a:spcPct val="40000"/>
              </a:spcBef>
              <a:buFontTx/>
              <a:buChar char="•"/>
            </a:pPr>
            <a:r>
              <a:rPr lang="en-US" sz="1200" dirty="0" smtClean="0">
                <a:solidFill>
                  <a:srgbClr val="000099"/>
                </a:solidFill>
              </a:rPr>
              <a:t>3D </a:t>
            </a:r>
            <a:r>
              <a:rPr lang="en-US" sz="1200" dirty="0">
                <a:solidFill>
                  <a:srgbClr val="000099"/>
                </a:solidFill>
              </a:rPr>
              <a:t>CATIA model of the ring and building is continued and completed  </a:t>
            </a:r>
          </a:p>
          <a:p>
            <a:pPr algn="just" eaLnBrk="0" hangingPunct="0">
              <a:spcBef>
                <a:spcPct val="40000"/>
              </a:spcBef>
              <a:buFontTx/>
              <a:buChar char="•"/>
            </a:pPr>
            <a:r>
              <a:rPr lang="en-US" sz="1200" dirty="0">
                <a:solidFill>
                  <a:srgbClr val="000099"/>
                </a:solidFill>
              </a:rPr>
              <a:t> </a:t>
            </a:r>
            <a:r>
              <a:rPr lang="en-US" sz="1200" dirty="0" smtClean="0">
                <a:solidFill>
                  <a:srgbClr val="000099"/>
                </a:solidFill>
              </a:rPr>
              <a:t>Major </a:t>
            </a:r>
            <a:r>
              <a:rPr lang="en-US" sz="1200" dirty="0">
                <a:solidFill>
                  <a:srgbClr val="000099"/>
                </a:solidFill>
              </a:rPr>
              <a:t>collisions have been identified and removed.    </a:t>
            </a:r>
          </a:p>
          <a:p>
            <a:pPr algn="just" eaLnBrk="0" hangingPunct="0">
              <a:spcBef>
                <a:spcPct val="40000"/>
              </a:spcBef>
              <a:buFontTx/>
              <a:buChar char="•"/>
            </a:pPr>
            <a:r>
              <a:rPr lang="en-US" sz="1200" dirty="0">
                <a:solidFill>
                  <a:srgbClr val="000099"/>
                </a:solidFill>
              </a:rPr>
              <a:t> </a:t>
            </a:r>
            <a:r>
              <a:rPr lang="en-US" sz="1200" dirty="0" smtClean="0">
                <a:solidFill>
                  <a:srgbClr val="000099"/>
                </a:solidFill>
              </a:rPr>
              <a:t>Coordination of external companies is ongoing permanently  </a:t>
            </a:r>
            <a:endParaRPr lang="en-US" sz="1200" dirty="0">
              <a:solidFill>
                <a:srgbClr val="000099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" y="1329891"/>
            <a:ext cx="6188529" cy="4285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1" name="Grafik 1" descr="Bildschirmausschnit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988" y="1774825"/>
            <a:ext cx="73914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6162" name="Rechteck 2"/>
          <p:cNvSpPr>
            <a:spLocks noChangeArrowheads="1"/>
          </p:cNvSpPr>
          <p:nvPr/>
        </p:nvSpPr>
        <p:spPr bwMode="auto">
          <a:xfrm>
            <a:off x="1243013" y="114300"/>
            <a:ext cx="65357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40000"/>
              </a:spcBef>
            </a:pPr>
            <a:r>
              <a:rPr lang="en-US" sz="3200">
                <a:solidFill>
                  <a:srgbClr val="000099"/>
                </a:solidFill>
              </a:rPr>
              <a:t>CR cable routes (first approach) </a:t>
            </a:r>
          </a:p>
        </p:txBody>
      </p:sp>
      <p:sp>
        <p:nvSpPr>
          <p:cNvPr id="476163" name="Rechteck 3"/>
          <p:cNvSpPr>
            <a:spLocks noChangeArrowheads="1"/>
          </p:cNvSpPr>
          <p:nvPr/>
        </p:nvSpPr>
        <p:spPr bwMode="auto">
          <a:xfrm>
            <a:off x="1112838" y="1328738"/>
            <a:ext cx="6796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40000"/>
              </a:spcBef>
            </a:pPr>
            <a:r>
              <a:rPr lang="en-US" sz="2000">
                <a:solidFill>
                  <a:srgbClr val="000099"/>
                </a:solidFill>
              </a:rPr>
              <a:t>Müller &amp; Bleher Firma makes design of the cable routes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4283755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latin typeface="Comic Sans MS" pitchFamily="66" charset="0"/>
              </a:rPr>
              <a:t>The CR is a special ring that is designed for fast cooling both RIB and  antiprotons</a:t>
            </a:r>
            <a:r>
              <a:rPr lang="en-US" altLang="en-US" sz="1400" dirty="0" smtClean="0">
                <a:latin typeface="Comic Sans MS" pitchFamily="66" charset="0"/>
              </a:rPr>
              <a:t>.</a:t>
            </a:r>
            <a:r>
              <a:rPr lang="en-US" altLang="en-US" sz="2000" dirty="0" smtClean="0">
                <a:latin typeface="Comic Sans MS" pitchFamily="66" charset="0"/>
              </a:rPr>
              <a:t>  </a:t>
            </a:r>
          </a:p>
          <a:p>
            <a:pPr eaLnBrk="1" hangingPunct="1"/>
            <a:r>
              <a:rPr lang="en-US" altLang="en-US" sz="2000" dirty="0" smtClean="0">
                <a:latin typeface="Comic Sans MS" pitchFamily="66" charset="0"/>
              </a:rPr>
              <a:t>Stochastic cooling is an essential task of the CR</a:t>
            </a:r>
          </a:p>
          <a:p>
            <a:pPr eaLnBrk="1" hangingPunct="1"/>
            <a:r>
              <a:rPr lang="en-US" altLang="en-US" sz="2000" dirty="0" smtClean="0">
                <a:latin typeface="Comic Sans MS" pitchFamily="66" charset="0"/>
              </a:rPr>
              <a:t>The optical layout of the ring is chosen such to meet the requirements for most efficient stochastic cooling </a:t>
            </a:r>
          </a:p>
          <a:p>
            <a:pPr eaLnBrk="1" hangingPunct="1"/>
            <a:r>
              <a:rPr lang="en-US" altLang="en-US" sz="2000" dirty="0" smtClean="0">
                <a:latin typeface="Comic Sans MS" pitchFamily="66" charset="0"/>
              </a:rPr>
              <a:t>The flexibility in setting the transition energy </a:t>
            </a:r>
            <a:r>
              <a:rPr lang="en-US" altLang="en-US" sz="2000" dirty="0" err="1" smtClean="0">
                <a:latin typeface="Comic Sans MS" pitchFamily="66" charset="0"/>
                <a:cs typeface="Times New Roman" pitchFamily="18" charset="0"/>
              </a:rPr>
              <a:t>γ</a:t>
            </a:r>
            <a:r>
              <a:rPr lang="en-US" altLang="en-US" sz="2000" baseline="-25000" dirty="0" err="1" smtClean="0">
                <a:latin typeface="Comic Sans MS" pitchFamily="66" charset="0"/>
                <a:cs typeface="Times New Roman" pitchFamily="18" charset="0"/>
              </a:rPr>
              <a:t>tr</a:t>
            </a:r>
            <a:r>
              <a:rPr lang="en-US" altLang="en-US" sz="2000" dirty="0" smtClean="0">
                <a:latin typeface="Comic Sans MS" pitchFamily="66" charset="0"/>
                <a:cs typeface="Times New Roman" pitchFamily="18" charset="0"/>
              </a:rPr>
              <a:t> to an optimal value </a:t>
            </a:r>
            <a:r>
              <a:rPr lang="en-US" altLang="en-US" sz="2000" dirty="0" smtClean="0">
                <a:latin typeface="Comic Sans MS" pitchFamily="66" charset="0"/>
              </a:rPr>
              <a:t> is extremely important. </a:t>
            </a:r>
          </a:p>
          <a:p>
            <a:pPr eaLnBrk="1" hangingPunct="1"/>
            <a:r>
              <a:rPr lang="en-US" altLang="en-US" sz="2000" dirty="0" smtClean="0">
                <a:latin typeface="Comic Sans MS" pitchFamily="66" charset="0"/>
              </a:rPr>
              <a:t>Furthermore: the injection/extraction elements, RF cavities, SC elements must be placed also at appropriate locations </a:t>
            </a:r>
          </a:p>
          <a:p>
            <a:pPr eaLnBrk="1" hangingPunct="1"/>
            <a:r>
              <a:rPr lang="en-US" altLang="en-US" sz="2000" dirty="0" smtClean="0">
                <a:latin typeface="Comic Sans MS" pitchFamily="66" charset="0"/>
              </a:rPr>
              <a:t>One should remember that one needs to install enough diagnostic instruments, experimental devices to meet their specific requirement. </a:t>
            </a:r>
          </a:p>
          <a:p>
            <a:pPr eaLnBrk="1" hangingPunct="1"/>
            <a:r>
              <a:rPr lang="en-US" altLang="en-US" sz="2000" dirty="0" smtClean="0">
                <a:solidFill>
                  <a:srgbClr val="0066FF"/>
                </a:solidFill>
                <a:latin typeface="Comic Sans MS" pitchFamily="66" charset="0"/>
              </a:rPr>
              <a:t>To realize the CR project the international collaboration is established....  </a:t>
            </a:r>
          </a:p>
        </p:txBody>
      </p:sp>
      <p:sp>
        <p:nvSpPr>
          <p:cNvPr id="478210" name="Rectangle 4"/>
          <p:cNvSpPr>
            <a:spLocks noChangeArrowheads="1"/>
          </p:cNvSpPr>
          <p:nvPr/>
        </p:nvSpPr>
        <p:spPr bwMode="auto">
          <a:xfrm>
            <a:off x="952500" y="0"/>
            <a:ext cx="70199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b="0">
                <a:solidFill>
                  <a:schemeClr val="tx2"/>
                </a:solidFill>
                <a:latin typeface="Comic Sans MS" pitchFamily="66" charset="0"/>
              </a:rPr>
              <a:t>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Textfeld 3"/>
          <p:cNvSpPr txBox="1">
            <a:spLocks noChangeArrowheads="1"/>
          </p:cNvSpPr>
          <p:nvPr/>
        </p:nvSpPr>
        <p:spPr bwMode="auto">
          <a:xfrm>
            <a:off x="2831646" y="352424"/>
            <a:ext cx="371611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de-DE" sz="2400" dirty="0" smtClean="0">
                <a:latin typeface="Arial" charset="0"/>
                <a:ea typeface="ＭＳ Ｐゴシック"/>
                <a:cs typeface="Arial" charset="0"/>
              </a:rPr>
              <a:t> </a:t>
            </a:r>
            <a:r>
              <a:rPr lang="en-US" altLang="de-DE" sz="2400" dirty="0">
                <a:latin typeface="Arial" charset="0"/>
                <a:ea typeface="ＭＳ Ｐゴシック"/>
                <a:cs typeface="Arial" charset="0"/>
              </a:rPr>
              <a:t>CR Project </a:t>
            </a:r>
            <a:r>
              <a:rPr lang="en-US" altLang="de-DE" sz="2400" dirty="0" smtClean="0">
                <a:latin typeface="Arial" charset="0"/>
                <a:ea typeface="ＭＳ Ｐゴシック"/>
                <a:cs typeface="Arial" charset="0"/>
              </a:rPr>
              <a:t>at </a:t>
            </a:r>
            <a:r>
              <a:rPr lang="en-US" altLang="de-DE" sz="2400" dirty="0">
                <a:latin typeface="Arial" charset="0"/>
                <a:ea typeface="ＭＳ Ｐゴシック"/>
                <a:cs typeface="Arial" charset="0"/>
              </a:rPr>
              <a:t>BINP</a:t>
            </a:r>
          </a:p>
        </p:txBody>
      </p:sp>
      <p:sp>
        <p:nvSpPr>
          <p:cNvPr id="479234" name="Textfeld 3"/>
          <p:cNvSpPr txBox="1">
            <a:spLocks noChangeArrowheads="1"/>
          </p:cNvSpPr>
          <p:nvPr/>
        </p:nvSpPr>
        <p:spPr bwMode="auto">
          <a:xfrm>
            <a:off x="182563" y="1252538"/>
            <a:ext cx="6045200" cy="387699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103163" tIns="51581" rIns="103163" bIns="51581">
            <a:spAutoFit/>
          </a:bodyPr>
          <a:lstStyle/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r>
              <a:rPr lang="en-US" altLang="de-DE" sz="2000" dirty="0">
                <a:latin typeface="Arial" charset="0"/>
                <a:ea typeface="ＭＳ Ｐゴシック"/>
                <a:cs typeface="Arial" charset="0"/>
              </a:rPr>
              <a:t>Last year FAIR, GSI and BINP had discussion </a:t>
            </a:r>
            <a:r>
              <a:rPr lang="en-US" altLang="de-DE" sz="2000" dirty="0" smtClean="0">
                <a:latin typeface="Arial" charset="0"/>
                <a:ea typeface="ＭＳ Ｐゴシック"/>
                <a:cs typeface="Arial" charset="0"/>
              </a:rPr>
              <a:t>to </a:t>
            </a:r>
            <a:r>
              <a:rPr lang="en-US" altLang="de-DE" sz="2000" dirty="0">
                <a:latin typeface="Arial" charset="0"/>
                <a:ea typeface="ＭＳ Ｐゴシック"/>
                <a:cs typeface="Arial" charset="0"/>
              </a:rPr>
              <a:t>transfer the technical supervision of the CR to </a:t>
            </a:r>
            <a:r>
              <a:rPr lang="en-US" altLang="de-DE" sz="2000" dirty="0" smtClean="0">
                <a:latin typeface="Arial" charset="0"/>
                <a:ea typeface="ＭＳ Ｐゴシック"/>
                <a:cs typeface="Arial" charset="0"/>
              </a:rPr>
              <a:t>BINP (Novosibirsk, Russia). </a:t>
            </a:r>
          </a:p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r>
              <a:rPr lang="en-US" altLang="de-DE" sz="2000" dirty="0" smtClean="0">
                <a:latin typeface="Arial" charset="0"/>
                <a:ea typeface="ＭＳ Ｐゴシック"/>
                <a:cs typeface="Arial" charset="0"/>
              </a:rPr>
              <a:t>It is agreed </a:t>
            </a:r>
            <a:r>
              <a:rPr lang="en-US" altLang="de-DE" sz="2000" dirty="0">
                <a:latin typeface="Arial" charset="0"/>
                <a:ea typeface="ＭＳ Ｐゴシック"/>
                <a:cs typeface="Arial" charset="0"/>
              </a:rPr>
              <a:t>that the major part of the Collector Ring will be </a:t>
            </a:r>
            <a:r>
              <a:rPr lang="en-US" altLang="de-DE" sz="2000" dirty="0" smtClean="0">
                <a:latin typeface="Arial" charset="0"/>
                <a:ea typeface="ＭＳ Ｐゴシック"/>
                <a:cs typeface="Arial" charset="0"/>
              </a:rPr>
              <a:t>constructed at BINP</a:t>
            </a:r>
            <a:endParaRPr lang="en-US" altLang="de-DE" sz="2000" dirty="0">
              <a:latin typeface="Arial" charset="0"/>
              <a:ea typeface="ＭＳ Ｐゴシック"/>
              <a:cs typeface="Arial" charset="0"/>
            </a:endParaRPr>
          </a:p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endParaRPr lang="de-DE" altLang="de-DE" sz="2000" dirty="0">
              <a:latin typeface="Arial" charset="0"/>
              <a:ea typeface="ＭＳ Ｐゴシック"/>
              <a:cs typeface="Arial" charset="0"/>
            </a:endParaRPr>
          </a:p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r>
              <a:rPr lang="en-US" altLang="de-DE" sz="2000" dirty="0" err="1">
                <a:latin typeface="Arial" charset="0"/>
                <a:ea typeface="ＭＳ Ｐゴシック"/>
                <a:cs typeface="Arial" charset="0"/>
              </a:rPr>
              <a:t>MoU</a:t>
            </a:r>
            <a:r>
              <a:rPr lang="en-US" altLang="de-DE" sz="2000" dirty="0">
                <a:latin typeface="Arial" charset="0"/>
                <a:ea typeface="ＭＳ Ｐゴシック"/>
                <a:cs typeface="Arial" charset="0"/>
              </a:rPr>
              <a:t> signed on a visit in</a:t>
            </a:r>
          </a:p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r>
              <a:rPr lang="en-US" altLang="de-DE" sz="2000" dirty="0">
                <a:latin typeface="Arial" charset="0"/>
                <a:ea typeface="ＭＳ Ｐゴシック"/>
                <a:cs typeface="Arial" charset="0"/>
              </a:rPr>
              <a:t>Novosibirsk</a:t>
            </a:r>
          </a:p>
          <a:p>
            <a:pPr marL="88900" lvl="1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</a:pPr>
            <a:endParaRPr lang="en-US" altLang="de-DE" sz="2000" dirty="0"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screen">
            <a:extLst/>
          </a:blip>
          <a:srcRect/>
          <a:stretch>
            <a:fillRect/>
          </a:stretch>
        </p:blipFill>
        <p:spPr bwMode="auto">
          <a:xfrm>
            <a:off x="4061734" y="2640702"/>
            <a:ext cx="4766104" cy="4068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Rechteck 4"/>
          <p:cNvSpPr>
            <a:spLocks noChangeArrowheads="1"/>
          </p:cNvSpPr>
          <p:nvPr/>
        </p:nvSpPr>
        <p:spPr bwMode="auto">
          <a:xfrm>
            <a:off x="2987675" y="21336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e-DE">
                <a:latin typeface="Arial" charset="0"/>
                <a:ea typeface="ＭＳ Ｐゴシック"/>
                <a:cs typeface="ＭＳ Ｐゴシック"/>
              </a:rPr>
              <a:t> </a:t>
            </a:r>
            <a:endParaRPr lang="de-DE" altLang="de-DE">
              <a:latin typeface="Arial" charset="0"/>
              <a:ea typeface="ＭＳ Ｐゴシック"/>
              <a:cs typeface="ＭＳ Ｐゴシック"/>
            </a:endParaRPr>
          </a:p>
          <a:p>
            <a:r>
              <a:rPr lang="en-US" altLang="de-DE">
                <a:latin typeface="Arial" charset="0"/>
                <a:ea typeface="ＭＳ Ｐゴシック"/>
                <a:cs typeface="ＭＳ Ｐゴシック"/>
              </a:rPr>
              <a:t> </a:t>
            </a:r>
            <a:endParaRPr lang="de-DE" altLang="de-DE"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480258" name="Textfeld 2"/>
          <p:cNvSpPr txBox="1">
            <a:spLocks noChangeArrowheads="1"/>
          </p:cNvSpPr>
          <p:nvPr/>
        </p:nvSpPr>
        <p:spPr bwMode="auto">
          <a:xfrm>
            <a:off x="1641475" y="252413"/>
            <a:ext cx="6464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Present status of the CR project</a:t>
            </a:r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247650" y="1397000"/>
            <a:ext cx="8528050" cy="4156561"/>
          </a:xfrm>
          <a:prstGeom prst="rect">
            <a:avLst/>
          </a:prstGeom>
          <a:noFill/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103163" tIns="51581" rIns="103163" bIns="51581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431800" lvl="1" indent="-342900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  <a:buFontTx/>
              <a:buChar char="-"/>
              <a:defRPr/>
            </a:pPr>
            <a:r>
              <a:rPr lang="en-US" altLang="de-DE" sz="2000" dirty="0" smtClean="0">
                <a:cs typeface="Arial" charset="0"/>
              </a:rPr>
              <a:t>IKRB </a:t>
            </a:r>
            <a:r>
              <a:rPr lang="en-US" altLang="de-DE" sz="2000" dirty="0">
                <a:cs typeface="Arial" charset="0"/>
              </a:rPr>
              <a:t>meeting (01.04.20014) assigns a major part of the CR components (63 %) to the BINP </a:t>
            </a:r>
          </a:p>
          <a:p>
            <a:pPr marL="431800" lvl="1" indent="-342900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  <a:buFontTx/>
              <a:buChar char="-"/>
              <a:defRPr/>
            </a:pPr>
            <a:r>
              <a:rPr lang="en-US" altLang="de-DE" sz="2000" dirty="0">
                <a:cs typeface="Arial" charset="0"/>
              </a:rPr>
              <a:t>FAIR and GSI have signed updated collaboration contract, where the major part of responsibility for CR (which is foreseen for BINP) is returned back to FAIR.  </a:t>
            </a:r>
          </a:p>
          <a:p>
            <a:pPr marL="431800" lvl="1" indent="-342900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  <a:buFontTx/>
              <a:buChar char="-"/>
              <a:defRPr/>
            </a:pPr>
            <a:r>
              <a:rPr lang="en-US" altLang="de-DE" sz="2000" dirty="0" smtClean="0">
                <a:cs typeface="Arial" charset="0"/>
              </a:rPr>
              <a:t>FAIR Council </a:t>
            </a:r>
            <a:r>
              <a:rPr lang="en-US" altLang="de-DE" sz="2000" dirty="0">
                <a:cs typeface="Arial" charset="0"/>
              </a:rPr>
              <a:t>decision </a:t>
            </a:r>
            <a:r>
              <a:rPr lang="en-US" altLang="de-DE" sz="2000" dirty="0" smtClean="0">
                <a:cs typeface="Arial" charset="0"/>
              </a:rPr>
              <a:t>was positive on 9 July 2014.  </a:t>
            </a:r>
          </a:p>
          <a:p>
            <a:pPr marL="431800" lvl="1" indent="-342900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  <a:buFontTx/>
              <a:buChar char="-"/>
              <a:defRPr/>
            </a:pPr>
            <a:r>
              <a:rPr lang="en-US" altLang="de-DE" sz="2000" dirty="0">
                <a:cs typeface="Arial" charset="0"/>
              </a:rPr>
              <a:t>Collaboration Contract for technical coordination of Construction of CR between FAIR and BINP </a:t>
            </a:r>
            <a:r>
              <a:rPr lang="en-US" altLang="de-DE" sz="2000" dirty="0" smtClean="0">
                <a:cs typeface="Arial" charset="0"/>
              </a:rPr>
              <a:t>was signed in August 2014. </a:t>
            </a:r>
            <a:endParaRPr lang="en-US" altLang="de-DE" sz="2000" dirty="0">
              <a:cs typeface="Arial" charset="0"/>
            </a:endParaRPr>
          </a:p>
          <a:p>
            <a:pPr marL="431800" lvl="1" indent="-342900" algn="just">
              <a:lnSpc>
                <a:spcPct val="120000"/>
              </a:lnSpc>
              <a:spcAft>
                <a:spcPts val="675"/>
              </a:spcAft>
              <a:buClr>
                <a:schemeClr val="tx1"/>
              </a:buClr>
              <a:buFontTx/>
              <a:buChar char="-"/>
              <a:defRPr/>
            </a:pPr>
            <a:endParaRPr lang="en-US" altLang="de-DE" sz="2000" dirty="0">
              <a:cs typeface="Arial" charset="0"/>
            </a:endParaRPr>
          </a:p>
        </p:txBody>
      </p:sp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Titel 1"/>
          <p:cNvSpPr>
            <a:spLocks noGrp="1"/>
          </p:cNvSpPr>
          <p:nvPr>
            <p:ph type="title" idx="4294967295"/>
          </p:nvPr>
        </p:nvSpPr>
        <p:spPr>
          <a:xfrm>
            <a:off x="506413" y="4763"/>
            <a:ext cx="7019925" cy="1196975"/>
          </a:xfrm>
        </p:spPr>
        <p:txBody>
          <a:bodyPr/>
          <a:lstStyle/>
          <a:p>
            <a:pPr eaLnBrk="1" hangingPunct="1"/>
            <a:r>
              <a:rPr lang="de-DE" smtClean="0"/>
              <a:t>In-kind for main components </a:t>
            </a:r>
            <a:endParaRPr lang="en-US" smtClean="0"/>
          </a:p>
        </p:txBody>
      </p:sp>
      <p:sp>
        <p:nvSpPr>
          <p:cNvPr id="486403" name="Inhaltsplatzhalter 2"/>
          <p:cNvSpPr>
            <a:spLocks noGrp="1"/>
          </p:cNvSpPr>
          <p:nvPr>
            <p:ph idx="4294967295"/>
          </p:nvPr>
        </p:nvSpPr>
        <p:spPr>
          <a:xfrm>
            <a:off x="179388" y="1201738"/>
            <a:ext cx="8785225" cy="4824412"/>
          </a:xfrm>
        </p:spPr>
        <p:txBody>
          <a:bodyPr/>
          <a:lstStyle/>
          <a:p>
            <a:pPr eaLnBrk="1" hangingPunct="1"/>
            <a:r>
              <a:rPr lang="en-US" dirty="0" smtClean="0"/>
              <a:t>RF cavities (</a:t>
            </a:r>
            <a:r>
              <a:rPr lang="en-US" dirty="0" smtClean="0">
                <a:solidFill>
                  <a:srgbClr val="FF0000"/>
                </a:solidFill>
              </a:rPr>
              <a:t>GSI in-kind</a:t>
            </a:r>
            <a:r>
              <a:rPr lang="en-US" dirty="0" smtClean="0"/>
              <a:t>) </a:t>
            </a:r>
          </a:p>
          <a:p>
            <a:pPr eaLnBrk="1" hangingPunct="1"/>
            <a:r>
              <a:rPr lang="en-US" dirty="0" smtClean="0"/>
              <a:t>Stochastic cooling system (</a:t>
            </a:r>
            <a:r>
              <a:rPr lang="en-US" dirty="0" smtClean="0">
                <a:solidFill>
                  <a:srgbClr val="FF0000"/>
                </a:solidFill>
              </a:rPr>
              <a:t>GSI in-kind</a:t>
            </a:r>
            <a:r>
              <a:rPr lang="en-US" dirty="0" smtClean="0"/>
              <a:t>) </a:t>
            </a:r>
          </a:p>
          <a:p>
            <a:pPr eaLnBrk="1" hangingPunct="1"/>
            <a:r>
              <a:rPr lang="en-US" dirty="0" smtClean="0"/>
              <a:t>All Magnets (BINP, Russia in-kind)</a:t>
            </a:r>
          </a:p>
          <a:p>
            <a:pPr eaLnBrk="1" hangingPunct="1"/>
            <a:r>
              <a:rPr lang="en-US" dirty="0" smtClean="0"/>
              <a:t>Power supply (BINP, Russia in-kind)</a:t>
            </a:r>
          </a:p>
          <a:p>
            <a:pPr eaLnBrk="1" hangingPunct="1"/>
            <a:r>
              <a:rPr lang="en-US" dirty="0" smtClean="0"/>
              <a:t>Kicker </a:t>
            </a:r>
            <a:r>
              <a:rPr lang="en-US" dirty="0"/>
              <a:t>magnets (BINP, Russia in-kind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Vacuum system (BINP, Russia in-kind)</a:t>
            </a:r>
          </a:p>
          <a:p>
            <a:pPr eaLnBrk="1" hangingPunct="1"/>
            <a:r>
              <a:rPr lang="en-US" dirty="0" smtClean="0"/>
              <a:t>Diagnostic devices (BINP/ITEP/</a:t>
            </a:r>
            <a:r>
              <a:rPr lang="en-US" dirty="0" smtClean="0">
                <a:solidFill>
                  <a:srgbClr val="FF0000"/>
                </a:solidFill>
              </a:rPr>
              <a:t>GSI in-kind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Experimental set-up (</a:t>
            </a:r>
            <a:r>
              <a:rPr lang="en-US" dirty="0" smtClean="0">
                <a:solidFill>
                  <a:srgbClr val="FF0000"/>
                </a:solidFill>
              </a:rPr>
              <a:t>GSI in-kind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Civil construction and cable planning (FAIR </a:t>
            </a:r>
            <a:r>
              <a:rPr lang="en-US" dirty="0" err="1" smtClean="0"/>
              <a:t>Site&amp;Building</a:t>
            </a:r>
            <a:r>
              <a:rPr lang="en-US" dirty="0" smtClean="0"/>
              <a:t>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34950" y="131763"/>
            <a:ext cx="8574088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en-US" sz="3600" b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Target station for antiproton production</a:t>
            </a:r>
          </a:p>
        </p:txBody>
      </p:sp>
      <p:pic>
        <p:nvPicPr>
          <p:cNvPr id="25602" name="Picture 3" descr="Antiprotonentarget4_3003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8138" y="2513013"/>
            <a:ext cx="5351462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5"/>
          <p:cNvSpPr txBox="1">
            <a:spLocks noChangeArrowheads="1"/>
          </p:cNvSpPr>
          <p:nvPr/>
        </p:nvSpPr>
        <p:spPr bwMode="auto">
          <a:xfrm>
            <a:off x="7010400" y="4614863"/>
            <a:ext cx="1870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/>
              <a:t>First quadrupole</a:t>
            </a:r>
          </a:p>
          <a:p>
            <a:r>
              <a:rPr lang="de-DE" altLang="en-US" sz="2000" b="0"/>
              <a:t>of separator</a:t>
            </a:r>
          </a:p>
        </p:txBody>
      </p:sp>
      <p:sp>
        <p:nvSpPr>
          <p:cNvPr id="25604" name="Line 17"/>
          <p:cNvSpPr>
            <a:spLocks noChangeShapeType="1"/>
          </p:cNvSpPr>
          <p:nvPr/>
        </p:nvSpPr>
        <p:spPr bwMode="auto">
          <a:xfrm>
            <a:off x="1239838" y="2932113"/>
            <a:ext cx="2879725" cy="18018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5" name="Text Box 18"/>
          <p:cNvSpPr txBox="1">
            <a:spLocks noChangeArrowheads="1"/>
          </p:cNvSpPr>
          <p:nvPr/>
        </p:nvSpPr>
        <p:spPr bwMode="auto">
          <a:xfrm rot="1869855">
            <a:off x="1482725" y="2868613"/>
            <a:ext cx="839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/>
              <a:t>target</a:t>
            </a:r>
          </a:p>
        </p:txBody>
      </p:sp>
      <p:sp>
        <p:nvSpPr>
          <p:cNvPr id="25606" name="Text Box 19"/>
          <p:cNvSpPr txBox="1">
            <a:spLocks noChangeArrowheads="1"/>
          </p:cNvSpPr>
          <p:nvPr/>
        </p:nvSpPr>
        <p:spPr bwMode="auto">
          <a:xfrm rot="1868448">
            <a:off x="5089525" y="5473700"/>
            <a:ext cx="696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/>
              <a:t>horn</a:t>
            </a:r>
          </a:p>
        </p:txBody>
      </p:sp>
      <p:sp>
        <p:nvSpPr>
          <p:cNvPr id="25607" name="Line 20"/>
          <p:cNvSpPr>
            <a:spLocks noChangeShapeType="1"/>
          </p:cNvSpPr>
          <p:nvPr/>
        </p:nvSpPr>
        <p:spPr bwMode="auto">
          <a:xfrm flipH="1" flipV="1">
            <a:off x="4819650" y="5048250"/>
            <a:ext cx="1347788" cy="83185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8" name="Line 21"/>
          <p:cNvSpPr>
            <a:spLocks noChangeShapeType="1"/>
          </p:cNvSpPr>
          <p:nvPr/>
        </p:nvSpPr>
        <p:spPr bwMode="auto">
          <a:xfrm>
            <a:off x="809625" y="4976813"/>
            <a:ext cx="1279525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09" name="Text Box 22"/>
          <p:cNvSpPr txBox="1">
            <a:spLocks noChangeArrowheads="1"/>
          </p:cNvSpPr>
          <p:nvPr/>
        </p:nvSpPr>
        <p:spPr bwMode="auto">
          <a:xfrm>
            <a:off x="452438" y="4395788"/>
            <a:ext cx="1330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en-US" sz="1400" b="0" dirty="0" smtClean="0"/>
              <a:t>29 </a:t>
            </a:r>
            <a:r>
              <a:rPr lang="de-DE" altLang="en-US" sz="1400" b="0" dirty="0" err="1" smtClean="0"/>
              <a:t>GeV</a:t>
            </a:r>
            <a:r>
              <a:rPr lang="de-DE" altLang="en-US" sz="1400" b="0" dirty="0" smtClean="0"/>
              <a:t> Protons </a:t>
            </a:r>
            <a:r>
              <a:rPr lang="de-DE" altLang="en-US" sz="1400" b="0" dirty="0" err="1"/>
              <a:t>from</a:t>
            </a:r>
            <a:r>
              <a:rPr lang="de-DE" altLang="en-US" sz="1400" b="0" dirty="0"/>
              <a:t> SIS100</a:t>
            </a:r>
          </a:p>
        </p:txBody>
      </p:sp>
      <p:sp>
        <p:nvSpPr>
          <p:cNvPr id="25610" name="Line 23"/>
          <p:cNvSpPr>
            <a:spLocks noChangeShapeType="1"/>
          </p:cNvSpPr>
          <p:nvPr/>
        </p:nvSpPr>
        <p:spPr bwMode="auto">
          <a:xfrm flipV="1">
            <a:off x="4646613" y="4772025"/>
            <a:ext cx="2154237" cy="14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11" name="Line 24"/>
          <p:cNvSpPr>
            <a:spLocks noChangeShapeType="1"/>
          </p:cNvSpPr>
          <p:nvPr/>
        </p:nvSpPr>
        <p:spPr bwMode="auto">
          <a:xfrm>
            <a:off x="4611688" y="4989513"/>
            <a:ext cx="2189162" cy="119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12" name="Line 25"/>
          <p:cNvSpPr>
            <a:spLocks noChangeShapeType="1"/>
          </p:cNvSpPr>
          <p:nvPr/>
        </p:nvSpPr>
        <p:spPr bwMode="auto">
          <a:xfrm>
            <a:off x="4611688" y="4919663"/>
            <a:ext cx="2189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613" name="Text Box 26"/>
          <p:cNvSpPr txBox="1">
            <a:spLocks noChangeArrowheads="1"/>
          </p:cNvSpPr>
          <p:nvPr/>
        </p:nvSpPr>
        <p:spPr bwMode="auto">
          <a:xfrm>
            <a:off x="5218113" y="4357688"/>
            <a:ext cx="1323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/>
              <a:t>antiprotons</a:t>
            </a:r>
          </a:p>
        </p:txBody>
      </p:sp>
      <p:pic>
        <p:nvPicPr>
          <p:cNvPr id="25614" name="Picture 3" descr="antiprotonen_3_1_4-2008"/>
          <p:cNvPicPr>
            <a:picLocks noChangeAspect="1" noChangeArrowheads="1"/>
          </p:cNvPicPr>
          <p:nvPr/>
        </p:nvPicPr>
        <p:blipFill>
          <a:blip r:embed="rId3"/>
          <a:srcRect l="19867" r="47681" b="19727"/>
          <a:stretch>
            <a:fillRect/>
          </a:stretch>
        </p:blipFill>
        <p:spPr bwMode="auto">
          <a:xfrm>
            <a:off x="452438" y="1357313"/>
            <a:ext cx="98742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lum contrast="42000"/>
            <a:grayscl/>
          </a:blip>
          <a:srcRect/>
          <a:stretch>
            <a:fillRect/>
          </a:stretch>
        </p:blipFill>
        <p:spPr bwMode="auto">
          <a:xfrm>
            <a:off x="6167438" y="5524500"/>
            <a:ext cx="207803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6" name="Text Box 9"/>
          <p:cNvSpPr txBox="1">
            <a:spLocks noChangeArrowheads="1"/>
          </p:cNvSpPr>
          <p:nvPr/>
        </p:nvSpPr>
        <p:spPr bwMode="auto">
          <a:xfrm>
            <a:off x="1449388" y="1376363"/>
            <a:ext cx="28352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en-US" sz="1200" b="0">
                <a:latin typeface="Arial" charset="0"/>
              </a:rPr>
              <a:t>Ti window</a:t>
            </a:r>
          </a:p>
          <a:p>
            <a:pPr>
              <a:spcBef>
                <a:spcPct val="50000"/>
              </a:spcBef>
            </a:pPr>
            <a:r>
              <a:rPr lang="de-DE" altLang="en-US" sz="1200" b="0">
                <a:latin typeface="Arial" charset="0"/>
              </a:rPr>
              <a:t>inside: Ni rod (r = 15 mm, L = 10 cm) within graphite cylinder (r = 1 cm) </a:t>
            </a:r>
          </a:p>
        </p:txBody>
      </p:sp>
      <p:pic>
        <p:nvPicPr>
          <p:cNvPr id="2561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2850" y="1327151"/>
            <a:ext cx="232251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8" name="Text Box 7"/>
          <p:cNvSpPr txBox="1">
            <a:spLocks noChangeArrowheads="1"/>
          </p:cNvSpPr>
          <p:nvPr/>
        </p:nvSpPr>
        <p:spPr bwMode="auto">
          <a:xfrm>
            <a:off x="6542088" y="3200400"/>
            <a:ext cx="250666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altLang="en-US" sz="1000" b="0">
                <a:solidFill>
                  <a:srgbClr val="FF0000"/>
                </a:solidFill>
              </a:rPr>
              <a:t>20 mrad  &lt; </a:t>
            </a:r>
            <a:r>
              <a:rPr lang="de-DE" altLang="en-US" sz="1000" b="0">
                <a:solidFill>
                  <a:srgbClr val="FF0000"/>
                </a:solidFill>
                <a:latin typeface="Symbol" pitchFamily="18" charset="2"/>
              </a:rPr>
              <a:t>q </a:t>
            </a:r>
            <a:r>
              <a:rPr lang="de-DE" altLang="en-US" sz="1000" b="0">
                <a:solidFill>
                  <a:srgbClr val="FF0000"/>
                </a:solidFill>
              </a:rPr>
              <a:t>&lt; 80 mrad can be collected</a:t>
            </a:r>
          </a:p>
          <a:p>
            <a:pPr eaLnBrk="0" hangingPunct="0">
              <a:spcBef>
                <a:spcPct val="50000"/>
              </a:spcBef>
            </a:pPr>
            <a:r>
              <a:rPr lang="de-DE" altLang="en-US" sz="1000" b="0">
                <a:solidFill>
                  <a:srgbClr val="00CC00"/>
                </a:solidFill>
              </a:rPr>
              <a:t>I = 400 kA</a:t>
            </a:r>
          </a:p>
          <a:p>
            <a:pPr eaLnBrk="0" hangingPunct="0">
              <a:spcBef>
                <a:spcPct val="50000"/>
              </a:spcBef>
            </a:pPr>
            <a:r>
              <a:rPr lang="de-DE" altLang="en-US" sz="1000" u="sng">
                <a:solidFill>
                  <a:srgbClr val="00CC00"/>
                </a:solidFill>
              </a:rPr>
              <a:t>Distance target center - lens: 220 mm</a:t>
            </a:r>
          </a:p>
          <a:p>
            <a:pPr eaLnBrk="0" hangingPunct="0">
              <a:spcBef>
                <a:spcPct val="50000"/>
              </a:spcBef>
            </a:pPr>
            <a:r>
              <a:rPr lang="de-DE" altLang="en-US" sz="1000" b="0">
                <a:solidFill>
                  <a:srgbClr val="00CC00"/>
                </a:solidFill>
              </a:rPr>
              <a:t>more simple and reliable, less expensive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27" name="Rectangle 49"/>
          <p:cNvSpPr>
            <a:spLocks noGrp="1" noChangeArrowheads="1"/>
          </p:cNvSpPr>
          <p:nvPr>
            <p:ph type="title"/>
          </p:nvPr>
        </p:nvSpPr>
        <p:spPr>
          <a:xfrm>
            <a:off x="93663" y="0"/>
            <a:ext cx="8877300" cy="1196975"/>
          </a:xfrm>
        </p:spPr>
        <p:txBody>
          <a:bodyPr/>
          <a:lstStyle/>
          <a:p>
            <a:pPr eaLnBrk="1" hangingPunct="1"/>
            <a:r>
              <a:rPr lang="en-US" sz="4400" dirty="0" smtClean="0">
                <a:latin typeface="Tekton Pro" pitchFamily="34" charset="0"/>
              </a:rPr>
              <a:t>Production yield of antiprotons</a:t>
            </a:r>
          </a:p>
        </p:txBody>
      </p:sp>
      <p:graphicFrame>
        <p:nvGraphicFramePr>
          <p:cNvPr id="439326" name="Object 30"/>
          <p:cNvGraphicFramePr>
            <a:graphicFrameLocks noGrp="1" noChangeAspect="1"/>
          </p:cNvGraphicFramePr>
          <p:nvPr>
            <p:ph sz="half" idx="1"/>
          </p:nvPr>
        </p:nvGraphicFramePr>
        <p:xfrm>
          <a:off x="49213" y="1444625"/>
          <a:ext cx="4316412" cy="391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54" name="Chart" r:id="rId3" imgW="5800533" imgH="5257953" progId="Excel.Chart.8">
                  <p:embed/>
                </p:oleObj>
              </mc:Choice>
              <mc:Fallback>
                <p:oleObj name="Chart" r:id="rId3" imgW="5800533" imgH="5257953" progId="Excel.Chart.8">
                  <p:embed/>
                  <p:pic>
                    <p:nvPicPr>
                      <p:cNvPr id="0" name="Picture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3" y="1444625"/>
                        <a:ext cx="4316412" cy="391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9328" name="Text Box 7"/>
          <p:cNvSpPr txBox="1">
            <a:spLocks noChangeArrowheads="1"/>
          </p:cNvSpPr>
          <p:nvPr/>
        </p:nvSpPr>
        <p:spPr bwMode="auto">
          <a:xfrm>
            <a:off x="4532313" y="1466850"/>
            <a:ext cx="1441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/>
              <a:t>yield =</a:t>
            </a:r>
          </a:p>
        </p:txBody>
      </p:sp>
      <p:sp>
        <p:nvSpPr>
          <p:cNvPr id="439329" name="Text Box 8"/>
          <p:cNvSpPr txBox="1">
            <a:spLocks noChangeArrowheads="1"/>
          </p:cNvSpPr>
          <p:nvPr/>
        </p:nvSpPr>
        <p:spPr bwMode="auto">
          <a:xfrm>
            <a:off x="5508625" y="1276350"/>
            <a:ext cx="215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/>
              <a:t>pbars in the ellipse</a:t>
            </a:r>
          </a:p>
        </p:txBody>
      </p:sp>
      <p:sp>
        <p:nvSpPr>
          <p:cNvPr id="439330" name="Line 9"/>
          <p:cNvSpPr>
            <a:spLocks noChangeShapeType="1"/>
          </p:cNvSpPr>
          <p:nvPr/>
        </p:nvSpPr>
        <p:spPr bwMode="auto">
          <a:xfrm>
            <a:off x="5724525" y="16351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39331" name="Text Box 10"/>
          <p:cNvSpPr txBox="1">
            <a:spLocks noChangeArrowheads="1"/>
          </p:cNvSpPr>
          <p:nvPr/>
        </p:nvSpPr>
        <p:spPr bwMode="auto">
          <a:xfrm>
            <a:off x="5724525" y="1635125"/>
            <a:ext cx="17287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600"/>
              <a:t>primary protons</a:t>
            </a:r>
          </a:p>
        </p:txBody>
      </p:sp>
      <p:sp>
        <p:nvSpPr>
          <p:cNvPr id="439332" name="Rectangle 11"/>
          <p:cNvSpPr>
            <a:spLocks noChangeArrowheads="1"/>
          </p:cNvSpPr>
          <p:nvPr/>
        </p:nvSpPr>
        <p:spPr bwMode="auto">
          <a:xfrm>
            <a:off x="4365625" y="2247900"/>
            <a:ext cx="45767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sz="140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algn="just"/>
            <a:r>
              <a:rPr lang="en-US" sz="1400">
                <a:latin typeface="Arial" charset="0"/>
                <a:cs typeface="Arial" charset="0"/>
              </a:rPr>
              <a:t>11 cm Ni target (d = 3 mm) in a graphite container, 0.62 mm (rms) beam spot. </a:t>
            </a:r>
            <a:endParaRPr lang="de-DE" sz="1400">
              <a:latin typeface="Arial" charset="0"/>
              <a:cs typeface="Arial" charset="0"/>
            </a:endParaRPr>
          </a:p>
        </p:txBody>
      </p:sp>
      <p:graphicFrame>
        <p:nvGraphicFramePr>
          <p:cNvPr id="352317" name="Group 6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9642683"/>
              </p:ext>
            </p:extLst>
          </p:nvPr>
        </p:nvGraphicFramePr>
        <p:xfrm>
          <a:off x="4459288" y="4178300"/>
          <a:ext cx="4483100" cy="1651001"/>
        </p:xfrm>
        <a:graphic>
          <a:graphicData uri="http://schemas.openxmlformats.org/drawingml/2006/table">
            <a:tbl>
              <a:tblPr/>
              <a:tblGrid>
                <a:gridCol w="2066925"/>
                <a:gridCol w="2416175"/>
              </a:tblGrid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E(p), E(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pbar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29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GeV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, 3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GeV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acceptance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240 mm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mrad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, 6%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protons / pulse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10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pulse 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single bunch (50 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cycle 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10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9353" name="Text Box 57"/>
          <p:cNvSpPr txBox="1">
            <a:spLocks noChangeArrowheads="1"/>
          </p:cNvSpPr>
          <p:nvPr/>
        </p:nvSpPr>
        <p:spPr bwMode="auto">
          <a:xfrm>
            <a:off x="487363" y="2605088"/>
            <a:ext cx="1181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240 mm mrad</a:t>
            </a:r>
          </a:p>
        </p:txBody>
      </p:sp>
      <p:sp>
        <p:nvSpPr>
          <p:cNvPr id="439354" name="Line 58"/>
          <p:cNvSpPr>
            <a:spLocks noChangeShapeType="1"/>
          </p:cNvSpPr>
          <p:nvPr/>
        </p:nvSpPr>
        <p:spPr bwMode="auto">
          <a:xfrm>
            <a:off x="1435100" y="2909888"/>
            <a:ext cx="233363" cy="27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39355" name="Text Box 59"/>
          <p:cNvSpPr txBox="1">
            <a:spLocks noChangeArrowheads="1"/>
          </p:cNvSpPr>
          <p:nvPr/>
        </p:nvSpPr>
        <p:spPr bwMode="auto">
          <a:xfrm>
            <a:off x="274638" y="5461000"/>
            <a:ext cx="38020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Less then 7 % of produced particles on the target can be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trapped by 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1400" dirty="0" err="1">
                <a:solidFill>
                  <a:srgbClr val="FF0000"/>
                </a:solidFill>
                <a:latin typeface="Comic Sans MS" pitchFamily="66" charset="0"/>
              </a:rPr>
              <a:t>pbar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 separator and the CR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65997" y="1196975"/>
            <a:ext cx="321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Phase space after horn lens </a:t>
            </a:r>
            <a:endParaRPr lang="en-US" sz="2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Titel 1"/>
          <p:cNvSpPr>
            <a:spLocks noGrp="1"/>
          </p:cNvSpPr>
          <p:nvPr>
            <p:ph type="title"/>
          </p:nvPr>
        </p:nvSpPr>
        <p:spPr>
          <a:xfrm>
            <a:off x="742950" y="80963"/>
            <a:ext cx="7019925" cy="1196975"/>
          </a:xfrm>
        </p:spPr>
        <p:txBody>
          <a:bodyPr/>
          <a:lstStyle/>
          <a:p>
            <a:pPr eaLnBrk="1" hangingPunct="1"/>
            <a:r>
              <a:rPr lang="de-DE" smtClean="0"/>
              <a:t> </a:t>
            </a:r>
            <a:endParaRPr lang="en-US" smtClean="0"/>
          </a:p>
        </p:txBody>
      </p:sp>
      <p:sp>
        <p:nvSpPr>
          <p:cNvPr id="453634" name="Inhaltsplatzhalter 2"/>
          <p:cNvSpPr>
            <a:spLocks noGrp="1"/>
          </p:cNvSpPr>
          <p:nvPr>
            <p:ph sz="half" idx="1"/>
          </p:nvPr>
        </p:nvSpPr>
        <p:spPr>
          <a:xfrm>
            <a:off x="179388" y="1219200"/>
            <a:ext cx="8678862" cy="4944836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Simulations predict a yield of  2 × 10</a:t>
            </a:r>
            <a:r>
              <a:rPr lang="en-US" sz="2000" b="1" baseline="30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-5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 </a:t>
            </a:r>
            <a:r>
              <a:rPr lang="en-US" sz="2000" b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pbar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/p.</a:t>
            </a:r>
          </a:p>
          <a:p>
            <a:pPr marL="0" indent="0" eaLnBrk="1" hangingPunct="1">
              <a:buNone/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  ( For 10</a:t>
            </a:r>
            <a:r>
              <a:rPr lang="en-US" sz="2000" b="1" baseline="30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13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protons one gets 2x10</a:t>
            </a:r>
            <a:r>
              <a:rPr lang="en-US" sz="2000" b="1" baseline="30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8  </a:t>
            </a:r>
            <a:r>
              <a:rPr lang="en-US" sz="2000" b="1" dirty="0" err="1" smtClean="0">
                <a:solidFill>
                  <a:srgbClr val="0000FF"/>
                </a:solidFill>
                <a:latin typeface="Arial" charset="0"/>
                <a:cs typeface="Arial" charset="0"/>
              </a:rPr>
              <a:t>pbars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 (only target/horn))</a:t>
            </a:r>
            <a:endParaRPr lang="en-US" sz="2000" b="1" baseline="30000" dirty="0" smtClean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 smtClean="0"/>
              <a:t>Considering 50% of losses due to nonlinear beam dynamic of </a:t>
            </a:r>
            <a:r>
              <a:rPr lang="en-US" sz="2000" dirty="0" err="1" smtClean="0"/>
              <a:t>pbar</a:t>
            </a:r>
            <a:r>
              <a:rPr lang="en-US" sz="2000" dirty="0" smtClean="0"/>
              <a:t>-separator and the CR one expects 10</a:t>
            </a:r>
            <a:r>
              <a:rPr lang="en-US" sz="2000" baseline="30000" dirty="0" smtClean="0"/>
              <a:t>8</a:t>
            </a:r>
            <a:r>
              <a:rPr lang="en-US" sz="2000" dirty="0" smtClean="0"/>
              <a:t> </a:t>
            </a:r>
            <a:r>
              <a:rPr lang="en-US" sz="2000" dirty="0" err="1" smtClean="0"/>
              <a:t>pbars</a:t>
            </a:r>
            <a:r>
              <a:rPr lang="en-US" sz="2000" dirty="0" smtClean="0"/>
              <a:t> in a single bunch.  </a:t>
            </a:r>
          </a:p>
          <a:p>
            <a:pPr eaLnBrk="1" hangingPunct="1"/>
            <a:r>
              <a:rPr lang="en-US" sz="2000" dirty="0" err="1" smtClean="0"/>
              <a:t>Pbar</a:t>
            </a:r>
            <a:r>
              <a:rPr lang="en-US" sz="2000" dirty="0" smtClean="0"/>
              <a:t> beams have huge momentum spread (6%)and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(240 mm </a:t>
            </a:r>
            <a:r>
              <a:rPr lang="en-US" sz="2000" dirty="0" err="1" smtClean="0"/>
              <a:t>mrad</a:t>
            </a:r>
            <a:r>
              <a:rPr lang="en-US" sz="2000" dirty="0" smtClean="0"/>
              <a:t>)  </a:t>
            </a:r>
          </a:p>
          <a:p>
            <a:pPr eaLnBrk="1" hangingPunct="1"/>
            <a:r>
              <a:rPr lang="en-US" sz="2000" dirty="0" smtClean="0"/>
              <a:t>For PANDA experiments in the HESR 10</a:t>
            </a:r>
            <a:r>
              <a:rPr lang="en-US" sz="2000" baseline="30000" dirty="0" smtClean="0"/>
              <a:t>11 </a:t>
            </a:r>
            <a:r>
              <a:rPr lang="en-US" sz="2000" dirty="0" err="1" smtClean="0"/>
              <a:t>pbars</a:t>
            </a:r>
            <a:r>
              <a:rPr lang="en-US" sz="2000" dirty="0" smtClean="0"/>
              <a:t> are required. </a:t>
            </a:r>
          </a:p>
          <a:p>
            <a:pPr eaLnBrk="1" hangingPunct="1"/>
            <a:r>
              <a:rPr lang="en-US" sz="2000" dirty="0" smtClean="0"/>
              <a:t>3 order of magnitude of </a:t>
            </a:r>
            <a:r>
              <a:rPr lang="en-US" sz="2000" dirty="0" err="1" smtClean="0"/>
              <a:t>pbars</a:t>
            </a:r>
            <a:r>
              <a:rPr lang="en-US" sz="2000" dirty="0" smtClean="0"/>
              <a:t> must be somewhere accumulated.</a:t>
            </a:r>
          </a:p>
          <a:p>
            <a:pPr eaLnBrk="1" hangingPunct="1"/>
            <a:r>
              <a:rPr lang="en-US" sz="2000" dirty="0" smtClean="0"/>
              <a:t>Before accumulation the beam must be cooled.</a:t>
            </a:r>
          </a:p>
          <a:p>
            <a:pPr eaLnBrk="1" hangingPunct="1"/>
            <a:r>
              <a:rPr lang="en-US" sz="2000" dirty="0" smtClean="0"/>
              <a:t>For beam cooling the CR will be used.  </a:t>
            </a:r>
          </a:p>
          <a:p>
            <a:pPr eaLnBrk="1" hangingPunct="1"/>
            <a:r>
              <a:rPr lang="en-US" sz="2000" dirty="0" smtClean="0"/>
              <a:t>For accumulation the RESR was planned.    </a:t>
            </a:r>
          </a:p>
          <a:p>
            <a:pPr eaLnBrk="1" hangingPunct="1"/>
            <a:r>
              <a:rPr lang="en-US" sz="2000" dirty="0" smtClean="0"/>
              <a:t>In this context the storage ring complex was planned:     </a:t>
            </a:r>
          </a:p>
        </p:txBody>
      </p:sp>
      <p:sp>
        <p:nvSpPr>
          <p:cNvPr id="4" name="Rectangle 49"/>
          <p:cNvSpPr txBox="1">
            <a:spLocks noChangeArrowheads="1"/>
          </p:cNvSpPr>
          <p:nvPr/>
        </p:nvSpPr>
        <p:spPr bwMode="auto">
          <a:xfrm>
            <a:off x="93663" y="0"/>
            <a:ext cx="88773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4400" b="0" kern="0" dirty="0" smtClean="0">
                <a:latin typeface="Tekton Pro" pitchFamily="34" charset="0"/>
              </a:rPr>
              <a:t>Production yield of antiprotons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Rectangle 2"/>
          <p:cNvSpPr>
            <a:spLocks noGrp="1" noChangeArrowheads="1"/>
          </p:cNvSpPr>
          <p:nvPr>
            <p:ph type="title"/>
          </p:nvPr>
        </p:nvSpPr>
        <p:spPr>
          <a:xfrm>
            <a:off x="836613" y="0"/>
            <a:ext cx="7019925" cy="1196975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Comic Sans MS" pitchFamily="66" charset="0"/>
              </a:rPr>
              <a:t>Storage Rings of the FAIR</a:t>
            </a:r>
          </a:p>
        </p:txBody>
      </p:sp>
      <p:sp>
        <p:nvSpPr>
          <p:cNvPr id="441346" name="Text Box 5"/>
          <p:cNvSpPr txBox="1">
            <a:spLocks noChangeArrowheads="1"/>
          </p:cNvSpPr>
          <p:nvPr/>
        </p:nvSpPr>
        <p:spPr bwMode="auto">
          <a:xfrm>
            <a:off x="4032250" y="1525588"/>
            <a:ext cx="49371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  <a:latin typeface="Comic Sans MS" pitchFamily="66" charset="0"/>
              </a:rPr>
              <a:t>Separators</a:t>
            </a:r>
            <a:endParaRPr lang="en-US" altLang="en-US" sz="20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altLang="en-US" sz="1800" b="0" dirty="0">
                <a:latin typeface="Comic Sans MS" pitchFamily="66" charset="0"/>
              </a:rPr>
              <a:t>Production and delivering of </a:t>
            </a:r>
            <a:r>
              <a:rPr lang="en-US" altLang="en-US" sz="1800" b="0" dirty="0" err="1" smtClean="0">
                <a:latin typeface="Comic Sans MS" pitchFamily="66" charset="0"/>
              </a:rPr>
              <a:t>pbar</a:t>
            </a:r>
            <a:r>
              <a:rPr lang="en-US" altLang="en-US" sz="1800" b="0" dirty="0" smtClean="0">
                <a:latin typeface="Comic Sans MS" pitchFamily="66" charset="0"/>
              </a:rPr>
              <a:t> and RIBs  </a:t>
            </a:r>
            <a:r>
              <a:rPr lang="en-US" altLang="en-US" sz="1800" b="0" dirty="0">
                <a:latin typeface="Comic Sans MS" pitchFamily="66" charset="0"/>
              </a:rPr>
              <a:t>to the CR</a:t>
            </a:r>
          </a:p>
          <a:p>
            <a:endParaRPr lang="en-US" altLang="en-US" sz="2000" b="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altLang="en-US" sz="2000" dirty="0">
                <a:solidFill>
                  <a:srgbClr val="FF0000"/>
                </a:solidFill>
                <a:latin typeface="Comic Sans MS" pitchFamily="66" charset="0"/>
              </a:rPr>
              <a:t>CR – Collector Ring </a:t>
            </a:r>
          </a:p>
          <a:p>
            <a:r>
              <a:rPr lang="en-US" altLang="en-US" sz="1800" b="0" dirty="0">
                <a:latin typeface="Comic Sans MS" pitchFamily="66" charset="0"/>
              </a:rPr>
              <a:t>fast pre-cooling of the hot ion beams</a:t>
            </a:r>
          </a:p>
          <a:p>
            <a:endParaRPr lang="en-US" altLang="en-US" sz="1800" b="0" dirty="0">
              <a:latin typeface="Arial" charset="0"/>
            </a:endParaRPr>
          </a:p>
          <a:p>
            <a:r>
              <a:rPr lang="en-US" altLang="en-US" sz="2000" dirty="0">
                <a:solidFill>
                  <a:srgbClr val="FF0000"/>
                </a:solidFill>
                <a:latin typeface="Comic Sans MS" pitchFamily="66" charset="0"/>
              </a:rPr>
              <a:t>RESR – Recycled  Experimental  	  	 Storage Ring</a:t>
            </a:r>
            <a:r>
              <a:rPr lang="en-US" altLang="en-US" sz="2000" dirty="0">
                <a:latin typeface="Comic Sans MS" pitchFamily="66" charset="0"/>
              </a:rPr>
              <a:t> </a:t>
            </a:r>
          </a:p>
          <a:p>
            <a:pPr>
              <a:buFontTx/>
              <a:buChar char="•"/>
            </a:pPr>
            <a:r>
              <a:rPr lang="en-US" altLang="en-US" sz="1800" b="0" dirty="0">
                <a:latin typeface="Comic Sans MS" pitchFamily="66" charset="0"/>
              </a:rPr>
              <a:t>accumulation of antiproton beams </a:t>
            </a:r>
          </a:p>
          <a:p>
            <a:pPr>
              <a:buFontTx/>
              <a:buChar char="•"/>
            </a:pPr>
            <a:r>
              <a:rPr lang="en-US" altLang="en-US" sz="1800" b="0" dirty="0">
                <a:latin typeface="Comic Sans MS" pitchFamily="66" charset="0"/>
              </a:rPr>
              <a:t>fast deceleration of rare isotopes </a:t>
            </a:r>
          </a:p>
          <a:p>
            <a:endParaRPr lang="en-US" altLang="en-US" sz="1800" b="0" dirty="0">
              <a:latin typeface="Comic Sans MS" pitchFamily="66" charset="0"/>
            </a:endParaRPr>
          </a:p>
          <a:p>
            <a:pPr algn="just"/>
            <a:r>
              <a:rPr lang="en-US" altLang="en-US" sz="2000" dirty="0">
                <a:solidFill>
                  <a:srgbClr val="FF0000"/>
                </a:solidFill>
                <a:latin typeface="Comic Sans MS" pitchFamily="66" charset="0"/>
              </a:rPr>
              <a:t>NESR – New Experimental Storage 	  	 Ring</a:t>
            </a:r>
            <a:r>
              <a:rPr lang="en-US" altLang="en-US" sz="2000" b="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>
              <a:buFontTx/>
              <a:buChar char="•"/>
            </a:pPr>
            <a:r>
              <a:rPr lang="en-US" altLang="en-US" sz="1800" b="0" dirty="0">
                <a:latin typeface="Comic Sans MS" pitchFamily="66" charset="0"/>
              </a:rPr>
              <a:t>experiments with stored ion beams </a:t>
            </a:r>
          </a:p>
          <a:p>
            <a:pPr>
              <a:buFontTx/>
              <a:buChar char="•"/>
            </a:pPr>
            <a:r>
              <a:rPr lang="en-US" altLang="en-US" sz="1800" b="0" dirty="0">
                <a:latin typeface="Comic Sans MS" pitchFamily="66" charset="0"/>
              </a:rPr>
              <a:t>deceleration</a:t>
            </a:r>
            <a:r>
              <a:rPr lang="en-US" altLang="en-US" sz="1800" b="0" dirty="0">
                <a:latin typeface="Arial" charset="0"/>
              </a:rPr>
              <a:t> </a:t>
            </a:r>
            <a:r>
              <a:rPr lang="en-US" altLang="en-US" sz="1800" b="0" dirty="0">
                <a:latin typeface="Comic Sans MS" pitchFamily="66" charset="0"/>
              </a:rPr>
              <a:t>of antiproton beams</a:t>
            </a:r>
          </a:p>
        </p:txBody>
      </p:sp>
      <p:pic>
        <p:nvPicPr>
          <p:cNvPr id="441347" name="Picture 7" descr="CR-RESR-NES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" y="1196975"/>
            <a:ext cx="3978275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348" name="Text Box 8"/>
          <p:cNvSpPr txBox="1">
            <a:spLocks noChangeArrowheads="1"/>
          </p:cNvSpPr>
          <p:nvPr/>
        </p:nvSpPr>
        <p:spPr bwMode="auto">
          <a:xfrm>
            <a:off x="2111375" y="3194050"/>
            <a:ext cx="1336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>
                <a:solidFill>
                  <a:srgbClr val="0066FF"/>
                </a:solidFill>
              </a:rPr>
              <a:t>BR=13 Tm</a:t>
            </a:r>
          </a:p>
        </p:txBody>
      </p:sp>
      <p:sp>
        <p:nvSpPr>
          <p:cNvPr id="441349" name="Text Box 9"/>
          <p:cNvSpPr txBox="1">
            <a:spLocks noChangeArrowheads="1"/>
          </p:cNvSpPr>
          <p:nvPr/>
        </p:nvSpPr>
        <p:spPr bwMode="auto">
          <a:xfrm>
            <a:off x="2316163" y="4919663"/>
            <a:ext cx="83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>
                <a:solidFill>
                  <a:srgbClr val="0066FF"/>
                </a:solidFill>
              </a:rPr>
              <a:t>NESR</a:t>
            </a:r>
          </a:p>
        </p:txBody>
      </p:sp>
      <p:sp>
        <p:nvSpPr>
          <p:cNvPr id="441350" name="Text Box 10"/>
          <p:cNvSpPr txBox="1">
            <a:spLocks noChangeArrowheads="1"/>
          </p:cNvSpPr>
          <p:nvPr/>
        </p:nvSpPr>
        <p:spPr bwMode="auto">
          <a:xfrm>
            <a:off x="609600" y="3194050"/>
            <a:ext cx="523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>
                <a:solidFill>
                  <a:srgbClr val="0066FF"/>
                </a:solidFill>
              </a:rPr>
              <a:t>CR</a:t>
            </a:r>
          </a:p>
        </p:txBody>
      </p:sp>
      <p:sp>
        <p:nvSpPr>
          <p:cNvPr id="441351" name="Text Box 11"/>
          <p:cNvSpPr txBox="1">
            <a:spLocks noChangeArrowheads="1"/>
          </p:cNvSpPr>
          <p:nvPr/>
        </p:nvSpPr>
        <p:spPr bwMode="auto">
          <a:xfrm>
            <a:off x="609600" y="1981200"/>
            <a:ext cx="820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000" b="0">
                <a:solidFill>
                  <a:srgbClr val="0066FF"/>
                </a:solidFill>
              </a:rPr>
              <a:t>RESR</a:t>
            </a:r>
          </a:p>
        </p:txBody>
      </p:sp>
      <p:sp>
        <p:nvSpPr>
          <p:cNvPr id="441352" name="Text Box 12"/>
          <p:cNvSpPr txBox="1">
            <a:spLocks noChangeArrowheads="1"/>
          </p:cNvSpPr>
          <p:nvPr/>
        </p:nvSpPr>
        <p:spPr bwMode="auto">
          <a:xfrm rot="17218319">
            <a:off x="1298802" y="1672870"/>
            <a:ext cx="1220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1400" b="0" dirty="0" err="1">
                <a:solidFill>
                  <a:srgbClr val="0066FF"/>
                </a:solidFill>
              </a:rPr>
              <a:t>Pbar</a:t>
            </a:r>
            <a:r>
              <a:rPr lang="de-DE" altLang="en-US" sz="1400" b="0" dirty="0">
                <a:solidFill>
                  <a:srgbClr val="0066FF"/>
                </a:solidFill>
              </a:rPr>
              <a:t>-separator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 rot="18406813">
            <a:off x="2243253" y="1420912"/>
            <a:ext cx="9777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1400" b="0" dirty="0" smtClean="0">
                <a:solidFill>
                  <a:srgbClr val="0066FF"/>
                </a:solidFill>
              </a:rPr>
              <a:t>Super-FRS</a:t>
            </a:r>
            <a:endParaRPr lang="de-DE" altLang="en-US" sz="1400" b="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Titel 1"/>
          <p:cNvSpPr>
            <a:spLocks noGrp="1"/>
          </p:cNvSpPr>
          <p:nvPr>
            <p:ph type="title"/>
          </p:nvPr>
        </p:nvSpPr>
        <p:spPr>
          <a:xfrm>
            <a:off x="392113" y="-3175"/>
            <a:ext cx="7019925" cy="1196975"/>
          </a:xfrm>
        </p:spPr>
        <p:txBody>
          <a:bodyPr/>
          <a:lstStyle/>
          <a:p>
            <a:pPr eaLnBrk="1" hangingPunct="1"/>
            <a:r>
              <a:rPr lang="de-DE" smtClean="0"/>
              <a:t>accumulation of pbars</a:t>
            </a:r>
            <a:endParaRPr lang="en-US" smtClean="0"/>
          </a:p>
        </p:txBody>
      </p:sp>
      <p:sp>
        <p:nvSpPr>
          <p:cNvPr id="456706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In MSV 0-3 of FAIR project the RESR and NESR will not be build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The cooled beams from the CR will be transferred  directly to the HESR, where the accumulation takes place. 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Because of the small momentum acceptance of HESR only 10</a:t>
            </a:r>
            <a:r>
              <a:rPr lang="en-US" sz="2400" baseline="30000" dirty="0" smtClean="0"/>
              <a:t>10 </a:t>
            </a:r>
            <a:r>
              <a:rPr lang="en-US" sz="2400" dirty="0" err="1" smtClean="0"/>
              <a:t>pbars</a:t>
            </a:r>
            <a:r>
              <a:rPr lang="en-US" sz="2400" dirty="0" smtClean="0"/>
              <a:t> will be accumulated.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2350</Words>
  <Application>Microsoft Office PowerPoint</Application>
  <PresentationFormat>Bildschirmpräsentation (4:3)</PresentationFormat>
  <Paragraphs>402</Paragraphs>
  <Slides>45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45</vt:i4>
      </vt:variant>
    </vt:vector>
  </HeadingPairs>
  <TitlesOfParts>
    <vt:vector size="51" baseType="lpstr">
      <vt:lpstr>Standarddesign</vt:lpstr>
      <vt:lpstr>Chart</vt:lpstr>
      <vt:lpstr>Formel</vt:lpstr>
      <vt:lpstr>Document</vt:lpstr>
      <vt:lpstr>Equation</vt:lpstr>
      <vt:lpstr>Microsoft Equation 3.0</vt:lpstr>
      <vt:lpstr>Oleksiy Dolinskyy  23rd October , 2014 </vt:lpstr>
      <vt:lpstr>FAIR layout of accelerators </vt:lpstr>
      <vt:lpstr>Outline</vt:lpstr>
      <vt:lpstr>Beams from separators</vt:lpstr>
      <vt:lpstr>PowerPoint-Präsentation</vt:lpstr>
      <vt:lpstr>Production yield of antiprotons</vt:lpstr>
      <vt:lpstr> </vt:lpstr>
      <vt:lpstr>Storage Rings of the FAIR</vt:lpstr>
      <vt:lpstr>accumulation of pbars</vt:lpstr>
      <vt:lpstr>PowerPoint-Präsentation</vt:lpstr>
      <vt:lpstr>PowerPoint-Präsentation</vt:lpstr>
      <vt:lpstr>PowerPoint-Präsentation</vt:lpstr>
      <vt:lpstr>The basic features of the CR</vt:lpstr>
      <vt:lpstr>PowerPoint-Präsentation</vt:lpstr>
      <vt:lpstr>CR for cooling</vt:lpstr>
      <vt:lpstr>First step of cooling- RF bunch rotation</vt:lpstr>
      <vt:lpstr>PowerPoint-Präsentation</vt:lpstr>
      <vt:lpstr>Second step of cooling- Stochastic cooling  </vt:lpstr>
      <vt:lpstr>Stochastic cooling</vt:lpstr>
      <vt:lpstr>Stochastic cooling</vt:lpstr>
      <vt:lpstr>Stochastic cooling in the CR </vt:lpstr>
      <vt:lpstr>   </vt:lpstr>
      <vt:lpstr>Stochastic cooling</vt:lpstr>
      <vt:lpstr>Stochastic cooling:  Prototype Pickup tank at GSI</vt:lpstr>
      <vt:lpstr>PowerPoint-Präsentation</vt:lpstr>
      <vt:lpstr>Other CR main components: </vt:lpstr>
      <vt:lpstr>Dipole magnet and its vacuum chamber </vt:lpstr>
      <vt:lpstr>CR planned quadrupole </vt:lpstr>
      <vt:lpstr>PowerPoint-Präsentation</vt:lpstr>
      <vt:lpstr>PowerPoint-Präsentation</vt:lpstr>
      <vt:lpstr>PowerPoint-Präsentation</vt:lpstr>
      <vt:lpstr>Isochronous mode </vt:lpstr>
      <vt:lpstr>PowerPoint-Präsentation</vt:lpstr>
      <vt:lpstr>PowerPoint-Präsentation</vt:lpstr>
      <vt:lpstr>PowerPoint-Präsentation</vt:lpstr>
      <vt:lpstr>PowerPoint-Präsentation</vt:lpstr>
      <vt:lpstr> Experimental devices </vt:lpstr>
      <vt:lpstr>Experimental devices </vt:lpstr>
      <vt:lpstr> Experimental devices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In-kind for main components </vt:lpstr>
    </vt:vector>
  </TitlesOfParts>
  <Company>GSI-Darmstadt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Tasks of the NESR</dc:title>
  <dc:creator>Peter Beller</dc:creator>
  <cp:lastModifiedBy>Dolinskyy, Oleksiy Dr.</cp:lastModifiedBy>
  <cp:revision>497</cp:revision>
  <dcterms:created xsi:type="dcterms:W3CDTF">2001-05-23T12:58:02Z</dcterms:created>
  <dcterms:modified xsi:type="dcterms:W3CDTF">2014-10-23T12:27:40Z</dcterms:modified>
</cp:coreProperties>
</file>