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59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876A-D4BF-4B91-B24C-1767309FC117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8671-27AD-47F7-B8A1-424333ECC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37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876A-D4BF-4B91-B24C-1767309FC117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8671-27AD-47F7-B8A1-424333ECC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58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876A-D4BF-4B91-B24C-1767309FC117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8671-27AD-47F7-B8A1-424333ECC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97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876A-D4BF-4B91-B24C-1767309FC117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8671-27AD-47F7-B8A1-424333ECC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79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876A-D4BF-4B91-B24C-1767309FC117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8671-27AD-47F7-B8A1-424333ECC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95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876A-D4BF-4B91-B24C-1767309FC117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8671-27AD-47F7-B8A1-424333ECC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53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876A-D4BF-4B91-B24C-1767309FC117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8671-27AD-47F7-B8A1-424333ECC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67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876A-D4BF-4B91-B24C-1767309FC117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8671-27AD-47F7-B8A1-424333ECC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95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876A-D4BF-4B91-B24C-1767309FC117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8671-27AD-47F7-B8A1-424333ECC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876A-D4BF-4B91-B24C-1767309FC117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8671-27AD-47F7-B8A1-424333ECC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01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876A-D4BF-4B91-B24C-1767309FC117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8671-27AD-47F7-B8A1-424333ECC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00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B876A-D4BF-4B91-B24C-1767309FC117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48671-27AD-47F7-B8A1-424333ECC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08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804" y="1772816"/>
            <a:ext cx="7772400" cy="1470025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Solenoid Windings and Cold Mass </a:t>
            </a:r>
            <a:r>
              <a:rPr lang="en-GB" sz="3200" b="1" dirty="0" smtClean="0">
                <a:solidFill>
                  <a:srgbClr val="FF0000"/>
                </a:solidFill>
              </a:rPr>
              <a:t>Options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1200" dirty="0" smtClean="0"/>
              <a:t>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(to make it cost efficient and fast)</a:t>
            </a:r>
            <a:endParaRPr lang="en-GB" sz="3200" dirty="0"/>
          </a:p>
        </p:txBody>
      </p:sp>
      <p:sp>
        <p:nvSpPr>
          <p:cNvPr id="35" name="Rectangle 34"/>
          <p:cNvSpPr/>
          <p:nvPr/>
        </p:nvSpPr>
        <p:spPr>
          <a:xfrm>
            <a:off x="611560" y="3861048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i="1" dirty="0" smtClean="0">
                <a:solidFill>
                  <a:schemeClr val="tx1"/>
                </a:solidFill>
              </a:rPr>
              <a:t>Alexey Dudarev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, Gabriella Rolando, </a:t>
            </a:r>
            <a:r>
              <a:rPr lang="en-US" sz="2000" i="1" dirty="0" smtClean="0">
                <a:solidFill>
                  <a:prstClr val="black"/>
                </a:solidFill>
              </a:rPr>
              <a:t>Herman </a:t>
            </a:r>
            <a:r>
              <a:rPr lang="en-US" sz="2000" i="1" dirty="0">
                <a:solidFill>
                  <a:prstClr val="black"/>
                </a:solidFill>
              </a:rPr>
              <a:t>ten </a:t>
            </a:r>
            <a:r>
              <a:rPr lang="en-US" sz="2000" i="1" dirty="0" smtClean="0">
                <a:solidFill>
                  <a:prstClr val="black"/>
                </a:solidFill>
              </a:rPr>
              <a:t>Kate, </a:t>
            </a:r>
            <a:r>
              <a:rPr lang="pt-BR" sz="2000" i="1" dirty="0" smtClean="0">
                <a:solidFill>
                  <a:prstClr val="black"/>
                </a:solidFill>
              </a:rPr>
              <a:t>Helder </a:t>
            </a:r>
            <a:r>
              <a:rPr lang="pt-BR" sz="2000" i="1" dirty="0" smtClean="0">
                <a:solidFill>
                  <a:prstClr val="black"/>
                </a:solidFill>
              </a:rPr>
              <a:t>Da </a:t>
            </a:r>
            <a:r>
              <a:rPr lang="pt-BR" sz="2000" i="1" dirty="0" smtClean="0">
                <a:solidFill>
                  <a:prstClr val="black"/>
                </a:solidFill>
              </a:rPr>
              <a:t>Silva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2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“Ideal” Cold Mass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044824"/>
          </a:xfrm>
        </p:spPr>
        <p:txBody>
          <a:bodyPr/>
          <a:lstStyle/>
          <a:p>
            <a:r>
              <a:rPr lang="en-GB" dirty="0" smtClean="0"/>
              <a:t>Coils are perfectly impregnated</a:t>
            </a:r>
          </a:p>
          <a:p>
            <a:r>
              <a:rPr lang="en-GB" dirty="0" smtClean="0"/>
              <a:t>Coils are pre-stressed (R and Z) </a:t>
            </a:r>
          </a:p>
          <a:p>
            <a:r>
              <a:rPr lang="en-GB" dirty="0" smtClean="0"/>
              <a:t>Coils are fully bonded to coil casing (4.5 K)</a:t>
            </a:r>
          </a:p>
          <a:p>
            <a:endParaRPr lang="en-GB" dirty="0"/>
          </a:p>
        </p:txBody>
      </p:sp>
      <p:grpSp>
        <p:nvGrpSpPr>
          <p:cNvPr id="32" name="Group 31"/>
          <p:cNvGrpSpPr/>
          <p:nvPr/>
        </p:nvGrpSpPr>
        <p:grpSpPr>
          <a:xfrm>
            <a:off x="683568" y="3573016"/>
            <a:ext cx="7704856" cy="2448272"/>
            <a:chOff x="683568" y="3573016"/>
            <a:chExt cx="7704856" cy="2448272"/>
          </a:xfrm>
        </p:grpSpPr>
        <p:grpSp>
          <p:nvGrpSpPr>
            <p:cNvPr id="31" name="Group 30"/>
            <p:cNvGrpSpPr/>
            <p:nvPr/>
          </p:nvGrpSpPr>
          <p:grpSpPr>
            <a:xfrm>
              <a:off x="755576" y="3573016"/>
              <a:ext cx="7488832" cy="2448272"/>
              <a:chOff x="755576" y="3573016"/>
              <a:chExt cx="7488832" cy="244827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55576" y="3573016"/>
                <a:ext cx="7488832" cy="10081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755576" y="4581128"/>
                <a:ext cx="0" cy="144016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244408" y="4581128"/>
                <a:ext cx="0" cy="144016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1115616" y="4005064"/>
              <a:ext cx="2016224" cy="360040"/>
              <a:chOff x="1403648" y="3717032"/>
              <a:chExt cx="2016224" cy="36004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403648" y="3717032"/>
                <a:ext cx="2016224" cy="3600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1403648" y="4077072"/>
                <a:ext cx="10801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1403648" y="3717032"/>
                <a:ext cx="2016224" cy="3600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403648" y="3717032"/>
                <a:ext cx="2016224" cy="3600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3707904" y="4005064"/>
              <a:ext cx="1584176" cy="360040"/>
              <a:chOff x="1403648" y="3717032"/>
              <a:chExt cx="2016224" cy="36004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403648" y="3717032"/>
                <a:ext cx="2016224" cy="3600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1403648" y="4077072"/>
                <a:ext cx="10801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1403648" y="3717032"/>
                <a:ext cx="2016224" cy="3600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403648" y="3717032"/>
                <a:ext cx="2016224" cy="3600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5868144" y="4005064"/>
              <a:ext cx="2016224" cy="360040"/>
              <a:chOff x="1403648" y="3717032"/>
              <a:chExt cx="2016224" cy="36004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403648" y="3717032"/>
                <a:ext cx="2016224" cy="3600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403648" y="4077072"/>
                <a:ext cx="10801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1403648" y="3717032"/>
                <a:ext cx="2016224" cy="3600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403648" y="3717032"/>
                <a:ext cx="2016224" cy="3600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>
              <a:off x="683568" y="6021288"/>
              <a:ext cx="7704856" cy="0"/>
            </a:xfrm>
            <a:prstGeom prst="line">
              <a:avLst/>
            </a:prstGeom>
            <a:ln w="15875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940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Options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From inside or from outside?</a:t>
            </a:r>
          </a:p>
          <a:p>
            <a:r>
              <a:rPr lang="en-GB" dirty="0" smtClean="0"/>
              <a:t>Vacuum Impregnation or “</a:t>
            </a:r>
            <a:r>
              <a:rPr lang="en-GB" dirty="0" err="1" smtClean="0"/>
              <a:t>Prepreg</a:t>
            </a:r>
            <a:r>
              <a:rPr lang="en-GB" dirty="0" smtClean="0"/>
              <a:t>”?</a:t>
            </a:r>
          </a:p>
          <a:p>
            <a:r>
              <a:rPr lang="en-GB" dirty="0" smtClean="0"/>
              <a:t>Modularity or single body?</a:t>
            </a:r>
          </a:p>
          <a:p>
            <a:r>
              <a:rPr lang="en-GB" dirty="0" smtClean="0"/>
              <a:t>Pre-stressed or not (bare coil)?</a:t>
            </a:r>
          </a:p>
          <a:p>
            <a:r>
              <a:rPr lang="en-GB" dirty="0" smtClean="0"/>
              <a:t>On wide or narrow side (two layers or more)?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36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Inside or Outside?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2441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.directindustry.com/images_di/photo-g/automatic-coil-winding-machines-65744-26360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512865" cy="24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Content Placeholder 2"/>
          <p:cNvSpPr txBox="1">
            <a:spLocks/>
          </p:cNvSpPr>
          <p:nvPr/>
        </p:nvSpPr>
        <p:spPr>
          <a:xfrm>
            <a:off x="457200" y="4581128"/>
            <a:ext cx="4114800" cy="172819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Complicated</a:t>
            </a:r>
          </a:p>
          <a:p>
            <a:r>
              <a:rPr lang="en-GB" sz="2000" dirty="0" smtClean="0"/>
              <a:t>Tooling has to be developed and </a:t>
            </a:r>
            <a:r>
              <a:rPr lang="en-GB" sz="2000" dirty="0" smtClean="0"/>
              <a:t>built (30% of coil cost and 18m)</a:t>
            </a:r>
            <a:endParaRPr lang="en-GB" sz="2000" dirty="0" smtClean="0"/>
          </a:p>
          <a:p>
            <a:r>
              <a:rPr lang="en-GB" sz="2000" dirty="0" smtClean="0"/>
              <a:t>Very little choice of companies</a:t>
            </a:r>
          </a:p>
          <a:p>
            <a:endParaRPr lang="en-GB" sz="2000" dirty="0"/>
          </a:p>
        </p:txBody>
      </p:sp>
      <p:pic>
        <p:nvPicPr>
          <p:cNvPr id="2050" name="Picture 2" descr="http://img.directindustry.com/images_di/photo-g/coil-winding-machines-40974-2521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227512" cy="204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1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Vacuum Impregnation or “</a:t>
            </a:r>
            <a:r>
              <a:rPr lang="en-GB" sz="3600" b="1" dirty="0" err="1" smtClean="0">
                <a:solidFill>
                  <a:srgbClr val="FF0000"/>
                </a:solidFill>
              </a:rPr>
              <a:t>Prepreg</a:t>
            </a:r>
            <a:r>
              <a:rPr lang="en-GB" sz="3600" b="1" dirty="0" smtClean="0">
                <a:solidFill>
                  <a:srgbClr val="FF0000"/>
                </a:solidFill>
              </a:rPr>
              <a:t>”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988840"/>
            <a:ext cx="3457179" cy="259228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239648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827584" y="5013176"/>
            <a:ext cx="3898776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Vacuum impregnation tooling means and extra </a:t>
            </a:r>
            <a:r>
              <a:rPr lang="en-GB" sz="2000" dirty="0" smtClean="0"/>
              <a:t>step and extra cost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778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Modularity or single </a:t>
            </a:r>
            <a:r>
              <a:rPr lang="en-GB" sz="3600" b="1" dirty="0" smtClean="0">
                <a:solidFill>
                  <a:srgbClr val="FF0000"/>
                </a:solidFill>
              </a:rPr>
              <a:t>body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3rd mod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438803"/>
            <a:ext cx="2893491" cy="4248472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7077"/>
            <a:ext cx="2952328" cy="343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067944" y="4941168"/>
            <a:ext cx="4968552" cy="18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Not easy to </a:t>
            </a:r>
            <a:r>
              <a:rPr lang="en-GB" sz="2000" dirty="0" smtClean="0"/>
              <a:t>work inside cylinder</a:t>
            </a:r>
            <a:endParaRPr lang="en-GB" sz="2000" dirty="0" smtClean="0"/>
          </a:p>
          <a:p>
            <a:r>
              <a:rPr lang="en-GB" sz="2000" dirty="0" smtClean="0"/>
              <a:t>Joints, spacers </a:t>
            </a:r>
            <a:r>
              <a:rPr lang="en-GB" sz="2000" dirty="0" smtClean="0"/>
              <a:t>etc. </a:t>
            </a:r>
            <a:endParaRPr lang="en-GB" sz="2000" dirty="0" smtClean="0"/>
          </a:p>
          <a:p>
            <a:r>
              <a:rPr lang="en-GB" sz="2000" dirty="0" smtClean="0"/>
              <a:t>No way for corrections </a:t>
            </a:r>
            <a:endParaRPr lang="en-GB" sz="2000" dirty="0"/>
          </a:p>
          <a:p>
            <a:r>
              <a:rPr lang="en-GB" sz="2000" dirty="0" smtClean="0"/>
              <a:t>In </a:t>
            </a:r>
            <a:r>
              <a:rPr lang="en-GB" sz="2000" dirty="0" smtClean="0"/>
              <a:t>the case </a:t>
            </a:r>
            <a:r>
              <a:rPr lang="en-GB" sz="2000" dirty="0" smtClean="0"/>
              <a:t>of </a:t>
            </a:r>
            <a:r>
              <a:rPr lang="en-GB" sz="2000" dirty="0" smtClean="0"/>
              <a:t>failure, </a:t>
            </a:r>
            <a:r>
              <a:rPr lang="en-GB" sz="2000" dirty="0" smtClean="0"/>
              <a:t>repair is more costly  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5459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Pre-stressed (bare coil</a:t>
            </a:r>
            <a:r>
              <a:rPr lang="en-GB" sz="3600" b="1" dirty="0" smtClean="0">
                <a:solidFill>
                  <a:srgbClr val="FF0000"/>
                </a:solidFill>
              </a:rPr>
              <a:t>) or not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7" descr="CB-1_Winding_II_layer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103688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2324685" cy="447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27984" y="4941168"/>
            <a:ext cx="4042792" cy="14401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Pre-stress is not possible (or rather tricky) when coil is impregnated together  with its </a:t>
            </a:r>
            <a:r>
              <a:rPr lang="en-GB" sz="2000" dirty="0" smtClean="0"/>
              <a:t>casing.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4158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On wide or narrow </a:t>
            </a:r>
            <a:r>
              <a:rPr lang="en-GB" sz="3600" b="1" dirty="0" smtClean="0">
                <a:solidFill>
                  <a:srgbClr val="FF0000"/>
                </a:solidFill>
              </a:rPr>
              <a:t>edge</a:t>
            </a:r>
            <a:r>
              <a:rPr lang="en-GB" sz="3600" b="1" dirty="0" smtClean="0">
                <a:solidFill>
                  <a:srgbClr val="FF0000"/>
                </a:solidFill>
              </a:rPr>
              <a:t/>
            </a:r>
            <a:br>
              <a:rPr lang="en-GB" sz="3600" b="1" dirty="0" smtClean="0">
                <a:solidFill>
                  <a:srgbClr val="FF0000"/>
                </a:solidFill>
              </a:rPr>
            </a:b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>
                <a:solidFill>
                  <a:srgbClr val="FF0000"/>
                </a:solidFill>
              </a:rPr>
              <a:t>(two layers or more)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i="1" dirty="0" smtClean="0"/>
              <a:t>Winding from inside</a:t>
            </a:r>
            <a:r>
              <a:rPr lang="en-GB" dirty="0" smtClean="0"/>
              <a:t> </a:t>
            </a:r>
          </a:p>
          <a:p>
            <a:r>
              <a:rPr lang="en-GB" sz="2800" dirty="0" smtClean="0"/>
              <a:t>CELLO, ALEPH, DELPHI, ATLAS CS - one layer</a:t>
            </a:r>
          </a:p>
          <a:p>
            <a:r>
              <a:rPr lang="en-GB" sz="2800" dirty="0" smtClean="0"/>
              <a:t>BABAR – two layers</a:t>
            </a:r>
          </a:p>
          <a:p>
            <a:r>
              <a:rPr lang="en-GB" sz="2800" dirty="0" smtClean="0"/>
              <a:t>CMS – four layers</a:t>
            </a:r>
          </a:p>
          <a:p>
            <a:pPr marL="0" indent="0" algn="ctr">
              <a:buNone/>
            </a:pPr>
            <a:endParaRPr lang="en-GB" b="1" i="1" dirty="0" smtClean="0"/>
          </a:p>
          <a:p>
            <a:pPr marL="0" indent="0" algn="ctr">
              <a:buNone/>
            </a:pPr>
            <a:r>
              <a:rPr lang="en-GB" b="1" i="1" dirty="0" smtClean="0"/>
              <a:t>Winding from outside</a:t>
            </a:r>
          </a:p>
          <a:p>
            <a:pPr marL="0" indent="0" algn="ctr">
              <a:buNone/>
            </a:pPr>
            <a:r>
              <a:rPr lang="en-GB" dirty="0" smtClean="0"/>
              <a:t>Is there any </a:t>
            </a:r>
            <a:r>
              <a:rPr lang="en-GB" dirty="0" smtClean="0"/>
              <a:t>good reason </a:t>
            </a:r>
            <a:r>
              <a:rPr lang="en-GB" dirty="0" smtClean="0"/>
              <a:t>to keep two layers</a:t>
            </a:r>
            <a:r>
              <a:rPr lang="en-GB" dirty="0" smtClean="0"/>
              <a:t>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75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“</a:t>
            </a:r>
            <a:r>
              <a:rPr lang="en-GB" sz="3600" b="1" dirty="0" smtClean="0">
                <a:solidFill>
                  <a:srgbClr val="FF0000"/>
                </a:solidFill>
              </a:rPr>
              <a:t>Cost - and schedule efficient” </a:t>
            </a:r>
            <a:br>
              <a:rPr lang="en-GB" sz="3600" b="1" dirty="0" smtClean="0">
                <a:solidFill>
                  <a:srgbClr val="FF0000"/>
                </a:solidFill>
              </a:rPr>
            </a:br>
            <a:r>
              <a:rPr lang="en-GB" sz="3600" b="1" dirty="0" smtClean="0">
                <a:solidFill>
                  <a:srgbClr val="FF0000"/>
                </a:solidFill>
              </a:rPr>
              <a:t>(low cost </a:t>
            </a:r>
            <a:r>
              <a:rPr lang="en-GB" sz="3600" b="1" dirty="0" smtClean="0">
                <a:solidFill>
                  <a:srgbClr val="FF0000"/>
                </a:solidFill>
              </a:rPr>
              <a:t>and fast)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572000" y="2276872"/>
            <a:ext cx="4114800" cy="26928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Winding from outside</a:t>
            </a:r>
          </a:p>
          <a:p>
            <a:r>
              <a:rPr lang="en-GB" sz="2800" dirty="0" smtClean="0"/>
              <a:t>“</a:t>
            </a:r>
            <a:r>
              <a:rPr lang="en-GB" sz="2800" dirty="0" err="1" smtClean="0"/>
              <a:t>Prepreg</a:t>
            </a:r>
            <a:r>
              <a:rPr lang="en-GB" sz="2800" dirty="0" smtClean="0"/>
              <a:t>”</a:t>
            </a:r>
          </a:p>
          <a:p>
            <a:r>
              <a:rPr lang="en-GB" sz="2800" dirty="0" smtClean="0"/>
              <a:t>3 coil modules</a:t>
            </a:r>
            <a:endParaRPr lang="en-GB" sz="2800" dirty="0" smtClean="0"/>
          </a:p>
          <a:p>
            <a:r>
              <a:rPr lang="en-GB" sz="2800" dirty="0" smtClean="0"/>
              <a:t>Not </a:t>
            </a:r>
            <a:r>
              <a:rPr lang="en-GB" sz="2800" dirty="0" smtClean="0"/>
              <a:t>pre-stressed</a:t>
            </a:r>
          </a:p>
          <a:p>
            <a:r>
              <a:rPr lang="en-GB" sz="2800" dirty="0" smtClean="0"/>
              <a:t>On wide </a:t>
            </a:r>
            <a:r>
              <a:rPr lang="en-GB" sz="2800" dirty="0" smtClean="0"/>
              <a:t>edge</a:t>
            </a:r>
            <a:r>
              <a:rPr lang="en-GB" sz="2800" dirty="0" smtClean="0"/>
              <a:t> ?</a:t>
            </a:r>
            <a:endParaRPr lang="en-GB" sz="2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755576" y="2060848"/>
            <a:ext cx="3024336" cy="3672408"/>
            <a:chOff x="683568" y="3645024"/>
            <a:chExt cx="3024336" cy="2376264"/>
          </a:xfrm>
        </p:grpSpPr>
        <p:sp>
          <p:nvSpPr>
            <p:cNvPr id="26" name="Rectangle 25"/>
            <p:cNvSpPr/>
            <p:nvPr/>
          </p:nvSpPr>
          <p:spPr>
            <a:xfrm>
              <a:off x="755576" y="3645024"/>
              <a:ext cx="2808312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115616" y="3861048"/>
              <a:ext cx="2016224" cy="504056"/>
              <a:chOff x="1403648" y="3717032"/>
              <a:chExt cx="2016224" cy="36004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403648" y="3717032"/>
                <a:ext cx="2016224" cy="3600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1403648" y="4077072"/>
                <a:ext cx="10801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403648" y="3717032"/>
                <a:ext cx="2016224" cy="3600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403648" y="3717032"/>
                <a:ext cx="2016224" cy="3600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>
              <a:off x="683568" y="6021288"/>
              <a:ext cx="3024336" cy="0"/>
            </a:xfrm>
            <a:prstGeom prst="line">
              <a:avLst/>
            </a:prstGeom>
            <a:ln w="15875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563888" y="4077072"/>
              <a:ext cx="0" cy="19442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55576" y="4077072"/>
              <a:ext cx="0" cy="19442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15616" y="3861048"/>
              <a:ext cx="0" cy="72008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131840" y="3645024"/>
              <a:ext cx="0" cy="72008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783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241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Solenoid Windings and Cold Mass Options   (to make it cost efficient and fast)</vt:lpstr>
      <vt:lpstr>“Ideal” Cold Mass </vt:lpstr>
      <vt:lpstr>Options</vt:lpstr>
      <vt:lpstr>Inside or Outside?</vt:lpstr>
      <vt:lpstr>Vacuum Impregnation or “Prepreg”</vt:lpstr>
      <vt:lpstr>Modularity or single body</vt:lpstr>
      <vt:lpstr>Pre-stressed (bare coil) or not</vt:lpstr>
      <vt:lpstr>On wide or narrow edge  (two layers or more)</vt:lpstr>
      <vt:lpstr>“Cost - and schedule efficient”  (low cost and fast) 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Solenoid Windings and Cold Mass Options</dc:title>
  <dc:creator>Alexey Dudarev</dc:creator>
  <cp:lastModifiedBy>Herman Ten Kate</cp:lastModifiedBy>
  <cp:revision>34</cp:revision>
  <dcterms:created xsi:type="dcterms:W3CDTF">2014-09-17T12:46:10Z</dcterms:created>
  <dcterms:modified xsi:type="dcterms:W3CDTF">2014-09-19T10:48:04Z</dcterms:modified>
</cp:coreProperties>
</file>