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71" r:id="rId4"/>
    <p:sldId id="258" r:id="rId5"/>
    <p:sldId id="272" r:id="rId6"/>
    <p:sldId id="259" r:id="rId7"/>
    <p:sldId id="273" r:id="rId8"/>
    <p:sldId id="262" r:id="rId9"/>
    <p:sldId id="263" r:id="rId10"/>
    <p:sldId id="265" r:id="rId11"/>
    <p:sldId id="277" r:id="rId12"/>
    <p:sldId id="267" r:id="rId13"/>
    <p:sldId id="269" r:id="rId14"/>
  </p:sldIdLst>
  <p:sldSz cx="9144000" cy="6858000" type="overhead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lder Filipe Pais Da Silva" initials="HFPDS" lastIdx="9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165" d="100"/>
          <a:sy n="165" d="100"/>
        </p:scale>
        <p:origin x="1596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9-17T17:23:34.559" idx="1">
    <p:pos x="10" y="10"/>
    <p:text>one where the connectors are more visible and another without inner thermal shield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9-17T17:23:34.559" idx="1">
    <p:pos x="10" y="10"/>
    <p:text>one where the connectors are more visible and another without inner thermal shield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9-17T17:24:23.145" idx="2">
    <p:pos x="782" y="1190"/>
    <p:text>joints and 3 modules</p:text>
    <p:extLst>
      <p:ext uri="{C676402C-5697-4E1C-873F-D02D1690AC5C}">
        <p15:threadingInfo xmlns:p15="http://schemas.microsoft.com/office/powerpoint/2012/main" timeZoneBias="-120"/>
      </p:ext>
    </p:extLst>
  </p:cm>
  <p:cm authorId="1" dt="2014-09-17T17:26:17.106" idx="3">
    <p:pos x="782" y="1326"/>
    <p:text>heat load and resistence and low magnetic field</p:text>
    <p:extLst>
      <p:ext uri="{C676402C-5697-4E1C-873F-D02D1690AC5C}">
        <p15:threadingInfo xmlns:p15="http://schemas.microsoft.com/office/powerpoint/2012/main" timeZoneBias="-120">
          <p15:parentCm authorId="1" idx="2"/>
        </p15:threadingInfo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9-17T17:24:23.145" idx="2">
    <p:pos x="782" y="1190"/>
    <p:text>joints and 3 modules</p:text>
    <p:extLst>
      <p:ext uri="{C676402C-5697-4E1C-873F-D02D1690AC5C}">
        <p15:threadingInfo xmlns:p15="http://schemas.microsoft.com/office/powerpoint/2012/main" timeZoneBias="-120"/>
      </p:ext>
    </p:extLst>
  </p:cm>
  <p:cm authorId="1" dt="2014-09-17T17:26:17.106" idx="3">
    <p:pos x="782" y="1326"/>
    <p:text>heat load and resistence and low magnetic field</p:text>
    <p:extLst>
      <p:ext uri="{C676402C-5697-4E1C-873F-D02D1690AC5C}">
        <p15:threadingInfo xmlns:p15="http://schemas.microsoft.com/office/powerpoint/2012/main" timeZoneBias="-120">
          <p15:parentCm authorId="1" idx="2"/>
        </p15:threadingInfo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9-17T17:28:11.003" idx="4">
    <p:pos x="4205" y="672"/>
    <p:text>2 independete circuit and 4 bimetalic joints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9-17T17:28:11.003" idx="4">
    <p:pos x="4205" y="672"/>
    <p:text>2 independete circuit and 4 bimetalic joints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9-17T18:41:15.327" idx="7">
    <p:pos x="10" y="10"/>
    <p:text>put floor supports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6E1194-37E6-4711-B421-ECA31B0A5274}" type="datetimeFigureOut">
              <a:rPr lang="en-US" smtClean="0"/>
              <a:t>9/19/2014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151ADD-C7AA-4358-A96B-9D7390758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32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51ADD-C7AA-4358-A96B-9D73907582D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500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51ADD-C7AA-4358-A96B-9D73907582D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880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51ADD-C7AA-4358-A96B-9D73907582D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915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185898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44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018773"/>
            <a:ext cx="7543800" cy="2579847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382" y="2777646"/>
            <a:ext cx="913924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3273" y="6151753"/>
            <a:ext cx="1854203" cy="365125"/>
          </a:xfrm>
          <a:prstGeom prst="rect">
            <a:avLst/>
          </a:prstGeom>
        </p:spPr>
        <p:txBody>
          <a:bodyPr/>
          <a:lstStyle/>
          <a:p>
            <a:fld id="{3FBA9A3F-BF43-4B33-8018-162408E661ED}" type="datetime1">
              <a:rPr lang="en-US" smtClean="0"/>
              <a:t>9/19/2014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89900" y="6151753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8"/>
            <a:ext cx="5800725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3273" y="6151753"/>
            <a:ext cx="1854203" cy="365125"/>
          </a:xfrm>
          <a:prstGeom prst="rect">
            <a:avLst/>
          </a:prstGeom>
        </p:spPr>
        <p:txBody>
          <a:bodyPr/>
          <a:lstStyle/>
          <a:p>
            <a:fld id="{0C373225-21E5-442F-9C7B-4CF2E6CA5C3D}" type="datetime1">
              <a:rPr lang="en-US" smtClean="0"/>
              <a:t>9/19/2014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89900" y="6151753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3273" y="6151753"/>
            <a:ext cx="1854203" cy="365125"/>
          </a:xfrm>
          <a:prstGeom prst="rect">
            <a:avLst/>
          </a:prstGeom>
        </p:spPr>
        <p:txBody>
          <a:bodyPr/>
          <a:lstStyle/>
          <a:p>
            <a:fld id="{2CD92E7B-3B67-489E-8824-BFD0AD5F36C2}" type="datetime1">
              <a:rPr lang="en-US" smtClean="0"/>
              <a:t>9/19/2014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89900" y="6151753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0F3031-C142-41A6-AAB7-DC13ECBEA04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3273" y="6151753"/>
            <a:ext cx="1854203" cy="365125"/>
          </a:xfrm>
          <a:prstGeom prst="rect">
            <a:avLst/>
          </a:prstGeom>
        </p:spPr>
        <p:txBody>
          <a:bodyPr/>
          <a:lstStyle/>
          <a:p>
            <a:fld id="{BE6771B9-8E78-42D6-A3F6-190364D03F11}" type="datetime1">
              <a:rPr lang="en-US" smtClean="0"/>
              <a:t>9/19/2014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89900" y="6151753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73273" y="6151753"/>
            <a:ext cx="1854203" cy="365125"/>
          </a:xfrm>
          <a:prstGeom prst="rect">
            <a:avLst/>
          </a:prstGeom>
        </p:spPr>
        <p:txBody>
          <a:bodyPr/>
          <a:lstStyle/>
          <a:p>
            <a:fld id="{4CEA59A1-0DA3-489B-8662-7768B0374EB7}" type="datetime1">
              <a:rPr lang="en-US" smtClean="0"/>
              <a:t>9/19/2014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89900" y="6151753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73273" y="6151753"/>
            <a:ext cx="1854203" cy="365125"/>
          </a:xfrm>
          <a:prstGeom prst="rect">
            <a:avLst/>
          </a:prstGeom>
        </p:spPr>
        <p:txBody>
          <a:bodyPr/>
          <a:lstStyle/>
          <a:p>
            <a:fld id="{9413917C-E80D-467A-BD68-2DD23E1DA9C1}" type="datetime1">
              <a:rPr lang="en-US" smtClean="0"/>
              <a:t>9/19/2014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889900" y="6151753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73273" y="6151753"/>
            <a:ext cx="1854203" cy="365125"/>
          </a:xfrm>
          <a:prstGeom prst="rect">
            <a:avLst/>
          </a:prstGeom>
        </p:spPr>
        <p:txBody>
          <a:bodyPr/>
          <a:lstStyle/>
          <a:p>
            <a:fld id="{C218E0C5-8EFC-4A26-B18F-92D481B4A08E}" type="datetime1">
              <a:rPr lang="en-US" smtClean="0"/>
              <a:t>9/19/2014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89900" y="6151753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73273" y="6151753"/>
            <a:ext cx="1854203" cy="365125"/>
          </a:xfrm>
          <a:prstGeom prst="rect">
            <a:avLst/>
          </a:prstGeom>
        </p:spPr>
        <p:txBody>
          <a:bodyPr/>
          <a:lstStyle/>
          <a:p>
            <a:fld id="{400AE0D3-8412-46FC-9439-6E54E6FF440D}" type="datetime1">
              <a:rPr lang="en-US" smtClean="0"/>
              <a:t>9/19/2014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889900" y="6151753"/>
            <a:ext cx="361710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B967EE62-7DFA-41D6-B0AD-688DA8892FDF}" type="datetime1">
              <a:rPr lang="en-US" smtClean="0"/>
              <a:t>9/19/2014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4948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3"/>
            <a:ext cx="7584948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73273" y="6151753"/>
            <a:ext cx="1854203" cy="365125"/>
          </a:xfrm>
          <a:prstGeom prst="rect">
            <a:avLst/>
          </a:prstGeom>
        </p:spPr>
        <p:txBody>
          <a:bodyPr/>
          <a:lstStyle/>
          <a:p>
            <a:fld id="{75833C50-EBAF-473D-9FDF-F972A3D235F9}" type="datetime1">
              <a:rPr lang="en-US" smtClean="0"/>
              <a:t>9/19/2014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89900" y="6151753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9144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8203" y="286604"/>
            <a:ext cx="8517698" cy="6495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971" y="1169328"/>
            <a:ext cx="8496404" cy="503105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9981" y="6554244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936179"/>
            <a:ext cx="91440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6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7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Panda </a:t>
            </a:r>
            <a:r>
              <a:rPr lang="en-US" dirty="0" smtClean="0"/>
              <a:t>Solenoid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Content</a:t>
            </a:r>
          </a:p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52499" y="3517901"/>
            <a:ext cx="7967075" cy="261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Interface Box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Cold Mass Layout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Cooling Lines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Assembly Procedure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67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Assembly procedure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F3031-C142-41A6-AAB7-DC13ECBEA04E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9" t="33393" r="27699" b="20872"/>
          <a:stretch/>
        </p:blipFill>
        <p:spPr>
          <a:xfrm>
            <a:off x="269100" y="1198900"/>
            <a:ext cx="3654828" cy="23390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9" t="33724" r="27240" b="21517"/>
          <a:stretch/>
        </p:blipFill>
        <p:spPr>
          <a:xfrm>
            <a:off x="323528" y="3898900"/>
            <a:ext cx="3600400" cy="21943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4355" y="1046481"/>
            <a:ext cx="52055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Cryostat and thermal shield as received on a cantilever beam</a:t>
            </a:r>
          </a:p>
          <a:p>
            <a:pPr marL="342900" indent="-342900">
              <a:buAutoNum type="arabicPeriod" startAt="2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Open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the cryostat </a:t>
            </a:r>
          </a:p>
          <a:p>
            <a:pPr marL="342900" indent="-342900">
              <a:buAutoNum type="arabicPeriod" startAt="2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Remove front flange and interface box</a:t>
            </a:r>
          </a:p>
          <a:p>
            <a:pPr marL="342900" indent="-342900">
              <a:buAutoNum type="arabicPeriod" startAt="2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emove shield elements</a:t>
            </a:r>
          </a:p>
          <a:p>
            <a:pPr marL="342900" indent="-342900">
              <a:buAutoNum type="arabicPeriod" startAt="2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Remove back flange, access the bore tube</a:t>
            </a:r>
          </a:p>
          <a:p>
            <a:pPr marL="342900" indent="-342900">
              <a:buAutoNum type="arabicPeriod" startAt="2"/>
            </a:pPr>
            <a:r>
              <a:rPr lang="en-US" dirty="0" smtClean="0">
                <a:solidFill>
                  <a:srgbClr val="C00000"/>
                </a:solidFill>
              </a:rPr>
              <a:t>Remove cryostat outer cylinder</a:t>
            </a:r>
          </a:p>
          <a:p>
            <a:pPr marL="342900" indent="-342900">
              <a:buAutoNum type="arabicPeriod" startAt="2"/>
            </a:pPr>
            <a:r>
              <a:rPr lang="en-US" dirty="0" smtClean="0">
                <a:solidFill>
                  <a:srgbClr val="C00000"/>
                </a:solidFill>
              </a:rPr>
              <a:t>Start assembly: insert cold mass </a:t>
            </a:r>
          </a:p>
          <a:p>
            <a:pPr marL="342900" indent="-342900">
              <a:buAutoNum type="arabicPeriod" startAt="2"/>
            </a:pP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77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Assembly procedure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F3031-C142-41A6-AAB7-DC13ECBEA04E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3" t="33319" r="26692" b="10158"/>
          <a:stretch/>
        </p:blipFill>
        <p:spPr>
          <a:xfrm>
            <a:off x="351600" y="1156501"/>
            <a:ext cx="3420000" cy="23868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8" t="33547" r="28112" b="21198"/>
          <a:stretch/>
        </p:blipFill>
        <p:spPr>
          <a:xfrm>
            <a:off x="351600" y="3898900"/>
            <a:ext cx="3420000" cy="2178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14355" y="1046481"/>
            <a:ext cx="52055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Cryostat and thermal shield as received on a cantilever beam</a:t>
            </a:r>
          </a:p>
          <a:p>
            <a:pPr marL="342900" indent="-342900">
              <a:buAutoNum type="arabicPeriod" startAt="2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Open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the cryostat </a:t>
            </a:r>
          </a:p>
          <a:p>
            <a:pPr marL="342900" indent="-342900">
              <a:buAutoNum type="arabicPeriod" startAt="2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Remove front flange and interface box</a:t>
            </a:r>
          </a:p>
          <a:p>
            <a:pPr marL="342900" indent="-342900">
              <a:buAutoNum type="arabicPeriod" startAt="2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emove shield elements</a:t>
            </a:r>
          </a:p>
          <a:p>
            <a:pPr marL="342900" indent="-342900">
              <a:buAutoNum type="arabicPeriod" startAt="2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Remove back flange, access the bore tube</a:t>
            </a:r>
          </a:p>
          <a:p>
            <a:pPr marL="342900" indent="-342900">
              <a:buAutoNum type="arabicPeriod" startAt="2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Remove cryostat outer cylinder</a:t>
            </a:r>
          </a:p>
          <a:p>
            <a:pPr marL="342900" indent="-342900">
              <a:buAutoNum type="arabicPeriod" startAt="2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Start assembly: insert cold mass </a:t>
            </a:r>
          </a:p>
          <a:p>
            <a:pPr marL="342900" indent="-342900">
              <a:buAutoNum type="arabicPeriod" startAt="2"/>
            </a:pPr>
            <a:r>
              <a:rPr lang="en-US" dirty="0" smtClean="0">
                <a:solidFill>
                  <a:srgbClr val="C00000"/>
                </a:solidFill>
              </a:rPr>
              <a:t>Insert outer cryostat cylinder and connect radial supports.</a:t>
            </a:r>
          </a:p>
          <a:p>
            <a:pPr marL="342900" indent="-342900">
              <a:buAutoNum type="arabicPeriod" startAt="2"/>
            </a:pPr>
            <a:r>
              <a:rPr lang="en-US" dirty="0" smtClean="0">
                <a:solidFill>
                  <a:srgbClr val="C00000"/>
                </a:solidFill>
              </a:rPr>
              <a:t>Put </a:t>
            </a:r>
            <a:r>
              <a:rPr lang="en-US" dirty="0">
                <a:solidFill>
                  <a:srgbClr val="C00000"/>
                </a:solidFill>
              </a:rPr>
              <a:t>the inner cryostat cylinder on the beam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pPr marL="342900" indent="-342900">
              <a:buAutoNum type="arabicPeriod" startAt="2"/>
            </a:pP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95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Assembly procedure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F3031-C142-41A6-AAB7-DC13ECBEA04E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4" t="33627" r="26339" b="9589"/>
          <a:stretch/>
        </p:blipFill>
        <p:spPr>
          <a:xfrm>
            <a:off x="180400" y="1104900"/>
            <a:ext cx="3277248" cy="2450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4" t="33634" r="26738" b="10270"/>
          <a:stretch/>
        </p:blipFill>
        <p:spPr>
          <a:xfrm>
            <a:off x="158282" y="3762103"/>
            <a:ext cx="3299366" cy="24296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14355" y="1046481"/>
            <a:ext cx="520554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Cryostat and thermal shield as received on a cantilever beam</a:t>
            </a:r>
          </a:p>
          <a:p>
            <a:pPr marL="342900" indent="-342900">
              <a:buAutoNum type="arabicPeriod" startAt="2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Open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the cryostat </a:t>
            </a:r>
          </a:p>
          <a:p>
            <a:pPr marL="342900" indent="-342900">
              <a:buAutoNum type="arabicPeriod" startAt="2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Remove front flange and interface box</a:t>
            </a:r>
          </a:p>
          <a:p>
            <a:pPr marL="342900" indent="-342900">
              <a:buAutoNum type="arabicPeriod" startAt="2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emove shield elements</a:t>
            </a:r>
          </a:p>
          <a:p>
            <a:pPr marL="342900" indent="-342900">
              <a:buAutoNum type="arabicPeriod" startAt="2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Remove back flange, access the bore tube</a:t>
            </a:r>
          </a:p>
          <a:p>
            <a:pPr marL="342900" indent="-342900">
              <a:buAutoNum type="arabicPeriod" startAt="2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Remove cryostat outer cylinder</a:t>
            </a:r>
          </a:p>
          <a:p>
            <a:pPr marL="342900" indent="-342900">
              <a:buAutoNum type="arabicPeriod" startAt="2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Start assembly: insert cold mass </a:t>
            </a:r>
          </a:p>
          <a:p>
            <a:pPr marL="342900" indent="-342900">
              <a:buAutoNum type="arabicPeriod" startAt="2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Insert outer cryostat cylinder and connect radial supports.</a:t>
            </a:r>
          </a:p>
          <a:p>
            <a:pPr marL="342900" indent="-342900">
              <a:buAutoNum type="arabicPeriod" startAt="2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Put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the inner cryostat cylinder on the beam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  <a:p>
            <a:pPr marL="342900" indent="-342900">
              <a:buAutoNum type="arabicPeriod" startAt="2"/>
            </a:pPr>
            <a:r>
              <a:rPr lang="en-US" dirty="0" smtClean="0">
                <a:solidFill>
                  <a:srgbClr val="C00000"/>
                </a:solidFill>
              </a:rPr>
              <a:t>Slide cold mass and outer cryostat shell over the inner shell</a:t>
            </a:r>
          </a:p>
          <a:p>
            <a:pPr marL="342900" indent="-342900">
              <a:buAutoNum type="arabicPeriod" startAt="2"/>
            </a:pPr>
            <a:r>
              <a:rPr lang="en-US" dirty="0" smtClean="0">
                <a:solidFill>
                  <a:srgbClr val="C00000"/>
                </a:solidFill>
              </a:rPr>
              <a:t>Put </a:t>
            </a:r>
            <a:r>
              <a:rPr lang="en-US" dirty="0">
                <a:solidFill>
                  <a:srgbClr val="C00000"/>
                </a:solidFill>
              </a:rPr>
              <a:t>the </a:t>
            </a:r>
            <a:r>
              <a:rPr lang="en-US" dirty="0" smtClean="0">
                <a:solidFill>
                  <a:srgbClr val="C00000"/>
                </a:solidFill>
              </a:rPr>
              <a:t>end </a:t>
            </a:r>
            <a:r>
              <a:rPr lang="en-US" dirty="0">
                <a:solidFill>
                  <a:srgbClr val="C00000"/>
                </a:solidFill>
              </a:rPr>
              <a:t>flanges thermal shield in place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pPr marL="342900" indent="-342900">
              <a:buAutoNum type="arabicPeriod" startAt="2"/>
            </a:pP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27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Assembly procedure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F3031-C142-41A6-AAB7-DC13ECBEA04E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0" t="33058" r="25676" b="9234"/>
          <a:stretch/>
        </p:blipFill>
        <p:spPr>
          <a:xfrm>
            <a:off x="251520" y="1268760"/>
            <a:ext cx="3384376" cy="2295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30" t="34183" r="26304" b="9861"/>
          <a:stretch/>
        </p:blipFill>
        <p:spPr>
          <a:xfrm>
            <a:off x="683568" y="3717032"/>
            <a:ext cx="2764175" cy="23156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4355" y="1046481"/>
            <a:ext cx="520554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Cryostat and thermal shield as received on a cantilever beam</a:t>
            </a:r>
          </a:p>
          <a:p>
            <a:pPr marL="342900" indent="-342900">
              <a:buAutoNum type="arabicPeriod" startAt="2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Open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the cryostat </a:t>
            </a:r>
          </a:p>
          <a:p>
            <a:pPr marL="342900" indent="-342900">
              <a:buAutoNum type="arabicPeriod" startAt="2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Remove front flange and interface box</a:t>
            </a:r>
          </a:p>
          <a:p>
            <a:pPr marL="342900" indent="-342900">
              <a:buAutoNum type="arabicPeriod" startAt="2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emove shield elements</a:t>
            </a:r>
          </a:p>
          <a:p>
            <a:pPr marL="342900" indent="-342900">
              <a:buAutoNum type="arabicPeriod" startAt="2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Remove back flange, access the bore tube</a:t>
            </a:r>
          </a:p>
          <a:p>
            <a:pPr marL="342900" indent="-342900">
              <a:buAutoNum type="arabicPeriod" startAt="2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Remove cryostat outer cylinder</a:t>
            </a:r>
          </a:p>
          <a:p>
            <a:pPr marL="342900" indent="-342900">
              <a:buAutoNum type="arabicPeriod" startAt="2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Start assembly: insert cold mass </a:t>
            </a:r>
          </a:p>
          <a:p>
            <a:pPr marL="342900" indent="-342900">
              <a:buAutoNum type="arabicPeriod" startAt="2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Insert outer cryostat cylinder and connect radial supports.</a:t>
            </a:r>
          </a:p>
          <a:p>
            <a:pPr marL="342900" indent="-342900">
              <a:buAutoNum type="arabicPeriod" startAt="2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Put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the inner cryostat cylinder on the beam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  <a:p>
            <a:pPr marL="342900" indent="-342900">
              <a:buAutoNum type="arabicPeriod" startAt="2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Slide cold mass and outer cryostat shell over the inner shell</a:t>
            </a:r>
          </a:p>
          <a:p>
            <a:pPr marL="342900" indent="-342900">
              <a:buAutoNum type="arabicPeriod" startAt="2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Put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end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flanges thermal shield in place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  <a:p>
            <a:pPr marL="342900" indent="-342900">
              <a:buAutoNum type="arabicPeriod" startAt="2"/>
            </a:pPr>
            <a:r>
              <a:rPr lang="en-US" dirty="0" smtClean="0">
                <a:solidFill>
                  <a:srgbClr val="C00000"/>
                </a:solidFill>
              </a:rPr>
              <a:t>Finish axial supports and </a:t>
            </a:r>
            <a:r>
              <a:rPr lang="en-US" dirty="0" smtClean="0">
                <a:solidFill>
                  <a:srgbClr val="C00000"/>
                </a:solidFill>
              </a:rPr>
              <a:t>close the end </a:t>
            </a:r>
            <a:r>
              <a:rPr lang="en-US" dirty="0" smtClean="0">
                <a:solidFill>
                  <a:srgbClr val="C00000"/>
                </a:solidFill>
              </a:rPr>
              <a:t>flanges</a:t>
            </a:r>
          </a:p>
          <a:p>
            <a:pPr marL="342900" indent="-342900">
              <a:buAutoNum type="arabicPeriod" startAt="2"/>
            </a:pPr>
            <a:r>
              <a:rPr lang="en-US" dirty="0" smtClean="0">
                <a:solidFill>
                  <a:srgbClr val="C00000"/>
                </a:solidFill>
              </a:rPr>
              <a:t>Remove </a:t>
            </a:r>
            <a:r>
              <a:rPr lang="en-US" dirty="0">
                <a:solidFill>
                  <a:srgbClr val="C00000"/>
                </a:solidFill>
              </a:rPr>
              <a:t>c</a:t>
            </a:r>
            <a:r>
              <a:rPr lang="en-US" dirty="0" smtClean="0">
                <a:solidFill>
                  <a:srgbClr val="C00000"/>
                </a:solidFill>
              </a:rPr>
              <a:t>antilever beam</a:t>
            </a:r>
          </a:p>
          <a:p>
            <a:pPr marL="342900" indent="-342900">
              <a:buAutoNum type="arabicPeriod" startAt="2"/>
            </a:pP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89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1. Interface </a:t>
            </a:r>
            <a:r>
              <a:rPr lang="fr-FR" dirty="0"/>
              <a:t>b</a:t>
            </a:r>
            <a:r>
              <a:rPr lang="fr-FR" dirty="0" smtClean="0"/>
              <a:t>ox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9" r="21815"/>
          <a:stretch/>
        </p:blipFill>
        <p:spPr>
          <a:xfrm>
            <a:off x="1428024" y="1457999"/>
            <a:ext cx="4454252" cy="4022725"/>
          </a:xfr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F3031-C142-41A6-AAB7-DC13ECBEA04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54452" y="1268759"/>
            <a:ext cx="295232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Designed for easy opening and easy access to allow pipe welding; conductor soldering and instrumentation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Conductor connection block is fixed to the cold mass.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Flexible interface lines between solid cold mass and turret cooling pipes.</a:t>
            </a:r>
            <a:endParaRPr lang="en-GB" dirty="0"/>
          </a:p>
        </p:txBody>
      </p:sp>
      <p:cxnSp>
        <p:nvCxnSpPr>
          <p:cNvPr id="7" name="Straight Arrow Connector 6"/>
          <p:cNvCxnSpPr>
            <a:stCxn id="21" idx="3"/>
          </p:cNvCxnSpPr>
          <p:nvPr/>
        </p:nvCxnSpPr>
        <p:spPr>
          <a:xfrm>
            <a:off x="1523890" y="2834362"/>
            <a:ext cx="622793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22" idx="3"/>
          </p:cNvCxnSpPr>
          <p:nvPr/>
        </p:nvCxnSpPr>
        <p:spPr>
          <a:xfrm flipV="1">
            <a:off x="1402575" y="3782774"/>
            <a:ext cx="1608983" cy="30550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1199955" y="4013547"/>
            <a:ext cx="1975045" cy="68831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49182" y="2680473"/>
            <a:ext cx="1274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Thermal </a:t>
            </a:r>
            <a:r>
              <a:rPr lang="en-US" sz="1400" dirty="0" smtClean="0"/>
              <a:t>Shield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249182" y="3934389"/>
            <a:ext cx="1153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Flexible Lines</a:t>
            </a:r>
            <a:endParaRPr lang="en-GB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249182" y="4445797"/>
            <a:ext cx="950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Conductor</a:t>
            </a:r>
          </a:p>
          <a:p>
            <a:r>
              <a:rPr lang="en-US" sz="1400" dirty="0" smtClean="0"/>
              <a:t>joints</a:t>
            </a:r>
            <a:endParaRPr lang="en-US" sz="1400" dirty="0"/>
          </a:p>
        </p:txBody>
      </p:sp>
      <p:cxnSp>
        <p:nvCxnSpPr>
          <p:cNvPr id="30" name="Straight Arrow Connector 29"/>
          <p:cNvCxnSpPr>
            <a:stCxn id="4" idx="1"/>
          </p:cNvCxnSpPr>
          <p:nvPr/>
        </p:nvCxnSpPr>
        <p:spPr>
          <a:xfrm flipV="1">
            <a:off x="1428024" y="3111500"/>
            <a:ext cx="2211718" cy="35786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49181" y="3259554"/>
            <a:ext cx="1178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Aluminium plates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27533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1. Interface </a:t>
            </a:r>
            <a:r>
              <a:rPr lang="fr-FR" dirty="0"/>
              <a:t>b</a:t>
            </a:r>
            <a:r>
              <a:rPr lang="fr-FR" dirty="0" smtClean="0"/>
              <a:t>ox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6" r="12944" b="17209"/>
          <a:stretch/>
        </p:blipFill>
        <p:spPr>
          <a:xfrm>
            <a:off x="444113" y="1432409"/>
            <a:ext cx="5415276" cy="4168027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F3031-C142-41A6-AAB7-DC13ECBEA04E}" type="slidenum">
              <a:rPr lang="en-US" smtClean="0"/>
              <a:pPr/>
              <a:t>3</a:t>
            </a:fld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72540" y="1823776"/>
            <a:ext cx="1017420" cy="57143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079030" y="3923818"/>
            <a:ext cx="1808854" cy="211178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25" idx="3"/>
          </p:cNvCxnSpPr>
          <p:nvPr/>
        </p:nvCxnSpPr>
        <p:spPr>
          <a:xfrm flipV="1">
            <a:off x="2982527" y="4524219"/>
            <a:ext cx="763973" cy="151138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53425" y="1300556"/>
            <a:ext cx="1216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Feed-through</a:t>
            </a:r>
            <a:r>
              <a:rPr lang="fr-FR" sz="1400" dirty="0" smtClean="0"/>
              <a:t> </a:t>
            </a:r>
            <a:br>
              <a:rPr lang="fr-FR" sz="1400" dirty="0" smtClean="0"/>
            </a:br>
            <a:r>
              <a:rPr lang="en-US" sz="1400" dirty="0" smtClean="0"/>
              <a:t>Connector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444113" y="5881716"/>
            <a:ext cx="6349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Welds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1791752" y="5881717"/>
            <a:ext cx="1190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Vacuum Weld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6156176" y="1261786"/>
            <a:ext cx="2759224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</a:t>
            </a:r>
            <a:r>
              <a:rPr lang="en-US" sz="2000" dirty="0" smtClean="0"/>
              <a:t>onnectors for most of the instrumentation wires.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</a:t>
            </a:r>
            <a:r>
              <a:rPr lang="en-US" sz="2000" dirty="0" smtClean="0"/>
              <a:t>hape of the box provides good access to the interior for pipe welding, conductor soldering, instrumentation works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Fixed point transfer line is at the top, at the interface with the control dewar.</a:t>
            </a:r>
          </a:p>
        </p:txBody>
      </p:sp>
    </p:spTree>
    <p:extLst>
      <p:ext uri="{BB962C8B-B14F-4D97-AF65-F5344CB8AC3E}">
        <p14:creationId xmlns:p14="http://schemas.microsoft.com/office/powerpoint/2010/main" val="102499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2. Cold mass </a:t>
            </a:r>
            <a:r>
              <a:rPr lang="fr-FR" dirty="0" err="1" smtClean="0"/>
              <a:t>layout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8" r="15646"/>
          <a:stretch/>
        </p:blipFill>
        <p:spPr>
          <a:xfrm>
            <a:off x="179512" y="1628800"/>
            <a:ext cx="5660022" cy="4404504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F3031-C142-41A6-AAB7-DC13ECBEA04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59499" y="1729740"/>
            <a:ext cx="257873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3 units </a:t>
            </a:r>
            <a:r>
              <a:rPr lang="en-US" sz="2000" dirty="0"/>
              <a:t>m</a:t>
            </a:r>
            <a:r>
              <a:rPr lang="en-US" sz="2000" dirty="0" smtClean="0"/>
              <a:t>odular </a:t>
            </a:r>
            <a:r>
              <a:rPr lang="en-US" sz="2000" dirty="0"/>
              <a:t>s</a:t>
            </a:r>
            <a:r>
              <a:rPr lang="en-US" sz="2000" dirty="0" smtClean="0"/>
              <a:t>tructure.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Radial supports closer to ends.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Conductor joints are  praying hand type and  about 1 m long. </a:t>
            </a:r>
          </a:p>
        </p:txBody>
      </p:sp>
    </p:spTree>
    <p:extLst>
      <p:ext uri="{BB962C8B-B14F-4D97-AF65-F5344CB8AC3E}">
        <p14:creationId xmlns:p14="http://schemas.microsoft.com/office/powerpoint/2010/main" val="405988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Cold mass </a:t>
            </a:r>
            <a:r>
              <a:rPr lang="fr-FR" dirty="0" err="1" smtClean="0"/>
              <a:t>layout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8" r="14120"/>
          <a:stretch/>
        </p:blipFill>
        <p:spPr>
          <a:xfrm>
            <a:off x="179512" y="1052736"/>
            <a:ext cx="5885684" cy="5121677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F3031-C142-41A6-AAB7-DC13ECBEA04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24598" y="1628140"/>
            <a:ext cx="261683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Cooling pipes system based on the thermo-syphon method </a:t>
            </a:r>
            <a:r>
              <a:rPr lang="en-US" sz="2000" dirty="0" smtClean="0"/>
              <a:t>with </a:t>
            </a:r>
            <a:r>
              <a:rPr lang="en-US" sz="2000" dirty="0" smtClean="0"/>
              <a:t>parallel paths.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18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3. </a:t>
            </a:r>
            <a:r>
              <a:rPr lang="en-US" dirty="0" smtClean="0"/>
              <a:t>Cooling</a:t>
            </a:r>
            <a:r>
              <a:rPr lang="fr-FR" dirty="0" smtClean="0"/>
              <a:t> </a:t>
            </a:r>
            <a:r>
              <a:rPr lang="fr-FR" dirty="0" err="1" smtClean="0"/>
              <a:t>lines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3" r="15217"/>
          <a:stretch/>
        </p:blipFill>
        <p:spPr>
          <a:xfrm>
            <a:off x="292101" y="1287918"/>
            <a:ext cx="5243242" cy="4566781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F3031-C142-41A6-AAB7-DC13ECBEA04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652120" y="1196752"/>
            <a:ext cx="3312368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Designed for minimum risk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2 parallel sets, ½  shell type Al alloy pipes cooling circuits.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Both sets are manufactured, welded, tested and then put on the cold mass surface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Al-Al welds between ½ circle cooling pipes and </a:t>
            </a:r>
            <a:r>
              <a:rPr lang="en-US" sz="2000" dirty="0" smtClean="0"/>
              <a:t>distribution and collector </a:t>
            </a:r>
            <a:r>
              <a:rPr lang="en-US" sz="2000" dirty="0"/>
              <a:t>pipes.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4 bimetallic Al-</a:t>
            </a:r>
            <a:r>
              <a:rPr lang="en-US" sz="2000" dirty="0" err="1" smtClean="0"/>
              <a:t>ss</a:t>
            </a:r>
            <a:r>
              <a:rPr lang="en-US" sz="2000" dirty="0" smtClean="0"/>
              <a:t> joints.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 smtClean="0"/>
              <a:t>ss-ss</a:t>
            </a:r>
            <a:r>
              <a:rPr lang="en-US" sz="2000" dirty="0" smtClean="0"/>
              <a:t> welds in the feed and return lines.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749300" y="5126024"/>
            <a:ext cx="523805" cy="75569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55556" y="5881717"/>
            <a:ext cx="13471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SS316 feed pipe</a:t>
            </a:r>
            <a:endParaRPr lang="en-US" sz="14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2051720" y="5085184"/>
            <a:ext cx="1708532" cy="41868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760252" y="5308600"/>
            <a:ext cx="1766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Al6000 series cooling </a:t>
            </a:r>
          </a:p>
          <a:p>
            <a:r>
              <a:rPr lang="en-US" sz="1400" dirty="0" smtClean="0"/>
              <a:t>pipes on cold mass</a:t>
            </a:r>
            <a:endParaRPr lang="en-US" sz="14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2051720" y="5445224"/>
            <a:ext cx="767680" cy="43649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758432" y="5881717"/>
            <a:ext cx="1919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Al-</a:t>
            </a:r>
            <a:r>
              <a:rPr lang="en-US" sz="1400" dirty="0" err="1" smtClean="0"/>
              <a:t>ss</a:t>
            </a:r>
            <a:r>
              <a:rPr lang="en-US" sz="1400" dirty="0" smtClean="0"/>
              <a:t> bimetallic junction</a:t>
            </a:r>
            <a:endParaRPr lang="en-US" sz="140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3516914" y="4830508"/>
            <a:ext cx="864586" cy="47809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880250" y="1600200"/>
            <a:ext cx="261903" cy="32542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86676" y="1288650"/>
            <a:ext cx="1484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SS316 return pipe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40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3. Cold </a:t>
            </a:r>
            <a:r>
              <a:rPr lang="fr-FR" dirty="0"/>
              <a:t>m</a:t>
            </a:r>
            <a:r>
              <a:rPr lang="fr-FR" dirty="0" smtClean="0"/>
              <a:t>ass </a:t>
            </a:r>
            <a:r>
              <a:rPr lang="en-US" dirty="0"/>
              <a:t>c</a:t>
            </a:r>
            <a:r>
              <a:rPr lang="en-US" dirty="0" smtClean="0"/>
              <a:t>ooling</a:t>
            </a:r>
            <a:r>
              <a:rPr lang="fr-FR" dirty="0" smtClean="0"/>
              <a:t> </a:t>
            </a:r>
            <a:r>
              <a:rPr lang="fr-FR" dirty="0" err="1" smtClean="0"/>
              <a:t>lines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3" t="14441" r="17365"/>
          <a:stretch/>
        </p:blipFill>
        <p:spPr>
          <a:xfrm>
            <a:off x="190500" y="1461589"/>
            <a:ext cx="5315987" cy="4520111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F3031-C142-41A6-AAB7-DC13ECBEA04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37200" y="1196752"/>
            <a:ext cx="3427288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Minimum </a:t>
            </a:r>
            <a:r>
              <a:rPr lang="en-US" sz="2000" dirty="0"/>
              <a:t>the risk.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Both cooling circuits are  tested independently before assembly.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Each circuit is leak tested and thermally cycled.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The Al-Al, more difficult joints  are tested before assembly.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 Only </a:t>
            </a:r>
            <a:r>
              <a:rPr lang="en-US" sz="2000" dirty="0" err="1" smtClean="0"/>
              <a:t>ss-ss</a:t>
            </a:r>
            <a:r>
              <a:rPr lang="en-US" sz="2000" dirty="0" smtClean="0"/>
              <a:t> welds are  made on site to connect the two ½ circuits.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Cooling lines attached to the support cylinder by gluing and bolting.</a:t>
            </a:r>
          </a:p>
        </p:txBody>
      </p:sp>
    </p:spTree>
    <p:extLst>
      <p:ext uri="{BB962C8B-B14F-4D97-AF65-F5344CB8AC3E}">
        <p14:creationId xmlns:p14="http://schemas.microsoft.com/office/powerpoint/2010/main" val="22492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4. </a:t>
            </a:r>
            <a:r>
              <a:rPr lang="en-US" dirty="0" smtClean="0"/>
              <a:t>Assembly procedure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F3031-C142-41A6-AAB7-DC13ECBEA04E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33390" r="25881" b="9287"/>
          <a:stretch/>
        </p:blipFill>
        <p:spPr>
          <a:xfrm>
            <a:off x="252000" y="1944000"/>
            <a:ext cx="4140000" cy="327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4355" y="1046481"/>
            <a:ext cx="5205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C00000"/>
                </a:solidFill>
              </a:rPr>
              <a:t>Cryostat and thermal shield as received put on a cantilever beam and supports to the floor.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07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4. Assembly procedure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F3031-C142-41A6-AAB7-DC13ECBEA04E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5" t="6064" r="10259" b="5422"/>
          <a:stretch/>
        </p:blipFill>
        <p:spPr>
          <a:xfrm>
            <a:off x="395536" y="1196753"/>
            <a:ext cx="3443530" cy="21830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4" t="33278" r="26493" b="10243"/>
          <a:stretch/>
        </p:blipFill>
        <p:spPr>
          <a:xfrm>
            <a:off x="323528" y="3861048"/>
            <a:ext cx="3490827" cy="22368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14355" y="1046481"/>
            <a:ext cx="52055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Cryostat and thermal shield as received on a cantilever beam</a:t>
            </a:r>
          </a:p>
          <a:p>
            <a:pPr marL="342900" indent="-342900">
              <a:buAutoNum type="arabicPeriod" startAt="2"/>
            </a:pPr>
            <a:r>
              <a:rPr lang="en-US" dirty="0" smtClean="0">
                <a:solidFill>
                  <a:srgbClr val="C00000"/>
                </a:solidFill>
              </a:rPr>
              <a:t>Open </a:t>
            </a:r>
            <a:r>
              <a:rPr lang="en-US" dirty="0" smtClean="0">
                <a:solidFill>
                  <a:srgbClr val="C00000"/>
                </a:solidFill>
              </a:rPr>
              <a:t>the cryostat </a:t>
            </a:r>
          </a:p>
          <a:p>
            <a:pPr marL="342900" indent="-342900">
              <a:buAutoNum type="arabicPeriod" startAt="2"/>
            </a:pPr>
            <a:r>
              <a:rPr lang="en-US" dirty="0" smtClean="0">
                <a:solidFill>
                  <a:srgbClr val="C00000"/>
                </a:solidFill>
              </a:rPr>
              <a:t>Remove front flange and interface box</a:t>
            </a:r>
          </a:p>
          <a:p>
            <a:pPr marL="342900" indent="-342900">
              <a:buAutoNum type="arabicPeriod" startAt="2"/>
            </a:pPr>
            <a:r>
              <a:rPr lang="en-US" dirty="0">
                <a:solidFill>
                  <a:srgbClr val="C00000"/>
                </a:solidFill>
              </a:rPr>
              <a:t>R</a:t>
            </a:r>
            <a:r>
              <a:rPr lang="en-US" dirty="0" smtClean="0">
                <a:solidFill>
                  <a:srgbClr val="C00000"/>
                </a:solidFill>
              </a:rPr>
              <a:t>emove shield elements</a:t>
            </a:r>
          </a:p>
          <a:p>
            <a:pPr marL="342900" indent="-342900">
              <a:buAutoNum type="arabicPeriod" startAt="2"/>
            </a:pPr>
            <a:r>
              <a:rPr lang="en-US" dirty="0" smtClean="0">
                <a:solidFill>
                  <a:srgbClr val="C00000"/>
                </a:solidFill>
              </a:rPr>
              <a:t>Remove back flange, access the bore tube</a:t>
            </a:r>
          </a:p>
          <a:p>
            <a:pPr marL="342900" indent="-342900">
              <a:buAutoNum type="arabicPeriod" startAt="2"/>
            </a:pP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70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Winter</Template>
  <TotalTime>1732</TotalTime>
  <Words>646</Words>
  <Application>Microsoft Office PowerPoint</Application>
  <PresentationFormat>Overhead</PresentationFormat>
  <Paragraphs>119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Retrospect</vt:lpstr>
      <vt:lpstr>Panda Solenoid</vt:lpstr>
      <vt:lpstr>1. Interface box</vt:lpstr>
      <vt:lpstr>1. Interface box</vt:lpstr>
      <vt:lpstr>2. Cold mass layout</vt:lpstr>
      <vt:lpstr>Cold mass layout</vt:lpstr>
      <vt:lpstr>3. Cooling lines</vt:lpstr>
      <vt:lpstr>3. Cold mass cooling lines</vt:lpstr>
      <vt:lpstr>4. Assembly procedure</vt:lpstr>
      <vt:lpstr>4. Assembly procedure</vt:lpstr>
      <vt:lpstr>Assembly procedure</vt:lpstr>
      <vt:lpstr>Assembly procedure</vt:lpstr>
      <vt:lpstr>Assembly procedure</vt:lpstr>
      <vt:lpstr>Assembly procedure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Panda Solenoid</dc:title>
  <dc:creator>Helder Filipe Pais Da Silva</dc:creator>
  <cp:lastModifiedBy>Helder Filipe Pais Da Silva</cp:lastModifiedBy>
  <cp:revision>60</cp:revision>
  <dcterms:created xsi:type="dcterms:W3CDTF">2014-09-17T14:03:29Z</dcterms:created>
  <dcterms:modified xsi:type="dcterms:W3CDTF">2014-09-19T11:41:31Z</dcterms:modified>
</cp:coreProperties>
</file>