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295" r:id="rId4"/>
    <p:sldId id="296" r:id="rId5"/>
    <p:sldId id="297" r:id="rId6"/>
    <p:sldId id="291" r:id="rId7"/>
    <p:sldId id="293" r:id="rId8"/>
    <p:sldId id="294" r:id="rId9"/>
    <p:sldId id="299" r:id="rId10"/>
    <p:sldId id="300" r:id="rId11"/>
    <p:sldId id="301" r:id="rId12"/>
    <p:sldId id="302" r:id="rId13"/>
    <p:sldId id="285" r:id="rId14"/>
    <p:sldId id="287" r:id="rId15"/>
    <p:sldId id="286" r:id="rId16"/>
    <p:sldId id="283" r:id="rId17"/>
    <p:sldId id="264" r:id="rId18"/>
    <p:sldId id="259" r:id="rId19"/>
    <p:sldId id="275" r:id="rId20"/>
    <p:sldId id="268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ADD2-91E2-4F71-82F4-C2A7F442E6A1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E.Koshurnikov, CERN 22.01.2014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2FAB4-6B43-4D3F-8EAD-1DF34D13E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516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6A0F4-32CA-4CA0-BA96-00AAEEFCC111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E.Koshurnikov, CERN 22.01.2014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4D3C-9B7C-497E-98B2-36011953C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708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74D3C-9B7C-497E-98B2-36011953C14C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CERN 22.01.2014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4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74D3C-9B7C-497E-98B2-36011953C14C}" type="slidenum">
              <a:rPr lang="ru-RU" smtClean="0"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CERN 22.01.2014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9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F033-69D9-48A8-8E1F-3E0B095A4394}" type="datetime1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7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306-1E02-4B36-8EB0-90FA7A77A48B}" type="datetime1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6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156B-63E7-452A-8B2A-3748C50519DC}" type="datetime1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8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2EA1-ED6C-41F7-80CE-191B230C78F8}" type="datetime1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5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97A4-D6EB-42D0-B240-7DBE48E2BFBF}" type="datetime1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32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529-64A2-4F5E-A7DD-A49D6A2297DE}" type="datetime1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3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2FF4-0EC4-4C31-9F28-6976687789C7}" type="datetime1">
              <a:rPr lang="ru-RU" smtClean="0"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1C49-FF7E-4ABC-B7FD-7386CFC0D6ED}" type="datetime1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92A-12EF-421B-8FFD-B8516D82A4EB}" type="datetime1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E70-5152-49AB-AC9F-1D9C3176F2A9}" type="datetime1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C45E-2EDC-45F9-9D55-E8B65BDF9143}" type="datetime1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0463-398F-4CF2-B8C9-E961662974F7}" type="datetime1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B55E-BB14-4AA8-8B21-643004AD1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9.png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601" y="2639684"/>
            <a:ext cx="7772400" cy="17716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cryostat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853" y="4817853"/>
            <a:ext cx="6400800" cy="13845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Evgeny Koshurnikov</a:t>
            </a:r>
            <a:endParaRPr lang="ru-RU" dirty="0" smtClean="0"/>
          </a:p>
          <a:p>
            <a:r>
              <a:rPr lang="en-US" dirty="0" smtClean="0"/>
              <a:t> </a:t>
            </a:r>
          </a:p>
          <a:p>
            <a:r>
              <a:rPr lang="en-US" sz="2800" dirty="0" smtClean="0"/>
              <a:t>CERN </a:t>
            </a:r>
          </a:p>
          <a:p>
            <a:r>
              <a:rPr lang="en-US" sz="2800" dirty="0" smtClean="0"/>
              <a:t>September 19, 2014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20688"/>
            <a:ext cx="4968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i="1" dirty="0" smtClean="0">
                <a:solidFill>
                  <a:prstClr val="black">
                    <a:tint val="75000"/>
                  </a:prstClr>
                </a:solidFill>
              </a:rPr>
              <a:t>Joint Institute for Nuclear Research  (</a:t>
            </a:r>
            <a:r>
              <a:rPr lang="en-US" i="1" dirty="0" err="1" smtClean="0">
                <a:solidFill>
                  <a:prstClr val="black">
                    <a:tint val="75000"/>
                  </a:prstClr>
                </a:solidFill>
              </a:rPr>
              <a:t>Dubna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JINR_log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342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2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system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10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06" y="1600200"/>
            <a:ext cx="5506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23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11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05008"/>
            <a:ext cx="7267825" cy="59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6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12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7" y="371476"/>
            <a:ext cx="7094247" cy="58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Tubes of upper and bottom collectors. Radial suspension ties (top view)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72" y="1600200"/>
            <a:ext cx="53362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272842" y="4875000"/>
            <a:ext cx="2404700" cy="1344284"/>
            <a:chOff x="6301378" y="4945863"/>
            <a:chExt cx="2404700" cy="1344284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6301378" y="5917843"/>
              <a:ext cx="42667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728056" y="4945863"/>
              <a:ext cx="0" cy="13442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7015853" y="4945863"/>
              <a:ext cx="0" cy="13442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7015853" y="5917843"/>
              <a:ext cx="45742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34815" y="5836235"/>
              <a:ext cx="1371263" cy="383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~4.5 mm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607834" y="5109093"/>
            <a:ext cx="2610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Can we allow the unfixed cryogenic side of the cold mass with current leads and tubing to move a few millimeters while cooling?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5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Tubes of upper and bottom collectors.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axial suspension ties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24" y="1600200"/>
            <a:ext cx="42939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0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Dewar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27" y="1600200"/>
            <a:ext cx="25685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16</a:t>
            </a:fld>
            <a:endParaRPr 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517584" y="2172449"/>
            <a:ext cx="8229600" cy="22701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3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 </a:t>
            </a:r>
            <a:br>
              <a:rPr lang="en-US" sz="43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3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YOUR ATTENTION</a:t>
            </a:r>
            <a:r>
              <a:rPr lang="en-US" sz="4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!</a:t>
            </a:r>
            <a:endParaRPr lang="ru-RU" sz="43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558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 Target Spectrometer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PANDA_detector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65" t="7751" r="27826" b="7678"/>
          <a:stretch/>
        </p:blipFill>
        <p:spPr>
          <a:xfrm>
            <a:off x="251520" y="1669185"/>
            <a:ext cx="4741561" cy="4525963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17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45" y="1549022"/>
            <a:ext cx="4374087" cy="391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7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 magnet in the experimental building (in-beam and in-parking positions)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13661" b="8570"/>
          <a:stretch/>
        </p:blipFill>
        <p:spPr bwMode="auto">
          <a:xfrm>
            <a:off x="62795" y="1628800"/>
            <a:ext cx="90356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98143" y="1726236"/>
            <a:ext cx="23463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Cold box of the liquefier and Buffer Dewar 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30060" y="2907102"/>
            <a:ext cx="138023" cy="8287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8475" y="1744139"/>
            <a:ext cx="209909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Helium compressor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953555" y="2113471"/>
            <a:ext cx="767751" cy="3105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796" y="3689229"/>
            <a:ext cx="186952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shield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96528" y="2127849"/>
            <a:ext cx="629728" cy="2760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97557" y="1975449"/>
            <a:ext cx="698971" cy="9316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794" y="1680069"/>
            <a:ext cx="148133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LHe</a:t>
            </a:r>
            <a:r>
              <a:rPr lang="en-US" sz="1400" dirty="0" smtClean="0"/>
              <a:t> transfer line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52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14" y="274638"/>
            <a:ext cx="8297186" cy="44893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allocated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Dewar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19</a:t>
            </a:fld>
            <a:endParaRPr lang="ru-RU"/>
          </a:p>
        </p:txBody>
      </p:sp>
      <p:pic>
        <p:nvPicPr>
          <p:cNvPr id="6" name="Объект 4" descr="Поперечное сечение соленоида11b_1(b)''''-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2" y="1761145"/>
            <a:ext cx="4015047" cy="4522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0810" y="1040408"/>
            <a:ext cx="3919994" cy="7952"/>
          </a:xfrm>
          <a:prstGeom prst="line">
            <a:avLst/>
          </a:prstGeom>
          <a:ln w="28575" cmpd="thickThin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6834" y="2154803"/>
            <a:ext cx="7633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75862" y="1072212"/>
            <a:ext cx="7950" cy="1082591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114604" y="1428841"/>
            <a:ext cx="76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2345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5231" y="1228964"/>
            <a:ext cx="197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shield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719345" y="1048360"/>
            <a:ext cx="190831" cy="381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Cryogenic scheme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C:\Users\11\Desktop\Heat Loads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1"/>
          <a:stretch/>
        </p:blipFill>
        <p:spPr bwMode="auto">
          <a:xfrm>
            <a:off x="474454" y="1268407"/>
            <a:ext cx="3261362" cy="44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673" y="5763095"/>
            <a:ext cx="3261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1188" indent="-1881188"/>
            <a:r>
              <a:rPr lang="ru-RU" sz="1600" dirty="0" smtClean="0"/>
              <a:t>17 </a:t>
            </a:r>
            <a:r>
              <a:rPr lang="en-US" sz="1600" dirty="0" smtClean="0"/>
              <a:t>l/hour (0.6 g/sec) </a:t>
            </a:r>
            <a:r>
              <a:rPr lang="en-US" sz="1600" dirty="0"/>
              <a:t>- cooling of the current leads</a:t>
            </a:r>
          </a:p>
          <a:p>
            <a:pPr marL="1881188" indent="-1881188"/>
            <a:r>
              <a:rPr lang="en-US" sz="1600" dirty="0"/>
              <a:t>	SF of 1.5</a:t>
            </a:r>
            <a:endParaRPr lang="ru-RU" sz="1600" dirty="0"/>
          </a:p>
        </p:txBody>
      </p:sp>
      <p:pic>
        <p:nvPicPr>
          <p:cNvPr id="4098" name="Picture 2" descr="C:\Users\11\Desktop\схем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7"/>
          <a:stretch/>
        </p:blipFill>
        <p:spPr bwMode="auto">
          <a:xfrm>
            <a:off x="4414113" y="1268407"/>
            <a:ext cx="4091532" cy="49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690584"/>
            <a:ext cx="17049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2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302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of the axial suspension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480" y="6239787"/>
            <a:ext cx="2611478" cy="3680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/>
              <a:t>*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20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82263"/>
                  </p:ext>
                </p:extLst>
              </p:nvPr>
            </p:nvGraphicFramePr>
            <p:xfrm>
              <a:off x="1078174" y="1921334"/>
              <a:ext cx="7781154" cy="4237927"/>
            </p:xfrm>
            <a:graphic>
              <a:graphicData uri="http://schemas.openxmlformats.org/drawingml/2006/table">
                <a:tbl>
                  <a:tblPr firstRow="1" firstCol="1" bandRow="1">
                    <a:tableStyleId>{E8B1032C-EA38-4F05-BA0D-38AFFFC7BED3}</a:tableStyleId>
                  </a:tblPr>
                  <a:tblGrid>
                    <a:gridCol w="3554228"/>
                    <a:gridCol w="2274892"/>
                    <a:gridCol w="1952034"/>
                  </a:tblGrid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Material of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Inconel 718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 x 4 =8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800" baseline="-25000" dirty="0">
                              <a:effectLst/>
                            </a:rPr>
                            <a:t> 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477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Ø, mm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Estimate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3D FE computations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temp</a:t>
                          </a:r>
                          <a:r>
                            <a:rPr lang="en-US" sz="1800" baseline="-25000" dirty="0">
                              <a:effectLst/>
                            </a:rPr>
                            <a:t> ,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373 (78.2%)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326.8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prestr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8.</a:t>
                          </a:r>
                          <a:r>
                            <a:rPr lang="ru-RU" sz="1800">
                              <a:effectLst/>
                            </a:rPr>
                            <a:t>2</a:t>
                          </a:r>
                          <a:r>
                            <a:rPr lang="en-US" sz="1800">
                              <a:effectLst/>
                            </a:rPr>
                            <a:t> (</a:t>
                          </a:r>
                          <a:r>
                            <a:rPr lang="ru-RU" sz="1800">
                              <a:effectLst/>
                            </a:rPr>
                            <a:t>1</a:t>
                          </a:r>
                          <a:r>
                            <a:rPr lang="en-US" sz="1800">
                              <a:effectLst/>
                            </a:rPr>
                            <a:t>.</a:t>
                          </a:r>
                          <a:r>
                            <a:rPr lang="ru-RU" sz="1800">
                              <a:effectLst/>
                            </a:rPr>
                            <a:t>7</a:t>
                          </a:r>
                          <a:r>
                            <a:rPr lang="en-US" sz="1800">
                              <a:effectLst/>
                            </a:rPr>
                            <a:t>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mag.force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63</a:t>
                          </a:r>
                          <a:r>
                            <a:rPr lang="en-US" sz="1800">
                              <a:effectLst/>
                            </a:rPr>
                            <a:t>.</a:t>
                          </a:r>
                          <a:r>
                            <a:rPr lang="ru-RU" sz="1800">
                              <a:effectLst/>
                            </a:rPr>
                            <a:t>6</a:t>
                          </a:r>
                          <a:r>
                            <a:rPr lang="en-US" sz="1800">
                              <a:effectLst/>
                            </a:rPr>
                            <a:t> (13.3%)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66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𝑡𝑒𝑚𝑝</m:t>
                                      </m:r>
                                    </m:sub>
                                  </m:sSub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𝑝𝑟𝑒𝑠𝑡𝑟</m:t>
                                      </m:r>
                                    </m:sub>
                                  </m:sSub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aseline="-25000"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𝑚𝑎𝑔</m:t>
                                      </m:r>
                                      <m:r>
                                        <a:rPr lang="ru-RU" sz="1800" baseline="-25000">
                                          <a:effectLst/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𝑓𝑜𝑟𝑐𝑒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]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</a:t>
                          </a:r>
                          <a:r>
                            <a:rPr lang="ru-RU" sz="1800" dirty="0">
                              <a:effectLst/>
                            </a:rPr>
                            <a:t>3</a:t>
                          </a:r>
                          <a:r>
                            <a:rPr lang="en-US" sz="1800" dirty="0">
                              <a:effectLst/>
                            </a:rPr>
                            <a:t>.</a:t>
                          </a:r>
                          <a:r>
                            <a:rPr lang="ru-RU" sz="1800" dirty="0">
                              <a:effectLst/>
                            </a:rPr>
                            <a:t>2</a:t>
                          </a:r>
                          <a:r>
                            <a:rPr lang="en-US" sz="1800" dirty="0">
                              <a:effectLst/>
                            </a:rPr>
                            <a:t>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Q</a:t>
                          </a:r>
                          <a:r>
                            <a:rPr lang="en-US" sz="1800" baseline="-25000" dirty="0">
                              <a:effectLst/>
                            </a:rPr>
                            <a:t>4.2 </a:t>
                          </a:r>
                          <a:r>
                            <a:rPr lang="en-US" sz="1800" dirty="0">
                              <a:effectLst/>
                            </a:rPr>
                            <a:t>, W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</a:t>
                          </a:r>
                          <a:r>
                            <a:rPr lang="ru-RU" sz="1800" dirty="0">
                              <a:effectLst/>
                            </a:rPr>
                            <a:t>05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Q</a:t>
                          </a:r>
                          <a:r>
                            <a:rPr lang="en-US" sz="1800" baseline="-25000">
                              <a:effectLst/>
                            </a:rPr>
                            <a:t>77 </a:t>
                          </a:r>
                          <a:r>
                            <a:rPr lang="en-US" sz="1800">
                              <a:effectLst/>
                            </a:rPr>
                            <a:t>, W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6.</a:t>
                          </a:r>
                          <a:r>
                            <a:rPr lang="ru-RU" sz="1800" dirty="0">
                              <a:effectLst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9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Axial shift of the center, mm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</a:t>
                          </a:r>
                          <a:r>
                            <a:rPr lang="ru-RU" sz="1600" dirty="0">
                              <a:effectLst/>
                            </a:rPr>
                            <a:t>39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0.46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82263"/>
                  </p:ext>
                </p:extLst>
              </p:nvPr>
            </p:nvGraphicFramePr>
            <p:xfrm>
              <a:off x="1078174" y="1921334"/>
              <a:ext cx="7781154" cy="4237927"/>
            </p:xfrm>
            <a:graphic>
              <a:graphicData uri="http://schemas.openxmlformats.org/drawingml/2006/table">
                <a:tbl>
                  <a:tblPr firstRow="1" firstCol="1" bandRow="1">
                    <a:tableStyleId>{E8B1032C-EA38-4F05-BA0D-38AFFFC7BED3}</a:tableStyleId>
                  </a:tblPr>
                  <a:tblGrid>
                    <a:gridCol w="3554228"/>
                    <a:gridCol w="2274892"/>
                    <a:gridCol w="1952034"/>
                  </a:tblGrid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Material of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Inconel 718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 x 4 =8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72" t="-213462" r="-119039" b="-107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477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Ø, mm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309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Estimate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3D FE computations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temp</a:t>
                          </a:r>
                          <a:r>
                            <a:rPr lang="en-US" sz="1800" baseline="-25000" dirty="0">
                              <a:effectLst/>
                            </a:rPr>
                            <a:t> ,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373 (78.2%)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326.8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prestr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8.</a:t>
                          </a:r>
                          <a:r>
                            <a:rPr lang="ru-RU" sz="1800">
                              <a:effectLst/>
                            </a:rPr>
                            <a:t>2</a:t>
                          </a:r>
                          <a:r>
                            <a:rPr lang="en-US" sz="1800">
                              <a:effectLst/>
                            </a:rPr>
                            <a:t> (</a:t>
                          </a:r>
                          <a:r>
                            <a:rPr lang="ru-RU" sz="1800">
                              <a:effectLst/>
                            </a:rPr>
                            <a:t>1</a:t>
                          </a:r>
                          <a:r>
                            <a:rPr lang="en-US" sz="1800">
                              <a:effectLst/>
                            </a:rPr>
                            <a:t>.</a:t>
                          </a:r>
                          <a:r>
                            <a:rPr lang="ru-RU" sz="1800">
                              <a:effectLst/>
                            </a:rPr>
                            <a:t>7</a:t>
                          </a:r>
                          <a:r>
                            <a:rPr lang="en-US" sz="1800">
                              <a:effectLst/>
                            </a:rPr>
                            <a:t>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mag.force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63</a:t>
                          </a:r>
                          <a:r>
                            <a:rPr lang="en-US" sz="1800">
                              <a:effectLst/>
                            </a:rPr>
                            <a:t>.</a:t>
                          </a:r>
                          <a:r>
                            <a:rPr lang="ru-RU" sz="1800">
                              <a:effectLst/>
                            </a:rPr>
                            <a:t>6</a:t>
                          </a:r>
                          <a:r>
                            <a:rPr lang="en-US" sz="1800">
                              <a:effectLst/>
                            </a:rPr>
                            <a:t> (13.3%)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73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72" t="-592500" r="-119039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</a:t>
                          </a:r>
                          <a:r>
                            <a:rPr lang="ru-RU" sz="1800" dirty="0">
                              <a:effectLst/>
                            </a:rPr>
                            <a:t>3</a:t>
                          </a:r>
                          <a:r>
                            <a:rPr lang="en-US" sz="1800" dirty="0">
                              <a:effectLst/>
                            </a:rPr>
                            <a:t>.</a:t>
                          </a:r>
                          <a:r>
                            <a:rPr lang="ru-RU" sz="1800" dirty="0">
                              <a:effectLst/>
                            </a:rPr>
                            <a:t>2</a:t>
                          </a:r>
                          <a:r>
                            <a:rPr lang="en-US" sz="1800" dirty="0">
                              <a:effectLst/>
                            </a:rPr>
                            <a:t>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Q</a:t>
                          </a:r>
                          <a:r>
                            <a:rPr lang="en-US" sz="1800" baseline="-25000" dirty="0">
                              <a:effectLst/>
                            </a:rPr>
                            <a:t>4.2 </a:t>
                          </a:r>
                          <a:r>
                            <a:rPr lang="en-US" sz="1800" dirty="0">
                              <a:effectLst/>
                            </a:rPr>
                            <a:t>, W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</a:t>
                          </a:r>
                          <a:r>
                            <a:rPr lang="ru-RU" sz="1800" dirty="0">
                              <a:effectLst/>
                            </a:rPr>
                            <a:t>05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Q</a:t>
                          </a:r>
                          <a:r>
                            <a:rPr lang="en-US" sz="1800" baseline="-25000">
                              <a:effectLst/>
                            </a:rPr>
                            <a:t>77 </a:t>
                          </a:r>
                          <a:r>
                            <a:rPr lang="en-US" sz="1800">
                              <a:effectLst/>
                            </a:rPr>
                            <a:t>, W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6.</a:t>
                          </a:r>
                          <a:r>
                            <a:rPr lang="ru-RU" sz="1800" dirty="0">
                              <a:effectLst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Axial shift of the center, mm</a:t>
                          </a:r>
                          <a:endParaRPr lang="ru-RU" sz="16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</a:t>
                          </a:r>
                          <a:r>
                            <a:rPr lang="ru-RU" sz="1600" dirty="0">
                              <a:effectLst/>
                            </a:rPr>
                            <a:t>39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</a:rPr>
                            <a:t>0.46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2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of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2157908"/>
                  </p:ext>
                </p:extLst>
              </p:nvPr>
            </p:nvGraphicFramePr>
            <p:xfrm>
              <a:off x="1492368" y="1794293"/>
              <a:ext cx="6379012" cy="4429944"/>
            </p:xfrm>
            <a:graphic>
              <a:graphicData uri="http://schemas.openxmlformats.org/drawingml/2006/table">
                <a:tbl>
                  <a:tblPr firstRow="1" firstCol="1" bandRow="1">
                    <a:tableStyleId>{E8B1032C-EA38-4F05-BA0D-38AFFFC7BED3}</a:tableStyleId>
                  </a:tblPr>
                  <a:tblGrid>
                    <a:gridCol w="4252378"/>
                    <a:gridCol w="2126634"/>
                  </a:tblGrid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Material of the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Inconel 718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 x 8 =16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800" baseline="-25000" dirty="0">
                              <a:effectLst/>
                            </a:rPr>
                            <a:t> 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477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U</a:t>
                          </a:r>
                          <a:r>
                            <a:rPr lang="ru-RU" sz="1800" dirty="0" err="1">
                              <a:effectLst/>
                            </a:rPr>
                            <a:t>sing</a:t>
                          </a:r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ru-RU" sz="1800" dirty="0" err="1">
                              <a:effectLst/>
                            </a:rPr>
                            <a:t>Belleville</a:t>
                          </a:r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ru-RU" sz="1800" dirty="0" err="1">
                              <a:effectLst/>
                            </a:rPr>
                            <a:t>springs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Yes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179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Ø, mm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</a:t>
                          </a:r>
                          <a:r>
                            <a:rPr lang="ru-RU" sz="1800">
                              <a:effectLst/>
                            </a:rPr>
                            <a:t>0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temp</a:t>
                          </a:r>
                          <a:r>
                            <a:rPr lang="en-US" sz="1800" baseline="-25000" dirty="0">
                              <a:effectLst/>
                            </a:rPr>
                            <a:t> ,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335 </a:t>
                          </a:r>
                          <a:r>
                            <a:rPr lang="en-US" sz="1800">
                              <a:effectLst/>
                            </a:rPr>
                            <a:t>(</a:t>
                          </a:r>
                          <a:r>
                            <a:rPr lang="ru-RU" sz="1800">
                              <a:effectLst/>
                            </a:rPr>
                            <a:t>70</a:t>
                          </a:r>
                          <a:r>
                            <a:rPr lang="en-US" sz="1800">
                              <a:effectLst/>
                            </a:rPr>
                            <a:t>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prestr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σ 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weight+mag.force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138.5 (29%)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3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𝑡𝑒𝑚𝑝</m:t>
                                      </m:r>
                                    </m:sub>
                                  </m:sSub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𝑝𝑟𝑒𝑠𝑡𝑟</m:t>
                                      </m:r>
                                    </m:sub>
                                  </m:sSub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aseline="-25000"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𝑚𝑎𝑔</m:t>
                                      </m:r>
                                      <m:r>
                                        <a:rPr lang="ru-RU" sz="1800" baseline="-25000">
                                          <a:effectLst/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800" baseline="-25000">
                                          <a:effectLst/>
                                          <a:latin typeface="Cambria Math"/>
                                        </a:rPr>
                                        <m:t>𝑓𝑜𝑟𝑐𝑒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ru-RU" sz="1800">
                                      <a:effectLst/>
                                      <a:latin typeface="Cambria Math"/>
                                    </a:rPr>
                                    <m:t>]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</a:t>
                          </a:r>
                          <a:r>
                            <a:rPr lang="ru-RU" sz="1800" dirty="0">
                              <a:effectLst/>
                            </a:rPr>
                            <a:t>9</a:t>
                          </a:r>
                          <a:r>
                            <a:rPr lang="en-US" sz="1800" dirty="0">
                              <a:effectLst/>
                            </a:rPr>
                            <a:t>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Q</a:t>
                          </a:r>
                          <a:r>
                            <a:rPr lang="en-US" sz="1800" baseline="-25000" dirty="0">
                              <a:effectLst/>
                            </a:rPr>
                            <a:t>4.2 </a:t>
                          </a:r>
                          <a:r>
                            <a:rPr lang="en-US" sz="1800" dirty="0">
                              <a:effectLst/>
                            </a:rPr>
                            <a:t>, W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Q</a:t>
                          </a:r>
                          <a:r>
                            <a:rPr lang="en-US" sz="1800" baseline="-25000" dirty="0">
                              <a:effectLst/>
                            </a:rPr>
                            <a:t>77 </a:t>
                          </a:r>
                          <a:r>
                            <a:rPr lang="en-US" sz="1800" dirty="0">
                              <a:effectLst/>
                            </a:rPr>
                            <a:t>, W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6.6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701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Axial shift of the center under action of the magnetic decentering force, mm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</a:t>
                          </a:r>
                          <a:r>
                            <a:rPr lang="ru-RU" sz="1800" dirty="0">
                              <a:effectLst/>
                            </a:rPr>
                            <a:t>24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2157908"/>
                  </p:ext>
                </p:extLst>
              </p:nvPr>
            </p:nvGraphicFramePr>
            <p:xfrm>
              <a:off x="1492368" y="1794293"/>
              <a:ext cx="6379012" cy="4434071"/>
            </p:xfrm>
            <a:graphic>
              <a:graphicData uri="http://schemas.openxmlformats.org/drawingml/2006/table">
                <a:tbl>
                  <a:tblPr firstRow="1" firstCol="1" bandRow="1">
                    <a:tableStyleId>{E8B1032C-EA38-4F05-BA0D-38AFFFC7BED3}</a:tableStyleId>
                  </a:tblPr>
                  <a:tblGrid>
                    <a:gridCol w="4252378"/>
                    <a:gridCol w="2126634"/>
                  </a:tblGrid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Material of the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Inconel 718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ties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 x 8 =16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43" t="-214815" r="-50215" b="-108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477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U</a:t>
                          </a:r>
                          <a:r>
                            <a:rPr lang="ru-RU" sz="1800" dirty="0" err="1">
                              <a:effectLst/>
                            </a:rPr>
                            <a:t>sing</a:t>
                          </a:r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ru-RU" sz="1800" dirty="0" err="1">
                              <a:effectLst/>
                            </a:rPr>
                            <a:t>Belleville</a:t>
                          </a:r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ru-RU" sz="1800" dirty="0" err="1">
                              <a:effectLst/>
                            </a:rPr>
                            <a:t>springs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Yes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179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Ø, mm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</a:t>
                          </a:r>
                          <a:r>
                            <a:rPr lang="ru-RU" sz="1800">
                              <a:effectLst/>
                            </a:rPr>
                            <a:t>0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temp</a:t>
                          </a:r>
                          <a:r>
                            <a:rPr lang="en-US" sz="1800" baseline="-25000" dirty="0">
                              <a:effectLst/>
                            </a:rPr>
                            <a:t> ,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335 </a:t>
                          </a:r>
                          <a:r>
                            <a:rPr lang="en-US" sz="1800">
                              <a:effectLst/>
                            </a:rPr>
                            <a:t>(</a:t>
                          </a:r>
                          <a:r>
                            <a:rPr lang="ru-RU" sz="1800">
                              <a:effectLst/>
                            </a:rPr>
                            <a:t>70</a:t>
                          </a:r>
                          <a:r>
                            <a:rPr lang="en-US" sz="1800">
                              <a:effectLst/>
                            </a:rPr>
                            <a:t>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σ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prestr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σ 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weight+mag.force</a:t>
                          </a:r>
                          <a:r>
                            <a:rPr lang="en-US" sz="1800" baseline="-250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MPa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138.5 (29%)</a:t>
                          </a:r>
                          <a:endParaRPr lang="ru-RU" sz="180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914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43" t="-555000" r="-50215" b="-2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</a:t>
                          </a:r>
                          <a:r>
                            <a:rPr lang="ru-RU" sz="1800" dirty="0">
                              <a:effectLst/>
                            </a:rPr>
                            <a:t>9</a:t>
                          </a:r>
                          <a:r>
                            <a:rPr lang="en-US" sz="1800" dirty="0">
                              <a:effectLst/>
                            </a:rPr>
                            <a:t>%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Q</a:t>
                          </a:r>
                          <a:r>
                            <a:rPr lang="en-US" sz="1800" baseline="-25000" dirty="0">
                              <a:effectLst/>
                            </a:rPr>
                            <a:t>4.2 </a:t>
                          </a:r>
                          <a:r>
                            <a:rPr lang="en-US" sz="1800" dirty="0">
                              <a:effectLst/>
                            </a:rPr>
                            <a:t>, W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1.1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88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Q</a:t>
                          </a:r>
                          <a:r>
                            <a:rPr lang="en-US" sz="1800" baseline="-25000" dirty="0">
                              <a:effectLst/>
                            </a:rPr>
                            <a:t>77 </a:t>
                          </a:r>
                          <a:r>
                            <a:rPr lang="en-US" sz="1800" dirty="0">
                              <a:effectLst/>
                            </a:rPr>
                            <a:t>, W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6.6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9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Axial shift of the center under action of the magnetic decentering force, mm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</a:t>
                          </a:r>
                          <a:r>
                            <a:rPr lang="ru-RU" sz="1800" dirty="0">
                              <a:effectLst/>
                            </a:rPr>
                            <a:t>24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8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Mode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3</a:t>
            </a:fld>
            <a:endParaRPr lang="ru-RU"/>
          </a:p>
        </p:txBody>
      </p:sp>
      <p:pic>
        <p:nvPicPr>
          <p:cNvPr id="5122" name="Picture 2" descr="C:\Users\11\Desktop\захолажи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8" y="1712343"/>
            <a:ext cx="56941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8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flow cooling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4</a:t>
            </a:fld>
            <a:endParaRPr lang="ru-RU"/>
          </a:p>
        </p:txBody>
      </p:sp>
      <p:pic>
        <p:nvPicPr>
          <p:cNvPr id="6146" name="Picture 2" descr="C:\Users\11\Desktop\вынужденное дви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06" y="1600200"/>
            <a:ext cx="55501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2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convection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5</a:t>
            </a:fld>
            <a:endParaRPr lang="ru-RU"/>
          </a:p>
        </p:txBody>
      </p:sp>
      <p:pic>
        <p:nvPicPr>
          <p:cNvPr id="7170" name="Picture 2" descr="C:\Users\11\Desktop\термоси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61" y="1600200"/>
            <a:ext cx="55644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9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 </a:t>
            </a:r>
            <a:r>
              <a:rPr lang="en-GB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1" y="1703717"/>
            <a:ext cx="2255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77970" y="3286664"/>
            <a:ext cx="17253" cy="292435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7638" y="4522063"/>
            <a:ext cx="92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</a:t>
            </a:r>
          </a:p>
          <a:p>
            <a:r>
              <a:rPr lang="en-US" sz="1400" dirty="0" smtClean="0"/>
              <a:t>(D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042250" y="5106838"/>
            <a:ext cx="0" cy="1104181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24997" y="3062377"/>
            <a:ext cx="17253" cy="2044461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2249" y="5474262"/>
            <a:ext cx="950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</a:t>
            </a:r>
          </a:p>
          <a:p>
            <a:r>
              <a:rPr lang="en-US" sz="1400" dirty="0"/>
              <a:t>(</a:t>
            </a:r>
            <a:r>
              <a:rPr lang="en-US" sz="1400" dirty="0" smtClean="0"/>
              <a:t>D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ru-RU" sz="1400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42250" y="3728049"/>
            <a:ext cx="836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H3</a:t>
            </a:r>
          </a:p>
          <a:p>
            <a:r>
              <a:rPr lang="en-US" sz="1400" dirty="0"/>
              <a:t>(</a:t>
            </a:r>
            <a:r>
              <a:rPr lang="en-US" sz="1400" dirty="0" smtClean="0"/>
              <a:t>D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ru-RU" sz="1400" dirty="0"/>
          </a:p>
          <a:p>
            <a:endParaRPr lang="ru-RU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429792"/>
              </p:ext>
            </p:extLst>
          </p:nvPr>
        </p:nvGraphicFramePr>
        <p:xfrm>
          <a:off x="3734608" y="1708031"/>
          <a:ext cx="3441249" cy="32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" name="Equation" r:id="rId4" imgW="2400300" imgH="228600" progId="Equation.3">
                  <p:embed/>
                </p:oleObj>
              </mc:Choice>
              <mc:Fallback>
                <p:oleObj name="Equation" r:id="rId4" imgW="24003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608" y="1708031"/>
                        <a:ext cx="3441249" cy="32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18263"/>
              </p:ext>
            </p:extLst>
          </p:nvPr>
        </p:nvGraphicFramePr>
        <p:xfrm>
          <a:off x="3288103" y="2014203"/>
          <a:ext cx="278921" cy="337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" name="Equation" r:id="rId6" imgW="177569" imgH="215619" progId="Equation.3">
                  <p:embed/>
                </p:oleObj>
              </mc:Choice>
              <mc:Fallback>
                <p:oleObj name="Equation" r:id="rId6" imgW="177569" imgH="21561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103" y="2014203"/>
                        <a:ext cx="278921" cy="337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46666"/>
              </p:ext>
            </p:extLst>
          </p:nvPr>
        </p:nvGraphicFramePr>
        <p:xfrm>
          <a:off x="3288103" y="2206366"/>
          <a:ext cx="966597" cy="30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Equation" r:id="rId8" imgW="685502" imgH="215806" progId="Equation.3">
                  <p:embed/>
                </p:oleObj>
              </mc:Choice>
              <mc:Fallback>
                <p:oleObj name="Equation" r:id="rId8" imgW="685502" imgH="21580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103" y="2206366"/>
                        <a:ext cx="966597" cy="308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31684"/>
              </p:ext>
            </p:extLst>
          </p:nvPr>
        </p:nvGraphicFramePr>
        <p:xfrm>
          <a:off x="3297932" y="2423068"/>
          <a:ext cx="989397" cy="32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Equation" r:id="rId10" imgW="685800" imgH="228600" progId="Equation.3">
                  <p:embed/>
                </p:oleObj>
              </mc:Choice>
              <mc:Fallback>
                <p:oleObj name="Equation" r:id="rId10" imgW="685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932" y="2423068"/>
                        <a:ext cx="989397" cy="32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879012" y="1398498"/>
            <a:ext cx="1550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Driving force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4287329" y="2014203"/>
            <a:ext cx="4753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NewRoman" charset="0"/>
              </a:rPr>
              <a:t>density </a:t>
            </a:r>
            <a:r>
              <a:rPr lang="en-US" altLang="ru-RU" sz="1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NewRoman" charset="0"/>
              </a:rPr>
              <a:t>of the liquid helium in the supply </a:t>
            </a:r>
            <a:r>
              <a:rPr lang="en-US" alt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NewRoman" charset="0"/>
              </a:rPr>
              <a:t>tube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ru-RU" sz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NewRoman" charset="0"/>
              </a:rPr>
              <a:t>mean density of the liquid-vapor mixture in the heated tube</a:t>
            </a:r>
            <a:endParaRPr lang="ru-RU" alt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ru-RU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400" dirty="0">
                <a:latin typeface="Calibri" pitchFamily="34" charset="0"/>
                <a:ea typeface="Calibri" pitchFamily="34" charset="0"/>
                <a:cs typeface="TimesNewRoman" charset="0"/>
              </a:rPr>
              <a:t>mean density of the liquid-vapor mixture in the return </a:t>
            </a:r>
            <a:r>
              <a:rPr lang="en-US" altLang="ru-RU" sz="1400" dirty="0" smtClean="0">
                <a:latin typeface="Calibri" pitchFamily="34" charset="0"/>
                <a:ea typeface="Calibri" pitchFamily="34" charset="0"/>
                <a:cs typeface="TimesNewRoman" charset="0"/>
              </a:rPr>
              <a:t>tube</a:t>
            </a:r>
            <a:endParaRPr lang="ru-RU" alt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3692106" y="2701889"/>
            <a:ext cx="5115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US" b="1" dirty="0" smtClean="0"/>
              <a:t>2.   </a:t>
            </a:r>
            <a:r>
              <a:rPr lang="en-US" sz="1400" b="1" dirty="0" smtClean="0"/>
              <a:t>The </a:t>
            </a:r>
            <a:r>
              <a:rPr lang="en-US" sz="1400" b="1" dirty="0"/>
              <a:t>driving force balances against the pressure drops (friction and fluid acceleration)</a:t>
            </a:r>
            <a:endParaRPr lang="ru-RU" sz="1400" dirty="0"/>
          </a:p>
        </p:txBody>
      </p:sp>
      <p:sp>
        <p:nvSpPr>
          <p:cNvPr id="10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Объект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59473"/>
              </p:ext>
            </p:extLst>
          </p:nvPr>
        </p:nvGraphicFramePr>
        <p:xfrm>
          <a:off x="3879012" y="3286664"/>
          <a:ext cx="2947362" cy="34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Equation" r:id="rId12" imgW="1955800" imgH="228600" progId="Equation.3">
                  <p:embed/>
                </p:oleObj>
              </mc:Choice>
              <mc:Fallback>
                <p:oleObj name="Equation" r:id="rId12" imgW="19558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012" y="3286664"/>
                        <a:ext cx="2947362" cy="345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Объект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005240"/>
              </p:ext>
            </p:extLst>
          </p:nvPr>
        </p:nvGraphicFramePr>
        <p:xfrm>
          <a:off x="3861758" y="3621882"/>
          <a:ext cx="339305" cy="29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name="Equation" r:id="rId14" imgW="266584" imgH="228501" progId="Equation.3">
                  <p:embed/>
                </p:oleObj>
              </mc:Choice>
              <mc:Fallback>
                <p:oleObj name="Equation" r:id="rId14" imgW="266584" imgH="228501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758" y="3621882"/>
                        <a:ext cx="339305" cy="290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27"/>
          <p:cNvSpPr>
            <a:spLocks noChangeArrowheads="1"/>
          </p:cNvSpPr>
          <p:nvPr/>
        </p:nvSpPr>
        <p:spPr bwMode="auto">
          <a:xfrm>
            <a:off x="4474234" y="3574161"/>
            <a:ext cx="25058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acceleration pressure drop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4" name="Объект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45749"/>
              </p:ext>
            </p:extLst>
          </p:nvPr>
        </p:nvGraphicFramePr>
        <p:xfrm>
          <a:off x="4287329" y="3912715"/>
          <a:ext cx="2834705" cy="63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Equation" r:id="rId16" imgW="2159000" imgH="482600" progId="Equation.3">
                  <p:embed/>
                </p:oleObj>
              </mc:Choice>
              <mc:Fallback>
                <p:oleObj name="Equation" r:id="rId16" imgW="2159000" imgH="482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329" y="3912715"/>
                        <a:ext cx="2834705" cy="636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Прямоугольник 1036"/>
          <p:cNvSpPr/>
          <p:nvPr/>
        </p:nvSpPr>
        <p:spPr>
          <a:xfrm>
            <a:off x="3992795" y="4543238"/>
            <a:ext cx="4961423" cy="135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/>
                <a:ea typeface="Calibri"/>
              </a:rPr>
              <a:t>G </a:t>
            </a:r>
            <a:r>
              <a:rPr lang="en-US" sz="1600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                – </a:t>
            </a:r>
            <a:r>
              <a:rPr lang="en-US" sz="1400" dirty="0">
                <a:ea typeface="Calibri"/>
              </a:rPr>
              <a:t>flow of the helium, </a:t>
            </a:r>
            <a:r>
              <a:rPr lang="en-US" sz="1400" dirty="0" smtClean="0">
                <a:ea typeface="Calibri"/>
              </a:rPr>
              <a:t>kg/sec</a:t>
            </a:r>
          </a:p>
          <a:p>
            <a:r>
              <a:rPr lang="en-US" sz="1600" dirty="0">
                <a:ea typeface="Calibri"/>
              </a:rPr>
              <a:t>	</a:t>
            </a:r>
            <a:r>
              <a:rPr lang="en-US" dirty="0" smtClean="0">
                <a:ea typeface="Calibri"/>
                <a:cs typeface="Times New Roman"/>
              </a:rPr>
              <a:t>- </a:t>
            </a:r>
            <a:r>
              <a:rPr lang="en-US" sz="1400" dirty="0" smtClean="0">
                <a:ea typeface="Calibri"/>
                <a:cs typeface="TimesNewRoman"/>
              </a:rPr>
              <a:t>density of the saturated vapor helium, kg/m</a:t>
            </a:r>
            <a:r>
              <a:rPr lang="en-US" sz="1400" baseline="30000" dirty="0" smtClean="0">
                <a:ea typeface="Calibri"/>
                <a:cs typeface="TimesNewRoman"/>
              </a:rPr>
              <a:t>3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ea typeface="Calibri"/>
                <a:cs typeface="Times New Roman"/>
              </a:rPr>
              <a:t>                      - </a:t>
            </a:r>
            <a:r>
              <a:rPr lang="en-US" sz="1400" dirty="0">
                <a:ea typeface="Calibri"/>
                <a:cs typeface="TimesNewRoman"/>
              </a:rPr>
              <a:t>density of the saturated liquid helium, kg/m</a:t>
            </a:r>
            <a:r>
              <a:rPr lang="en-US" sz="1400" baseline="30000" dirty="0">
                <a:ea typeface="Calibri"/>
                <a:cs typeface="TimesNewRoman"/>
              </a:rPr>
              <a:t>3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ea typeface="Calibri"/>
                <a:cs typeface="TimesNewRoman"/>
              </a:rPr>
              <a:t>                        - </a:t>
            </a:r>
            <a:r>
              <a:rPr lang="en-US" sz="1400" dirty="0">
                <a:ea typeface="Calibri"/>
                <a:cs typeface="TimesNewRoman"/>
              </a:rPr>
              <a:t>vapor quality at the outlet of the heated tube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ea typeface="Calibri"/>
                <a:cs typeface="TimesNewRoman"/>
              </a:rPr>
              <a:t>                        - </a:t>
            </a:r>
            <a:r>
              <a:rPr lang="en-US" sz="1400" dirty="0">
                <a:ea typeface="Calibri"/>
                <a:cs typeface="TimesNewRoman"/>
              </a:rPr>
              <a:t>vapor quality at the inlet of the heated </a:t>
            </a:r>
            <a:r>
              <a:rPr lang="en-US" sz="1400" dirty="0" smtClean="0">
                <a:ea typeface="Calibri"/>
                <a:cs typeface="TimesNewRoman"/>
              </a:rPr>
              <a:t>tube</a:t>
            </a:r>
            <a:endParaRPr lang="ru-RU" dirty="0"/>
          </a:p>
        </p:txBody>
      </p:sp>
      <p:sp>
        <p:nvSpPr>
          <p:cNvPr id="103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9" name="Объект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802730"/>
              </p:ext>
            </p:extLst>
          </p:nvPr>
        </p:nvGraphicFramePr>
        <p:xfrm>
          <a:off x="3992795" y="4748841"/>
          <a:ext cx="357758" cy="42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Equation" r:id="rId18" imgW="190500" imgH="228600" progId="Equation.3">
                  <p:embed/>
                </p:oleObj>
              </mc:Choice>
              <mc:Fallback>
                <p:oleObj name="Equation" r:id="rId18" imgW="19050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795" y="4748841"/>
                        <a:ext cx="357758" cy="429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1" name="Объект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760518"/>
              </p:ext>
            </p:extLst>
          </p:nvPr>
        </p:nvGraphicFramePr>
        <p:xfrm>
          <a:off x="3992795" y="5034661"/>
          <a:ext cx="346968" cy="37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20" imgW="203024" imgH="215713" progId="Equation.3">
                  <p:embed/>
                </p:oleObj>
              </mc:Choice>
              <mc:Fallback>
                <p:oleObj name="Equation" r:id="rId20" imgW="203024" imgH="215713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795" y="5034661"/>
                        <a:ext cx="346968" cy="37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3" name="Объект 10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55387"/>
              </p:ext>
            </p:extLst>
          </p:nvPr>
        </p:nvGraphicFramePr>
        <p:xfrm>
          <a:off x="3992794" y="5315868"/>
          <a:ext cx="1095555" cy="31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22" imgW="787400" imgH="228600" progId="Equation.3">
                  <p:embed/>
                </p:oleObj>
              </mc:Choice>
              <mc:Fallback>
                <p:oleObj name="Equation" r:id="rId22" imgW="787400" imgH="228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794" y="5315868"/>
                        <a:ext cx="1095555" cy="316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7" name="Объект 10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361254"/>
              </p:ext>
            </p:extLst>
          </p:nvPr>
        </p:nvGraphicFramePr>
        <p:xfrm>
          <a:off x="4001422" y="5537724"/>
          <a:ext cx="382734" cy="3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24" imgW="241300" imgH="228600" progId="Equation.3">
                  <p:embed/>
                </p:oleObj>
              </mc:Choice>
              <mc:Fallback>
                <p:oleObj name="Equation" r:id="rId24" imgW="24130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422" y="5537724"/>
                        <a:ext cx="382734" cy="36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Прямоугольник 1047"/>
          <p:cNvSpPr/>
          <p:nvPr/>
        </p:nvSpPr>
        <p:spPr>
          <a:xfrm>
            <a:off x="1" y="1213833"/>
            <a:ext cx="3122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Schematic </a:t>
            </a:r>
            <a:r>
              <a:rPr lang="en-US" sz="1600" dirty="0" smtClean="0">
                <a:solidFill>
                  <a:schemeClr val="accent1"/>
                </a:solidFill>
              </a:rPr>
              <a:t> of </a:t>
            </a:r>
            <a:r>
              <a:rPr lang="en-US" sz="1600" dirty="0">
                <a:solidFill>
                  <a:schemeClr val="accent1"/>
                </a:solidFill>
              </a:rPr>
              <a:t>a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conventional </a:t>
            </a:r>
            <a:r>
              <a:rPr lang="en-US" sz="1600" dirty="0" smtClean="0">
                <a:solidFill>
                  <a:schemeClr val="accent1"/>
                </a:solidFill>
              </a:rPr>
              <a:t>natural  circulation </a:t>
            </a:r>
            <a:r>
              <a:rPr lang="en-US" sz="1600" dirty="0">
                <a:solidFill>
                  <a:schemeClr val="accent1"/>
                </a:solidFill>
              </a:rPr>
              <a:t>loop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riction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drop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025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TimesNewRoman"/>
                <a:ea typeface="Calibri"/>
                <a:cs typeface="TimesNewRoman"/>
              </a:rPr>
              <a:t>	- the friction pressure drop in the supply tube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7</a:t>
            </a:fld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632045"/>
              </p:ext>
            </p:extLst>
          </p:nvPr>
        </p:nvGraphicFramePr>
        <p:xfrm>
          <a:off x="664234" y="1345720"/>
          <a:ext cx="534838" cy="41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3" imgW="291973" imgH="228501" progId="Equation.3">
                  <p:embed/>
                </p:oleObj>
              </mc:Choice>
              <mc:Fallback>
                <p:oleObj name="Equation" r:id="rId3" imgW="291973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34" y="1345720"/>
                        <a:ext cx="534838" cy="414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17593"/>
              </p:ext>
            </p:extLst>
          </p:nvPr>
        </p:nvGraphicFramePr>
        <p:xfrm>
          <a:off x="1490556" y="1570006"/>
          <a:ext cx="2236055" cy="67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5" imgW="1524000" imgH="457200" progId="Equation.3">
                  <p:embed/>
                </p:oleObj>
              </mc:Choice>
              <mc:Fallback>
                <p:oleObj name="Equation" r:id="rId5" imgW="15240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556" y="1570006"/>
                        <a:ext cx="2236055" cy="670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90556" y="2259299"/>
            <a:ext cx="5332532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NewRoman"/>
                <a:ea typeface="Calibri"/>
                <a:cs typeface="TimesNewRoman"/>
              </a:rPr>
              <a:t>                   </a:t>
            </a:r>
            <a:r>
              <a:rPr lang="en-US" sz="1400" dirty="0" smtClean="0">
                <a:ea typeface="Calibri"/>
                <a:cs typeface="TimesNewRoman"/>
              </a:rPr>
              <a:t>– </a:t>
            </a:r>
            <a:r>
              <a:rPr lang="en-US" sz="1400" dirty="0">
                <a:ea typeface="Calibri"/>
                <a:cs typeface="TimesNewRoman"/>
              </a:rPr>
              <a:t>friction factor in the supply tube for liquid </a:t>
            </a:r>
            <a:r>
              <a:rPr lang="en-US" sz="1400" dirty="0" smtClean="0">
                <a:ea typeface="Calibri"/>
                <a:cs typeface="TimesNewRoman"/>
              </a:rPr>
              <a:t>helium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09401" y="2295263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NewRoman"/>
                <a:ea typeface="Calibri"/>
                <a:cs typeface="TimesNewRoman"/>
              </a:rPr>
              <a:t>f</a:t>
            </a:r>
            <a:r>
              <a:rPr lang="en-US" sz="1200" i="1" baseline="-25000" dirty="0" smtClean="0">
                <a:latin typeface="TimesNewRoman"/>
                <a:ea typeface="Calibri"/>
                <a:cs typeface="TimesNewRoman"/>
              </a:rPr>
              <a:t>1</a:t>
            </a:r>
            <a:r>
              <a:rPr lang="en-US" sz="1200" i="1" dirty="0" smtClean="0">
                <a:latin typeface="TimesNewRoman"/>
                <a:ea typeface="Calibri"/>
                <a:cs typeface="TimesNewRoman"/>
              </a:rPr>
              <a:t>=f </a:t>
            </a:r>
            <a:r>
              <a:rPr lang="en-US" sz="1200" i="1" dirty="0">
                <a:latin typeface="TimesNewRoman"/>
                <a:ea typeface="Calibri"/>
                <a:cs typeface="TimesNewRoman"/>
              </a:rPr>
              <a:t>(Re, G)</a:t>
            </a:r>
            <a:r>
              <a:rPr lang="en-US" sz="1200" dirty="0">
                <a:latin typeface="TimesNewRoman"/>
                <a:ea typeface="Calibri"/>
                <a:cs typeface="TimesNewRoman"/>
              </a:rPr>
              <a:t> </a:t>
            </a:r>
            <a:r>
              <a:rPr lang="en-US" sz="1200" dirty="0" smtClean="0">
                <a:latin typeface="TimesNewRoman"/>
                <a:ea typeface="Calibri"/>
                <a:cs typeface="TimesNewRoman"/>
              </a:rPr>
              <a:t> </a:t>
            </a:r>
            <a:endParaRPr lang="ru-RU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49831" y="2610483"/>
            <a:ext cx="47879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latin typeface="TimesNewRoman"/>
                <a:ea typeface="Calibri"/>
                <a:cs typeface="TimesNewRoman"/>
              </a:rPr>
              <a:t>- the friction pressure drop in the heated tube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98647"/>
              </p:ext>
            </p:extLst>
          </p:nvPr>
        </p:nvGraphicFramePr>
        <p:xfrm>
          <a:off x="741872" y="2610483"/>
          <a:ext cx="491705" cy="35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7" imgW="317362" imgH="228501" progId="Equation.3">
                  <p:embed/>
                </p:oleObj>
              </mc:Choice>
              <mc:Fallback>
                <p:oleObj name="Equation" r:id="rId7" imgW="317362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72" y="2610483"/>
                        <a:ext cx="491705" cy="357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33728"/>
              </p:ext>
            </p:extLst>
          </p:nvPr>
        </p:nvGraphicFramePr>
        <p:xfrm>
          <a:off x="1490556" y="2950576"/>
          <a:ext cx="4355842" cy="66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9" imgW="3251200" imgH="495300" progId="Equation.3">
                  <p:embed/>
                </p:oleObj>
              </mc:Choice>
              <mc:Fallback>
                <p:oleObj name="Equation" r:id="rId9" imgW="3251200" imgH="495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556" y="2950576"/>
                        <a:ext cx="4355842" cy="664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726126" y="3902872"/>
            <a:ext cx="2895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Calibri"/>
              </a:rPr>
              <a:t>- the two-phase friction multiplier</a:t>
            </a:r>
            <a:endParaRPr lang="ru-RU" sz="1400" dirty="0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54147"/>
              </p:ext>
            </p:extLst>
          </p:nvPr>
        </p:nvGraphicFramePr>
        <p:xfrm>
          <a:off x="1490556" y="3684265"/>
          <a:ext cx="4025962" cy="70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Equation" r:id="rId11" imgW="3035300" imgH="533400" progId="Equation.3">
                  <p:embed/>
                </p:oleObj>
              </mc:Choice>
              <mc:Fallback>
                <p:oleObj name="Equation" r:id="rId11" imgW="3035300" imgH="533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556" y="3684265"/>
                        <a:ext cx="4025962" cy="706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069651" y="4386319"/>
            <a:ext cx="4477798" cy="78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1400" dirty="0" smtClean="0">
                <a:ea typeface="Calibri"/>
                <a:cs typeface="TimesNewRoman"/>
              </a:rPr>
              <a:t>viscosity </a:t>
            </a:r>
            <a:r>
              <a:rPr lang="en-US" sz="1400" dirty="0">
                <a:ea typeface="Calibri"/>
                <a:cs typeface="TimesNewRoman"/>
              </a:rPr>
              <a:t>of the saturated liquid helium, </a:t>
            </a:r>
            <a:r>
              <a:rPr lang="en-US" sz="1400" dirty="0" smtClean="0">
                <a:ea typeface="Calibri"/>
                <a:cs typeface="TimesNewRoman"/>
              </a:rPr>
              <a:t>Pa*s,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en-US" sz="1400" dirty="0"/>
              <a:t>viscosity of the saturated vapor helium, Pa*s</a:t>
            </a:r>
            <a:endParaRPr lang="ru-RU" sz="1400" dirty="0"/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43930"/>
              </p:ext>
            </p:extLst>
          </p:nvPr>
        </p:nvGraphicFramePr>
        <p:xfrm>
          <a:off x="1730313" y="4386319"/>
          <a:ext cx="339338" cy="37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13" imgW="203024" imgH="215713" progId="Equation.3">
                  <p:embed/>
                </p:oleObj>
              </mc:Choice>
              <mc:Fallback>
                <p:oleObj name="Equation" r:id="rId13" imgW="203024" imgH="215713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13" y="4386319"/>
                        <a:ext cx="339338" cy="371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80173"/>
              </p:ext>
            </p:extLst>
          </p:nvPr>
        </p:nvGraphicFramePr>
        <p:xfrm>
          <a:off x="1715968" y="4665436"/>
          <a:ext cx="353683" cy="36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15" imgW="215806" imgH="228501" progId="Equation.3">
                  <p:embed/>
                </p:oleObj>
              </mc:Choice>
              <mc:Fallback>
                <p:oleObj name="Equation" r:id="rId15" imgW="215806" imgH="228501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968" y="4665436"/>
                        <a:ext cx="353683" cy="369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06782"/>
              </p:ext>
            </p:extLst>
          </p:nvPr>
        </p:nvGraphicFramePr>
        <p:xfrm>
          <a:off x="1914322" y="5363182"/>
          <a:ext cx="2535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17" imgW="1828800" imgH="469900" progId="Equation.3">
                  <p:embed/>
                </p:oleObj>
              </mc:Choice>
              <mc:Fallback>
                <p:oleObj name="Equation" r:id="rId17" imgW="1828800" imgH="4699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322" y="5363182"/>
                        <a:ext cx="2535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757105" y="505540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friction pressure drop in the return tube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98184"/>
              </p:ext>
            </p:extLst>
          </p:nvPr>
        </p:nvGraphicFramePr>
        <p:xfrm>
          <a:off x="880644" y="5012443"/>
          <a:ext cx="525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19" imgW="304668" imgH="228501" progId="Equation.3">
                  <p:embed/>
                </p:oleObj>
              </mc:Choice>
              <mc:Fallback>
                <p:oleObj name="Equation" r:id="rId19" imgW="304668" imgH="228501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644" y="5012443"/>
                        <a:ext cx="5254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69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of the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rate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8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2415717"/>
            <a:ext cx="3242113" cy="2879898"/>
            <a:chOff x="0" y="1958518"/>
            <a:chExt cx="3242113" cy="287989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58518"/>
              <a:ext cx="3080960" cy="287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2122231" y="4029502"/>
              <a:ext cx="1119882" cy="432206"/>
              <a:chOff x="2122231" y="4029502"/>
              <a:chExt cx="1119882" cy="43220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flipH="1" flipV="1">
                <a:off x="2122231" y="4029502"/>
                <a:ext cx="313896" cy="2490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79178" y="4200098"/>
                <a:ext cx="9629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16.6 (36.6) W</a:t>
                </a:r>
                <a:endParaRPr lang="ru-RU" sz="1100" dirty="0"/>
              </a:p>
            </p:txBody>
          </p:sp>
        </p:grpSp>
      </p:grp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32" y="2230445"/>
            <a:ext cx="5318738" cy="400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9731" y="4327433"/>
            <a:ext cx="50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(Pa)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28601" y="5858953"/>
            <a:ext cx="80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g/sec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68958" y="2433456"/>
            <a:ext cx="23314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Flow </a:t>
            </a:r>
            <a:r>
              <a:rPr lang="en-US" sz="1600" dirty="0">
                <a:solidFill>
                  <a:srgbClr val="C00000"/>
                </a:solidFill>
              </a:rPr>
              <a:t>for one </a:t>
            </a:r>
            <a:r>
              <a:rPr lang="en-US" sz="1600" dirty="0" smtClean="0">
                <a:solidFill>
                  <a:srgbClr val="C00000"/>
                </a:solidFill>
              </a:rPr>
              <a:t>rib of the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heat exchanger  </a:t>
            </a:r>
            <a:r>
              <a:rPr lang="en-US" sz="1600" dirty="0">
                <a:solidFill>
                  <a:srgbClr val="C00000"/>
                </a:solidFill>
              </a:rPr>
              <a:t>with </a:t>
            </a:r>
            <a:r>
              <a:rPr lang="en-US" sz="1600" dirty="0" smtClean="0">
                <a:solidFill>
                  <a:srgbClr val="C00000"/>
                </a:solidFill>
              </a:rPr>
              <a:t>local </a:t>
            </a:r>
            <a:r>
              <a:rPr lang="en-US" sz="1600" dirty="0">
                <a:solidFill>
                  <a:srgbClr val="C00000"/>
                </a:solidFill>
              </a:rPr>
              <a:t>singularities </a:t>
            </a:r>
            <a:r>
              <a:rPr lang="en-US" sz="1600" dirty="0" smtClean="0">
                <a:solidFill>
                  <a:srgbClr val="C00000"/>
                </a:solidFill>
              </a:rPr>
              <a:t>of the loop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1786" y="5728227"/>
            <a:ext cx="309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Total </a:t>
            </a:r>
            <a:r>
              <a:rPr lang="en-US" b="1" dirty="0">
                <a:solidFill>
                  <a:srgbClr val="C00000"/>
                </a:solidFill>
              </a:rPr>
              <a:t>flux for all </a:t>
            </a:r>
            <a:r>
              <a:rPr lang="en-US" b="1" dirty="0" smtClean="0">
                <a:solidFill>
                  <a:srgbClr val="C00000"/>
                </a:solidFill>
              </a:rPr>
              <a:t>ribs = 68 g/sec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Assembled solenoid and control Dewar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E.Koshurnikv, CERN, 19.09.2014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706" y="1600200"/>
            <a:ext cx="5506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387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677</Words>
  <Application>Microsoft Office PowerPoint</Application>
  <PresentationFormat>Экран (4:3)</PresentationFormat>
  <Paragraphs>167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Equation</vt:lpstr>
      <vt:lpstr>Status of work on the cryostat design</vt:lpstr>
      <vt:lpstr>Cryogenic scheme</vt:lpstr>
      <vt:lpstr>Cooling Mode</vt:lpstr>
      <vt:lpstr>Forced flow cooling </vt:lpstr>
      <vt:lpstr>Natural convection</vt:lpstr>
      <vt:lpstr>Natural circulation cooling</vt:lpstr>
      <vt:lpstr>Friction pressure drop </vt:lpstr>
      <vt:lpstr>Computation of the mass flow rate</vt:lpstr>
      <vt:lpstr>Assembled solenoid and control Dewar</vt:lpstr>
      <vt:lpstr>Cooling system</vt:lpstr>
      <vt:lpstr>Презентация PowerPoint</vt:lpstr>
      <vt:lpstr>Презентация PowerPoint</vt:lpstr>
      <vt:lpstr>Tubes of upper and bottom collectors. Radial suspension ties (top view) </vt:lpstr>
      <vt:lpstr>Tubes of upper and bottom collectors. Radia and axial suspension ties</vt:lpstr>
      <vt:lpstr>Control Dewar</vt:lpstr>
      <vt:lpstr>THANK YOU  FOR YOUR ATTENTION!</vt:lpstr>
      <vt:lpstr>PANDA Target Spectrometer</vt:lpstr>
      <vt:lpstr>PANDA magnet in the experimental building (in-beam and in-parking positions)</vt:lpstr>
      <vt:lpstr>Space allocated for the Control Dewar</vt:lpstr>
      <vt:lpstr>Parameters of the axial suspension</vt:lpstr>
      <vt:lpstr>Parameters of the radial suspension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Кошурников</dc:creator>
  <cp:lastModifiedBy>Евгений Кошурников</cp:lastModifiedBy>
  <cp:revision>156</cp:revision>
  <dcterms:created xsi:type="dcterms:W3CDTF">2013-12-30T15:03:41Z</dcterms:created>
  <dcterms:modified xsi:type="dcterms:W3CDTF">2014-09-17T12:48:30Z</dcterms:modified>
</cp:coreProperties>
</file>