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3"/>
  </p:notesMasterIdLst>
  <p:sldIdLst>
    <p:sldId id="257" r:id="rId2"/>
    <p:sldId id="279" r:id="rId3"/>
    <p:sldId id="280" r:id="rId4"/>
    <p:sldId id="314" r:id="rId5"/>
    <p:sldId id="311" r:id="rId6"/>
    <p:sldId id="312" r:id="rId7"/>
    <p:sldId id="313" r:id="rId8"/>
    <p:sldId id="285" r:id="rId9"/>
    <p:sldId id="287" r:id="rId10"/>
    <p:sldId id="295" r:id="rId11"/>
    <p:sldId id="292" r:id="rId12"/>
    <p:sldId id="288" r:id="rId13"/>
    <p:sldId id="293" r:id="rId14"/>
    <p:sldId id="294" r:id="rId15"/>
    <p:sldId id="291" r:id="rId16"/>
    <p:sldId id="284" r:id="rId17"/>
    <p:sldId id="296" r:id="rId18"/>
    <p:sldId id="297" r:id="rId19"/>
    <p:sldId id="298" r:id="rId20"/>
    <p:sldId id="299" r:id="rId21"/>
    <p:sldId id="300" r:id="rId22"/>
    <p:sldId id="308" r:id="rId23"/>
    <p:sldId id="302" r:id="rId24"/>
    <p:sldId id="306" r:id="rId25"/>
    <p:sldId id="309" r:id="rId26"/>
    <p:sldId id="316" r:id="rId27"/>
    <p:sldId id="317" r:id="rId28"/>
    <p:sldId id="315" r:id="rId29"/>
    <p:sldId id="303" r:id="rId30"/>
    <p:sldId id="307" r:id="rId31"/>
    <p:sldId id="305" r:id="rId32"/>
    <p:sldId id="278" r:id="rId33"/>
    <p:sldId id="258" r:id="rId34"/>
    <p:sldId id="259" r:id="rId35"/>
    <p:sldId id="260" r:id="rId36"/>
    <p:sldId id="261" r:id="rId37"/>
    <p:sldId id="277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86522" autoAdjust="0"/>
  </p:normalViewPr>
  <p:slideViewPr>
    <p:cSldViewPr>
      <p:cViewPr>
        <p:scale>
          <a:sx n="99" d="100"/>
          <a:sy n="99" d="100"/>
        </p:scale>
        <p:origin x="-1256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8B358-5BF9-4065-8574-F6452940A7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9C92DE-6223-4FDA-AC15-0021CF4BB894}">
      <dgm:prSet phldrT="[Text]" custT="1"/>
      <dgm:spPr/>
      <dgm:t>
        <a:bodyPr/>
        <a:lstStyle/>
        <a:p>
          <a:r>
            <a:rPr lang="de-DE" sz="2000" dirty="0" smtClean="0"/>
            <a:t>1. Generation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primary</a:t>
          </a:r>
          <a:r>
            <a:rPr lang="de-DE" sz="2000" dirty="0" smtClean="0"/>
            <a:t> </a:t>
          </a:r>
          <a:r>
            <a:rPr lang="de-DE" sz="2000" dirty="0" err="1" smtClean="0"/>
            <a:t>tracklets</a:t>
          </a:r>
          <a:endParaRPr lang="de-DE" sz="2000" dirty="0"/>
        </a:p>
      </dgm:t>
    </dgm:pt>
    <dgm:pt modelId="{8BD2166F-8A9E-4956-B013-0E28A267A71F}" type="parTrans" cxnId="{57C5FD0E-D838-446A-827A-717534C2A88E}">
      <dgm:prSet/>
      <dgm:spPr/>
      <dgm:t>
        <a:bodyPr/>
        <a:lstStyle/>
        <a:p>
          <a:endParaRPr lang="de-DE" sz="2000"/>
        </a:p>
      </dgm:t>
    </dgm:pt>
    <dgm:pt modelId="{AC1E297B-D554-4BAF-987F-7029253E2189}" type="sibTrans" cxnId="{57C5FD0E-D838-446A-827A-717534C2A88E}">
      <dgm:prSet/>
      <dgm:spPr/>
      <dgm:t>
        <a:bodyPr/>
        <a:lstStyle/>
        <a:p>
          <a:endParaRPr lang="de-DE" sz="2000"/>
        </a:p>
      </dgm:t>
    </dgm:pt>
    <dgm:pt modelId="{0D97CF9E-0FFB-4F1E-9D38-02E774246D7B}">
      <dgm:prSet phldrT="[Text]" custT="1"/>
      <dgm:spPr/>
      <dgm:t>
        <a:bodyPr/>
        <a:lstStyle/>
        <a:p>
          <a:r>
            <a:rPr lang="de-DE" sz="2000" dirty="0" smtClean="0"/>
            <a:t>2. </a:t>
          </a:r>
          <a:r>
            <a:rPr lang="de-DE" sz="2000" dirty="0" err="1" smtClean="0"/>
            <a:t>Combination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tracklets</a:t>
          </a:r>
          <a:endParaRPr lang="de-DE" sz="2000" dirty="0"/>
        </a:p>
      </dgm:t>
    </dgm:pt>
    <dgm:pt modelId="{02B1D4AA-B585-4758-8097-0495D6E2B25A}" type="parTrans" cxnId="{59E9CC59-B21C-4B25-9340-7F44B2674A71}">
      <dgm:prSet/>
      <dgm:spPr/>
      <dgm:t>
        <a:bodyPr/>
        <a:lstStyle/>
        <a:p>
          <a:endParaRPr lang="de-DE" sz="2000"/>
        </a:p>
      </dgm:t>
    </dgm:pt>
    <dgm:pt modelId="{8F2E527D-D00E-467F-A380-F5E2FB1AC3DD}" type="sibTrans" cxnId="{59E9CC59-B21C-4B25-9340-7F44B2674A71}">
      <dgm:prSet/>
      <dgm:spPr/>
      <dgm:t>
        <a:bodyPr/>
        <a:lstStyle/>
        <a:p>
          <a:endParaRPr lang="de-DE" sz="2000"/>
        </a:p>
      </dgm:t>
    </dgm:pt>
    <dgm:pt modelId="{300C069E-DBCE-42D2-9C88-21B0041E06C3}">
      <dgm:prSet phldrT="[Text]" custT="1"/>
      <dgm:spPr/>
      <dgm:t>
        <a:bodyPr/>
        <a:lstStyle/>
        <a:p>
          <a:r>
            <a:rPr lang="de-DE" sz="2000" dirty="0" smtClean="0"/>
            <a:t>3. Add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remaining</a:t>
          </a:r>
          <a:r>
            <a:rPr lang="de-DE" sz="2000" dirty="0" smtClean="0"/>
            <a:t> </a:t>
          </a:r>
          <a:r>
            <a:rPr lang="de-DE" sz="2000" dirty="0" err="1" smtClean="0"/>
            <a:t>hits</a:t>
          </a:r>
          <a:endParaRPr lang="de-DE" sz="2000" dirty="0"/>
        </a:p>
      </dgm:t>
    </dgm:pt>
    <dgm:pt modelId="{58D140FA-D51D-4DFF-908E-21CA73D9C828}" type="parTrans" cxnId="{9A6522A4-0C7B-4CD6-B9CF-9725C748E4BD}">
      <dgm:prSet/>
      <dgm:spPr/>
      <dgm:t>
        <a:bodyPr/>
        <a:lstStyle/>
        <a:p>
          <a:endParaRPr lang="de-DE" sz="2000"/>
        </a:p>
      </dgm:t>
    </dgm:pt>
    <dgm:pt modelId="{F429FB81-A030-490F-A8D5-EF8A0908DA4C}" type="sibTrans" cxnId="{9A6522A4-0C7B-4CD6-B9CF-9725C748E4BD}">
      <dgm:prSet/>
      <dgm:spPr/>
      <dgm:t>
        <a:bodyPr/>
        <a:lstStyle/>
        <a:p>
          <a:endParaRPr lang="de-DE" sz="2000"/>
        </a:p>
      </dgm:t>
    </dgm:pt>
    <dgm:pt modelId="{C2FDF4F4-3B94-4C66-AAEA-471592F655D3}">
      <dgm:prSet custT="1"/>
      <dgm:spPr/>
      <dgm:t>
        <a:bodyPr/>
        <a:lstStyle/>
        <a:p>
          <a:r>
            <a:rPr lang="de-DE" sz="2000" dirty="0" err="1" smtClean="0"/>
            <a:t>Use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a </a:t>
          </a:r>
          <a:r>
            <a:rPr lang="de-DE" sz="2000" dirty="0" err="1" smtClean="0"/>
            <a:t>cellular</a:t>
          </a:r>
          <a:r>
            <a:rPr lang="de-DE" sz="2000" dirty="0" smtClean="0"/>
            <a:t> </a:t>
          </a:r>
          <a:r>
            <a:rPr lang="de-DE" sz="2000" dirty="0" err="1" smtClean="0"/>
            <a:t>automaton</a:t>
          </a:r>
          <a:endParaRPr lang="de-DE" sz="2000" dirty="0"/>
        </a:p>
      </dgm:t>
    </dgm:pt>
    <dgm:pt modelId="{4FDFFB36-5754-4DEE-B1A3-7358383E2C86}" type="parTrans" cxnId="{5F0F314F-5EAE-453E-94AD-34E0AB54C0C2}">
      <dgm:prSet/>
      <dgm:spPr/>
      <dgm:t>
        <a:bodyPr/>
        <a:lstStyle/>
        <a:p>
          <a:endParaRPr lang="de-DE" sz="2000"/>
        </a:p>
      </dgm:t>
    </dgm:pt>
    <dgm:pt modelId="{5E1F5117-9C6A-4ECE-9072-FC68103CC7AD}" type="sibTrans" cxnId="{5F0F314F-5EAE-453E-94AD-34E0AB54C0C2}">
      <dgm:prSet/>
      <dgm:spPr/>
      <dgm:t>
        <a:bodyPr/>
        <a:lstStyle/>
        <a:p>
          <a:endParaRPr lang="de-DE" sz="2000"/>
        </a:p>
      </dgm:t>
    </dgm:pt>
    <dgm:pt modelId="{D19E28EC-C4A5-4E02-A01C-2B467581676A}">
      <dgm:prSet custT="1"/>
      <dgm:spPr/>
      <dgm:t>
        <a:bodyPr/>
        <a:lstStyle/>
        <a:p>
          <a:r>
            <a:rPr lang="de-DE" sz="2000" dirty="0" err="1" smtClean="0"/>
            <a:t>Use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a Riemann fit</a:t>
          </a:r>
          <a:endParaRPr lang="de-DE" sz="2000" dirty="0"/>
        </a:p>
      </dgm:t>
    </dgm:pt>
    <dgm:pt modelId="{5C6789BE-788B-4474-A1C2-F30B25B93B3F}" type="parTrans" cxnId="{A220E140-AF0A-4605-9F2F-B6AF1DD649FF}">
      <dgm:prSet/>
      <dgm:spPr/>
      <dgm:t>
        <a:bodyPr/>
        <a:lstStyle/>
        <a:p>
          <a:endParaRPr lang="de-DE" sz="2000"/>
        </a:p>
      </dgm:t>
    </dgm:pt>
    <dgm:pt modelId="{99457B13-B84C-454D-81C2-AF064EAC18A8}" type="sibTrans" cxnId="{A220E140-AF0A-4605-9F2F-B6AF1DD649FF}">
      <dgm:prSet/>
      <dgm:spPr/>
      <dgm:t>
        <a:bodyPr/>
        <a:lstStyle/>
        <a:p>
          <a:endParaRPr lang="de-DE" sz="2000"/>
        </a:p>
      </dgm:t>
    </dgm:pt>
    <dgm:pt modelId="{6DE2C998-11C0-415B-960A-9E5EE1B52E32}">
      <dgm:prSet custT="1"/>
      <dgm:spPr/>
      <dgm:t>
        <a:bodyPr/>
        <a:lstStyle/>
        <a:p>
          <a:r>
            <a:rPr lang="de-DE" sz="2000" dirty="0" err="1" smtClean="0"/>
            <a:t>Selection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the</a:t>
          </a:r>
          <a:r>
            <a:rPr lang="de-DE" sz="2000" dirty="0" smtClean="0"/>
            <a:t> </a:t>
          </a:r>
          <a:r>
            <a:rPr lang="de-DE" sz="2000" dirty="0" err="1" smtClean="0"/>
            <a:t>best</a:t>
          </a:r>
          <a:r>
            <a:rPr lang="de-DE" sz="2000" dirty="0" smtClean="0"/>
            <a:t> </a:t>
          </a:r>
          <a:r>
            <a:rPr lang="de-DE" sz="2000" dirty="0" err="1" smtClean="0"/>
            <a:t>fitting</a:t>
          </a:r>
          <a:r>
            <a:rPr lang="de-DE" sz="2000" dirty="0" smtClean="0"/>
            <a:t> </a:t>
          </a:r>
          <a:r>
            <a:rPr lang="de-DE" sz="2000" dirty="0" err="1" smtClean="0"/>
            <a:t>track</a:t>
          </a:r>
          <a:endParaRPr lang="de-DE" sz="2000" dirty="0"/>
        </a:p>
      </dgm:t>
    </dgm:pt>
    <dgm:pt modelId="{E0D8C46A-AC79-45D1-A137-2F813D1F2479}" type="parTrans" cxnId="{E3411673-686B-4E5E-B80B-1EED6647435A}">
      <dgm:prSet/>
      <dgm:spPr/>
      <dgm:t>
        <a:bodyPr/>
        <a:lstStyle/>
        <a:p>
          <a:endParaRPr lang="de-DE" sz="2000"/>
        </a:p>
      </dgm:t>
    </dgm:pt>
    <dgm:pt modelId="{273CFFC7-D3C9-407F-AAED-5B2D52BCC3B8}" type="sibTrans" cxnId="{E3411673-686B-4E5E-B80B-1EED6647435A}">
      <dgm:prSet/>
      <dgm:spPr/>
      <dgm:t>
        <a:bodyPr/>
        <a:lstStyle/>
        <a:p>
          <a:endParaRPr lang="de-DE" sz="2000"/>
        </a:p>
      </dgm:t>
    </dgm:pt>
    <dgm:pt modelId="{FED9D86C-68A1-4280-A2D4-DCE6E03CD5F2}" type="pres">
      <dgm:prSet presAssocID="{B8E8B358-5BF9-4065-8574-F6452940A7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FABB56-0810-4945-BAAF-04705EA91CEC}" type="pres">
      <dgm:prSet presAssocID="{B19C92DE-6223-4FDA-AC15-0021CF4BB894}" presName="parentLin" presStyleCnt="0"/>
      <dgm:spPr/>
    </dgm:pt>
    <dgm:pt modelId="{E0A11D3D-3357-4327-8014-5A398DBD43D1}" type="pres">
      <dgm:prSet presAssocID="{B19C92DE-6223-4FDA-AC15-0021CF4BB894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486F3F34-731E-4BD6-99BD-13FE01B39214}" type="pres">
      <dgm:prSet presAssocID="{B19C92DE-6223-4FDA-AC15-0021CF4BB8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A6E372-72BA-4824-99DE-D8BA841BD101}" type="pres">
      <dgm:prSet presAssocID="{B19C92DE-6223-4FDA-AC15-0021CF4BB894}" presName="negativeSpace" presStyleCnt="0"/>
      <dgm:spPr/>
    </dgm:pt>
    <dgm:pt modelId="{A3067923-A221-41BB-B7E4-4CCBBCAA5461}" type="pres">
      <dgm:prSet presAssocID="{B19C92DE-6223-4FDA-AC15-0021CF4BB8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A5C71C-C027-45CE-B57F-A6693D3E90CB}" type="pres">
      <dgm:prSet presAssocID="{AC1E297B-D554-4BAF-987F-7029253E2189}" presName="spaceBetweenRectangles" presStyleCnt="0"/>
      <dgm:spPr/>
    </dgm:pt>
    <dgm:pt modelId="{3B576576-5F1C-4830-8D9F-C88249757B3B}" type="pres">
      <dgm:prSet presAssocID="{0D97CF9E-0FFB-4F1E-9D38-02E774246D7B}" presName="parentLin" presStyleCnt="0"/>
      <dgm:spPr/>
    </dgm:pt>
    <dgm:pt modelId="{969B0C82-DCB0-4DD8-B37E-9D2FF9200FE9}" type="pres">
      <dgm:prSet presAssocID="{0D97CF9E-0FFB-4F1E-9D38-02E774246D7B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C6519A28-CF65-4E29-88A2-F1414E5271C1}" type="pres">
      <dgm:prSet presAssocID="{0D97CF9E-0FFB-4F1E-9D38-02E774246D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C520CE-5152-4818-8E10-42ADF4227635}" type="pres">
      <dgm:prSet presAssocID="{0D97CF9E-0FFB-4F1E-9D38-02E774246D7B}" presName="negativeSpace" presStyleCnt="0"/>
      <dgm:spPr/>
    </dgm:pt>
    <dgm:pt modelId="{AC003C2B-4A66-4160-A4E5-3742D10D35EF}" type="pres">
      <dgm:prSet presAssocID="{0D97CF9E-0FFB-4F1E-9D38-02E774246D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E1F1E1-5261-4D21-914C-B5DEA8083B00}" type="pres">
      <dgm:prSet presAssocID="{8F2E527D-D00E-467F-A380-F5E2FB1AC3DD}" presName="spaceBetweenRectangles" presStyleCnt="0"/>
      <dgm:spPr/>
    </dgm:pt>
    <dgm:pt modelId="{C9A7E4A9-4E12-42F3-AD76-D7ACE66FCB02}" type="pres">
      <dgm:prSet presAssocID="{300C069E-DBCE-42D2-9C88-21B0041E06C3}" presName="parentLin" presStyleCnt="0"/>
      <dgm:spPr/>
    </dgm:pt>
    <dgm:pt modelId="{127980C0-FFA9-4B43-AB57-61D9478294B6}" type="pres">
      <dgm:prSet presAssocID="{300C069E-DBCE-42D2-9C88-21B0041E06C3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C81A6614-FFD8-4B39-8C2F-42BE3CBF5688}" type="pres">
      <dgm:prSet presAssocID="{300C069E-DBCE-42D2-9C88-21B0041E06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3DC8FA-1BC7-4AC2-ABA4-6AE200387278}" type="pres">
      <dgm:prSet presAssocID="{300C069E-DBCE-42D2-9C88-21B0041E06C3}" presName="negativeSpace" presStyleCnt="0"/>
      <dgm:spPr/>
    </dgm:pt>
    <dgm:pt modelId="{AEE3A66B-FF20-4B4E-9E7C-39D8854F6F11}" type="pres">
      <dgm:prSet presAssocID="{300C069E-DBCE-42D2-9C88-21B0041E06C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BECF32-41CD-48C5-A14B-3448CC67455C}" type="presOf" srcId="{D19E28EC-C4A5-4E02-A01C-2B467581676A}" destId="{AC003C2B-4A66-4160-A4E5-3742D10D35EF}" srcOrd="0" destOrd="0" presId="urn:microsoft.com/office/officeart/2005/8/layout/list1"/>
    <dgm:cxn modelId="{449A14E8-BF26-4280-9651-F70B1113E558}" type="presOf" srcId="{C2FDF4F4-3B94-4C66-AAEA-471592F655D3}" destId="{A3067923-A221-41BB-B7E4-4CCBBCAA5461}" srcOrd="0" destOrd="0" presId="urn:microsoft.com/office/officeart/2005/8/layout/list1"/>
    <dgm:cxn modelId="{F6BEE047-14F6-46FF-B022-0C84F73D344A}" type="presOf" srcId="{B8E8B358-5BF9-4065-8574-F6452940A745}" destId="{FED9D86C-68A1-4280-A2D4-DCE6E03CD5F2}" srcOrd="0" destOrd="0" presId="urn:microsoft.com/office/officeart/2005/8/layout/list1"/>
    <dgm:cxn modelId="{19203AC5-0953-4AD0-A58F-DA63D6011A43}" type="presOf" srcId="{6DE2C998-11C0-415B-960A-9E5EE1B52E32}" destId="{AEE3A66B-FF20-4B4E-9E7C-39D8854F6F11}" srcOrd="0" destOrd="0" presId="urn:microsoft.com/office/officeart/2005/8/layout/list1"/>
    <dgm:cxn modelId="{5F0F314F-5EAE-453E-94AD-34E0AB54C0C2}" srcId="{B19C92DE-6223-4FDA-AC15-0021CF4BB894}" destId="{C2FDF4F4-3B94-4C66-AAEA-471592F655D3}" srcOrd="0" destOrd="0" parTransId="{4FDFFB36-5754-4DEE-B1A3-7358383E2C86}" sibTransId="{5E1F5117-9C6A-4ECE-9072-FC68103CC7AD}"/>
    <dgm:cxn modelId="{07FB2B93-A499-4C23-8E69-9C7ABCD2670C}" type="presOf" srcId="{0D97CF9E-0FFB-4F1E-9D38-02E774246D7B}" destId="{969B0C82-DCB0-4DD8-B37E-9D2FF9200FE9}" srcOrd="0" destOrd="0" presId="urn:microsoft.com/office/officeart/2005/8/layout/list1"/>
    <dgm:cxn modelId="{E3411673-686B-4E5E-B80B-1EED6647435A}" srcId="{300C069E-DBCE-42D2-9C88-21B0041E06C3}" destId="{6DE2C998-11C0-415B-960A-9E5EE1B52E32}" srcOrd="0" destOrd="0" parTransId="{E0D8C46A-AC79-45D1-A137-2F813D1F2479}" sibTransId="{273CFFC7-D3C9-407F-AAED-5B2D52BCC3B8}"/>
    <dgm:cxn modelId="{12F9A390-C83C-4C55-A417-5C7BD3316F09}" type="presOf" srcId="{B19C92DE-6223-4FDA-AC15-0021CF4BB894}" destId="{486F3F34-731E-4BD6-99BD-13FE01B39214}" srcOrd="1" destOrd="0" presId="urn:microsoft.com/office/officeart/2005/8/layout/list1"/>
    <dgm:cxn modelId="{59E9CC59-B21C-4B25-9340-7F44B2674A71}" srcId="{B8E8B358-5BF9-4065-8574-F6452940A745}" destId="{0D97CF9E-0FFB-4F1E-9D38-02E774246D7B}" srcOrd="1" destOrd="0" parTransId="{02B1D4AA-B585-4758-8097-0495D6E2B25A}" sibTransId="{8F2E527D-D00E-467F-A380-F5E2FB1AC3DD}"/>
    <dgm:cxn modelId="{57C5FD0E-D838-446A-827A-717534C2A88E}" srcId="{B8E8B358-5BF9-4065-8574-F6452940A745}" destId="{B19C92DE-6223-4FDA-AC15-0021CF4BB894}" srcOrd="0" destOrd="0" parTransId="{8BD2166F-8A9E-4956-B013-0E28A267A71F}" sibTransId="{AC1E297B-D554-4BAF-987F-7029253E2189}"/>
    <dgm:cxn modelId="{2ABE8ABC-BA89-488F-B554-250CFF9D0C18}" type="presOf" srcId="{300C069E-DBCE-42D2-9C88-21B0041E06C3}" destId="{127980C0-FFA9-4B43-AB57-61D9478294B6}" srcOrd="0" destOrd="0" presId="urn:microsoft.com/office/officeart/2005/8/layout/list1"/>
    <dgm:cxn modelId="{DC9CAF3C-0776-4D71-BE1A-62076B5C80C2}" type="presOf" srcId="{300C069E-DBCE-42D2-9C88-21B0041E06C3}" destId="{C81A6614-FFD8-4B39-8C2F-42BE3CBF5688}" srcOrd="1" destOrd="0" presId="urn:microsoft.com/office/officeart/2005/8/layout/list1"/>
    <dgm:cxn modelId="{A220E140-AF0A-4605-9F2F-B6AF1DD649FF}" srcId="{0D97CF9E-0FFB-4F1E-9D38-02E774246D7B}" destId="{D19E28EC-C4A5-4E02-A01C-2B467581676A}" srcOrd="0" destOrd="0" parTransId="{5C6789BE-788B-4474-A1C2-F30B25B93B3F}" sibTransId="{99457B13-B84C-454D-81C2-AF064EAC18A8}"/>
    <dgm:cxn modelId="{AEC2DAE6-C4B7-4F70-8BB2-FA4451EBA744}" type="presOf" srcId="{0D97CF9E-0FFB-4F1E-9D38-02E774246D7B}" destId="{C6519A28-CF65-4E29-88A2-F1414E5271C1}" srcOrd="1" destOrd="0" presId="urn:microsoft.com/office/officeart/2005/8/layout/list1"/>
    <dgm:cxn modelId="{9A6522A4-0C7B-4CD6-B9CF-9725C748E4BD}" srcId="{B8E8B358-5BF9-4065-8574-F6452940A745}" destId="{300C069E-DBCE-42D2-9C88-21B0041E06C3}" srcOrd="2" destOrd="0" parTransId="{58D140FA-D51D-4DFF-908E-21CA73D9C828}" sibTransId="{F429FB81-A030-490F-A8D5-EF8A0908DA4C}"/>
    <dgm:cxn modelId="{828E6B7E-B798-40A1-BDBB-67644FFAE0A7}" type="presOf" srcId="{B19C92DE-6223-4FDA-AC15-0021CF4BB894}" destId="{E0A11D3D-3357-4327-8014-5A398DBD43D1}" srcOrd="0" destOrd="0" presId="urn:microsoft.com/office/officeart/2005/8/layout/list1"/>
    <dgm:cxn modelId="{ABB2F99F-645A-4CAA-B3FB-0D989AEC6B2B}" type="presParOf" srcId="{FED9D86C-68A1-4280-A2D4-DCE6E03CD5F2}" destId="{32FABB56-0810-4945-BAAF-04705EA91CEC}" srcOrd="0" destOrd="0" presId="urn:microsoft.com/office/officeart/2005/8/layout/list1"/>
    <dgm:cxn modelId="{83A0FE84-1860-4B22-A8BA-957980BC26AB}" type="presParOf" srcId="{32FABB56-0810-4945-BAAF-04705EA91CEC}" destId="{E0A11D3D-3357-4327-8014-5A398DBD43D1}" srcOrd="0" destOrd="0" presId="urn:microsoft.com/office/officeart/2005/8/layout/list1"/>
    <dgm:cxn modelId="{FE6780BC-0794-4174-9ED5-3B9C437483DC}" type="presParOf" srcId="{32FABB56-0810-4945-BAAF-04705EA91CEC}" destId="{486F3F34-731E-4BD6-99BD-13FE01B39214}" srcOrd="1" destOrd="0" presId="urn:microsoft.com/office/officeart/2005/8/layout/list1"/>
    <dgm:cxn modelId="{55518891-6DCC-4856-9BDE-9E706E339D53}" type="presParOf" srcId="{FED9D86C-68A1-4280-A2D4-DCE6E03CD5F2}" destId="{83A6E372-72BA-4824-99DE-D8BA841BD101}" srcOrd="1" destOrd="0" presId="urn:microsoft.com/office/officeart/2005/8/layout/list1"/>
    <dgm:cxn modelId="{FC883D8E-7AE6-4703-96AC-BAD0C3E4CBB0}" type="presParOf" srcId="{FED9D86C-68A1-4280-A2D4-DCE6E03CD5F2}" destId="{A3067923-A221-41BB-B7E4-4CCBBCAA5461}" srcOrd="2" destOrd="0" presId="urn:microsoft.com/office/officeart/2005/8/layout/list1"/>
    <dgm:cxn modelId="{BE6AD22A-EA1B-432A-8AB7-97BD0F1F4731}" type="presParOf" srcId="{FED9D86C-68A1-4280-A2D4-DCE6E03CD5F2}" destId="{A2A5C71C-C027-45CE-B57F-A6693D3E90CB}" srcOrd="3" destOrd="0" presId="urn:microsoft.com/office/officeart/2005/8/layout/list1"/>
    <dgm:cxn modelId="{5A4CCDC9-FF56-4D0D-B06D-2C312D168797}" type="presParOf" srcId="{FED9D86C-68A1-4280-A2D4-DCE6E03CD5F2}" destId="{3B576576-5F1C-4830-8D9F-C88249757B3B}" srcOrd="4" destOrd="0" presId="urn:microsoft.com/office/officeart/2005/8/layout/list1"/>
    <dgm:cxn modelId="{DA9515E0-157D-498E-B253-A3D85486C7FB}" type="presParOf" srcId="{3B576576-5F1C-4830-8D9F-C88249757B3B}" destId="{969B0C82-DCB0-4DD8-B37E-9D2FF9200FE9}" srcOrd="0" destOrd="0" presId="urn:microsoft.com/office/officeart/2005/8/layout/list1"/>
    <dgm:cxn modelId="{E0FA8ADB-0499-4AA6-8804-32C0D77A39A8}" type="presParOf" srcId="{3B576576-5F1C-4830-8D9F-C88249757B3B}" destId="{C6519A28-CF65-4E29-88A2-F1414E5271C1}" srcOrd="1" destOrd="0" presId="urn:microsoft.com/office/officeart/2005/8/layout/list1"/>
    <dgm:cxn modelId="{63F53E37-8A20-4247-A76F-47D511425907}" type="presParOf" srcId="{FED9D86C-68A1-4280-A2D4-DCE6E03CD5F2}" destId="{CAC520CE-5152-4818-8E10-42ADF4227635}" srcOrd="5" destOrd="0" presId="urn:microsoft.com/office/officeart/2005/8/layout/list1"/>
    <dgm:cxn modelId="{AA9E921A-6593-4E36-8A03-95F4FBF073F0}" type="presParOf" srcId="{FED9D86C-68A1-4280-A2D4-DCE6E03CD5F2}" destId="{AC003C2B-4A66-4160-A4E5-3742D10D35EF}" srcOrd="6" destOrd="0" presId="urn:microsoft.com/office/officeart/2005/8/layout/list1"/>
    <dgm:cxn modelId="{CB9393B9-7B58-4269-9BB4-C0066982BFC8}" type="presParOf" srcId="{FED9D86C-68A1-4280-A2D4-DCE6E03CD5F2}" destId="{67E1F1E1-5261-4D21-914C-B5DEA8083B00}" srcOrd="7" destOrd="0" presId="urn:microsoft.com/office/officeart/2005/8/layout/list1"/>
    <dgm:cxn modelId="{22051254-DE47-4539-B4BF-06669E22DF0C}" type="presParOf" srcId="{FED9D86C-68A1-4280-A2D4-DCE6E03CD5F2}" destId="{C9A7E4A9-4E12-42F3-AD76-D7ACE66FCB02}" srcOrd="8" destOrd="0" presId="urn:microsoft.com/office/officeart/2005/8/layout/list1"/>
    <dgm:cxn modelId="{B40E8CAB-973E-4978-91A8-C9ACD4E48300}" type="presParOf" srcId="{C9A7E4A9-4E12-42F3-AD76-D7ACE66FCB02}" destId="{127980C0-FFA9-4B43-AB57-61D9478294B6}" srcOrd="0" destOrd="0" presId="urn:microsoft.com/office/officeart/2005/8/layout/list1"/>
    <dgm:cxn modelId="{FB918218-1998-4D63-B913-20C39334B9D1}" type="presParOf" srcId="{C9A7E4A9-4E12-42F3-AD76-D7ACE66FCB02}" destId="{C81A6614-FFD8-4B39-8C2F-42BE3CBF5688}" srcOrd="1" destOrd="0" presId="urn:microsoft.com/office/officeart/2005/8/layout/list1"/>
    <dgm:cxn modelId="{3D2651FD-1DA5-4B3D-8EAD-3B7074C5E51B}" type="presParOf" srcId="{FED9D86C-68A1-4280-A2D4-DCE6E03CD5F2}" destId="{213DC8FA-1BC7-4AC2-ABA4-6AE200387278}" srcOrd="9" destOrd="0" presId="urn:microsoft.com/office/officeart/2005/8/layout/list1"/>
    <dgm:cxn modelId="{E924BB5C-72FA-4B0F-BA38-F4B34CE1FFD1}" type="presParOf" srcId="{FED9D86C-68A1-4280-A2D4-DCE6E03CD5F2}" destId="{AEE3A66B-FF20-4B4E-9E7C-39D8854F6F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67923-A221-41BB-B7E4-4CCBBCAA5461}">
      <dsp:nvSpPr>
        <dsp:cNvPr id="0" name=""/>
        <dsp:cNvSpPr/>
      </dsp:nvSpPr>
      <dsp:spPr>
        <a:xfrm>
          <a:off x="0" y="313902"/>
          <a:ext cx="6912768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Use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a </a:t>
          </a:r>
          <a:r>
            <a:rPr lang="de-DE" sz="2000" kern="1200" dirty="0" err="1" smtClean="0"/>
            <a:t>cellular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automaton</a:t>
          </a:r>
          <a:endParaRPr lang="de-DE" sz="2000" kern="1200" dirty="0"/>
        </a:p>
      </dsp:txBody>
      <dsp:txXfrm>
        <a:off x="0" y="313902"/>
        <a:ext cx="6912768" cy="859950"/>
      </dsp:txXfrm>
    </dsp:sp>
    <dsp:sp modelId="{486F3F34-731E-4BD6-99BD-13FE01B39214}">
      <dsp:nvSpPr>
        <dsp:cNvPr id="0" name=""/>
        <dsp:cNvSpPr/>
      </dsp:nvSpPr>
      <dsp:spPr>
        <a:xfrm>
          <a:off x="345638" y="3942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1. Generation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primary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tracklets</a:t>
          </a:r>
          <a:endParaRPr lang="de-DE" sz="2000" kern="1200" dirty="0"/>
        </a:p>
      </dsp:txBody>
      <dsp:txXfrm>
        <a:off x="375900" y="34204"/>
        <a:ext cx="4778413" cy="559396"/>
      </dsp:txXfrm>
    </dsp:sp>
    <dsp:sp modelId="{AC003C2B-4A66-4160-A4E5-3742D10D35EF}">
      <dsp:nvSpPr>
        <dsp:cNvPr id="0" name=""/>
        <dsp:cNvSpPr/>
      </dsp:nvSpPr>
      <dsp:spPr>
        <a:xfrm>
          <a:off x="0" y="1597213"/>
          <a:ext cx="6912768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Use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a Riemann fit</a:t>
          </a:r>
          <a:endParaRPr lang="de-DE" sz="2000" kern="1200" dirty="0"/>
        </a:p>
      </dsp:txBody>
      <dsp:txXfrm>
        <a:off x="0" y="1597213"/>
        <a:ext cx="6912768" cy="859950"/>
      </dsp:txXfrm>
    </dsp:sp>
    <dsp:sp modelId="{C6519A28-CF65-4E29-88A2-F1414E5271C1}">
      <dsp:nvSpPr>
        <dsp:cNvPr id="0" name=""/>
        <dsp:cNvSpPr/>
      </dsp:nvSpPr>
      <dsp:spPr>
        <a:xfrm>
          <a:off x="345638" y="1287252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2. </a:t>
          </a:r>
          <a:r>
            <a:rPr lang="de-DE" sz="2000" kern="1200" dirty="0" err="1" smtClean="0"/>
            <a:t>Combination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tracklets</a:t>
          </a:r>
          <a:endParaRPr lang="de-DE" sz="2000" kern="1200" dirty="0"/>
        </a:p>
      </dsp:txBody>
      <dsp:txXfrm>
        <a:off x="375900" y="1317514"/>
        <a:ext cx="4778413" cy="559396"/>
      </dsp:txXfrm>
    </dsp:sp>
    <dsp:sp modelId="{AEE3A66B-FF20-4B4E-9E7C-39D8854F6F11}">
      <dsp:nvSpPr>
        <dsp:cNvPr id="0" name=""/>
        <dsp:cNvSpPr/>
      </dsp:nvSpPr>
      <dsp:spPr>
        <a:xfrm>
          <a:off x="0" y="2880523"/>
          <a:ext cx="6912768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Selection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best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fitting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</a:t>
          </a:r>
          <a:endParaRPr lang="de-DE" sz="2000" kern="1200" dirty="0"/>
        </a:p>
      </dsp:txBody>
      <dsp:txXfrm>
        <a:off x="0" y="2880523"/>
        <a:ext cx="6912768" cy="859950"/>
      </dsp:txXfrm>
    </dsp:sp>
    <dsp:sp modelId="{C81A6614-FFD8-4B39-8C2F-42BE3CBF5688}">
      <dsp:nvSpPr>
        <dsp:cNvPr id="0" name=""/>
        <dsp:cNvSpPr/>
      </dsp:nvSpPr>
      <dsp:spPr>
        <a:xfrm>
          <a:off x="345638" y="2570563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3. Add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remaining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hits</a:t>
          </a:r>
          <a:endParaRPr lang="de-DE" sz="2000" kern="1200" dirty="0"/>
        </a:p>
      </dsp:txBody>
      <dsp:txXfrm>
        <a:off x="375900" y="2600825"/>
        <a:ext cx="477841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379FC-6997-437B-8FA5-1224053E7BB1}" type="datetimeFigureOut">
              <a:rPr lang="de-DE" smtClean="0"/>
              <a:pPr/>
              <a:t>08.09.14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D4CE4-E768-4D54-B18C-A57AD028D2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1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9118-6C0E-483B-AC71-71E08AD39D72}" type="slidenum">
              <a:rPr lang="de-DE" smtClean="0"/>
              <a:pPr/>
              <a:t>32</a:t>
            </a:fld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4CE4-E768-4D54-B18C-A57AD028D2D1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164FD94-70AC-40DD-93D9-F71AE5E63B3A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8000" y="1988840"/>
            <a:ext cx="8064000" cy="254716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C69-A2B4-4241-877D-E5854CDF4C46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21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0FD7-B9B9-4489-A87A-2FF5E2C45FCA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9654-B317-412D-AA94-886B9374A06E}" type="datetime1">
              <a:rPr lang="de-DE" smtClean="0"/>
              <a:pPr/>
              <a:t>08.09.14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1D9-0EEB-49AB-BF00-F00C84C31843}" type="datetime1">
              <a:rPr lang="de-DE" smtClean="0"/>
              <a:pPr/>
              <a:t>08.09.14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1F6-80FD-4DEC-A205-5883D9B21A13}" type="datetime1">
              <a:rPr lang="de-DE" smtClean="0"/>
              <a:pPr/>
              <a:t>08.09.14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1985-4D27-4E67-95A0-894DF7298B9C}" type="datetime1">
              <a:rPr lang="de-DE" smtClean="0"/>
              <a:pPr/>
              <a:t>08.09.14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September 8, 2014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  <a:prstGeom prst="rect">
            <a:avLst/>
          </a:prstGeo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064000" cy="48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48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395288" y="6453188"/>
            <a:ext cx="8064500" cy="21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</a:t>
            </a:r>
            <a:r>
              <a:rPr lang="de-DE" dirty="0" err="1" smtClean="0"/>
              <a:t>bearbeitenZweite</a:t>
            </a:r>
            <a:r>
              <a:rPr lang="de-DE" dirty="0" smtClean="0"/>
              <a:t>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1246A6-20B8-45F9-8C4B-1061BF55FA3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0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1555200"/>
            <a:ext cx="8064000" cy="48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EA9-0B99-4208-A956-C4A4F45B2872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9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1F2C7B-3221-4F61-B0C9-488A094BE201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Jette Schumann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in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gi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4"/>
            <a:ext cx="7772400" cy="1510903"/>
          </a:xfrm>
        </p:spPr>
        <p:txBody>
          <a:bodyPr/>
          <a:lstStyle/>
          <a:p>
            <a:pPr algn="l"/>
            <a:r>
              <a:rPr lang="en-US" sz="4400" dirty="0" err="1" smtClean="0"/>
              <a:t>PndSttCellTrackFinder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Update</a:t>
            </a:r>
            <a:endParaRPr lang="en-US" sz="4400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123728" y="5013176"/>
            <a:ext cx="2973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F4F4F4"/>
                </a:solidFill>
              </a:rPr>
              <a:t>| Tobias Stockmanns,  Jette Schumann</a:t>
            </a:r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Basic Idea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1595021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Assumptions</a:t>
            </a:r>
            <a:r>
              <a:rPr lang="de-DE" sz="2400" b="1" dirty="0" smtClean="0"/>
              <a:t>:</a:t>
            </a:r>
          </a:p>
          <a:p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linear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isochrones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consecutive</a:t>
            </a:r>
            <a:r>
              <a:rPr lang="de-DE" sz="2400" dirty="0" smtClean="0"/>
              <a:t> </a:t>
            </a:r>
            <a:r>
              <a:rPr lang="de-DE" sz="2400" dirty="0" err="1" smtClean="0"/>
              <a:t>lines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nearly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</a:t>
            </a:r>
            <a:r>
              <a:rPr lang="de-DE" sz="2400" dirty="0" err="1" smtClean="0"/>
              <a:t>direction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b="1" dirty="0" err="1" smtClean="0"/>
              <a:t>Idea</a:t>
            </a:r>
            <a:r>
              <a:rPr lang="de-DE" sz="2400" b="1" dirty="0" smtClean="0"/>
              <a:t>:</a:t>
            </a:r>
          </a:p>
          <a:p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calculate</a:t>
            </a:r>
            <a:r>
              <a:rPr lang="de-DE" sz="2400" dirty="0" smtClean="0"/>
              <a:t> </a:t>
            </a:r>
            <a:r>
              <a:rPr lang="de-DE" sz="2400" dirty="0" err="1" smtClean="0"/>
              <a:t>inner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outer</a:t>
            </a:r>
            <a:r>
              <a:rPr lang="de-DE" sz="2400" dirty="0" smtClean="0"/>
              <a:t> </a:t>
            </a:r>
            <a:r>
              <a:rPr lang="de-DE" sz="2400" dirty="0" err="1" smtClean="0"/>
              <a:t>tangents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neighboring</a:t>
            </a:r>
            <a:r>
              <a:rPr lang="de-DE" sz="2400" dirty="0" smtClean="0"/>
              <a:t> isochrones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store</a:t>
            </a:r>
            <a:r>
              <a:rPr lang="de-DE" sz="2400" dirty="0" smtClean="0"/>
              <a:t> (</a:t>
            </a:r>
            <a:r>
              <a:rPr lang="de-DE" sz="2400" dirty="0" err="1" smtClean="0"/>
              <a:t>tangent</a:t>
            </a:r>
            <a:r>
              <a:rPr lang="de-DE" sz="2400" dirty="0" smtClean="0"/>
              <a:t>)</a:t>
            </a:r>
            <a:r>
              <a:rPr lang="de-DE" sz="2400" dirty="0" err="1" smtClean="0"/>
              <a:t>angles</a:t>
            </a:r>
            <a:r>
              <a:rPr lang="de-DE" sz="2400" dirty="0" smtClean="0"/>
              <a:t> 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x-</a:t>
            </a:r>
            <a:r>
              <a:rPr lang="de-DE" sz="2400" dirty="0" err="1" smtClean="0"/>
              <a:t>axis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find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ones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calculate</a:t>
            </a:r>
            <a:r>
              <a:rPr lang="de-DE" sz="2400" dirty="0" smtClean="0"/>
              <a:t> Riemann Track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intersection</a:t>
            </a:r>
            <a:r>
              <a:rPr lang="de-DE" sz="2400" dirty="0" smtClean="0"/>
              <a:t> </a:t>
            </a:r>
            <a:r>
              <a:rPr lang="de-DE" sz="2400" dirty="0" err="1" smtClean="0"/>
              <a:t>point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</a:t>
            </a:r>
            <a:r>
              <a:rPr lang="de-DE" sz="2400" dirty="0" err="1" smtClean="0"/>
              <a:t>tangent</a:t>
            </a:r>
            <a:r>
              <a:rPr lang="de-DE" sz="2400" dirty="0" smtClean="0"/>
              <a:t> </a:t>
            </a:r>
            <a:r>
              <a:rPr lang="de-DE" sz="2400" dirty="0" err="1" smtClean="0"/>
              <a:t>instead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midpoint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tube</a:t>
            </a:r>
            <a:endParaRPr lang="de-DE" sz="2400" dirty="0" smtClean="0"/>
          </a:p>
          <a:p>
            <a:endParaRPr lang="de-DE" sz="2400" dirty="0" smtClean="0"/>
          </a:p>
          <a:p>
            <a:pPr lvl="1">
              <a:buFont typeface="Symbol" pitchFamily="18" charset="2"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Problems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18448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Ambiguities</a:t>
            </a:r>
            <a:r>
              <a:rPr lang="de-DE" sz="2400" b="1" dirty="0" smtClean="0"/>
              <a:t>:</a:t>
            </a:r>
            <a:endParaRPr lang="de-D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3626588" cy="113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9098" y="1916832"/>
            <a:ext cx="3341956" cy="25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552" y="4509120"/>
            <a:ext cx="442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More </a:t>
            </a:r>
            <a:r>
              <a:rPr lang="de-DE" sz="2400" b="1" dirty="0" err="1" smtClean="0"/>
              <a:t>than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two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neighbors</a:t>
            </a:r>
            <a:r>
              <a:rPr lang="de-DE" sz="2400" b="1" dirty="0" smtClean="0"/>
              <a:t> :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259632" y="508518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/>
              <a:t>C</a:t>
            </a:r>
            <a:r>
              <a:rPr lang="de-DE" sz="2400" dirty="0" err="1" smtClean="0"/>
              <a:t>ompare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Calculation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overhead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162880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/>
              <a:t>1. </a:t>
            </a:r>
            <a:r>
              <a:rPr lang="de-DE" sz="2400" b="1" dirty="0" err="1" smtClean="0"/>
              <a:t>Initialization</a:t>
            </a:r>
            <a:endParaRPr lang="de-DE" sz="2400" b="1" dirty="0" smtClean="0"/>
          </a:p>
          <a:p>
            <a:pPr marL="342900" indent="-342900"/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Calculate</a:t>
            </a:r>
            <a:r>
              <a:rPr lang="de-DE" sz="2400" dirty="0" smtClean="0"/>
              <a:t> </a:t>
            </a:r>
            <a:r>
              <a:rPr lang="de-DE" sz="2400" dirty="0" err="1" smtClean="0"/>
              <a:t>tangent</a:t>
            </a:r>
            <a:r>
              <a:rPr lang="de-DE" sz="2400" dirty="0" smtClean="0"/>
              <a:t> </a:t>
            </a:r>
            <a:r>
              <a:rPr lang="de-DE" sz="2400" dirty="0" err="1" smtClean="0"/>
              <a:t>angles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2-3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find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unambiguous</a:t>
            </a:r>
            <a:r>
              <a:rPr lang="de-DE" sz="2400" dirty="0" smtClean="0"/>
              <a:t> </a:t>
            </a:r>
            <a:r>
              <a:rPr lang="de-DE" sz="2400" dirty="0" err="1" smtClean="0"/>
              <a:t>ones</a:t>
            </a:r>
            <a:endParaRPr lang="de-DE" sz="2400" dirty="0" smtClean="0"/>
          </a:p>
          <a:p>
            <a:pPr marL="800100" lvl="1" indent="-342900"/>
            <a:endParaRPr lang="de-DE" sz="2400" dirty="0" smtClean="0"/>
          </a:p>
          <a:p>
            <a:pPr marL="457200" indent="-457200"/>
            <a:r>
              <a:rPr lang="de-DE" sz="2400" b="1" dirty="0" smtClean="0"/>
              <a:t>2. Adaption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sz="2400" dirty="0" err="1" smtClean="0"/>
              <a:t>Search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unambiguous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2-4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neighbors</a:t>
            </a:r>
            <a:endParaRPr lang="de-DE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sz="2400" dirty="0" err="1" smtClean="0"/>
              <a:t>try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adapt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tangent</a:t>
            </a:r>
            <a:r>
              <a:rPr lang="de-DE" sz="2400" dirty="0" smtClean="0"/>
              <a:t> </a:t>
            </a:r>
            <a:r>
              <a:rPr lang="de-DE" sz="2400" dirty="0" err="1" smtClean="0"/>
              <a:t>angles</a:t>
            </a:r>
            <a:r>
              <a:rPr lang="de-DE" sz="2400" dirty="0" smtClean="0"/>
              <a:t>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geometry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neighboring</a:t>
            </a:r>
            <a:r>
              <a:rPr lang="de-DE" sz="2400" dirty="0" smtClean="0"/>
              <a:t> isochrones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400" dirty="0" smtClean="0"/>
              <a:t>Repeat </a:t>
            </a:r>
            <a:r>
              <a:rPr lang="de-DE" sz="2400" dirty="0" err="1" smtClean="0"/>
              <a:t>until</a:t>
            </a:r>
            <a:r>
              <a:rPr lang="de-DE" sz="2400" dirty="0" smtClean="0"/>
              <a:t> </a:t>
            </a:r>
            <a:r>
              <a:rPr lang="de-DE" sz="2400" dirty="0" err="1" smtClean="0"/>
              <a:t>angles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Initialization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3267007" cy="10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11560" y="177281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572000" y="278092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 Keep </a:t>
            </a:r>
            <a:r>
              <a:rPr lang="de-DE" sz="2400" dirty="0" err="1" smtClean="0">
                <a:sym typeface="Wingdings" pitchFamily="2" charset="2"/>
              </a:rPr>
              <a:t>two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values</a:t>
            </a:r>
            <a:r>
              <a:rPr lang="de-DE" sz="2400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make</a:t>
            </a:r>
            <a:r>
              <a:rPr lang="de-DE" sz="2400" dirty="0" smtClean="0">
                <a:sym typeface="Wingdings" pitchFamily="2" charset="2"/>
              </a:rPr>
              <a:t> a </a:t>
            </a:r>
            <a:r>
              <a:rPr lang="de-DE" sz="2400" dirty="0" err="1" smtClean="0">
                <a:sym typeface="Wingdings" pitchFamily="2" charset="2"/>
              </a:rPr>
              <a:t>decision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later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44008" y="42930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 Keep </a:t>
            </a:r>
            <a:r>
              <a:rPr lang="de-DE" sz="2400" dirty="0" err="1" smtClean="0">
                <a:sym typeface="Wingdings" pitchFamily="2" charset="2"/>
              </a:rPr>
              <a:t>mean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value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if</a:t>
            </a:r>
            <a:r>
              <a:rPr lang="de-DE" sz="2400" dirty="0" smtClean="0">
                <a:sym typeface="Wingdings" pitchFamily="2" charset="2"/>
              </a:rPr>
              <a:t> </a:t>
            </a:r>
            <a:br>
              <a:rPr lang="de-DE" sz="2400" dirty="0" smtClean="0">
                <a:sym typeface="Wingdings" pitchFamily="2" charset="2"/>
              </a:rPr>
            </a:br>
            <a:r>
              <a:rPr lang="de-DE" sz="2400" dirty="0" smtClean="0">
                <a:sym typeface="Wingdings" pitchFamily="2" charset="2"/>
              </a:rPr>
              <a:t>     </a:t>
            </a:r>
            <a:r>
              <a:rPr lang="de-DE" sz="2400" dirty="0" err="1" smtClean="0">
                <a:sym typeface="Wingdings" pitchFamily="2" charset="2"/>
              </a:rPr>
              <a:t>difference</a:t>
            </a:r>
            <a:r>
              <a:rPr lang="de-DE" sz="2400" dirty="0" smtClean="0">
                <a:sym typeface="Wingdings" pitchFamily="2" charset="2"/>
              </a:rPr>
              <a:t> &lt; </a:t>
            </a:r>
            <a:r>
              <a:rPr lang="el-GR" sz="2400" dirty="0" smtClean="0">
                <a:sym typeface="Wingdings" pitchFamily="2" charset="2"/>
              </a:rPr>
              <a:t>δ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050" y="3861048"/>
            <a:ext cx="2852569" cy="22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Basic </a:t>
            </a:r>
            <a:r>
              <a:rPr lang="de-DE" b="1" dirty="0" err="1" smtClean="0"/>
              <a:t>Algorithm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4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1EDD-0395-40AC-BD0C-8FC4DB0EA851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95536" y="177281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b="1" dirty="0" smtClean="0">
                <a:solidFill>
                  <a:schemeClr val="tx2"/>
                </a:solidFill>
              </a:rPr>
              <a:t>Generation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tracklets</a:t>
            </a:r>
            <a:r>
              <a:rPr lang="de-DE" sz="2400" b="1" dirty="0" smtClean="0">
                <a:solidFill>
                  <a:schemeClr val="tx2"/>
                </a:solidFill>
              </a:rPr>
              <a:t> in STT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smtClean="0"/>
              <a:t>Primary </a:t>
            </a:r>
            <a:r>
              <a:rPr lang="de-DE" sz="2400" dirty="0" err="1" smtClean="0"/>
              <a:t>tracklets</a:t>
            </a:r>
            <a:r>
              <a:rPr lang="de-DE" sz="2400" dirty="0" smtClean="0"/>
              <a:t>: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cellular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automaton</a:t>
            </a: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Combination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tracklets</a:t>
            </a:r>
            <a:r>
              <a:rPr lang="de-DE" sz="2400" dirty="0" smtClean="0"/>
              <a:t>: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Riemann Fit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Faulty</a:t>
            </a:r>
            <a:r>
              <a:rPr lang="de-DE" sz="2400" dirty="0" smtClean="0"/>
              <a:t>: Fit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midpoints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400" b="1" dirty="0" err="1" smtClean="0">
                <a:solidFill>
                  <a:schemeClr val="tx2"/>
                </a:solidFill>
              </a:rPr>
              <a:t>Correction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STT-Hits </a:t>
            </a:r>
            <a:r>
              <a:rPr lang="de-DE" sz="2400" b="1" dirty="0" err="1" smtClean="0">
                <a:solidFill>
                  <a:schemeClr val="tx2"/>
                </a:solidFill>
              </a:rPr>
              <a:t>based</a:t>
            </a:r>
            <a:r>
              <a:rPr lang="de-DE" sz="2400" b="1" dirty="0" smtClean="0">
                <a:solidFill>
                  <a:schemeClr val="tx2"/>
                </a:solidFill>
              </a:rPr>
              <a:t> on </a:t>
            </a:r>
            <a:r>
              <a:rPr lang="de-DE" sz="2400" b="1" dirty="0" err="1" smtClean="0">
                <a:solidFill>
                  <a:schemeClr val="tx2"/>
                </a:solidFill>
              </a:rPr>
              <a:t>event</a:t>
            </a:r>
            <a:r>
              <a:rPr lang="de-DE" sz="2400" b="1" dirty="0" smtClean="0">
                <a:solidFill>
                  <a:schemeClr val="tx2"/>
                </a:solidFill>
              </a:rPr>
              <a:t> 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Correct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Riemann Fit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calculating</a:t>
            </a:r>
            <a:r>
              <a:rPr lang="de-DE" sz="2400" dirty="0" smtClean="0"/>
              <a:t> </a:t>
            </a:r>
            <a:r>
              <a:rPr lang="de-DE" sz="2400" dirty="0" err="1" smtClean="0"/>
              <a:t>tangents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isochrones</a:t>
            </a: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483768" y="357301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Wingdings" pitchFamily="2" charset="2"/>
              </a:rPr>
              <a:t></a:t>
            </a:r>
            <a:r>
              <a:rPr lang="de-DE" sz="2000" dirty="0" err="1" smtClean="0">
                <a:solidFill>
                  <a:schemeClr val="accent1"/>
                </a:solidFill>
                <a:sym typeface="Wingdings" pitchFamily="2" charset="2"/>
              </a:rPr>
              <a:t>PndSttCellTrackletGenerator</a:t>
            </a:r>
            <a:endParaRPr lang="de-DE" sz="2000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99792" y="580526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Wingdings" pitchFamily="2" charset="2"/>
              </a:rPr>
              <a:t></a:t>
            </a:r>
            <a:r>
              <a:rPr lang="de-DE" sz="2000" dirty="0" err="1" smtClean="0">
                <a:solidFill>
                  <a:schemeClr val="accent1"/>
                </a:solidFill>
                <a:sym typeface="Wingdings" pitchFamily="2" charset="2"/>
              </a:rPr>
              <a:t>PndSttHitCorrector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388766" cy="221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Initialization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177281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5576" y="2492896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Search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</a:t>
            </a:r>
            <a:r>
              <a:rPr lang="de-DE" sz="2400" dirty="0" err="1" smtClean="0"/>
              <a:t>constellation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  </a:t>
            </a:r>
            <a:br>
              <a:rPr lang="de-DE" sz="2400" dirty="0" smtClean="0"/>
            </a:br>
            <a:r>
              <a:rPr lang="de-DE" sz="2400" dirty="0" smtClean="0"/>
              <a:t>   </a:t>
            </a:r>
            <a:r>
              <a:rPr lang="de-DE" sz="2400" dirty="0" err="1" smtClean="0"/>
              <a:t>neighbors</a:t>
            </a:r>
            <a:endParaRPr lang="de-DE" sz="2400" dirty="0" smtClean="0"/>
          </a:p>
          <a:p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calculate</a:t>
            </a:r>
            <a:r>
              <a:rPr lang="de-DE" sz="2400" dirty="0" smtClean="0"/>
              <a:t> angle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</a:t>
            </a:r>
            <a:r>
              <a:rPr lang="de-DE" sz="2400" dirty="0" err="1" smtClean="0"/>
              <a:t>direction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connecting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</a:t>
            </a:r>
            <a:r>
              <a:rPr lang="de-DE" sz="2400" dirty="0" err="1" smtClean="0"/>
              <a:t>line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opposing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contrary</a:t>
            </a:r>
            <a:r>
              <a:rPr lang="de-DE" sz="2400" dirty="0" smtClean="0"/>
              <a:t> angle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opposing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</a:t>
            </a:r>
            <a:r>
              <a:rPr lang="de-DE" sz="2400" dirty="0" err="1" smtClean="0"/>
              <a:t>neighbor</a:t>
            </a:r>
            <a:endParaRPr lang="de-DE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769990" cy="246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Adaption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17728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Decision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unambiguous</a:t>
            </a:r>
            <a:r>
              <a:rPr lang="de-DE" sz="2400" dirty="0" smtClean="0"/>
              <a:t> </a:t>
            </a:r>
            <a:r>
              <a:rPr lang="de-DE" sz="2400" dirty="0" err="1" smtClean="0"/>
              <a:t>neighbor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in a </a:t>
            </a:r>
            <a:br>
              <a:rPr lang="de-DE" sz="2400" dirty="0" smtClean="0"/>
            </a:br>
            <a:r>
              <a:rPr lang="de-DE" sz="2400" dirty="0" smtClean="0"/>
              <a:t>  „</a:t>
            </a:r>
            <a:r>
              <a:rPr lang="de-DE" sz="2400" dirty="0" err="1" smtClean="0"/>
              <a:t>straight</a:t>
            </a:r>
            <a:r>
              <a:rPr lang="de-DE" sz="2400" dirty="0" smtClean="0"/>
              <a:t> </a:t>
            </a:r>
            <a:r>
              <a:rPr lang="de-DE" sz="2400" dirty="0" err="1" smtClean="0"/>
              <a:t>line</a:t>
            </a:r>
            <a:r>
              <a:rPr lang="de-DE" sz="2400" dirty="0" smtClean="0"/>
              <a:t>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2780928"/>
            <a:ext cx="400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form a </a:t>
            </a:r>
            <a:r>
              <a:rPr lang="de-DE" sz="2400" dirty="0" err="1" smtClean="0"/>
              <a:t>straight</a:t>
            </a:r>
            <a:r>
              <a:rPr lang="de-DE" sz="2400" dirty="0" smtClean="0"/>
              <a:t> </a:t>
            </a:r>
            <a:r>
              <a:rPr lang="de-DE" sz="2400" dirty="0" err="1" smtClean="0"/>
              <a:t>line</a:t>
            </a:r>
            <a:r>
              <a:rPr lang="de-DE" sz="2400" dirty="0" smtClean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6768322" cy="27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Adaption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7728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Distinction</a:t>
            </a:r>
            <a:r>
              <a:rPr lang="de-DE" sz="2400" dirty="0" smtClean="0"/>
              <a:t> </a:t>
            </a:r>
            <a:r>
              <a:rPr lang="de-DE" sz="2400" dirty="0" err="1" smtClean="0"/>
              <a:t>regarding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isochrone-</a:t>
            </a:r>
            <a:r>
              <a:rPr lang="de-DE" sz="2400" dirty="0" err="1" smtClean="0"/>
              <a:t>radius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considered</a:t>
            </a:r>
            <a:r>
              <a:rPr lang="de-DE" sz="2400" dirty="0" smtClean="0"/>
              <a:t> </a:t>
            </a:r>
            <a:r>
              <a:rPr lang="de-DE" sz="2400" dirty="0" err="1" smtClean="0"/>
              <a:t>tube</a:t>
            </a:r>
            <a:r>
              <a:rPr lang="de-DE" sz="2400" dirty="0" smtClean="0"/>
              <a:t> </a:t>
            </a:r>
          </a:p>
        </p:txBody>
      </p:sp>
      <p:sp>
        <p:nvSpPr>
          <p:cNvPr id="14" name="Pfeil nach rechts 13"/>
          <p:cNvSpPr/>
          <p:nvPr/>
        </p:nvSpPr>
        <p:spPr>
          <a:xfrm rot="7823939">
            <a:off x="2806336" y="2803506"/>
            <a:ext cx="609573" cy="372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2968612">
            <a:off x="5686897" y="2875392"/>
            <a:ext cx="609573" cy="372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508104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smallest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endParaRPr lang="de-DE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259632" y="3573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not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smallest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3600400" cy="119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09120"/>
            <a:ext cx="3408135" cy="11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Adaption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25649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           A	    B	         C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3284984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B: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endParaRPr lang="de-DE" sz="2400" dirty="0" smtClean="0"/>
          </a:p>
          <a:p>
            <a:r>
              <a:rPr lang="de-DE" sz="2400" dirty="0" smtClean="0"/>
              <a:t>C: </a:t>
            </a:r>
            <a:r>
              <a:rPr lang="de-DE" sz="2400" dirty="0" err="1" smtClean="0"/>
              <a:t>unambiguous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076056" y="479715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B: </a:t>
            </a:r>
            <a:r>
              <a:rPr lang="de-DE" sz="2400" dirty="0" err="1" smtClean="0"/>
              <a:t>keep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endParaRPr lang="de-DE" sz="2400" dirty="0" smtClean="0"/>
          </a:p>
          <a:p>
            <a:r>
              <a:rPr lang="de-DE" sz="2400" dirty="0" smtClean="0"/>
              <a:t>C: </a:t>
            </a:r>
            <a:r>
              <a:rPr lang="de-DE" sz="2400" dirty="0" err="1" smtClean="0"/>
              <a:t>next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adapt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395536" y="177281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dirty="0" err="1" smtClean="0"/>
              <a:t>If</a:t>
            </a:r>
            <a:r>
              <a:rPr lang="de-DE" sz="2400" dirty="0" smtClean="0"/>
              <a:t> isochrone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b="1" dirty="0" smtClean="0"/>
              <a:t>not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smallest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one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    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  <a:r>
              <a:rPr lang="de-DE" sz="2400" dirty="0" err="1" smtClean="0"/>
              <a:t>passes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</a:t>
            </a:r>
            <a:r>
              <a:rPr lang="de-DE" sz="2400" dirty="0" err="1" smtClean="0"/>
              <a:t>side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isochrones</a:t>
            </a:r>
            <a:endParaRPr lang="de-DE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4248472" cy="133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4392488" cy="13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Algorithm - Adaption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25649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           A	    B	         C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3284984"/>
            <a:ext cx="39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A: </a:t>
            </a:r>
            <a:r>
              <a:rPr lang="de-DE" sz="2400" dirty="0" err="1" smtClean="0"/>
              <a:t>biggest</a:t>
            </a:r>
            <a:r>
              <a:rPr lang="de-DE" sz="2400" dirty="0" smtClean="0"/>
              <a:t> isochrone,</a:t>
            </a:r>
          </a:p>
          <a:p>
            <a:r>
              <a:rPr lang="de-DE" sz="2400" dirty="0" smtClean="0"/>
              <a:t>     </a:t>
            </a:r>
            <a:r>
              <a:rPr lang="de-DE" sz="2400" dirty="0" err="1" smtClean="0"/>
              <a:t>unambiguous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endParaRPr lang="de-DE" sz="2400" dirty="0" smtClean="0"/>
          </a:p>
          <a:p>
            <a:r>
              <a:rPr lang="de-DE" sz="2400" dirty="0" smtClean="0"/>
              <a:t>B: 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076056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B: </a:t>
            </a:r>
            <a:r>
              <a:rPr lang="de-DE" sz="2400" dirty="0" err="1" smtClean="0"/>
              <a:t>keep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, </a:t>
            </a:r>
            <a:r>
              <a:rPr lang="de-DE" sz="2400" dirty="0" err="1" smtClean="0"/>
              <a:t>because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  A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biggest</a:t>
            </a:r>
            <a:r>
              <a:rPr lang="de-DE" sz="2400" dirty="0" smtClean="0"/>
              <a:t> isochrone</a:t>
            </a:r>
          </a:p>
          <a:p>
            <a:r>
              <a:rPr lang="de-DE" sz="2400" dirty="0" smtClean="0"/>
              <a:t>C: </a:t>
            </a:r>
            <a:r>
              <a:rPr lang="de-DE" sz="2400" dirty="0" err="1" smtClean="0"/>
              <a:t>next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adapt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395536" y="177281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sz="2400" dirty="0" smtClean="0"/>
              <a:t> </a:t>
            </a:r>
            <a:r>
              <a:rPr lang="de-DE" sz="2400" dirty="0" err="1" smtClean="0"/>
              <a:t>otherwise</a:t>
            </a:r>
            <a:r>
              <a:rPr lang="de-DE" sz="2400" dirty="0" smtClean="0"/>
              <a:t>: isochrone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smallest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one</a:t>
            </a:r>
            <a:endParaRPr lang="de-DE" sz="2400" b="1" dirty="0" smtClean="0"/>
          </a:p>
          <a:p>
            <a:pPr>
              <a:buFont typeface="Wingdings"/>
              <a:buChar char="à"/>
            </a:pPr>
            <a:r>
              <a:rPr lang="de-DE" sz="2400" b="1" dirty="0" smtClean="0"/>
              <a:t> </a:t>
            </a:r>
            <a:r>
              <a:rPr lang="de-DE" sz="2400" dirty="0" err="1" smtClean="0"/>
              <a:t>track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side</a:t>
            </a:r>
            <a:endParaRPr lang="de-DE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4104456" cy="15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5144"/>
            <a:ext cx="4176464" cy="14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7" name="Grafik 6" descr="bsp1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88840"/>
            <a:ext cx="3456384" cy="3360373"/>
          </a:xfrm>
          <a:prstGeom prst="rect">
            <a:avLst/>
          </a:prstGeom>
        </p:spPr>
      </p:pic>
      <p:pic>
        <p:nvPicPr>
          <p:cNvPr id="10" name="Grafik 9" descr="bsp1b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3" y="1988840"/>
            <a:ext cx="3456000" cy="336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35696" y="5589240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Midpoints</a:t>
            </a:r>
            <a:endParaRPr lang="de-DE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5580112" y="5589240"/>
            <a:ext cx="226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Corrected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Trackfit</a:t>
            </a:r>
            <a:r>
              <a:rPr lang="en-US" dirty="0" smtClean="0"/>
              <a:t> before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7" name="Grafik 6" descr="t1before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00" y="1483200"/>
            <a:ext cx="5003429" cy="4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Trackfit</a:t>
            </a:r>
            <a:r>
              <a:rPr lang="en-US" dirty="0" smtClean="0"/>
              <a:t> after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7" name="Grafik 6" descr="t1after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00" y="1483200"/>
            <a:ext cx="5003429" cy="4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Trackfit</a:t>
            </a:r>
            <a:r>
              <a:rPr lang="en-US" dirty="0" smtClean="0"/>
              <a:t> before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" name="Grafik 9" descr="t3before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00" y="1483200"/>
            <a:ext cx="5003429" cy="4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Trackfit</a:t>
            </a:r>
            <a:r>
              <a:rPr lang="en-US" dirty="0" smtClean="0"/>
              <a:t> after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" name="Grafik 9" descr="t3after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00" y="1483200"/>
            <a:ext cx="5003429" cy="4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PndSttCellTrackletGenerator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 – </a:t>
            </a:r>
            <a:r>
              <a:rPr lang="en-US" dirty="0" err="1" smtClean="0"/>
              <a:t>STTHit</a:t>
            </a:r>
            <a:r>
              <a:rPr lang="en-US" dirty="0" smtClean="0"/>
              <a:t>-Data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1" name="Inhaltsplatzhalter 10" descr="STT_FrontView_HitPoint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4806" y="1555750"/>
            <a:ext cx="5469564" cy="4822825"/>
          </a:xfr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Faulty correction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6" name="Grafik 5" descr="f1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72816"/>
            <a:ext cx="3328194" cy="3481214"/>
          </a:xfrm>
          <a:prstGeom prst="rect">
            <a:avLst/>
          </a:prstGeom>
        </p:spPr>
      </p:pic>
      <p:pic>
        <p:nvPicPr>
          <p:cNvPr id="7" name="Grafik 6" descr="f3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772816"/>
            <a:ext cx="2520280" cy="3533725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3131840" y="3068960"/>
            <a:ext cx="360040" cy="28803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652120" y="2780928"/>
            <a:ext cx="432048" cy="72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2267744" y="4293096"/>
            <a:ext cx="432048" cy="72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051720" y="5517232"/>
            <a:ext cx="134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Crossings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5508104" y="55892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Special </a:t>
            </a:r>
            <a:r>
              <a:rPr lang="de-DE" sz="2400" dirty="0" err="1" smtClean="0"/>
              <a:t>cases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Outlook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67544" y="234888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de-DE" sz="2800" dirty="0" err="1" smtClean="0"/>
              <a:t>Involving</a:t>
            </a:r>
            <a:r>
              <a:rPr lang="de-DE" sz="2800" dirty="0" smtClean="0"/>
              <a:t> MVD-Hits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Time </a:t>
            </a:r>
            <a:r>
              <a:rPr lang="de-DE" sz="2800" dirty="0" err="1" smtClean="0"/>
              <a:t>based</a:t>
            </a:r>
            <a:r>
              <a:rPr lang="de-DE" sz="2800" dirty="0" smtClean="0"/>
              <a:t> </a:t>
            </a:r>
            <a:r>
              <a:rPr lang="de-DE" sz="2800" dirty="0" err="1" smtClean="0"/>
              <a:t>simulation</a:t>
            </a:r>
            <a:endParaRPr lang="de-DE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Handling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skewed</a:t>
            </a:r>
            <a:r>
              <a:rPr lang="de-DE" sz="2800" dirty="0" smtClean="0"/>
              <a:t> </a:t>
            </a:r>
            <a:r>
              <a:rPr lang="de-DE" sz="2800" dirty="0" err="1" smtClean="0"/>
              <a:t>straws</a:t>
            </a:r>
            <a:endParaRPr lang="de-DE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err="1" smtClean="0"/>
              <a:t>Calculation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boundary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</a:t>
            </a:r>
            <a:r>
              <a:rPr lang="de-DE" sz="2800" dirty="0" smtClean="0">
                <a:sym typeface="Wingdings" pitchFamily="2" charset="2"/>
              </a:rPr>
              <a:t> </a:t>
            </a:r>
            <a:r>
              <a:rPr lang="de-DE" sz="2800" dirty="0" err="1" smtClean="0">
                <a:sym typeface="Wingdings" pitchFamily="2" charset="2"/>
              </a:rPr>
              <a:t>take</a:t>
            </a:r>
            <a:r>
              <a:rPr lang="de-DE" sz="2800" dirty="0" smtClean="0">
                <a:sym typeface="Wingdings" pitchFamily="2" charset="2"/>
              </a:rPr>
              <a:t> a </a:t>
            </a:r>
            <a:r>
              <a:rPr lang="de-DE" sz="2800" dirty="0" err="1" smtClean="0">
                <a:sym typeface="Wingdings" pitchFamily="2" charset="2"/>
              </a:rPr>
              <a:t>look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at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the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neighbors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of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the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neighbor</a:t>
            </a:r>
            <a:endParaRPr lang="de-DE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Implementation on GPU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B79766-EEE7-4503-BA23-4F5F184F35A1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9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5536" y="242088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Thank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 </a:t>
            </a:r>
            <a:r>
              <a:rPr lang="de-DE" sz="3200" dirty="0" err="1" smtClean="0"/>
              <a:t>very</a:t>
            </a:r>
            <a:r>
              <a:rPr lang="de-DE" sz="3200" dirty="0" smtClean="0"/>
              <a:t> </a:t>
            </a:r>
            <a:r>
              <a:rPr lang="de-DE" sz="3200" dirty="0" err="1" smtClean="0"/>
              <a:t>much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 smtClean="0"/>
              <a:t>!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6BE8-4087-4E3A-BE85-2C9752236C4F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19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PndSttCellTrackletGenerator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33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839921979"/>
              </p:ext>
            </p:extLst>
          </p:nvPr>
        </p:nvGraphicFramePr>
        <p:xfrm>
          <a:off x="899592" y="2348880"/>
          <a:ext cx="69127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3528" y="1772816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Subdivision in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stages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pic>
        <p:nvPicPr>
          <p:cNvPr id="14" name="Picture 2" descr="C:\Users\Jette Schumann\Desktop\pand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1EDD-0395-40AC-BD0C-8FC4DB0EA851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7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First Stage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</a:t>
            </a:r>
            <a:endParaRPr lang="en-US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2276872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Abstract discrete model for dynamic systems: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Definition by: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Cell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Discrete number of states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Neighbourhood</a:t>
            </a:r>
            <a:r>
              <a:rPr lang="en-US" sz="2800" dirty="0" smtClean="0"/>
              <a:t> relations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Transition rules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Simultaneous changes</a:t>
            </a:r>
            <a:endParaRPr lang="en-US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C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err="1" smtClean="0"/>
              <a:t>Cellular</a:t>
            </a:r>
            <a:r>
              <a:rPr lang="de-DE" b="1" dirty="0" smtClean="0"/>
              <a:t> </a:t>
            </a:r>
            <a:r>
              <a:rPr lang="de-DE" b="1" dirty="0" err="1" smtClean="0"/>
              <a:t>Automaton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Adoption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3195-7C9F-4AE5-94B2-E9C4E7659BCB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278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C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0FCE-E091-4872-9045-F1CD54CD462A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770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6FE6-34E8-42C3-AE29-6B9388463989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989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54" name="Ellipse 53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251770" y="24208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6804249" y="2435029"/>
            <a:ext cx="341051" cy="341051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7251769" y="2832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4" name="Ellipse 73"/>
          <p:cNvSpPr/>
          <p:nvPr/>
        </p:nvSpPr>
        <p:spPr>
          <a:xfrm>
            <a:off x="6804248" y="2846948"/>
            <a:ext cx="341051" cy="341051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7251769" y="35730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&gt; 2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>
          <a:xfrm>
            <a:off x="6804248" y="3587157"/>
            <a:ext cx="341051" cy="341051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516216" y="184482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4676" y="25936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unambiguous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7763448" y="35637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ambiguous</a:t>
            </a:r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33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34" name="Datumsplatzhalt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AF42-66A5-4C56-8D55-AFFCBC84986F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8682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C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2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369E-8C38-466F-9FCE-5FF7BABA911A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93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PndSttCellTrackletGenerator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 – </a:t>
            </a:r>
            <a:r>
              <a:rPr lang="en-US" dirty="0" err="1" smtClean="0"/>
              <a:t>STTHit</a:t>
            </a:r>
            <a:r>
              <a:rPr lang="en-US" dirty="0" smtClean="0"/>
              <a:t>-Data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" name="Inhaltsplatzhalter 14" descr="STT_FrontView_HitPointsOnly_woST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4806" y="1555750"/>
            <a:ext cx="5469564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C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22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1FF5-781D-4773-A73B-9A88DE736540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42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41</a:t>
            </a:fld>
            <a:endParaRPr lang="de-DE" dirty="0"/>
          </a:p>
        </p:txBody>
      </p:sp>
      <p:pic>
        <p:nvPicPr>
          <p:cNvPr id="21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05F4-DB6B-41C2-8993-263F16F98B12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413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32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33" name="Datumsplatzhalt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BFA-6E87-466A-A104-A21670A58651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0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1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C3B9-B14B-46EF-BF51-C112A0F4E91D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4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3563888" y="291645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10423" y="2922074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62351" y="4053817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2999" y="405381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28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9" name="Datumsplatzhalt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E63D-F136-414B-BE77-23A376B84D0B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095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1880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9188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74986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8709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24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E0EE-386D-4A19-9940-D6627AD4DF21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3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2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2498-5D7F-431D-8475-530EC395FDED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394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0070C0"/>
                </a:solidFill>
              </a:rPr>
              <a:t>Second Stage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tracklets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198884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de-DE" sz="2800" dirty="0" smtClean="0"/>
              <a:t> The </a:t>
            </a:r>
            <a:r>
              <a:rPr lang="de-DE" sz="2800" dirty="0" err="1" smtClean="0"/>
              <a:t>tracks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particles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x-y-</a:t>
            </a:r>
            <a:r>
              <a:rPr lang="de-DE" sz="2800" dirty="0" err="1" smtClean="0"/>
              <a:t>projection</a:t>
            </a:r>
            <a:r>
              <a:rPr lang="de-DE" sz="2800" dirty="0" smtClean="0"/>
              <a:t> </a:t>
            </a:r>
            <a:r>
              <a:rPr lang="de-DE" sz="2800" dirty="0" err="1" smtClean="0"/>
              <a:t>follow</a:t>
            </a:r>
            <a:r>
              <a:rPr lang="de-DE" sz="2800" dirty="0" smtClean="0"/>
              <a:t> (in an ideal </a:t>
            </a:r>
            <a:r>
              <a:rPr lang="de-DE" sz="2800" dirty="0" err="1" smtClean="0"/>
              <a:t>case</a:t>
            </a:r>
            <a:r>
              <a:rPr lang="de-DE" sz="2800" dirty="0" smtClean="0"/>
              <a:t>) a </a:t>
            </a:r>
            <a:r>
              <a:rPr lang="de-DE" sz="2800" dirty="0" err="1" smtClean="0"/>
              <a:t>circle</a:t>
            </a:r>
            <a:r>
              <a:rPr lang="de-DE" sz="2800" dirty="0" smtClean="0"/>
              <a:t> </a:t>
            </a:r>
            <a:r>
              <a:rPr lang="de-DE" sz="2800" dirty="0" err="1" smtClean="0"/>
              <a:t>line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r>
              <a:rPr lang="de-DE" sz="2800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Find all </a:t>
            </a:r>
            <a:r>
              <a:rPr lang="de-DE" sz="2400" dirty="0" err="1" smtClean="0"/>
              <a:t>combinations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tracklets</a:t>
            </a:r>
            <a:endParaRPr lang="de-DE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Circle fit via Riemann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Benchmark </a:t>
            </a:r>
            <a:r>
              <a:rPr lang="de-DE" sz="2400" dirty="0" err="1" smtClean="0"/>
              <a:t>the</a:t>
            </a:r>
            <a:r>
              <a:rPr lang="de-DE" sz="2400" dirty="0" smtClean="0"/>
              <a:t>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err="1" smtClean="0"/>
              <a:t>Accept</a:t>
            </a:r>
            <a:r>
              <a:rPr lang="de-DE" sz="2400" dirty="0" smtClean="0"/>
              <a:t> / </a:t>
            </a:r>
            <a:r>
              <a:rPr lang="de-DE" sz="2400" dirty="0" err="1" smtClean="0"/>
              <a:t>Reject</a:t>
            </a:r>
            <a:r>
              <a:rPr lang="de-DE" sz="2400" dirty="0" smtClean="0"/>
              <a:t> </a:t>
            </a:r>
            <a:r>
              <a:rPr lang="de-DE" sz="2400" dirty="0" err="1" smtClean="0"/>
              <a:t>combination</a:t>
            </a:r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10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FC9DAE-0140-4C20-BFA6-BD894A64080E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87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0" name="Freihandform 29"/>
          <p:cNvSpPr/>
          <p:nvPr/>
        </p:nvSpPr>
        <p:spPr>
          <a:xfrm flipH="1">
            <a:off x="2708175" y="1293217"/>
            <a:ext cx="3952057" cy="5060189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1835696" y="2179789"/>
            <a:ext cx="3816423" cy="3985515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Picture after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33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34" name="Datumsplatzhalt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3666-2AAA-4141-861F-300E4CD0B2C5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5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Third stage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Adding missing hits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213285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Assignment of hits with ambiguities and small </a:t>
            </a:r>
            <a:r>
              <a:rPr lang="en-US" sz="2800" dirty="0" err="1" smtClean="0"/>
              <a:t>tracklets</a:t>
            </a:r>
            <a:endParaRPr lang="en-US" sz="2800" b="1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Selection of best </a:t>
            </a:r>
            <a:r>
              <a:rPr lang="en-US" sz="2800" dirty="0" err="1" smtClean="0"/>
              <a:t>tracklet</a:t>
            </a:r>
            <a:r>
              <a:rPr lang="en-US" sz="2800" dirty="0" smtClean="0"/>
              <a:t> via distance from circle</a:t>
            </a:r>
          </a:p>
          <a:p>
            <a:pPr marL="355600" indent="-355600">
              <a:buFont typeface="Arial" pitchFamily="34" charset="0"/>
              <a:buChar char="•"/>
            </a:pPr>
            <a:endParaRPr lang="en-US" sz="2800" dirty="0"/>
          </a:p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Does not work for skewed straws at the moment!</a:t>
            </a:r>
          </a:p>
          <a:p>
            <a:endParaRPr lang="en-US" sz="2800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49</a:t>
            </a:fld>
            <a:endParaRPr lang="de-DE" dirty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8F3054-B8BA-4372-8354-8F1E02E14E4B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78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PndSttCellTrackletGenerator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 – First Stage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" name="Inhaltsplatzhalter 12" descr="STT_FrontView_trackingFirstStage_woST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4000" y="1556792"/>
            <a:ext cx="5469564" cy="4822825"/>
          </a:xfrm>
        </p:spPr>
      </p:pic>
      <p:sp>
        <p:nvSpPr>
          <p:cNvPr id="11" name="Ellipse 10"/>
          <p:cNvSpPr/>
          <p:nvPr/>
        </p:nvSpPr>
        <p:spPr>
          <a:xfrm rot="21204119">
            <a:off x="1854805" y="3814705"/>
            <a:ext cx="172501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 rot="3093354">
            <a:off x="5005267" y="2462420"/>
            <a:ext cx="479541" cy="1154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 rot="1500630">
            <a:off x="3597697" y="5690891"/>
            <a:ext cx="264253" cy="559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 rot="3187658">
            <a:off x="6107787" y="3828213"/>
            <a:ext cx="288032" cy="7431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 rot="1410083">
            <a:off x="3902979" y="4759511"/>
            <a:ext cx="237875" cy="7971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724128" y="4869160"/>
            <a:ext cx="2880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 rot="19464906">
            <a:off x="6061561" y="4579158"/>
            <a:ext cx="230287" cy="7386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 rot="17896389">
            <a:off x="5259956" y="3904689"/>
            <a:ext cx="288032" cy="5897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 rot="6930374">
            <a:off x="2391220" y="4100214"/>
            <a:ext cx="288032" cy="903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 rot="18253021">
            <a:off x="3021657" y="4741198"/>
            <a:ext cx="148358" cy="334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Advantages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60464" cy="3601992"/>
          </a:xfrm>
        </p:spPr>
        <p:txBody>
          <a:bodyPr/>
          <a:lstStyle/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complicated</a:t>
            </a:r>
            <a:r>
              <a:rPr lang="de-DE" sz="2400" dirty="0" smtClean="0"/>
              <a:t> </a:t>
            </a:r>
            <a:r>
              <a:rPr lang="de-DE" sz="2400" dirty="0" err="1" smtClean="0"/>
              <a:t>fitting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stage</a:t>
            </a:r>
            <a:endParaRPr lang="de-DE" sz="2400" dirty="0" smtClean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highly</a:t>
            </a:r>
            <a:r>
              <a:rPr lang="de-DE" sz="2400" dirty="0" smtClean="0"/>
              <a:t> </a:t>
            </a:r>
            <a:r>
              <a:rPr lang="de-DE" sz="2400" dirty="0" err="1" smtClean="0"/>
              <a:t>parallelizable</a:t>
            </a:r>
            <a:endParaRPr lang="de-DE" sz="2400" dirty="0" smtClean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Already</a:t>
            </a:r>
            <a:r>
              <a:rPr lang="de-DE" sz="2400" dirty="0" smtClean="0"/>
              <a:t> in CPU </a:t>
            </a:r>
            <a:r>
              <a:rPr lang="de-DE" sz="2400" dirty="0" err="1" smtClean="0"/>
              <a:t>version</a:t>
            </a:r>
            <a:r>
              <a:rPr lang="de-DE" sz="2400" dirty="0" smtClean="0"/>
              <a:t> </a:t>
            </a:r>
            <a:r>
              <a:rPr lang="de-DE" sz="2400" dirty="0" err="1" smtClean="0"/>
              <a:t>pretty</a:t>
            </a:r>
            <a:r>
              <a:rPr lang="de-DE" sz="2400" dirty="0" smtClean="0"/>
              <a:t> fast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constraints</a:t>
            </a:r>
            <a:r>
              <a:rPr lang="de-DE" sz="2400" dirty="0" smtClean="0"/>
              <a:t> on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(</a:t>
            </a:r>
            <a:r>
              <a:rPr lang="de-DE" sz="2400" dirty="0" err="1" smtClean="0"/>
              <a:t>works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Lambda-</a:t>
            </a:r>
            <a:r>
              <a:rPr lang="de-DE" sz="2400" dirty="0" err="1"/>
              <a:t>d</a:t>
            </a:r>
            <a:r>
              <a:rPr lang="de-DE" sz="2400" dirty="0" err="1" smtClean="0"/>
              <a:t>ecays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fast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primary</a:t>
            </a:r>
            <a:r>
              <a:rPr lang="de-DE" sz="2400" dirty="0" smtClean="0"/>
              <a:t> </a:t>
            </a:r>
            <a:r>
              <a:rPr lang="de-DE" sz="2400" dirty="0" err="1" smtClean="0"/>
              <a:t>particles</a:t>
            </a:r>
            <a:r>
              <a:rPr lang="de-DE" sz="2400" dirty="0" smtClean="0"/>
              <a:t>)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Riemann </a:t>
            </a:r>
            <a:r>
              <a:rPr lang="de-DE" sz="2400" dirty="0" err="1" smtClean="0"/>
              <a:t>takes</a:t>
            </a:r>
            <a:r>
              <a:rPr lang="de-DE" sz="2400" dirty="0" smtClean="0"/>
              <a:t> all </a:t>
            </a: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account</a:t>
            </a:r>
            <a:endParaRPr lang="de-DE" sz="2400" dirty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Riemann </a:t>
            </a:r>
            <a:r>
              <a:rPr lang="de-DE" sz="2400" dirty="0" err="1" smtClean="0"/>
              <a:t>exists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GPU </a:t>
            </a:r>
            <a:r>
              <a:rPr lang="de-DE" sz="2400" dirty="0" err="1" smtClean="0"/>
              <a:t>version</a:t>
            </a:r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50</a:t>
            </a:fld>
            <a:endParaRPr lang="de-DE" dirty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DB61F97-89A1-4921-93E2-EC36306ECA1C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72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>Outlook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2276872"/>
            <a:ext cx="8820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Handle </a:t>
            </a:r>
            <a:r>
              <a:rPr lang="de-DE" sz="2800" dirty="0" err="1" smtClean="0"/>
              <a:t>skewed</a:t>
            </a:r>
            <a:r>
              <a:rPr lang="de-DE" sz="2800" dirty="0" smtClean="0"/>
              <a:t> </a:t>
            </a:r>
            <a:r>
              <a:rPr lang="de-DE" sz="2800" dirty="0" err="1" smtClean="0"/>
              <a:t>straws</a:t>
            </a:r>
            <a:endParaRPr lang="de-DE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Handle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continuous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stream</a:t>
            </a:r>
            <a:r>
              <a:rPr lang="de-DE" sz="2800" dirty="0" smtClean="0"/>
              <a:t> (time </a:t>
            </a:r>
            <a:r>
              <a:rPr lang="de-DE" sz="2800" dirty="0" err="1" smtClean="0"/>
              <a:t>based</a:t>
            </a:r>
            <a:r>
              <a:rPr lang="de-DE" sz="2800" dirty="0" smtClean="0"/>
              <a:t>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Implementation on GPU</a:t>
            </a:r>
          </a:p>
          <a:p>
            <a:pPr marL="273050" indent="-273050"/>
            <a:endParaRPr lang="de-DE" sz="2800" dirty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Combine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 smtClean="0"/>
              <a:t>detectors</a:t>
            </a:r>
            <a:r>
              <a:rPr lang="de-DE" sz="2800" dirty="0" smtClean="0"/>
              <a:t>: MVD </a:t>
            </a:r>
            <a:r>
              <a:rPr lang="de-DE" sz="2800" dirty="0" err="1" smtClean="0"/>
              <a:t>and</a:t>
            </a:r>
            <a:r>
              <a:rPr lang="de-DE" sz="2800" dirty="0" smtClean="0"/>
              <a:t> GEM via Riemann </a:t>
            </a:r>
            <a:r>
              <a:rPr lang="de-DE" sz="2800" dirty="0" err="1" smtClean="0"/>
              <a:t>track</a:t>
            </a:r>
            <a:r>
              <a:rPr lang="de-DE" sz="2800" dirty="0" smtClean="0"/>
              <a:t> fit</a:t>
            </a:r>
            <a:endParaRPr lang="de-DE" sz="2800" dirty="0"/>
          </a:p>
          <a:p>
            <a:pPr marL="273050" indent="-273050"/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51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B79766-EEE7-4503-BA23-4F5F184F35A1}" type="datetime1">
              <a:rPr lang="de-DE" smtClean="0"/>
              <a:pPr/>
              <a:t>08.09.14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9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PndSttCellTrackletGenerator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 – Second Stage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1" name="Inhaltsplatzhalter 12" descr="STT_FrontView_trackingCombiStage_woST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4000" y="1556792"/>
            <a:ext cx="5469564" cy="4822825"/>
          </a:xfrm>
        </p:spPr>
      </p:pic>
      <p:sp>
        <p:nvSpPr>
          <p:cNvPr id="12" name="Ellipse 11"/>
          <p:cNvSpPr/>
          <p:nvPr/>
        </p:nvSpPr>
        <p:spPr>
          <a:xfrm rot="1180906">
            <a:off x="3699052" y="4543020"/>
            <a:ext cx="504056" cy="1745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 rot="2586312">
            <a:off x="4818752" y="4383621"/>
            <a:ext cx="1906712" cy="421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 rot="3187658">
            <a:off x="6107787" y="3828213"/>
            <a:ext cx="288032" cy="7431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724128" y="4869160"/>
            <a:ext cx="2880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 rot="6930374">
            <a:off x="2391220" y="4100214"/>
            <a:ext cx="288032" cy="903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 rot="18253021">
            <a:off x="3021657" y="4741198"/>
            <a:ext cx="148358" cy="334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 rot="21204119">
            <a:off x="1854805" y="3814705"/>
            <a:ext cx="172501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 rot="3093354">
            <a:off x="5005267" y="2462420"/>
            <a:ext cx="479541" cy="1154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PndSttCellTrackletGenerator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Resulting Riemann Tracks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3140968"/>
            <a:ext cx="3419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Tracks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fitted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   </a:t>
            </a:r>
            <a:r>
              <a:rPr lang="de-DE" sz="2000" dirty="0" err="1" smtClean="0"/>
              <a:t>midpoints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tubes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difficult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assign</a:t>
            </a:r>
            <a:r>
              <a:rPr lang="de-DE" sz="2000" dirty="0" smtClean="0"/>
              <a:t> MVD-Hits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sym typeface="Wingdings" pitchFamily="2" charset="2"/>
              </a:rPr>
              <a:t>Fit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more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precise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points</a:t>
            </a:r>
            <a:endParaRPr lang="de-DE" sz="20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sz="2000" dirty="0" err="1" smtClean="0">
                <a:sym typeface="Wingdings" pitchFamily="2" charset="2"/>
              </a:rPr>
              <a:t>PndSttHitCorrector</a:t>
            </a:r>
            <a:endParaRPr lang="de-DE" sz="2000" dirty="0" smtClean="0"/>
          </a:p>
        </p:txBody>
      </p:sp>
      <p:pic>
        <p:nvPicPr>
          <p:cNvPr id="11" name="Grafik 10" descr="fit1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5104892" cy="49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PndSttHitCorrector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endParaRPr lang="en-US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6ACB-3EF8-4296-A2AC-5FA3DE85DE9F}" type="datetime1">
              <a:rPr lang="de-DE" smtClean="0"/>
              <a:pPr/>
              <a:t>08.09.14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00" y="1918800"/>
            <a:ext cx="5956935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dSttCellTrackFind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PndSttCellTrackFinder</Template>
  <TotalTime>0</TotalTime>
  <Words>1035</Words>
  <Application>Microsoft Macintosh PowerPoint</Application>
  <PresentationFormat>Bildschirmpräsentation (4:3)</PresentationFormat>
  <Paragraphs>364</Paragraphs>
  <Slides>51</Slides>
  <Notes>51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PndSttCellTrackFinder</vt:lpstr>
      <vt:lpstr>PndSttCellTrackFinder Update</vt:lpstr>
      <vt:lpstr> Basic Algorithm </vt:lpstr>
      <vt:lpstr>PndSttCellTrackletGenerator Example – STTHit-Data</vt:lpstr>
      <vt:lpstr>PndSttCellTrackletGenerator Example – STTHit-Data</vt:lpstr>
      <vt:lpstr>PndSttCellTrackletGenerator Example – First Stage</vt:lpstr>
      <vt:lpstr>PndSttCellTrackletGenerator Example – Second Stage</vt:lpstr>
      <vt:lpstr>PndSttCellTrackletGenerator Resulting Riemann Tracks</vt:lpstr>
      <vt:lpstr>PndSttHitCorrector Example</vt:lpstr>
      <vt:lpstr>PndSttHitCorrector Example</vt:lpstr>
      <vt:lpstr>PndSttHitCorrector Example</vt:lpstr>
      <vt:lpstr>PndSttHitCorrector Example</vt:lpstr>
      <vt:lpstr>PndSttHitCorrector Example</vt:lpstr>
      <vt:lpstr>PndSttHitCorrector Example</vt:lpstr>
      <vt:lpstr>PndSttHitCorrector Example</vt:lpstr>
      <vt:lpstr>PndSttHitCorrector Example</vt:lpstr>
      <vt:lpstr>PndSttHitCorrector Basic Idea</vt:lpstr>
      <vt:lpstr>PndSttHitCorrector Problems</vt:lpstr>
      <vt:lpstr>PndSttHitCorrector Algorithm</vt:lpstr>
      <vt:lpstr>PndSttHitCorrector Algorithm - Initialization</vt:lpstr>
      <vt:lpstr>PndSttHitCorrector Algorithm - Initialization</vt:lpstr>
      <vt:lpstr>PndSttHitCorrector Algorithm - Adaption</vt:lpstr>
      <vt:lpstr>PndSttHitCorrector Algorithm - Adaption</vt:lpstr>
      <vt:lpstr>PndSttHitCorrector Algorithm - Adaption</vt:lpstr>
      <vt:lpstr>PndSttHitCorrector Algorithm - Adaption</vt:lpstr>
      <vt:lpstr>PndSttHitCorrector Example</vt:lpstr>
      <vt:lpstr>PndSttHitCorrector Trackfit before</vt:lpstr>
      <vt:lpstr>PndSttHitCorrector Trackfit after</vt:lpstr>
      <vt:lpstr>PndSttHitCorrector Trackfit before</vt:lpstr>
      <vt:lpstr>PndSttHitCorrector Trackfit after</vt:lpstr>
      <vt:lpstr>PndSttHitCorrector Faulty correction</vt:lpstr>
      <vt:lpstr>Outlook</vt:lpstr>
      <vt:lpstr>PowerPoint-Präsentation</vt:lpstr>
      <vt:lpstr> PndSttCellTrackletGenerator </vt:lpstr>
      <vt:lpstr>First Stage Cellular Automaton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Second Stage Combination of tracklets</vt:lpstr>
      <vt:lpstr>Picture after second stage</vt:lpstr>
      <vt:lpstr>Third stage Adding missing hits</vt:lpstr>
      <vt:lpstr>Advantages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PndSttCellTrackFinder</dc:title>
  <dc:creator>Jette Schumann</dc:creator>
  <cp:lastModifiedBy>Tobias Stockmanns</cp:lastModifiedBy>
  <cp:revision>82</cp:revision>
  <dcterms:created xsi:type="dcterms:W3CDTF">2014-09-02T09:53:26Z</dcterms:created>
  <dcterms:modified xsi:type="dcterms:W3CDTF">2014-09-08T12:03:31Z</dcterms:modified>
</cp:coreProperties>
</file>