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5" r:id="rId4"/>
    <p:sldId id="266" r:id="rId5"/>
    <p:sldId id="267" r:id="rId6"/>
    <p:sldId id="268" r:id="rId7"/>
    <p:sldId id="270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B47D"/>
    <a:srgbClr val="99CCFF"/>
    <a:srgbClr val="66FFFF"/>
    <a:srgbClr val="515355"/>
    <a:srgbClr val="FFCCFF"/>
    <a:srgbClr val="3136FF"/>
    <a:srgbClr val="005B82"/>
    <a:srgbClr val="8D8F94"/>
    <a:srgbClr val="3A6F8A"/>
    <a:srgbClr val="DB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3" autoAdjust="0"/>
    <p:restoredTop sz="82122" autoAdjust="0"/>
  </p:normalViewPr>
  <p:slideViewPr>
    <p:cSldViewPr>
      <p:cViewPr varScale="1">
        <p:scale>
          <a:sx n="86" d="100"/>
          <a:sy n="86" d="100"/>
        </p:scale>
        <p:origin x="-1776" y="-112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0" d="100"/>
        <a:sy n="210" d="100"/>
      </p:scale>
      <p:origin x="0" y="16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September 8, 2014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66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September 8, 2014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0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advTm="10000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New Implementation </a:t>
            </a:r>
            <a:r>
              <a:rPr lang="en-US" sz="4400" dirty="0" err="1" smtClean="0"/>
              <a:t>FairLinks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860800"/>
            <a:ext cx="8173342" cy="647700"/>
          </a:xfrm>
        </p:spPr>
        <p:txBody>
          <a:bodyPr/>
          <a:lstStyle/>
          <a:p>
            <a:r>
              <a:rPr lang="en-US" dirty="0" smtClean="0"/>
              <a:t>and a Fast Event Builder</a:t>
            </a:r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1907704" y="314096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 smtClean="0">
                <a:solidFill>
                  <a:schemeClr val="bg1"/>
                </a:solidFill>
              </a:rPr>
              <a:t>   </a:t>
            </a:r>
            <a:endParaRPr lang="en-US" sz="2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400 DPM events</a:t>
            </a:r>
          </a:p>
          <a:p>
            <a:pPr>
              <a:buFont typeface="Arial"/>
              <a:buChar char="•"/>
            </a:pPr>
            <a:r>
              <a:rPr lang="en-US" dirty="0" smtClean="0"/>
              <a:t>50 ns average time between events complete time based simulation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MVD Pixel as event builder, MVD Strip and STT as addition detectors</a:t>
            </a:r>
            <a:endParaRPr lang="en-US" dirty="0"/>
          </a:p>
        </p:txBody>
      </p:sp>
      <p:pic>
        <p:nvPicPr>
          <p:cNvPr id="4" name="Bild 3" descr="TimeGap_Pixel_event_tim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48559" y="1868065"/>
            <a:ext cx="314282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20530"/>
      </p:ext>
    </p:extLst>
  </p:cSld>
  <p:clrMapOvr>
    <a:masterClrMapping/>
  </p:clrMapOvr>
  <p:transition xmlns:p14="http://schemas.microsoft.com/office/powerpoint/2010/main" advTm="1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Width of Event Data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Bild 3" descr="TimeGap_Pixel_event_tim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7442" y="112048"/>
            <a:ext cx="2583180" cy="4320540"/>
          </a:xfrm>
          <a:prstGeom prst="rect">
            <a:avLst/>
          </a:prstGeom>
        </p:spPr>
      </p:pic>
      <p:pic>
        <p:nvPicPr>
          <p:cNvPr id="5" name="Bild 4" descr="TimeGap_Strip_event_tim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92208" y="3136384"/>
            <a:ext cx="2583180" cy="4320540"/>
          </a:xfrm>
          <a:prstGeom prst="rect">
            <a:avLst/>
          </a:prstGeom>
        </p:spPr>
      </p:pic>
      <p:pic>
        <p:nvPicPr>
          <p:cNvPr id="6" name="Bild 5" descr="TimeGap_Stt_event_time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8672" y="3136384"/>
            <a:ext cx="2583180" cy="43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77809"/>
      </p:ext>
    </p:extLst>
  </p:cSld>
  <p:clrMapOvr>
    <a:masterClrMapping/>
  </p:clrMapOvr>
  <p:transition xmlns:p14="http://schemas.microsoft.com/office/powerpoint/2010/main" advTm="1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Quality</a:t>
            </a:r>
            <a:endParaRPr lang="en-US" dirty="0"/>
          </a:p>
        </p:txBody>
      </p:sp>
      <p:pic>
        <p:nvPicPr>
          <p:cNvPr id="4" name="Bild 3" descr="TimeGap_Pixel_EventQualit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6373" y="117883"/>
            <a:ext cx="2565829" cy="4291519"/>
          </a:xfrm>
          <a:prstGeom prst="rect">
            <a:avLst/>
          </a:prstGeom>
        </p:spPr>
      </p:pic>
      <p:pic>
        <p:nvPicPr>
          <p:cNvPr id="5" name="Bild 4" descr="TimeGap_Strip_EventQualit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2723" y="2992367"/>
            <a:ext cx="2583180" cy="4320540"/>
          </a:xfrm>
          <a:prstGeom prst="rect">
            <a:avLst/>
          </a:prstGeom>
        </p:spPr>
      </p:pic>
      <p:pic>
        <p:nvPicPr>
          <p:cNvPr id="6" name="Bild 5" descr="TimeGap_Stt_EventQualit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6604" y="2992367"/>
            <a:ext cx="2583180" cy="43205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644008" y="1700808"/>
            <a:ext cx="43396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0) Number of merged events</a:t>
            </a:r>
          </a:p>
          <a:p>
            <a:r>
              <a:rPr lang="en-US" sz="1400" dirty="0" smtClean="0"/>
              <a:t>1) </a:t>
            </a:r>
            <a:r>
              <a:rPr lang="en-US" sz="1400" dirty="0" smtClean="0">
                <a:solidFill>
                  <a:srgbClr val="008000"/>
                </a:solidFill>
              </a:rPr>
              <a:t>All hits in one pseudo event from one real event</a:t>
            </a:r>
          </a:p>
          <a:p>
            <a:r>
              <a:rPr lang="en-US" sz="1400" dirty="0" smtClean="0"/>
              <a:t>2) </a:t>
            </a:r>
            <a:r>
              <a:rPr lang="en-US" sz="1400" dirty="0" smtClean="0">
                <a:solidFill>
                  <a:srgbClr val="0000FF"/>
                </a:solidFill>
              </a:rPr>
              <a:t>More the one real event in pseudo event</a:t>
            </a:r>
          </a:p>
          <a:p>
            <a:r>
              <a:rPr lang="en-US" sz="1400" dirty="0" smtClean="0"/>
              <a:t>5) </a:t>
            </a:r>
            <a:r>
              <a:rPr lang="en-US" sz="1400" dirty="0" smtClean="0">
                <a:solidFill>
                  <a:srgbClr val="FF6600"/>
                </a:solidFill>
              </a:rPr>
              <a:t>Data of one event in more than one pseudo event</a:t>
            </a:r>
            <a:endParaRPr lang="en-US" sz="1400" dirty="0">
              <a:solidFill>
                <a:srgbClr val="FF66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02787" y="1340768"/>
            <a:ext cx="332164" cy="1944216"/>
          </a:xfrm>
          <a:prstGeom prst="rect">
            <a:avLst/>
          </a:prstGeom>
          <a:solidFill>
            <a:srgbClr val="CCFFCC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1086729" y="4227112"/>
            <a:ext cx="334864" cy="1958751"/>
          </a:xfrm>
          <a:prstGeom prst="rect">
            <a:avLst/>
          </a:prstGeom>
          <a:solidFill>
            <a:srgbClr val="CCFFCC">
              <a:alpha val="48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1434230" y="2660112"/>
            <a:ext cx="334864" cy="625536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1427912" y="5516097"/>
            <a:ext cx="335626" cy="664202"/>
          </a:xfrm>
          <a:prstGeom prst="rect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2483768" y="3096090"/>
            <a:ext cx="309591" cy="183239"/>
          </a:xfrm>
          <a:prstGeom prst="rect">
            <a:avLst/>
          </a:prstGeom>
          <a:solidFill>
            <a:srgbClr val="F0B47D">
              <a:alpha val="51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2451458" y="5958396"/>
            <a:ext cx="360136" cy="224671"/>
          </a:xfrm>
          <a:prstGeom prst="rect">
            <a:avLst/>
          </a:prstGeom>
          <a:solidFill>
            <a:srgbClr val="F0B47D">
              <a:alpha val="51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5554840" y="4227406"/>
            <a:ext cx="335626" cy="1939501"/>
          </a:xfrm>
          <a:prstGeom prst="rect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6588128" y="4220794"/>
            <a:ext cx="360136" cy="1963029"/>
          </a:xfrm>
          <a:prstGeom prst="rect">
            <a:avLst/>
          </a:prstGeom>
          <a:solidFill>
            <a:srgbClr val="F0B47D">
              <a:alpha val="51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8031"/>
      </p:ext>
    </p:extLst>
  </p:cSld>
  <p:clrMapOvr>
    <a:masterClrMapping/>
  </p:clrMapOvr>
  <p:transition xmlns:p14="http://schemas.microsoft.com/office/powerpoint/2010/main" advTm="1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TimeGap_Stt_NEventsInEv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40619" y="2704336"/>
            <a:ext cx="2583180" cy="43205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Events in </a:t>
            </a:r>
            <a:r>
              <a:rPr lang="en-US" dirty="0" err="1" smtClean="0"/>
              <a:t>PseudoEvent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000108"/>
            <a:ext cx="7772400" cy="50196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Bild 3" descr="TimeGap_Pixel_NEventsInEven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04376" y="-103976"/>
            <a:ext cx="2583180" cy="4320540"/>
          </a:xfrm>
          <a:prstGeom prst="rect">
            <a:avLst/>
          </a:prstGeom>
        </p:spPr>
      </p:pic>
      <p:pic>
        <p:nvPicPr>
          <p:cNvPr id="5" name="Bild 4" descr="TimeGap_Strip_NEventsInEvent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99651" y="2704336"/>
            <a:ext cx="2583180" cy="43205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923928" y="3212976"/>
            <a:ext cx="1878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Events per </a:t>
            </a:r>
            <a:r>
              <a:rPr lang="en-US" sz="1200" dirty="0" err="1" smtClean="0"/>
              <a:t>PseudoEvent</a:t>
            </a:r>
            <a:endParaRPr lang="en-US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2555776" y="6093296"/>
            <a:ext cx="1878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Events per </a:t>
            </a:r>
            <a:r>
              <a:rPr lang="en-US" sz="1200" dirty="0" err="1" smtClean="0"/>
              <a:t>PseudoEvent</a:t>
            </a:r>
            <a:endParaRPr lang="en-US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5652120" y="6021288"/>
            <a:ext cx="1878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Events per </a:t>
            </a:r>
            <a:r>
              <a:rPr lang="en-US" sz="1200" dirty="0" err="1" smtClean="0"/>
              <a:t>PseudoEvent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61976116"/>
      </p:ext>
    </p:extLst>
  </p:cSld>
  <p:clrMapOvr>
    <a:masterClrMapping/>
  </p:clrMapOvr>
  <p:transition xmlns:p14="http://schemas.microsoft.com/office/powerpoint/2010/main" advTm="1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Display</a:t>
            </a:r>
            <a:endParaRPr lang="en-US" dirty="0"/>
          </a:p>
        </p:txBody>
      </p:sp>
      <p:pic>
        <p:nvPicPr>
          <p:cNvPr id="6" name="Inhaltsplatzhalter 5" descr="TimeGap_eventDisplay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8" t="119" r="20932" b="119"/>
          <a:stretch/>
        </p:blipFill>
        <p:spPr>
          <a:xfrm>
            <a:off x="2268044" y="1000108"/>
            <a:ext cx="4596571" cy="5019692"/>
          </a:xfrm>
        </p:spPr>
      </p:pic>
    </p:spTree>
    <p:extLst>
      <p:ext uri="{BB962C8B-B14F-4D97-AF65-F5344CB8AC3E}">
        <p14:creationId xmlns:p14="http://schemas.microsoft.com/office/powerpoint/2010/main" val="316213667"/>
      </p:ext>
    </p:extLst>
  </p:cSld>
  <p:clrMapOvr>
    <a:masterClrMapping/>
  </p:clrMapOvr>
  <p:transition xmlns:p14="http://schemas.microsoft.com/office/powerpoint/2010/main" advTm="1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TimeGapEventBuilder</a:t>
            </a:r>
            <a:r>
              <a:rPr lang="en-US" dirty="0" smtClean="0"/>
              <a:t> very simple event builder for first stage of processing</a:t>
            </a:r>
          </a:p>
          <a:p>
            <a:pPr>
              <a:buFont typeface="Arial"/>
              <a:buChar char="•"/>
            </a:pPr>
            <a:r>
              <a:rPr lang="en-US" dirty="0" smtClean="0"/>
              <a:t>Already quite good for MVD (&gt; 50% clean events for MVD)</a:t>
            </a:r>
          </a:p>
          <a:p>
            <a:pPr>
              <a:buFont typeface="Arial"/>
              <a:buChar char="•"/>
            </a:pPr>
            <a:r>
              <a:rPr lang="en-US" dirty="0" smtClean="0"/>
              <a:t>Possible to use different sub-detectors as start event builders</a:t>
            </a:r>
          </a:p>
          <a:p>
            <a:pPr>
              <a:buFont typeface="Arial"/>
              <a:buChar char="•"/>
            </a:pPr>
            <a:r>
              <a:rPr lang="en-US" dirty="0" smtClean="0"/>
              <a:t>Possible to vary window size to improve purity or completeness of events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Can be used for all type of detectors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5198"/>
      </p:ext>
    </p:extLst>
  </p:cSld>
  <p:clrMapOvr>
    <a:masterClrMapping/>
  </p:clrMapOvr>
  <p:transition xmlns:p14="http://schemas.microsoft.com/office/powerpoint/2010/main" advTm="1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 Event Based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1331640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1331640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bgerundetes Rechteck 5"/>
          <p:cNvSpPr/>
          <p:nvPr/>
        </p:nvSpPr>
        <p:spPr>
          <a:xfrm>
            <a:off x="1331640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1331640" y="1124744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MC Track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95536" y="1124744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EntryNr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11560" y="2240868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2843808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843808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bgerundetes Rechteck 11"/>
          <p:cNvSpPr/>
          <p:nvPr/>
        </p:nvSpPr>
        <p:spPr>
          <a:xfrm>
            <a:off x="2843808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843808" y="22408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bgerundetes Rechteck 13"/>
          <p:cNvSpPr/>
          <p:nvPr/>
        </p:nvSpPr>
        <p:spPr>
          <a:xfrm>
            <a:off x="2843808" y="24568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bgerundetes Rechteck 14"/>
          <p:cNvSpPr/>
          <p:nvPr/>
        </p:nvSpPr>
        <p:spPr>
          <a:xfrm>
            <a:off x="2843808" y="267291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2808044" y="1124744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MVD Point</a:t>
            </a:r>
            <a:endParaRPr lang="en-US" sz="1400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499992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bgerundetes Rechteck 17"/>
          <p:cNvSpPr/>
          <p:nvPr/>
        </p:nvSpPr>
        <p:spPr>
          <a:xfrm>
            <a:off x="4499992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bgerundetes Rechteck 18"/>
          <p:cNvSpPr/>
          <p:nvPr/>
        </p:nvSpPr>
        <p:spPr>
          <a:xfrm>
            <a:off x="4499992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bgerundetes Rechteck 19"/>
          <p:cNvSpPr/>
          <p:nvPr/>
        </p:nvSpPr>
        <p:spPr>
          <a:xfrm>
            <a:off x="4499992" y="22408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bgerundetes Rechteck 20"/>
          <p:cNvSpPr/>
          <p:nvPr/>
        </p:nvSpPr>
        <p:spPr>
          <a:xfrm>
            <a:off x="4499992" y="24568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bgerundetes Rechteck 21"/>
          <p:cNvSpPr/>
          <p:nvPr/>
        </p:nvSpPr>
        <p:spPr>
          <a:xfrm>
            <a:off x="4499992" y="267291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bgerundetes Rechteck 22"/>
          <p:cNvSpPr/>
          <p:nvPr/>
        </p:nvSpPr>
        <p:spPr>
          <a:xfrm>
            <a:off x="4499992" y="288894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bgerundetes Rechteck 23"/>
          <p:cNvSpPr/>
          <p:nvPr/>
        </p:nvSpPr>
        <p:spPr>
          <a:xfrm>
            <a:off x="4499992" y="310496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feld 24"/>
          <p:cNvSpPr txBox="1"/>
          <p:nvPr/>
        </p:nvSpPr>
        <p:spPr>
          <a:xfrm>
            <a:off x="4499992" y="1124744"/>
            <a:ext cx="932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Pixel </a:t>
            </a:r>
            <a:r>
              <a:rPr lang="en-US" sz="1400" dirty="0" err="1" smtClean="0"/>
              <a:t>Digi</a:t>
            </a:r>
            <a:endParaRPr lang="en-US" sz="1400" dirty="0"/>
          </a:p>
        </p:txBody>
      </p:sp>
      <p:sp>
        <p:nvSpPr>
          <p:cNvPr id="26" name="Abgerundetes Rechteck 25"/>
          <p:cNvSpPr/>
          <p:nvPr/>
        </p:nvSpPr>
        <p:spPr>
          <a:xfrm>
            <a:off x="6228184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bgerundetes Rechteck 26"/>
          <p:cNvSpPr/>
          <p:nvPr/>
        </p:nvSpPr>
        <p:spPr>
          <a:xfrm>
            <a:off x="6228184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bgerundetes Rechteck 27"/>
          <p:cNvSpPr/>
          <p:nvPr/>
        </p:nvSpPr>
        <p:spPr>
          <a:xfrm>
            <a:off x="6228184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bgerundetes Rechteck 28"/>
          <p:cNvSpPr/>
          <p:nvPr/>
        </p:nvSpPr>
        <p:spPr>
          <a:xfrm>
            <a:off x="6228184" y="22408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6084168" y="1124744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Pixel Cluster</a:t>
            </a:r>
            <a:endParaRPr lang="en-US" sz="1400" dirty="0"/>
          </a:p>
        </p:txBody>
      </p:sp>
      <p:sp>
        <p:nvSpPr>
          <p:cNvPr id="33" name="Abgerundetes Rechteck 32"/>
          <p:cNvSpPr/>
          <p:nvPr/>
        </p:nvSpPr>
        <p:spPr>
          <a:xfrm>
            <a:off x="7956376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bgerundetes Rechteck 33"/>
          <p:cNvSpPr/>
          <p:nvPr/>
        </p:nvSpPr>
        <p:spPr>
          <a:xfrm>
            <a:off x="7956376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bgerundetes Rechteck 34"/>
          <p:cNvSpPr/>
          <p:nvPr/>
        </p:nvSpPr>
        <p:spPr>
          <a:xfrm>
            <a:off x="7956376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bgerundetes Rechteck 35"/>
          <p:cNvSpPr/>
          <p:nvPr/>
        </p:nvSpPr>
        <p:spPr>
          <a:xfrm>
            <a:off x="7956376" y="22408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7956376" y="1124744"/>
            <a:ext cx="84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Pixel Hit</a:t>
            </a:r>
            <a:endParaRPr lang="en-US" sz="1400" dirty="0"/>
          </a:p>
        </p:txBody>
      </p:sp>
      <p:sp>
        <p:nvSpPr>
          <p:cNvPr id="40" name="Abgerundetes Rechteck 39"/>
          <p:cNvSpPr/>
          <p:nvPr/>
        </p:nvSpPr>
        <p:spPr>
          <a:xfrm>
            <a:off x="1115616" y="1520788"/>
            <a:ext cx="7920880" cy="1872208"/>
          </a:xfrm>
          <a:prstGeom prst="roundRect">
            <a:avLst/>
          </a:prstGeom>
          <a:noFill/>
          <a:ln>
            <a:solidFill>
              <a:srgbClr val="66FF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Gerade Verbindung mit Pfeil 41"/>
          <p:cNvCxnSpPr>
            <a:stCxn id="10" idx="1"/>
            <a:endCxn id="4" idx="3"/>
          </p:cNvCxnSpPr>
          <p:nvPr/>
        </p:nvCxnSpPr>
        <p:spPr>
          <a:xfrm flipH="1">
            <a:off x="2246040" y="1700808"/>
            <a:ext cx="597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1" idx="1"/>
            <a:endCxn id="4" idx="3"/>
          </p:cNvCxnSpPr>
          <p:nvPr/>
        </p:nvCxnSpPr>
        <p:spPr>
          <a:xfrm flipH="1" flipV="1">
            <a:off x="2246040" y="1700808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12" idx="1"/>
            <a:endCxn id="5" idx="3"/>
          </p:cNvCxnSpPr>
          <p:nvPr/>
        </p:nvCxnSpPr>
        <p:spPr>
          <a:xfrm flipH="1" flipV="1">
            <a:off x="2246040" y="1916832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13" idx="1"/>
            <a:endCxn id="5" idx="3"/>
          </p:cNvCxnSpPr>
          <p:nvPr/>
        </p:nvCxnSpPr>
        <p:spPr>
          <a:xfrm flipH="1" flipV="1">
            <a:off x="2246040" y="1916832"/>
            <a:ext cx="59776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14" idx="1"/>
            <a:endCxn id="5" idx="3"/>
          </p:cNvCxnSpPr>
          <p:nvPr/>
        </p:nvCxnSpPr>
        <p:spPr>
          <a:xfrm flipH="1" flipV="1">
            <a:off x="2246040" y="1916832"/>
            <a:ext cx="59776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15" idx="1"/>
            <a:endCxn id="6" idx="3"/>
          </p:cNvCxnSpPr>
          <p:nvPr/>
        </p:nvCxnSpPr>
        <p:spPr>
          <a:xfrm flipH="1" flipV="1">
            <a:off x="2246040" y="2132856"/>
            <a:ext cx="59776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18" idx="1"/>
            <a:endCxn id="10" idx="3"/>
          </p:cNvCxnSpPr>
          <p:nvPr/>
        </p:nvCxnSpPr>
        <p:spPr>
          <a:xfrm flipH="1" flipV="1">
            <a:off x="3758208" y="1700808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17" idx="1"/>
            <a:endCxn id="10" idx="3"/>
          </p:cNvCxnSpPr>
          <p:nvPr/>
        </p:nvCxnSpPr>
        <p:spPr>
          <a:xfrm flipH="1">
            <a:off x="3758208" y="1700808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21" idx="1"/>
            <a:endCxn id="14" idx="3"/>
          </p:cNvCxnSpPr>
          <p:nvPr/>
        </p:nvCxnSpPr>
        <p:spPr>
          <a:xfrm flipH="1">
            <a:off x="3758208" y="2564904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20" idx="1"/>
            <a:endCxn id="14" idx="3"/>
          </p:cNvCxnSpPr>
          <p:nvPr/>
        </p:nvCxnSpPr>
        <p:spPr>
          <a:xfrm flipH="1">
            <a:off x="3758208" y="2348880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19" idx="1"/>
            <a:endCxn id="11" idx="3"/>
          </p:cNvCxnSpPr>
          <p:nvPr/>
        </p:nvCxnSpPr>
        <p:spPr>
          <a:xfrm flipH="1" flipV="1">
            <a:off x="3758208" y="1916832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19" idx="1"/>
            <a:endCxn id="13" idx="3"/>
          </p:cNvCxnSpPr>
          <p:nvPr/>
        </p:nvCxnSpPr>
        <p:spPr>
          <a:xfrm flipH="1">
            <a:off x="3758208" y="2132856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22" idx="1"/>
            <a:endCxn id="15" idx="3"/>
          </p:cNvCxnSpPr>
          <p:nvPr/>
        </p:nvCxnSpPr>
        <p:spPr>
          <a:xfrm flipH="1">
            <a:off x="3758208" y="2780928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stCxn id="23" idx="1"/>
            <a:endCxn id="15" idx="3"/>
          </p:cNvCxnSpPr>
          <p:nvPr/>
        </p:nvCxnSpPr>
        <p:spPr>
          <a:xfrm flipH="1" flipV="1">
            <a:off x="3758208" y="2780928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4" idx="1"/>
            <a:endCxn id="15" idx="3"/>
          </p:cNvCxnSpPr>
          <p:nvPr/>
        </p:nvCxnSpPr>
        <p:spPr>
          <a:xfrm flipH="1" flipV="1">
            <a:off x="3758208" y="2780928"/>
            <a:ext cx="74178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6" idx="1"/>
            <a:endCxn id="17" idx="3"/>
          </p:cNvCxnSpPr>
          <p:nvPr/>
        </p:nvCxnSpPr>
        <p:spPr>
          <a:xfrm flipH="1">
            <a:off x="5414392" y="1700808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26" idx="1"/>
            <a:endCxn id="18" idx="3"/>
          </p:cNvCxnSpPr>
          <p:nvPr/>
        </p:nvCxnSpPr>
        <p:spPr>
          <a:xfrm flipH="1">
            <a:off x="5414392" y="1700808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7" idx="1"/>
            <a:endCxn id="19" idx="3"/>
          </p:cNvCxnSpPr>
          <p:nvPr/>
        </p:nvCxnSpPr>
        <p:spPr>
          <a:xfrm flipH="1">
            <a:off x="5414392" y="1916832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/>
          <p:cNvCxnSpPr>
            <a:stCxn id="28" idx="1"/>
            <a:endCxn id="20" idx="3"/>
          </p:cNvCxnSpPr>
          <p:nvPr/>
        </p:nvCxnSpPr>
        <p:spPr>
          <a:xfrm flipH="1">
            <a:off x="5414392" y="2132856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28" idx="1"/>
            <a:endCxn id="21" idx="3"/>
          </p:cNvCxnSpPr>
          <p:nvPr/>
        </p:nvCxnSpPr>
        <p:spPr>
          <a:xfrm flipH="1">
            <a:off x="5414392" y="2132856"/>
            <a:ext cx="81379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>
            <a:stCxn id="29" idx="1"/>
            <a:endCxn id="22" idx="3"/>
          </p:cNvCxnSpPr>
          <p:nvPr/>
        </p:nvCxnSpPr>
        <p:spPr>
          <a:xfrm flipH="1">
            <a:off x="5414392" y="2348880"/>
            <a:ext cx="81379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108"/>
          <p:cNvCxnSpPr>
            <a:stCxn id="29" idx="1"/>
            <a:endCxn id="23" idx="3"/>
          </p:cNvCxnSpPr>
          <p:nvPr/>
        </p:nvCxnSpPr>
        <p:spPr>
          <a:xfrm flipH="1">
            <a:off x="5414392" y="2348880"/>
            <a:ext cx="813792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>
            <a:stCxn id="29" idx="1"/>
            <a:endCxn id="24" idx="3"/>
          </p:cNvCxnSpPr>
          <p:nvPr/>
        </p:nvCxnSpPr>
        <p:spPr>
          <a:xfrm flipH="1">
            <a:off x="5414392" y="2348880"/>
            <a:ext cx="813792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33" idx="1"/>
            <a:endCxn id="26" idx="3"/>
          </p:cNvCxnSpPr>
          <p:nvPr/>
        </p:nvCxnSpPr>
        <p:spPr>
          <a:xfrm flipH="1">
            <a:off x="7142584" y="1700808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>
            <a:stCxn id="34" idx="1"/>
            <a:endCxn id="27" idx="3"/>
          </p:cNvCxnSpPr>
          <p:nvPr/>
        </p:nvCxnSpPr>
        <p:spPr>
          <a:xfrm flipH="1">
            <a:off x="7142584" y="191683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>
            <a:stCxn id="35" idx="1"/>
            <a:endCxn id="28" idx="3"/>
          </p:cNvCxnSpPr>
          <p:nvPr/>
        </p:nvCxnSpPr>
        <p:spPr>
          <a:xfrm flipH="1">
            <a:off x="7142584" y="2132856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/>
          <p:cNvCxnSpPr>
            <a:stCxn id="36" idx="1"/>
            <a:endCxn id="29" idx="3"/>
          </p:cNvCxnSpPr>
          <p:nvPr/>
        </p:nvCxnSpPr>
        <p:spPr>
          <a:xfrm flipH="1">
            <a:off x="7142584" y="2348880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Abgerundetes Rechteck 126"/>
          <p:cNvSpPr/>
          <p:nvPr/>
        </p:nvSpPr>
        <p:spPr>
          <a:xfrm>
            <a:off x="1331640" y="36090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Abgerundetes Rechteck 127"/>
          <p:cNvSpPr/>
          <p:nvPr/>
        </p:nvSpPr>
        <p:spPr>
          <a:xfrm>
            <a:off x="1331640" y="38250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Textfeld 129"/>
          <p:cNvSpPr txBox="1"/>
          <p:nvPr/>
        </p:nvSpPr>
        <p:spPr>
          <a:xfrm>
            <a:off x="611560" y="398531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</a:p>
        </p:txBody>
      </p:sp>
      <p:sp>
        <p:nvSpPr>
          <p:cNvPr id="131" name="Abgerundetes Rechteck 130"/>
          <p:cNvSpPr/>
          <p:nvPr/>
        </p:nvSpPr>
        <p:spPr>
          <a:xfrm>
            <a:off x="2843808" y="36090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843808" y="38250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Abgerundetes Rechteck 132"/>
          <p:cNvSpPr/>
          <p:nvPr/>
        </p:nvSpPr>
        <p:spPr>
          <a:xfrm>
            <a:off x="2843808" y="40410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Abgerundetes Rechteck 133"/>
          <p:cNvSpPr/>
          <p:nvPr/>
        </p:nvSpPr>
        <p:spPr>
          <a:xfrm>
            <a:off x="2843808" y="42570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Abgerundetes Rechteck 134"/>
          <p:cNvSpPr/>
          <p:nvPr/>
        </p:nvSpPr>
        <p:spPr>
          <a:xfrm>
            <a:off x="2843808" y="447311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Abgerundetes Rechteck 136"/>
          <p:cNvSpPr/>
          <p:nvPr/>
        </p:nvSpPr>
        <p:spPr>
          <a:xfrm>
            <a:off x="4499992" y="36090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Abgerundetes Rechteck 137"/>
          <p:cNvSpPr/>
          <p:nvPr/>
        </p:nvSpPr>
        <p:spPr>
          <a:xfrm>
            <a:off x="4499992" y="38250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Abgerundetes Rechteck 138"/>
          <p:cNvSpPr/>
          <p:nvPr/>
        </p:nvSpPr>
        <p:spPr>
          <a:xfrm>
            <a:off x="4499992" y="40410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499992" y="42570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Abgerundetes Rechteck 140"/>
          <p:cNvSpPr/>
          <p:nvPr/>
        </p:nvSpPr>
        <p:spPr>
          <a:xfrm>
            <a:off x="4499992" y="447311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bgerundetes Rechteck 144"/>
          <p:cNvSpPr/>
          <p:nvPr/>
        </p:nvSpPr>
        <p:spPr>
          <a:xfrm>
            <a:off x="6228184" y="36090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Abgerundetes Rechteck 145"/>
          <p:cNvSpPr/>
          <p:nvPr/>
        </p:nvSpPr>
        <p:spPr>
          <a:xfrm>
            <a:off x="6228184" y="38250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Abgerundetes Rechteck 146"/>
          <p:cNvSpPr/>
          <p:nvPr/>
        </p:nvSpPr>
        <p:spPr>
          <a:xfrm>
            <a:off x="6228184" y="40410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Abgerundetes Rechteck 147"/>
          <p:cNvSpPr/>
          <p:nvPr/>
        </p:nvSpPr>
        <p:spPr>
          <a:xfrm>
            <a:off x="6228184" y="42570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Abgerundetes Rechteck 148"/>
          <p:cNvSpPr/>
          <p:nvPr/>
        </p:nvSpPr>
        <p:spPr>
          <a:xfrm>
            <a:off x="7956376" y="36090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Abgerundetes Rechteck 149"/>
          <p:cNvSpPr/>
          <p:nvPr/>
        </p:nvSpPr>
        <p:spPr>
          <a:xfrm>
            <a:off x="7956376" y="38250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Abgerundetes Rechteck 150"/>
          <p:cNvSpPr/>
          <p:nvPr/>
        </p:nvSpPr>
        <p:spPr>
          <a:xfrm>
            <a:off x="7956376" y="40410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Abgerundetes Rechteck 151"/>
          <p:cNvSpPr/>
          <p:nvPr/>
        </p:nvSpPr>
        <p:spPr>
          <a:xfrm>
            <a:off x="7956376" y="42570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4" name="Gerade Verbindung mit Pfeil 153"/>
          <p:cNvCxnSpPr>
            <a:stCxn id="131" idx="1"/>
            <a:endCxn id="127" idx="3"/>
          </p:cNvCxnSpPr>
          <p:nvPr/>
        </p:nvCxnSpPr>
        <p:spPr>
          <a:xfrm flipH="1">
            <a:off x="2246040" y="3717032"/>
            <a:ext cx="597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>
            <a:stCxn id="132" idx="1"/>
            <a:endCxn id="127" idx="3"/>
          </p:cNvCxnSpPr>
          <p:nvPr/>
        </p:nvCxnSpPr>
        <p:spPr>
          <a:xfrm flipH="1" flipV="1">
            <a:off x="2246040" y="3717032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mit Pfeil 155"/>
          <p:cNvCxnSpPr>
            <a:stCxn id="133" idx="1"/>
            <a:endCxn id="128" idx="3"/>
          </p:cNvCxnSpPr>
          <p:nvPr/>
        </p:nvCxnSpPr>
        <p:spPr>
          <a:xfrm flipH="1" flipV="1">
            <a:off x="2246040" y="3933056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mit Pfeil 156"/>
          <p:cNvCxnSpPr>
            <a:stCxn id="134" idx="1"/>
            <a:endCxn id="128" idx="3"/>
          </p:cNvCxnSpPr>
          <p:nvPr/>
        </p:nvCxnSpPr>
        <p:spPr>
          <a:xfrm flipH="1" flipV="1">
            <a:off x="2246040" y="3933056"/>
            <a:ext cx="59776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mit Pfeil 157"/>
          <p:cNvCxnSpPr>
            <a:stCxn id="135" idx="1"/>
            <a:endCxn id="128" idx="3"/>
          </p:cNvCxnSpPr>
          <p:nvPr/>
        </p:nvCxnSpPr>
        <p:spPr>
          <a:xfrm flipH="1" flipV="1">
            <a:off x="2246040" y="3933056"/>
            <a:ext cx="59776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>
            <a:stCxn id="138" idx="1"/>
            <a:endCxn id="131" idx="3"/>
          </p:cNvCxnSpPr>
          <p:nvPr/>
        </p:nvCxnSpPr>
        <p:spPr>
          <a:xfrm flipH="1" flipV="1">
            <a:off x="3758208" y="3717032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160"/>
          <p:cNvCxnSpPr>
            <a:stCxn id="137" idx="1"/>
            <a:endCxn id="131" idx="3"/>
          </p:cNvCxnSpPr>
          <p:nvPr/>
        </p:nvCxnSpPr>
        <p:spPr>
          <a:xfrm flipH="1">
            <a:off x="3758208" y="3717032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>
            <a:stCxn id="141" idx="1"/>
            <a:endCxn id="135" idx="3"/>
          </p:cNvCxnSpPr>
          <p:nvPr/>
        </p:nvCxnSpPr>
        <p:spPr>
          <a:xfrm flipH="1">
            <a:off x="3758208" y="4581128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mit Pfeil 162"/>
          <p:cNvCxnSpPr>
            <a:stCxn id="140" idx="1"/>
            <a:endCxn id="134" idx="3"/>
          </p:cNvCxnSpPr>
          <p:nvPr/>
        </p:nvCxnSpPr>
        <p:spPr>
          <a:xfrm flipH="1">
            <a:off x="3758208" y="4365104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mit Pfeil 163"/>
          <p:cNvCxnSpPr>
            <a:stCxn id="139" idx="1"/>
            <a:endCxn id="132" idx="3"/>
          </p:cNvCxnSpPr>
          <p:nvPr/>
        </p:nvCxnSpPr>
        <p:spPr>
          <a:xfrm flipH="1" flipV="1">
            <a:off x="3758208" y="3933056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mit Pfeil 164"/>
          <p:cNvCxnSpPr>
            <a:stCxn id="140" idx="1"/>
            <a:endCxn id="133" idx="3"/>
          </p:cNvCxnSpPr>
          <p:nvPr/>
        </p:nvCxnSpPr>
        <p:spPr>
          <a:xfrm flipH="1" flipV="1">
            <a:off x="3758208" y="4149080"/>
            <a:ext cx="7417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mit Pfeil 168"/>
          <p:cNvCxnSpPr>
            <a:stCxn id="145" idx="1"/>
            <a:endCxn id="137" idx="3"/>
          </p:cNvCxnSpPr>
          <p:nvPr/>
        </p:nvCxnSpPr>
        <p:spPr>
          <a:xfrm flipH="1">
            <a:off x="5414392" y="371703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145" idx="1"/>
            <a:endCxn id="138" idx="3"/>
          </p:cNvCxnSpPr>
          <p:nvPr/>
        </p:nvCxnSpPr>
        <p:spPr>
          <a:xfrm flipH="1">
            <a:off x="5414392" y="3717032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mit Pfeil 170"/>
          <p:cNvCxnSpPr>
            <a:stCxn id="146" idx="1"/>
            <a:endCxn id="139" idx="3"/>
          </p:cNvCxnSpPr>
          <p:nvPr/>
        </p:nvCxnSpPr>
        <p:spPr>
          <a:xfrm flipH="1">
            <a:off x="5414392" y="3933056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mit Pfeil 171"/>
          <p:cNvCxnSpPr>
            <a:stCxn id="147" idx="1"/>
            <a:endCxn id="140" idx="3"/>
          </p:cNvCxnSpPr>
          <p:nvPr/>
        </p:nvCxnSpPr>
        <p:spPr>
          <a:xfrm flipH="1">
            <a:off x="5414392" y="4149080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mit Pfeil 172"/>
          <p:cNvCxnSpPr>
            <a:stCxn id="148" idx="1"/>
            <a:endCxn id="141" idx="3"/>
          </p:cNvCxnSpPr>
          <p:nvPr/>
        </p:nvCxnSpPr>
        <p:spPr>
          <a:xfrm flipH="1">
            <a:off x="5414392" y="4365104"/>
            <a:ext cx="81379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mit Pfeil 176"/>
          <p:cNvCxnSpPr>
            <a:stCxn id="149" idx="1"/>
            <a:endCxn id="145" idx="3"/>
          </p:cNvCxnSpPr>
          <p:nvPr/>
        </p:nvCxnSpPr>
        <p:spPr>
          <a:xfrm flipH="1">
            <a:off x="7142584" y="371703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mit Pfeil 177"/>
          <p:cNvCxnSpPr>
            <a:stCxn id="150" idx="1"/>
            <a:endCxn id="146" idx="3"/>
          </p:cNvCxnSpPr>
          <p:nvPr/>
        </p:nvCxnSpPr>
        <p:spPr>
          <a:xfrm flipH="1">
            <a:off x="7142584" y="3933056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mit Pfeil 178"/>
          <p:cNvCxnSpPr>
            <a:stCxn id="151" idx="1"/>
            <a:endCxn id="147" idx="3"/>
          </p:cNvCxnSpPr>
          <p:nvPr/>
        </p:nvCxnSpPr>
        <p:spPr>
          <a:xfrm flipH="1">
            <a:off x="7142584" y="4149080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mit Pfeil 179"/>
          <p:cNvCxnSpPr>
            <a:stCxn id="152" idx="1"/>
            <a:endCxn id="148" idx="3"/>
          </p:cNvCxnSpPr>
          <p:nvPr/>
        </p:nvCxnSpPr>
        <p:spPr>
          <a:xfrm flipH="1">
            <a:off x="7142584" y="4365104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Abgerundetes Rechteck 152"/>
          <p:cNvSpPr/>
          <p:nvPr/>
        </p:nvSpPr>
        <p:spPr>
          <a:xfrm>
            <a:off x="1115616" y="3537012"/>
            <a:ext cx="7920880" cy="1260140"/>
          </a:xfrm>
          <a:prstGeom prst="roundRect">
            <a:avLst/>
          </a:prstGeom>
          <a:solidFill>
            <a:schemeClr val="bg2">
              <a:lumMod val="20000"/>
              <a:lumOff val="80000"/>
              <a:alpha val="66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Textfeld 184"/>
          <p:cNvSpPr txBox="1"/>
          <p:nvPr/>
        </p:nvSpPr>
        <p:spPr>
          <a:xfrm rot="5400000">
            <a:off x="4836949" y="48922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86" name="Gerade Verbindung mit Pfeil 185"/>
          <p:cNvCxnSpPr/>
          <p:nvPr/>
        </p:nvCxnSpPr>
        <p:spPr>
          <a:xfrm flipH="1">
            <a:off x="1187624" y="5733256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feld 186"/>
          <p:cNvSpPr txBox="1"/>
          <p:nvPr/>
        </p:nvSpPr>
        <p:spPr>
          <a:xfrm>
            <a:off x="1187624" y="5733256"/>
            <a:ext cx="3226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FairLink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200" dirty="0" err="1" smtClean="0"/>
              <a:t>FileID</a:t>
            </a:r>
            <a:r>
              <a:rPr lang="en-US" sz="1200" dirty="0" smtClean="0"/>
              <a:t> / </a:t>
            </a:r>
            <a:r>
              <a:rPr lang="en-US" sz="1200" dirty="0" err="1" smtClean="0"/>
              <a:t>EntryNr</a:t>
            </a:r>
            <a:r>
              <a:rPr lang="en-US" sz="1200" dirty="0" smtClean="0"/>
              <a:t> / </a:t>
            </a:r>
            <a:r>
              <a:rPr lang="en-US" sz="1200" dirty="0" err="1" smtClean="0"/>
              <a:t>BranchID</a:t>
            </a:r>
            <a:r>
              <a:rPr lang="en-US" sz="1200" dirty="0" smtClean="0"/>
              <a:t> / Index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Weight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89" name="Abgerundetes Rechteck 188"/>
          <p:cNvSpPr/>
          <p:nvPr/>
        </p:nvSpPr>
        <p:spPr>
          <a:xfrm>
            <a:off x="4644008" y="558924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Textfeld 189"/>
          <p:cNvSpPr txBox="1"/>
          <p:nvPr/>
        </p:nvSpPr>
        <p:spPr>
          <a:xfrm>
            <a:off x="4572000" y="5805264"/>
            <a:ext cx="1296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DataObject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200" dirty="0" err="1" smtClean="0"/>
              <a:t>FairLink</a:t>
            </a:r>
            <a:r>
              <a:rPr lang="en-US" sz="1200" dirty="0" smtClean="0"/>
              <a:t> / Data)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0959357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DataObject</a:t>
            </a:r>
            <a:r>
              <a:rPr lang="en-US" dirty="0" smtClean="0"/>
              <a:t> contains a set of links to the objects used to create the </a:t>
            </a:r>
            <a:r>
              <a:rPr lang="en-US" dirty="0" err="1" smtClean="0"/>
              <a:t>DataObject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Set of links stored in each </a:t>
            </a:r>
            <a:r>
              <a:rPr lang="en-US" dirty="0" err="1" smtClean="0"/>
              <a:t>DataObject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MC match between reconstructed hit and MC:</a:t>
            </a:r>
            <a:br>
              <a:rPr lang="en-US" dirty="0" smtClean="0"/>
            </a:br>
            <a:r>
              <a:rPr lang="en-US" dirty="0" smtClean="0"/>
              <a:t>follow the links (Hit-&gt;Cluster-&gt;</a:t>
            </a:r>
            <a:r>
              <a:rPr lang="en-US" dirty="0" err="1" smtClean="0"/>
              <a:t>Digi</a:t>
            </a:r>
            <a:r>
              <a:rPr lang="en-US" dirty="0" smtClean="0"/>
              <a:t>-&gt;Point)</a:t>
            </a:r>
          </a:p>
          <a:p>
            <a:pPr>
              <a:buFont typeface="Arial"/>
              <a:buChar char="•"/>
            </a:pPr>
            <a:r>
              <a:rPr lang="en-US" dirty="0" smtClean="0"/>
              <a:t>Works well for event based data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For time based data it works but it is extremely slow!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15814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 Time Based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1331640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1331640" y="1124744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MC Track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95536" y="1124744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EntryNr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11560" y="191683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843808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bgerundetes Rechteck 11"/>
          <p:cNvSpPr/>
          <p:nvPr/>
        </p:nvSpPr>
        <p:spPr>
          <a:xfrm>
            <a:off x="2843808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843808" y="22408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bgerundetes Rechteck 13"/>
          <p:cNvSpPr/>
          <p:nvPr/>
        </p:nvSpPr>
        <p:spPr>
          <a:xfrm>
            <a:off x="2843808" y="24568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2808044" y="1124744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MVD Point</a:t>
            </a:r>
            <a:endParaRPr lang="en-US" sz="14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4499992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bgerundetes Rechteck 18"/>
          <p:cNvSpPr/>
          <p:nvPr/>
        </p:nvSpPr>
        <p:spPr>
          <a:xfrm>
            <a:off x="4499992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bgerundetes Rechteck 19"/>
          <p:cNvSpPr/>
          <p:nvPr/>
        </p:nvSpPr>
        <p:spPr>
          <a:xfrm>
            <a:off x="4499992" y="224086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bgerundetes Rechteck 20"/>
          <p:cNvSpPr/>
          <p:nvPr/>
        </p:nvSpPr>
        <p:spPr>
          <a:xfrm>
            <a:off x="4499992" y="245689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feld 24"/>
          <p:cNvSpPr txBox="1"/>
          <p:nvPr/>
        </p:nvSpPr>
        <p:spPr>
          <a:xfrm>
            <a:off x="4499992" y="1124744"/>
            <a:ext cx="932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Pixel </a:t>
            </a:r>
            <a:r>
              <a:rPr lang="en-US" sz="1400" dirty="0" err="1" smtClean="0"/>
              <a:t>Digi</a:t>
            </a:r>
            <a:endParaRPr lang="en-US" sz="1400" dirty="0"/>
          </a:p>
        </p:txBody>
      </p:sp>
      <p:sp>
        <p:nvSpPr>
          <p:cNvPr id="26" name="Abgerundetes Rechteck 25"/>
          <p:cNvSpPr/>
          <p:nvPr/>
        </p:nvSpPr>
        <p:spPr>
          <a:xfrm>
            <a:off x="6228184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bgerundetes Rechteck 26"/>
          <p:cNvSpPr/>
          <p:nvPr/>
        </p:nvSpPr>
        <p:spPr>
          <a:xfrm>
            <a:off x="6228184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bgerundetes Rechteck 27"/>
          <p:cNvSpPr/>
          <p:nvPr/>
        </p:nvSpPr>
        <p:spPr>
          <a:xfrm>
            <a:off x="6228184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6084168" y="1124744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Pixel Cluster</a:t>
            </a:r>
            <a:endParaRPr lang="en-US" sz="1400" dirty="0"/>
          </a:p>
        </p:txBody>
      </p:sp>
      <p:sp>
        <p:nvSpPr>
          <p:cNvPr id="33" name="Abgerundetes Rechteck 32"/>
          <p:cNvSpPr/>
          <p:nvPr/>
        </p:nvSpPr>
        <p:spPr>
          <a:xfrm>
            <a:off x="7956376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bgerundetes Rechteck 33"/>
          <p:cNvSpPr/>
          <p:nvPr/>
        </p:nvSpPr>
        <p:spPr>
          <a:xfrm>
            <a:off x="7956376" y="180882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bgerundetes Rechteck 34"/>
          <p:cNvSpPr/>
          <p:nvPr/>
        </p:nvSpPr>
        <p:spPr>
          <a:xfrm>
            <a:off x="7956376" y="202484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7956376" y="1124744"/>
            <a:ext cx="84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Pixel Hit</a:t>
            </a:r>
            <a:endParaRPr lang="en-US" sz="1400" dirty="0"/>
          </a:p>
        </p:txBody>
      </p:sp>
      <p:cxnSp>
        <p:nvCxnSpPr>
          <p:cNvPr id="43" name="Gerade Verbindung mit Pfeil 42"/>
          <p:cNvCxnSpPr>
            <a:stCxn id="11" idx="1"/>
            <a:endCxn id="4" idx="3"/>
          </p:cNvCxnSpPr>
          <p:nvPr/>
        </p:nvCxnSpPr>
        <p:spPr>
          <a:xfrm flipH="1" flipV="1">
            <a:off x="2246040" y="1700808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12" idx="1"/>
            <a:endCxn id="5" idx="3"/>
          </p:cNvCxnSpPr>
          <p:nvPr/>
        </p:nvCxnSpPr>
        <p:spPr>
          <a:xfrm flipH="1" flipV="1">
            <a:off x="2246040" y="1916832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13" idx="1"/>
            <a:endCxn id="5" idx="3"/>
          </p:cNvCxnSpPr>
          <p:nvPr/>
        </p:nvCxnSpPr>
        <p:spPr>
          <a:xfrm flipH="1" flipV="1">
            <a:off x="2246040" y="1916832"/>
            <a:ext cx="59776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14" idx="1"/>
            <a:endCxn id="5" idx="3"/>
          </p:cNvCxnSpPr>
          <p:nvPr/>
        </p:nvCxnSpPr>
        <p:spPr>
          <a:xfrm flipH="1" flipV="1">
            <a:off x="2246040" y="1916832"/>
            <a:ext cx="59776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33" idx="1"/>
            <a:endCxn id="26" idx="3"/>
          </p:cNvCxnSpPr>
          <p:nvPr/>
        </p:nvCxnSpPr>
        <p:spPr>
          <a:xfrm flipH="1">
            <a:off x="7142584" y="1700808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>
            <a:stCxn id="34" idx="1"/>
            <a:endCxn id="27" idx="3"/>
          </p:cNvCxnSpPr>
          <p:nvPr/>
        </p:nvCxnSpPr>
        <p:spPr>
          <a:xfrm flipH="1">
            <a:off x="7142584" y="191683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>
            <a:stCxn id="35" idx="1"/>
            <a:endCxn id="28" idx="3"/>
          </p:cNvCxnSpPr>
          <p:nvPr/>
        </p:nvCxnSpPr>
        <p:spPr>
          <a:xfrm flipH="1">
            <a:off x="7142584" y="2132856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Abgerundetes Rechteck 126"/>
          <p:cNvSpPr/>
          <p:nvPr/>
        </p:nvSpPr>
        <p:spPr>
          <a:xfrm>
            <a:off x="1331640" y="479715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Abgerundetes Rechteck 127"/>
          <p:cNvSpPr/>
          <p:nvPr/>
        </p:nvSpPr>
        <p:spPr>
          <a:xfrm>
            <a:off x="1331640" y="50131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Textfeld 129"/>
          <p:cNvSpPr txBox="1"/>
          <p:nvPr/>
        </p:nvSpPr>
        <p:spPr>
          <a:xfrm>
            <a:off x="611560" y="517345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32</a:t>
            </a:r>
          </a:p>
        </p:txBody>
      </p:sp>
      <p:sp>
        <p:nvSpPr>
          <p:cNvPr id="131" name="Abgerundetes Rechteck 130"/>
          <p:cNvSpPr/>
          <p:nvPr/>
        </p:nvSpPr>
        <p:spPr>
          <a:xfrm>
            <a:off x="2843808" y="479715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843808" y="50131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Abgerundetes Rechteck 132"/>
          <p:cNvSpPr/>
          <p:nvPr/>
        </p:nvSpPr>
        <p:spPr>
          <a:xfrm>
            <a:off x="2843808" y="52292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Abgerundetes Rechteck 133"/>
          <p:cNvSpPr/>
          <p:nvPr/>
        </p:nvSpPr>
        <p:spPr>
          <a:xfrm>
            <a:off x="2843808" y="54452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Abgerundetes Rechteck 134"/>
          <p:cNvSpPr/>
          <p:nvPr/>
        </p:nvSpPr>
        <p:spPr>
          <a:xfrm>
            <a:off x="2843808" y="566124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Abgerundetes Rechteck 137"/>
          <p:cNvSpPr/>
          <p:nvPr/>
        </p:nvSpPr>
        <p:spPr>
          <a:xfrm>
            <a:off x="4499992" y="50131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Abgerundetes Rechteck 138"/>
          <p:cNvSpPr/>
          <p:nvPr/>
        </p:nvSpPr>
        <p:spPr>
          <a:xfrm>
            <a:off x="4499992" y="52292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499992" y="54452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Abgerundetes Rechteck 140"/>
          <p:cNvSpPr/>
          <p:nvPr/>
        </p:nvSpPr>
        <p:spPr>
          <a:xfrm>
            <a:off x="4499992" y="566124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bgerundetes Rechteck 144"/>
          <p:cNvSpPr/>
          <p:nvPr/>
        </p:nvSpPr>
        <p:spPr>
          <a:xfrm>
            <a:off x="6228184" y="479715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Abgerundetes Rechteck 145"/>
          <p:cNvSpPr/>
          <p:nvPr/>
        </p:nvSpPr>
        <p:spPr>
          <a:xfrm>
            <a:off x="6228184" y="50131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Abgerundetes Rechteck 146"/>
          <p:cNvSpPr/>
          <p:nvPr/>
        </p:nvSpPr>
        <p:spPr>
          <a:xfrm>
            <a:off x="6228184" y="52292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Abgerundetes Rechteck 147"/>
          <p:cNvSpPr/>
          <p:nvPr/>
        </p:nvSpPr>
        <p:spPr>
          <a:xfrm>
            <a:off x="6228184" y="54452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Abgerundetes Rechteck 148"/>
          <p:cNvSpPr/>
          <p:nvPr/>
        </p:nvSpPr>
        <p:spPr>
          <a:xfrm>
            <a:off x="7956376" y="479715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Abgerundetes Rechteck 149"/>
          <p:cNvSpPr/>
          <p:nvPr/>
        </p:nvSpPr>
        <p:spPr>
          <a:xfrm>
            <a:off x="7956376" y="50131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Abgerundetes Rechteck 150"/>
          <p:cNvSpPr/>
          <p:nvPr/>
        </p:nvSpPr>
        <p:spPr>
          <a:xfrm>
            <a:off x="7956376" y="52292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Abgerundetes Rechteck 151"/>
          <p:cNvSpPr/>
          <p:nvPr/>
        </p:nvSpPr>
        <p:spPr>
          <a:xfrm>
            <a:off x="7956376" y="54452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4" name="Gerade Verbindung mit Pfeil 153"/>
          <p:cNvCxnSpPr>
            <a:stCxn id="131" idx="1"/>
            <a:endCxn id="127" idx="3"/>
          </p:cNvCxnSpPr>
          <p:nvPr/>
        </p:nvCxnSpPr>
        <p:spPr>
          <a:xfrm flipH="1">
            <a:off x="2246040" y="4905164"/>
            <a:ext cx="597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>
            <a:stCxn id="132" idx="1"/>
            <a:endCxn id="127" idx="3"/>
          </p:cNvCxnSpPr>
          <p:nvPr/>
        </p:nvCxnSpPr>
        <p:spPr>
          <a:xfrm flipH="1" flipV="1">
            <a:off x="2246040" y="4905164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mit Pfeil 155"/>
          <p:cNvCxnSpPr>
            <a:stCxn id="133" idx="1"/>
            <a:endCxn id="128" idx="3"/>
          </p:cNvCxnSpPr>
          <p:nvPr/>
        </p:nvCxnSpPr>
        <p:spPr>
          <a:xfrm flipH="1" flipV="1">
            <a:off x="2246040" y="5121188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mit Pfeil 156"/>
          <p:cNvCxnSpPr>
            <a:stCxn id="134" idx="1"/>
            <a:endCxn id="128" idx="3"/>
          </p:cNvCxnSpPr>
          <p:nvPr/>
        </p:nvCxnSpPr>
        <p:spPr>
          <a:xfrm flipH="1" flipV="1">
            <a:off x="2246040" y="5121188"/>
            <a:ext cx="59776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mit Pfeil 157"/>
          <p:cNvCxnSpPr>
            <a:stCxn id="135" idx="1"/>
            <a:endCxn id="128" idx="3"/>
          </p:cNvCxnSpPr>
          <p:nvPr/>
        </p:nvCxnSpPr>
        <p:spPr>
          <a:xfrm flipH="1" flipV="1">
            <a:off x="2246040" y="5121188"/>
            <a:ext cx="59776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mit Pfeil 176"/>
          <p:cNvCxnSpPr>
            <a:stCxn id="149" idx="1"/>
            <a:endCxn id="145" idx="3"/>
          </p:cNvCxnSpPr>
          <p:nvPr/>
        </p:nvCxnSpPr>
        <p:spPr>
          <a:xfrm flipH="1">
            <a:off x="7142584" y="4905164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mit Pfeil 177"/>
          <p:cNvCxnSpPr>
            <a:stCxn id="150" idx="1"/>
            <a:endCxn id="146" idx="3"/>
          </p:cNvCxnSpPr>
          <p:nvPr/>
        </p:nvCxnSpPr>
        <p:spPr>
          <a:xfrm flipH="1">
            <a:off x="7142584" y="5121188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mit Pfeil 178"/>
          <p:cNvCxnSpPr>
            <a:stCxn id="151" idx="1"/>
            <a:endCxn id="147" idx="3"/>
          </p:cNvCxnSpPr>
          <p:nvPr/>
        </p:nvCxnSpPr>
        <p:spPr>
          <a:xfrm flipH="1">
            <a:off x="7142584" y="53372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mit Pfeil 179"/>
          <p:cNvCxnSpPr>
            <a:stCxn id="152" idx="1"/>
            <a:endCxn id="148" idx="3"/>
          </p:cNvCxnSpPr>
          <p:nvPr/>
        </p:nvCxnSpPr>
        <p:spPr>
          <a:xfrm flipH="1">
            <a:off x="7142584" y="5553236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feld 184"/>
          <p:cNvSpPr txBox="1"/>
          <p:nvPr/>
        </p:nvSpPr>
        <p:spPr>
          <a:xfrm rot="5400000">
            <a:off x="4800945" y="282056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1" name="Abgerundetes Rechteck 110"/>
          <p:cNvSpPr/>
          <p:nvPr/>
        </p:nvSpPr>
        <p:spPr>
          <a:xfrm>
            <a:off x="1331640" y="32129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Abgerundetes Rechteck 112"/>
          <p:cNvSpPr/>
          <p:nvPr/>
        </p:nvSpPr>
        <p:spPr>
          <a:xfrm>
            <a:off x="1331640" y="34290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feld 113"/>
          <p:cNvSpPr txBox="1"/>
          <p:nvPr/>
        </p:nvSpPr>
        <p:spPr>
          <a:xfrm>
            <a:off x="611560" y="358927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</a:t>
            </a:r>
          </a:p>
        </p:txBody>
      </p:sp>
      <p:sp>
        <p:nvSpPr>
          <p:cNvPr id="116" name="Abgerundetes Rechteck 115"/>
          <p:cNvSpPr/>
          <p:nvPr/>
        </p:nvSpPr>
        <p:spPr>
          <a:xfrm>
            <a:off x="2843808" y="32129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Abgerundetes Rechteck 116"/>
          <p:cNvSpPr/>
          <p:nvPr/>
        </p:nvSpPr>
        <p:spPr>
          <a:xfrm>
            <a:off x="2843808" y="34290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Abgerundetes Rechteck 118"/>
          <p:cNvSpPr/>
          <p:nvPr/>
        </p:nvSpPr>
        <p:spPr>
          <a:xfrm>
            <a:off x="2843808" y="36450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Abgerundetes Rechteck 119"/>
          <p:cNvSpPr/>
          <p:nvPr/>
        </p:nvSpPr>
        <p:spPr>
          <a:xfrm>
            <a:off x="2843808" y="386104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Abgerundetes Rechteck 121"/>
          <p:cNvSpPr/>
          <p:nvPr/>
        </p:nvSpPr>
        <p:spPr>
          <a:xfrm>
            <a:off x="2843808" y="407707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Abgerundetes Rechteck 124"/>
          <p:cNvSpPr/>
          <p:nvPr/>
        </p:nvSpPr>
        <p:spPr>
          <a:xfrm>
            <a:off x="4499992" y="34290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Abgerundetes Rechteck 125"/>
          <p:cNvSpPr/>
          <p:nvPr/>
        </p:nvSpPr>
        <p:spPr>
          <a:xfrm>
            <a:off x="4499992" y="36450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Abgerundetes Rechteck 128"/>
          <p:cNvSpPr/>
          <p:nvPr/>
        </p:nvSpPr>
        <p:spPr>
          <a:xfrm>
            <a:off x="4499992" y="386104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Abgerundetes Rechteck 135"/>
          <p:cNvSpPr/>
          <p:nvPr/>
        </p:nvSpPr>
        <p:spPr>
          <a:xfrm>
            <a:off x="4499992" y="407707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Abgerundetes Rechteck 142"/>
          <p:cNvSpPr/>
          <p:nvPr/>
        </p:nvSpPr>
        <p:spPr>
          <a:xfrm>
            <a:off x="6228184" y="34290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Abgerundetes Rechteck 143"/>
          <p:cNvSpPr/>
          <p:nvPr/>
        </p:nvSpPr>
        <p:spPr>
          <a:xfrm>
            <a:off x="6228184" y="36450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Abgerundetes Rechteck 158"/>
          <p:cNvSpPr/>
          <p:nvPr/>
        </p:nvSpPr>
        <p:spPr>
          <a:xfrm>
            <a:off x="6228184" y="386104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Abgerundetes Rechteck 166"/>
          <p:cNvSpPr/>
          <p:nvPr/>
        </p:nvSpPr>
        <p:spPr>
          <a:xfrm>
            <a:off x="7956376" y="3429000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Abgerundetes Rechteck 167"/>
          <p:cNvSpPr/>
          <p:nvPr/>
        </p:nvSpPr>
        <p:spPr>
          <a:xfrm>
            <a:off x="7956376" y="3645024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Abgerundetes Rechteck 173"/>
          <p:cNvSpPr/>
          <p:nvPr/>
        </p:nvSpPr>
        <p:spPr>
          <a:xfrm>
            <a:off x="7956376" y="3861048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5" name="Gerade Verbindung mit Pfeil 174"/>
          <p:cNvCxnSpPr>
            <a:stCxn id="116" idx="1"/>
            <a:endCxn id="111" idx="3"/>
          </p:cNvCxnSpPr>
          <p:nvPr/>
        </p:nvCxnSpPr>
        <p:spPr>
          <a:xfrm flipH="1">
            <a:off x="2246040" y="3320988"/>
            <a:ext cx="597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mit Pfeil 175"/>
          <p:cNvCxnSpPr>
            <a:stCxn id="117" idx="1"/>
            <a:endCxn id="111" idx="3"/>
          </p:cNvCxnSpPr>
          <p:nvPr/>
        </p:nvCxnSpPr>
        <p:spPr>
          <a:xfrm flipH="1" flipV="1">
            <a:off x="2246040" y="3320988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mit Pfeil 180"/>
          <p:cNvCxnSpPr>
            <a:stCxn id="119" idx="1"/>
            <a:endCxn id="113" idx="3"/>
          </p:cNvCxnSpPr>
          <p:nvPr/>
        </p:nvCxnSpPr>
        <p:spPr>
          <a:xfrm flipH="1" flipV="1">
            <a:off x="2246040" y="3537012"/>
            <a:ext cx="59776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mit Pfeil 181"/>
          <p:cNvCxnSpPr>
            <a:stCxn id="120" idx="1"/>
            <a:endCxn id="113" idx="3"/>
          </p:cNvCxnSpPr>
          <p:nvPr/>
        </p:nvCxnSpPr>
        <p:spPr>
          <a:xfrm flipH="1" flipV="1">
            <a:off x="2246040" y="3537012"/>
            <a:ext cx="59776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mit Pfeil 182"/>
          <p:cNvCxnSpPr>
            <a:stCxn id="122" idx="1"/>
            <a:endCxn id="113" idx="3"/>
          </p:cNvCxnSpPr>
          <p:nvPr/>
        </p:nvCxnSpPr>
        <p:spPr>
          <a:xfrm flipH="1" flipV="1">
            <a:off x="2246040" y="3537012"/>
            <a:ext cx="59776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mit Pfeil 187"/>
          <p:cNvCxnSpPr>
            <a:stCxn id="167" idx="1"/>
            <a:endCxn id="143" idx="3"/>
          </p:cNvCxnSpPr>
          <p:nvPr/>
        </p:nvCxnSpPr>
        <p:spPr>
          <a:xfrm flipH="1">
            <a:off x="7142584" y="35370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mit Pfeil 190"/>
          <p:cNvCxnSpPr>
            <a:stCxn id="168" idx="1"/>
            <a:endCxn id="144" idx="3"/>
          </p:cNvCxnSpPr>
          <p:nvPr/>
        </p:nvCxnSpPr>
        <p:spPr>
          <a:xfrm flipH="1">
            <a:off x="7142584" y="3753036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mit Pfeil 191"/>
          <p:cNvCxnSpPr>
            <a:stCxn id="174" idx="1"/>
            <a:endCxn id="159" idx="3"/>
          </p:cNvCxnSpPr>
          <p:nvPr/>
        </p:nvCxnSpPr>
        <p:spPr>
          <a:xfrm flipH="1">
            <a:off x="7142584" y="3969060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feld 192"/>
          <p:cNvSpPr txBox="1"/>
          <p:nvPr/>
        </p:nvSpPr>
        <p:spPr>
          <a:xfrm rot="5400000">
            <a:off x="4800945" y="43881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4" name="Textfeld 193"/>
          <p:cNvSpPr txBox="1"/>
          <p:nvPr/>
        </p:nvSpPr>
        <p:spPr>
          <a:xfrm rot="5400000">
            <a:off x="4800945" y="60443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Abgerundetes Rechteck 39"/>
          <p:cNvSpPr/>
          <p:nvPr/>
        </p:nvSpPr>
        <p:spPr>
          <a:xfrm>
            <a:off x="1115616" y="1520788"/>
            <a:ext cx="7920880" cy="1260140"/>
          </a:xfrm>
          <a:prstGeom prst="roundRect">
            <a:avLst/>
          </a:prstGeom>
          <a:solidFill>
            <a:schemeClr val="bg2">
              <a:lumMod val="20000"/>
              <a:lumOff val="80000"/>
              <a:alpha val="66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Abgerundetes Rechteck 152"/>
          <p:cNvSpPr/>
          <p:nvPr/>
        </p:nvSpPr>
        <p:spPr>
          <a:xfrm>
            <a:off x="1115616" y="4725144"/>
            <a:ext cx="7920880" cy="1260140"/>
          </a:xfrm>
          <a:prstGeom prst="roundRect">
            <a:avLst/>
          </a:prstGeom>
          <a:solidFill>
            <a:schemeClr val="bg2">
              <a:lumMod val="20000"/>
              <a:lumOff val="80000"/>
              <a:alpha val="66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Abgerundetes Rechteck 109"/>
          <p:cNvSpPr/>
          <p:nvPr/>
        </p:nvSpPr>
        <p:spPr>
          <a:xfrm>
            <a:off x="1115616" y="3140968"/>
            <a:ext cx="7920880" cy="1260140"/>
          </a:xfrm>
          <a:prstGeom prst="roundRect">
            <a:avLst/>
          </a:prstGeom>
          <a:solidFill>
            <a:schemeClr val="bg2">
              <a:lumMod val="20000"/>
              <a:lumOff val="80000"/>
              <a:alpha val="66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Abgerundetes Rechteck 141"/>
          <p:cNvSpPr/>
          <p:nvPr/>
        </p:nvSpPr>
        <p:spPr>
          <a:xfrm>
            <a:off x="6228184" y="32129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Abgerundetes Rechteck 165"/>
          <p:cNvSpPr/>
          <p:nvPr/>
        </p:nvSpPr>
        <p:spPr>
          <a:xfrm>
            <a:off x="7956376" y="32129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4" name="Gerade Verbindung mit Pfeil 183"/>
          <p:cNvCxnSpPr>
            <a:stCxn id="166" idx="1"/>
            <a:endCxn id="142" idx="3"/>
          </p:cNvCxnSpPr>
          <p:nvPr/>
        </p:nvCxnSpPr>
        <p:spPr>
          <a:xfrm flipH="1">
            <a:off x="7142584" y="3320988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mit Pfeil 194"/>
          <p:cNvCxnSpPr>
            <a:stCxn id="142" idx="1"/>
            <a:endCxn id="123" idx="3"/>
          </p:cNvCxnSpPr>
          <p:nvPr/>
        </p:nvCxnSpPr>
        <p:spPr>
          <a:xfrm flipH="1">
            <a:off x="5414392" y="3320988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mit Pfeil 195"/>
          <p:cNvCxnSpPr>
            <a:stCxn id="142" idx="1"/>
          </p:cNvCxnSpPr>
          <p:nvPr/>
        </p:nvCxnSpPr>
        <p:spPr>
          <a:xfrm flipH="1">
            <a:off x="5436096" y="3320988"/>
            <a:ext cx="792088" cy="16201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Gerade Verbindung mit Pfeil 198"/>
          <p:cNvCxnSpPr>
            <a:stCxn id="142" idx="1"/>
            <a:endCxn id="17" idx="3"/>
          </p:cNvCxnSpPr>
          <p:nvPr/>
        </p:nvCxnSpPr>
        <p:spPr>
          <a:xfrm flipH="1" flipV="1">
            <a:off x="5414392" y="1700808"/>
            <a:ext cx="813792" cy="16201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Gerade Verbindung mit Pfeil 199"/>
          <p:cNvCxnSpPr>
            <a:stCxn id="17" idx="1"/>
            <a:endCxn id="10" idx="3"/>
          </p:cNvCxnSpPr>
          <p:nvPr/>
        </p:nvCxnSpPr>
        <p:spPr>
          <a:xfrm flipH="1">
            <a:off x="3758208" y="1700808"/>
            <a:ext cx="741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mit Pfeil 196"/>
          <p:cNvCxnSpPr>
            <a:stCxn id="123" idx="1"/>
            <a:endCxn id="10" idx="3"/>
          </p:cNvCxnSpPr>
          <p:nvPr/>
        </p:nvCxnSpPr>
        <p:spPr>
          <a:xfrm flipH="1" flipV="1">
            <a:off x="3758208" y="1700808"/>
            <a:ext cx="741784" cy="16201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Gerade Verbindung mit Pfeil 197"/>
          <p:cNvCxnSpPr>
            <a:stCxn id="137" idx="1"/>
            <a:endCxn id="10" idx="3"/>
          </p:cNvCxnSpPr>
          <p:nvPr/>
        </p:nvCxnSpPr>
        <p:spPr>
          <a:xfrm flipH="1" flipV="1">
            <a:off x="3758208" y="1700808"/>
            <a:ext cx="741784" cy="3204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Abgerundetes Rechteck 136"/>
          <p:cNvSpPr/>
          <p:nvPr/>
        </p:nvSpPr>
        <p:spPr>
          <a:xfrm>
            <a:off x="4499992" y="4797152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Abgerundetes Rechteck 122"/>
          <p:cNvSpPr/>
          <p:nvPr/>
        </p:nvSpPr>
        <p:spPr>
          <a:xfrm>
            <a:off x="4499992" y="321297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499992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1331640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bgerundetes Rechteck 9"/>
          <p:cNvSpPr/>
          <p:nvPr/>
        </p:nvSpPr>
        <p:spPr>
          <a:xfrm>
            <a:off x="2843808" y="1592796"/>
            <a:ext cx="914400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Gerade Verbindung mit Pfeil 41"/>
          <p:cNvCxnSpPr>
            <a:stCxn id="10" idx="1"/>
            <a:endCxn id="4" idx="3"/>
          </p:cNvCxnSpPr>
          <p:nvPr/>
        </p:nvCxnSpPr>
        <p:spPr>
          <a:xfrm flipH="1">
            <a:off x="2246040" y="1700808"/>
            <a:ext cx="597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207702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Implementation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DataObjects</a:t>
            </a:r>
            <a:r>
              <a:rPr lang="en-US" dirty="0" smtClean="0"/>
              <a:t> not anymore in same entry</a:t>
            </a:r>
          </a:p>
          <a:p>
            <a:pPr>
              <a:buFont typeface="Arial"/>
              <a:buChar char="•"/>
            </a:pPr>
            <a:r>
              <a:rPr lang="en-US" dirty="0" smtClean="0"/>
              <a:t>Follow </a:t>
            </a:r>
            <a:r>
              <a:rPr lang="en-US" dirty="0" err="1" smtClean="0"/>
              <a:t>FairLinks</a:t>
            </a:r>
            <a:r>
              <a:rPr lang="en-US" dirty="0" smtClean="0"/>
              <a:t> needs permanent switch between entries </a:t>
            </a:r>
            <a:r>
              <a:rPr lang="en-US" dirty="0" smtClean="0">
                <a:sym typeface="Wingdings"/>
              </a:rPr>
              <a:t> very time consuming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Solution: store in each </a:t>
            </a:r>
            <a:r>
              <a:rPr lang="en-US" dirty="0" err="1" smtClean="0"/>
              <a:t>DataObject</a:t>
            </a:r>
            <a:r>
              <a:rPr lang="en-US" dirty="0" smtClean="0"/>
              <a:t> all </a:t>
            </a:r>
            <a:r>
              <a:rPr lang="en-US" dirty="0" err="1" smtClean="0"/>
              <a:t>FairLinks</a:t>
            </a:r>
            <a:r>
              <a:rPr lang="en-US" dirty="0" smtClean="0"/>
              <a:t> to previous data (not only to stage directly before)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Drawback: Memory and disk storage consumption 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72118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Implementation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1043608" y="1628800"/>
            <a:ext cx="136815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1043608" y="2484512"/>
            <a:ext cx="1368152" cy="296416"/>
          </a:xfrm>
          <a:prstGeom prst="roundRect">
            <a:avLst>
              <a:gd name="adj" fmla="val 30579"/>
            </a:avLst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FairLinks</a:t>
            </a:r>
            <a:endParaRPr lang="en-US" dirty="0"/>
          </a:p>
        </p:txBody>
      </p:sp>
      <p:sp>
        <p:nvSpPr>
          <p:cNvPr id="7" name="Abgerundetes Rechteck 6"/>
          <p:cNvSpPr/>
          <p:nvPr/>
        </p:nvSpPr>
        <p:spPr>
          <a:xfrm>
            <a:off x="3923928" y="1628800"/>
            <a:ext cx="136815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8" name="Abgerundetes Rechteck 7"/>
          <p:cNvSpPr/>
          <p:nvPr/>
        </p:nvSpPr>
        <p:spPr>
          <a:xfrm>
            <a:off x="4211960" y="2484512"/>
            <a:ext cx="864096" cy="296416"/>
          </a:xfrm>
          <a:prstGeom prst="roundRect">
            <a:avLst>
              <a:gd name="adj" fmla="val 30579"/>
            </a:avLst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TRef</a:t>
            </a:r>
            <a:endParaRPr lang="en-US" sz="1400" dirty="0"/>
          </a:p>
        </p:txBody>
      </p:sp>
      <p:cxnSp>
        <p:nvCxnSpPr>
          <p:cNvPr id="10" name="Gerade Verbindung mit Pfeil 9"/>
          <p:cNvCxnSpPr>
            <a:stCxn id="7" idx="2"/>
            <a:endCxn id="11" idx="0"/>
          </p:cNvCxnSpPr>
          <p:nvPr/>
        </p:nvCxnSpPr>
        <p:spPr>
          <a:xfrm>
            <a:off x="4608004" y="2780928"/>
            <a:ext cx="0" cy="4616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Abgerundetes Rechteck 10"/>
          <p:cNvSpPr/>
          <p:nvPr/>
        </p:nvSpPr>
        <p:spPr>
          <a:xfrm>
            <a:off x="3923928" y="3242561"/>
            <a:ext cx="1368152" cy="1152128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FairLinks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1259632" y="1124744"/>
            <a:ext cx="9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4211960" y="1124744"/>
            <a:ext cx="85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3635896" y="4898745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Separate Branch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 be disabled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652120" y="2708920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6444208" y="2276872"/>
            <a:ext cx="1368152" cy="115212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FairLinks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19" name="Textfeld 18"/>
          <p:cNvSpPr txBox="1"/>
          <p:nvPr/>
        </p:nvSpPr>
        <p:spPr>
          <a:xfrm>
            <a:off x="6300192" y="3861048"/>
            <a:ext cx="24128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Selector:</a:t>
            </a:r>
          </a:p>
          <a:p>
            <a:pPr marL="452438" lvl="1" indent="-188913">
              <a:buFont typeface="Arial"/>
              <a:buChar char="•"/>
            </a:pPr>
            <a:r>
              <a:rPr lang="en-US" sz="1600" dirty="0" smtClean="0"/>
              <a:t>Which links to store</a:t>
            </a:r>
          </a:p>
          <a:p>
            <a:pPr marL="452438" lvl="1" indent="-188913">
              <a:buFont typeface="Arial"/>
              <a:buChar char="•"/>
            </a:pPr>
            <a:r>
              <a:rPr lang="en-US" sz="1600" dirty="0" smtClean="0"/>
              <a:t>Which to ignore</a:t>
            </a:r>
          </a:p>
          <a:p>
            <a:pPr marL="742950" lvl="1" indent="-285750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755576" y="3140968"/>
            <a:ext cx="2133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FairLinks</a:t>
            </a:r>
            <a:r>
              <a:rPr lang="en-US" dirty="0" smtClean="0"/>
              <a:t> stored</a:t>
            </a:r>
            <a:br>
              <a:rPr lang="en-US" dirty="0" smtClean="0"/>
            </a:br>
            <a:r>
              <a:rPr lang="en-US" dirty="0" smtClean="0"/>
              <a:t>in object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Always on</a:t>
            </a:r>
          </a:p>
        </p:txBody>
      </p:sp>
    </p:spTree>
    <p:extLst>
      <p:ext uri="{BB962C8B-B14F-4D97-AF65-F5344CB8AC3E}">
        <p14:creationId xmlns:p14="http://schemas.microsoft.com/office/powerpoint/2010/main" val="2175158888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/>
          <p:cNvSpPr/>
          <p:nvPr/>
        </p:nvSpPr>
        <p:spPr>
          <a:xfrm>
            <a:off x="4508516" y="2691873"/>
            <a:ext cx="3528392" cy="1152128"/>
          </a:xfrm>
          <a:prstGeom prst="rect">
            <a:avLst/>
          </a:prstGeom>
          <a:solidFill>
            <a:srgbClr val="DCDCD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hteck 42"/>
          <p:cNvSpPr/>
          <p:nvPr/>
        </p:nvSpPr>
        <p:spPr>
          <a:xfrm>
            <a:off x="3644420" y="2691873"/>
            <a:ext cx="864096" cy="1152128"/>
          </a:xfrm>
          <a:prstGeom prst="rect">
            <a:avLst/>
          </a:prstGeom>
          <a:solidFill>
            <a:srgbClr val="DBED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eck 40"/>
          <p:cNvSpPr/>
          <p:nvPr/>
        </p:nvSpPr>
        <p:spPr>
          <a:xfrm>
            <a:off x="2636308" y="2691873"/>
            <a:ext cx="1008112" cy="1152128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hteck 39"/>
          <p:cNvSpPr/>
          <p:nvPr/>
        </p:nvSpPr>
        <p:spPr>
          <a:xfrm>
            <a:off x="1700204" y="2691873"/>
            <a:ext cx="936104" cy="1152128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1331640" y="2276872"/>
            <a:ext cx="67687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37 : </a:t>
            </a:r>
            <a:r>
              <a:rPr lang="en-US" sz="1400" dirty="0" err="1" smtClean="0"/>
              <a:t>MVDHitsPixel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0 : </a:t>
            </a:r>
            <a:r>
              <a:rPr lang="en-US" sz="1400" dirty="0" smtClean="0"/>
              <a:t>[</a:t>
            </a:r>
            <a:r>
              <a:rPr lang="en-US" sz="1400" dirty="0"/>
              <a:t>(-1/0/1/4/2) </a:t>
            </a:r>
            <a:r>
              <a:rPr lang="en-US" sz="1400" dirty="0" smtClean="0"/>
              <a:t>(</a:t>
            </a:r>
            <a:r>
              <a:rPr lang="en-US" sz="1400" dirty="0"/>
              <a:t>-1/0/36/0/1) (0/0/3/0/2) (0/20/25/0/1) (0/20/25/17/1) ]</a:t>
            </a:r>
          </a:p>
          <a:p>
            <a:r>
              <a:rPr lang="en-US" sz="1400" dirty="0"/>
              <a:t>1 </a:t>
            </a:r>
            <a:r>
              <a:rPr lang="en-US" sz="1400" dirty="0" smtClean="0"/>
              <a:t>: [</a:t>
            </a:r>
            <a:r>
              <a:rPr lang="en-US" sz="1400" dirty="0"/>
              <a:t>(-1/0/1/3/4) </a:t>
            </a:r>
            <a:r>
              <a:rPr lang="en-US" sz="1400" dirty="0" smtClean="0"/>
              <a:t>(</a:t>
            </a:r>
            <a:r>
              <a:rPr lang="en-US" sz="1400" dirty="0"/>
              <a:t>-1/0/36/1/1) (0/0/3/7/4) (0/20/25/1/1) (0/20/25/3/1</a:t>
            </a:r>
            <a:r>
              <a:rPr lang="en-US" sz="1400" dirty="0" smtClean="0"/>
              <a:t>) ]</a:t>
            </a:r>
          </a:p>
          <a:p>
            <a:r>
              <a:rPr lang="en-US" sz="1400" dirty="0"/>
              <a:t>2 : </a:t>
            </a:r>
            <a:r>
              <a:rPr lang="en-US" sz="1400" dirty="0" smtClean="0"/>
              <a:t>[</a:t>
            </a:r>
            <a:r>
              <a:rPr lang="en-US" sz="1400" dirty="0"/>
              <a:t>(-1/0/1/0/1</a:t>
            </a:r>
            <a:r>
              <a:rPr lang="en-US" sz="1400" dirty="0" smtClean="0"/>
              <a:t>) (</a:t>
            </a:r>
            <a:r>
              <a:rPr lang="en-US" sz="1400" dirty="0"/>
              <a:t>-1/0/36/6/1) (0/0/3/14/1) (0/20/25/12/1) ]</a:t>
            </a:r>
          </a:p>
          <a:p>
            <a:r>
              <a:rPr lang="en-US" sz="1400" dirty="0"/>
              <a:t>3 : </a:t>
            </a:r>
            <a:r>
              <a:rPr lang="en-US" sz="1400" dirty="0" smtClean="0"/>
              <a:t>[</a:t>
            </a:r>
            <a:r>
              <a:rPr lang="en-US" sz="1400" dirty="0"/>
              <a:t>(-1/0/1/4/3) </a:t>
            </a:r>
            <a:r>
              <a:rPr lang="en-US" sz="1400" dirty="0" smtClean="0"/>
              <a:t>(</a:t>
            </a:r>
            <a:r>
              <a:rPr lang="en-US" sz="1400" dirty="0"/>
              <a:t>-1/0/36/2/1) (0/0/3/2/3) (0/20/25/2/1) (0/20/25/19/1) (0/20/25/22/1) ]</a:t>
            </a:r>
          </a:p>
          <a:p>
            <a:r>
              <a:rPr lang="en-US" sz="1400" dirty="0"/>
              <a:t>4 : </a:t>
            </a:r>
            <a:r>
              <a:rPr lang="en-US" sz="1400" dirty="0" smtClean="0"/>
              <a:t>[</a:t>
            </a:r>
            <a:r>
              <a:rPr lang="en-US" sz="1400" dirty="0"/>
              <a:t>(-1/0/1/3/2) </a:t>
            </a:r>
            <a:r>
              <a:rPr lang="en-US" sz="1400" dirty="0" smtClean="0"/>
              <a:t>(</a:t>
            </a:r>
            <a:r>
              <a:rPr lang="en-US" sz="1400" dirty="0"/>
              <a:t>-1/0/36/4/1) (0/0/3/6/2) (0/20/25/9/1) (0/20/25/20/1) </a:t>
            </a: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4" name="Rechteck 3"/>
          <p:cNvSpPr/>
          <p:nvPr/>
        </p:nvSpPr>
        <p:spPr>
          <a:xfrm>
            <a:off x="3707904" y="4581128"/>
            <a:ext cx="131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(-1/0/1/4/</a:t>
            </a:r>
            <a:r>
              <a:rPr lang="en-US" dirty="0" smtClean="0">
                <a:solidFill>
                  <a:srgbClr val="7F7F7F"/>
                </a:solidFill>
              </a:rPr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2483768" y="4869160"/>
            <a:ext cx="1440160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1547664" y="5661248"/>
            <a:ext cx="720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FileID</a:t>
            </a:r>
            <a:endParaRPr lang="en-US" sz="1600" dirty="0"/>
          </a:p>
        </p:txBody>
      </p:sp>
      <p:cxnSp>
        <p:nvCxnSpPr>
          <p:cNvPr id="16" name="Gerade Verbindung 15"/>
          <p:cNvCxnSpPr/>
          <p:nvPr/>
        </p:nvCxnSpPr>
        <p:spPr>
          <a:xfrm flipH="1">
            <a:off x="3275856" y="4941168"/>
            <a:ext cx="864096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843808" y="5661248"/>
            <a:ext cx="914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EventID</a:t>
            </a:r>
            <a:endParaRPr lang="en-US" sz="1600" dirty="0"/>
          </a:p>
        </p:txBody>
      </p:sp>
      <p:sp>
        <p:nvSpPr>
          <p:cNvPr id="20" name="Textfeld 19"/>
          <p:cNvSpPr txBox="1"/>
          <p:nvPr/>
        </p:nvSpPr>
        <p:spPr>
          <a:xfrm>
            <a:off x="4211960" y="5661248"/>
            <a:ext cx="103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BranchID</a:t>
            </a:r>
            <a:endParaRPr lang="en-US" sz="1600" dirty="0" smtClean="0"/>
          </a:p>
        </p:txBody>
      </p:sp>
      <p:cxnSp>
        <p:nvCxnSpPr>
          <p:cNvPr id="21" name="Gerade Verbindung 20"/>
          <p:cNvCxnSpPr>
            <a:stCxn id="4" idx="2"/>
            <a:endCxn id="20" idx="0"/>
          </p:cNvCxnSpPr>
          <p:nvPr/>
        </p:nvCxnSpPr>
        <p:spPr>
          <a:xfrm>
            <a:off x="4364751" y="4950460"/>
            <a:ext cx="367193" cy="710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572000" y="4941168"/>
            <a:ext cx="1296144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436096" y="5661248"/>
            <a:ext cx="14389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Index in</a:t>
            </a:r>
          </a:p>
          <a:p>
            <a:pPr algn="ctr"/>
            <a:r>
              <a:rPr lang="en-US" sz="1600" dirty="0" err="1" smtClean="0"/>
              <a:t>TClonesArray</a:t>
            </a:r>
            <a:endParaRPr lang="en-US" sz="1600" dirty="0"/>
          </a:p>
        </p:txBody>
      </p:sp>
      <p:sp>
        <p:nvSpPr>
          <p:cNvPr id="33" name="Textfeld 32"/>
          <p:cNvSpPr txBox="1"/>
          <p:nvPr/>
        </p:nvSpPr>
        <p:spPr>
          <a:xfrm>
            <a:off x="1763688" y="1916832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</a:rPr>
              <a:t>MCTrack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699792" y="1916832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Cluster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635896" y="1916832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MCPoint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644008" y="1916832"/>
            <a:ext cx="493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Digi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 rot="5400000">
            <a:off x="4260885" y="38841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69141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New concept for storage of </a:t>
            </a:r>
            <a:r>
              <a:rPr lang="en-US" dirty="0" err="1" smtClean="0"/>
              <a:t>FairLinks</a:t>
            </a:r>
            <a:r>
              <a:rPr lang="en-US" dirty="0" smtClean="0"/>
              <a:t> to better cope with </a:t>
            </a:r>
            <a:r>
              <a:rPr lang="en-US" dirty="0" err="1" smtClean="0"/>
              <a:t>TimeBased</a:t>
            </a:r>
            <a:r>
              <a:rPr lang="en-US" dirty="0" smtClean="0"/>
              <a:t> simulation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 err="1" smtClean="0"/>
              <a:t>FairLinks</a:t>
            </a:r>
            <a:r>
              <a:rPr lang="en-US" dirty="0" smtClean="0"/>
              <a:t> directly available in each </a:t>
            </a:r>
            <a:r>
              <a:rPr lang="en-US" dirty="0" err="1" smtClean="0"/>
              <a:t>DataObject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Storage of </a:t>
            </a:r>
            <a:r>
              <a:rPr lang="en-US" dirty="0" err="1" smtClean="0"/>
              <a:t>FairLinks</a:t>
            </a:r>
            <a:r>
              <a:rPr lang="en-US" dirty="0" smtClean="0"/>
              <a:t> separated from Data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Connection via </a:t>
            </a:r>
            <a:r>
              <a:rPr lang="en-US" dirty="0" err="1" smtClean="0"/>
              <a:t>persistant</a:t>
            </a:r>
            <a:r>
              <a:rPr lang="en-US" dirty="0" smtClean="0"/>
              <a:t> </a:t>
            </a:r>
            <a:r>
              <a:rPr lang="en-US" dirty="0" err="1" smtClean="0"/>
              <a:t>TRef</a:t>
            </a:r>
            <a:r>
              <a:rPr lang="en-US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FairLinks</a:t>
            </a:r>
            <a:r>
              <a:rPr lang="en-US" dirty="0" smtClean="0"/>
              <a:t> can be disabled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FairLinksManager</a:t>
            </a:r>
            <a:r>
              <a:rPr lang="en-US" dirty="0" smtClean="0"/>
              <a:t> to select what to store and what not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Where to get it?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Is part of </a:t>
            </a:r>
            <a:r>
              <a:rPr lang="en-US" dirty="0" err="1" smtClean="0"/>
              <a:t>FairRoot</a:t>
            </a:r>
            <a:r>
              <a:rPr lang="en-US" dirty="0" smtClean="0"/>
              <a:t> in the latest releases of the trunk in </a:t>
            </a:r>
            <a:r>
              <a:rPr lang="en-US" dirty="0" err="1" smtClean="0"/>
              <a:t>Git</a:t>
            </a:r>
            <a:r>
              <a:rPr lang="en-US" dirty="0" smtClean="0"/>
              <a:t> repository</a:t>
            </a:r>
          </a:p>
        </p:txBody>
      </p:sp>
    </p:spTree>
    <p:extLst>
      <p:ext uri="{BB962C8B-B14F-4D97-AF65-F5344CB8AC3E}">
        <p14:creationId xmlns:p14="http://schemas.microsoft.com/office/powerpoint/2010/main" val="1740217285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TimeGapEventBuilder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Looks for time gaps in data stream of one sub detector</a:t>
            </a:r>
          </a:p>
          <a:p>
            <a:pPr>
              <a:buFont typeface="Arial"/>
              <a:buChar char="•"/>
            </a:pPr>
            <a:r>
              <a:rPr lang="en-US" dirty="0" smtClean="0"/>
              <a:t>Selects hits between gaps and </a:t>
            </a:r>
            <a:r>
              <a:rPr lang="en-US" dirty="0" smtClean="0"/>
              <a:t>groups </a:t>
            </a:r>
            <a:r>
              <a:rPr lang="en-US" dirty="0" smtClean="0"/>
              <a:t>them into “pseudo event”</a:t>
            </a:r>
          </a:p>
          <a:p>
            <a:pPr>
              <a:buFont typeface="Arial"/>
              <a:buChar char="•"/>
            </a:pPr>
            <a:r>
              <a:rPr lang="en-US" dirty="0" smtClean="0"/>
              <a:t>Takes </a:t>
            </a:r>
            <a:r>
              <a:rPr lang="en-US" dirty="0" smtClean="0"/>
              <a:t>time width of “pseudo event” to select data of other sub detectors depending on their time resolution to build complete event</a:t>
            </a:r>
            <a:endParaRPr lang="en-US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2483768" y="394982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2564160" y="394982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716560" y="394982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771800" y="394982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2915816" y="394982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419872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500264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652664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707904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85192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3923928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00432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415672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21196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4355976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93204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5076056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5164832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5220072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529208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5652120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5732512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5884912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5940152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084168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6156176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6236568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6388968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6444208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6588224" y="393305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Geschweifte Klammer links 37"/>
          <p:cNvSpPr/>
          <p:nvPr/>
        </p:nvSpPr>
        <p:spPr>
          <a:xfrm rot="16200000">
            <a:off x="2591782" y="4113076"/>
            <a:ext cx="216024" cy="57606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en-US"/>
          </a:p>
        </p:txBody>
      </p:sp>
      <p:sp>
        <p:nvSpPr>
          <p:cNvPr id="39" name="Geschweifte Klammer links 38"/>
          <p:cNvSpPr/>
          <p:nvPr/>
        </p:nvSpPr>
        <p:spPr>
          <a:xfrm rot="16200000">
            <a:off x="3779914" y="3861049"/>
            <a:ext cx="216024" cy="10801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en-US"/>
          </a:p>
        </p:txBody>
      </p:sp>
      <p:sp>
        <p:nvSpPr>
          <p:cNvPr id="40" name="Geschweifte Klammer links 39"/>
          <p:cNvSpPr/>
          <p:nvPr/>
        </p:nvSpPr>
        <p:spPr>
          <a:xfrm rot="16200000">
            <a:off x="5004048" y="4149080"/>
            <a:ext cx="216024" cy="5040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en-US"/>
          </a:p>
        </p:txBody>
      </p:sp>
      <p:sp>
        <p:nvSpPr>
          <p:cNvPr id="41" name="Geschweifte Klammer links 40"/>
          <p:cNvSpPr/>
          <p:nvPr/>
        </p:nvSpPr>
        <p:spPr>
          <a:xfrm rot="16200000">
            <a:off x="6012159" y="3861049"/>
            <a:ext cx="216024" cy="10801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en-US"/>
          </a:p>
        </p:txBody>
      </p:sp>
      <p:cxnSp>
        <p:nvCxnSpPr>
          <p:cNvPr id="42" name="Gerade Verbindung 41"/>
          <p:cNvCxnSpPr/>
          <p:nvPr/>
        </p:nvCxnSpPr>
        <p:spPr>
          <a:xfrm>
            <a:off x="248376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256416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271656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277180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291581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34198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350026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365266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37079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38519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39239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40043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41567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42119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43559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493204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50760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516483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52200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52920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56521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57325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58849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594015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60841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61561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62365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63889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644420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658822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291581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299620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314860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320384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3347864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38519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>
            <a:off x="39323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40847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413995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42839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43559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44363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45887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464400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478802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536408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55081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>
            <a:off x="55968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>
            <a:off x="56521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>
            <a:off x="57241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60841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>
            <a:off x="61645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63169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>
            <a:off x="63722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651621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>
            <a:off x="658822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666861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682101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68762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70202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320384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328424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343664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>
            <a:off x="349188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363589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413995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422034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>
            <a:off x="437274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>
            <a:off x="442798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>
            <a:off x="45720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>
            <a:off x="464400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47244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48768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>
            <a:off x="493204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50760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>
            <a:off x="56521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579613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58849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>
            <a:off x="594015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120"/>
          <p:cNvCxnSpPr/>
          <p:nvPr/>
        </p:nvCxnSpPr>
        <p:spPr>
          <a:xfrm>
            <a:off x="60121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63722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>
            <a:off x="645259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>
            <a:off x="660499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666023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>
            <a:off x="680424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>
            <a:off x="68762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695664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710904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>
            <a:off x="716428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>
            <a:off x="73083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3707904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378829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>
            <a:off x="394069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>
            <a:off x="399593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4139952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>
            <a:off x="464400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47244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48768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493204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>
            <a:off x="50760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514806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52284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>
            <a:off x="53808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>
            <a:off x="543609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>
            <a:off x="55801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61561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>
            <a:off x="630019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>
            <a:off x="63889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>
            <a:off x="644420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>
            <a:off x="651621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687625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>
            <a:off x="695664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>
            <a:off x="710904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716428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>
            <a:off x="73083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>
            <a:off x="73803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>
            <a:off x="74607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>
            <a:off x="76131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>
            <a:off x="766834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>
            <a:off x="78123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>
            <a:off x="435597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>
            <a:off x="443636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>
            <a:off x="458876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>
            <a:off x="464400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>
            <a:off x="4788024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>
            <a:off x="52920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>
            <a:off x="53724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>
            <a:off x="55248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169"/>
          <p:cNvCxnSpPr/>
          <p:nvPr/>
        </p:nvCxnSpPr>
        <p:spPr>
          <a:xfrm>
            <a:off x="55801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>
            <a:off x="57241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171"/>
          <p:cNvCxnSpPr/>
          <p:nvPr/>
        </p:nvCxnSpPr>
        <p:spPr>
          <a:xfrm>
            <a:off x="579613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72"/>
          <p:cNvCxnSpPr/>
          <p:nvPr/>
        </p:nvCxnSpPr>
        <p:spPr>
          <a:xfrm>
            <a:off x="58765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Gerade Verbindung 173"/>
          <p:cNvCxnSpPr/>
          <p:nvPr/>
        </p:nvCxnSpPr>
        <p:spPr>
          <a:xfrm>
            <a:off x="60289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174"/>
          <p:cNvCxnSpPr/>
          <p:nvPr/>
        </p:nvCxnSpPr>
        <p:spPr>
          <a:xfrm>
            <a:off x="60841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175"/>
          <p:cNvCxnSpPr/>
          <p:nvPr/>
        </p:nvCxnSpPr>
        <p:spPr>
          <a:xfrm>
            <a:off x="622818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176"/>
          <p:cNvCxnSpPr/>
          <p:nvPr/>
        </p:nvCxnSpPr>
        <p:spPr>
          <a:xfrm>
            <a:off x="680424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/>
          <p:nvPr/>
        </p:nvCxnSpPr>
        <p:spPr>
          <a:xfrm>
            <a:off x="694826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/>
          <p:nvPr/>
        </p:nvCxnSpPr>
        <p:spPr>
          <a:xfrm>
            <a:off x="703704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179"/>
          <p:cNvCxnSpPr/>
          <p:nvPr/>
        </p:nvCxnSpPr>
        <p:spPr>
          <a:xfrm>
            <a:off x="70922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716428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75243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/>
          <p:nvPr/>
        </p:nvCxnSpPr>
        <p:spPr>
          <a:xfrm>
            <a:off x="76047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77571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78123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79563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02838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81087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826117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831641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846043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193"/>
          <p:cNvCxnSpPr/>
          <p:nvPr/>
        </p:nvCxnSpPr>
        <p:spPr>
          <a:xfrm>
            <a:off x="212372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194"/>
          <p:cNvCxnSpPr/>
          <p:nvPr/>
        </p:nvCxnSpPr>
        <p:spPr>
          <a:xfrm>
            <a:off x="220412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/>
          <p:nvPr/>
        </p:nvCxnSpPr>
        <p:spPr>
          <a:xfrm>
            <a:off x="235652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196"/>
          <p:cNvCxnSpPr/>
          <p:nvPr/>
        </p:nvCxnSpPr>
        <p:spPr>
          <a:xfrm>
            <a:off x="241176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Gerade Verbindung 197"/>
          <p:cNvCxnSpPr/>
          <p:nvPr/>
        </p:nvCxnSpPr>
        <p:spPr>
          <a:xfrm>
            <a:off x="255577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Gerade Verbindung 198"/>
          <p:cNvCxnSpPr/>
          <p:nvPr/>
        </p:nvCxnSpPr>
        <p:spPr>
          <a:xfrm>
            <a:off x="305983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Gerade Verbindung 199"/>
          <p:cNvCxnSpPr/>
          <p:nvPr/>
        </p:nvCxnSpPr>
        <p:spPr>
          <a:xfrm>
            <a:off x="314022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200"/>
          <p:cNvCxnSpPr/>
          <p:nvPr/>
        </p:nvCxnSpPr>
        <p:spPr>
          <a:xfrm>
            <a:off x="329262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34786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Gerade Verbindung 202"/>
          <p:cNvCxnSpPr/>
          <p:nvPr/>
        </p:nvCxnSpPr>
        <p:spPr>
          <a:xfrm>
            <a:off x="34918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Gerade Verbindung 203"/>
          <p:cNvCxnSpPr/>
          <p:nvPr/>
        </p:nvCxnSpPr>
        <p:spPr>
          <a:xfrm>
            <a:off x="356388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Gerade Verbindung 204"/>
          <p:cNvCxnSpPr/>
          <p:nvPr/>
        </p:nvCxnSpPr>
        <p:spPr>
          <a:xfrm>
            <a:off x="36442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Gerade Verbindung 205"/>
          <p:cNvCxnSpPr/>
          <p:nvPr/>
        </p:nvCxnSpPr>
        <p:spPr>
          <a:xfrm>
            <a:off x="37966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Gerade Verbindung 206"/>
          <p:cNvCxnSpPr/>
          <p:nvPr/>
        </p:nvCxnSpPr>
        <p:spPr>
          <a:xfrm>
            <a:off x="385192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Gerade Verbindung 207"/>
          <p:cNvCxnSpPr/>
          <p:nvPr/>
        </p:nvCxnSpPr>
        <p:spPr>
          <a:xfrm>
            <a:off x="399593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Gerade Verbindung 208"/>
          <p:cNvCxnSpPr/>
          <p:nvPr/>
        </p:nvCxnSpPr>
        <p:spPr>
          <a:xfrm>
            <a:off x="45720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209"/>
          <p:cNvCxnSpPr/>
          <p:nvPr/>
        </p:nvCxnSpPr>
        <p:spPr>
          <a:xfrm>
            <a:off x="255577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Gerade Verbindung 210"/>
          <p:cNvCxnSpPr/>
          <p:nvPr/>
        </p:nvCxnSpPr>
        <p:spPr>
          <a:xfrm>
            <a:off x="263616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Gerade Verbindung 211"/>
          <p:cNvCxnSpPr/>
          <p:nvPr/>
        </p:nvCxnSpPr>
        <p:spPr>
          <a:xfrm>
            <a:off x="278856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Gerade Verbindung 212"/>
          <p:cNvCxnSpPr/>
          <p:nvPr/>
        </p:nvCxnSpPr>
        <p:spPr>
          <a:xfrm>
            <a:off x="284380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Gerade Verbindung 213"/>
          <p:cNvCxnSpPr/>
          <p:nvPr/>
        </p:nvCxnSpPr>
        <p:spPr>
          <a:xfrm>
            <a:off x="2987824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Gerade Verbindung 214"/>
          <p:cNvCxnSpPr/>
          <p:nvPr/>
        </p:nvCxnSpPr>
        <p:spPr>
          <a:xfrm>
            <a:off x="349188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215"/>
          <p:cNvCxnSpPr/>
          <p:nvPr/>
        </p:nvCxnSpPr>
        <p:spPr>
          <a:xfrm>
            <a:off x="35722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216"/>
          <p:cNvCxnSpPr/>
          <p:nvPr/>
        </p:nvCxnSpPr>
        <p:spPr>
          <a:xfrm>
            <a:off x="372467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217"/>
          <p:cNvCxnSpPr/>
          <p:nvPr/>
        </p:nvCxnSpPr>
        <p:spPr>
          <a:xfrm>
            <a:off x="37799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218"/>
          <p:cNvCxnSpPr/>
          <p:nvPr/>
        </p:nvCxnSpPr>
        <p:spPr>
          <a:xfrm>
            <a:off x="39239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219"/>
          <p:cNvCxnSpPr/>
          <p:nvPr/>
        </p:nvCxnSpPr>
        <p:spPr>
          <a:xfrm>
            <a:off x="3995936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Gerade Verbindung 220"/>
          <p:cNvCxnSpPr/>
          <p:nvPr/>
        </p:nvCxnSpPr>
        <p:spPr>
          <a:xfrm>
            <a:off x="40763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Gerade Verbindung 221"/>
          <p:cNvCxnSpPr/>
          <p:nvPr/>
        </p:nvCxnSpPr>
        <p:spPr>
          <a:xfrm>
            <a:off x="422872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Gerade Verbindung 222"/>
          <p:cNvCxnSpPr/>
          <p:nvPr/>
        </p:nvCxnSpPr>
        <p:spPr>
          <a:xfrm>
            <a:off x="42839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>
            <a:off x="442798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Gerade Verbindung 224"/>
          <p:cNvCxnSpPr/>
          <p:nvPr/>
        </p:nvCxnSpPr>
        <p:spPr>
          <a:xfrm>
            <a:off x="284380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Gerade Verbindung 225"/>
          <p:cNvCxnSpPr/>
          <p:nvPr/>
        </p:nvCxnSpPr>
        <p:spPr>
          <a:xfrm>
            <a:off x="292420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>
            <a:off x="307660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>
            <a:off x="3131840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>
            <a:off x="327585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Gerade Verbindung 229"/>
          <p:cNvCxnSpPr/>
          <p:nvPr/>
        </p:nvCxnSpPr>
        <p:spPr>
          <a:xfrm>
            <a:off x="3779912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Gerade Verbindung 230"/>
          <p:cNvCxnSpPr/>
          <p:nvPr/>
        </p:nvCxnSpPr>
        <p:spPr>
          <a:xfrm>
            <a:off x="38603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>
            <a:off x="401270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>
            <a:off x="4067944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42119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42839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43643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45167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Gerade Verbindung 237"/>
          <p:cNvCxnSpPr/>
          <p:nvPr/>
        </p:nvCxnSpPr>
        <p:spPr>
          <a:xfrm>
            <a:off x="45720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Gerade Verbindung 238"/>
          <p:cNvCxnSpPr/>
          <p:nvPr/>
        </p:nvCxnSpPr>
        <p:spPr>
          <a:xfrm>
            <a:off x="3347864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Gerade Verbindung 239"/>
          <p:cNvCxnSpPr/>
          <p:nvPr/>
        </p:nvCxnSpPr>
        <p:spPr>
          <a:xfrm>
            <a:off x="342825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Gerade Verbindung 240"/>
          <p:cNvCxnSpPr/>
          <p:nvPr/>
        </p:nvCxnSpPr>
        <p:spPr>
          <a:xfrm>
            <a:off x="358065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Gerade Verbindung 241"/>
          <p:cNvCxnSpPr/>
          <p:nvPr/>
        </p:nvCxnSpPr>
        <p:spPr>
          <a:xfrm>
            <a:off x="363589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Gerade Verbindung 242"/>
          <p:cNvCxnSpPr/>
          <p:nvPr/>
        </p:nvCxnSpPr>
        <p:spPr>
          <a:xfrm>
            <a:off x="3779912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Gerade Verbindung 243"/>
          <p:cNvCxnSpPr/>
          <p:nvPr/>
        </p:nvCxnSpPr>
        <p:spPr>
          <a:xfrm>
            <a:off x="4283968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Gerade Verbindung 244"/>
          <p:cNvCxnSpPr/>
          <p:nvPr/>
        </p:nvCxnSpPr>
        <p:spPr>
          <a:xfrm>
            <a:off x="43643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Gerade Verbindung 245"/>
          <p:cNvCxnSpPr/>
          <p:nvPr/>
        </p:nvCxnSpPr>
        <p:spPr>
          <a:xfrm>
            <a:off x="451676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Gerade Verbindung 246"/>
          <p:cNvCxnSpPr/>
          <p:nvPr/>
        </p:nvCxnSpPr>
        <p:spPr>
          <a:xfrm>
            <a:off x="4572000" y="501317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Gerade Verbindung 247"/>
          <p:cNvCxnSpPr/>
          <p:nvPr/>
        </p:nvCxnSpPr>
        <p:spPr>
          <a:xfrm>
            <a:off x="3995936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Gerade Verbindung 248"/>
          <p:cNvCxnSpPr/>
          <p:nvPr/>
        </p:nvCxnSpPr>
        <p:spPr>
          <a:xfrm>
            <a:off x="407632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Gerade Verbindung 249"/>
          <p:cNvCxnSpPr/>
          <p:nvPr/>
        </p:nvCxnSpPr>
        <p:spPr>
          <a:xfrm>
            <a:off x="422872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Gerade Verbindung 250"/>
          <p:cNvCxnSpPr/>
          <p:nvPr/>
        </p:nvCxnSpPr>
        <p:spPr>
          <a:xfrm>
            <a:off x="4283968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Gerade Verbindung 251"/>
          <p:cNvCxnSpPr/>
          <p:nvPr/>
        </p:nvCxnSpPr>
        <p:spPr>
          <a:xfrm>
            <a:off x="4427984" y="502994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1" name="Gruppierung 260"/>
          <p:cNvGrpSpPr/>
          <p:nvPr/>
        </p:nvGrpSpPr>
        <p:grpSpPr>
          <a:xfrm>
            <a:off x="2123728" y="4653136"/>
            <a:ext cx="2880320" cy="720080"/>
            <a:chOff x="2123728" y="4653136"/>
            <a:chExt cx="2880320" cy="720080"/>
          </a:xfrm>
        </p:grpSpPr>
        <p:cxnSp>
          <p:nvCxnSpPr>
            <p:cNvPr id="193" name="Gerade Verbindung 192"/>
            <p:cNvCxnSpPr/>
            <p:nvPr/>
          </p:nvCxnSpPr>
          <p:spPr>
            <a:xfrm>
              <a:off x="2411760" y="4653136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Gerade Verbindung 253"/>
            <p:cNvCxnSpPr/>
            <p:nvPr/>
          </p:nvCxnSpPr>
          <p:spPr>
            <a:xfrm flipH="1">
              <a:off x="2123728" y="4653136"/>
              <a:ext cx="288032" cy="28803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Gerade Verbindung 255"/>
            <p:cNvCxnSpPr/>
            <p:nvPr/>
          </p:nvCxnSpPr>
          <p:spPr>
            <a:xfrm>
              <a:off x="2987824" y="4653136"/>
              <a:ext cx="2016224" cy="28803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Gerade Verbindung 257"/>
            <p:cNvCxnSpPr/>
            <p:nvPr/>
          </p:nvCxnSpPr>
          <p:spPr>
            <a:xfrm>
              <a:off x="2123728" y="4941168"/>
              <a:ext cx="0" cy="43204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Gerade Verbindung 258"/>
            <p:cNvCxnSpPr/>
            <p:nvPr/>
          </p:nvCxnSpPr>
          <p:spPr>
            <a:xfrm>
              <a:off x="5004048" y="4941168"/>
              <a:ext cx="0" cy="43204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uppierung 261"/>
          <p:cNvGrpSpPr/>
          <p:nvPr/>
        </p:nvGrpSpPr>
        <p:grpSpPr>
          <a:xfrm>
            <a:off x="3059832" y="4653136"/>
            <a:ext cx="2880320" cy="720080"/>
            <a:chOff x="2123728" y="4653136"/>
            <a:chExt cx="2880320" cy="720080"/>
          </a:xfrm>
        </p:grpSpPr>
        <p:cxnSp>
          <p:nvCxnSpPr>
            <p:cNvPr id="263" name="Gerade Verbindung 262"/>
            <p:cNvCxnSpPr/>
            <p:nvPr/>
          </p:nvCxnSpPr>
          <p:spPr>
            <a:xfrm>
              <a:off x="2411760" y="4653136"/>
              <a:ext cx="108012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Gerade Verbindung 263"/>
            <p:cNvCxnSpPr/>
            <p:nvPr/>
          </p:nvCxnSpPr>
          <p:spPr>
            <a:xfrm flipH="1">
              <a:off x="2123728" y="4653136"/>
              <a:ext cx="288032" cy="28803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Gerade Verbindung 264"/>
            <p:cNvCxnSpPr/>
            <p:nvPr/>
          </p:nvCxnSpPr>
          <p:spPr>
            <a:xfrm>
              <a:off x="3491880" y="4653136"/>
              <a:ext cx="1512168" cy="28803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Gerade Verbindung 265"/>
            <p:cNvCxnSpPr/>
            <p:nvPr/>
          </p:nvCxnSpPr>
          <p:spPr>
            <a:xfrm>
              <a:off x="2123728" y="4941168"/>
              <a:ext cx="0" cy="43204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Gerade Verbindung 266"/>
            <p:cNvCxnSpPr/>
            <p:nvPr/>
          </p:nvCxnSpPr>
          <p:spPr>
            <a:xfrm>
              <a:off x="5004048" y="4941168"/>
              <a:ext cx="0" cy="43204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uppierung 270"/>
          <p:cNvGrpSpPr/>
          <p:nvPr/>
        </p:nvGrpSpPr>
        <p:grpSpPr>
          <a:xfrm>
            <a:off x="4644008" y="4653136"/>
            <a:ext cx="2736304" cy="720080"/>
            <a:chOff x="2123728" y="4653136"/>
            <a:chExt cx="2736304" cy="720080"/>
          </a:xfrm>
        </p:grpSpPr>
        <p:cxnSp>
          <p:nvCxnSpPr>
            <p:cNvPr id="272" name="Gerade Verbindung 271"/>
            <p:cNvCxnSpPr/>
            <p:nvPr/>
          </p:nvCxnSpPr>
          <p:spPr>
            <a:xfrm>
              <a:off x="2411760" y="4653136"/>
              <a:ext cx="432048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Gerade Verbindung 272"/>
            <p:cNvCxnSpPr/>
            <p:nvPr/>
          </p:nvCxnSpPr>
          <p:spPr>
            <a:xfrm flipH="1">
              <a:off x="2123728" y="4653136"/>
              <a:ext cx="288032" cy="28803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Gerade Verbindung 273"/>
            <p:cNvCxnSpPr/>
            <p:nvPr/>
          </p:nvCxnSpPr>
          <p:spPr>
            <a:xfrm>
              <a:off x="2843808" y="4653136"/>
              <a:ext cx="2016224" cy="28803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Gerade Verbindung 274"/>
            <p:cNvCxnSpPr/>
            <p:nvPr/>
          </p:nvCxnSpPr>
          <p:spPr>
            <a:xfrm>
              <a:off x="2123728" y="4941168"/>
              <a:ext cx="0" cy="43204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Gerade Verbindung 275"/>
            <p:cNvCxnSpPr/>
            <p:nvPr/>
          </p:nvCxnSpPr>
          <p:spPr>
            <a:xfrm>
              <a:off x="4860032" y="4941168"/>
              <a:ext cx="0" cy="43204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Textfeld 277"/>
          <p:cNvSpPr txBox="1"/>
          <p:nvPr/>
        </p:nvSpPr>
        <p:spPr>
          <a:xfrm>
            <a:off x="1187624" y="3933056"/>
            <a:ext cx="69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MVD</a:t>
            </a:r>
            <a:endParaRPr lang="en-US" dirty="0"/>
          </a:p>
        </p:txBody>
      </p:sp>
      <p:sp>
        <p:nvSpPr>
          <p:cNvPr id="279" name="Textfeld 278"/>
          <p:cNvSpPr txBox="1"/>
          <p:nvPr/>
        </p:nvSpPr>
        <p:spPr>
          <a:xfrm>
            <a:off x="1187624" y="501317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STT</a:t>
            </a:r>
            <a:endParaRPr lang="en-US" dirty="0"/>
          </a:p>
        </p:txBody>
      </p:sp>
      <p:sp>
        <p:nvSpPr>
          <p:cNvPr id="280" name="Textfeld 279"/>
          <p:cNvSpPr txBox="1"/>
          <p:nvPr/>
        </p:nvSpPr>
        <p:spPr>
          <a:xfrm>
            <a:off x="2771800" y="5445224"/>
            <a:ext cx="96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1</a:t>
            </a:r>
            <a:endParaRPr lang="en-US" dirty="0"/>
          </a:p>
        </p:txBody>
      </p:sp>
      <p:sp>
        <p:nvSpPr>
          <p:cNvPr id="281" name="Textfeld 280"/>
          <p:cNvSpPr txBox="1"/>
          <p:nvPr/>
        </p:nvSpPr>
        <p:spPr>
          <a:xfrm>
            <a:off x="4252627" y="5445224"/>
            <a:ext cx="96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Event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82" name="Textfeld 281"/>
          <p:cNvSpPr txBox="1"/>
          <p:nvPr/>
        </p:nvSpPr>
        <p:spPr>
          <a:xfrm>
            <a:off x="5580112" y="5445224"/>
            <a:ext cx="96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Event 3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74683"/>
      </p:ext>
    </p:extLst>
  </p:cSld>
  <p:clrMapOvr>
    <a:masterClrMapping/>
  </p:clrMapOvr>
  <p:transition xmlns:p14="http://schemas.microsoft.com/office/powerpoint/2010/main" advTm="1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280" grpId="0"/>
      <p:bldP spid="281" grpId="0"/>
      <p:bldP spid="28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Macintosh PowerPoint</Application>
  <PresentationFormat>Bildschirmpräsentation (4:3)</PresentationFormat>
  <Paragraphs>123</Paragraphs>
  <Slides>15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Standarddesign</vt:lpstr>
      <vt:lpstr>Bitmap</vt:lpstr>
      <vt:lpstr>New Implementation FairLinks</vt:lpstr>
      <vt:lpstr>Current Implementation Event Based</vt:lpstr>
      <vt:lpstr>Current Implementation</vt:lpstr>
      <vt:lpstr>Current Implementation Time Based</vt:lpstr>
      <vt:lpstr>Future Implementation</vt:lpstr>
      <vt:lpstr>Future Implementation</vt:lpstr>
      <vt:lpstr>Results</vt:lpstr>
      <vt:lpstr>Summary</vt:lpstr>
      <vt:lpstr>TimeGapEventBuilder</vt:lpstr>
      <vt:lpstr>Simulation Results</vt:lpstr>
      <vt:lpstr>Time Width of Event Data</vt:lpstr>
      <vt:lpstr>Event Quality</vt:lpstr>
      <vt:lpstr>Number of Events in PseudoEvent</vt:lpstr>
      <vt:lpstr>Event Display</vt:lpstr>
      <vt:lpstr>Summary and Outlook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1404</cp:revision>
  <cp:lastPrinted>2014-09-02T12:21:31Z</cp:lastPrinted>
  <dcterms:created xsi:type="dcterms:W3CDTF">2006-01-19T12:56:44Z</dcterms:created>
  <dcterms:modified xsi:type="dcterms:W3CDTF">2014-09-08T06:25:23Z</dcterms:modified>
</cp:coreProperties>
</file>