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3" r:id="rId1"/>
  </p:sldMasterIdLst>
  <p:notesMasterIdLst>
    <p:notesMasterId r:id="rId19"/>
  </p:notesMasterIdLst>
  <p:sldIdLst>
    <p:sldId id="365" r:id="rId2"/>
    <p:sldId id="408" r:id="rId3"/>
    <p:sldId id="409" r:id="rId4"/>
    <p:sldId id="407" r:id="rId5"/>
    <p:sldId id="391" r:id="rId6"/>
    <p:sldId id="388" r:id="rId7"/>
    <p:sldId id="389" r:id="rId8"/>
    <p:sldId id="392" r:id="rId9"/>
    <p:sldId id="398" r:id="rId10"/>
    <p:sldId id="399" r:id="rId11"/>
    <p:sldId id="405" r:id="rId12"/>
    <p:sldId id="400" r:id="rId13"/>
    <p:sldId id="401" r:id="rId14"/>
    <p:sldId id="406" r:id="rId15"/>
    <p:sldId id="411" r:id="rId16"/>
    <p:sldId id="412" r:id="rId17"/>
    <p:sldId id="41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A8694"/>
    <a:srgbClr val="A7A5B1"/>
    <a:srgbClr val="FF5050"/>
    <a:srgbClr val="FFCCCC"/>
    <a:srgbClr val="FF7C80"/>
    <a:srgbClr val="0BE5E0"/>
    <a:srgbClr val="FF0000"/>
    <a:srgbClr val="F72B15"/>
    <a:srgbClr val="270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4" autoAdjust="0"/>
    <p:restoredTop sz="94626" autoAdjust="0"/>
  </p:normalViewPr>
  <p:slideViewPr>
    <p:cSldViewPr>
      <p:cViewPr varScale="1">
        <p:scale>
          <a:sx n="52" d="100"/>
          <a:sy n="52" d="100"/>
        </p:scale>
        <p:origin x="2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9B1A-069F-4F0A-94D3-4B845666A0F1}" type="datetimeFigureOut">
              <a:rPr lang="it-IT" smtClean="0"/>
              <a:pPr/>
              <a:t>07/09/2014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3C17A-7934-496F-9EF2-41F25806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63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695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476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30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45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45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04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577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75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44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9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70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66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04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36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56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34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857242-7C41-4089-98A7-22D33A911217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421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0377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7491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5771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4187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5678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4640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3D29-E750-4FE6-8962-4A9EB597DD6B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89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623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E5CF-284C-491C-9D9A-6E0F4ECE68F0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85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A82E-3F20-4F78-AB53-0EC2FCB37494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59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5FA7-C77E-48C5-85D7-C92287CDD07B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48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1588-3118-4176-8C7E-AFB59431A27B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39CD-8186-4347-8452-1BE9D27A0847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96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55BE-E718-457C-833F-8CD5A01D4AA5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98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AB40-0F1E-494B-8DDA-08D6CA1A7073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99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CDB5-CEC7-4BBE-85F0-DB695E382276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5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303A14-5BA2-4FF9-97E7-1013010A9C5A}" type="datetime1">
              <a:rPr lang="it-IT" smtClean="0"/>
              <a:pPr/>
              <a:t>07/09/2014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67F1E6-E96A-4B5E-944E-C6B3E90DD8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74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496" y="76562"/>
            <a:ext cx="624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Frascati 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2014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inf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514249"/>
            <a:ext cx="1141857" cy="1002983"/>
          </a:xfrm>
          <a:prstGeom prst="rect">
            <a:avLst/>
          </a:prstGeom>
        </p:spPr>
      </p:pic>
      <p:pic>
        <p:nvPicPr>
          <p:cNvPr id="7" name="Immagine 6" descr="UniPV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319" y="44624"/>
            <a:ext cx="1150153" cy="114300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80344" y="1142453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Universita’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di Pavia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2053" y="836868"/>
            <a:ext cx="7911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latin typeface="Times New Roman" pitchFamily="18" charset="0"/>
                <a:cs typeface="Times New Roman" pitchFamily="18" charset="0"/>
              </a:rPr>
              <a:t>Improvements</a:t>
            </a: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 in the </a:t>
            </a:r>
          </a:p>
          <a:p>
            <a:pPr algn="ctr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offline Pattern </a:t>
            </a:r>
            <a:r>
              <a:rPr lang="it-IT" sz="4400" dirty="0" err="1" smtClean="0">
                <a:latin typeface="Times New Roman" pitchFamily="18" charset="0"/>
                <a:cs typeface="Times New Roman" pitchFamily="18" charset="0"/>
              </a:rPr>
              <a:t>Recognition</a:t>
            </a:r>
            <a:endParaRPr lang="it-IT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in the</a:t>
            </a:r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20 MHz</a:t>
            </a:r>
          </a:p>
          <a:p>
            <a:pPr algn="ctr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400" dirty="0" err="1" smtClean="0"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 rate </a:t>
            </a:r>
            <a:r>
              <a:rPr lang="it-IT" sz="4400" dirty="0" err="1" smtClean="0">
                <a:latin typeface="Times New Roman" pitchFamily="18" charset="0"/>
                <a:cs typeface="Times New Roman" pitchFamily="18" charset="0"/>
              </a:rPr>
              <a:t>environment</a:t>
            </a:r>
            <a:endParaRPr lang="it-IT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854254" y="4049766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Gianluigi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Boca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97386" y="4767535"/>
            <a:ext cx="49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Universita’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di Pavia  and  INFN, Italy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738324"/>
            <a:ext cx="4640580" cy="314706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-35520"/>
            <a:ext cx="8075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FF0000"/>
                </a:solidFill>
              </a:rPr>
              <a:t>Performance :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Stt</a:t>
            </a:r>
            <a:r>
              <a:rPr lang="it-IT" altLang="it-IT" sz="3200" dirty="0" smtClean="0">
                <a:solidFill>
                  <a:srgbClr val="FF0000"/>
                </a:solidFill>
              </a:rPr>
              <a:t> Hit </a:t>
            </a:r>
            <a:r>
              <a:rPr lang="it-IT" altLang="it-IT" sz="3200" dirty="0" err="1">
                <a:solidFill>
                  <a:srgbClr val="FF0000"/>
                </a:solidFill>
              </a:rPr>
              <a:t>Reconstruction</a:t>
            </a:r>
            <a:r>
              <a:rPr lang="it-IT" altLang="it-IT" sz="3200" dirty="0">
                <a:solidFill>
                  <a:srgbClr val="FF0000"/>
                </a:solidFill>
              </a:rPr>
              <a:t> </a:t>
            </a:r>
            <a:r>
              <a:rPr lang="it-IT" altLang="it-IT" sz="3200" dirty="0" err="1">
                <a:solidFill>
                  <a:srgbClr val="FF0000"/>
                </a:solidFill>
              </a:rPr>
              <a:t>Efficiency</a:t>
            </a:r>
            <a:endParaRPr lang="it-IT" altLang="it-IT" sz="32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41980"/>
            <a:ext cx="4640580" cy="31470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84" y="641980"/>
            <a:ext cx="4640580" cy="31470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70103" y="4748951"/>
            <a:ext cx="3990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of the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high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multiplicity</a:t>
            </a:r>
            <a:endParaRPr lang="it-IT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17032"/>
            <a:ext cx="4640580" cy="314706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-35520"/>
            <a:ext cx="8395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FF0000"/>
                </a:solidFill>
              </a:rPr>
              <a:t>Performance :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Mvd</a:t>
            </a:r>
            <a:r>
              <a:rPr lang="it-IT" altLang="it-IT" sz="3200" dirty="0" smtClean="0">
                <a:solidFill>
                  <a:srgbClr val="FF0000"/>
                </a:solidFill>
              </a:rPr>
              <a:t> Hit </a:t>
            </a:r>
            <a:r>
              <a:rPr lang="it-IT" altLang="it-IT" sz="3200" dirty="0" err="1">
                <a:solidFill>
                  <a:srgbClr val="FF0000"/>
                </a:solidFill>
              </a:rPr>
              <a:t>Reconstruction</a:t>
            </a:r>
            <a:r>
              <a:rPr lang="it-IT" altLang="it-IT" sz="3200" dirty="0">
                <a:solidFill>
                  <a:srgbClr val="FF0000"/>
                </a:solidFill>
              </a:rPr>
              <a:t> </a:t>
            </a:r>
            <a:r>
              <a:rPr lang="it-IT" altLang="it-IT" sz="3200" dirty="0" err="1">
                <a:solidFill>
                  <a:srgbClr val="FF0000"/>
                </a:solidFill>
              </a:rPr>
              <a:t>Efficiency</a:t>
            </a:r>
            <a:endParaRPr lang="it-IT" altLang="it-IT" sz="3200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88" y="620688"/>
            <a:ext cx="4640580" cy="31470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640580" cy="31470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70103" y="4748951"/>
            <a:ext cx="3990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of the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high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multiplicity</a:t>
            </a:r>
            <a:endParaRPr lang="it-IT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6481" y="836712"/>
            <a:ext cx="856399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>
                <a:solidFill>
                  <a:srgbClr val="FF0000"/>
                </a:solidFill>
              </a:rPr>
              <a:t>Performance </a:t>
            </a:r>
            <a:r>
              <a:rPr lang="it-IT" altLang="it-IT" sz="6600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/>
            <a:r>
              <a:rPr lang="it-IT" altLang="it-IT" sz="6600" dirty="0" err="1" smtClean="0">
                <a:solidFill>
                  <a:srgbClr val="FF0000"/>
                </a:solidFill>
              </a:rPr>
              <a:t>Spurious</a:t>
            </a:r>
            <a:r>
              <a:rPr lang="it-IT" altLang="it-IT" sz="6600" dirty="0" smtClean="0">
                <a:solidFill>
                  <a:srgbClr val="FF0000"/>
                </a:solidFill>
              </a:rPr>
              <a:t> </a:t>
            </a:r>
            <a:r>
              <a:rPr lang="it-IT" altLang="it-IT" sz="6600" dirty="0" err="1" smtClean="0">
                <a:solidFill>
                  <a:srgbClr val="FF0000"/>
                </a:solidFill>
              </a:rPr>
              <a:t>Hits</a:t>
            </a:r>
            <a:r>
              <a:rPr lang="it-IT" altLang="it-IT" sz="6600" dirty="0" smtClean="0">
                <a:solidFill>
                  <a:srgbClr val="FF0000"/>
                </a:solidFill>
              </a:rPr>
              <a:t> in</a:t>
            </a:r>
          </a:p>
          <a:p>
            <a:pPr algn="ctr" eaLnBrk="1" hangingPunct="1"/>
            <a:r>
              <a:rPr lang="it-IT" altLang="it-IT" sz="6600" dirty="0" err="1" smtClean="0">
                <a:solidFill>
                  <a:srgbClr val="FF0000"/>
                </a:solidFill>
              </a:rPr>
              <a:t>Reconstructed</a:t>
            </a:r>
            <a:endParaRPr lang="it-IT" altLang="it-IT" sz="66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it-IT" altLang="it-IT" sz="6600" dirty="0" smtClean="0">
                <a:solidFill>
                  <a:srgbClr val="FF0000"/>
                </a:solidFill>
              </a:rPr>
              <a:t> </a:t>
            </a:r>
            <a:r>
              <a:rPr lang="it-IT" altLang="it-IT" sz="6600" dirty="0" err="1" smtClean="0">
                <a:solidFill>
                  <a:srgbClr val="FF0000"/>
                </a:solidFill>
              </a:rPr>
              <a:t>Tracks</a:t>
            </a:r>
            <a:endParaRPr lang="it-IT" altLang="it-IT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-35520"/>
            <a:ext cx="8905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FF0000"/>
                </a:solidFill>
              </a:rPr>
              <a:t>Performance :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spurious</a:t>
            </a:r>
            <a:r>
              <a:rPr lang="it-IT" altLang="it-IT" sz="3200" dirty="0" smtClean="0">
                <a:solidFill>
                  <a:srgbClr val="FF0000"/>
                </a:solidFill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Stt</a:t>
            </a:r>
            <a:r>
              <a:rPr lang="it-IT" altLang="it-IT" sz="3200" dirty="0" smtClean="0">
                <a:solidFill>
                  <a:srgbClr val="FF0000"/>
                </a:solidFill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hits</a:t>
            </a:r>
            <a:r>
              <a:rPr lang="it-IT" altLang="it-IT" sz="3200" dirty="0" smtClean="0">
                <a:solidFill>
                  <a:srgbClr val="FF0000"/>
                </a:solidFill>
              </a:rPr>
              <a:t> in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reconstructed</a:t>
            </a:r>
            <a:r>
              <a:rPr lang="it-IT" altLang="it-IT" sz="3200" dirty="0" smtClean="0">
                <a:solidFill>
                  <a:srgbClr val="FF0000"/>
                </a:solidFill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track</a:t>
            </a:r>
            <a:endParaRPr lang="it-IT" altLang="it-IT" sz="32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68144" y="44371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38324"/>
            <a:ext cx="4640580" cy="31470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24" y="569972"/>
            <a:ext cx="4640580" cy="31470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4640580" cy="314706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0103" y="4748951"/>
            <a:ext cx="4363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spurious</a:t>
            </a:r>
            <a:endParaRPr 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(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surprisingly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</a:t>
            </a:r>
            <a:endParaRPr lang="it-IT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multiplicity</a:t>
            </a:r>
            <a:endParaRPr 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2123728" y="1628800"/>
            <a:ext cx="4464496" cy="312015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-35520"/>
            <a:ext cx="9225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FF0000"/>
                </a:solidFill>
              </a:rPr>
              <a:t>Performance :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spurious</a:t>
            </a:r>
            <a:r>
              <a:rPr lang="it-IT" altLang="it-IT" sz="3200" dirty="0" smtClean="0">
                <a:solidFill>
                  <a:srgbClr val="FF0000"/>
                </a:solidFill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Mvd</a:t>
            </a:r>
            <a:r>
              <a:rPr lang="it-IT" altLang="it-IT" sz="3200" dirty="0" smtClean="0">
                <a:solidFill>
                  <a:srgbClr val="FF0000"/>
                </a:solidFill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hits</a:t>
            </a:r>
            <a:r>
              <a:rPr lang="it-IT" altLang="it-IT" sz="3200" dirty="0" smtClean="0">
                <a:solidFill>
                  <a:srgbClr val="FF0000"/>
                </a:solidFill>
              </a:rPr>
              <a:t> in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reconstructed</a:t>
            </a:r>
            <a:r>
              <a:rPr lang="it-IT" altLang="it-IT" sz="3200" dirty="0" smtClean="0">
                <a:solidFill>
                  <a:srgbClr val="FF0000"/>
                </a:solidFill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track</a:t>
            </a:r>
            <a:endParaRPr lang="it-IT" altLang="it-IT" sz="3200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" y="620688"/>
            <a:ext cx="4640580" cy="31470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28" y="620688"/>
            <a:ext cx="4640580" cy="31470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17032"/>
            <a:ext cx="4640580" cy="31470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70103" y="4748951"/>
            <a:ext cx="370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endParaRPr lang="it-IT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spurious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endParaRPr 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6481" y="836712"/>
            <a:ext cx="856399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>
                <a:solidFill>
                  <a:srgbClr val="FF0000"/>
                </a:solidFill>
              </a:rPr>
              <a:t>Performance </a:t>
            </a:r>
            <a:r>
              <a:rPr lang="it-IT" altLang="it-IT" sz="6600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/>
            <a:r>
              <a:rPr lang="it-IT" altLang="it-IT" sz="6600" dirty="0" err="1" smtClean="0">
                <a:solidFill>
                  <a:srgbClr val="FF0000"/>
                </a:solidFill>
              </a:rPr>
              <a:t>what</a:t>
            </a:r>
            <a:r>
              <a:rPr lang="it-IT" altLang="it-IT" sz="6600" dirty="0" smtClean="0">
                <a:solidFill>
                  <a:srgbClr val="FF0000"/>
                </a:solidFill>
              </a:rPr>
              <a:t> </a:t>
            </a:r>
            <a:r>
              <a:rPr lang="it-IT" altLang="it-IT" sz="6600" dirty="0" err="1" smtClean="0">
                <a:solidFill>
                  <a:srgbClr val="FF0000"/>
                </a:solidFill>
              </a:rPr>
              <a:t>about</a:t>
            </a:r>
            <a:r>
              <a:rPr lang="it-IT" altLang="it-IT" sz="6600" dirty="0" smtClean="0">
                <a:solidFill>
                  <a:srgbClr val="FF0000"/>
                </a:solidFill>
              </a:rPr>
              <a:t> the </a:t>
            </a:r>
            <a:r>
              <a:rPr lang="it-IT" altLang="it-IT" sz="6600" dirty="0" err="1" smtClean="0">
                <a:solidFill>
                  <a:srgbClr val="FF0000"/>
                </a:solidFill>
              </a:rPr>
              <a:t>cputime</a:t>
            </a:r>
            <a:r>
              <a:rPr lang="it-IT" altLang="it-IT" sz="6600" dirty="0" smtClean="0">
                <a:solidFill>
                  <a:srgbClr val="FF0000"/>
                </a:solidFill>
              </a:rPr>
              <a:t>/</a:t>
            </a:r>
            <a:r>
              <a:rPr lang="it-IT" altLang="it-IT" sz="6600" dirty="0" err="1" smtClean="0">
                <a:solidFill>
                  <a:srgbClr val="FF0000"/>
                </a:solidFill>
              </a:rPr>
              <a:t>track</a:t>
            </a:r>
            <a:r>
              <a:rPr lang="it-IT" altLang="it-IT" sz="6600" dirty="0" smtClean="0">
                <a:solidFill>
                  <a:srgbClr val="FF0000"/>
                </a:solidFill>
              </a:rPr>
              <a:t>?</a:t>
            </a:r>
            <a:endParaRPr lang="it-IT" altLang="it-IT" sz="6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496" y="188640"/>
            <a:ext cx="8563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dirty="0" smtClean="0">
                <a:solidFill>
                  <a:srgbClr val="FF0000"/>
                </a:solidFill>
              </a:rPr>
              <a:t>… more or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less</a:t>
            </a:r>
            <a:r>
              <a:rPr lang="it-IT" altLang="it-IT" sz="3200" dirty="0" smtClean="0">
                <a:solidFill>
                  <a:srgbClr val="FF0000"/>
                </a:solidFill>
              </a:rPr>
              <a:t> the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same</a:t>
            </a:r>
            <a:r>
              <a:rPr lang="it-IT" altLang="it-IT" sz="3200" dirty="0" smtClean="0">
                <a:solidFill>
                  <a:srgbClr val="FF0000"/>
                </a:solidFill>
              </a:rPr>
              <a:t> 5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msec</a:t>
            </a:r>
            <a:r>
              <a:rPr lang="it-IT" altLang="it-IT" sz="3200" dirty="0" smtClean="0">
                <a:solidFill>
                  <a:srgbClr val="FF0000"/>
                </a:solidFill>
              </a:rPr>
              <a:t>/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track</a:t>
            </a:r>
            <a:endParaRPr lang="it-IT" altLang="it-IT" sz="3200" dirty="0" smtClean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6" y="2010132"/>
            <a:ext cx="4640580" cy="314706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07950" y="1094830"/>
            <a:ext cx="867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 err="1">
                <a:solidFill>
                  <a:srgbClr val="FF0000"/>
                </a:solidFill>
                <a:cs typeface="Times New Roman" panose="02020603050405020304" pitchFamily="18" charset="0"/>
              </a:rPr>
              <a:t>Cpu</a:t>
            </a:r>
            <a:r>
              <a:rPr lang="it-IT" altLang="it-IT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times</a:t>
            </a:r>
            <a:r>
              <a:rPr lang="it-IT" altLang="it-IT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it-IT" altLang="it-IT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measured</a:t>
            </a:r>
            <a:r>
              <a:rPr lang="it-IT" altLang="it-IT" dirty="0">
                <a:solidFill>
                  <a:srgbClr val="FF0000"/>
                </a:solidFill>
                <a:cs typeface="Times New Roman" panose="02020603050405020304" pitchFamily="18" charset="0"/>
              </a:rPr>
              <a:t> on  an  Intel  i7-2600K CPU @ 3.4 GHz 64 bit </a:t>
            </a:r>
          </a:p>
        </p:txBody>
      </p:sp>
    </p:spTree>
    <p:extLst>
      <p:ext uri="{BB962C8B-B14F-4D97-AF65-F5344CB8AC3E}">
        <p14:creationId xmlns:p14="http://schemas.microsoft.com/office/powerpoint/2010/main" val="29871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6481" y="332656"/>
            <a:ext cx="8563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 err="1" smtClean="0">
                <a:solidFill>
                  <a:srgbClr val="FF0000"/>
                </a:solidFill>
              </a:rPr>
              <a:t>Conclusions</a:t>
            </a:r>
            <a:r>
              <a:rPr lang="it-IT" altLang="it-IT" sz="3200" dirty="0" smtClean="0">
                <a:solidFill>
                  <a:srgbClr val="FF0000"/>
                </a:solidFill>
              </a:rPr>
              <a:t> and future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steps</a:t>
            </a:r>
            <a:endParaRPr lang="it-IT" altLang="it-IT" sz="3200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496" y="1196752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code  in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20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MHz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putime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hasn’t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more or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spurious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hopefully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code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16632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 of the talk</a:t>
            </a:r>
            <a:endParaRPr lang="it-IT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96" y="980728"/>
            <a:ext cx="8553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Pattern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code with the use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road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Hough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pileup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the 20 MHz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last March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code performances in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pileup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situation. In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efficiencies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extra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spurious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background DPM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sketch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schematically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the performances.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16632"/>
            <a:ext cx="8419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Fighting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negative </a:t>
            </a:r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pileup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DPM </a:t>
            </a:r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it-IT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496" y="980728"/>
            <a:ext cx="8553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belonging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spurious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7896" y="3524815"/>
            <a:ext cx="8553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concentrate on the first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ago (the ‘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16632"/>
            <a:ext cx="8553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Pattern </a:t>
            </a:r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it-IT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code </a:t>
            </a:r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last </a:t>
            </a:r>
            <a:r>
              <a:rPr lang="it-IT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meeting</a:t>
            </a:r>
            <a:endParaRPr lang="it-IT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96" y="1484784"/>
            <a:ext cx="85539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 :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onformal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Sci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looser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(1.5 cm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hit can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belong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more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arbitration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 care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bugs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 :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maximum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cm;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Skew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0.5 cm/sin(3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) = 9.55;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arbitration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-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fit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with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hit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less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fight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against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spurious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);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-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fix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couple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bugs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01091" y="1153775"/>
            <a:ext cx="765934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>
                <a:solidFill>
                  <a:srgbClr val="FF0000"/>
                </a:solidFill>
              </a:rPr>
              <a:t>Performance </a:t>
            </a:r>
            <a:r>
              <a:rPr lang="it-IT" altLang="it-IT" sz="6600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/>
            <a:r>
              <a:rPr lang="it-IT" altLang="it-IT" sz="6600" dirty="0" smtClean="0">
                <a:solidFill>
                  <a:srgbClr val="FF0000"/>
                </a:solidFill>
              </a:rPr>
              <a:t> </a:t>
            </a:r>
            <a:r>
              <a:rPr lang="it-IT" altLang="it-IT" sz="6600" dirty="0" err="1">
                <a:solidFill>
                  <a:srgbClr val="FF0000"/>
                </a:solidFill>
              </a:rPr>
              <a:t>Track</a:t>
            </a:r>
            <a:r>
              <a:rPr lang="it-IT" altLang="it-IT" sz="6600" dirty="0">
                <a:solidFill>
                  <a:srgbClr val="FF0000"/>
                </a:solidFill>
              </a:rPr>
              <a:t> </a:t>
            </a:r>
            <a:r>
              <a:rPr lang="it-IT" altLang="it-IT" sz="6600" dirty="0" err="1" smtClean="0">
                <a:solidFill>
                  <a:srgbClr val="FF0000"/>
                </a:solidFill>
              </a:rPr>
              <a:t>Reconstruction</a:t>
            </a:r>
            <a:endParaRPr lang="it-IT" altLang="it-IT" sz="66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it-IT" altLang="it-IT" sz="6600" dirty="0" smtClean="0">
                <a:solidFill>
                  <a:srgbClr val="FF0000"/>
                </a:solidFill>
              </a:rPr>
              <a:t> </a:t>
            </a:r>
            <a:r>
              <a:rPr lang="it-IT" altLang="it-IT" sz="6600" dirty="0" err="1">
                <a:solidFill>
                  <a:srgbClr val="FF0000"/>
                </a:solidFill>
              </a:rPr>
              <a:t>Efficiency</a:t>
            </a:r>
            <a:endParaRPr lang="it-IT" altLang="it-IT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40369"/>
              </p:ext>
            </p:extLst>
          </p:nvPr>
        </p:nvGraphicFramePr>
        <p:xfrm>
          <a:off x="1640804" y="1960245"/>
          <a:ext cx="5862392" cy="2937510"/>
        </p:xfrm>
        <a:graphic>
          <a:graphicData uri="http://schemas.openxmlformats.org/drawingml/2006/table">
            <a:tbl>
              <a:tblPr/>
              <a:tblGrid>
                <a:gridCol w="1416186"/>
                <a:gridCol w="1270315"/>
                <a:gridCol w="1555344"/>
                <a:gridCol w="1620547"/>
              </a:tblGrid>
              <a:tr h="742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/c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event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#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good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gen.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3981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99.1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3986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3983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97.6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3871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99.4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3874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3892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-35520"/>
            <a:ext cx="792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FF0000"/>
                </a:solidFill>
              </a:rPr>
              <a:t>Performance : </a:t>
            </a:r>
            <a:r>
              <a:rPr lang="it-IT" altLang="it-IT" sz="3200" dirty="0" err="1">
                <a:solidFill>
                  <a:srgbClr val="FF0000"/>
                </a:solidFill>
              </a:rPr>
              <a:t>Track</a:t>
            </a:r>
            <a:r>
              <a:rPr lang="it-IT" altLang="it-IT" sz="3200" dirty="0">
                <a:solidFill>
                  <a:srgbClr val="FF0000"/>
                </a:solidFill>
              </a:rPr>
              <a:t> </a:t>
            </a:r>
            <a:r>
              <a:rPr lang="it-IT" altLang="it-IT" sz="3200" dirty="0" err="1">
                <a:solidFill>
                  <a:srgbClr val="FF0000"/>
                </a:solidFill>
              </a:rPr>
              <a:t>Reconstruction</a:t>
            </a:r>
            <a:r>
              <a:rPr lang="it-IT" altLang="it-IT" sz="3200" dirty="0">
                <a:solidFill>
                  <a:srgbClr val="FF0000"/>
                </a:solidFill>
              </a:rPr>
              <a:t> </a:t>
            </a:r>
            <a:r>
              <a:rPr lang="it-IT" altLang="it-IT" sz="3200" dirty="0" err="1">
                <a:solidFill>
                  <a:srgbClr val="FF0000"/>
                </a:solidFill>
              </a:rPr>
              <a:t>Efficiency</a:t>
            </a:r>
            <a:endParaRPr lang="it-IT" altLang="it-IT" sz="3200" dirty="0">
              <a:solidFill>
                <a:srgbClr val="FF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20688"/>
            <a:ext cx="8676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MC Box Generator</a:t>
            </a:r>
            <a:r>
              <a:rPr lang="it-IT" altLang="it-IT" sz="2000" dirty="0" smtClean="0">
                <a:solidFill>
                  <a:srgbClr val="FF0000"/>
                </a:solidFill>
              </a:rPr>
              <a:t>;  </a:t>
            </a:r>
            <a:r>
              <a:rPr lang="it-IT" altLang="it-IT" sz="2000" dirty="0">
                <a:solidFill>
                  <a:srgbClr val="FF0000"/>
                </a:solidFill>
              </a:rPr>
              <a:t>% </a:t>
            </a:r>
            <a:r>
              <a:rPr lang="it-IT" altLang="it-IT" sz="2000" dirty="0" smtClean="0">
                <a:solidFill>
                  <a:srgbClr val="FF0000"/>
                </a:solidFill>
              </a:rPr>
              <a:t>of 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reconstructed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tracks</a:t>
            </a:r>
            <a:r>
              <a:rPr lang="it-IT" altLang="it-IT" sz="2000" dirty="0" smtClean="0">
                <a:solidFill>
                  <a:srgbClr val="FF0000"/>
                </a:solidFill>
              </a:rPr>
              <a:t> (‘</a:t>
            </a:r>
            <a:r>
              <a:rPr lang="it-IT" altLang="it-IT" sz="2000" dirty="0" err="1">
                <a:solidFill>
                  <a:srgbClr val="FF0000"/>
                </a:solidFill>
              </a:rPr>
              <a:t>reconstructed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</a:t>
            </a:r>
            <a:r>
              <a:rPr lang="it-IT" altLang="it-IT" sz="2000" dirty="0" smtClean="0">
                <a:solidFill>
                  <a:srgbClr val="FF0000"/>
                </a:solidFill>
              </a:rPr>
              <a:t>’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means</a:t>
            </a:r>
            <a:r>
              <a:rPr lang="it-IT" altLang="it-IT" sz="2000" dirty="0" smtClean="0">
                <a:solidFill>
                  <a:srgbClr val="FF0000"/>
                </a:solidFill>
              </a:rPr>
              <a:t> 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tracks</a:t>
            </a:r>
            <a:endParaRPr lang="it-IT" altLang="it-IT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altLang="it-IT" sz="2000" dirty="0" err="1" smtClean="0">
                <a:solidFill>
                  <a:srgbClr val="FF0000"/>
                </a:solidFill>
              </a:rPr>
              <a:t>found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associated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>
                <a:solidFill>
                  <a:srgbClr val="FF0000"/>
                </a:solidFill>
              </a:rPr>
              <a:t>to </a:t>
            </a:r>
            <a:r>
              <a:rPr lang="it-IT" altLang="it-IT" sz="2000" dirty="0" smtClean="0">
                <a:solidFill>
                  <a:srgbClr val="FF0000"/>
                </a:solidFill>
              </a:rPr>
              <a:t>a </a:t>
            </a:r>
            <a:r>
              <a:rPr lang="it-IT" altLang="it-IT" sz="2000" dirty="0">
                <a:solidFill>
                  <a:srgbClr val="FF0000"/>
                </a:solidFill>
              </a:rPr>
              <a:t>MC </a:t>
            </a:r>
            <a:r>
              <a:rPr lang="it-IT" altLang="it-IT" sz="2000" dirty="0" err="1">
                <a:solidFill>
                  <a:srgbClr val="FF0000"/>
                </a:solidFill>
              </a:rPr>
              <a:t>truth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>
                <a:solidFill>
                  <a:srgbClr val="FF0000"/>
                </a:solidFill>
              </a:rPr>
              <a:t>track</a:t>
            </a:r>
            <a:r>
              <a:rPr lang="it-IT" altLang="it-IT" sz="2000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1383159"/>
            <a:ext cx="8532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 err="1" smtClean="0">
                <a:solidFill>
                  <a:srgbClr val="FF0000"/>
                </a:solidFill>
              </a:rPr>
              <a:t>Events</a:t>
            </a:r>
            <a:r>
              <a:rPr lang="it-IT" altLang="it-IT" sz="2000" dirty="0" smtClean="0">
                <a:solidFill>
                  <a:srgbClr val="FF0000"/>
                </a:solidFill>
              </a:rPr>
              <a:t>  with  Background  ( </a:t>
            </a:r>
            <a:r>
              <a:rPr lang="it-IT" altLang="it-IT" sz="2000" dirty="0">
                <a:solidFill>
                  <a:srgbClr val="FF0000"/>
                </a:solidFill>
              </a:rPr>
              <a:t>== </a:t>
            </a:r>
            <a:r>
              <a:rPr lang="it-IT" altLang="it-IT" sz="2000" dirty="0" err="1">
                <a:solidFill>
                  <a:srgbClr val="FF0000"/>
                </a:solidFill>
              </a:rPr>
              <a:t>pileup</a:t>
            </a:r>
            <a:r>
              <a:rPr lang="it-IT" altLang="it-IT" sz="2000" dirty="0" smtClean="0">
                <a:solidFill>
                  <a:srgbClr val="FF0000"/>
                </a:solidFill>
              </a:rPr>
              <a:t>)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at</a:t>
            </a:r>
            <a:r>
              <a:rPr lang="it-IT" altLang="it-IT" sz="2000" dirty="0" smtClean="0">
                <a:solidFill>
                  <a:srgbClr val="FF0000"/>
                </a:solidFill>
              </a:rPr>
              <a:t> 20 MHz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interaction</a:t>
            </a:r>
            <a:r>
              <a:rPr lang="it-IT" altLang="it-IT" sz="2000" dirty="0" smtClean="0">
                <a:solidFill>
                  <a:srgbClr val="FF0000"/>
                </a:solidFill>
              </a:rPr>
              <a:t> rate</a:t>
            </a:r>
            <a:endParaRPr lang="it-IT" altLang="it-IT" sz="2000" dirty="0">
              <a:solidFill>
                <a:srgbClr val="FF0000"/>
              </a:solidFill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211241" y="5055567"/>
            <a:ext cx="8721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performance </a:t>
            </a:r>
            <a:r>
              <a:rPr lang="it-IT" altLang="it-IT" sz="2800" dirty="0" err="1" smtClean="0">
                <a:solidFill>
                  <a:srgbClr val="FF0000"/>
                </a:solidFill>
              </a:rPr>
              <a:t>excellent</a:t>
            </a:r>
            <a:r>
              <a:rPr lang="it-IT" altLang="it-IT" sz="2800" dirty="0">
                <a:solidFill>
                  <a:srgbClr val="FF0000"/>
                </a:solidFill>
              </a:rPr>
              <a:t> </a:t>
            </a:r>
            <a:r>
              <a:rPr lang="it-IT" altLang="it-IT" sz="2800" dirty="0" smtClean="0">
                <a:solidFill>
                  <a:srgbClr val="FF0000"/>
                </a:solidFill>
              </a:rPr>
              <a:t>  in </a:t>
            </a:r>
            <a:r>
              <a:rPr lang="it-IT" altLang="it-IT" sz="2800" dirty="0" err="1" smtClean="0">
                <a:solidFill>
                  <a:srgbClr val="FF0000"/>
                </a:solidFill>
              </a:rPr>
              <a:t>efficiency</a:t>
            </a:r>
            <a:r>
              <a:rPr lang="it-IT" altLang="it-IT" sz="2800" dirty="0" smtClean="0">
                <a:solidFill>
                  <a:srgbClr val="FF0000"/>
                </a:solidFill>
              </a:rPr>
              <a:t> ! </a:t>
            </a:r>
            <a:endParaRPr lang="it-IT" alt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46750"/>
              </p:ext>
            </p:extLst>
          </p:nvPr>
        </p:nvGraphicFramePr>
        <p:xfrm>
          <a:off x="1640804" y="1889925"/>
          <a:ext cx="5862392" cy="3078151"/>
        </p:xfrm>
        <a:graphic>
          <a:graphicData uri="http://schemas.openxmlformats.org/drawingml/2006/table">
            <a:tbl>
              <a:tblPr/>
              <a:tblGrid>
                <a:gridCol w="1416186"/>
                <a:gridCol w="1270315"/>
                <a:gridCol w="1555344"/>
                <a:gridCol w="1620547"/>
              </a:tblGrid>
              <a:tr h="700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/c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event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#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good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gen.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3875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99.6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3858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99.4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3872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99.5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3831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99.5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4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3886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99.5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-35520"/>
            <a:ext cx="792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FF0000"/>
                </a:solidFill>
              </a:rPr>
              <a:t>Performance : </a:t>
            </a:r>
            <a:r>
              <a:rPr lang="it-IT" altLang="it-IT" sz="3200" dirty="0" err="1">
                <a:solidFill>
                  <a:srgbClr val="FF0000"/>
                </a:solidFill>
              </a:rPr>
              <a:t>Track</a:t>
            </a:r>
            <a:r>
              <a:rPr lang="it-IT" altLang="it-IT" sz="3200" dirty="0">
                <a:solidFill>
                  <a:srgbClr val="FF0000"/>
                </a:solidFill>
              </a:rPr>
              <a:t> </a:t>
            </a:r>
            <a:r>
              <a:rPr lang="it-IT" altLang="it-IT" sz="3200" dirty="0" err="1">
                <a:solidFill>
                  <a:srgbClr val="FF0000"/>
                </a:solidFill>
              </a:rPr>
              <a:t>Reconstruction</a:t>
            </a:r>
            <a:r>
              <a:rPr lang="it-IT" altLang="it-IT" sz="3200" dirty="0">
                <a:solidFill>
                  <a:srgbClr val="FF0000"/>
                </a:solidFill>
              </a:rPr>
              <a:t> </a:t>
            </a:r>
            <a:r>
              <a:rPr lang="it-IT" altLang="it-IT" sz="3200" dirty="0" err="1">
                <a:solidFill>
                  <a:srgbClr val="FF0000"/>
                </a:solidFill>
              </a:rPr>
              <a:t>Efficiency</a:t>
            </a:r>
            <a:endParaRPr lang="it-IT" altLang="it-IT" sz="3200" dirty="0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20688"/>
            <a:ext cx="8676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MC Box Generator</a:t>
            </a:r>
            <a:r>
              <a:rPr lang="it-IT" altLang="it-IT" sz="2000" dirty="0" smtClean="0">
                <a:solidFill>
                  <a:srgbClr val="FF0000"/>
                </a:solidFill>
              </a:rPr>
              <a:t>;  </a:t>
            </a:r>
            <a:r>
              <a:rPr lang="it-IT" altLang="it-IT" sz="2000" dirty="0">
                <a:solidFill>
                  <a:srgbClr val="FF0000"/>
                </a:solidFill>
              </a:rPr>
              <a:t>% </a:t>
            </a:r>
            <a:r>
              <a:rPr lang="it-IT" altLang="it-IT" sz="2000" dirty="0" smtClean="0">
                <a:solidFill>
                  <a:srgbClr val="FF0000"/>
                </a:solidFill>
              </a:rPr>
              <a:t>of 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reconstructed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tracks</a:t>
            </a:r>
            <a:r>
              <a:rPr lang="it-IT" altLang="it-IT" sz="2000" dirty="0" smtClean="0">
                <a:solidFill>
                  <a:srgbClr val="FF0000"/>
                </a:solidFill>
              </a:rPr>
              <a:t> (‘</a:t>
            </a:r>
            <a:r>
              <a:rPr lang="it-IT" altLang="it-IT" sz="2000" dirty="0" err="1">
                <a:solidFill>
                  <a:srgbClr val="FF0000"/>
                </a:solidFill>
              </a:rPr>
              <a:t>reconstructed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</a:t>
            </a:r>
            <a:r>
              <a:rPr lang="it-IT" altLang="it-IT" sz="2000" dirty="0" smtClean="0">
                <a:solidFill>
                  <a:srgbClr val="FF0000"/>
                </a:solidFill>
              </a:rPr>
              <a:t>’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means</a:t>
            </a:r>
            <a:r>
              <a:rPr lang="it-IT" altLang="it-IT" sz="2000" dirty="0" smtClean="0">
                <a:solidFill>
                  <a:srgbClr val="FF0000"/>
                </a:solidFill>
              </a:rPr>
              <a:t> 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tracks</a:t>
            </a:r>
            <a:endParaRPr lang="it-IT" altLang="it-IT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altLang="it-IT" sz="2000" dirty="0" err="1" smtClean="0">
                <a:solidFill>
                  <a:srgbClr val="FF0000"/>
                </a:solidFill>
              </a:rPr>
              <a:t>found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associated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>
                <a:solidFill>
                  <a:srgbClr val="FF0000"/>
                </a:solidFill>
              </a:rPr>
              <a:t>to </a:t>
            </a:r>
            <a:r>
              <a:rPr lang="it-IT" altLang="it-IT" sz="2000" dirty="0" smtClean="0">
                <a:solidFill>
                  <a:srgbClr val="FF0000"/>
                </a:solidFill>
              </a:rPr>
              <a:t>a </a:t>
            </a:r>
            <a:r>
              <a:rPr lang="it-IT" altLang="it-IT" sz="2000" dirty="0">
                <a:solidFill>
                  <a:srgbClr val="FF0000"/>
                </a:solidFill>
              </a:rPr>
              <a:t>MC </a:t>
            </a:r>
            <a:r>
              <a:rPr lang="it-IT" altLang="it-IT" sz="2000" dirty="0" err="1">
                <a:solidFill>
                  <a:srgbClr val="FF0000"/>
                </a:solidFill>
              </a:rPr>
              <a:t>truth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>
                <a:solidFill>
                  <a:srgbClr val="FF0000"/>
                </a:solidFill>
              </a:rPr>
              <a:t>track</a:t>
            </a:r>
            <a:r>
              <a:rPr lang="it-IT" altLang="it-IT" sz="2000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0" y="1383159"/>
            <a:ext cx="8532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 err="1" smtClean="0">
                <a:solidFill>
                  <a:srgbClr val="FF0000"/>
                </a:solidFill>
              </a:rPr>
              <a:t>Events</a:t>
            </a:r>
            <a:r>
              <a:rPr lang="it-IT" altLang="it-IT" sz="2000" dirty="0" smtClean="0">
                <a:solidFill>
                  <a:srgbClr val="FF0000"/>
                </a:solidFill>
              </a:rPr>
              <a:t>  with  Background  ( </a:t>
            </a:r>
            <a:r>
              <a:rPr lang="it-IT" altLang="it-IT" sz="2000" dirty="0">
                <a:solidFill>
                  <a:srgbClr val="FF0000"/>
                </a:solidFill>
              </a:rPr>
              <a:t>== </a:t>
            </a:r>
            <a:r>
              <a:rPr lang="it-IT" altLang="it-IT" sz="2000" dirty="0" err="1">
                <a:solidFill>
                  <a:srgbClr val="FF0000"/>
                </a:solidFill>
              </a:rPr>
              <a:t>pileup</a:t>
            </a:r>
            <a:r>
              <a:rPr lang="it-IT" altLang="it-IT" sz="2000" dirty="0" smtClean="0">
                <a:solidFill>
                  <a:srgbClr val="FF0000"/>
                </a:solidFill>
              </a:rPr>
              <a:t>)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at</a:t>
            </a:r>
            <a:r>
              <a:rPr lang="it-IT" altLang="it-IT" sz="2000" dirty="0" smtClean="0">
                <a:solidFill>
                  <a:srgbClr val="FF0000"/>
                </a:solidFill>
              </a:rPr>
              <a:t> 20 MHz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interaction</a:t>
            </a:r>
            <a:r>
              <a:rPr lang="it-IT" altLang="it-IT" sz="2000" dirty="0" smtClean="0">
                <a:solidFill>
                  <a:srgbClr val="FF0000"/>
                </a:solidFill>
              </a:rPr>
              <a:t> rate</a:t>
            </a:r>
            <a:endParaRPr lang="it-IT" altLang="it-IT" sz="2000" dirty="0">
              <a:solidFill>
                <a:srgbClr val="FF0000"/>
              </a:solidFill>
            </a:endParaRPr>
          </a:p>
        </p:txBody>
      </p:sp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211241" y="5055567"/>
            <a:ext cx="8721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performance </a:t>
            </a:r>
            <a:r>
              <a:rPr lang="it-IT" altLang="it-IT" sz="2800" dirty="0" err="1" smtClean="0">
                <a:solidFill>
                  <a:srgbClr val="FF0000"/>
                </a:solidFill>
              </a:rPr>
              <a:t>excellent</a:t>
            </a:r>
            <a:r>
              <a:rPr lang="it-IT" altLang="it-IT" sz="2800" dirty="0">
                <a:solidFill>
                  <a:srgbClr val="FF0000"/>
                </a:solidFill>
              </a:rPr>
              <a:t> </a:t>
            </a:r>
            <a:r>
              <a:rPr lang="it-IT" altLang="it-IT" sz="2800" dirty="0" smtClean="0">
                <a:solidFill>
                  <a:srgbClr val="FF0000"/>
                </a:solidFill>
              </a:rPr>
              <a:t>  in </a:t>
            </a:r>
            <a:r>
              <a:rPr lang="it-IT" altLang="it-IT" sz="2800" dirty="0" err="1" smtClean="0">
                <a:solidFill>
                  <a:srgbClr val="FF0000"/>
                </a:solidFill>
              </a:rPr>
              <a:t>efficiency</a:t>
            </a:r>
            <a:r>
              <a:rPr lang="it-IT" altLang="it-IT" sz="2800" dirty="0" smtClean="0">
                <a:solidFill>
                  <a:srgbClr val="FF0000"/>
                </a:solidFill>
              </a:rPr>
              <a:t> ! </a:t>
            </a:r>
            <a:endParaRPr lang="it-IT" alt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24219" y="1153775"/>
            <a:ext cx="681308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>
                <a:solidFill>
                  <a:srgbClr val="FF0000"/>
                </a:solidFill>
              </a:rPr>
              <a:t>Performance </a:t>
            </a:r>
            <a:r>
              <a:rPr lang="it-IT" altLang="it-IT" sz="6600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/>
            <a:r>
              <a:rPr lang="it-IT" altLang="it-IT" sz="6600" dirty="0" smtClean="0">
                <a:solidFill>
                  <a:srgbClr val="FF0000"/>
                </a:solidFill>
              </a:rPr>
              <a:t> Hit </a:t>
            </a:r>
            <a:r>
              <a:rPr lang="it-IT" altLang="it-IT" sz="6600" dirty="0" err="1" smtClean="0">
                <a:solidFill>
                  <a:srgbClr val="FF0000"/>
                </a:solidFill>
              </a:rPr>
              <a:t>Reconstruction</a:t>
            </a:r>
            <a:endParaRPr lang="it-IT" altLang="it-IT" sz="66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it-IT" altLang="it-IT" sz="6600" dirty="0" smtClean="0">
                <a:solidFill>
                  <a:srgbClr val="FF0000"/>
                </a:solidFill>
              </a:rPr>
              <a:t> </a:t>
            </a:r>
            <a:r>
              <a:rPr lang="it-IT" altLang="it-IT" sz="6600" dirty="0" err="1">
                <a:solidFill>
                  <a:srgbClr val="FF0000"/>
                </a:solidFill>
              </a:rPr>
              <a:t>Efficiency</a:t>
            </a:r>
            <a:endParaRPr lang="it-IT" altLang="it-IT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-35520"/>
            <a:ext cx="87573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 smtClean="0">
                <a:solidFill>
                  <a:srgbClr val="FF0000"/>
                </a:solidFill>
              </a:rPr>
              <a:t>A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reminder</a:t>
            </a:r>
            <a:r>
              <a:rPr lang="it-IT" altLang="it-IT" sz="3200" dirty="0" smtClean="0">
                <a:solidFill>
                  <a:srgbClr val="FF0000"/>
                </a:solidFill>
              </a:rPr>
              <a:t> : the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average</a:t>
            </a:r>
            <a:r>
              <a:rPr lang="it-IT" altLang="it-IT" sz="3200" dirty="0" smtClean="0">
                <a:solidFill>
                  <a:srgbClr val="FF0000"/>
                </a:solidFill>
              </a:rPr>
              <a:t> MC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truth</a:t>
            </a:r>
            <a:r>
              <a:rPr lang="it-IT" altLang="it-IT" sz="3200" dirty="0" smtClean="0">
                <a:solidFill>
                  <a:srgbClr val="FF0000"/>
                </a:solidFill>
              </a:rPr>
              <a:t> hit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type</a:t>
            </a:r>
            <a:r>
              <a:rPr lang="it-IT" altLang="it-IT" sz="3200" dirty="0" smtClean="0">
                <a:solidFill>
                  <a:srgbClr val="FF0000"/>
                </a:solidFill>
              </a:rPr>
              <a:t> per </a:t>
            </a:r>
            <a:r>
              <a:rPr lang="it-IT" altLang="it-IT" sz="3200" dirty="0" err="1" smtClean="0">
                <a:solidFill>
                  <a:srgbClr val="FF0000"/>
                </a:solidFill>
              </a:rPr>
              <a:t>track</a:t>
            </a:r>
            <a:endParaRPr lang="it-IT" altLang="it-IT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318303" y="1556792"/>
          <a:ext cx="8286145" cy="3627012"/>
        </p:xfrm>
        <a:graphic>
          <a:graphicData uri="http://schemas.openxmlformats.org/drawingml/2006/table">
            <a:tbl>
              <a:tblPr/>
              <a:tblGrid>
                <a:gridCol w="1019199"/>
                <a:gridCol w="1031927"/>
                <a:gridCol w="1032580"/>
                <a:gridCol w="1224104"/>
                <a:gridCol w="1020086"/>
                <a:gridCol w="816068"/>
                <a:gridCol w="1224104"/>
                <a:gridCol w="918077"/>
              </a:tblGrid>
              <a:tr h="1310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GeV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event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ave.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||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Stt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hits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Skew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Stt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hits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ave.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Stt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hit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track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ave.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Pixel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hits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track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ave.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Strip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hits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per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track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ave.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Mvd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hits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track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8.2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6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15.6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23.4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01.9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3.7</a:t>
                      </a:r>
                    </a:p>
                  </a:txBody>
                  <a:tcPr marL="91431" marR="91431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1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orno a fasc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10033</TotalTime>
  <Words>1000</Words>
  <Application>Microsoft Office PowerPoint</Application>
  <PresentationFormat>Presentazione su schermo (4:3)</PresentationFormat>
  <Paragraphs>269</Paragraphs>
  <Slides>17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Impact</vt:lpstr>
      <vt:lpstr>Symbol</vt:lpstr>
      <vt:lpstr>Times New Roman</vt:lpstr>
      <vt:lpstr>Evento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gianluigi</dc:creator>
  <cp:lastModifiedBy>Gianluigi</cp:lastModifiedBy>
  <cp:revision>685</cp:revision>
  <dcterms:created xsi:type="dcterms:W3CDTF">2011-01-06T13:38:40Z</dcterms:created>
  <dcterms:modified xsi:type="dcterms:W3CDTF">2014-09-07T22:56:45Z</dcterms:modified>
</cp:coreProperties>
</file>