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1" r:id="rId1"/>
  </p:sldMasterIdLst>
  <p:notesMasterIdLst>
    <p:notesMasterId r:id="rId29"/>
  </p:notesMasterIdLst>
  <p:handoutMasterIdLst>
    <p:handoutMasterId r:id="rId30"/>
  </p:handoutMasterIdLst>
  <p:sldIdLst>
    <p:sldId id="256" r:id="rId2"/>
    <p:sldId id="264" r:id="rId3"/>
    <p:sldId id="258" r:id="rId4"/>
    <p:sldId id="276" r:id="rId5"/>
    <p:sldId id="277" r:id="rId6"/>
    <p:sldId id="278" r:id="rId7"/>
    <p:sldId id="259" r:id="rId8"/>
    <p:sldId id="331" r:id="rId9"/>
    <p:sldId id="260" r:id="rId10"/>
    <p:sldId id="295" r:id="rId11"/>
    <p:sldId id="296" r:id="rId12"/>
    <p:sldId id="261" r:id="rId13"/>
    <p:sldId id="297" r:id="rId14"/>
    <p:sldId id="299" r:id="rId15"/>
    <p:sldId id="262" r:id="rId16"/>
    <p:sldId id="300" r:id="rId17"/>
    <p:sldId id="302" r:id="rId18"/>
    <p:sldId id="265" r:id="rId19"/>
    <p:sldId id="286" r:id="rId20"/>
    <p:sldId id="315" r:id="rId21"/>
    <p:sldId id="305" r:id="rId22"/>
    <p:sldId id="317" r:id="rId23"/>
    <p:sldId id="318" r:id="rId24"/>
    <p:sldId id="272" r:id="rId25"/>
    <p:sldId id="308" r:id="rId26"/>
    <p:sldId id="332" r:id="rId27"/>
    <p:sldId id="274" r:id="rId28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43" d="100"/>
          <a:sy n="143" d="100"/>
        </p:scale>
        <p:origin x="-88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handoutMaster" Target="handoutMasters/handout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A68BA9-4716-7549-8024-F4206D8A61FD}" type="datetimeFigureOut">
              <a:rPr lang="de-DE" smtClean="0"/>
              <a:t>11/08/14</a:t>
            </a:fld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FD5F6B-B10D-EB42-87EF-4EFC60B1E3A2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366855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E3A19C-0424-9645-A334-E3FE40919000}" type="datetimeFigureOut">
              <a:rPr lang="de-DE" smtClean="0"/>
              <a:t>11/08/14</a:t>
            </a:fld>
            <a:endParaRPr lang="en-GB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Mastertextformat bearbeiten</a:t>
            </a:r>
          </a:p>
          <a:p>
            <a:pPr lvl="1"/>
            <a:r>
              <a:rPr lang="en-GB" smtClean="0"/>
              <a:t>Zweite Ebene</a:t>
            </a:r>
          </a:p>
          <a:p>
            <a:pPr lvl="2"/>
            <a:r>
              <a:rPr lang="en-GB" smtClean="0"/>
              <a:t>Dritte Ebene</a:t>
            </a:r>
          </a:p>
          <a:p>
            <a:pPr lvl="3"/>
            <a:r>
              <a:rPr lang="en-GB" smtClean="0"/>
              <a:t>Vierte Ebene</a:t>
            </a:r>
          </a:p>
          <a:p>
            <a:pPr lvl="4"/>
            <a:r>
              <a:rPr lang="en-GB" smtClean="0"/>
              <a:t>Fünfte Ebene</a:t>
            </a:r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039E55-1096-5747-BD22-BE2C135FD376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320259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9E3533D4-F3F3-4B4A-84E1-EE14EFE81D22}" type="datetime1">
              <a:rPr lang="en-GB" smtClean="0"/>
              <a:pPr/>
              <a:t>11/08/14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70C302A-C40C-4A0C-99B4-A5AE63FB8B70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5674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9E3533D4-F3F3-4B4A-84E1-EE14EFE81D22}" type="datetime1">
              <a:rPr lang="en-GB" smtClean="0"/>
              <a:pPr/>
              <a:t>11/08/14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70C302A-C40C-4A0C-99B4-A5AE63FB8B70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5674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9E3533D4-F3F3-4B4A-84E1-EE14EFE81D22}" type="datetime1">
              <a:rPr lang="en-GB" smtClean="0"/>
              <a:pPr/>
              <a:t>11/08/14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70C302A-C40C-4A0C-99B4-A5AE63FB8B70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5674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C211EFD-69C9-DA4D-A32B-F53A64E6CEA0}" type="slidenum">
              <a:rPr lang="en-US"/>
              <a:pPr/>
              <a:t>13</a:t>
            </a:fld>
            <a:endParaRPr lang="en-US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8ABD5D-9D18-4EDA-BD36-0B7C4D731A8C}" type="slidenum">
              <a:rPr lang="de-DE"/>
              <a:pPr/>
              <a:t>14</a:t>
            </a:fld>
            <a:endParaRPr lang="de-DE"/>
          </a:p>
        </p:txBody>
      </p:sp>
      <p:sp>
        <p:nvSpPr>
          <p:cNvPr id="1007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5800"/>
            <a:ext cx="4573588" cy="3429000"/>
          </a:xfrm>
          <a:ln/>
        </p:spPr>
      </p:sp>
      <p:sp>
        <p:nvSpPr>
          <p:cNvPr id="1007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94" y="4342938"/>
            <a:ext cx="5487014" cy="4114588"/>
          </a:xfrm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9E3533D4-F3F3-4B4A-84E1-EE14EFE81D22}" type="datetime1">
              <a:rPr lang="en-GB" smtClean="0"/>
              <a:pPr/>
              <a:t>11/08/14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70C302A-C40C-4A0C-99B4-A5AE63FB8B70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5674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A66655-4D4A-6A41-AE3C-15F99D27B4AB}" type="slidenum">
              <a:rPr lang="en-GB"/>
              <a:pPr/>
              <a:t>17</a:t>
            </a:fld>
            <a:endParaRPr lang="en-GB"/>
          </a:p>
        </p:txBody>
      </p:sp>
      <p:sp>
        <p:nvSpPr>
          <p:cNvPr id="3174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F8CA39-62D2-4E46-A75E-7196251A636C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1631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2590800"/>
            <a:ext cx="6400800" cy="1752600"/>
          </a:xfrm>
        </p:spPr>
        <p:txBody>
          <a:bodyPr/>
          <a:lstStyle>
            <a:lvl1pPr marL="0" indent="0" algn="l">
              <a:buFontTx/>
              <a:buNone/>
              <a:defRPr sz="2000" baseline="0">
                <a:solidFill>
                  <a:srgbClr val="0000B2"/>
                </a:solidFill>
              </a:defRPr>
            </a:lvl1pPr>
          </a:lstStyle>
          <a:p>
            <a:r>
              <a:rPr lang="en-GB" smtClean="0"/>
              <a:t>Master-Untertitelformat bearbeiten</a:t>
            </a:r>
            <a:endParaRPr lang="en-GB" dirty="0"/>
          </a:p>
        </p:txBody>
      </p:sp>
      <p:sp>
        <p:nvSpPr>
          <p:cNvPr id="44040" name="Rectangle 8"/>
          <p:cNvSpPr>
            <a:spLocks noGrp="1" noChangeArrowheads="1"/>
          </p:cNvSpPr>
          <p:nvPr>
            <p:ph type="ctrTitle"/>
          </p:nvPr>
        </p:nvSpPr>
        <p:spPr>
          <a:xfrm>
            <a:off x="685800" y="1143000"/>
            <a:ext cx="7772400" cy="1143000"/>
          </a:xfrm>
        </p:spPr>
        <p:txBody>
          <a:bodyPr/>
          <a:lstStyle>
            <a:lvl1pPr algn="l">
              <a:defRPr sz="3600"/>
            </a:lvl1pPr>
          </a:lstStyle>
          <a:p>
            <a:r>
              <a:rPr lang="en-GB" smtClean="0"/>
              <a:t>Mastertitelformat bearbeiten</a:t>
            </a:r>
            <a:endParaRPr lang="en-GB"/>
          </a:p>
        </p:txBody>
      </p:sp>
      <p:grpSp>
        <p:nvGrpSpPr>
          <p:cNvPr id="13" name="Group 12"/>
          <p:cNvGrpSpPr/>
          <p:nvPr/>
        </p:nvGrpSpPr>
        <p:grpSpPr>
          <a:xfrm>
            <a:off x="-7888" y="4941599"/>
            <a:ext cx="9151888" cy="1932725"/>
            <a:chOff x="-7888" y="4941599"/>
            <a:chExt cx="9151888" cy="1932725"/>
          </a:xfrm>
        </p:grpSpPr>
        <p:pic>
          <p:nvPicPr>
            <p:cNvPr id="10" name="Picture 90" descr="image007"/>
            <p:cNvPicPr>
              <a:picLocks noChangeAspect="1" noChangeArrowheads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4711" y="4942336"/>
              <a:ext cx="3119289" cy="1919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1" descr="FCAR3________L____4___ Kopie"/>
            <p:cNvPicPr>
              <a:picLocks noChangeAspect="1" noChangeArrowheads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888" y="4942336"/>
              <a:ext cx="3082925" cy="1931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81"/>
            <p:cNvPicPr>
              <a:picLocks noChangeAspect="1" noChangeArrowheads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9261" y="4942336"/>
              <a:ext cx="2965450" cy="1931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ctangle 78"/>
            <p:cNvSpPr>
              <a:spLocks noChangeArrowheads="1"/>
            </p:cNvSpPr>
            <p:nvPr userDrawn="1"/>
          </p:nvSpPr>
          <p:spPr bwMode="auto">
            <a:xfrm>
              <a:off x="0" y="4941599"/>
              <a:ext cx="9144000" cy="1932725"/>
            </a:xfrm>
            <a:prstGeom prst="rect">
              <a:avLst/>
            </a:prstGeom>
            <a:solidFill>
              <a:schemeClr val="bg1">
                <a:alpha val="35001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Mastertitelformat bearbeiten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Mastertextformat bearbeiten</a:t>
            </a:r>
          </a:p>
          <a:p>
            <a:pPr lvl="1"/>
            <a:r>
              <a:rPr lang="en-GB" smtClean="0"/>
              <a:t>Zweite Ebene</a:t>
            </a:r>
          </a:p>
          <a:p>
            <a:pPr lvl="2"/>
            <a:r>
              <a:rPr lang="en-GB" smtClean="0"/>
              <a:t>Dritte Ebene</a:t>
            </a:r>
          </a:p>
          <a:p>
            <a:pPr lvl="3"/>
            <a:r>
              <a:rPr lang="en-GB" smtClean="0"/>
              <a:t>Vierte Ebene</a:t>
            </a:r>
          </a:p>
          <a:p>
            <a:pPr lvl="4"/>
            <a:r>
              <a:rPr lang="en-GB" smtClean="0"/>
              <a:t>Fünfte Ebene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x-none" smtClean="0"/>
              <a:t>Inti Lehmann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FAIR, GSI-Science-Day, 11/8/2014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432AFA-597D-EF4A-943B-3C753DA641F8}" type="slidenum">
              <a:rPr lang="en-GB" smtClean="0"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152400"/>
            <a:ext cx="1943100" cy="6096000"/>
          </a:xfrm>
        </p:spPr>
        <p:txBody>
          <a:bodyPr vert="eaVert"/>
          <a:lstStyle/>
          <a:p>
            <a:r>
              <a:rPr lang="en-GB" smtClean="0"/>
              <a:t>Mastertitelformat bearbeiten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676900" cy="6096000"/>
          </a:xfrm>
        </p:spPr>
        <p:txBody>
          <a:bodyPr vert="eaVert"/>
          <a:lstStyle/>
          <a:p>
            <a:pPr lvl="0"/>
            <a:r>
              <a:rPr lang="en-GB" smtClean="0"/>
              <a:t>Mastertextformat bearbeiten</a:t>
            </a:r>
          </a:p>
          <a:p>
            <a:pPr lvl="1"/>
            <a:r>
              <a:rPr lang="en-GB" smtClean="0"/>
              <a:t>Zweite Ebene</a:t>
            </a:r>
          </a:p>
          <a:p>
            <a:pPr lvl="2"/>
            <a:r>
              <a:rPr lang="en-GB" smtClean="0"/>
              <a:t>Dritte Ebene</a:t>
            </a:r>
          </a:p>
          <a:p>
            <a:pPr lvl="3"/>
            <a:r>
              <a:rPr lang="en-GB" smtClean="0"/>
              <a:t>Vierte Ebene</a:t>
            </a:r>
          </a:p>
          <a:p>
            <a:pPr lvl="4"/>
            <a:r>
              <a:rPr lang="en-GB" smtClean="0"/>
              <a:t>Fünfte Ebene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x-none" smtClean="0"/>
              <a:t>Inti Lehmann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FAIR, GSI-Science-Day, 11/8/2014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432AFA-597D-EF4A-943B-3C753DA641F8}" type="slidenum">
              <a:rPr lang="en-GB" smtClean="0"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3" y="1000110"/>
            <a:ext cx="4281519" cy="528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x-none" smtClean="0"/>
              <a:t>Inti Lehmann</a:t>
            </a:r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FAIR, GSI-Science-Day, 11/8/2014</a:t>
            </a:r>
            <a:endParaRPr lang="en-GB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3588915"/>
      </p:ext>
    </p:extLst>
  </p:cSld>
  <p:clrMapOvr>
    <a:masterClrMapping/>
  </p:clrMapOvr>
  <p:transition xmlns:p14="http://schemas.microsoft.com/office/powerpoint/2010/main"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Mastertitelformat bearbeiten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Mastertextformat bearbeiten</a:t>
            </a:r>
          </a:p>
          <a:p>
            <a:pPr lvl="1"/>
            <a:r>
              <a:rPr lang="en-GB" smtClean="0"/>
              <a:t>Zweite Ebene</a:t>
            </a:r>
          </a:p>
          <a:p>
            <a:pPr lvl="2"/>
            <a:r>
              <a:rPr lang="en-GB" smtClean="0"/>
              <a:t>Dritte Ebene</a:t>
            </a:r>
          </a:p>
          <a:p>
            <a:pPr lvl="3"/>
            <a:r>
              <a:rPr lang="en-GB" smtClean="0"/>
              <a:t>Vierte Ebene</a:t>
            </a:r>
          </a:p>
          <a:p>
            <a:pPr lvl="4"/>
            <a:r>
              <a:rPr lang="en-GB" smtClean="0"/>
              <a:t>Fünfte Ebene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x-none" smtClean="0"/>
              <a:t>Inti Lehmann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FAIR, GSI-Science-Day, 11/8/2014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432AFA-597D-EF4A-943B-3C753DA641F8}" type="slidenum">
              <a:rPr lang="en-GB" smtClean="0"/>
              <a:t>‹Nr.›</a:t>
            </a:fld>
            <a:endParaRPr lang="en-GB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518318"/>
            <a:ext cx="7772400" cy="1362075"/>
          </a:xfrm>
        </p:spPr>
        <p:txBody>
          <a:bodyPr anchor="t"/>
          <a:lstStyle>
            <a:lvl1pPr algn="ctr">
              <a:defRPr sz="4000" b="1" cap="none"/>
            </a:lvl1pPr>
          </a:lstStyle>
          <a:p>
            <a:r>
              <a:rPr lang="en-GB" smtClean="0"/>
              <a:t>Mastertitelformat bearbeiten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Mastertextformat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x-none" smtClean="0"/>
              <a:t>Inti Lehmann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FAIR, GSI-Science-Day, 11/8/2014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432AFA-597D-EF4A-943B-3C753DA641F8}" type="slidenum">
              <a:rPr lang="en-GB" smtClean="0"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Mastertitelformat bearbeiten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066800"/>
            <a:ext cx="38100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Mastertextformat bearbeiten</a:t>
            </a:r>
          </a:p>
          <a:p>
            <a:pPr lvl="1"/>
            <a:r>
              <a:rPr lang="en-GB" smtClean="0"/>
              <a:t>Zweite Ebene</a:t>
            </a:r>
          </a:p>
          <a:p>
            <a:pPr lvl="2"/>
            <a:r>
              <a:rPr lang="en-GB" smtClean="0"/>
              <a:t>Dritte Ebene</a:t>
            </a:r>
          </a:p>
          <a:p>
            <a:pPr lvl="3"/>
            <a:r>
              <a:rPr lang="en-GB" smtClean="0"/>
              <a:t>Vierte Ebene</a:t>
            </a:r>
          </a:p>
          <a:p>
            <a:pPr lvl="4"/>
            <a:r>
              <a:rPr lang="en-GB" smtClean="0"/>
              <a:t>Fünfte Ebene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38100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Mastertextformat bearbeiten</a:t>
            </a:r>
          </a:p>
          <a:p>
            <a:pPr lvl="1"/>
            <a:r>
              <a:rPr lang="en-GB" smtClean="0"/>
              <a:t>Zweite Ebene</a:t>
            </a:r>
          </a:p>
          <a:p>
            <a:pPr lvl="2"/>
            <a:r>
              <a:rPr lang="en-GB" smtClean="0"/>
              <a:t>Dritte Ebene</a:t>
            </a:r>
          </a:p>
          <a:p>
            <a:pPr lvl="3"/>
            <a:r>
              <a:rPr lang="en-GB" smtClean="0"/>
              <a:t>Vierte Ebene</a:t>
            </a:r>
          </a:p>
          <a:p>
            <a:pPr lvl="4"/>
            <a:r>
              <a:rPr lang="en-GB" smtClean="0"/>
              <a:t>Fünfte Ebene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x-none" smtClean="0"/>
              <a:t>Inti Lehmann</a:t>
            </a: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FAIR, GSI-Science-Day, 11/8/2014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432AFA-597D-EF4A-943B-3C753DA641F8}" type="slidenum">
              <a:rPr lang="en-GB" smtClean="0"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Mastertitelformat bearbeiten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Mastertextformat bearbeiten</a:t>
            </a:r>
          </a:p>
          <a:p>
            <a:pPr lvl="1"/>
            <a:r>
              <a:rPr lang="en-GB" smtClean="0"/>
              <a:t>Zweite Ebene</a:t>
            </a:r>
          </a:p>
          <a:p>
            <a:pPr lvl="2"/>
            <a:r>
              <a:rPr lang="en-GB" smtClean="0"/>
              <a:t>Dritte Ebene</a:t>
            </a:r>
          </a:p>
          <a:p>
            <a:pPr lvl="3"/>
            <a:r>
              <a:rPr lang="en-GB" smtClean="0"/>
              <a:t>Vierte Ebene</a:t>
            </a:r>
          </a:p>
          <a:p>
            <a:pPr lvl="4"/>
            <a:r>
              <a:rPr lang="en-GB" smtClean="0"/>
              <a:t>Fünfte Ebene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Mastertextformat bearbeiten</a:t>
            </a:r>
          </a:p>
          <a:p>
            <a:pPr lvl="1"/>
            <a:r>
              <a:rPr lang="en-GB" smtClean="0"/>
              <a:t>Zweite Ebene</a:t>
            </a:r>
          </a:p>
          <a:p>
            <a:pPr lvl="2"/>
            <a:r>
              <a:rPr lang="en-GB" smtClean="0"/>
              <a:t>Dritte Ebene</a:t>
            </a:r>
          </a:p>
          <a:p>
            <a:pPr lvl="3"/>
            <a:r>
              <a:rPr lang="en-GB" smtClean="0"/>
              <a:t>Vierte Ebene</a:t>
            </a:r>
          </a:p>
          <a:p>
            <a:pPr lvl="4"/>
            <a:r>
              <a:rPr lang="en-GB" smtClean="0"/>
              <a:t>Fünfte Ebene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x-none" smtClean="0"/>
              <a:t>Inti Lehmann</a:t>
            </a: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FAIR, GSI-Science-Day, 11/8/2014</a:t>
            </a: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432AFA-597D-EF4A-943B-3C753DA641F8}" type="slidenum">
              <a:rPr lang="en-GB" smtClean="0"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Mastertitelformat bearbeiten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x-none" smtClean="0"/>
              <a:t>Inti Lehmann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FAIR, GSI-Science-Day, 11/8/2014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432AFA-597D-EF4A-943B-3C753DA641F8}" type="slidenum">
              <a:rPr lang="en-GB" smtClean="0"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x-none" smtClean="0"/>
              <a:t>Inti Lehmann</a:t>
            </a: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FAIR, GSI-Science-Day, 11/8/2014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432AFA-597D-EF4A-943B-3C753DA641F8}" type="slidenum">
              <a:rPr lang="en-GB" smtClean="0"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Mastertitelformat bearbeiten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Mastertextformat bearbeiten</a:t>
            </a:r>
          </a:p>
          <a:p>
            <a:pPr lvl="1"/>
            <a:r>
              <a:rPr lang="en-GB" smtClean="0"/>
              <a:t>Zweite Ebene</a:t>
            </a:r>
          </a:p>
          <a:p>
            <a:pPr lvl="2"/>
            <a:r>
              <a:rPr lang="en-GB" smtClean="0"/>
              <a:t>Dritte Ebene</a:t>
            </a:r>
          </a:p>
          <a:p>
            <a:pPr lvl="3"/>
            <a:r>
              <a:rPr lang="en-GB" smtClean="0"/>
              <a:t>Vierte Ebene</a:t>
            </a:r>
          </a:p>
          <a:p>
            <a:pPr lvl="4"/>
            <a:r>
              <a:rPr lang="en-GB" smtClean="0"/>
              <a:t>Fünfte Ebene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Mastertextformat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x-none" smtClean="0"/>
              <a:t>Inti Lehmann</a:t>
            </a: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FAIR, GSI-Science-Day, 11/8/2014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432AFA-597D-EF4A-943B-3C753DA641F8}" type="slidenum">
              <a:rPr lang="en-GB" smtClean="0"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Mastertitelformat bearbeiten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GB" noProof="0" smtClean="0"/>
              <a:t>Bild auf Platzhalter ziehen oder durch Klicken auf Symbol hinzufügen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Mastertextformat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x-none" smtClean="0"/>
              <a:t>Inti Lehmann</a:t>
            </a: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FAIR, GSI-Science-Day, 11/8/2014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432AFA-597D-EF4A-943B-3C753DA641F8}" type="slidenum">
              <a:rPr lang="en-GB" smtClean="0"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gradFill flip="none" rotWithShape="1">
            <a:gsLst>
              <a:gs pos="0">
                <a:schemeClr val="accent4">
                  <a:tint val="100000"/>
                  <a:shade val="100000"/>
                  <a:satMod val="130000"/>
                  <a:alpha val="19000"/>
                </a:schemeClr>
              </a:gs>
              <a:gs pos="100000">
                <a:schemeClr val="accent4">
                  <a:tint val="50000"/>
                  <a:shade val="100000"/>
                  <a:satMod val="350000"/>
                  <a:alpha val="19000"/>
                </a:schemeClr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>
            <a:outerShdw blurRad="40000" dist="23000" dir="162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0" y="1"/>
            <a:ext cx="9144000" cy="773066"/>
          </a:xfrm>
          <a:prstGeom prst="rect">
            <a:avLst/>
          </a:prstGeom>
          <a:gradFill flip="none" rotWithShape="1">
            <a:gsLst>
              <a:gs pos="0">
                <a:schemeClr val="accent4">
                  <a:tint val="100000"/>
                  <a:shade val="100000"/>
                  <a:satMod val="130000"/>
                  <a:alpha val="19000"/>
                </a:schemeClr>
              </a:gs>
              <a:gs pos="100000">
                <a:schemeClr val="accent4">
                  <a:tint val="50000"/>
                  <a:shade val="100000"/>
                  <a:satMod val="350000"/>
                  <a:alpha val="19000"/>
                </a:schemeClr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01257"/>
            <a:ext cx="7772400" cy="5499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Mastertextformat bearbeiten</a:t>
            </a:r>
          </a:p>
          <a:p>
            <a:pPr lvl="1"/>
            <a:r>
              <a:rPr lang="en-GB" smtClean="0"/>
              <a:t>Zweite Ebene</a:t>
            </a:r>
          </a:p>
          <a:p>
            <a:pPr lvl="2"/>
            <a:r>
              <a:rPr lang="en-GB" smtClean="0"/>
              <a:t>Dritte Ebene</a:t>
            </a:r>
          </a:p>
          <a:p>
            <a:pPr lvl="3"/>
            <a:r>
              <a:rPr lang="en-GB" smtClean="0"/>
              <a:t>Vierte Ebene</a:t>
            </a:r>
          </a:p>
          <a:p>
            <a:pPr lvl="4"/>
            <a:r>
              <a:rPr lang="en-GB" smtClean="0"/>
              <a:t>Fünfte Ebene</a:t>
            </a:r>
            <a:endParaRPr lang="en-GB" dirty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4008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4C62AD"/>
                </a:solidFill>
                <a:latin typeface="+mn-lt"/>
              </a:defRPr>
            </a:lvl1pPr>
          </a:lstStyle>
          <a:p>
            <a:r>
              <a:rPr lang="x-none" smtClean="0"/>
              <a:t>Inti Lehmann</a:t>
            </a:r>
            <a:endParaRPr lang="en-GB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4C62AD"/>
                </a:solidFill>
                <a:latin typeface="+mn-lt"/>
              </a:defRPr>
            </a:lvl1pPr>
          </a:lstStyle>
          <a:p>
            <a:r>
              <a:rPr lang="en-US" smtClean="0"/>
              <a:t>FAIR, GSI-Science-Day, 11/8/2014</a:t>
            </a:r>
            <a:endParaRPr lang="en-GB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008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4C62AD"/>
                </a:solidFill>
                <a:latin typeface="+mn-lt"/>
              </a:defRPr>
            </a:lvl1pPr>
          </a:lstStyle>
          <a:p>
            <a:fld id="{11432AFA-597D-EF4A-943B-3C753DA641F8}" type="slidenum">
              <a:rPr lang="en-GB" smtClean="0"/>
              <a:t>‹Nr.›</a:t>
            </a:fld>
            <a:endParaRPr lang="en-GB"/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7388725" cy="48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Mastertitelformat bearbeiten</a:t>
            </a:r>
            <a:endParaRPr lang="en-GB" dirty="0"/>
          </a:p>
        </p:txBody>
      </p:sp>
      <p:pic>
        <p:nvPicPr>
          <p:cNvPr id="12" name="Picture 13" descr="FAIR_Logo_rgb_frei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4525" y="61764"/>
            <a:ext cx="807208" cy="672889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 Rounded MT Bold" charset="0"/>
          <a:ea typeface="ＭＳ Ｐゴシック" charset="-128"/>
          <a:cs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 Rounded MT Bold" charset="0"/>
          <a:ea typeface="ＭＳ Ｐゴシック" charset="-128"/>
          <a:cs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 Rounded MT Bold" charset="0"/>
          <a:ea typeface="ＭＳ Ｐゴシック" charset="-128"/>
          <a:cs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 Rounded MT Bold" charset="0"/>
          <a:ea typeface="ＭＳ Ｐゴシック" charset="-128"/>
          <a:cs typeface="ＭＳ Ｐゴシック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 Rounded MT Bold" charset="0"/>
          <a:ea typeface="ＭＳ Ｐゴシック" charset="-128"/>
          <a:cs typeface="ＭＳ Ｐゴシック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 Rounded MT Bold" charset="0"/>
          <a:ea typeface="ＭＳ Ｐゴシック" charset="-128"/>
          <a:cs typeface="ＭＳ Ｐゴシック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 Rounded MT Bold" charset="0"/>
          <a:ea typeface="ＭＳ Ｐゴシック" charset="-128"/>
          <a:cs typeface="ＭＳ Ｐゴシック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 Rounded MT Bold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charset="2"/>
        <a:buChar char="§"/>
        <a:defRPr sz="2000">
          <a:solidFill>
            <a:srgbClr val="0000B2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sz="18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charset="2"/>
        <a:buChar char="§"/>
        <a:defRPr sz="1800">
          <a:solidFill>
            <a:srgbClr val="0000B2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Times" charset="0"/>
        <a:buChar char="•"/>
        <a:defRPr sz="16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Times" charset="0"/>
        <a:buChar char="•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Times" charset="0"/>
        <a:buChar char="•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Times" charset="0"/>
        <a:buChar char="•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Times" charset="0"/>
        <a:buChar char="•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Relationship Id="rId3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11.png"/><Relationship Id="rId5" Type="http://schemas.openxmlformats.org/officeDocument/2006/relationships/image" Target="../media/image25.jpeg"/><Relationship Id="rId6" Type="http://schemas.openxmlformats.org/officeDocument/2006/relationships/image" Target="../media/image26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image" Target="../media/image11.png"/><Relationship Id="rId5" Type="http://schemas.openxmlformats.org/officeDocument/2006/relationships/image" Target="../media/image31.png"/><Relationship Id="rId6" Type="http://schemas.openxmlformats.org/officeDocument/2006/relationships/oleObject" Target="Untitled:Users:inti:pub:papers:NuPECC05:Panda_NuPECC05_final_pub.doc!OLE_LINK1" TargetMode="External"/><Relationship Id="rId7" Type="http://schemas.openxmlformats.org/officeDocument/2006/relationships/image" Target="../media/image30.png"/><Relationship Id="rId8" Type="http://schemas.openxmlformats.org/officeDocument/2006/relationships/image" Target="../media/image32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em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image" Target="../media/image38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8.png"/><Relationship Id="rId12" Type="http://schemas.openxmlformats.org/officeDocument/2006/relationships/image" Target="../media/image49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openxmlformats.org/officeDocument/2006/relationships/image" Target="../media/image44.png"/><Relationship Id="rId8" Type="http://schemas.openxmlformats.org/officeDocument/2006/relationships/image" Target="../media/image45.png"/><Relationship Id="rId9" Type="http://schemas.openxmlformats.org/officeDocument/2006/relationships/image" Target="../media/image46.jpeg"/><Relationship Id="rId10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image" Target="../media/image57.png"/><Relationship Id="rId5" Type="http://schemas.openxmlformats.org/officeDocument/2006/relationships/image" Target="../media/image58.jpeg"/><Relationship Id="rId6" Type="http://schemas.openxmlformats.org/officeDocument/2006/relationships/image" Target="../media/image59.w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1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85800" y="2590800"/>
            <a:ext cx="7772400" cy="2262816"/>
          </a:xfrm>
        </p:spPr>
        <p:txBody>
          <a:bodyPr/>
          <a:lstStyle/>
          <a:p>
            <a:r>
              <a:rPr lang="en-GB" dirty="0" err="1" smtClean="0"/>
              <a:t>Inti</a:t>
            </a:r>
            <a:r>
              <a:rPr lang="en-GB" dirty="0" smtClean="0"/>
              <a:t> Lehmann</a:t>
            </a:r>
          </a:p>
          <a:p>
            <a:r>
              <a:rPr lang="en-GB" dirty="0" smtClean="0"/>
              <a:t>Facility for Antiproton and Ion Research</a:t>
            </a:r>
          </a:p>
          <a:p>
            <a:r>
              <a:rPr lang="en-GB" dirty="0" smtClean="0"/>
              <a:t>Darmstadt, Germany</a:t>
            </a:r>
          </a:p>
          <a:p>
            <a:endParaRPr lang="en-GB" dirty="0"/>
          </a:p>
          <a:p>
            <a:r>
              <a:rPr lang="en-GB" dirty="0"/>
              <a:t>2nd PhD Science Day @ GSI </a:t>
            </a:r>
            <a:r>
              <a:rPr lang="en-GB" dirty="0" smtClean="0"/>
              <a:t>2014 – 11 August 2014</a:t>
            </a:r>
          </a:p>
          <a:p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FAIR – Facility for Antiproton and Ion Research</a:t>
            </a:r>
            <a:endParaRPr lang="en-GB" dirty="0"/>
          </a:p>
        </p:txBody>
      </p:sp>
      <p:pic>
        <p:nvPicPr>
          <p:cNvPr id="5" name="Picture 13" descr="FAIR_Logo_rgb_frei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51835" y="1745428"/>
            <a:ext cx="2372502" cy="19777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58761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CBM Physics Case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5457226" y="1000110"/>
            <a:ext cx="3472496" cy="5286412"/>
          </a:xfrm>
        </p:spPr>
        <p:txBody>
          <a:bodyPr/>
          <a:lstStyle/>
          <a:p>
            <a:r>
              <a:rPr lang="en-US" sz="2000" dirty="0" smtClean="0"/>
              <a:t>The equation-of-state at high baryonic density</a:t>
            </a:r>
          </a:p>
          <a:p>
            <a:r>
              <a:rPr lang="en-US" sz="2000" dirty="0" smtClean="0"/>
              <a:t>New phases of strongly-interacting matter</a:t>
            </a:r>
          </a:p>
          <a:p>
            <a:r>
              <a:rPr lang="en-US" sz="2000" dirty="0" err="1" smtClean="0"/>
              <a:t>Deconfinement</a:t>
            </a:r>
            <a:r>
              <a:rPr lang="en-US" sz="2000" dirty="0" smtClean="0"/>
              <a:t> phase transition at high baryonic density</a:t>
            </a:r>
          </a:p>
          <a:p>
            <a:r>
              <a:rPr lang="en-US" sz="2000" dirty="0" smtClean="0"/>
              <a:t>QCD critical endpoint </a:t>
            </a:r>
          </a:p>
          <a:p>
            <a:r>
              <a:rPr lang="en-US" sz="2000" dirty="0" smtClean="0"/>
              <a:t>Onset of </a:t>
            </a:r>
            <a:r>
              <a:rPr lang="en-US" sz="2000" dirty="0" err="1" smtClean="0"/>
              <a:t>chiral</a:t>
            </a:r>
            <a:r>
              <a:rPr lang="en-US" sz="2000" dirty="0" smtClean="0"/>
              <a:t> symmetry restoration at high baryonic density</a:t>
            </a:r>
          </a:p>
          <a:p>
            <a:r>
              <a:rPr lang="en-US" sz="2000" dirty="0" smtClean="0"/>
              <a:t>Strange matter</a:t>
            </a:r>
            <a:endParaRPr lang="en-GB" sz="20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x-none" smtClean="0"/>
              <a:t>Inti Lehmann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FAIR, GSI-Science-Day, 11/8/2014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  <p:grpSp>
        <p:nvGrpSpPr>
          <p:cNvPr id="14" name="Group 13"/>
          <p:cNvGrpSpPr/>
          <p:nvPr/>
        </p:nvGrpSpPr>
        <p:grpSpPr>
          <a:xfrm>
            <a:off x="272058" y="1392397"/>
            <a:ext cx="5311317" cy="3223739"/>
            <a:chOff x="998662" y="1356945"/>
            <a:chExt cx="7928027" cy="4852274"/>
          </a:xfrm>
        </p:grpSpPr>
        <p:grpSp>
          <p:nvGrpSpPr>
            <p:cNvPr id="7" name="Group 2"/>
            <p:cNvGrpSpPr>
              <a:grpSpLocks/>
            </p:cNvGrpSpPr>
            <p:nvPr/>
          </p:nvGrpSpPr>
          <p:grpSpPr bwMode="auto">
            <a:xfrm>
              <a:off x="998662" y="1356945"/>
              <a:ext cx="7928027" cy="4852274"/>
              <a:chOff x="782" y="2808"/>
              <a:chExt cx="8592" cy="4900"/>
            </a:xfrm>
          </p:grpSpPr>
          <p:pic>
            <p:nvPicPr>
              <p:cNvPr id="8" name="Picture 3"/>
              <p:cNvPicPr>
                <a:picLocks noChangeAspect="1" noChangeArrowheads="1"/>
              </p:cNvPicPr>
              <p:nvPr/>
            </p:nvPicPr>
            <p:blipFill>
              <a:blip r:embed="rId2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2" y="2808"/>
                <a:ext cx="8592" cy="49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9" name="Text Box 4"/>
              <p:cNvSpPr txBox="1">
                <a:spLocks noChangeArrowheads="1"/>
              </p:cNvSpPr>
              <p:nvPr/>
            </p:nvSpPr>
            <p:spPr bwMode="auto">
              <a:xfrm>
                <a:off x="1388" y="7200"/>
                <a:ext cx="3690" cy="4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l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charset="0"/>
                  <a:buNone/>
                </a:pPr>
                <a:r>
                  <a:rPr lang="en-GB" sz="1200" i="1" dirty="0" smtClean="0">
                    <a:ea typeface="Arial" charset="0"/>
                    <a:cs typeface="Arial" charset="0"/>
                  </a:rPr>
                  <a:t>Courtesy of  T. </a:t>
                </a:r>
                <a:r>
                  <a:rPr lang="en-GB" sz="1200" i="1" dirty="0" err="1" smtClean="0">
                    <a:ea typeface="Arial" charset="0"/>
                    <a:cs typeface="Arial" charset="0"/>
                  </a:rPr>
                  <a:t>Hatsuda</a:t>
                </a:r>
                <a:endParaRPr lang="en-GB" sz="1200" i="1" dirty="0">
                  <a:ea typeface="Arial" charset="0"/>
                  <a:cs typeface="Arial" charset="0"/>
                </a:endParaRPr>
              </a:p>
            </p:txBody>
          </p:sp>
        </p:grpSp>
        <p:cxnSp>
          <p:nvCxnSpPr>
            <p:cNvPr id="10" name="Straight Arrow Connector 9"/>
            <p:cNvCxnSpPr/>
            <p:nvPr/>
          </p:nvCxnSpPr>
          <p:spPr bwMode="auto">
            <a:xfrm rot="5400000" flipH="1" flipV="1">
              <a:off x="1689359" y="3401800"/>
              <a:ext cx="2203685" cy="1544332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arrow" w="med" len="med"/>
            </a:ln>
            <a:effectLst/>
          </p:spPr>
        </p:cxnSp>
        <p:cxnSp>
          <p:nvCxnSpPr>
            <p:cNvPr id="11" name="Straight Arrow Connector 10"/>
            <p:cNvCxnSpPr/>
            <p:nvPr/>
          </p:nvCxnSpPr>
          <p:spPr bwMode="auto">
            <a:xfrm rot="5400000" flipH="1" flipV="1">
              <a:off x="276721" y="3533493"/>
              <a:ext cx="3234961" cy="249666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arrow" w="med" len="med"/>
            </a:ln>
            <a:effectLst/>
          </p:spPr>
        </p:cxnSp>
        <p:sp>
          <p:nvSpPr>
            <p:cNvPr id="12" name="TextBox 11"/>
            <p:cNvSpPr txBox="1"/>
            <p:nvPr/>
          </p:nvSpPr>
          <p:spPr>
            <a:xfrm>
              <a:off x="3324682" y="2532105"/>
              <a:ext cx="1022778" cy="509581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GB" sz="1600" dirty="0" smtClean="0">
                  <a:solidFill>
                    <a:srgbClr val="FF0000"/>
                  </a:solidFill>
                </a:rPr>
                <a:t>FAIR</a:t>
              </a:r>
              <a:endParaRPr lang="en-GB" sz="1600" dirty="0">
                <a:solidFill>
                  <a:srgbClr val="FF0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618234" y="1500827"/>
              <a:ext cx="1945135" cy="509581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GB" sz="1600" dirty="0" smtClean="0">
                  <a:solidFill>
                    <a:srgbClr val="FF0000"/>
                  </a:solidFill>
                </a:rPr>
                <a:t>RHIC, LHC</a:t>
              </a:r>
              <a:endParaRPr lang="en-GB" sz="16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0298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CBMmuchTRDrp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288925"/>
            <a:ext cx="8243887" cy="659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3507" name="Picture 3" descr="CBMelectr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7413" y="252413"/>
            <a:ext cx="8256587" cy="660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1454150" y="5175250"/>
            <a:ext cx="103028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de-DE" sz="2000"/>
              <a:t>Dipol</a:t>
            </a:r>
          </a:p>
          <a:p>
            <a:pPr algn="l"/>
            <a:r>
              <a:rPr lang="de-DE" sz="2000"/>
              <a:t>magnet</a:t>
            </a:r>
          </a:p>
        </p:txBody>
      </p:sp>
      <p:sp>
        <p:nvSpPr>
          <p:cNvPr id="533511" name="Text Box 7"/>
          <p:cNvSpPr txBox="1">
            <a:spLocks noChangeArrowheads="1"/>
          </p:cNvSpPr>
          <p:nvPr/>
        </p:nvSpPr>
        <p:spPr bwMode="auto">
          <a:xfrm>
            <a:off x="107950" y="1268413"/>
            <a:ext cx="1681163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de-DE" sz="2000"/>
              <a:t>Ring Imaging</a:t>
            </a:r>
          </a:p>
          <a:p>
            <a:pPr algn="l"/>
            <a:r>
              <a:rPr lang="de-DE" sz="2000"/>
              <a:t>Cherenkov</a:t>
            </a:r>
          </a:p>
          <a:p>
            <a:pPr algn="l"/>
            <a:r>
              <a:rPr lang="de-DE" sz="2000"/>
              <a:t>Detector</a:t>
            </a:r>
          </a:p>
        </p:txBody>
      </p:sp>
      <p:sp>
        <p:nvSpPr>
          <p:cNvPr id="533512" name="Text Box 8"/>
          <p:cNvSpPr txBox="1">
            <a:spLocks noChangeArrowheads="1"/>
          </p:cNvSpPr>
          <p:nvPr/>
        </p:nvSpPr>
        <p:spPr bwMode="auto">
          <a:xfrm>
            <a:off x="1833563" y="550863"/>
            <a:ext cx="1370012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de-DE" sz="2000"/>
              <a:t>Transition </a:t>
            </a:r>
          </a:p>
          <a:p>
            <a:pPr algn="l"/>
            <a:r>
              <a:rPr lang="de-DE" sz="2000"/>
              <a:t>Radiation </a:t>
            </a:r>
          </a:p>
          <a:p>
            <a:pPr algn="l"/>
            <a:r>
              <a:rPr lang="de-DE" sz="2000"/>
              <a:t>Detectors</a:t>
            </a:r>
          </a:p>
        </p:txBody>
      </p:sp>
      <p:sp>
        <p:nvSpPr>
          <p:cNvPr id="57353" name="Text Box 9"/>
          <p:cNvSpPr txBox="1">
            <a:spLocks noChangeArrowheads="1"/>
          </p:cNvSpPr>
          <p:nvPr/>
        </p:nvSpPr>
        <p:spPr bwMode="auto">
          <a:xfrm>
            <a:off x="7248525" y="5373688"/>
            <a:ext cx="135572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de-DE" sz="2000"/>
              <a:t>Resistive</a:t>
            </a:r>
          </a:p>
          <a:p>
            <a:pPr algn="l"/>
            <a:r>
              <a:rPr lang="de-DE" sz="2000"/>
              <a:t>Plate </a:t>
            </a:r>
          </a:p>
          <a:p>
            <a:pPr algn="l"/>
            <a:r>
              <a:rPr lang="de-DE" sz="2000"/>
              <a:t>Chambers</a:t>
            </a:r>
          </a:p>
          <a:p>
            <a:pPr algn="l"/>
            <a:r>
              <a:rPr lang="de-DE" sz="2000"/>
              <a:t>(TOF)</a:t>
            </a:r>
          </a:p>
        </p:txBody>
      </p:sp>
      <p:sp>
        <p:nvSpPr>
          <p:cNvPr id="533514" name="Text Box 10"/>
          <p:cNvSpPr txBox="1">
            <a:spLocks noChangeArrowheads="1"/>
          </p:cNvSpPr>
          <p:nvPr/>
        </p:nvSpPr>
        <p:spPr bwMode="auto">
          <a:xfrm>
            <a:off x="7740650" y="1127125"/>
            <a:ext cx="1497013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de-DE" sz="2000"/>
              <a:t>Electro-</a:t>
            </a:r>
          </a:p>
          <a:p>
            <a:pPr algn="l"/>
            <a:r>
              <a:rPr lang="de-DE" sz="2000"/>
              <a:t>magnetic</a:t>
            </a:r>
          </a:p>
          <a:p>
            <a:pPr algn="l"/>
            <a:r>
              <a:rPr lang="de-DE" sz="2000"/>
              <a:t>Calorimeter</a:t>
            </a:r>
          </a:p>
        </p:txBody>
      </p:sp>
      <p:sp>
        <p:nvSpPr>
          <p:cNvPr id="533515" name="Line 11"/>
          <p:cNvSpPr>
            <a:spLocks noChangeShapeType="1"/>
          </p:cNvSpPr>
          <p:nvPr/>
        </p:nvSpPr>
        <p:spPr bwMode="auto">
          <a:xfrm>
            <a:off x="3059113" y="908050"/>
            <a:ext cx="1008062" cy="15128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7356" name="Line 12"/>
          <p:cNvSpPr>
            <a:spLocks noChangeShapeType="1"/>
          </p:cNvSpPr>
          <p:nvPr/>
        </p:nvSpPr>
        <p:spPr bwMode="auto">
          <a:xfrm>
            <a:off x="3059113" y="908050"/>
            <a:ext cx="1225550" cy="8651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33517" name="Line 13"/>
          <p:cNvSpPr>
            <a:spLocks noChangeShapeType="1"/>
          </p:cNvSpPr>
          <p:nvPr/>
        </p:nvSpPr>
        <p:spPr bwMode="auto">
          <a:xfrm>
            <a:off x="3059113" y="908050"/>
            <a:ext cx="1152525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7358" name="Line 14"/>
          <p:cNvSpPr>
            <a:spLocks noChangeShapeType="1"/>
          </p:cNvSpPr>
          <p:nvPr/>
        </p:nvSpPr>
        <p:spPr bwMode="auto">
          <a:xfrm>
            <a:off x="5940425" y="3357563"/>
            <a:ext cx="1800225" cy="20875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33519" name="Line 15"/>
          <p:cNvSpPr>
            <a:spLocks noChangeShapeType="1"/>
          </p:cNvSpPr>
          <p:nvPr/>
        </p:nvSpPr>
        <p:spPr bwMode="auto">
          <a:xfrm flipH="1" flipV="1">
            <a:off x="7524750" y="1052513"/>
            <a:ext cx="503238" cy="73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7360" name="Line 16"/>
          <p:cNvSpPr>
            <a:spLocks noChangeShapeType="1"/>
          </p:cNvSpPr>
          <p:nvPr/>
        </p:nvSpPr>
        <p:spPr bwMode="auto">
          <a:xfrm>
            <a:off x="1547813" y="1700213"/>
            <a:ext cx="1511300" cy="792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7361" name="Line 17"/>
          <p:cNvSpPr>
            <a:spLocks noChangeShapeType="1"/>
          </p:cNvSpPr>
          <p:nvPr/>
        </p:nvSpPr>
        <p:spPr bwMode="auto">
          <a:xfrm>
            <a:off x="971550" y="2636838"/>
            <a:ext cx="1008063" cy="649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7362" name="Line 18"/>
          <p:cNvSpPr>
            <a:spLocks noChangeShapeType="1"/>
          </p:cNvSpPr>
          <p:nvPr/>
        </p:nvSpPr>
        <p:spPr bwMode="auto">
          <a:xfrm flipV="1">
            <a:off x="1835150" y="4005263"/>
            <a:ext cx="73025" cy="12239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7363" name="Text Box 19"/>
          <p:cNvSpPr txBox="1">
            <a:spLocks noChangeArrowheads="1"/>
          </p:cNvSpPr>
          <p:nvPr/>
        </p:nvSpPr>
        <p:spPr bwMode="auto">
          <a:xfrm>
            <a:off x="-36513" y="2349500"/>
            <a:ext cx="1171576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de-DE" sz="2000"/>
              <a:t>Silicon</a:t>
            </a:r>
          </a:p>
          <a:p>
            <a:pPr algn="l"/>
            <a:r>
              <a:rPr lang="de-DE" sz="2000"/>
              <a:t>Tracking</a:t>
            </a:r>
          </a:p>
          <a:p>
            <a:pPr algn="l"/>
            <a:r>
              <a:rPr lang="de-DE" sz="2000"/>
              <a:t>Stations </a:t>
            </a:r>
          </a:p>
        </p:txBody>
      </p:sp>
      <p:sp>
        <p:nvSpPr>
          <p:cNvPr id="533524" name="Text Box 20"/>
          <p:cNvSpPr txBox="1">
            <a:spLocks noChangeArrowheads="1"/>
          </p:cNvSpPr>
          <p:nvPr/>
        </p:nvSpPr>
        <p:spPr bwMode="auto">
          <a:xfrm>
            <a:off x="1835150" y="620713"/>
            <a:ext cx="12287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de-DE" sz="2000"/>
              <a:t>Tracking </a:t>
            </a:r>
          </a:p>
          <a:p>
            <a:pPr algn="l"/>
            <a:r>
              <a:rPr lang="de-DE" sz="2000"/>
              <a:t>Detector</a:t>
            </a:r>
          </a:p>
        </p:txBody>
      </p:sp>
      <p:sp>
        <p:nvSpPr>
          <p:cNvPr id="533525" name="Text Box 21"/>
          <p:cNvSpPr txBox="1">
            <a:spLocks noChangeArrowheads="1"/>
          </p:cNvSpPr>
          <p:nvPr/>
        </p:nvSpPr>
        <p:spPr bwMode="auto">
          <a:xfrm>
            <a:off x="323850" y="1196975"/>
            <a:ext cx="1284288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de-DE" sz="2000"/>
              <a:t>Muon</a:t>
            </a:r>
          </a:p>
          <a:p>
            <a:pPr algn="l"/>
            <a:r>
              <a:rPr lang="de-DE" sz="2000"/>
              <a:t>detection </a:t>
            </a:r>
          </a:p>
          <a:p>
            <a:pPr algn="l"/>
            <a:r>
              <a:rPr lang="de-DE" sz="2000"/>
              <a:t>System</a:t>
            </a:r>
          </a:p>
        </p:txBody>
      </p:sp>
      <p:sp>
        <p:nvSpPr>
          <p:cNvPr id="57366" name="Text Box 22"/>
          <p:cNvSpPr txBox="1">
            <a:spLocks noChangeArrowheads="1"/>
          </p:cNvSpPr>
          <p:nvPr/>
        </p:nvSpPr>
        <p:spPr bwMode="auto">
          <a:xfrm>
            <a:off x="7586663" y="3557588"/>
            <a:ext cx="1665287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de-DE" sz="2000"/>
              <a:t>Projectile </a:t>
            </a:r>
          </a:p>
          <a:p>
            <a:pPr algn="l"/>
            <a:r>
              <a:rPr lang="de-DE" sz="2000"/>
              <a:t>Spectator</a:t>
            </a:r>
          </a:p>
          <a:p>
            <a:pPr algn="l"/>
            <a:r>
              <a:rPr lang="de-DE" sz="2000"/>
              <a:t>Detector</a:t>
            </a:r>
          </a:p>
          <a:p>
            <a:pPr algn="l"/>
            <a:r>
              <a:rPr lang="de-DE" sz="2000"/>
              <a:t>(Calorimeter)</a:t>
            </a:r>
          </a:p>
        </p:txBody>
      </p:sp>
      <p:sp>
        <p:nvSpPr>
          <p:cNvPr id="57367" name="Line 23"/>
          <p:cNvSpPr>
            <a:spLocks noChangeShapeType="1"/>
          </p:cNvSpPr>
          <p:nvPr/>
        </p:nvSpPr>
        <p:spPr bwMode="auto">
          <a:xfrm flipH="1" flipV="1">
            <a:off x="7956550" y="2997200"/>
            <a:ext cx="215900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7368" name="Text Box 24"/>
          <p:cNvSpPr txBox="1">
            <a:spLocks noChangeArrowheads="1"/>
          </p:cNvSpPr>
          <p:nvPr/>
        </p:nvSpPr>
        <p:spPr bwMode="auto">
          <a:xfrm>
            <a:off x="-26988" y="3644900"/>
            <a:ext cx="1143001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de-DE" sz="2000"/>
              <a:t>Vertex</a:t>
            </a:r>
          </a:p>
          <a:p>
            <a:pPr algn="l"/>
            <a:r>
              <a:rPr lang="de-DE" sz="2000"/>
              <a:t>Detector</a:t>
            </a:r>
          </a:p>
        </p:txBody>
      </p:sp>
      <p:sp>
        <p:nvSpPr>
          <p:cNvPr id="57369" name="Line 25"/>
          <p:cNvSpPr>
            <a:spLocks noChangeShapeType="1"/>
          </p:cNvSpPr>
          <p:nvPr/>
        </p:nvSpPr>
        <p:spPr bwMode="auto">
          <a:xfrm flipH="1">
            <a:off x="900113" y="3357563"/>
            <a:ext cx="719137" cy="503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Inti Lehmann</a:t>
            </a:r>
            <a:endParaRPr lang="en-GB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77D3E-6CD6-6548-B498-549BCE3DF4DF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27" name="Footer Placeholder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FAIR, GSI-Science-Day, 11/8/2014</a:t>
            </a:r>
            <a:endParaRPr lang="en-GB"/>
          </a:p>
        </p:txBody>
      </p:sp>
      <p:sp>
        <p:nvSpPr>
          <p:cNvPr id="28" name="Title 5"/>
          <p:cNvSpPr>
            <a:spLocks noGrp="1"/>
          </p:cNvSpPr>
          <p:nvPr>
            <p:ph type="title"/>
          </p:nvPr>
        </p:nvSpPr>
        <p:spPr>
          <a:xfrm>
            <a:off x="685800" y="152400"/>
            <a:ext cx="7388725" cy="486562"/>
          </a:xfrm>
        </p:spPr>
        <p:txBody>
          <a:bodyPr/>
          <a:lstStyle/>
          <a:p>
            <a:r>
              <a:rPr lang="en-GB" dirty="0" smtClean="0"/>
              <a:t>CBM Detector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004788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5335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3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5335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3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5335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3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5335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3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5335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3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5335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3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5335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3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533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533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3511" grpId="0"/>
      <p:bldP spid="533512" grpId="0"/>
      <p:bldP spid="533514" grpId="0"/>
      <p:bldP spid="533515" grpId="0" animBg="1"/>
      <p:bldP spid="533517" grpId="0" animBg="1"/>
      <p:bldP spid="533519" grpId="0" animBg="1"/>
      <p:bldP spid="533524" grpId="0"/>
      <p:bldP spid="5335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57588" y="3238501"/>
            <a:ext cx="5418105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581965"/>
            <a:ext cx="4776166" cy="5064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NUSTAR</a:t>
            </a:r>
            <a:endParaRPr lang="en-GB" dirty="0"/>
          </a:p>
        </p:txBody>
      </p:sp>
      <p:sp>
        <p:nvSpPr>
          <p:cNvPr id="2" name="Inhaltsplatzhalter 1"/>
          <p:cNvSpPr>
            <a:spLocks noGrp="1"/>
          </p:cNvSpPr>
          <p:nvPr>
            <p:ph sz="half" idx="2"/>
          </p:nvPr>
        </p:nvSpPr>
        <p:spPr>
          <a:xfrm>
            <a:off x="5055614" y="931458"/>
            <a:ext cx="3862667" cy="5286412"/>
          </a:xfrm>
        </p:spPr>
        <p:txBody>
          <a:bodyPr/>
          <a:lstStyle/>
          <a:p>
            <a:r>
              <a:rPr lang="en-US" sz="2400" dirty="0" smtClean="0"/>
              <a:t>Nuclear Structure, Astrophysics and Reactions </a:t>
            </a:r>
            <a:endParaRPr lang="en-GB" sz="2400" dirty="0" smtClean="0"/>
          </a:p>
          <a:p>
            <a:pPr lvl="1"/>
            <a:r>
              <a:rPr lang="en-GB" sz="2000" dirty="0" smtClean="0"/>
              <a:t>About 800 members</a:t>
            </a:r>
            <a:endParaRPr lang="en-GB" dirty="0"/>
          </a:p>
        </p:txBody>
      </p:sp>
      <p:sp>
        <p:nvSpPr>
          <p:cNvPr id="35" name="Date Placeholder 3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x-none" smtClean="0"/>
              <a:t>Inti Lehmann</a:t>
            </a:r>
            <a:endParaRPr lang="en-GB" dirty="0"/>
          </a:p>
        </p:txBody>
      </p:sp>
      <p:sp>
        <p:nvSpPr>
          <p:cNvPr id="36" name="Footer Placeholder 3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FAIR, GSI-Science-Day, 11/8/2014</a:t>
            </a:r>
            <a:endParaRPr lang="en-US" dirty="0"/>
          </a:p>
        </p:txBody>
      </p:sp>
      <p:sp>
        <p:nvSpPr>
          <p:cNvPr id="3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DEEC0-B0AD-428C-AE1C-15961A7F6460}" type="slidenum">
              <a:rPr lang="en-GB" altLang="en-US"/>
              <a:pPr/>
              <a:t>12</a:t>
            </a:fld>
            <a:endParaRPr lang="en-GB" altLang="en-US" dirty="0"/>
          </a:p>
        </p:txBody>
      </p:sp>
      <p:grpSp>
        <p:nvGrpSpPr>
          <p:cNvPr id="3" name="Group 11"/>
          <p:cNvGrpSpPr/>
          <p:nvPr/>
        </p:nvGrpSpPr>
        <p:grpSpPr>
          <a:xfrm>
            <a:off x="656565" y="837874"/>
            <a:ext cx="2332650" cy="3671246"/>
            <a:chOff x="8268745" y="3248546"/>
            <a:chExt cx="1973885" cy="3356211"/>
          </a:xfrm>
        </p:grpSpPr>
        <p:sp>
          <p:nvSpPr>
            <p:cNvPr id="30" name="Rounded Rectangular Callout 29"/>
            <p:cNvSpPr/>
            <p:nvPr/>
          </p:nvSpPr>
          <p:spPr>
            <a:xfrm>
              <a:off x="8268745" y="3248546"/>
              <a:ext cx="1883875" cy="3356211"/>
            </a:xfrm>
            <a:prstGeom prst="wedgeRoundRectCallout">
              <a:avLst>
                <a:gd name="adj1" fmla="val 6030"/>
                <a:gd name="adj2" fmla="val 55214"/>
                <a:gd name="adj3" fmla="val 16667"/>
              </a:avLst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4" name="Group 10"/>
            <p:cNvGrpSpPr/>
            <p:nvPr/>
          </p:nvGrpSpPr>
          <p:grpSpPr>
            <a:xfrm>
              <a:off x="8892480" y="4475875"/>
              <a:ext cx="1350150" cy="1990630"/>
              <a:chOff x="8892480" y="4475875"/>
              <a:chExt cx="1350150" cy="1990630"/>
            </a:xfrm>
          </p:grpSpPr>
          <p:sp>
            <p:nvSpPr>
              <p:cNvPr id="362509" name="Text Box 13"/>
              <p:cNvSpPr txBox="1">
                <a:spLocks noChangeArrowheads="1"/>
              </p:cNvSpPr>
              <p:nvPr/>
            </p:nvSpPr>
            <p:spPr bwMode="auto">
              <a:xfrm>
                <a:off x="8892480" y="6128866"/>
                <a:ext cx="980991" cy="3376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de-DE" sz="1800" b="1" dirty="0" smtClean="0">
                    <a:solidFill>
                      <a:schemeClr val="accent4"/>
                    </a:solidFill>
                    <a:latin typeface="+mn-lt"/>
                    <a:ea typeface="ＭＳ Ｐゴシック" charset="-128"/>
                  </a:rPr>
                  <a:t>NUSTAR</a:t>
                </a:r>
                <a:endParaRPr lang="de-DE" sz="1600" b="1" dirty="0">
                  <a:solidFill>
                    <a:schemeClr val="accent4"/>
                  </a:solidFill>
                  <a:latin typeface="+mn-lt"/>
                  <a:ea typeface="ＭＳ Ｐゴシック" charset="-128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8982490" y="4475875"/>
                <a:ext cx="126014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b="1" dirty="0" smtClean="0">
                    <a:solidFill>
                      <a:schemeClr val="accent4"/>
                    </a:solidFill>
                    <a:latin typeface="+mn-lt"/>
                  </a:rPr>
                  <a:t>Super-FRS</a:t>
                </a:r>
                <a:endParaRPr lang="en-GB" sz="2000" b="1" dirty="0">
                  <a:solidFill>
                    <a:schemeClr val="accent4"/>
                  </a:solidFill>
                  <a:latin typeface="+mn-lt"/>
                </a:endParaRPr>
              </a:p>
            </p:txBody>
          </p:sp>
        </p:grpSp>
      </p:grpSp>
      <p:pic>
        <p:nvPicPr>
          <p:cNvPr id="14" name="Picture 2" descr="ION42-Super-FRS-3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100392" y="1725286"/>
            <a:ext cx="3152017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 descr="NUSTAR-logo_small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88570" y="43950"/>
            <a:ext cx="1967044" cy="165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956408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nummernplatzhalt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71F69305-3961-D648-854A-AA946ED06C8C}" type="slidenum">
              <a:rPr lang="en-GB" smtClean="0"/>
              <a:pPr/>
              <a:t>13</a:t>
            </a:fld>
            <a:endParaRPr lang="en-GB"/>
          </a:p>
        </p:txBody>
      </p:sp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NUSTAR – Physics Case</a:t>
            </a:r>
            <a:endParaRPr lang="en-GB" dirty="0"/>
          </a:p>
        </p:txBody>
      </p:sp>
      <p:pic>
        <p:nvPicPr>
          <p:cNvPr id="2458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54625" y="3538538"/>
            <a:ext cx="3889375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8488" y="1339850"/>
            <a:ext cx="1979612" cy="169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2" name="Text Box 5"/>
          <p:cNvSpPr txBox="1">
            <a:spLocks noChangeArrowheads="1"/>
          </p:cNvSpPr>
          <p:nvPr/>
        </p:nvSpPr>
        <p:spPr bwMode="auto">
          <a:xfrm>
            <a:off x="468313" y="1135063"/>
            <a:ext cx="6478587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174625" indent="-174625">
              <a:spcBef>
                <a:spcPct val="50000"/>
              </a:spcBef>
            </a:pPr>
            <a:r>
              <a:rPr lang="en-GB" b="1" dirty="0" smtClean="0"/>
              <a:t>Nuclear structure</a:t>
            </a:r>
          </a:p>
          <a:p>
            <a:pPr marL="174625" indent="-174625">
              <a:spcBef>
                <a:spcPct val="50000"/>
              </a:spcBef>
              <a:buFontTx/>
              <a:buChar char="•"/>
            </a:pPr>
            <a:r>
              <a:rPr lang="en-GB" dirty="0" smtClean="0"/>
              <a:t>Underlying QCD structure </a:t>
            </a:r>
            <a:r>
              <a:rPr lang="en-GB" dirty="0" smtClean="0">
                <a:ea typeface="Arial" charset="0"/>
                <a:cs typeface="Arial" charset="0"/>
              </a:rPr>
              <a:t>→ complex nucleon-nucleon force</a:t>
            </a:r>
          </a:p>
          <a:p>
            <a:pPr marL="174625" indent="-174625">
              <a:spcBef>
                <a:spcPct val="50000"/>
              </a:spcBef>
              <a:buFontTx/>
              <a:buChar char="•"/>
            </a:pPr>
            <a:r>
              <a:rPr lang="en-GB" dirty="0" smtClean="0">
                <a:ea typeface="Arial" charset="0"/>
                <a:cs typeface="Arial" charset="0"/>
              </a:rPr>
              <a:t>Study of exotic short lived nuclei far off stability</a:t>
            </a:r>
          </a:p>
          <a:p>
            <a:pPr marL="174625" indent="-174625"/>
            <a:r>
              <a:rPr lang="en-GB" dirty="0" smtClean="0">
                <a:ea typeface="Arial" charset="0"/>
                <a:cs typeface="Arial" charset="0"/>
              </a:rPr>
              <a:t>	(proton/ neutron skins or halos, new magic numbers...)</a:t>
            </a:r>
          </a:p>
          <a:p>
            <a:pPr marL="174625" indent="-174625">
              <a:spcBef>
                <a:spcPct val="50000"/>
              </a:spcBef>
            </a:pPr>
            <a:r>
              <a:rPr lang="en-GB" dirty="0" smtClean="0">
                <a:ea typeface="Arial" charset="0"/>
                <a:cs typeface="Arial" charset="0"/>
              </a:rPr>
              <a:t>   → Pave way for theoretical framework with predictive power for nuclei beyond experimental reach</a:t>
            </a:r>
          </a:p>
          <a:p>
            <a:pPr marL="174625" indent="-174625">
              <a:spcBef>
                <a:spcPct val="50000"/>
              </a:spcBef>
            </a:pPr>
            <a:endParaRPr lang="en-GB" dirty="0" smtClean="0">
              <a:ea typeface="Arial" charset="0"/>
              <a:cs typeface="Arial" charset="0"/>
            </a:endParaRPr>
          </a:p>
          <a:p>
            <a:pPr marL="174625" indent="-174625">
              <a:spcBef>
                <a:spcPct val="50000"/>
              </a:spcBef>
            </a:pPr>
            <a:r>
              <a:rPr lang="en-GB" b="1" dirty="0" smtClean="0">
                <a:ea typeface="Arial" charset="0"/>
                <a:cs typeface="Arial" charset="0"/>
              </a:rPr>
              <a:t>Astrophysics</a:t>
            </a:r>
            <a:endParaRPr lang="en-GB" dirty="0" smtClean="0">
              <a:ea typeface="Arial" charset="0"/>
              <a:cs typeface="Arial" charset="0"/>
            </a:endParaRPr>
          </a:p>
          <a:p>
            <a:pPr marL="174625" indent="-174625">
              <a:spcBef>
                <a:spcPct val="50000"/>
              </a:spcBef>
              <a:buFontTx/>
              <a:buChar char="•"/>
            </a:pPr>
            <a:r>
              <a:rPr lang="en-GB" dirty="0" smtClean="0">
                <a:ea typeface="Arial" charset="0"/>
                <a:cs typeface="Arial" charset="0"/>
              </a:rPr>
              <a:t>Origin of the heavy elements? </a:t>
            </a:r>
          </a:p>
          <a:p>
            <a:pPr marL="174625" indent="-174625">
              <a:spcBef>
                <a:spcPct val="50000"/>
              </a:spcBef>
              <a:buFontTx/>
              <a:buChar char="•"/>
            </a:pPr>
            <a:r>
              <a:rPr lang="en-GB" dirty="0" smtClean="0">
                <a:ea typeface="Arial" charset="0"/>
                <a:cs typeface="Arial" charset="0"/>
              </a:rPr>
              <a:t>Physics of stellar explosions (core-collapse, </a:t>
            </a:r>
          </a:p>
          <a:p>
            <a:pPr marL="174625" indent="-174625"/>
            <a:r>
              <a:rPr lang="en-GB" dirty="0" smtClean="0">
                <a:ea typeface="Arial" charset="0"/>
                <a:cs typeface="Arial" charset="0"/>
              </a:rPr>
              <a:t>	thermonuclear supernovae, </a:t>
            </a:r>
            <a:r>
              <a:rPr lang="en-GB" dirty="0" err="1" smtClean="0">
                <a:ea typeface="Arial" charset="0"/>
                <a:cs typeface="Arial" charset="0"/>
              </a:rPr>
              <a:t>nucleosynthesis</a:t>
            </a:r>
            <a:r>
              <a:rPr lang="en-GB" dirty="0" smtClean="0">
                <a:ea typeface="Arial" charset="0"/>
                <a:cs typeface="Arial" charset="0"/>
              </a:rPr>
              <a:t>)</a:t>
            </a:r>
          </a:p>
          <a:p>
            <a:pPr marL="174625" indent="-174625">
              <a:spcBef>
                <a:spcPct val="50000"/>
              </a:spcBef>
              <a:buFontTx/>
              <a:buChar char="•"/>
            </a:pPr>
            <a:r>
              <a:rPr lang="en-GB" dirty="0" smtClean="0">
                <a:ea typeface="Arial" charset="0"/>
                <a:cs typeface="Arial" charset="0"/>
              </a:rPr>
              <a:t>Compact objects and the explosions on </a:t>
            </a:r>
          </a:p>
          <a:p>
            <a:pPr marL="174625" indent="-174625"/>
            <a:r>
              <a:rPr lang="en-GB" dirty="0" smtClean="0">
                <a:ea typeface="Arial" charset="0"/>
                <a:cs typeface="Arial" charset="0"/>
              </a:rPr>
              <a:t>	their surfaces (x-ray bursts)</a:t>
            </a:r>
            <a:endParaRPr lang="en-GB" dirty="0">
              <a:ea typeface="Arial" charset="0"/>
              <a:cs typeface="Arial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Inti Lehmann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FAIR, GSI-Science-Day, 11/8/2014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6026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GSI FRS </a:t>
            </a:r>
            <a:r>
              <a:rPr lang="de-DE" dirty="0" smtClean="0">
                <a:sym typeface="Wingdings" pitchFamily="2" charset="2"/>
              </a:rPr>
              <a:t></a:t>
            </a:r>
            <a:r>
              <a:rPr lang="de-DE" dirty="0" smtClean="0"/>
              <a:t> FAIR Super-FRS</a:t>
            </a:r>
            <a:endParaRPr lang="de-DE" sz="2000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x-none" smtClean="0"/>
              <a:t>Inti Lehmann</a:t>
            </a:r>
            <a:endParaRPr lang="en-GB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FAIR, GSI-Science-Day, 11/8/2014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  <p:grpSp>
        <p:nvGrpSpPr>
          <p:cNvPr id="5" name="Gruppieren 5"/>
          <p:cNvGrpSpPr/>
          <p:nvPr/>
        </p:nvGrpSpPr>
        <p:grpSpPr>
          <a:xfrm>
            <a:off x="515938" y="1043734"/>
            <a:ext cx="8106512" cy="5364730"/>
            <a:chOff x="515938" y="1043734"/>
            <a:chExt cx="8106512" cy="5364730"/>
          </a:xfrm>
        </p:grpSpPr>
        <p:grpSp>
          <p:nvGrpSpPr>
            <p:cNvPr id="6" name="Gruppieren 4"/>
            <p:cNvGrpSpPr/>
            <p:nvPr/>
          </p:nvGrpSpPr>
          <p:grpSpPr>
            <a:xfrm>
              <a:off x="515938" y="1043734"/>
              <a:ext cx="8057722" cy="5364730"/>
              <a:chOff x="515938" y="-576445"/>
              <a:chExt cx="8206606" cy="5499975"/>
            </a:xfrm>
          </p:grpSpPr>
          <p:pic>
            <p:nvPicPr>
              <p:cNvPr id="1006613" name="Picture 21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5938" y="-576445"/>
                <a:ext cx="8180387" cy="54213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006620" name="Text Box 28"/>
              <p:cNvSpPr txBox="1">
                <a:spLocks noChangeArrowheads="1"/>
              </p:cNvSpPr>
              <p:nvPr/>
            </p:nvSpPr>
            <p:spPr bwMode="auto">
              <a:xfrm>
                <a:off x="7121594" y="4542651"/>
                <a:ext cx="1600950" cy="38087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508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/>
              <a:p>
                <a:r>
                  <a:rPr lang="de-DE" sz="1800" dirty="0" smtClean="0">
                    <a:solidFill>
                      <a:srgbClr val="FF0000"/>
                    </a:solidFill>
                    <a:latin typeface="+mn-lt"/>
                  </a:rPr>
                  <a:t>1000    7500</a:t>
                </a:r>
                <a:endParaRPr lang="de-DE" sz="1800" dirty="0">
                  <a:solidFill>
                    <a:srgbClr val="FF0000"/>
                  </a:solidFill>
                  <a:latin typeface="+mn-lt"/>
                </a:endParaRPr>
              </a:p>
            </p:txBody>
          </p:sp>
        </p:grpSp>
        <p:sp>
          <p:nvSpPr>
            <p:cNvPr id="1006618" name="Text Box 26"/>
            <p:cNvSpPr txBox="1">
              <a:spLocks noChangeArrowheads="1"/>
            </p:cNvSpPr>
            <p:nvPr/>
          </p:nvSpPr>
          <p:spPr bwMode="auto">
            <a:xfrm>
              <a:off x="6924251" y="2486649"/>
              <a:ext cx="1698199" cy="4022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08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r>
                <a:rPr lang="de-DE" sz="2000" b="1" dirty="0">
                  <a:solidFill>
                    <a:srgbClr val="A50021"/>
                  </a:solidFill>
                  <a:latin typeface="+mj-lt"/>
                </a:rPr>
                <a:t>Super-FRS</a:t>
              </a:r>
            </a:p>
          </p:txBody>
        </p:sp>
        <p:sp>
          <p:nvSpPr>
            <p:cNvPr id="14" name="Text Box 26"/>
            <p:cNvSpPr txBox="1">
              <a:spLocks noChangeArrowheads="1"/>
            </p:cNvSpPr>
            <p:nvPr/>
          </p:nvSpPr>
          <p:spPr bwMode="auto">
            <a:xfrm>
              <a:off x="7708731" y="3699030"/>
              <a:ext cx="731588" cy="4022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08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r>
                <a:rPr lang="de-DE" sz="2000" b="1" dirty="0" smtClean="0">
                  <a:solidFill>
                    <a:srgbClr val="A50021"/>
                  </a:solidFill>
                  <a:latin typeface="+mj-lt"/>
                </a:rPr>
                <a:t>FRS</a:t>
              </a:r>
              <a:endParaRPr lang="de-DE" sz="2000" b="1" dirty="0">
                <a:solidFill>
                  <a:srgbClr val="A50021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86917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560253"/>
            <a:ext cx="4776166" cy="5064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 smtClean="0"/>
              <a:t>PANDA</a:t>
            </a:r>
            <a:endParaRPr lang="en-GB" sz="3200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776166" y="823021"/>
            <a:ext cx="4153556" cy="5286412"/>
          </a:xfrm>
        </p:spPr>
        <p:txBody>
          <a:bodyPr/>
          <a:lstStyle/>
          <a:p>
            <a:r>
              <a:rPr lang="en-GB" sz="2400" dirty="0" smtClean="0"/>
              <a:t>Antiproton Annihilations at Darmstadt</a:t>
            </a:r>
          </a:p>
          <a:p>
            <a:pPr lvl="1"/>
            <a:r>
              <a:rPr lang="en-GB" sz="2000" dirty="0" smtClean="0"/>
              <a:t>About 500 members</a:t>
            </a:r>
            <a:endParaRPr lang="en-GB" dirty="0" smtClean="0"/>
          </a:p>
        </p:txBody>
      </p:sp>
      <p:sp>
        <p:nvSpPr>
          <p:cNvPr id="35" name="Date Placeholder 3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x-none" smtClean="0"/>
              <a:t>Inti Lehmann</a:t>
            </a:r>
            <a:endParaRPr lang="en-GB" dirty="0"/>
          </a:p>
        </p:txBody>
      </p:sp>
      <p:sp>
        <p:nvSpPr>
          <p:cNvPr id="36" name="Footer Placeholder 3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FAIR, GSI-Science-Day, 11/8/2014</a:t>
            </a:r>
            <a:endParaRPr lang="en-US" dirty="0"/>
          </a:p>
        </p:txBody>
      </p:sp>
      <p:sp>
        <p:nvSpPr>
          <p:cNvPr id="3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DEEC0-B0AD-428C-AE1C-15961A7F6460}" type="slidenum">
              <a:rPr lang="en-GB" altLang="en-US"/>
              <a:pPr/>
              <a:t>15</a:t>
            </a:fld>
            <a:endParaRPr lang="en-GB" altLang="en-US" dirty="0"/>
          </a:p>
        </p:txBody>
      </p:sp>
      <p:grpSp>
        <p:nvGrpSpPr>
          <p:cNvPr id="3" name="Group 8"/>
          <p:cNvGrpSpPr/>
          <p:nvPr/>
        </p:nvGrpSpPr>
        <p:grpSpPr>
          <a:xfrm>
            <a:off x="523335" y="731497"/>
            <a:ext cx="3598615" cy="2202448"/>
            <a:chOff x="-1860129" y="3699029"/>
            <a:chExt cx="3776834" cy="2166049"/>
          </a:xfrm>
        </p:grpSpPr>
        <p:sp>
          <p:nvSpPr>
            <p:cNvPr id="2" name="Rounded Rectangular Callout 1"/>
            <p:cNvSpPr/>
            <p:nvPr/>
          </p:nvSpPr>
          <p:spPr>
            <a:xfrm>
              <a:off x="-1860129" y="3699029"/>
              <a:ext cx="3776834" cy="2166049"/>
            </a:xfrm>
            <a:prstGeom prst="wedgeRoundRectCallout">
              <a:avLst>
                <a:gd name="adj1" fmla="val -20246"/>
                <a:gd name="adj2" fmla="val 112118"/>
                <a:gd name="adj3" fmla="val 16667"/>
              </a:avLst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5" name="Group 2"/>
            <p:cNvGrpSpPr/>
            <p:nvPr/>
          </p:nvGrpSpPr>
          <p:grpSpPr>
            <a:xfrm>
              <a:off x="-1648967" y="3789040"/>
              <a:ext cx="3297934" cy="2076038"/>
              <a:chOff x="-1648967" y="3789040"/>
              <a:chExt cx="3297934" cy="2076038"/>
            </a:xfrm>
          </p:grpSpPr>
          <p:pic>
            <p:nvPicPr>
              <p:cNvPr id="19" name="Picture 18" descr="Panda_v912.png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1648967" y="3789040"/>
                <a:ext cx="3297934" cy="1935215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34" name="TextBox 33"/>
              <p:cNvSpPr txBox="1"/>
              <p:nvPr/>
            </p:nvSpPr>
            <p:spPr>
              <a:xfrm>
                <a:off x="206515" y="5464968"/>
                <a:ext cx="126014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b="1" dirty="0" smtClean="0">
                    <a:solidFill>
                      <a:schemeClr val="accent4"/>
                    </a:solidFill>
                    <a:latin typeface="+mn-lt"/>
                  </a:rPr>
                  <a:t>PANDA</a:t>
                </a:r>
                <a:endParaRPr lang="en-GB" sz="2000" b="1" dirty="0">
                  <a:solidFill>
                    <a:schemeClr val="accent4"/>
                  </a:solidFill>
                  <a:latin typeface="+mn-lt"/>
                </a:endParaRPr>
              </a:p>
            </p:txBody>
          </p:sp>
        </p:grpSp>
      </p:grpSp>
      <p:graphicFrame>
        <p:nvGraphicFramePr>
          <p:cNvPr id="5734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8752389"/>
              </p:ext>
            </p:extLst>
          </p:nvPr>
        </p:nvGraphicFramePr>
        <p:xfrm>
          <a:off x="4617960" y="3492500"/>
          <a:ext cx="3840240" cy="290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7" name="Document" r:id="rId6" imgW="3035300" imgH="2298700" progId="Word.Document.12">
                  <p:link updateAutomatic="1"/>
                </p:oleObj>
              </mc:Choice>
              <mc:Fallback>
                <p:oleObj name="Document" r:id="rId6" imgW="3035300" imgH="2298700" progId="Word.Documen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17960" y="3492500"/>
                        <a:ext cx="3840240" cy="2908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15" descr="Panda_Logo"/>
          <p:cNvPicPr>
            <a:picLocks noChangeAspect="1" noChangeArrowheads="1"/>
          </p:cNvPicPr>
          <p:nvPr/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3160" y="198954"/>
            <a:ext cx="1763006" cy="424702"/>
          </a:xfrm>
          <a:prstGeom prst="rect">
            <a:avLst/>
          </a:prstGeom>
          <a:noFill/>
          <a:effectLst>
            <a:outerShdw blurRad="182880" dist="25399" dir="2700000" algn="ctr" rotWithShape="0">
              <a:schemeClr val="bg1">
                <a:alpha val="69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799077836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PANDA Physics Case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36507" y="1000110"/>
            <a:ext cx="8593216" cy="5286412"/>
          </a:xfrm>
        </p:spPr>
        <p:txBody>
          <a:bodyPr/>
          <a:lstStyle/>
          <a:p>
            <a:r>
              <a:rPr lang="en-GB" sz="2400" dirty="0" err="1" smtClean="0"/>
              <a:t>Gluonic</a:t>
            </a:r>
            <a:r>
              <a:rPr lang="en-GB" sz="2400" dirty="0" smtClean="0"/>
              <a:t> excitations</a:t>
            </a:r>
          </a:p>
          <a:p>
            <a:pPr lvl="1"/>
            <a:r>
              <a:rPr lang="en-GB" sz="2000" dirty="0" smtClean="0"/>
              <a:t>Hybrids, </a:t>
            </a:r>
            <a:r>
              <a:rPr lang="en-GB" sz="2000" dirty="0" err="1" smtClean="0"/>
              <a:t>glueballs</a:t>
            </a:r>
            <a:endParaRPr lang="en-GB" sz="2000" dirty="0" smtClean="0"/>
          </a:p>
          <a:p>
            <a:r>
              <a:rPr lang="en-GB" sz="2400" dirty="0" err="1" smtClean="0"/>
              <a:t>Charmonium</a:t>
            </a:r>
            <a:r>
              <a:rPr lang="en-GB" sz="2400" dirty="0" smtClean="0"/>
              <a:t> states</a:t>
            </a:r>
          </a:p>
          <a:p>
            <a:pPr lvl="1"/>
            <a:r>
              <a:rPr lang="en-GB" sz="2000" dirty="0" smtClean="0"/>
              <a:t>Precision spectroscopy</a:t>
            </a:r>
          </a:p>
          <a:p>
            <a:r>
              <a:rPr lang="en-GB" sz="2400" dirty="0" smtClean="0"/>
              <a:t>Time-like </a:t>
            </a:r>
          </a:p>
          <a:p>
            <a:pPr lvl="1"/>
            <a:r>
              <a:rPr lang="en-GB" sz="2000" dirty="0" smtClean="0"/>
              <a:t>Form factors, nucleon structure</a:t>
            </a:r>
          </a:p>
          <a:p>
            <a:r>
              <a:rPr lang="en-GB" sz="2400" dirty="0" smtClean="0"/>
              <a:t>In medium mass modifications</a:t>
            </a:r>
          </a:p>
          <a:p>
            <a:pPr lvl="1"/>
            <a:r>
              <a:rPr lang="en-GB" sz="2000" dirty="0" smtClean="0"/>
              <a:t>Extension to the charm sector</a:t>
            </a:r>
          </a:p>
          <a:p>
            <a:r>
              <a:rPr lang="en-GB" sz="2400" dirty="0" smtClean="0"/>
              <a:t>Extension of nuclear chart</a:t>
            </a:r>
          </a:p>
          <a:p>
            <a:pPr lvl="1"/>
            <a:r>
              <a:rPr lang="en-GB" sz="2000" dirty="0" smtClean="0"/>
              <a:t>Double </a:t>
            </a:r>
            <a:r>
              <a:rPr lang="en-GB" sz="2000" dirty="0" err="1" smtClean="0"/>
              <a:t>hypernuclei</a:t>
            </a:r>
            <a:endParaRPr lang="en-GB" sz="2000" dirty="0" smtClean="0"/>
          </a:p>
          <a:p>
            <a:r>
              <a:rPr lang="en-GB" sz="2400" dirty="0" smtClean="0"/>
              <a:t>And much more...</a:t>
            </a:r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x-none" smtClean="0"/>
              <a:t>Inti Lehmann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FAIR, GSI-Science-Day, 11/8/2014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  <p:pic>
        <p:nvPicPr>
          <p:cNvPr id="7" name="Picture 6" descr="semi-naive_hybrid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9018" y="934974"/>
            <a:ext cx="1125373" cy="1118205"/>
          </a:xfrm>
          <a:prstGeom prst="rect">
            <a:avLst/>
          </a:prstGeom>
        </p:spPr>
      </p:pic>
      <p:pic>
        <p:nvPicPr>
          <p:cNvPr id="8" name="Picture 7" descr="semi-naive_glueball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2605" y="934975"/>
            <a:ext cx="1125372" cy="1118204"/>
          </a:xfrm>
          <a:prstGeom prst="rect">
            <a:avLst/>
          </a:prstGeom>
        </p:spPr>
      </p:pic>
      <p:pic>
        <p:nvPicPr>
          <p:cNvPr id="9" name="Picture 8" descr="naive_charmonium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702" y="1727509"/>
            <a:ext cx="1161487" cy="1146785"/>
          </a:xfrm>
          <a:prstGeom prst="rect">
            <a:avLst/>
          </a:prstGeom>
        </p:spPr>
      </p:pic>
      <p:grpSp>
        <p:nvGrpSpPr>
          <p:cNvPr id="10" name="Group 1029"/>
          <p:cNvGrpSpPr>
            <a:grpSpLocks/>
          </p:cNvGrpSpPr>
          <p:nvPr/>
        </p:nvGrpSpPr>
        <p:grpSpPr bwMode="auto">
          <a:xfrm>
            <a:off x="6671496" y="4294140"/>
            <a:ext cx="2473310" cy="1992382"/>
            <a:chOff x="3187" y="1397"/>
            <a:chExt cx="2718" cy="2423"/>
          </a:xfrm>
        </p:grpSpPr>
        <p:sp>
          <p:nvSpPr>
            <p:cNvPr id="12" name="Line 1031"/>
            <p:cNvSpPr>
              <a:spLocks noChangeShapeType="1"/>
            </p:cNvSpPr>
            <p:nvPr/>
          </p:nvSpPr>
          <p:spPr bwMode="auto">
            <a:xfrm>
              <a:off x="3437" y="2932"/>
              <a:ext cx="512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100"/>
            </a:p>
          </p:txBody>
        </p:sp>
        <p:sp>
          <p:nvSpPr>
            <p:cNvPr id="13" name="Line 1032"/>
            <p:cNvSpPr>
              <a:spLocks noChangeShapeType="1"/>
            </p:cNvSpPr>
            <p:nvPr/>
          </p:nvSpPr>
          <p:spPr bwMode="auto">
            <a:xfrm>
              <a:off x="3949" y="2932"/>
              <a:ext cx="953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prstDash val="sysDot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100"/>
            </a:p>
          </p:txBody>
        </p:sp>
        <p:sp>
          <p:nvSpPr>
            <p:cNvPr id="14" name="Line 1033"/>
            <p:cNvSpPr>
              <a:spLocks noChangeShapeType="1"/>
            </p:cNvSpPr>
            <p:nvPr/>
          </p:nvSpPr>
          <p:spPr bwMode="auto">
            <a:xfrm>
              <a:off x="4390" y="3069"/>
              <a:ext cx="512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100"/>
            </a:p>
          </p:txBody>
        </p:sp>
        <p:sp>
          <p:nvSpPr>
            <p:cNvPr id="15" name="Line 1034"/>
            <p:cNvSpPr>
              <a:spLocks noChangeShapeType="1"/>
            </p:cNvSpPr>
            <p:nvPr/>
          </p:nvSpPr>
          <p:spPr bwMode="auto">
            <a:xfrm>
              <a:off x="4390" y="3363"/>
              <a:ext cx="512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100"/>
            </a:p>
          </p:txBody>
        </p:sp>
        <p:sp>
          <p:nvSpPr>
            <p:cNvPr id="16" name="Line 1035"/>
            <p:cNvSpPr>
              <a:spLocks noChangeShapeType="1"/>
            </p:cNvSpPr>
            <p:nvPr/>
          </p:nvSpPr>
          <p:spPr bwMode="auto">
            <a:xfrm>
              <a:off x="4516" y="3069"/>
              <a:ext cx="0" cy="29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100"/>
            </a:p>
          </p:txBody>
        </p:sp>
        <p:sp>
          <p:nvSpPr>
            <p:cNvPr id="17" name="Line 1036"/>
            <p:cNvSpPr>
              <a:spLocks noChangeShapeType="1"/>
            </p:cNvSpPr>
            <p:nvPr/>
          </p:nvSpPr>
          <p:spPr bwMode="auto">
            <a:xfrm flipH="1" flipV="1">
              <a:off x="3949" y="2932"/>
              <a:ext cx="453" cy="137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prstDash val="sysDot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100"/>
            </a:p>
          </p:txBody>
        </p:sp>
        <p:sp>
          <p:nvSpPr>
            <p:cNvPr id="18" name="Line 1037"/>
            <p:cNvSpPr>
              <a:spLocks noChangeShapeType="1"/>
            </p:cNvSpPr>
            <p:nvPr/>
          </p:nvSpPr>
          <p:spPr bwMode="auto">
            <a:xfrm flipH="1" flipV="1">
              <a:off x="3949" y="2932"/>
              <a:ext cx="431" cy="43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prstDash val="sysDot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100"/>
            </a:p>
          </p:txBody>
        </p:sp>
        <p:sp>
          <p:nvSpPr>
            <p:cNvPr id="19" name="Text Box 1038"/>
            <p:cNvSpPr txBox="1">
              <a:spLocks noChangeArrowheads="1"/>
            </p:cNvSpPr>
            <p:nvPr/>
          </p:nvSpPr>
          <p:spPr bwMode="auto">
            <a:xfrm>
              <a:off x="4879" y="2932"/>
              <a:ext cx="246" cy="5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de-DE" sz="1100">
                  <a:solidFill>
                    <a:srgbClr val="000000"/>
                  </a:solidFill>
                  <a:latin typeface="Verdana" charset="0"/>
                </a:rPr>
                <a:t>D</a:t>
              </a:r>
              <a:r>
                <a:rPr lang="de-DE" sz="1100" baseline="30000">
                  <a:solidFill>
                    <a:srgbClr val="000000"/>
                  </a:solidFill>
                  <a:latin typeface="Symbol" charset="2"/>
                </a:rPr>
                <a:t>-</a:t>
              </a:r>
            </a:p>
          </p:txBody>
        </p:sp>
        <p:sp>
          <p:nvSpPr>
            <p:cNvPr id="20" name="Text Box 1039"/>
            <p:cNvSpPr txBox="1">
              <a:spLocks noChangeArrowheads="1"/>
            </p:cNvSpPr>
            <p:nvPr/>
          </p:nvSpPr>
          <p:spPr bwMode="auto">
            <a:xfrm>
              <a:off x="5016" y="3072"/>
              <a:ext cx="889" cy="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de-DE" sz="1200" dirty="0">
                  <a:solidFill>
                    <a:srgbClr val="000000"/>
                  </a:solidFill>
                  <a:latin typeface="Arial Unicode MS" charset="0"/>
                </a:rPr>
                <a:t>50 MeV</a:t>
              </a:r>
            </a:p>
          </p:txBody>
        </p:sp>
        <p:sp>
          <p:nvSpPr>
            <p:cNvPr id="21" name="Text Box 1040"/>
            <p:cNvSpPr txBox="1">
              <a:spLocks noChangeArrowheads="1"/>
            </p:cNvSpPr>
            <p:nvPr/>
          </p:nvSpPr>
          <p:spPr bwMode="auto">
            <a:xfrm>
              <a:off x="3224" y="2819"/>
              <a:ext cx="199" cy="3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de-DE" sz="1100">
                  <a:solidFill>
                    <a:srgbClr val="000000"/>
                  </a:solidFill>
                  <a:latin typeface="Verdana" charset="0"/>
                </a:rPr>
                <a:t>D</a:t>
              </a:r>
            </a:p>
          </p:txBody>
        </p:sp>
        <p:sp>
          <p:nvSpPr>
            <p:cNvPr id="22" name="Text Box 1041"/>
            <p:cNvSpPr txBox="1">
              <a:spLocks noChangeArrowheads="1"/>
            </p:cNvSpPr>
            <p:nvPr/>
          </p:nvSpPr>
          <p:spPr bwMode="auto">
            <a:xfrm>
              <a:off x="4879" y="3227"/>
              <a:ext cx="269" cy="5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de-DE" sz="1100">
                  <a:solidFill>
                    <a:srgbClr val="000000"/>
                  </a:solidFill>
                  <a:latin typeface="Verdana" charset="0"/>
                </a:rPr>
                <a:t>D</a:t>
              </a:r>
              <a:r>
                <a:rPr lang="de-DE" sz="1100" baseline="30000">
                  <a:solidFill>
                    <a:srgbClr val="000000"/>
                  </a:solidFill>
                  <a:latin typeface="Verdana" charset="0"/>
                </a:rPr>
                <a:t>+</a:t>
              </a:r>
            </a:p>
          </p:txBody>
        </p:sp>
        <p:sp>
          <p:nvSpPr>
            <p:cNvPr id="23" name="Line 1042"/>
            <p:cNvSpPr>
              <a:spLocks noChangeShapeType="1"/>
            </p:cNvSpPr>
            <p:nvPr/>
          </p:nvSpPr>
          <p:spPr bwMode="auto">
            <a:xfrm>
              <a:off x="3400" y="1737"/>
              <a:ext cx="512" cy="0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100"/>
            </a:p>
          </p:txBody>
        </p:sp>
        <p:sp>
          <p:nvSpPr>
            <p:cNvPr id="24" name="Line 1043"/>
            <p:cNvSpPr>
              <a:spLocks noChangeShapeType="1"/>
            </p:cNvSpPr>
            <p:nvPr/>
          </p:nvSpPr>
          <p:spPr bwMode="auto">
            <a:xfrm>
              <a:off x="3400" y="2168"/>
              <a:ext cx="512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100"/>
            </a:p>
          </p:txBody>
        </p:sp>
        <p:sp>
          <p:nvSpPr>
            <p:cNvPr id="25" name="Line 1044"/>
            <p:cNvSpPr>
              <a:spLocks noChangeShapeType="1"/>
            </p:cNvSpPr>
            <p:nvPr/>
          </p:nvSpPr>
          <p:spPr bwMode="auto">
            <a:xfrm>
              <a:off x="3912" y="2168"/>
              <a:ext cx="953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prstDash val="sysDot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100"/>
            </a:p>
          </p:txBody>
        </p:sp>
        <p:sp>
          <p:nvSpPr>
            <p:cNvPr id="26" name="Line 1045"/>
            <p:cNvSpPr>
              <a:spLocks noChangeShapeType="1"/>
            </p:cNvSpPr>
            <p:nvPr/>
          </p:nvSpPr>
          <p:spPr bwMode="auto">
            <a:xfrm>
              <a:off x="3912" y="1737"/>
              <a:ext cx="953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prstDash val="sysDot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100"/>
            </a:p>
          </p:txBody>
        </p:sp>
        <p:sp>
          <p:nvSpPr>
            <p:cNvPr id="27" name="Line 1046"/>
            <p:cNvSpPr>
              <a:spLocks noChangeShapeType="1"/>
            </p:cNvSpPr>
            <p:nvPr/>
          </p:nvSpPr>
          <p:spPr bwMode="auto">
            <a:xfrm>
              <a:off x="4353" y="1601"/>
              <a:ext cx="512" cy="0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100"/>
            </a:p>
          </p:txBody>
        </p:sp>
        <p:sp>
          <p:nvSpPr>
            <p:cNvPr id="28" name="Line 1047"/>
            <p:cNvSpPr>
              <a:spLocks noChangeShapeType="1"/>
            </p:cNvSpPr>
            <p:nvPr/>
          </p:nvSpPr>
          <p:spPr bwMode="auto">
            <a:xfrm>
              <a:off x="4353" y="1759"/>
              <a:ext cx="512" cy="0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100"/>
            </a:p>
          </p:txBody>
        </p:sp>
        <p:sp>
          <p:nvSpPr>
            <p:cNvPr id="29" name="Line 1048"/>
            <p:cNvSpPr>
              <a:spLocks noChangeShapeType="1"/>
            </p:cNvSpPr>
            <p:nvPr/>
          </p:nvSpPr>
          <p:spPr bwMode="auto">
            <a:xfrm>
              <a:off x="4353" y="2032"/>
              <a:ext cx="512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100"/>
            </a:p>
          </p:txBody>
        </p:sp>
        <p:sp>
          <p:nvSpPr>
            <p:cNvPr id="30" name="Line 1049"/>
            <p:cNvSpPr>
              <a:spLocks noChangeShapeType="1"/>
            </p:cNvSpPr>
            <p:nvPr/>
          </p:nvSpPr>
          <p:spPr bwMode="auto">
            <a:xfrm>
              <a:off x="4353" y="2644"/>
              <a:ext cx="512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100"/>
            </a:p>
          </p:txBody>
        </p:sp>
        <p:sp>
          <p:nvSpPr>
            <p:cNvPr id="31" name="Line 1050"/>
            <p:cNvSpPr>
              <a:spLocks noChangeShapeType="1"/>
            </p:cNvSpPr>
            <p:nvPr/>
          </p:nvSpPr>
          <p:spPr bwMode="auto">
            <a:xfrm>
              <a:off x="4479" y="1601"/>
              <a:ext cx="0" cy="15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100"/>
            </a:p>
          </p:txBody>
        </p:sp>
        <p:sp>
          <p:nvSpPr>
            <p:cNvPr id="32" name="Line 1051"/>
            <p:cNvSpPr>
              <a:spLocks noChangeShapeType="1"/>
            </p:cNvSpPr>
            <p:nvPr/>
          </p:nvSpPr>
          <p:spPr bwMode="auto">
            <a:xfrm>
              <a:off x="4479" y="2032"/>
              <a:ext cx="0" cy="61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100"/>
            </a:p>
          </p:txBody>
        </p:sp>
        <p:sp>
          <p:nvSpPr>
            <p:cNvPr id="33" name="Line 1052"/>
            <p:cNvSpPr>
              <a:spLocks noChangeShapeType="1"/>
            </p:cNvSpPr>
            <p:nvPr/>
          </p:nvSpPr>
          <p:spPr bwMode="auto">
            <a:xfrm flipH="1">
              <a:off x="3912" y="1601"/>
              <a:ext cx="454" cy="13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prstDash val="sysDot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100"/>
            </a:p>
          </p:txBody>
        </p:sp>
        <p:sp>
          <p:nvSpPr>
            <p:cNvPr id="34" name="Line 1053"/>
            <p:cNvSpPr>
              <a:spLocks noChangeShapeType="1"/>
            </p:cNvSpPr>
            <p:nvPr/>
          </p:nvSpPr>
          <p:spPr bwMode="auto">
            <a:xfrm flipH="1">
              <a:off x="3912" y="2032"/>
              <a:ext cx="453" cy="13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prstDash val="sysDot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100"/>
            </a:p>
          </p:txBody>
        </p:sp>
        <p:sp>
          <p:nvSpPr>
            <p:cNvPr id="35" name="Line 1054"/>
            <p:cNvSpPr>
              <a:spLocks noChangeShapeType="1"/>
            </p:cNvSpPr>
            <p:nvPr/>
          </p:nvSpPr>
          <p:spPr bwMode="auto">
            <a:xfrm flipH="1" flipV="1">
              <a:off x="3912" y="2168"/>
              <a:ext cx="431" cy="47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prstDash val="sysDot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100"/>
            </a:p>
          </p:txBody>
        </p:sp>
        <p:sp>
          <p:nvSpPr>
            <p:cNvPr id="36" name="Line 1055"/>
            <p:cNvSpPr>
              <a:spLocks noChangeShapeType="1"/>
            </p:cNvSpPr>
            <p:nvPr/>
          </p:nvSpPr>
          <p:spPr bwMode="auto">
            <a:xfrm flipH="1" flipV="1">
              <a:off x="3912" y="1737"/>
              <a:ext cx="431" cy="2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prstDash val="sysDot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100"/>
            </a:p>
          </p:txBody>
        </p:sp>
        <p:sp>
          <p:nvSpPr>
            <p:cNvPr id="37" name="Text Box 1056"/>
            <p:cNvSpPr txBox="1">
              <a:spLocks noChangeArrowheads="1"/>
            </p:cNvSpPr>
            <p:nvPr/>
          </p:nvSpPr>
          <p:spPr bwMode="auto">
            <a:xfrm>
              <a:off x="3187" y="1611"/>
              <a:ext cx="171" cy="3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de-DE" sz="1100" b="1">
                  <a:solidFill>
                    <a:srgbClr val="000000"/>
                  </a:solidFill>
                  <a:latin typeface="Symbol" charset="2"/>
                </a:rPr>
                <a:t>p</a:t>
              </a:r>
            </a:p>
          </p:txBody>
        </p:sp>
        <p:sp>
          <p:nvSpPr>
            <p:cNvPr id="38" name="Text Box 1057"/>
            <p:cNvSpPr txBox="1">
              <a:spLocks noChangeArrowheads="1"/>
            </p:cNvSpPr>
            <p:nvPr/>
          </p:nvSpPr>
          <p:spPr bwMode="auto">
            <a:xfrm>
              <a:off x="3187" y="2054"/>
              <a:ext cx="190" cy="3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de-DE" sz="1100">
                  <a:solidFill>
                    <a:srgbClr val="000000"/>
                  </a:solidFill>
                  <a:latin typeface="Verdana" charset="0"/>
                </a:rPr>
                <a:t>K</a:t>
              </a:r>
            </a:p>
          </p:txBody>
        </p:sp>
        <p:sp>
          <p:nvSpPr>
            <p:cNvPr id="39" name="Text Box 1058"/>
            <p:cNvSpPr txBox="1">
              <a:spLocks noChangeArrowheads="1"/>
            </p:cNvSpPr>
            <p:nvPr/>
          </p:nvSpPr>
          <p:spPr bwMode="auto">
            <a:xfrm>
              <a:off x="5016" y="1536"/>
              <a:ext cx="889" cy="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de-DE" sz="1200" dirty="0">
                  <a:solidFill>
                    <a:srgbClr val="000000"/>
                  </a:solidFill>
                  <a:latin typeface="Arial Unicode MS" charset="0"/>
                </a:rPr>
                <a:t>25 MeV</a:t>
              </a:r>
            </a:p>
          </p:txBody>
        </p:sp>
        <p:sp>
          <p:nvSpPr>
            <p:cNvPr id="40" name="Text Box 1059"/>
            <p:cNvSpPr txBox="1">
              <a:spLocks noChangeArrowheads="1"/>
            </p:cNvSpPr>
            <p:nvPr/>
          </p:nvSpPr>
          <p:spPr bwMode="auto">
            <a:xfrm>
              <a:off x="4867" y="2256"/>
              <a:ext cx="1038" cy="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de-DE" sz="1200" dirty="0">
                  <a:solidFill>
                    <a:srgbClr val="000000"/>
                  </a:solidFill>
                  <a:latin typeface="Arial Unicode MS" charset="0"/>
                </a:rPr>
                <a:t>100 MeV</a:t>
              </a:r>
            </a:p>
          </p:txBody>
        </p:sp>
        <p:sp>
          <p:nvSpPr>
            <p:cNvPr id="41" name="Text Box 1060"/>
            <p:cNvSpPr txBox="1">
              <a:spLocks noChangeArrowheads="1"/>
            </p:cNvSpPr>
            <p:nvPr/>
          </p:nvSpPr>
          <p:spPr bwMode="auto">
            <a:xfrm>
              <a:off x="4842" y="1896"/>
              <a:ext cx="259" cy="5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de-DE" sz="1100">
                  <a:solidFill>
                    <a:srgbClr val="000000"/>
                  </a:solidFill>
                  <a:latin typeface="Verdana" charset="0"/>
                </a:rPr>
                <a:t>K</a:t>
              </a:r>
              <a:r>
                <a:rPr lang="de-DE" sz="1100" baseline="30000">
                  <a:solidFill>
                    <a:srgbClr val="000000"/>
                  </a:solidFill>
                  <a:latin typeface="Verdana" charset="0"/>
                </a:rPr>
                <a:t>+</a:t>
              </a:r>
            </a:p>
          </p:txBody>
        </p:sp>
        <p:sp>
          <p:nvSpPr>
            <p:cNvPr id="42" name="Text Box 1061"/>
            <p:cNvSpPr txBox="1">
              <a:spLocks noChangeArrowheads="1"/>
            </p:cNvSpPr>
            <p:nvPr/>
          </p:nvSpPr>
          <p:spPr bwMode="auto">
            <a:xfrm>
              <a:off x="4842" y="2526"/>
              <a:ext cx="236" cy="5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de-DE" sz="1100">
                  <a:solidFill>
                    <a:srgbClr val="000000"/>
                  </a:solidFill>
                  <a:latin typeface="Verdana" charset="0"/>
                </a:rPr>
                <a:t>K</a:t>
              </a:r>
              <a:r>
                <a:rPr lang="de-DE" sz="1100" baseline="30000">
                  <a:solidFill>
                    <a:srgbClr val="000000"/>
                  </a:solidFill>
                  <a:latin typeface="Symbol" charset="2"/>
                </a:rPr>
                <a:t>-</a:t>
              </a:r>
            </a:p>
          </p:txBody>
        </p:sp>
        <p:sp>
          <p:nvSpPr>
            <p:cNvPr id="43" name="Text Box 1062"/>
            <p:cNvSpPr txBox="1">
              <a:spLocks noChangeArrowheads="1"/>
            </p:cNvSpPr>
            <p:nvPr/>
          </p:nvSpPr>
          <p:spPr bwMode="auto">
            <a:xfrm>
              <a:off x="4842" y="1397"/>
              <a:ext cx="218" cy="5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de-DE" sz="1100" b="1">
                  <a:solidFill>
                    <a:srgbClr val="000000"/>
                  </a:solidFill>
                  <a:latin typeface="Symbol" charset="2"/>
                </a:rPr>
                <a:t>p</a:t>
              </a:r>
              <a:r>
                <a:rPr lang="de-DE" sz="1100" b="1" baseline="30000">
                  <a:solidFill>
                    <a:srgbClr val="000000"/>
                  </a:solidFill>
                  <a:latin typeface="Symbol" charset="2"/>
                </a:rPr>
                <a:t>-</a:t>
              </a:r>
            </a:p>
          </p:txBody>
        </p:sp>
        <p:sp>
          <p:nvSpPr>
            <p:cNvPr id="44" name="Text Box 1063"/>
            <p:cNvSpPr txBox="1">
              <a:spLocks noChangeArrowheads="1"/>
            </p:cNvSpPr>
            <p:nvPr/>
          </p:nvSpPr>
          <p:spPr bwMode="auto">
            <a:xfrm>
              <a:off x="4842" y="1669"/>
              <a:ext cx="218" cy="5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de-DE" sz="1100" b="1">
                  <a:solidFill>
                    <a:srgbClr val="000000"/>
                  </a:solidFill>
                  <a:latin typeface="Symbol" charset="2"/>
                </a:rPr>
                <a:t>p</a:t>
              </a:r>
              <a:r>
                <a:rPr lang="de-DE" sz="1100" b="1" baseline="30000">
                  <a:solidFill>
                    <a:srgbClr val="000000"/>
                  </a:solidFill>
                  <a:latin typeface="Symbol" charset="2"/>
                </a:rPr>
                <a:t>+</a:t>
              </a:r>
            </a:p>
          </p:txBody>
        </p:sp>
      </p:grpSp>
      <p:pic>
        <p:nvPicPr>
          <p:cNvPr id="45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02750" y="3519884"/>
            <a:ext cx="3950813" cy="333517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46" name="Picture 45" descr="cartoon_drell-yan.pd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1977" y="2084169"/>
            <a:ext cx="2465840" cy="158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96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Inti Lehmann</a:t>
            </a:r>
            <a:endParaRPr lang="en-GB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FAIR, GSI-Science-Day, 11/8/2014</a:t>
            </a:r>
            <a:endParaRPr lang="en-GB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F9988-DAAA-B145-BCC3-DC182621A216}" type="slidenum">
              <a:rPr lang="en-GB"/>
              <a:pPr/>
              <a:t>17</a:t>
            </a:fld>
            <a:endParaRPr lang="en-GB"/>
          </a:p>
        </p:txBody>
      </p:sp>
      <p:pic>
        <p:nvPicPr>
          <p:cNvPr id="18438" name="Picture 6" descr="tmpSlide264_Picture 5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422048"/>
            <a:ext cx="8224838" cy="541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PANDA Experimental Set-Up </a:t>
            </a:r>
            <a:endParaRPr lang="en-GB" dirty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066800"/>
            <a:ext cx="8153400" cy="5181600"/>
          </a:xfrm>
        </p:spPr>
        <p:txBody>
          <a:bodyPr/>
          <a:lstStyle/>
          <a:p>
            <a:r>
              <a:rPr lang="en-GB" dirty="0" smtClean="0"/>
              <a:t>Fixed </a:t>
            </a:r>
            <a:r>
              <a:rPr lang="en-GB" dirty="0"/>
              <a:t>target magnetic spectrometer experiment</a:t>
            </a:r>
          </a:p>
        </p:txBody>
      </p:sp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288925" y="3668361"/>
            <a:ext cx="8223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5399" dir="2700000" algn="ctr" rotWithShape="0">
              <a:schemeClr val="bg1">
                <a:alpha val="74998"/>
              </a:scheme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800">
                <a:solidFill>
                  <a:srgbClr val="FF0000"/>
                </a:solidFill>
                <a:latin typeface="Arial Rounded MT Bold" charset="0"/>
              </a:rPr>
              <a:t>Beam</a:t>
            </a:r>
          </a:p>
        </p:txBody>
      </p:sp>
      <p:sp>
        <p:nvSpPr>
          <p:cNvPr id="18440" name="Line 8"/>
          <p:cNvSpPr>
            <a:spLocks noChangeShapeType="1"/>
          </p:cNvSpPr>
          <p:nvPr/>
        </p:nvSpPr>
        <p:spPr bwMode="auto">
          <a:xfrm flipV="1">
            <a:off x="304800" y="4016023"/>
            <a:ext cx="914400" cy="152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8441" name="Line 9"/>
          <p:cNvSpPr>
            <a:spLocks noChangeShapeType="1"/>
          </p:cNvSpPr>
          <p:nvPr/>
        </p:nvSpPr>
        <p:spPr bwMode="auto">
          <a:xfrm flipV="1">
            <a:off x="1295400" y="3711223"/>
            <a:ext cx="1524000" cy="19812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8442" name="Text Box 10"/>
          <p:cNvSpPr txBox="1">
            <a:spLocks noChangeArrowheads="1"/>
          </p:cNvSpPr>
          <p:nvPr/>
        </p:nvSpPr>
        <p:spPr bwMode="auto">
          <a:xfrm>
            <a:off x="685800" y="5692423"/>
            <a:ext cx="14017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5399" dir="2700000" algn="ctr" rotWithShape="0">
              <a:schemeClr val="bg1">
                <a:alpha val="74998"/>
              </a:scheme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800">
                <a:solidFill>
                  <a:srgbClr val="FF0000"/>
                </a:solidFill>
                <a:latin typeface="Arial Rounded MT Bold" charset="0"/>
              </a:rPr>
              <a:t>Interaction</a:t>
            </a:r>
          </a:p>
          <a:p>
            <a:pPr algn="ctr"/>
            <a:r>
              <a:rPr lang="en-GB" sz="1800">
                <a:solidFill>
                  <a:srgbClr val="FF0000"/>
                </a:solidFill>
                <a:latin typeface="Arial Rounded MT Bold" charset="0"/>
              </a:rPr>
              <a:t>point</a:t>
            </a:r>
          </a:p>
        </p:txBody>
      </p:sp>
      <p:sp>
        <p:nvSpPr>
          <p:cNvPr id="18443" name="Text Box 11"/>
          <p:cNvSpPr txBox="1">
            <a:spLocks noChangeArrowheads="1"/>
          </p:cNvSpPr>
          <p:nvPr/>
        </p:nvSpPr>
        <p:spPr bwMode="auto">
          <a:xfrm>
            <a:off x="1684872" y="1571981"/>
            <a:ext cx="2520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5399" dir="2700000" algn="ctr" rotWithShape="0">
              <a:schemeClr val="bg1">
                <a:alpha val="74998"/>
              </a:scheme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800" dirty="0">
                <a:solidFill>
                  <a:srgbClr val="FF0000"/>
                </a:solidFill>
                <a:latin typeface="Arial Rounded MT Bold" charset="0"/>
              </a:rPr>
              <a:t>Target Spectrometer</a:t>
            </a:r>
          </a:p>
        </p:txBody>
      </p:sp>
      <p:sp>
        <p:nvSpPr>
          <p:cNvPr id="18444" name="Text Box 12"/>
          <p:cNvSpPr txBox="1">
            <a:spLocks noChangeArrowheads="1"/>
          </p:cNvSpPr>
          <p:nvPr/>
        </p:nvSpPr>
        <p:spPr bwMode="auto">
          <a:xfrm>
            <a:off x="4981225" y="1614314"/>
            <a:ext cx="272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5399" dir="2700000" algn="ctr" rotWithShape="0">
              <a:schemeClr val="bg1">
                <a:alpha val="74998"/>
              </a:scheme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800" dirty="0">
                <a:solidFill>
                  <a:srgbClr val="FF0000"/>
                </a:solidFill>
                <a:latin typeface="Arial Rounded MT Bold" charset="0"/>
              </a:rPr>
              <a:t>Forward Spectrometer</a:t>
            </a:r>
          </a:p>
        </p:txBody>
      </p:sp>
      <p:sp>
        <p:nvSpPr>
          <p:cNvPr id="18445" name="Text Box 13"/>
          <p:cNvSpPr txBox="1">
            <a:spLocks noChangeArrowheads="1"/>
          </p:cNvSpPr>
          <p:nvPr/>
        </p:nvSpPr>
        <p:spPr bwMode="auto">
          <a:xfrm>
            <a:off x="3048000" y="4473223"/>
            <a:ext cx="11541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5399" dir="2700000" algn="ctr" rotWithShape="0">
              <a:schemeClr val="bg1">
                <a:alpha val="74998"/>
              </a:scheme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800">
                <a:solidFill>
                  <a:srgbClr val="FF0000"/>
                </a:solidFill>
                <a:latin typeface="Arial Rounded MT Bold" charset="0"/>
              </a:rPr>
              <a:t>Solenoid</a:t>
            </a:r>
          </a:p>
        </p:txBody>
      </p:sp>
      <p:sp>
        <p:nvSpPr>
          <p:cNvPr id="18446" name="Text Box 14"/>
          <p:cNvSpPr txBox="1">
            <a:spLocks noChangeArrowheads="1"/>
          </p:cNvSpPr>
          <p:nvPr/>
        </p:nvSpPr>
        <p:spPr bwMode="auto">
          <a:xfrm>
            <a:off x="5237163" y="3939823"/>
            <a:ext cx="8937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5399" dir="2700000" algn="ctr" rotWithShape="0">
              <a:schemeClr val="bg1">
                <a:alpha val="74998"/>
              </a:scheme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800">
                <a:solidFill>
                  <a:srgbClr val="FF0000"/>
                </a:solidFill>
                <a:latin typeface="Arial Rounded MT Bold" charset="0"/>
              </a:rPr>
              <a:t>Dipole</a:t>
            </a:r>
          </a:p>
        </p:txBody>
      </p:sp>
    </p:spTree>
    <p:extLst>
      <p:ext uri="{BB962C8B-B14F-4D97-AF65-F5344CB8AC3E}">
        <p14:creationId xmlns:p14="http://schemas.microsoft.com/office/powerpoint/2010/main" val="3221972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2"/>
          </p:nvPr>
        </p:nvSpPr>
        <p:spPr>
          <a:xfrm>
            <a:off x="366684" y="1022320"/>
            <a:ext cx="4038879" cy="5286412"/>
          </a:xfrm>
        </p:spPr>
        <p:txBody>
          <a:bodyPr/>
          <a:lstStyle/>
          <a:p>
            <a:r>
              <a:rPr lang="en-GB" dirty="0" smtClean="0"/>
              <a:t>Steering company</a:t>
            </a:r>
          </a:p>
          <a:p>
            <a:pPr lvl="1"/>
            <a:endParaRPr lang="en-GB" sz="1800" dirty="0" smtClean="0"/>
          </a:p>
          <a:p>
            <a:pPr lvl="1"/>
            <a:endParaRPr lang="en-GB" sz="1800" dirty="0" smtClean="0"/>
          </a:p>
          <a:p>
            <a:r>
              <a:rPr lang="en-GB" dirty="0" smtClean="0"/>
              <a:t>International Convention</a:t>
            </a:r>
          </a:p>
          <a:p>
            <a:pPr marL="0" indent="0">
              <a:buNone/>
            </a:pPr>
            <a:endParaRPr lang="en-GB" dirty="0" smtClean="0"/>
          </a:p>
          <a:p>
            <a:r>
              <a:rPr lang="en-GB" dirty="0" smtClean="0"/>
              <a:t>Partners</a:t>
            </a:r>
          </a:p>
          <a:p>
            <a:pPr lvl="1"/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FAIR GmbH</a:t>
            </a:r>
            <a:endParaRPr lang="en-GB" dirty="0"/>
          </a:p>
        </p:txBody>
      </p:sp>
      <p:grpSp>
        <p:nvGrpSpPr>
          <p:cNvPr id="24" name="Gruppierung 23"/>
          <p:cNvGrpSpPr/>
          <p:nvPr/>
        </p:nvGrpSpPr>
        <p:grpSpPr>
          <a:xfrm>
            <a:off x="192088" y="4395688"/>
            <a:ext cx="8843397" cy="861009"/>
            <a:chOff x="192088" y="2073388"/>
            <a:chExt cx="8843397" cy="861009"/>
          </a:xfrm>
        </p:grpSpPr>
        <p:sp>
          <p:nvSpPr>
            <p:cNvPr id="4" name="Text Box 47"/>
            <p:cNvSpPr txBox="1">
              <a:spLocks noChangeAspect="1" noChangeArrowheads="1"/>
            </p:cNvSpPr>
            <p:nvPr/>
          </p:nvSpPr>
          <p:spPr bwMode="auto">
            <a:xfrm>
              <a:off x="7151238" y="2595843"/>
              <a:ext cx="128394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412750">
                <a:spcBef>
                  <a:spcPct val="50000"/>
                </a:spcBef>
              </a:pPr>
              <a:r>
                <a:rPr lang="en-US" sz="1600" dirty="0"/>
                <a:t>Sweden</a:t>
              </a:r>
            </a:p>
          </p:txBody>
        </p:sp>
        <p:sp>
          <p:nvSpPr>
            <p:cNvPr id="5" name="Text Box 20"/>
            <p:cNvSpPr txBox="1">
              <a:spLocks noChangeAspect="1" noChangeArrowheads="1"/>
            </p:cNvSpPr>
            <p:nvPr/>
          </p:nvSpPr>
          <p:spPr bwMode="auto">
            <a:xfrm>
              <a:off x="1054673" y="2595843"/>
              <a:ext cx="116101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412750">
                <a:spcBef>
                  <a:spcPct val="50000"/>
                </a:spcBef>
              </a:pPr>
              <a:r>
                <a:rPr lang="en-US" sz="1600" dirty="0"/>
                <a:t>France</a:t>
              </a:r>
            </a:p>
          </p:txBody>
        </p:sp>
        <p:pic>
          <p:nvPicPr>
            <p:cNvPr id="6" name="Picture 10"/>
            <p:cNvPicPr preferRelativeResize="0"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961532" y="2073388"/>
              <a:ext cx="771731" cy="522456"/>
            </a:xfrm>
            <a:prstGeom prst="rect">
              <a:avLst/>
            </a:prstGeom>
            <a:noFill/>
            <a:ln w="9525" cap="rnd" algn="ctr">
              <a:solidFill>
                <a:srgbClr val="000000"/>
              </a:solidFill>
              <a:prstDash val="sysDot"/>
              <a:miter lim="800000"/>
              <a:headEnd/>
              <a:tailEnd/>
            </a:ln>
          </p:spPr>
        </p:pic>
        <p:sp>
          <p:nvSpPr>
            <p:cNvPr id="7" name="Text Box 11"/>
            <p:cNvSpPr txBox="1">
              <a:spLocks noChangeAspect="1" noChangeArrowheads="1"/>
            </p:cNvSpPr>
            <p:nvPr/>
          </p:nvSpPr>
          <p:spPr bwMode="auto">
            <a:xfrm>
              <a:off x="2943750" y="2595843"/>
              <a:ext cx="928808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412750">
                <a:spcBef>
                  <a:spcPct val="50000"/>
                </a:spcBef>
              </a:pPr>
              <a:r>
                <a:rPr lang="en-US" sz="1600" dirty="0"/>
                <a:t>India</a:t>
              </a:r>
            </a:p>
          </p:txBody>
        </p:sp>
        <p:pic>
          <p:nvPicPr>
            <p:cNvPr id="8" name="Picture 16"/>
            <p:cNvPicPr preferRelativeResize="0"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28626" y="2073388"/>
              <a:ext cx="710266" cy="522456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</p:spPr>
        </p:pic>
        <p:sp>
          <p:nvSpPr>
            <p:cNvPr id="9" name="Text Box 17"/>
            <p:cNvSpPr txBox="1">
              <a:spLocks noChangeAspect="1" noChangeArrowheads="1"/>
            </p:cNvSpPr>
            <p:nvPr/>
          </p:nvSpPr>
          <p:spPr bwMode="auto">
            <a:xfrm>
              <a:off x="192088" y="2595843"/>
              <a:ext cx="1201988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412750">
                <a:spcBef>
                  <a:spcPct val="50000"/>
                </a:spcBef>
              </a:pPr>
              <a:r>
                <a:rPr lang="en-US" sz="1600" dirty="0"/>
                <a:t>Finland</a:t>
              </a:r>
            </a:p>
          </p:txBody>
        </p:sp>
        <p:pic>
          <p:nvPicPr>
            <p:cNvPr id="10" name="Picture 19"/>
            <p:cNvPicPr preferRelativeResize="0"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240665" y="2073388"/>
              <a:ext cx="771731" cy="522456"/>
            </a:xfrm>
            <a:prstGeom prst="rect">
              <a:avLst/>
            </a:prstGeom>
            <a:noFill/>
            <a:ln w="9525" cap="rnd" algn="ctr">
              <a:solidFill>
                <a:srgbClr val="000000"/>
              </a:solidFill>
              <a:prstDash val="sysDot"/>
              <a:miter lim="800000"/>
              <a:headEnd/>
              <a:tailEnd/>
            </a:ln>
          </p:spPr>
        </p:pic>
        <p:pic>
          <p:nvPicPr>
            <p:cNvPr id="11" name="Picture 22"/>
            <p:cNvPicPr preferRelativeResize="0"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595" r="13355" b="-595"/>
            <a:stretch/>
          </p:blipFill>
          <p:spPr bwMode="auto">
            <a:xfrm>
              <a:off x="2114169" y="2073388"/>
              <a:ext cx="745590" cy="522456"/>
            </a:xfrm>
            <a:prstGeom prst="rect">
              <a:avLst/>
            </a:prstGeom>
            <a:noFill/>
            <a:ln w="9525" cap="rnd" algn="ctr">
              <a:solidFill>
                <a:srgbClr val="000000"/>
              </a:solidFill>
              <a:prstDash val="sysDot"/>
              <a:miter lim="800000"/>
              <a:headEnd/>
              <a:tailEnd/>
            </a:ln>
          </p:spPr>
        </p:pic>
        <p:sp>
          <p:nvSpPr>
            <p:cNvPr id="12" name="Text Box 23"/>
            <p:cNvSpPr txBox="1">
              <a:spLocks noChangeAspect="1" noChangeArrowheads="1"/>
            </p:cNvSpPr>
            <p:nvPr/>
          </p:nvSpPr>
          <p:spPr bwMode="auto">
            <a:xfrm>
              <a:off x="1876281" y="2595843"/>
              <a:ext cx="140687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412750">
                <a:spcBef>
                  <a:spcPct val="50000"/>
                </a:spcBef>
              </a:pPr>
              <a:r>
                <a:rPr lang="en-US" sz="1600" dirty="0"/>
                <a:t>Germany</a:t>
              </a:r>
            </a:p>
          </p:txBody>
        </p:sp>
        <p:pic>
          <p:nvPicPr>
            <p:cNvPr id="13" name="Picture 34"/>
            <p:cNvPicPr preferRelativeResize="0">
              <a:picLocks noChangeAspect="1" noChangeArrowheads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686" r="10181" b="-2686"/>
            <a:stretch/>
          </p:blipFill>
          <p:spPr bwMode="auto">
            <a:xfrm>
              <a:off x="3835036" y="2073388"/>
              <a:ext cx="742232" cy="522457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</p:spPr>
        </p:pic>
        <p:sp>
          <p:nvSpPr>
            <p:cNvPr id="14" name="Text Box 35"/>
            <p:cNvSpPr txBox="1">
              <a:spLocks noChangeAspect="1" noChangeArrowheads="1"/>
            </p:cNvSpPr>
            <p:nvPr/>
          </p:nvSpPr>
          <p:spPr bwMode="auto">
            <a:xfrm>
              <a:off x="3634755" y="2595843"/>
              <a:ext cx="116101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412750">
                <a:spcBef>
                  <a:spcPct val="50000"/>
                </a:spcBef>
              </a:pPr>
              <a:r>
                <a:rPr lang="en-US" sz="1600" dirty="0"/>
                <a:t>Poland</a:t>
              </a:r>
            </a:p>
          </p:txBody>
        </p:sp>
        <p:sp>
          <p:nvSpPr>
            <p:cNvPr id="15" name="Text Box 44"/>
            <p:cNvSpPr txBox="1">
              <a:spLocks noChangeAspect="1" noChangeArrowheads="1"/>
            </p:cNvSpPr>
            <p:nvPr/>
          </p:nvSpPr>
          <p:spPr bwMode="auto">
            <a:xfrm>
              <a:off x="8222777" y="2595843"/>
              <a:ext cx="812708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412750">
                <a:spcBef>
                  <a:spcPct val="50000"/>
                </a:spcBef>
              </a:pPr>
              <a:r>
                <a:rPr lang="en-US" sz="1600" dirty="0"/>
                <a:t>UK </a:t>
              </a:r>
            </a:p>
          </p:txBody>
        </p:sp>
        <p:pic>
          <p:nvPicPr>
            <p:cNvPr id="16" name="Picture 46"/>
            <p:cNvPicPr preferRelativeResize="0"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7320039" y="2073388"/>
              <a:ext cx="826367" cy="522457"/>
            </a:xfrm>
            <a:prstGeom prst="rect">
              <a:avLst/>
            </a:prstGeom>
            <a:noFill/>
            <a:ln w="9525" cap="rnd" algn="ctr">
              <a:solidFill>
                <a:srgbClr val="000000"/>
              </a:solidFill>
              <a:prstDash val="sysDot"/>
              <a:miter lim="800000"/>
              <a:headEnd/>
              <a:tailEnd/>
            </a:ln>
          </p:spPr>
        </p:pic>
        <p:sp>
          <p:nvSpPr>
            <p:cNvPr id="17" name="Text Box 50"/>
            <p:cNvSpPr txBox="1">
              <a:spLocks noChangeAspect="1" noChangeArrowheads="1"/>
            </p:cNvSpPr>
            <p:nvPr/>
          </p:nvSpPr>
          <p:spPr bwMode="auto">
            <a:xfrm>
              <a:off x="4405563" y="2595843"/>
              <a:ext cx="137955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412750">
                <a:spcBef>
                  <a:spcPct val="50000"/>
                </a:spcBef>
              </a:pPr>
              <a:r>
                <a:rPr lang="en-US" sz="1600" dirty="0"/>
                <a:t>Romania</a:t>
              </a:r>
            </a:p>
          </p:txBody>
        </p:sp>
        <p:pic>
          <p:nvPicPr>
            <p:cNvPr id="18" name="Picture 52"/>
            <p:cNvPicPr preferRelativeResize="0"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5562788" y="2073389"/>
              <a:ext cx="771731" cy="522454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</p:spPr>
        </p:pic>
        <p:sp>
          <p:nvSpPr>
            <p:cNvPr id="19" name="Text Box 53"/>
            <p:cNvSpPr txBox="1">
              <a:spLocks noChangeAspect="1" noChangeArrowheads="1"/>
            </p:cNvSpPr>
            <p:nvPr/>
          </p:nvSpPr>
          <p:spPr bwMode="auto">
            <a:xfrm>
              <a:off x="5407615" y="2595843"/>
              <a:ext cx="114735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412750">
                <a:spcBef>
                  <a:spcPct val="50000"/>
                </a:spcBef>
              </a:pPr>
              <a:r>
                <a:rPr lang="en-US" sz="1600" dirty="0"/>
                <a:t>Russia</a:t>
              </a:r>
            </a:p>
          </p:txBody>
        </p:sp>
        <p:sp>
          <p:nvSpPr>
            <p:cNvPr id="20" name="Text Box 41"/>
            <p:cNvSpPr txBox="1">
              <a:spLocks noChangeAspect="1" noChangeArrowheads="1"/>
            </p:cNvSpPr>
            <p:nvPr/>
          </p:nvSpPr>
          <p:spPr bwMode="auto">
            <a:xfrm>
              <a:off x="6177464" y="2595843"/>
              <a:ext cx="1338577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412750">
                <a:spcBef>
                  <a:spcPct val="50000"/>
                </a:spcBef>
              </a:pPr>
              <a:r>
                <a:rPr lang="en-US" sz="1600" dirty="0"/>
                <a:t>Slovenia</a:t>
              </a:r>
            </a:p>
          </p:txBody>
        </p:sp>
        <p:pic>
          <p:nvPicPr>
            <p:cNvPr id="21" name="Picture 62" descr="slowenien-fahne-slowenia-flagge_0_g_60px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6436292" y="2075096"/>
              <a:ext cx="781974" cy="519040"/>
            </a:xfrm>
            <a:prstGeom prst="rect">
              <a:avLst/>
            </a:prstGeom>
            <a:noFill/>
            <a:ln w="9525" cap="rnd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</p:pic>
        <p:pic>
          <p:nvPicPr>
            <p:cNvPr id="22" name="Picture 94" descr="romania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4679041" y="2073389"/>
              <a:ext cx="781974" cy="522454"/>
            </a:xfrm>
            <a:prstGeom prst="rect">
              <a:avLst/>
            </a:prstGeom>
            <a:noFill/>
            <a:ln w="9525" cap="rnd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</p:pic>
        <p:pic>
          <p:nvPicPr>
            <p:cNvPr id="23" name="Picture 28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8248177" y="2083752"/>
              <a:ext cx="749535" cy="501729"/>
            </a:xfrm>
            <a:prstGeom prst="rect">
              <a:avLst/>
            </a:prstGeom>
            <a:noFill/>
            <a:ln w="9525" cap="rnd" algn="ctr">
              <a:solidFill>
                <a:srgbClr val="000000"/>
              </a:solidFill>
              <a:prstDash val="sysDot"/>
              <a:miter lim="800000"/>
              <a:headEnd/>
              <a:tailEnd/>
            </a:ln>
          </p:spPr>
        </p:pic>
      </p:grpSp>
      <p:pic>
        <p:nvPicPr>
          <p:cNvPr id="25" name="Picture 4" descr="2_GSI_FAIR_Gruendung_Gruppe_72dpi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2904" y="1046490"/>
            <a:ext cx="4963255" cy="2598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feld 25"/>
          <p:cNvSpPr txBox="1"/>
          <p:nvPr/>
        </p:nvSpPr>
        <p:spPr>
          <a:xfrm>
            <a:off x="5181600" y="3224768"/>
            <a:ext cx="2106954" cy="369332"/>
          </a:xfrm>
          <a:prstGeom prst="rect">
            <a:avLst/>
          </a:prstGeom>
          <a:solidFill>
            <a:schemeClr val="bg1">
              <a:alpha val="86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Wiesbaden, 2010</a:t>
            </a:r>
            <a:endParaRPr lang="en-GB" dirty="0"/>
          </a:p>
        </p:txBody>
      </p:sp>
      <p:sp>
        <p:nvSpPr>
          <p:cNvPr id="27" name="Datumsplatzhalter 2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x-none" smtClean="0"/>
              <a:t>Inti Lehmann</a:t>
            </a:r>
            <a:endParaRPr lang="en-GB"/>
          </a:p>
        </p:txBody>
      </p:sp>
      <p:sp>
        <p:nvSpPr>
          <p:cNvPr id="28" name="Fußzeilenplatzhalt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FAIR, GSI-Science-Day, 11/8/2014</a:t>
            </a:r>
            <a:endParaRPr lang="en-GB" dirty="0"/>
          </a:p>
        </p:txBody>
      </p:sp>
      <p:sp>
        <p:nvSpPr>
          <p:cNvPr id="29" name="Foliennummernplatzhalt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18</a:t>
            </a:fld>
            <a:endParaRPr lang="en-GB"/>
          </a:p>
        </p:txBody>
      </p:sp>
      <p:sp>
        <p:nvSpPr>
          <p:cNvPr id="30" name="Rechteck 29"/>
          <p:cNvSpPr/>
          <p:nvPr/>
        </p:nvSpPr>
        <p:spPr>
          <a:xfrm>
            <a:off x="685801" y="5377755"/>
            <a:ext cx="8017484" cy="58477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x-none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Convention in force since March 2014</a:t>
            </a:r>
            <a:endParaRPr lang="x-none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25676339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9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Partners and Funding</a:t>
            </a:r>
          </a:p>
        </p:txBody>
      </p:sp>
      <p:graphicFrame>
        <p:nvGraphicFramePr>
          <p:cNvPr id="42129" name="Group 145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397728035"/>
              </p:ext>
            </p:extLst>
          </p:nvPr>
        </p:nvGraphicFramePr>
        <p:xfrm>
          <a:off x="386535" y="1088740"/>
          <a:ext cx="4410490" cy="5152802"/>
        </p:xfrm>
        <a:graphic>
          <a:graphicData uri="http://schemas.openxmlformats.org/drawingml/2006/table">
            <a:tbl>
              <a:tblPr firstRow="1" lastRow="1">
                <a:tableStyleId>{69C7853C-536D-4A76-A0AE-DD22124D55A5}</a:tableStyleId>
              </a:tblPr>
              <a:tblGrid>
                <a:gridCol w="2183412"/>
                <a:gridCol w="2227078"/>
              </a:tblGrid>
              <a:tr h="618690">
                <a:tc>
                  <a:txBody>
                    <a:bodyPr/>
                    <a:lstStyle/>
                    <a:p>
                      <a:pPr marL="85725" marR="0" lvl="0" indent="-857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09550" algn="l"/>
                        </a:tabLst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</a:rPr>
                        <a:t>Contracting Party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81123" marR="81123" anchor="ctr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85725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09550" algn="l"/>
                        </a:tabLst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</a:rPr>
                        <a:t>Contribution </a:t>
                      </a:r>
                      <a:b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</a:rPr>
                      </a:b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</a:rPr>
                        <a:t>(in 2005 M€)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81123" marR="81123" anchor="ctr" horzOverflow="overflow">
                    <a:solidFill>
                      <a:schemeClr val="accent1"/>
                    </a:solidFill>
                  </a:tcPr>
                </a:tc>
              </a:tr>
              <a:tr h="442240">
                <a:tc>
                  <a:txBody>
                    <a:bodyPr/>
                    <a:lstStyle/>
                    <a:p>
                      <a:pPr marL="85725" marR="0" lvl="0" indent="-857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09550" algn="l"/>
                        </a:tabLst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Finland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81123" marR="81123" anchor="ctr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0" lvl="0" indent="-85725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09550" algn="l"/>
                        </a:tabLst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5.00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81123" marR="81123" anchor="ctr" horzOverflow="overflow">
                    <a:solidFill>
                      <a:schemeClr val="accent1"/>
                    </a:solidFill>
                  </a:tcPr>
                </a:tc>
              </a:tr>
              <a:tr h="442240">
                <a:tc>
                  <a:txBody>
                    <a:bodyPr/>
                    <a:lstStyle/>
                    <a:p>
                      <a:pPr marL="85725" marR="0" lvl="0" indent="-857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09550" algn="l"/>
                        </a:tabLst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France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81123" marR="81123" anchor="ctr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0" lvl="0" indent="-85725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09550" algn="l"/>
                        </a:tabLst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27.00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81123" marR="81123" anchor="ctr" horzOverflow="overflow">
                    <a:solidFill>
                      <a:schemeClr val="accent1"/>
                    </a:solidFill>
                  </a:tcPr>
                </a:tc>
              </a:tr>
              <a:tr h="55395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09550" algn="l"/>
                        </a:tabLst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Germany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81123" marR="81123" anchor="ctr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0" lvl="0" indent="-85725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09550" algn="l"/>
                        </a:tabLst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705.00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81123" marR="81123" anchor="ctr" horzOverflow="overflow">
                    <a:solidFill>
                      <a:schemeClr val="accent1"/>
                    </a:solidFill>
                  </a:tcPr>
                </a:tc>
              </a:tr>
              <a:tr h="442240">
                <a:tc>
                  <a:txBody>
                    <a:bodyPr/>
                    <a:lstStyle/>
                    <a:p>
                      <a:pPr marL="85725" marR="0" lvl="0" indent="-857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09550" algn="l"/>
                        </a:tabLst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India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81123" marR="81123" anchor="ctr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0" lvl="0" indent="-85725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09550" algn="l"/>
                        </a:tabLst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36.00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81123" marR="81123" anchor="ctr" horzOverflow="overflow">
                    <a:solidFill>
                      <a:schemeClr val="accent1"/>
                    </a:solidFill>
                  </a:tcPr>
                </a:tc>
              </a:tr>
              <a:tr h="442240">
                <a:tc>
                  <a:txBody>
                    <a:bodyPr/>
                    <a:lstStyle/>
                    <a:p>
                      <a:pPr marL="85725" marR="0" lvl="0" indent="-857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09550" algn="l"/>
                        </a:tabLst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Poland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81123" marR="81123" anchor="ctr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0" lvl="0" indent="-85725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09550" algn="l"/>
                        </a:tabLst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23.74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81123" marR="81123" anchor="ctr" horzOverflow="overflow">
                    <a:solidFill>
                      <a:schemeClr val="accent1"/>
                    </a:solidFill>
                  </a:tcPr>
                </a:tc>
              </a:tr>
              <a:tr h="442240">
                <a:tc>
                  <a:txBody>
                    <a:bodyPr/>
                    <a:lstStyle/>
                    <a:p>
                      <a:pPr marL="85725" marR="0" lvl="0" indent="-857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09550" algn="l"/>
                        </a:tabLst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Romania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81123" marR="81123" anchor="ctr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0" lvl="0" indent="-85725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09550" algn="l"/>
                        </a:tabLst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11.87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81123" marR="81123" anchor="ctr" horzOverflow="overflow">
                    <a:solidFill>
                      <a:schemeClr val="accent1"/>
                    </a:solidFill>
                  </a:tcPr>
                </a:tc>
              </a:tr>
              <a:tr h="442240">
                <a:tc>
                  <a:txBody>
                    <a:bodyPr/>
                    <a:lstStyle/>
                    <a:p>
                      <a:pPr marL="85725" marR="0" lvl="0" indent="-857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09550" algn="l"/>
                        </a:tabLst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Russia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81123" marR="81123" anchor="ctr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0" lvl="0" indent="-85725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09550" algn="l"/>
                        </a:tabLst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178.05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81123" marR="81123" anchor="ctr" horzOverflow="overflow">
                    <a:solidFill>
                      <a:schemeClr val="accent1"/>
                    </a:solidFill>
                  </a:tcPr>
                </a:tc>
              </a:tr>
              <a:tr h="442240">
                <a:tc>
                  <a:txBody>
                    <a:bodyPr/>
                    <a:lstStyle/>
                    <a:p>
                      <a:pPr marL="85725" marR="0" lvl="0" indent="-857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09550" algn="l"/>
                        </a:tabLst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Slovenia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81123" marR="81123" anchor="ctr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0" lvl="0" indent="-85725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09550" algn="l"/>
                        </a:tabLst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12.00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81123" marR="81123" anchor="ctr" horzOverflow="overflow">
                    <a:solidFill>
                      <a:schemeClr val="accent1"/>
                    </a:solidFill>
                  </a:tcPr>
                </a:tc>
              </a:tr>
              <a:tr h="442240">
                <a:tc>
                  <a:txBody>
                    <a:bodyPr/>
                    <a:lstStyle/>
                    <a:p>
                      <a:pPr marL="85725" marR="0" lvl="0" indent="-857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09550" algn="l"/>
                        </a:tabLst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Sweden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81123" marR="81123" anchor="ctr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0" lvl="0" indent="-85725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09550" algn="l"/>
                        </a:tabLst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10.00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81123" marR="81123" anchor="ctr" horzOverflow="overflow">
                    <a:solidFill>
                      <a:schemeClr val="accent1"/>
                    </a:solidFill>
                  </a:tcPr>
                </a:tc>
              </a:tr>
              <a:tr h="442240">
                <a:tc>
                  <a:txBody>
                    <a:bodyPr/>
                    <a:lstStyle/>
                    <a:p>
                      <a:pPr marL="85725" marR="0" lvl="0" indent="-857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09550" algn="l"/>
                        </a:tabLst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Total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81123" marR="81123" anchor="ctr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0" lvl="0" indent="-85725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09550" algn="l"/>
                        </a:tabLst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1.008,66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81123" marR="81123" anchor="ctr" horzOverflow="overflow"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Inti Lehmann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FAIR, GSI-Science-Day, 11/8/2014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89EE2-222A-4F65-9651-1443F093C8A7}" type="slidenum">
              <a:rPr lang="en-GB" smtClean="0"/>
              <a:pPr/>
              <a:t>19</a:t>
            </a:fld>
            <a:endParaRPr lang="en-GB"/>
          </a:p>
        </p:txBody>
      </p:sp>
      <p:sp>
        <p:nvSpPr>
          <p:cNvPr id="41991" name="Text Box 7"/>
          <p:cNvSpPr txBox="1">
            <a:spLocks noChangeArrowheads="1"/>
          </p:cNvSpPr>
          <p:nvPr/>
        </p:nvSpPr>
        <p:spPr bwMode="auto">
          <a:xfrm>
            <a:off x="5364164" y="3194554"/>
            <a:ext cx="3393302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GB" sz="1600" b="1" dirty="0" smtClean="0">
                <a:solidFill>
                  <a:srgbClr val="2D2D8A"/>
                </a:solidFill>
                <a:latin typeface="+mn-lt"/>
              </a:rPr>
              <a:t>All numbers in 2005 €</a:t>
            </a:r>
          </a:p>
          <a:p>
            <a:pPr marL="324000"/>
            <a:r>
              <a:rPr lang="en-GB" sz="1600" dirty="0" smtClean="0">
                <a:solidFill>
                  <a:srgbClr val="2D2D8A"/>
                </a:solidFill>
                <a:latin typeface="+mn-lt"/>
              </a:rPr>
              <a:t>escalation until 2018 ca. +50%</a:t>
            </a:r>
          </a:p>
          <a:p>
            <a:pPr marL="324000"/>
            <a:r>
              <a:rPr lang="en-GB" sz="1600" b="1" dirty="0" smtClean="0">
                <a:solidFill>
                  <a:srgbClr val="2D2D8A"/>
                </a:solidFill>
              </a:rPr>
              <a:t>i.e.  about € 1.6 billion</a:t>
            </a:r>
            <a:endParaRPr lang="en-GB" sz="1600" b="1" dirty="0" smtClean="0">
              <a:solidFill>
                <a:srgbClr val="2D2D8A"/>
              </a:solidFill>
              <a:latin typeface="+mn-lt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GB" sz="1600" dirty="0" smtClean="0">
                <a:solidFill>
                  <a:srgbClr val="2D2D8A"/>
                </a:solidFill>
                <a:latin typeface="+mn-lt"/>
              </a:rPr>
              <a:t>Most contributions in-kind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GB" sz="1600" dirty="0" smtClean="0">
                <a:solidFill>
                  <a:srgbClr val="2D2D8A"/>
                </a:solidFill>
                <a:latin typeface="+mn-lt"/>
              </a:rPr>
              <a:t>Discussions with Spain and Italy on-going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GB" sz="1600" dirty="0" smtClean="0">
                <a:solidFill>
                  <a:srgbClr val="2D2D8A"/>
                </a:solidFill>
                <a:latin typeface="+mn-lt"/>
              </a:rPr>
              <a:t>Interested parties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GB" sz="1600" dirty="0" smtClean="0">
                <a:solidFill>
                  <a:srgbClr val="2D2D8A"/>
                </a:solidFill>
              </a:rPr>
              <a:t>ESA, Saudi Arabia, Netherlands, China, Turkey, Brazil, Ukraine, S Korea, Japan, USA</a:t>
            </a:r>
            <a:endParaRPr lang="en-GB" sz="1600" dirty="0">
              <a:solidFill>
                <a:srgbClr val="2D2D8A"/>
              </a:solidFill>
            </a:endParaRPr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5710" y="812788"/>
            <a:ext cx="4228290" cy="2162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39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igbang_rot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250" y="854486"/>
            <a:ext cx="9048750" cy="558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FAIR Science Sketch</a:t>
            </a:r>
            <a:endParaRPr lang="en-GB" dirty="0"/>
          </a:p>
        </p:txBody>
      </p:sp>
      <p:sp>
        <p:nvSpPr>
          <p:cNvPr id="5" name="Textfeld 4"/>
          <p:cNvSpPr txBox="1"/>
          <p:nvPr/>
        </p:nvSpPr>
        <p:spPr>
          <a:xfrm>
            <a:off x="3604734" y="4337872"/>
            <a:ext cx="3293690" cy="369332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rgbClr val="FFFFFF"/>
              </a:gs>
            </a:gsLst>
            <a:lin ang="14640000" scaled="0"/>
            <a:tileRect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tx1"/>
                </a:solidFill>
              </a:rPr>
              <a:t>QCD phase transition - CBM  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4748875" y="5020097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temperature</a:t>
            </a:r>
            <a:endParaRPr lang="en-GB" dirty="0"/>
          </a:p>
        </p:txBody>
      </p:sp>
      <p:sp>
        <p:nvSpPr>
          <p:cNvPr id="7" name="Textfeld 6"/>
          <p:cNvSpPr txBox="1"/>
          <p:nvPr/>
        </p:nvSpPr>
        <p:spPr>
          <a:xfrm>
            <a:off x="3436854" y="1388314"/>
            <a:ext cx="670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time</a:t>
            </a:r>
            <a:endParaRPr lang="en-GB" dirty="0"/>
          </a:p>
        </p:txBody>
      </p:sp>
      <p:sp>
        <p:nvSpPr>
          <p:cNvPr id="8" name="Textfeld 7"/>
          <p:cNvSpPr txBox="1"/>
          <p:nvPr/>
        </p:nvSpPr>
        <p:spPr>
          <a:xfrm>
            <a:off x="927100" y="3318970"/>
            <a:ext cx="2102784" cy="646331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rgbClr val="FFFFFF"/>
              </a:gs>
            </a:gsLst>
            <a:lin ang="14640000" scaled="0"/>
            <a:tileRect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Hadron structure</a:t>
            </a:r>
          </a:p>
          <a:p>
            <a:pPr algn="ctr"/>
            <a:r>
              <a:rPr lang="en-GB" dirty="0" smtClean="0">
                <a:solidFill>
                  <a:schemeClr val="tx1"/>
                </a:solidFill>
              </a:rPr>
              <a:t> - PANDA  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514933" y="2617206"/>
            <a:ext cx="2159027" cy="92333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rgbClr val="FFFFFF"/>
              </a:gs>
            </a:gsLst>
            <a:lin ang="14640000" scaled="0"/>
            <a:tileRect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A</a:t>
            </a:r>
            <a:r>
              <a:rPr lang="en-GB" dirty="0" smtClean="0">
                <a:solidFill>
                  <a:schemeClr val="tx1"/>
                </a:solidFill>
              </a:rPr>
              <a:t>strophysics and</a:t>
            </a:r>
          </a:p>
          <a:p>
            <a:pPr algn="ctr"/>
            <a:r>
              <a:rPr lang="en-GB" dirty="0">
                <a:solidFill>
                  <a:schemeClr val="tx1"/>
                </a:solidFill>
              </a:rPr>
              <a:t>n</a:t>
            </a:r>
            <a:r>
              <a:rPr lang="en-GB" dirty="0" smtClean="0">
                <a:solidFill>
                  <a:schemeClr val="tx1"/>
                </a:solidFill>
              </a:rPr>
              <a:t>uclear structure </a:t>
            </a:r>
          </a:p>
          <a:p>
            <a:pPr algn="ctr"/>
            <a:r>
              <a:rPr lang="en-GB" dirty="0" smtClean="0">
                <a:solidFill>
                  <a:schemeClr val="tx1"/>
                </a:solidFill>
              </a:rPr>
              <a:t>- NUSTAR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1221538" y="2026472"/>
            <a:ext cx="2720554" cy="646331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rgbClr val="FFFFFF"/>
              </a:gs>
            </a:gsLst>
            <a:lin ang="14640000" scaled="0"/>
            <a:tileRect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Atomic, applied and </a:t>
            </a:r>
          </a:p>
          <a:p>
            <a:pPr algn="ctr"/>
            <a:r>
              <a:rPr lang="en-GB" dirty="0" smtClean="0">
                <a:solidFill>
                  <a:schemeClr val="tx1"/>
                </a:solidFill>
              </a:rPr>
              <a:t>plasma physics - APPA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1841500" y="5771634"/>
            <a:ext cx="1158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big bang</a:t>
            </a:r>
            <a:endParaRPr lang="en-GB" dirty="0"/>
          </a:p>
        </p:txBody>
      </p:sp>
      <p:sp>
        <p:nvSpPr>
          <p:cNvPr id="12" name="Datumsplatzhalt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x-none" smtClean="0"/>
              <a:t>Inti Lehmann</a:t>
            </a:r>
            <a:endParaRPr lang="en-GB"/>
          </a:p>
        </p:txBody>
      </p:sp>
      <p:sp>
        <p:nvSpPr>
          <p:cNvPr id="13" name="Fußzeilenplatzhalt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FAIR, GSI-Science-Day, 11/8/2014</a:t>
            </a:r>
            <a:endParaRPr lang="en-GB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835913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1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8460" y="863715"/>
            <a:ext cx="8747080" cy="491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203" name="Rectangle 14"/>
          <p:cNvSpPr>
            <a:spLocks/>
          </p:cNvSpPr>
          <p:nvPr/>
        </p:nvSpPr>
        <p:spPr bwMode="auto">
          <a:xfrm>
            <a:off x="5482595" y="1043735"/>
            <a:ext cx="3544900" cy="99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sz="2000" b="1" dirty="0" smtClean="0">
                <a:solidFill>
                  <a:schemeClr val="accent4"/>
                </a:solidFill>
                <a:latin typeface="+mn-lt"/>
                <a:cs typeface="Arial" pitchFamily="34" charset="0"/>
              </a:rPr>
              <a:t>Synchrotrons:    1.1 km</a:t>
            </a:r>
          </a:p>
          <a:p>
            <a:pPr marL="39688"/>
            <a:r>
              <a:rPr lang="en-US" sz="2000" b="1" dirty="0" smtClean="0">
                <a:solidFill>
                  <a:schemeClr val="accent4"/>
                </a:solidFill>
                <a:latin typeface="+mn-lt"/>
                <a:cs typeface="Arial" pitchFamily="34" charset="0"/>
              </a:rPr>
              <a:t>HESR:		       0.6 km</a:t>
            </a:r>
            <a:endParaRPr lang="en-US" sz="2000" b="1" dirty="0">
              <a:solidFill>
                <a:schemeClr val="accent4"/>
              </a:solidFill>
              <a:latin typeface="+mn-lt"/>
              <a:cs typeface="Arial" pitchFamily="34" charset="0"/>
            </a:endParaRPr>
          </a:p>
          <a:p>
            <a:pPr marL="39688"/>
            <a:r>
              <a:rPr lang="en-US" sz="2000" b="1" dirty="0" smtClean="0">
                <a:solidFill>
                  <a:schemeClr val="accent4"/>
                </a:solidFill>
                <a:latin typeface="+mn-lt"/>
                <a:cs typeface="Arial" pitchFamily="34" charset="0"/>
              </a:rPr>
              <a:t>With beamlines: 3.2 km</a:t>
            </a:r>
            <a:endParaRPr lang="en-US" sz="2000" b="1" dirty="0">
              <a:solidFill>
                <a:schemeClr val="accent4"/>
              </a:solidFill>
              <a:latin typeface="+mn-lt"/>
              <a:cs typeface="Arial" pitchFamily="34" charset="0"/>
            </a:endParaRPr>
          </a:p>
        </p:txBody>
      </p:sp>
      <p:sp>
        <p:nvSpPr>
          <p:cNvPr id="8205" name="Rectangle 16"/>
          <p:cNvSpPr>
            <a:spLocks/>
          </p:cNvSpPr>
          <p:nvPr/>
        </p:nvSpPr>
        <p:spPr bwMode="auto">
          <a:xfrm>
            <a:off x="225025" y="2978950"/>
            <a:ext cx="1106615" cy="630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sz="1800" dirty="0" smtClean="0">
                <a:solidFill>
                  <a:schemeClr val="accent3"/>
                </a:solidFill>
                <a:latin typeface="+mn-lt"/>
                <a:cs typeface="Arial" pitchFamily="34" charset="0"/>
              </a:rPr>
              <a:t>Existing SIS 18</a:t>
            </a:r>
            <a:endParaRPr lang="en-US" sz="1800" dirty="0">
              <a:solidFill>
                <a:schemeClr val="accent3"/>
              </a:solidFill>
              <a:latin typeface="+mn-lt"/>
              <a:cs typeface="Arial" pitchFamily="34" charset="0"/>
            </a:endParaRPr>
          </a:p>
        </p:txBody>
      </p:sp>
      <p:sp>
        <p:nvSpPr>
          <p:cNvPr id="8206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48250" y="8620"/>
            <a:ext cx="7558003" cy="763411"/>
          </a:xfrm>
        </p:spPr>
        <p:txBody>
          <a:bodyPr lIns="91440" tIns="45720" rIns="91440" bIns="45720" anchor="ctr"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 smtClean="0">
                <a:ea typeface="ＭＳ Ｐゴシック" pitchFamily="34" charset="-128"/>
                <a:cs typeface="Arial" pitchFamily="34" charset="0"/>
              </a:rPr>
              <a:t>Civil Construction </a:t>
            </a:r>
            <a:endParaRPr lang="de-DE" dirty="0" smtClean="0"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x-none" smtClean="0"/>
              <a:t>Inti Lehmann</a:t>
            </a:r>
            <a:endParaRPr lang="en-GB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FAIR, GSI-Science-Day, 11/8/2014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20</a:t>
            </a:fld>
            <a:endParaRPr lang="en-GB"/>
          </a:p>
        </p:txBody>
      </p:sp>
      <p:sp>
        <p:nvSpPr>
          <p:cNvPr id="19" name="Rectangle 14"/>
          <p:cNvSpPr>
            <a:spLocks/>
          </p:cNvSpPr>
          <p:nvPr/>
        </p:nvSpPr>
        <p:spPr bwMode="auto">
          <a:xfrm>
            <a:off x="153455" y="4824155"/>
            <a:ext cx="6533780" cy="1525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sz="2000" dirty="0" smtClean="0">
                <a:solidFill>
                  <a:schemeClr val="accent2"/>
                </a:solidFill>
                <a:latin typeface="+mn-lt"/>
                <a:cs typeface="Arial" charset="0"/>
              </a:rPr>
              <a:t>Total area </a:t>
            </a:r>
            <a:r>
              <a:rPr lang="en-US" sz="2000" dirty="0">
                <a:solidFill>
                  <a:schemeClr val="accent2"/>
                </a:solidFill>
                <a:latin typeface="+mn-lt"/>
                <a:cs typeface="Arial" charset="0"/>
              </a:rPr>
              <a:t>&gt; </a:t>
            </a:r>
            <a:r>
              <a:rPr lang="en-US" sz="2000" dirty="0" smtClean="0">
                <a:solidFill>
                  <a:schemeClr val="accent2"/>
                </a:solidFill>
                <a:latin typeface="+mn-lt"/>
                <a:cs typeface="Arial" charset="0"/>
              </a:rPr>
              <a:t>200 000 m</a:t>
            </a:r>
            <a:r>
              <a:rPr lang="en-US" sz="2000" baseline="30000" dirty="0" smtClean="0">
                <a:solidFill>
                  <a:schemeClr val="accent2"/>
                </a:solidFill>
                <a:latin typeface="+mn-lt"/>
                <a:cs typeface="Arial" charset="0"/>
              </a:rPr>
              <a:t>2</a:t>
            </a:r>
            <a:endParaRPr lang="en-US" sz="2000" baseline="30000" dirty="0">
              <a:solidFill>
                <a:schemeClr val="accent2"/>
              </a:solidFill>
              <a:latin typeface="+mn-lt"/>
              <a:cs typeface="Arial" charset="0"/>
            </a:endParaRPr>
          </a:p>
          <a:p>
            <a:pPr marL="39688"/>
            <a:r>
              <a:rPr lang="en-US" sz="2000" dirty="0" smtClean="0">
                <a:solidFill>
                  <a:schemeClr val="accent2"/>
                </a:solidFill>
                <a:latin typeface="+mn-lt"/>
                <a:cs typeface="Arial" charset="0"/>
              </a:rPr>
              <a:t>Area buildings </a:t>
            </a:r>
            <a:r>
              <a:rPr lang="en-US" sz="2000" dirty="0">
                <a:solidFill>
                  <a:schemeClr val="accent2"/>
                </a:solidFill>
                <a:latin typeface="+mn-lt"/>
                <a:cs typeface="Arial" charset="0"/>
              </a:rPr>
              <a:t>~ </a:t>
            </a:r>
            <a:r>
              <a:rPr lang="en-US" sz="2000" dirty="0" smtClean="0">
                <a:solidFill>
                  <a:schemeClr val="accent2"/>
                </a:solidFill>
                <a:latin typeface="+mn-lt"/>
                <a:cs typeface="Arial" charset="0"/>
              </a:rPr>
              <a:t>98 000 </a:t>
            </a:r>
            <a:r>
              <a:rPr lang="en-US" sz="2000" dirty="0">
                <a:solidFill>
                  <a:schemeClr val="accent2"/>
                </a:solidFill>
                <a:latin typeface="+mn-lt"/>
                <a:cs typeface="Arial" charset="0"/>
              </a:rPr>
              <a:t>m</a:t>
            </a:r>
            <a:r>
              <a:rPr lang="en-US" sz="2000" baseline="30000" dirty="0">
                <a:solidFill>
                  <a:schemeClr val="accent2"/>
                </a:solidFill>
                <a:latin typeface="+mn-lt"/>
                <a:cs typeface="Arial" charset="0"/>
              </a:rPr>
              <a:t>2</a:t>
            </a:r>
          </a:p>
          <a:p>
            <a:pPr marL="39688"/>
            <a:r>
              <a:rPr lang="en-US" sz="2000" dirty="0" smtClean="0">
                <a:solidFill>
                  <a:schemeClr val="accent2"/>
                </a:solidFill>
                <a:latin typeface="+mn-lt"/>
                <a:cs typeface="Arial" charset="0"/>
              </a:rPr>
              <a:t>Usable area </a:t>
            </a:r>
            <a:r>
              <a:rPr lang="en-US" sz="2000" dirty="0">
                <a:solidFill>
                  <a:schemeClr val="accent2"/>
                </a:solidFill>
                <a:latin typeface="+mn-lt"/>
                <a:cs typeface="Arial" charset="0"/>
              </a:rPr>
              <a:t>~ </a:t>
            </a:r>
            <a:r>
              <a:rPr lang="en-US" sz="2000" dirty="0" smtClean="0">
                <a:solidFill>
                  <a:schemeClr val="accent2"/>
                </a:solidFill>
                <a:latin typeface="+mn-lt"/>
                <a:cs typeface="Arial" charset="0"/>
              </a:rPr>
              <a:t>135 000 </a:t>
            </a:r>
            <a:r>
              <a:rPr lang="en-US" sz="2000" dirty="0">
                <a:solidFill>
                  <a:schemeClr val="accent2"/>
                </a:solidFill>
                <a:latin typeface="+mn-lt"/>
                <a:cs typeface="Arial" charset="0"/>
              </a:rPr>
              <a:t>m</a:t>
            </a:r>
            <a:r>
              <a:rPr lang="en-US" sz="2000" baseline="30000" dirty="0">
                <a:solidFill>
                  <a:schemeClr val="accent2"/>
                </a:solidFill>
                <a:latin typeface="+mn-lt"/>
                <a:cs typeface="Arial" charset="0"/>
              </a:rPr>
              <a:t>2</a:t>
            </a:r>
          </a:p>
          <a:p>
            <a:pPr marL="39688"/>
            <a:r>
              <a:rPr lang="en-US" sz="2000" b="1" dirty="0" smtClean="0">
                <a:solidFill>
                  <a:schemeClr val="accent2"/>
                </a:solidFill>
                <a:latin typeface="+mn-lt"/>
                <a:cs typeface="Arial" charset="0"/>
              </a:rPr>
              <a:t>Volume of buildings </a:t>
            </a:r>
            <a:r>
              <a:rPr lang="en-US" sz="2000" b="1" dirty="0">
                <a:solidFill>
                  <a:schemeClr val="accent2"/>
                </a:solidFill>
                <a:latin typeface="+mn-lt"/>
                <a:cs typeface="Arial" charset="0"/>
              </a:rPr>
              <a:t>~ </a:t>
            </a:r>
            <a:r>
              <a:rPr lang="en-US" sz="2000" b="1" dirty="0" smtClean="0">
                <a:solidFill>
                  <a:schemeClr val="accent2"/>
                </a:solidFill>
                <a:latin typeface="+mn-lt"/>
                <a:cs typeface="Arial" charset="0"/>
              </a:rPr>
              <a:t>1 049 000 </a:t>
            </a:r>
            <a:r>
              <a:rPr lang="en-US" sz="2000" b="1" dirty="0">
                <a:solidFill>
                  <a:schemeClr val="accent2"/>
                </a:solidFill>
                <a:latin typeface="+mn-lt"/>
                <a:cs typeface="Arial" charset="0"/>
              </a:rPr>
              <a:t>m</a:t>
            </a:r>
            <a:r>
              <a:rPr lang="en-US" sz="2000" b="1" baseline="30000" dirty="0">
                <a:solidFill>
                  <a:schemeClr val="accent2"/>
                </a:solidFill>
                <a:latin typeface="+mn-lt"/>
                <a:cs typeface="Arial" charset="0"/>
              </a:rPr>
              <a:t>3</a:t>
            </a:r>
          </a:p>
          <a:p>
            <a:pPr marL="39688"/>
            <a:r>
              <a:rPr lang="en-US" sz="2000" dirty="0" smtClean="0">
                <a:solidFill>
                  <a:schemeClr val="accent2"/>
                </a:solidFill>
                <a:latin typeface="+mn-lt"/>
                <a:cs typeface="Arial" charset="0"/>
              </a:rPr>
              <a:t>Substructure:~ </a:t>
            </a:r>
            <a:r>
              <a:rPr lang="en-US" sz="2000" dirty="0">
                <a:solidFill>
                  <a:schemeClr val="accent2"/>
                </a:solidFill>
                <a:latin typeface="+mn-lt"/>
                <a:cs typeface="Arial" charset="0"/>
              </a:rPr>
              <a:t>1500 </a:t>
            </a:r>
            <a:r>
              <a:rPr lang="en-US" sz="2000" dirty="0" smtClean="0">
                <a:solidFill>
                  <a:schemeClr val="accent2"/>
                </a:solidFill>
                <a:latin typeface="+mn-lt"/>
                <a:cs typeface="Arial" charset="0"/>
              </a:rPr>
              <a:t>pillars, up to 65 m deep</a:t>
            </a:r>
            <a:endParaRPr lang="en-US" sz="2000" dirty="0">
              <a:solidFill>
                <a:schemeClr val="accent2"/>
              </a:solidFill>
              <a:latin typeface="+mn-lt"/>
              <a:cs typeface="Arial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5195328" y="4453652"/>
            <a:ext cx="3879117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x-none" sz="3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All building permits granted as of May 2014</a:t>
            </a:r>
            <a:endParaRPr lang="x-none" sz="32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7727982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3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156" y="953725"/>
            <a:ext cx="8785689" cy="5490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134" name="Rectangle 13"/>
          <p:cNvSpPr>
            <a:spLocks/>
          </p:cNvSpPr>
          <p:nvPr/>
        </p:nvSpPr>
        <p:spPr bwMode="auto">
          <a:xfrm>
            <a:off x="5116711" y="6045399"/>
            <a:ext cx="3571875" cy="250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8" bIns="0"/>
          <a:lstStyle>
            <a:lvl1pPr marL="57150" eaLnBrk="0" hangingPunct="0"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9pPr>
          </a:lstStyle>
          <a:p>
            <a:pPr algn="r" eaLnBrk="1" hangingPunct="1"/>
            <a:r>
              <a:rPr lang="en-US" altLang="en-US" sz="1300">
                <a:solidFill>
                  <a:srgbClr val="FFFFFF"/>
                </a:solidFill>
                <a:ea typeface="MS PGothic" pitchFamily="34" charset="-128"/>
              </a:rPr>
              <a:t>Google Earth for FAIR  7.12.2013</a:t>
            </a:r>
          </a:p>
        </p:txBody>
      </p:sp>
      <p:sp>
        <p:nvSpPr>
          <p:cNvPr id="5135" name="Line 14"/>
          <p:cNvSpPr>
            <a:spLocks noChangeShapeType="1"/>
          </p:cNvSpPr>
          <p:nvPr/>
        </p:nvSpPr>
        <p:spPr bwMode="auto">
          <a:xfrm>
            <a:off x="905247" y="3014886"/>
            <a:ext cx="7487543" cy="1726778"/>
          </a:xfrm>
          <a:prstGeom prst="line">
            <a:avLst/>
          </a:prstGeom>
          <a:noFill/>
          <a:ln w="25400">
            <a:solidFill>
              <a:srgbClr val="FFFF66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5136" name="Rectangle 15"/>
          <p:cNvSpPr>
            <a:spLocks/>
          </p:cNvSpPr>
          <p:nvPr/>
        </p:nvSpPr>
        <p:spPr bwMode="auto">
          <a:xfrm rot="725021">
            <a:off x="2718721" y="3159502"/>
            <a:ext cx="10220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>
            <a:lvl1pPr marL="57150" eaLnBrk="0" hangingPunct="0"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FF66"/>
                </a:solidFill>
                <a:ea typeface="MS PGothic" pitchFamily="34" charset="-128"/>
              </a:rPr>
              <a:t>2.5 km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Civil Construction: Satellite’s View</a:t>
            </a:r>
            <a:endParaRPr lang="en-GB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x-none" smtClean="0"/>
              <a:t>Inti Lehmann</a:t>
            </a:r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FAIR, GSI-Science-Day, 11/8/2014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21</a:t>
            </a:fld>
            <a:endParaRPr lang="en-GB"/>
          </a:p>
        </p:txBody>
      </p:sp>
      <p:graphicFrame>
        <p:nvGraphicFramePr>
          <p:cNvPr id="10" name="Group 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1564700"/>
              </p:ext>
            </p:extLst>
          </p:nvPr>
        </p:nvGraphicFramePr>
        <p:xfrm>
          <a:off x="1241039" y="909565"/>
          <a:ext cx="4064916" cy="2072639"/>
        </p:xfrm>
        <a:graphic>
          <a:graphicData uri="http://schemas.openxmlformats.org/drawingml/2006/table">
            <a:tbl>
              <a:tblPr/>
              <a:tblGrid>
                <a:gridCol w="1832428"/>
                <a:gridCol w="932144"/>
                <a:gridCol w="415564"/>
                <a:gridCol w="884780"/>
              </a:tblGrid>
              <a:tr h="23911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Type</a:t>
                      </a:r>
                      <a:endParaRPr kumimoji="0" lang="de-DE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646464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200" b="1" i="0" u="none" strike="noStrike" cap="none" normalizeH="0" baseline="0">
                        <a:ln>
                          <a:noFill/>
                        </a:ln>
                        <a:solidFill>
                          <a:srgbClr val="646464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Mass (t)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75000"/>
                      </a:srgbClr>
                    </a:solidFill>
                  </a:tcPr>
                </a:tc>
              </a:tr>
              <a:tr h="263024"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646464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 </a:t>
                      </a:r>
                      <a:endParaRPr kumimoji="0" lang="de-DE" sz="1200" b="1" i="0" u="none" strike="noStrike" cap="none" normalizeH="0" baseline="0">
                        <a:ln>
                          <a:noFill/>
                        </a:ln>
                        <a:solidFill>
                          <a:srgbClr val="646464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200" b="1" i="0" u="none" strike="noStrike" cap="none" normalizeH="0" baseline="0">
                        <a:ln>
                          <a:noFill/>
                        </a:ln>
                        <a:solidFill>
                          <a:srgbClr val="646464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5.835.000</a:t>
                      </a:r>
                      <a:endParaRPr kumimoji="0" lang="de-DE" sz="1200" b="0" i="0" u="none" strike="noStrike" cap="none" normalizeH="0" baseline="0">
                        <a:ln>
                          <a:noFill/>
                        </a:ln>
                        <a:solidFill>
                          <a:srgbClr val="646464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75000"/>
                      </a:srgbClr>
                    </a:solidFill>
                  </a:tcPr>
                </a:tc>
              </a:tr>
              <a:tr h="26302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Soil out</a:t>
                      </a:r>
                      <a:endParaRPr kumimoji="0" lang="de-DE" sz="1400" b="1" i="0" u="none" strike="noStrike" cap="none" normalizeH="0" baseline="0">
                        <a:ln>
                          <a:noFill/>
                        </a:ln>
                        <a:solidFill>
                          <a:srgbClr val="646464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1.154.000</a:t>
                      </a:r>
                      <a:endParaRPr kumimoji="0" lang="de-DE" sz="1200" b="1" i="0" u="none" strike="noStrike" cap="none" normalizeH="0" baseline="0">
                        <a:ln>
                          <a:noFill/>
                        </a:ln>
                        <a:solidFill>
                          <a:srgbClr val="646464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m3</a:t>
                      </a:r>
                    </a:p>
                  </a:txBody>
                  <a:tcPr anchor="b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2.077.200</a:t>
                      </a:r>
                      <a:endParaRPr kumimoji="0" lang="de-DE" sz="1200" b="1" i="0" u="none" strike="noStrike" cap="none" normalizeH="0" baseline="0">
                        <a:ln>
                          <a:noFill/>
                        </a:ln>
                        <a:solidFill>
                          <a:srgbClr val="646464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75000"/>
                      </a:srgbClr>
                    </a:solidFill>
                  </a:tcPr>
                </a:tc>
              </a:tr>
              <a:tr h="26302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Soil</a:t>
                      </a: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in</a:t>
                      </a:r>
                      <a:endParaRPr kumimoji="0" lang="de-DE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646464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1.078.000</a:t>
                      </a:r>
                      <a:endParaRPr kumimoji="0" lang="de-DE" sz="1200" b="1" i="0" u="none" strike="noStrike" cap="none" normalizeH="0" baseline="0">
                        <a:ln>
                          <a:noFill/>
                        </a:ln>
                        <a:solidFill>
                          <a:srgbClr val="646464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m3</a:t>
                      </a:r>
                    </a:p>
                  </a:txBody>
                  <a:tcPr anchor="b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1.940.400</a:t>
                      </a:r>
                      <a:endParaRPr kumimoji="0" lang="de-DE" sz="1200" b="1" i="0" u="none" strike="noStrike" cap="none" normalizeH="0" baseline="0">
                        <a:ln>
                          <a:noFill/>
                        </a:ln>
                        <a:solidFill>
                          <a:srgbClr val="646464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75000"/>
                      </a:srgbClr>
                    </a:solidFill>
                  </a:tcPr>
                </a:tc>
              </a:tr>
              <a:tr h="26302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Concrete</a:t>
                      </a:r>
                      <a:endParaRPr kumimoji="0" lang="de-DE" sz="1400" b="1" i="0" u="none" strike="noStrike" cap="none" normalizeH="0" baseline="0">
                        <a:ln>
                          <a:noFill/>
                        </a:ln>
                        <a:solidFill>
                          <a:srgbClr val="646464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519.000</a:t>
                      </a:r>
                      <a:endParaRPr kumimoji="0" lang="de-DE" sz="1200" b="1" i="0" u="none" strike="noStrike" cap="none" normalizeH="0" baseline="0">
                        <a:ln>
                          <a:noFill/>
                        </a:ln>
                        <a:solidFill>
                          <a:srgbClr val="646464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m3</a:t>
                      </a:r>
                    </a:p>
                  </a:txBody>
                  <a:tcPr anchor="b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1.283.400</a:t>
                      </a:r>
                      <a:endParaRPr kumimoji="0" lang="de-DE" sz="1200" b="1" i="0" u="none" strike="noStrike" cap="none" normalizeH="0" baseline="0">
                        <a:ln>
                          <a:noFill/>
                        </a:ln>
                        <a:solidFill>
                          <a:srgbClr val="646464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75000"/>
                      </a:srgbClr>
                    </a:solidFill>
                  </a:tcPr>
                </a:tc>
              </a:tr>
              <a:tr h="26302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Reinforcement </a:t>
                      </a:r>
                      <a:r>
                        <a:rPr kumimoji="0" lang="de-DE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steel</a:t>
                      </a:r>
                      <a:endParaRPr kumimoji="0" lang="de-DE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646464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34.000   </a:t>
                      </a:r>
                      <a:endParaRPr kumimoji="0" lang="de-DE" sz="1200" b="1" i="0" u="none" strike="noStrike" cap="none" normalizeH="0" baseline="0">
                        <a:ln>
                          <a:noFill/>
                        </a:ln>
                        <a:solidFill>
                          <a:srgbClr val="646464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</a:t>
                      </a:r>
                    </a:p>
                  </a:txBody>
                  <a:tcPr anchor="b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34.000</a:t>
                      </a:r>
                      <a:endParaRPr kumimoji="0" lang="de-DE" sz="1200" b="1" i="0" u="none" strike="noStrike" cap="none" normalizeH="0" baseline="0">
                        <a:ln>
                          <a:noFill/>
                        </a:ln>
                        <a:solidFill>
                          <a:srgbClr val="646464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75000"/>
                      </a:srgbClr>
                    </a:solidFill>
                  </a:tcPr>
                </a:tc>
              </a:tr>
              <a:tr h="23911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Other</a:t>
                      </a: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500.000</a:t>
                      </a:r>
                      <a:endParaRPr kumimoji="0" lang="de-DE" sz="1200" b="1" i="0" u="none" strike="noStrike" cap="none" normalizeH="0" baseline="0">
                        <a:ln>
                          <a:noFill/>
                        </a:ln>
                        <a:solidFill>
                          <a:srgbClr val="646464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</a:t>
                      </a:r>
                    </a:p>
                  </a:txBody>
                  <a:tcPr anchor="b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500.000</a:t>
                      </a:r>
                      <a:endParaRPr kumimoji="0" lang="de-DE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646464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75000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9146055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Bird’s View</a:t>
            </a:r>
            <a:endParaRPr lang="en-GB" dirty="0"/>
          </a:p>
        </p:txBody>
      </p:sp>
      <p:pic>
        <p:nvPicPr>
          <p:cNvPr id="9" name="Inhaltsplatzhalter 8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511" y="953725"/>
            <a:ext cx="9163325" cy="5310590"/>
          </a:xfrm>
        </p:spPr>
      </p:pic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x-none" smtClean="0"/>
              <a:t>Inti Lehmann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FAIR, GSI-Science-Day, 11/8/2014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6259986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7" name="Rectangle 15"/>
          <p:cNvSpPr>
            <a:spLocks/>
          </p:cNvSpPr>
          <p:nvPr/>
        </p:nvSpPr>
        <p:spPr bwMode="auto">
          <a:xfrm>
            <a:off x="6563321" y="991195"/>
            <a:ext cx="589359" cy="465236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9pPr>
          </a:lstStyle>
          <a:p>
            <a:pPr eaLnBrk="1" hangingPunct="1"/>
            <a:endParaRPr lang="de-DE" altLang="en-US"/>
          </a:p>
        </p:txBody>
      </p:sp>
      <p:pic>
        <p:nvPicPr>
          <p:cNvPr id="21518" name="Bild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311" y="1049239"/>
            <a:ext cx="8362597" cy="5260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Piles</a:t>
            </a:r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FAIR, GSI-Science-Day, 11/8/2014</a:t>
            </a:r>
            <a:endParaRPr lang="en-GB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x-none" smtClean="0"/>
              <a:t>Inti Lehmann</a:t>
            </a: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23</a:t>
            </a:fld>
            <a:endParaRPr lang="en-GB"/>
          </a:p>
        </p:txBody>
      </p:sp>
      <p:sp>
        <p:nvSpPr>
          <p:cNvPr id="8" name="Abgerundetes Rechteck 7"/>
          <p:cNvSpPr/>
          <p:nvPr/>
        </p:nvSpPr>
        <p:spPr>
          <a:xfrm>
            <a:off x="341531" y="2618910"/>
            <a:ext cx="1890210" cy="1305145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solidFill>
                  <a:schemeClr val="accent2"/>
                </a:solidFill>
              </a:rPr>
              <a:t>Finished</a:t>
            </a:r>
            <a:br>
              <a:rPr lang="en-GB" sz="2000" dirty="0" smtClean="0">
                <a:solidFill>
                  <a:schemeClr val="accent2"/>
                </a:solidFill>
              </a:rPr>
            </a:br>
            <a:r>
              <a:rPr lang="en-GB" sz="2000" dirty="0" smtClean="0">
                <a:solidFill>
                  <a:schemeClr val="accent2"/>
                </a:solidFill>
              </a:rPr>
              <a:t>May 2014 1350 </a:t>
            </a:r>
            <a:r>
              <a:rPr lang="en-GB" dirty="0" smtClean="0">
                <a:solidFill>
                  <a:schemeClr val="accent2"/>
                </a:solidFill>
              </a:rPr>
              <a:t>piles</a:t>
            </a:r>
            <a:endParaRPr lang="en-GB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26890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 descr="Quadrupole doublet Typ 3-F2  Bild 2 Stand 2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5100" y="4643650"/>
            <a:ext cx="4127500" cy="175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Accelerator’s Status</a:t>
            </a:r>
            <a:endParaRPr lang="en-GB" dirty="0"/>
          </a:p>
        </p:txBody>
      </p:sp>
      <p:sp>
        <p:nvSpPr>
          <p:cNvPr id="3" name="Content Placeholder 8"/>
          <p:cNvSpPr txBox="1">
            <a:spLocks/>
          </p:cNvSpPr>
          <p:nvPr/>
        </p:nvSpPr>
        <p:spPr>
          <a:xfrm>
            <a:off x="214285" y="914400"/>
            <a:ext cx="4281519" cy="528641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rgbClr val="0000B2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18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1800">
                <a:solidFill>
                  <a:srgbClr val="0000B2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Times" charset="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Times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Times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Times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Times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GB" dirty="0" smtClean="0"/>
              <a:t>Progressing well</a:t>
            </a:r>
          </a:p>
          <a:p>
            <a:endParaRPr lang="en-GB" dirty="0" smtClean="0"/>
          </a:p>
          <a:p>
            <a:r>
              <a:rPr lang="en-GB" dirty="0" smtClean="0"/>
              <a:t>SIS 100 dipoles</a:t>
            </a:r>
          </a:p>
          <a:p>
            <a:pPr lvl="1"/>
            <a:r>
              <a:rPr lang="en-GB" dirty="0" smtClean="0"/>
              <a:t>First series </a:t>
            </a:r>
            <a:r>
              <a:rPr lang="en-GB" dirty="0" err="1" smtClean="0"/>
              <a:t>del.+tested</a:t>
            </a:r>
            <a:endParaRPr lang="en-GB" dirty="0" smtClean="0"/>
          </a:p>
          <a:p>
            <a:r>
              <a:rPr lang="en-GB" dirty="0" smtClean="0"/>
              <a:t>SIS 100 </a:t>
            </a:r>
            <a:r>
              <a:rPr lang="en-GB" dirty="0" err="1" smtClean="0"/>
              <a:t>sextopoles</a:t>
            </a:r>
            <a:endParaRPr lang="en-GB" dirty="0" smtClean="0"/>
          </a:p>
          <a:p>
            <a:pPr lvl="1"/>
            <a:r>
              <a:rPr lang="en-GB" dirty="0" err="1" smtClean="0"/>
              <a:t>Dubna</a:t>
            </a:r>
            <a:r>
              <a:rPr lang="en-GB" dirty="0" smtClean="0"/>
              <a:t> prototype</a:t>
            </a:r>
          </a:p>
          <a:p>
            <a:r>
              <a:rPr lang="en-GB" dirty="0" smtClean="0"/>
              <a:t>HEBT magnets</a:t>
            </a:r>
          </a:p>
          <a:p>
            <a:pPr lvl="1"/>
            <a:r>
              <a:rPr lang="en-GB" dirty="0" err="1" smtClean="0"/>
              <a:t>Efremov</a:t>
            </a:r>
            <a:r>
              <a:rPr lang="en-GB" dirty="0" smtClean="0"/>
              <a:t>, St Petersburg</a:t>
            </a:r>
          </a:p>
          <a:p>
            <a:r>
              <a:rPr lang="en-GB" dirty="0" smtClean="0"/>
              <a:t>SIS 100 </a:t>
            </a:r>
            <a:r>
              <a:rPr lang="en-GB" dirty="0" err="1" smtClean="0"/>
              <a:t>quadrupoles</a:t>
            </a:r>
            <a:endParaRPr lang="en-GB" dirty="0" smtClean="0"/>
          </a:p>
          <a:p>
            <a:pPr lvl="1"/>
            <a:r>
              <a:rPr lang="en-GB" dirty="0" smtClean="0"/>
              <a:t>JINR, </a:t>
            </a:r>
            <a:r>
              <a:rPr lang="en-GB" dirty="0" err="1" smtClean="0"/>
              <a:t>Dubna</a:t>
            </a:r>
            <a:endParaRPr lang="en-GB" dirty="0" smtClean="0"/>
          </a:p>
          <a:p>
            <a:endParaRPr lang="en-GB" dirty="0"/>
          </a:p>
        </p:txBody>
      </p:sp>
      <p:pic>
        <p:nvPicPr>
          <p:cNvPr id="4" name="Picture 8" descr="C:\Users\decaluwe\AppData\Local\Microsoft\Windows\Temporary Internet Files\Content.Outlook\PV6FCIJR\Spule (2)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9894" y="811213"/>
            <a:ext cx="2913856" cy="2185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5804" y="1915527"/>
            <a:ext cx="1637135" cy="170567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1613" y="2462200"/>
            <a:ext cx="2211387" cy="20558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084" b="6271"/>
          <a:stretch>
            <a:fillRect/>
          </a:stretch>
        </p:blipFill>
        <p:spPr bwMode="auto">
          <a:xfrm>
            <a:off x="4878021" y="3621197"/>
            <a:ext cx="1673592" cy="16517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Inti Lehmann</a:t>
            </a:r>
            <a:endParaRPr lang="en-GB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FAIR, GSI-Science-Day, 11/8/2014</a:t>
            </a:r>
            <a:endParaRPr lang="en-GB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32AFA-597D-EF4A-943B-3C753DA641F8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0091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Collaboration Members by Country</a:t>
            </a:r>
            <a:endParaRPr lang="en-GB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Inti Lehmann</a:t>
            </a:r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FAIR, GSI-Science-Day, 11/8/2014</a:t>
            </a:r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32AFA-597D-EF4A-943B-3C753DA641F8}" type="slidenum">
              <a:rPr lang="en-GB" smtClean="0"/>
              <a:t>25</a:t>
            </a:fld>
            <a:endParaRPr lang="en-GB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8370" y="670307"/>
            <a:ext cx="6873673" cy="5725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959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How to Work for/at FAIR</a:t>
            </a:r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Inti Lehmann</a:t>
            </a:r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FAIR, GSI-Science-Day, 11/8/2014</a:t>
            </a:r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32AFA-597D-EF4A-943B-3C753DA641F8}" type="slidenum">
              <a:rPr lang="en-GB" smtClean="0"/>
              <a:t>26</a:t>
            </a:fld>
            <a:endParaRPr lang="en-GB"/>
          </a:p>
        </p:txBody>
      </p:sp>
      <p:sp>
        <p:nvSpPr>
          <p:cNvPr id="6" name="Content Placeholder 8"/>
          <p:cNvSpPr txBox="1">
            <a:spLocks/>
          </p:cNvSpPr>
          <p:nvPr/>
        </p:nvSpPr>
        <p:spPr>
          <a:xfrm>
            <a:off x="214285" y="914400"/>
            <a:ext cx="8663015" cy="528641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rgbClr val="0000B2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18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1800">
                <a:solidFill>
                  <a:srgbClr val="0000B2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Times" charset="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Times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Times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Times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Times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GB" dirty="0" smtClean="0"/>
              <a:t>Many opportunities in the future</a:t>
            </a:r>
          </a:p>
          <a:p>
            <a:pPr lvl="1"/>
            <a:r>
              <a:rPr lang="en-GB" dirty="0" smtClean="0"/>
              <a:t>3000 researchers world wide</a:t>
            </a:r>
          </a:p>
          <a:p>
            <a:pPr lvl="1"/>
            <a:r>
              <a:rPr lang="en-GB" dirty="0" smtClean="0"/>
              <a:t>Facility will grow </a:t>
            </a:r>
          </a:p>
          <a:p>
            <a:pPr lvl="1"/>
            <a:r>
              <a:rPr lang="en-GB" dirty="0" smtClean="0"/>
              <a:t>Many scientists will be needed in the coming years</a:t>
            </a:r>
          </a:p>
          <a:p>
            <a:pPr lvl="1"/>
            <a:r>
              <a:rPr lang="en-GB" dirty="0" smtClean="0"/>
              <a:t>Opportunities after merger (next year)</a:t>
            </a:r>
          </a:p>
          <a:p>
            <a:r>
              <a:rPr lang="en-GB" dirty="0" smtClean="0"/>
              <a:t>What to do now as researcher – my personal view </a:t>
            </a:r>
          </a:p>
          <a:p>
            <a:pPr lvl="1"/>
            <a:r>
              <a:rPr lang="en-GB" dirty="0" smtClean="0"/>
              <a:t>Join international research group engaged in FAIR</a:t>
            </a:r>
          </a:p>
          <a:p>
            <a:pPr lvl="1"/>
            <a:r>
              <a:rPr lang="en-GB" dirty="0"/>
              <a:t>A</a:t>
            </a:r>
            <a:r>
              <a:rPr lang="en-GB" dirty="0" smtClean="0"/>
              <a:t>bout 150 groups</a:t>
            </a:r>
          </a:p>
          <a:p>
            <a:pPr lvl="1"/>
            <a:r>
              <a:rPr lang="en-GB" dirty="0"/>
              <a:t>I</a:t>
            </a:r>
            <a:r>
              <a:rPr lang="en-GB" dirty="0" smtClean="0"/>
              <a:t>n 51 countries</a:t>
            </a:r>
          </a:p>
          <a:p>
            <a:pPr lvl="1"/>
            <a:r>
              <a:rPr lang="en-GB" dirty="0" smtClean="0"/>
              <a:t>At the heart of science</a:t>
            </a:r>
          </a:p>
          <a:p>
            <a:pPr lvl="1"/>
            <a:r>
              <a:rPr lang="en-GB" dirty="0" smtClean="0"/>
              <a:t>Cutting edge developments</a:t>
            </a:r>
          </a:p>
          <a:p>
            <a:pPr lvl="1"/>
            <a:endParaRPr lang="en-GB" dirty="0" smtClean="0"/>
          </a:p>
          <a:p>
            <a:pPr lvl="1"/>
            <a:endParaRPr lang="en-GB" dirty="0"/>
          </a:p>
        </p:txBody>
      </p:sp>
      <p:pic>
        <p:nvPicPr>
          <p:cNvPr id="7" name="Bild 6" descr="DSCN1924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4820" y="3663706"/>
            <a:ext cx="2958012" cy="2218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111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From 2019 onwards</a:t>
            </a:r>
            <a:endParaRPr lang="en-GB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Inti Lehmann</a:t>
            </a:r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FAIR, GSI-Science-Day, 11/8/2014</a:t>
            </a:r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32AFA-597D-EF4A-943B-3C753DA641F8}" type="slidenum">
              <a:rPr lang="en-GB" smtClean="0"/>
              <a:t>27</a:t>
            </a:fld>
            <a:endParaRPr lang="en-GB"/>
          </a:p>
        </p:txBody>
      </p:sp>
      <p:pic>
        <p:nvPicPr>
          <p:cNvPr id="6" name="Picture 3" descr="bigbang_rot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250" y="854486"/>
            <a:ext cx="9048750" cy="558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3604734" y="4337872"/>
            <a:ext cx="3293690" cy="369332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rgbClr val="FFFFFF"/>
              </a:gs>
            </a:gsLst>
            <a:lin ang="14640000" scaled="0"/>
            <a:tileRect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tx1"/>
                </a:solidFill>
              </a:rPr>
              <a:t>QCD phase transition - CBM  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4748875" y="5020097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temperature</a:t>
            </a:r>
            <a:endParaRPr lang="en-GB" dirty="0"/>
          </a:p>
        </p:txBody>
      </p:sp>
      <p:sp>
        <p:nvSpPr>
          <p:cNvPr id="9" name="Textfeld 8"/>
          <p:cNvSpPr txBox="1"/>
          <p:nvPr/>
        </p:nvSpPr>
        <p:spPr>
          <a:xfrm>
            <a:off x="3436854" y="1388314"/>
            <a:ext cx="670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time</a:t>
            </a:r>
            <a:endParaRPr lang="en-GB" dirty="0"/>
          </a:p>
        </p:txBody>
      </p:sp>
      <p:sp>
        <p:nvSpPr>
          <p:cNvPr id="10" name="Textfeld 9"/>
          <p:cNvSpPr txBox="1"/>
          <p:nvPr/>
        </p:nvSpPr>
        <p:spPr>
          <a:xfrm>
            <a:off x="927100" y="3318970"/>
            <a:ext cx="2102784" cy="646331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rgbClr val="FFFFFF"/>
              </a:gs>
            </a:gsLst>
            <a:lin ang="14640000" scaled="0"/>
            <a:tileRect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Hadron structure</a:t>
            </a:r>
          </a:p>
          <a:p>
            <a:pPr algn="ctr"/>
            <a:r>
              <a:rPr lang="en-GB" dirty="0" smtClean="0">
                <a:solidFill>
                  <a:schemeClr val="tx1"/>
                </a:solidFill>
              </a:rPr>
              <a:t> - PANDA  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6514933" y="2617206"/>
            <a:ext cx="2159027" cy="92333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rgbClr val="FFFFFF"/>
              </a:gs>
            </a:gsLst>
            <a:lin ang="14640000" scaled="0"/>
            <a:tileRect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A</a:t>
            </a:r>
            <a:r>
              <a:rPr lang="en-GB" dirty="0" smtClean="0">
                <a:solidFill>
                  <a:schemeClr val="tx1"/>
                </a:solidFill>
              </a:rPr>
              <a:t>strophysics and</a:t>
            </a:r>
          </a:p>
          <a:p>
            <a:pPr algn="ctr"/>
            <a:r>
              <a:rPr lang="en-GB" dirty="0">
                <a:solidFill>
                  <a:schemeClr val="tx1"/>
                </a:solidFill>
              </a:rPr>
              <a:t>n</a:t>
            </a:r>
            <a:r>
              <a:rPr lang="en-GB" dirty="0" smtClean="0">
                <a:solidFill>
                  <a:schemeClr val="tx1"/>
                </a:solidFill>
              </a:rPr>
              <a:t>uclear structure </a:t>
            </a:r>
          </a:p>
          <a:p>
            <a:pPr algn="ctr"/>
            <a:r>
              <a:rPr lang="en-GB" dirty="0" smtClean="0">
                <a:solidFill>
                  <a:schemeClr val="tx1"/>
                </a:solidFill>
              </a:rPr>
              <a:t>- NUSTAR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1221538" y="2026472"/>
            <a:ext cx="2720554" cy="646331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rgbClr val="FFFFFF"/>
              </a:gs>
            </a:gsLst>
            <a:lin ang="14640000" scaled="0"/>
            <a:tileRect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Atomic, applied and </a:t>
            </a:r>
          </a:p>
          <a:p>
            <a:pPr algn="ctr"/>
            <a:r>
              <a:rPr lang="en-GB" dirty="0" smtClean="0">
                <a:solidFill>
                  <a:schemeClr val="tx1"/>
                </a:solidFill>
              </a:rPr>
              <a:t>plasma physics - APPA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1841500" y="5771634"/>
            <a:ext cx="1158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big bang</a:t>
            </a:r>
            <a:endParaRPr lang="en-GB" dirty="0"/>
          </a:p>
        </p:txBody>
      </p:sp>
      <p:sp>
        <p:nvSpPr>
          <p:cNvPr id="14" name="Textfeld 13"/>
          <p:cNvSpPr txBox="1"/>
          <p:nvPr/>
        </p:nvSpPr>
        <p:spPr>
          <a:xfrm>
            <a:off x="523731" y="1034428"/>
            <a:ext cx="8392774" cy="5170646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6600" b="1" spc="50" dirty="0" smtClean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Understand more </a:t>
            </a:r>
          </a:p>
          <a:p>
            <a:r>
              <a:rPr lang="en-GB" sz="6600" b="1" spc="50" dirty="0" smtClean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about:</a:t>
            </a:r>
          </a:p>
          <a:p>
            <a:r>
              <a:rPr lang="en-GB" sz="6600" b="1" spc="50" dirty="0" smtClean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life,</a:t>
            </a:r>
          </a:p>
          <a:p>
            <a:r>
              <a:rPr lang="en-GB" sz="6600" b="1" spc="50" dirty="0" smtClean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the </a:t>
            </a:r>
            <a:r>
              <a:rPr lang="en-GB" sz="6600" b="1" spc="50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u</a:t>
            </a:r>
            <a:r>
              <a:rPr lang="en-GB" sz="6600" b="1" spc="50" dirty="0" smtClean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niverse...</a:t>
            </a:r>
          </a:p>
          <a:p>
            <a:r>
              <a:rPr lang="en-GB" sz="6600" b="1" spc="50" dirty="0" smtClean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...and everything!</a:t>
            </a:r>
            <a:endParaRPr lang="en-GB" sz="6600" b="1" spc="50" dirty="0">
              <a:ln w="12700" cmpd="sng">
                <a:solidFill>
                  <a:srgbClr val="FF0000"/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5302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The FAIR Project</a:t>
            </a:r>
            <a:endParaRPr lang="en-GB" sz="2800" dirty="0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Inti Lehmann</a:t>
            </a:r>
            <a:endParaRPr lang="en-GB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FAIR, GSI-Science-Day, 11/8/2014</a:t>
            </a:r>
            <a:endParaRPr lang="en-GB" dirty="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77D3E-6CD6-6548-B498-549BCE3DF4DF}" type="slidenum">
              <a:rPr lang="en-GB" smtClean="0"/>
              <a:pPr/>
              <a:t>3</a:t>
            </a:fld>
            <a:endParaRPr lang="en-GB" dirty="0"/>
          </a:p>
        </p:txBody>
      </p:sp>
      <p:grpSp>
        <p:nvGrpSpPr>
          <p:cNvPr id="15" name="Group 14"/>
          <p:cNvGrpSpPr/>
          <p:nvPr/>
        </p:nvGrpSpPr>
        <p:grpSpPr>
          <a:xfrm>
            <a:off x="3735" y="1558477"/>
            <a:ext cx="9136529" cy="4347465"/>
            <a:chOff x="3736" y="1986745"/>
            <a:chExt cx="9136529" cy="4347465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/>
            <a:stretch>
              <a:fillRect/>
            </a:stretch>
          </p:blipFill>
          <p:spPr bwMode="auto">
            <a:xfrm>
              <a:off x="3736" y="1986745"/>
              <a:ext cx="9136529" cy="434746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3" cstate="screen">
              <a:lum bright="-14000" contrast="61000"/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5605" y="2186891"/>
              <a:ext cx="1249362" cy="106838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11" name="Rectangular Callout 10"/>
            <p:cNvSpPr/>
            <p:nvPr/>
          </p:nvSpPr>
          <p:spPr bwMode="auto">
            <a:xfrm>
              <a:off x="6921502" y="5051069"/>
              <a:ext cx="1969654" cy="1094530"/>
            </a:xfrm>
            <a:prstGeom prst="wedgeRectCallout">
              <a:avLst>
                <a:gd name="adj1" fmla="val -96323"/>
                <a:gd name="adj2" fmla="val -70111"/>
              </a:avLst>
            </a:prstGeom>
            <a:gradFill flip="none" rotWithShape="1">
              <a:gsLst>
                <a:gs pos="0">
                  <a:schemeClr val="accent5">
                    <a:tint val="50000"/>
                    <a:satMod val="300000"/>
                    <a:alpha val="42000"/>
                  </a:schemeClr>
                </a:gs>
                <a:gs pos="35000">
                  <a:schemeClr val="accent5">
                    <a:tint val="37000"/>
                    <a:satMod val="300000"/>
                    <a:alpha val="42000"/>
                  </a:schemeClr>
                </a:gs>
                <a:gs pos="100000">
                  <a:schemeClr val="accent5">
                    <a:tint val="15000"/>
                    <a:satMod val="350000"/>
                    <a:alpha val="42000"/>
                  </a:schemeClr>
                </a:gs>
              </a:gsLst>
              <a:lin ang="16200000" scaled="1"/>
              <a:tileRect/>
            </a:gradFill>
            <a:ln>
              <a:headEnd type="none" w="med" len="med"/>
              <a:tailEnd type="none" w="med" len="med"/>
            </a:ln>
            <a:effectLst>
              <a:outerShdw blurRad="203200" dist="101600" dir="2700000" algn="br">
                <a:srgbClr val="000000">
                  <a:alpha val="63000"/>
                </a:srgbClr>
              </a:outerShdw>
            </a:effectLst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r>
                <a:rPr lang="en-US" dirty="0" smtClean="0"/>
                <a:t>NUSTAR</a:t>
              </a:r>
            </a:p>
            <a:p>
              <a:pPr lvl="1"/>
              <a:r>
                <a:rPr lang="en-US" dirty="0" smtClean="0">
                  <a:solidFill>
                    <a:srgbClr val="2D2D8A"/>
                  </a:solidFill>
                </a:rPr>
                <a:t>radioactive ion beams</a:t>
              </a:r>
            </a:p>
          </p:txBody>
        </p:sp>
        <p:sp>
          <p:nvSpPr>
            <p:cNvPr id="12" name="Rectangular Callout 11"/>
            <p:cNvSpPr/>
            <p:nvPr/>
          </p:nvSpPr>
          <p:spPr bwMode="auto">
            <a:xfrm>
              <a:off x="630805" y="4648852"/>
              <a:ext cx="2710209" cy="686444"/>
            </a:xfrm>
            <a:prstGeom prst="wedgeRectCallout">
              <a:avLst>
                <a:gd name="adj1" fmla="val 108151"/>
                <a:gd name="adj2" fmla="val -85136"/>
              </a:avLst>
            </a:prstGeom>
            <a:gradFill flip="none" rotWithShape="1">
              <a:gsLst>
                <a:gs pos="0">
                  <a:schemeClr val="accent5">
                    <a:tint val="50000"/>
                    <a:satMod val="300000"/>
                    <a:alpha val="48000"/>
                  </a:schemeClr>
                </a:gs>
                <a:gs pos="35000">
                  <a:schemeClr val="accent5">
                    <a:tint val="37000"/>
                    <a:satMod val="300000"/>
                    <a:alpha val="48000"/>
                  </a:schemeClr>
                </a:gs>
                <a:gs pos="100000">
                  <a:schemeClr val="accent5">
                    <a:tint val="15000"/>
                    <a:satMod val="350000"/>
                    <a:alpha val="48000"/>
                  </a:schemeClr>
                </a:gs>
              </a:gsLst>
              <a:lin ang="16200000" scaled="1"/>
              <a:tileRect/>
            </a:gradFill>
            <a:ln>
              <a:headEnd type="none" w="med" len="med"/>
              <a:tailEnd type="none" w="med" len="med"/>
            </a:ln>
            <a:effectLst>
              <a:outerShdw blurRad="203200" dist="101600" dir="2700000" algn="br">
                <a:srgbClr val="000000">
                  <a:alpha val="63000"/>
                </a:srgbClr>
              </a:outerShdw>
            </a:effectLst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r>
                <a:rPr lang="en-US" dirty="0" smtClean="0"/>
                <a:t>PANDA</a:t>
              </a:r>
            </a:p>
            <a:p>
              <a:r>
                <a:rPr lang="en-US" dirty="0" smtClean="0">
                  <a:solidFill>
                    <a:srgbClr val="2D2D8A"/>
                  </a:solidFill>
                </a:rPr>
                <a:t>	antiproton beams</a:t>
              </a:r>
            </a:p>
          </p:txBody>
        </p:sp>
        <p:sp>
          <p:nvSpPr>
            <p:cNvPr id="13" name="Rectangular Callout 12"/>
            <p:cNvSpPr/>
            <p:nvPr/>
          </p:nvSpPr>
          <p:spPr bwMode="auto">
            <a:xfrm>
              <a:off x="6438902" y="2295167"/>
              <a:ext cx="2452254" cy="960111"/>
            </a:xfrm>
            <a:prstGeom prst="wedgeRectCallout">
              <a:avLst>
                <a:gd name="adj1" fmla="val -34710"/>
                <a:gd name="adj2" fmla="val 126365"/>
              </a:avLst>
            </a:prstGeom>
            <a:gradFill flip="none" rotWithShape="1">
              <a:gsLst>
                <a:gs pos="0">
                  <a:schemeClr val="accent5">
                    <a:tint val="50000"/>
                    <a:satMod val="300000"/>
                    <a:alpha val="42000"/>
                  </a:schemeClr>
                </a:gs>
                <a:gs pos="35000">
                  <a:schemeClr val="accent5">
                    <a:tint val="37000"/>
                    <a:satMod val="300000"/>
                    <a:alpha val="42000"/>
                  </a:schemeClr>
                </a:gs>
                <a:gs pos="100000">
                  <a:schemeClr val="accent5">
                    <a:tint val="15000"/>
                    <a:satMod val="350000"/>
                    <a:alpha val="42000"/>
                  </a:schemeClr>
                </a:gs>
              </a:gsLst>
              <a:lin ang="16200000" scaled="1"/>
              <a:tileRect/>
            </a:gradFill>
            <a:ln>
              <a:solidFill>
                <a:schemeClr val="accent5">
                  <a:shade val="95000"/>
                  <a:satMod val="105000"/>
                  <a:alpha val="98000"/>
                </a:schemeClr>
              </a:solidFill>
              <a:headEnd type="none" w="med" len="med"/>
              <a:tailEnd type="none" w="med" len="med"/>
            </a:ln>
            <a:effectLst>
              <a:outerShdw blurRad="203200" dist="101600" dir="2700000" algn="br">
                <a:srgbClr val="000000">
                  <a:alpha val="63000"/>
                </a:srgbClr>
              </a:outerShdw>
            </a:effectLst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lvl="1"/>
              <a:r>
                <a:rPr lang="en-US" dirty="0" smtClean="0"/>
                <a:t>CBM</a:t>
              </a:r>
            </a:p>
            <a:p>
              <a:pPr marL="0" lvl="1"/>
              <a:r>
                <a:rPr lang="en-US" dirty="0" smtClean="0">
                  <a:solidFill>
                    <a:srgbClr val="2D2D8A"/>
                  </a:solidFill>
                </a:rPr>
                <a:t>	relativistic nuclear 	collisions</a:t>
              </a:r>
            </a:p>
            <a:p>
              <a:endParaRPr lang="en-US" dirty="0" smtClean="0"/>
            </a:p>
          </p:txBody>
        </p:sp>
        <p:sp>
          <p:nvSpPr>
            <p:cNvPr id="14" name="Rectangular Callout 13"/>
            <p:cNvSpPr/>
            <p:nvPr/>
          </p:nvSpPr>
          <p:spPr bwMode="auto">
            <a:xfrm>
              <a:off x="685802" y="2396767"/>
              <a:ext cx="2527300" cy="698501"/>
            </a:xfrm>
            <a:prstGeom prst="wedgeRectCallout">
              <a:avLst>
                <a:gd name="adj1" fmla="val 136683"/>
                <a:gd name="adj2" fmla="val 242603"/>
              </a:avLst>
            </a:prstGeom>
            <a:gradFill flip="none" rotWithShape="1">
              <a:gsLst>
                <a:gs pos="0">
                  <a:schemeClr val="accent5">
                    <a:tint val="50000"/>
                    <a:satMod val="300000"/>
                    <a:alpha val="48000"/>
                  </a:schemeClr>
                </a:gs>
                <a:gs pos="35000">
                  <a:schemeClr val="accent5">
                    <a:tint val="37000"/>
                    <a:satMod val="300000"/>
                    <a:alpha val="48000"/>
                  </a:schemeClr>
                </a:gs>
                <a:gs pos="100000">
                  <a:schemeClr val="accent5">
                    <a:tint val="15000"/>
                    <a:satMod val="350000"/>
                    <a:alpha val="48000"/>
                  </a:schemeClr>
                </a:gs>
              </a:gsLst>
              <a:lin ang="16200000" scaled="1"/>
              <a:tileRect/>
            </a:gradFill>
            <a:ln>
              <a:headEnd type="none" w="med" len="med"/>
              <a:tailEnd type="none" w="med" len="med"/>
            </a:ln>
            <a:effectLst>
              <a:outerShdw blurRad="203200" dist="101600" dir="2700000" algn="br">
                <a:srgbClr val="000000">
                  <a:alpha val="63000"/>
                </a:srgbClr>
              </a:outerShdw>
            </a:effectLst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r>
                <a:rPr lang="en-US" dirty="0" smtClean="0"/>
                <a:t>APPA</a:t>
              </a:r>
            </a:p>
            <a:p>
              <a:pPr lvl="1"/>
              <a:r>
                <a:rPr lang="en-US" dirty="0" smtClean="0">
                  <a:solidFill>
                    <a:srgbClr val="2D2D8A"/>
                  </a:solidFill>
                </a:rPr>
                <a:t>ions, antiprotons</a:t>
              </a:r>
            </a:p>
          </p:txBody>
        </p:sp>
      </p:grpSp>
      <p:pic>
        <p:nvPicPr>
          <p:cNvPr id="16" name="Picture 15" descr="GSI_Logo_rgb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246" y="3587459"/>
            <a:ext cx="1189597" cy="396532"/>
          </a:xfrm>
          <a:prstGeom prst="rect">
            <a:avLst/>
          </a:prstGeom>
          <a:solidFill>
            <a:schemeClr val="bg1">
              <a:alpha val="62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524943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uppieren 12"/>
          <p:cNvGrpSpPr/>
          <p:nvPr/>
        </p:nvGrpSpPr>
        <p:grpSpPr>
          <a:xfrm>
            <a:off x="859988" y="1040538"/>
            <a:ext cx="8258811" cy="5261193"/>
            <a:chOff x="859988" y="1040538"/>
            <a:chExt cx="8258811" cy="5261193"/>
          </a:xfrm>
        </p:grpSpPr>
        <p:grpSp>
          <p:nvGrpSpPr>
            <p:cNvPr id="38" name="Group 7"/>
            <p:cNvGrpSpPr/>
            <p:nvPr/>
          </p:nvGrpSpPr>
          <p:grpSpPr>
            <a:xfrm>
              <a:off x="859988" y="1040538"/>
              <a:ext cx="8258811" cy="5261193"/>
              <a:chOff x="859988" y="1040538"/>
              <a:chExt cx="8258811" cy="5261193"/>
            </a:xfrm>
          </p:grpSpPr>
          <p:grpSp>
            <p:nvGrpSpPr>
              <p:cNvPr id="42" name="Group 4"/>
              <p:cNvGrpSpPr/>
              <p:nvPr/>
            </p:nvGrpSpPr>
            <p:grpSpPr>
              <a:xfrm>
                <a:off x="859988" y="1040538"/>
                <a:ext cx="8258811" cy="5261193"/>
                <a:chOff x="859988" y="1040538"/>
                <a:chExt cx="8258811" cy="5261193"/>
              </a:xfrm>
            </p:grpSpPr>
            <p:pic>
              <p:nvPicPr>
                <p:cNvPr id="45" name="Picture 44"/>
                <p:cNvPicPr>
                  <a:picLocks noChangeAspect="1"/>
                </p:cNvPicPr>
                <p:nvPr/>
              </p:nvPicPr>
              <p:blipFill rotWithShape="1"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859988" y="1040538"/>
                  <a:ext cx="8258811" cy="526119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46" name="Group 3"/>
                <p:cNvGrpSpPr/>
                <p:nvPr/>
              </p:nvGrpSpPr>
              <p:grpSpPr>
                <a:xfrm>
                  <a:off x="1972591" y="1846856"/>
                  <a:ext cx="6746664" cy="4097053"/>
                  <a:chOff x="1972591" y="1846856"/>
                  <a:chExt cx="6746664" cy="4097053"/>
                </a:xfrm>
              </p:grpSpPr>
              <p:sp>
                <p:nvSpPr>
                  <p:cNvPr id="47" name="TextBox 2"/>
                  <p:cNvSpPr txBox="1"/>
                  <p:nvPr/>
                </p:nvSpPr>
                <p:spPr>
                  <a:xfrm rot="654431">
                    <a:off x="1972591" y="2422684"/>
                    <a:ext cx="736099" cy="2616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GB" sz="1050" b="1" dirty="0" smtClean="0">
                        <a:solidFill>
                          <a:srgbClr val="000090"/>
                        </a:solidFill>
                        <a:latin typeface="+mj-lt"/>
                      </a:rPr>
                      <a:t>UNILAC</a:t>
                    </a:r>
                    <a:endParaRPr lang="en-GB" sz="1050" b="1" dirty="0">
                      <a:solidFill>
                        <a:srgbClr val="000090"/>
                      </a:solidFill>
                      <a:latin typeface="+mj-lt"/>
                    </a:endParaRPr>
                  </a:p>
                </p:txBody>
              </p:sp>
              <p:sp>
                <p:nvSpPr>
                  <p:cNvPr id="48" name="TextBox 47"/>
                  <p:cNvSpPr txBox="1"/>
                  <p:nvPr/>
                </p:nvSpPr>
                <p:spPr>
                  <a:xfrm>
                    <a:off x="4140840" y="1846856"/>
                    <a:ext cx="633507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GB" sz="1200" b="1" dirty="0" smtClean="0">
                        <a:solidFill>
                          <a:srgbClr val="595959"/>
                        </a:solidFill>
                        <a:latin typeface="+mj-lt"/>
                      </a:rPr>
                      <a:t>SIS18</a:t>
                    </a:r>
                    <a:endParaRPr lang="en-GB" sz="1200" b="1" dirty="0">
                      <a:solidFill>
                        <a:srgbClr val="595959"/>
                      </a:solidFill>
                      <a:latin typeface="+mj-lt"/>
                    </a:endParaRPr>
                  </a:p>
                </p:txBody>
              </p:sp>
              <p:sp>
                <p:nvSpPr>
                  <p:cNvPr id="49" name="TextBox 48"/>
                  <p:cNvSpPr txBox="1"/>
                  <p:nvPr/>
                </p:nvSpPr>
                <p:spPr>
                  <a:xfrm>
                    <a:off x="7542330" y="1853825"/>
                    <a:ext cx="1176925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GB" sz="1200" b="1" dirty="0" smtClean="0">
                        <a:solidFill>
                          <a:schemeClr val="accent2"/>
                        </a:solidFill>
                        <a:latin typeface="+mj-lt"/>
                      </a:rPr>
                      <a:t>SIS100</a:t>
                    </a:r>
                    <a:r>
                      <a:rPr lang="en-GB" sz="1200" dirty="0" smtClean="0">
                        <a:solidFill>
                          <a:schemeClr val="accent2"/>
                        </a:solidFill>
                        <a:latin typeface="+mj-lt"/>
                      </a:rPr>
                      <a:t>/300</a:t>
                    </a:r>
                    <a:endParaRPr lang="en-GB" sz="1200" dirty="0">
                      <a:solidFill>
                        <a:schemeClr val="accent2"/>
                      </a:solidFill>
                      <a:latin typeface="+mj-lt"/>
                    </a:endParaRPr>
                  </a:p>
                </p:txBody>
              </p:sp>
              <p:sp>
                <p:nvSpPr>
                  <p:cNvPr id="50" name="TextBox 49"/>
                  <p:cNvSpPr txBox="1"/>
                  <p:nvPr/>
                </p:nvSpPr>
                <p:spPr>
                  <a:xfrm>
                    <a:off x="3310782" y="1846856"/>
                    <a:ext cx="817315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1200" b="1" dirty="0" smtClean="0">
                        <a:solidFill>
                          <a:schemeClr val="accent2"/>
                        </a:solidFill>
                        <a:latin typeface="+mj-lt"/>
                      </a:rPr>
                      <a:t>p-Linac</a:t>
                    </a:r>
                    <a:endParaRPr lang="en-GB" sz="1200" b="1" dirty="0">
                      <a:solidFill>
                        <a:schemeClr val="accent2"/>
                      </a:solidFill>
                      <a:latin typeface="+mj-lt"/>
                    </a:endParaRPr>
                  </a:p>
                </p:txBody>
              </p:sp>
              <p:sp>
                <p:nvSpPr>
                  <p:cNvPr id="51" name="TextBox 50"/>
                  <p:cNvSpPr txBox="1"/>
                  <p:nvPr/>
                </p:nvSpPr>
                <p:spPr>
                  <a:xfrm>
                    <a:off x="4481990" y="3161719"/>
                    <a:ext cx="647934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GB" sz="1200" b="1" dirty="0" smtClean="0">
                        <a:solidFill>
                          <a:schemeClr val="accent2"/>
                        </a:solidFill>
                        <a:latin typeface="+mj-lt"/>
                      </a:rPr>
                      <a:t>HESR</a:t>
                    </a:r>
                    <a:endParaRPr lang="en-GB" sz="1200" b="1" dirty="0">
                      <a:solidFill>
                        <a:schemeClr val="accent2"/>
                      </a:solidFill>
                      <a:latin typeface="+mj-lt"/>
                    </a:endParaRPr>
                  </a:p>
                </p:txBody>
              </p:sp>
              <p:sp>
                <p:nvSpPr>
                  <p:cNvPr id="52" name="TextBox 51"/>
                  <p:cNvSpPr txBox="1"/>
                  <p:nvPr/>
                </p:nvSpPr>
                <p:spPr>
                  <a:xfrm>
                    <a:off x="4534437" y="4947555"/>
                    <a:ext cx="622628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1200" b="1" dirty="0" smtClean="0">
                        <a:solidFill>
                          <a:schemeClr val="accent2"/>
                        </a:solidFill>
                        <a:latin typeface="+mj-lt"/>
                      </a:rPr>
                      <a:t>CR</a:t>
                    </a:r>
                    <a:r>
                      <a:rPr lang="en-GB" sz="1200" dirty="0" smtClean="0">
                        <a:solidFill>
                          <a:schemeClr val="accent2"/>
                        </a:solidFill>
                        <a:latin typeface="+mj-lt"/>
                      </a:rPr>
                      <a:t> &amp;</a:t>
                    </a:r>
                    <a:br>
                      <a:rPr lang="en-GB" sz="1200" dirty="0" smtClean="0">
                        <a:solidFill>
                          <a:schemeClr val="accent2"/>
                        </a:solidFill>
                        <a:latin typeface="+mj-lt"/>
                      </a:rPr>
                    </a:br>
                    <a:r>
                      <a:rPr lang="en-GB" sz="1200" i="1" dirty="0" smtClean="0">
                        <a:solidFill>
                          <a:schemeClr val="accent2"/>
                        </a:solidFill>
                        <a:latin typeface="+mj-lt"/>
                      </a:rPr>
                      <a:t>RESR</a:t>
                    </a:r>
                    <a:endParaRPr lang="en-GB" sz="1200" i="1" dirty="0">
                      <a:solidFill>
                        <a:schemeClr val="accent2"/>
                      </a:solidFill>
                      <a:latin typeface="+mj-lt"/>
                    </a:endParaRPr>
                  </a:p>
                </p:txBody>
              </p:sp>
              <p:sp>
                <p:nvSpPr>
                  <p:cNvPr id="53" name="TextBox 52"/>
                  <p:cNvSpPr txBox="1"/>
                  <p:nvPr/>
                </p:nvSpPr>
                <p:spPr>
                  <a:xfrm>
                    <a:off x="5517105" y="5666910"/>
                    <a:ext cx="622628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1200" i="1" dirty="0">
                        <a:solidFill>
                          <a:schemeClr val="accent2"/>
                        </a:solidFill>
                        <a:latin typeface="+mj-lt"/>
                      </a:rPr>
                      <a:t>N</a:t>
                    </a:r>
                    <a:r>
                      <a:rPr lang="en-GB" sz="1200" i="1" dirty="0" smtClean="0">
                        <a:solidFill>
                          <a:schemeClr val="accent2"/>
                        </a:solidFill>
                        <a:latin typeface="+mj-lt"/>
                      </a:rPr>
                      <a:t>ESR</a:t>
                    </a:r>
                    <a:endParaRPr lang="en-GB" sz="1200" i="1" dirty="0">
                      <a:solidFill>
                        <a:schemeClr val="accent2"/>
                      </a:solidFill>
                      <a:latin typeface="+mj-lt"/>
                    </a:endParaRPr>
                  </a:p>
                </p:txBody>
              </p:sp>
              <p:sp>
                <p:nvSpPr>
                  <p:cNvPr id="54" name="TextBox 53"/>
                  <p:cNvSpPr txBox="1"/>
                  <p:nvPr/>
                </p:nvSpPr>
                <p:spPr>
                  <a:xfrm>
                    <a:off x="6957265" y="5222231"/>
                    <a:ext cx="810091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1200" i="1" dirty="0" err="1" smtClean="0">
                        <a:solidFill>
                          <a:schemeClr val="accent2"/>
                        </a:solidFill>
                        <a:latin typeface="+mj-lt"/>
                      </a:rPr>
                      <a:t>Cryring</a:t>
                    </a:r>
                    <a:endParaRPr lang="en-GB" sz="1200" i="1" dirty="0">
                      <a:solidFill>
                        <a:schemeClr val="accent2"/>
                      </a:solidFill>
                      <a:latin typeface="+mj-lt"/>
                    </a:endParaRPr>
                  </a:p>
                </p:txBody>
              </p:sp>
            </p:grpSp>
          </p:grpSp>
          <p:sp>
            <p:nvSpPr>
              <p:cNvPr id="43" name="TextBox 42"/>
              <p:cNvSpPr txBox="1"/>
              <p:nvPr/>
            </p:nvSpPr>
            <p:spPr>
              <a:xfrm>
                <a:off x="6822250" y="3203975"/>
                <a:ext cx="175519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b="1" dirty="0" smtClean="0">
                    <a:solidFill>
                      <a:srgbClr val="595959"/>
                    </a:solidFill>
                    <a:latin typeface="+mj-lt"/>
                  </a:rPr>
                  <a:t>Rare-Isotope</a:t>
                </a:r>
              </a:p>
              <a:p>
                <a:r>
                  <a:rPr lang="en-GB" sz="1200" b="1" dirty="0" smtClean="0">
                    <a:solidFill>
                      <a:srgbClr val="595959"/>
                    </a:solidFill>
                    <a:latin typeface="+mj-lt"/>
                  </a:rPr>
                  <a:t>Production Target</a:t>
                </a:r>
                <a:endParaRPr lang="en-GB" sz="1200" b="1" dirty="0">
                  <a:solidFill>
                    <a:srgbClr val="595959"/>
                  </a:solidFill>
                  <a:latin typeface="+mj-lt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6282190" y="4002450"/>
                <a:ext cx="175519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b="1" dirty="0" smtClean="0">
                    <a:solidFill>
                      <a:srgbClr val="595959"/>
                    </a:solidFill>
                    <a:latin typeface="+mj-lt"/>
                  </a:rPr>
                  <a:t>Anti-Proton</a:t>
                </a:r>
              </a:p>
              <a:p>
                <a:r>
                  <a:rPr lang="en-GB" sz="1200" b="1" dirty="0" smtClean="0">
                    <a:solidFill>
                      <a:srgbClr val="595959"/>
                    </a:solidFill>
                    <a:latin typeface="+mj-lt"/>
                  </a:rPr>
                  <a:t>Production Target</a:t>
                </a:r>
                <a:endParaRPr lang="en-GB" sz="1200" b="1" dirty="0">
                  <a:solidFill>
                    <a:srgbClr val="595959"/>
                  </a:solidFill>
                  <a:latin typeface="+mj-lt"/>
                </a:endParaRPr>
              </a:p>
            </p:txBody>
          </p:sp>
        </p:grpSp>
        <p:grpSp>
          <p:nvGrpSpPr>
            <p:cNvPr id="39" name="Gruppieren 11"/>
            <p:cNvGrpSpPr/>
            <p:nvPr/>
          </p:nvGrpSpPr>
          <p:grpSpPr>
            <a:xfrm>
              <a:off x="4427984" y="5805264"/>
              <a:ext cx="792088" cy="324036"/>
              <a:chOff x="4427984" y="5805264"/>
              <a:chExt cx="792088" cy="324036"/>
            </a:xfrm>
          </p:grpSpPr>
          <p:cxnSp>
            <p:nvCxnSpPr>
              <p:cNvPr id="40" name="Gerade Verbindung mit Pfeil 8"/>
              <p:cNvCxnSpPr/>
              <p:nvPr/>
            </p:nvCxnSpPr>
            <p:spPr>
              <a:xfrm>
                <a:off x="4427984" y="5805264"/>
                <a:ext cx="729081" cy="145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1" name="Textfeld 10"/>
              <p:cNvSpPr txBox="1"/>
              <p:nvPr/>
            </p:nvSpPr>
            <p:spPr>
              <a:xfrm>
                <a:off x="4490991" y="5852301"/>
                <a:ext cx="72908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dirty="0" smtClean="0">
                    <a:latin typeface="+mn-lt"/>
                  </a:rPr>
                  <a:t>100 m</a:t>
                </a:r>
                <a:endParaRPr lang="en-GB" sz="1200" dirty="0">
                  <a:latin typeface="+mn-lt"/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Facility for Antiproton and Ion Research</a:t>
            </a:r>
            <a:endParaRPr lang="en-GB" sz="2800" dirty="0"/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3" cstate="screen">
            <a:lum bright="-14000" contrast="61000"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8926" y="4865946"/>
            <a:ext cx="1249362" cy="1068387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round/>
            <a:headEnd/>
            <a:tailEnd/>
          </a:ln>
          <a:effectLst/>
        </p:spPr>
      </p:pic>
      <p:pic>
        <p:nvPicPr>
          <p:cNvPr id="17" name="Picture 16" descr="GSI_Logo_rgb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726" y="3665640"/>
            <a:ext cx="1189597" cy="396532"/>
          </a:xfrm>
          <a:prstGeom prst="rect">
            <a:avLst/>
          </a:prstGeom>
        </p:spPr>
      </p:pic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Inti Lehmann</a:t>
            </a:r>
            <a:endParaRPr lang="en-GB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77D3E-6CD6-6548-B498-549BCE3DF4DF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FAIR, GSI-Science-Day, 11/8/2014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8256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12"/>
          <p:cNvGrpSpPr/>
          <p:nvPr/>
        </p:nvGrpSpPr>
        <p:grpSpPr>
          <a:xfrm>
            <a:off x="859988" y="1040538"/>
            <a:ext cx="8258811" cy="5261193"/>
            <a:chOff x="859988" y="1040538"/>
            <a:chExt cx="8258811" cy="5261193"/>
          </a:xfrm>
        </p:grpSpPr>
        <p:grpSp>
          <p:nvGrpSpPr>
            <p:cNvPr id="12" name="Group 7"/>
            <p:cNvGrpSpPr/>
            <p:nvPr/>
          </p:nvGrpSpPr>
          <p:grpSpPr>
            <a:xfrm>
              <a:off x="859988" y="1040538"/>
              <a:ext cx="8258811" cy="5261193"/>
              <a:chOff x="859988" y="1040538"/>
              <a:chExt cx="8258811" cy="5261193"/>
            </a:xfrm>
          </p:grpSpPr>
          <p:grpSp>
            <p:nvGrpSpPr>
              <p:cNvPr id="13" name="Group 4"/>
              <p:cNvGrpSpPr/>
              <p:nvPr/>
            </p:nvGrpSpPr>
            <p:grpSpPr>
              <a:xfrm>
                <a:off x="859988" y="1040538"/>
                <a:ext cx="8258811" cy="5261193"/>
                <a:chOff x="859988" y="1040538"/>
                <a:chExt cx="8258811" cy="5261193"/>
              </a:xfrm>
            </p:grpSpPr>
            <p:pic>
              <p:nvPicPr>
                <p:cNvPr id="45" name="Picture 44"/>
                <p:cNvPicPr>
                  <a:picLocks noChangeAspect="1"/>
                </p:cNvPicPr>
                <p:nvPr/>
              </p:nvPicPr>
              <p:blipFill rotWithShape="1"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859988" y="1040538"/>
                  <a:ext cx="8258811" cy="526119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14" name="Group 3"/>
                <p:cNvGrpSpPr/>
                <p:nvPr/>
              </p:nvGrpSpPr>
              <p:grpSpPr>
                <a:xfrm>
                  <a:off x="1914883" y="1846856"/>
                  <a:ext cx="6804372" cy="4097053"/>
                  <a:chOff x="1914883" y="1846856"/>
                  <a:chExt cx="6804372" cy="4097053"/>
                </a:xfrm>
              </p:grpSpPr>
              <p:sp>
                <p:nvSpPr>
                  <p:cNvPr id="47" name="TextBox 2"/>
                  <p:cNvSpPr txBox="1"/>
                  <p:nvPr/>
                </p:nvSpPr>
                <p:spPr>
                  <a:xfrm rot="654431">
                    <a:off x="1914883" y="2357780"/>
                    <a:ext cx="851515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GB" sz="1200" b="1" dirty="0" smtClean="0">
                        <a:solidFill>
                          <a:schemeClr val="accent3"/>
                        </a:solidFill>
                        <a:latin typeface="+mj-lt"/>
                      </a:rPr>
                      <a:t>UNILAC</a:t>
                    </a:r>
                    <a:endParaRPr lang="en-GB" sz="1200" b="1" dirty="0">
                      <a:solidFill>
                        <a:schemeClr val="accent3"/>
                      </a:solidFill>
                      <a:latin typeface="+mj-lt"/>
                    </a:endParaRPr>
                  </a:p>
                </p:txBody>
              </p:sp>
              <p:sp>
                <p:nvSpPr>
                  <p:cNvPr id="48" name="TextBox 47"/>
                  <p:cNvSpPr txBox="1"/>
                  <p:nvPr/>
                </p:nvSpPr>
                <p:spPr>
                  <a:xfrm>
                    <a:off x="4140840" y="1846856"/>
                    <a:ext cx="633507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GB" sz="1200" b="1" dirty="0" smtClean="0">
                        <a:solidFill>
                          <a:srgbClr val="595959"/>
                        </a:solidFill>
                        <a:latin typeface="+mj-lt"/>
                      </a:rPr>
                      <a:t>SIS18</a:t>
                    </a:r>
                    <a:endParaRPr lang="en-GB" sz="1200" b="1" dirty="0">
                      <a:solidFill>
                        <a:srgbClr val="595959"/>
                      </a:solidFill>
                      <a:latin typeface="+mj-lt"/>
                    </a:endParaRPr>
                  </a:p>
                </p:txBody>
              </p:sp>
              <p:sp>
                <p:nvSpPr>
                  <p:cNvPr id="49" name="TextBox 48"/>
                  <p:cNvSpPr txBox="1"/>
                  <p:nvPr/>
                </p:nvSpPr>
                <p:spPr>
                  <a:xfrm>
                    <a:off x="7542330" y="1853825"/>
                    <a:ext cx="1176925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GB" sz="1200" b="1" dirty="0" smtClean="0">
                        <a:solidFill>
                          <a:schemeClr val="accent2"/>
                        </a:solidFill>
                        <a:latin typeface="+mj-lt"/>
                      </a:rPr>
                      <a:t>SIS100</a:t>
                    </a:r>
                    <a:r>
                      <a:rPr lang="en-GB" sz="1200" dirty="0" smtClean="0">
                        <a:solidFill>
                          <a:schemeClr val="accent2"/>
                        </a:solidFill>
                        <a:latin typeface="+mj-lt"/>
                      </a:rPr>
                      <a:t>/300</a:t>
                    </a:r>
                    <a:endParaRPr lang="en-GB" sz="1200" dirty="0">
                      <a:solidFill>
                        <a:schemeClr val="accent2"/>
                      </a:solidFill>
                      <a:latin typeface="+mj-lt"/>
                    </a:endParaRPr>
                  </a:p>
                </p:txBody>
              </p:sp>
              <p:sp>
                <p:nvSpPr>
                  <p:cNvPr id="50" name="TextBox 49"/>
                  <p:cNvSpPr txBox="1"/>
                  <p:nvPr/>
                </p:nvSpPr>
                <p:spPr>
                  <a:xfrm>
                    <a:off x="3310782" y="1846856"/>
                    <a:ext cx="817315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1200" b="1" dirty="0" smtClean="0">
                        <a:solidFill>
                          <a:schemeClr val="accent2"/>
                        </a:solidFill>
                        <a:latin typeface="+mj-lt"/>
                      </a:rPr>
                      <a:t>p-Linac</a:t>
                    </a:r>
                    <a:endParaRPr lang="en-GB" sz="1200" b="1" dirty="0">
                      <a:solidFill>
                        <a:schemeClr val="accent2"/>
                      </a:solidFill>
                      <a:latin typeface="+mj-lt"/>
                    </a:endParaRPr>
                  </a:p>
                </p:txBody>
              </p:sp>
              <p:sp>
                <p:nvSpPr>
                  <p:cNvPr id="51" name="TextBox 50"/>
                  <p:cNvSpPr txBox="1"/>
                  <p:nvPr/>
                </p:nvSpPr>
                <p:spPr>
                  <a:xfrm>
                    <a:off x="4481990" y="3161719"/>
                    <a:ext cx="647934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GB" sz="1200" b="1" dirty="0" smtClean="0">
                        <a:solidFill>
                          <a:schemeClr val="accent2"/>
                        </a:solidFill>
                        <a:latin typeface="+mj-lt"/>
                      </a:rPr>
                      <a:t>HESR</a:t>
                    </a:r>
                    <a:endParaRPr lang="en-GB" sz="1200" b="1" dirty="0">
                      <a:solidFill>
                        <a:schemeClr val="accent2"/>
                      </a:solidFill>
                      <a:latin typeface="+mj-lt"/>
                    </a:endParaRPr>
                  </a:p>
                </p:txBody>
              </p:sp>
              <p:sp>
                <p:nvSpPr>
                  <p:cNvPr id="52" name="TextBox 51"/>
                  <p:cNvSpPr txBox="1"/>
                  <p:nvPr/>
                </p:nvSpPr>
                <p:spPr>
                  <a:xfrm>
                    <a:off x="4534437" y="4947555"/>
                    <a:ext cx="622628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1200" b="1" dirty="0" smtClean="0">
                        <a:solidFill>
                          <a:schemeClr val="accent2"/>
                        </a:solidFill>
                        <a:latin typeface="+mj-lt"/>
                      </a:rPr>
                      <a:t>CR</a:t>
                    </a:r>
                    <a:r>
                      <a:rPr lang="en-GB" sz="1200" dirty="0" smtClean="0">
                        <a:solidFill>
                          <a:schemeClr val="accent2"/>
                        </a:solidFill>
                        <a:latin typeface="+mj-lt"/>
                      </a:rPr>
                      <a:t> &amp;</a:t>
                    </a:r>
                    <a:br>
                      <a:rPr lang="en-GB" sz="1200" dirty="0" smtClean="0">
                        <a:solidFill>
                          <a:schemeClr val="accent2"/>
                        </a:solidFill>
                        <a:latin typeface="+mj-lt"/>
                      </a:rPr>
                    </a:br>
                    <a:r>
                      <a:rPr lang="en-GB" sz="1200" i="1" dirty="0" smtClean="0">
                        <a:solidFill>
                          <a:schemeClr val="accent2"/>
                        </a:solidFill>
                        <a:latin typeface="+mj-lt"/>
                      </a:rPr>
                      <a:t>RESR</a:t>
                    </a:r>
                    <a:endParaRPr lang="en-GB" sz="1200" i="1" dirty="0">
                      <a:solidFill>
                        <a:schemeClr val="accent2"/>
                      </a:solidFill>
                      <a:latin typeface="+mj-lt"/>
                    </a:endParaRPr>
                  </a:p>
                </p:txBody>
              </p:sp>
              <p:sp>
                <p:nvSpPr>
                  <p:cNvPr id="53" name="TextBox 52"/>
                  <p:cNvSpPr txBox="1"/>
                  <p:nvPr/>
                </p:nvSpPr>
                <p:spPr>
                  <a:xfrm>
                    <a:off x="5517105" y="5666910"/>
                    <a:ext cx="622628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1200" i="1" dirty="0">
                        <a:solidFill>
                          <a:schemeClr val="accent2"/>
                        </a:solidFill>
                        <a:latin typeface="+mj-lt"/>
                      </a:rPr>
                      <a:t>N</a:t>
                    </a:r>
                    <a:r>
                      <a:rPr lang="en-GB" sz="1200" i="1" dirty="0" smtClean="0">
                        <a:solidFill>
                          <a:schemeClr val="accent2"/>
                        </a:solidFill>
                        <a:latin typeface="+mj-lt"/>
                      </a:rPr>
                      <a:t>ESR</a:t>
                    </a:r>
                    <a:endParaRPr lang="en-GB" sz="1200" i="1" dirty="0">
                      <a:solidFill>
                        <a:schemeClr val="accent2"/>
                      </a:solidFill>
                      <a:latin typeface="+mj-lt"/>
                    </a:endParaRPr>
                  </a:p>
                </p:txBody>
              </p:sp>
              <p:sp>
                <p:nvSpPr>
                  <p:cNvPr id="54" name="TextBox 53"/>
                  <p:cNvSpPr txBox="1"/>
                  <p:nvPr/>
                </p:nvSpPr>
                <p:spPr>
                  <a:xfrm>
                    <a:off x="6957265" y="5222231"/>
                    <a:ext cx="810091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1200" i="1" dirty="0" err="1" smtClean="0">
                        <a:solidFill>
                          <a:schemeClr val="accent2"/>
                        </a:solidFill>
                        <a:latin typeface="+mj-lt"/>
                      </a:rPr>
                      <a:t>Cryring</a:t>
                    </a:r>
                    <a:endParaRPr lang="en-GB" sz="1200" i="1" dirty="0">
                      <a:solidFill>
                        <a:schemeClr val="accent2"/>
                      </a:solidFill>
                      <a:latin typeface="+mj-lt"/>
                    </a:endParaRPr>
                  </a:p>
                </p:txBody>
              </p:sp>
            </p:grpSp>
          </p:grpSp>
          <p:sp>
            <p:nvSpPr>
              <p:cNvPr id="43" name="TextBox 42"/>
              <p:cNvSpPr txBox="1"/>
              <p:nvPr/>
            </p:nvSpPr>
            <p:spPr>
              <a:xfrm>
                <a:off x="6822250" y="3203975"/>
                <a:ext cx="175519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b="1" dirty="0" smtClean="0">
                    <a:solidFill>
                      <a:srgbClr val="595959"/>
                    </a:solidFill>
                    <a:latin typeface="+mj-lt"/>
                  </a:rPr>
                  <a:t>Rare-Isotope</a:t>
                </a:r>
              </a:p>
              <a:p>
                <a:r>
                  <a:rPr lang="en-GB" sz="1200" b="1" dirty="0" smtClean="0">
                    <a:solidFill>
                      <a:srgbClr val="595959"/>
                    </a:solidFill>
                    <a:latin typeface="+mj-lt"/>
                  </a:rPr>
                  <a:t>Production Target</a:t>
                </a:r>
                <a:endParaRPr lang="en-GB" sz="1200" b="1" dirty="0">
                  <a:solidFill>
                    <a:srgbClr val="595959"/>
                  </a:solidFill>
                  <a:latin typeface="+mj-lt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6282190" y="4002450"/>
                <a:ext cx="175519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b="1" dirty="0" smtClean="0">
                    <a:solidFill>
                      <a:srgbClr val="595959"/>
                    </a:solidFill>
                    <a:latin typeface="+mj-lt"/>
                  </a:rPr>
                  <a:t>Anti-Proton</a:t>
                </a:r>
              </a:p>
              <a:p>
                <a:r>
                  <a:rPr lang="en-GB" sz="1200" b="1" dirty="0" smtClean="0">
                    <a:solidFill>
                      <a:srgbClr val="595959"/>
                    </a:solidFill>
                    <a:latin typeface="+mj-lt"/>
                  </a:rPr>
                  <a:t>Production Target</a:t>
                </a:r>
                <a:endParaRPr lang="en-GB" sz="1200" b="1" dirty="0">
                  <a:solidFill>
                    <a:srgbClr val="595959"/>
                  </a:solidFill>
                  <a:latin typeface="+mj-lt"/>
                </a:endParaRPr>
              </a:p>
            </p:txBody>
          </p:sp>
        </p:grpSp>
        <p:grpSp>
          <p:nvGrpSpPr>
            <p:cNvPr id="15" name="Gruppieren 11"/>
            <p:cNvGrpSpPr/>
            <p:nvPr/>
          </p:nvGrpSpPr>
          <p:grpSpPr>
            <a:xfrm>
              <a:off x="4427984" y="5805264"/>
              <a:ext cx="792088" cy="324036"/>
              <a:chOff x="4427984" y="5805264"/>
              <a:chExt cx="792088" cy="324036"/>
            </a:xfrm>
          </p:grpSpPr>
          <p:cxnSp>
            <p:nvCxnSpPr>
              <p:cNvPr id="40" name="Gerade Verbindung mit Pfeil 8"/>
              <p:cNvCxnSpPr/>
              <p:nvPr/>
            </p:nvCxnSpPr>
            <p:spPr>
              <a:xfrm>
                <a:off x="4427984" y="5805264"/>
                <a:ext cx="729081" cy="145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1" name="Textfeld 10"/>
              <p:cNvSpPr txBox="1"/>
              <p:nvPr/>
            </p:nvSpPr>
            <p:spPr>
              <a:xfrm>
                <a:off x="4490991" y="5852301"/>
                <a:ext cx="72908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dirty="0" smtClean="0">
                    <a:latin typeface="+mn-lt"/>
                  </a:rPr>
                  <a:t>100 m</a:t>
                </a:r>
                <a:endParaRPr lang="en-GB" sz="1200" dirty="0">
                  <a:latin typeface="+mn-lt"/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Facility for Antiproton and Ion Research</a:t>
            </a:r>
            <a:endParaRPr lang="en-GB" sz="2800" dirty="0"/>
          </a:p>
        </p:txBody>
      </p:sp>
      <p:sp>
        <p:nvSpPr>
          <p:cNvPr id="4" name="AutoShape 6"/>
          <p:cNvSpPr>
            <a:spLocks noChangeArrowheads="1"/>
          </p:cNvSpPr>
          <p:nvPr/>
        </p:nvSpPr>
        <p:spPr bwMode="auto">
          <a:xfrm>
            <a:off x="254177" y="1193095"/>
            <a:ext cx="2017712" cy="422275"/>
          </a:xfrm>
          <a:prstGeom prst="roundRect">
            <a:avLst>
              <a:gd name="adj" fmla="val 16667"/>
            </a:avLst>
          </a:prstGeom>
          <a:solidFill>
            <a:srgbClr val="FFFFFF">
              <a:alpha val="62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900" dirty="0" smtClean="0">
                <a:solidFill>
                  <a:srgbClr val="0000FF"/>
                </a:solidFill>
                <a:latin typeface="+mj-lt"/>
              </a:rPr>
              <a:t>Primary Beams</a:t>
            </a:r>
            <a:endParaRPr lang="en-GB" sz="200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216077" y="1647120"/>
            <a:ext cx="3094705" cy="896938"/>
          </a:xfrm>
          <a:prstGeom prst="rect">
            <a:avLst/>
          </a:prstGeom>
          <a:solidFill>
            <a:srgbClr val="FFFFFF">
              <a:alpha val="56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110000"/>
              </a:lnSpc>
              <a:buFontTx/>
              <a:buChar char="•"/>
            </a:pPr>
            <a:r>
              <a:rPr lang="en-GB" sz="1600" dirty="0" smtClean="0">
                <a:latin typeface="+mj-lt"/>
              </a:rPr>
              <a:t> 10</a:t>
            </a:r>
            <a:r>
              <a:rPr lang="en-GB" sz="1600" baseline="30000" dirty="0" smtClean="0">
                <a:latin typeface="+mj-lt"/>
              </a:rPr>
              <a:t>12</a:t>
            </a:r>
            <a:r>
              <a:rPr lang="en-GB" sz="1600" dirty="0" smtClean="0">
                <a:latin typeface="+mj-lt"/>
              </a:rPr>
              <a:t>/s; 1.5 </a:t>
            </a:r>
            <a:r>
              <a:rPr lang="en-GB" sz="1600" dirty="0" err="1" smtClean="0">
                <a:latin typeface="+mj-lt"/>
              </a:rPr>
              <a:t>GeV/u</a:t>
            </a:r>
            <a:r>
              <a:rPr lang="en-GB" sz="1600" dirty="0" smtClean="0">
                <a:latin typeface="+mj-lt"/>
              </a:rPr>
              <a:t>; </a:t>
            </a:r>
            <a:r>
              <a:rPr lang="en-GB" sz="1600" baseline="30000" dirty="0" smtClean="0">
                <a:latin typeface="+mj-lt"/>
              </a:rPr>
              <a:t>238</a:t>
            </a:r>
            <a:r>
              <a:rPr lang="en-GB" sz="1600" dirty="0" smtClean="0">
                <a:latin typeface="+mj-lt"/>
              </a:rPr>
              <a:t>U</a:t>
            </a:r>
            <a:r>
              <a:rPr lang="en-GB" sz="1600" baseline="30000" dirty="0" smtClean="0">
                <a:latin typeface="+mj-lt"/>
              </a:rPr>
              <a:t>28+</a:t>
            </a:r>
          </a:p>
          <a:p>
            <a:pPr eaLnBrk="1" hangingPunct="1">
              <a:lnSpc>
                <a:spcPct val="110000"/>
              </a:lnSpc>
              <a:buFontTx/>
              <a:buChar char="•"/>
            </a:pPr>
            <a:r>
              <a:rPr lang="en-GB" sz="1600" dirty="0" smtClean="0">
                <a:latin typeface="+mj-lt"/>
              </a:rPr>
              <a:t> 10</a:t>
            </a:r>
            <a:r>
              <a:rPr lang="en-GB" sz="1600" baseline="30000" dirty="0" smtClean="0">
                <a:latin typeface="+mj-lt"/>
              </a:rPr>
              <a:t>10</a:t>
            </a:r>
            <a:r>
              <a:rPr lang="en-GB" sz="1600" dirty="0" smtClean="0">
                <a:latin typeface="+mj-lt"/>
              </a:rPr>
              <a:t>/s </a:t>
            </a:r>
            <a:r>
              <a:rPr lang="en-GB" sz="1600" baseline="30000" dirty="0" smtClean="0">
                <a:latin typeface="+mj-lt"/>
              </a:rPr>
              <a:t>238</a:t>
            </a:r>
            <a:r>
              <a:rPr lang="en-GB" sz="1600" dirty="0" smtClean="0">
                <a:latin typeface="+mj-lt"/>
              </a:rPr>
              <a:t>U</a:t>
            </a:r>
            <a:r>
              <a:rPr lang="en-GB" sz="1600" baseline="30000" dirty="0" smtClean="0">
                <a:latin typeface="+mj-lt"/>
              </a:rPr>
              <a:t>73+</a:t>
            </a:r>
            <a:r>
              <a:rPr lang="en-GB" sz="1600" dirty="0" smtClean="0">
                <a:latin typeface="+mj-lt"/>
              </a:rPr>
              <a:t> up to 35 </a:t>
            </a:r>
            <a:r>
              <a:rPr lang="en-GB" sz="1600" dirty="0" err="1" smtClean="0">
                <a:latin typeface="+mj-lt"/>
              </a:rPr>
              <a:t>GeV/u</a:t>
            </a:r>
            <a:endParaRPr lang="en-GB" sz="1600" dirty="0" smtClean="0">
              <a:latin typeface="+mj-lt"/>
            </a:endParaRPr>
          </a:p>
          <a:p>
            <a:pPr eaLnBrk="1" hangingPunct="1">
              <a:lnSpc>
                <a:spcPct val="110000"/>
              </a:lnSpc>
              <a:buFontTx/>
              <a:buChar char="•"/>
            </a:pPr>
            <a:r>
              <a:rPr lang="en-GB" sz="1600" dirty="0" smtClean="0">
                <a:latin typeface="+mj-lt"/>
              </a:rPr>
              <a:t> 3x10</a:t>
            </a:r>
            <a:r>
              <a:rPr lang="en-GB" sz="1600" baseline="30000" dirty="0" smtClean="0">
                <a:latin typeface="+mj-lt"/>
              </a:rPr>
              <a:t>13</a:t>
            </a:r>
            <a:r>
              <a:rPr lang="en-GB" sz="1600" dirty="0" smtClean="0">
                <a:latin typeface="+mj-lt"/>
              </a:rPr>
              <a:t>/s 30 </a:t>
            </a:r>
            <a:r>
              <a:rPr lang="en-GB" sz="1600" dirty="0" err="1" smtClean="0">
                <a:latin typeface="+mj-lt"/>
              </a:rPr>
              <a:t>GeV</a:t>
            </a:r>
            <a:r>
              <a:rPr lang="en-GB" sz="1600" dirty="0" smtClean="0">
                <a:latin typeface="+mj-lt"/>
              </a:rPr>
              <a:t> protons</a:t>
            </a:r>
            <a:endParaRPr lang="en-GB" sz="1600" dirty="0">
              <a:latin typeface="+mj-lt"/>
            </a:endParaRPr>
          </a:p>
        </p:txBody>
      </p:sp>
      <p:sp>
        <p:nvSpPr>
          <p:cNvPr id="6" name="AutoShape 8"/>
          <p:cNvSpPr>
            <a:spLocks noChangeArrowheads="1"/>
          </p:cNvSpPr>
          <p:nvPr/>
        </p:nvSpPr>
        <p:spPr bwMode="auto">
          <a:xfrm>
            <a:off x="214489" y="2720270"/>
            <a:ext cx="2362200" cy="422275"/>
          </a:xfrm>
          <a:prstGeom prst="roundRect">
            <a:avLst>
              <a:gd name="adj" fmla="val 16667"/>
            </a:avLst>
          </a:prstGeom>
          <a:solidFill>
            <a:srgbClr val="FFFFFF">
              <a:alpha val="72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GB" sz="1900" dirty="0" smtClean="0">
                <a:solidFill>
                  <a:srgbClr val="0000FF"/>
                </a:solidFill>
                <a:latin typeface="+mj-lt"/>
              </a:rPr>
              <a:t>Secondary Beams</a:t>
            </a:r>
            <a:endParaRPr lang="en-GB" sz="190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8" name="AutoShape 10"/>
          <p:cNvSpPr>
            <a:spLocks noChangeArrowheads="1"/>
          </p:cNvSpPr>
          <p:nvPr/>
        </p:nvSpPr>
        <p:spPr bwMode="auto">
          <a:xfrm>
            <a:off x="249414" y="4467225"/>
            <a:ext cx="3241675" cy="422275"/>
          </a:xfrm>
          <a:prstGeom prst="roundRect">
            <a:avLst>
              <a:gd name="adj" fmla="val 16667"/>
            </a:avLst>
          </a:prstGeom>
          <a:solidFill>
            <a:srgbClr val="FFFFFF">
              <a:alpha val="62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900" smtClean="0">
                <a:solidFill>
                  <a:srgbClr val="0000FF"/>
                </a:solidFill>
                <a:latin typeface="+mj-lt"/>
              </a:rPr>
              <a:t>Storage and Cooler Rings</a:t>
            </a:r>
            <a:endParaRPr lang="en-GB" sz="200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214489" y="5021263"/>
            <a:ext cx="3505200" cy="913070"/>
          </a:xfrm>
          <a:prstGeom prst="rect">
            <a:avLst/>
          </a:prstGeom>
          <a:solidFill>
            <a:srgbClr val="FFFFFF">
              <a:alpha val="54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70000"/>
              </a:lnSpc>
              <a:spcBef>
                <a:spcPct val="50000"/>
              </a:spcBef>
              <a:buFontTx/>
              <a:buChar char="•"/>
            </a:pPr>
            <a:r>
              <a:rPr lang="en-GB" sz="1600" dirty="0" smtClean="0">
                <a:latin typeface="+mj-lt"/>
              </a:rPr>
              <a:t> radioactive beams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en-GB" sz="1600" dirty="0" smtClean="0">
                <a:latin typeface="+mj-lt"/>
              </a:rPr>
              <a:t> 10</a:t>
            </a:r>
            <a:r>
              <a:rPr lang="en-GB" sz="1600" baseline="30000" dirty="0" smtClean="0">
                <a:latin typeface="+mj-lt"/>
              </a:rPr>
              <a:t>11</a:t>
            </a:r>
            <a:r>
              <a:rPr lang="en-GB" sz="1600" dirty="0" smtClean="0">
                <a:latin typeface="+mj-lt"/>
              </a:rPr>
              <a:t> antiprotons 1.5  - 15 </a:t>
            </a:r>
            <a:r>
              <a:rPr lang="en-GB" sz="1600" dirty="0" err="1" smtClean="0">
                <a:latin typeface="+mj-lt"/>
              </a:rPr>
              <a:t>GeV/c</a:t>
            </a:r>
            <a:r>
              <a:rPr lang="en-GB" sz="1600" dirty="0" smtClean="0">
                <a:latin typeface="+mj-lt"/>
              </a:rPr>
              <a:t>,       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GB" sz="1600" dirty="0" smtClean="0">
                <a:latin typeface="+mj-lt"/>
              </a:rPr>
              <a:t>  stored and cooled</a:t>
            </a:r>
            <a:endParaRPr lang="en-GB" sz="1600" baseline="30000" dirty="0">
              <a:latin typeface="+mj-lt"/>
            </a:endParaRPr>
          </a:p>
        </p:txBody>
      </p:sp>
      <p:sp>
        <p:nvSpPr>
          <p:cNvPr id="10" name="AutoShape 12"/>
          <p:cNvSpPr>
            <a:spLocks noChangeArrowheads="1"/>
          </p:cNvSpPr>
          <p:nvPr/>
        </p:nvSpPr>
        <p:spPr bwMode="auto">
          <a:xfrm>
            <a:off x="228600" y="6019800"/>
            <a:ext cx="2489200" cy="388938"/>
          </a:xfrm>
          <a:prstGeom prst="roundRect">
            <a:avLst>
              <a:gd name="adj" fmla="val 16667"/>
            </a:avLst>
          </a:prstGeom>
          <a:solidFill>
            <a:srgbClr val="FFFFFF">
              <a:alpha val="62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700" smtClean="0">
                <a:solidFill>
                  <a:srgbClr val="0000FF"/>
                </a:solidFill>
                <a:latin typeface="+mj-lt"/>
              </a:rPr>
              <a:t>Technical Challenges</a:t>
            </a:r>
            <a:endParaRPr lang="en-GB" sz="180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11" name="Rectangle 15"/>
          <p:cNvSpPr>
            <a:spLocks noChangeArrowheads="1"/>
          </p:cNvSpPr>
          <p:nvPr/>
        </p:nvSpPr>
        <p:spPr bwMode="auto">
          <a:xfrm>
            <a:off x="2819400" y="6080125"/>
            <a:ext cx="6096000" cy="276999"/>
          </a:xfrm>
          <a:prstGeom prst="rect">
            <a:avLst/>
          </a:prstGeom>
          <a:solidFill>
            <a:srgbClr val="FFFFFF">
              <a:alpha val="38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70000"/>
              </a:lnSpc>
              <a:spcBef>
                <a:spcPct val="50000"/>
              </a:spcBef>
              <a:buFontTx/>
              <a:buChar char="•"/>
            </a:pPr>
            <a:r>
              <a:rPr lang="en-GB" sz="1600" dirty="0" smtClean="0">
                <a:latin typeface="+mj-lt"/>
              </a:rPr>
              <a:t> cooled beams, rapid cycling superconducting magnets</a:t>
            </a:r>
            <a:endParaRPr lang="en-GB" sz="1600" baseline="30000" dirty="0">
              <a:latin typeface="+mj-lt"/>
            </a:endParaRPr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3" cstate="screen">
            <a:lum bright="-14000" contrast="61000"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8926" y="4865946"/>
            <a:ext cx="1249362" cy="1068387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round/>
            <a:headEnd/>
            <a:tailEnd/>
          </a:ln>
          <a:effectLst/>
        </p:spPr>
      </p:pic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214489" y="3165332"/>
            <a:ext cx="3660754" cy="1171603"/>
          </a:xfrm>
          <a:prstGeom prst="rect">
            <a:avLst/>
          </a:prstGeom>
          <a:solidFill>
            <a:srgbClr val="FFFFFF">
              <a:alpha val="62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110000"/>
              </a:lnSpc>
              <a:buFontTx/>
              <a:buChar char="•"/>
            </a:pPr>
            <a:r>
              <a:rPr lang="en-GB" sz="1600" dirty="0" smtClean="0">
                <a:latin typeface="+mj-lt"/>
              </a:rPr>
              <a:t> range of radioactive beams up to</a:t>
            </a:r>
            <a:br>
              <a:rPr lang="en-GB" sz="1600" dirty="0" smtClean="0">
                <a:latin typeface="+mj-lt"/>
              </a:rPr>
            </a:br>
            <a:r>
              <a:rPr lang="en-GB" sz="1600" dirty="0" smtClean="0">
                <a:latin typeface="+mj-lt"/>
              </a:rPr>
              <a:t>  1.5 - 2 </a:t>
            </a:r>
            <a:r>
              <a:rPr lang="en-GB" sz="1600" dirty="0" err="1" smtClean="0">
                <a:latin typeface="+mj-lt"/>
              </a:rPr>
              <a:t>GeV/u</a:t>
            </a:r>
            <a:r>
              <a:rPr lang="en-GB" sz="1600" dirty="0" smtClean="0">
                <a:latin typeface="+mj-lt"/>
              </a:rPr>
              <a:t>; up to factor 10 000          higher in intensity than presently </a:t>
            </a:r>
          </a:p>
          <a:p>
            <a:pPr eaLnBrk="1" hangingPunct="1">
              <a:lnSpc>
                <a:spcPct val="110000"/>
              </a:lnSpc>
              <a:buFontTx/>
              <a:buChar char="•"/>
            </a:pPr>
            <a:r>
              <a:rPr lang="en-GB" sz="1600" dirty="0" smtClean="0">
                <a:latin typeface="+mj-lt"/>
              </a:rPr>
              <a:t> antiprotons 3 - 30 </a:t>
            </a:r>
            <a:r>
              <a:rPr lang="en-GB" sz="1600" dirty="0" err="1" smtClean="0">
                <a:latin typeface="+mj-lt"/>
              </a:rPr>
              <a:t>GeV</a:t>
            </a:r>
            <a:endParaRPr lang="en-GB" sz="1600" dirty="0">
              <a:latin typeface="+mj-lt"/>
            </a:endParaRPr>
          </a:p>
        </p:txBody>
      </p:sp>
      <p:pic>
        <p:nvPicPr>
          <p:cNvPr id="17" name="Picture 16" descr="GSI_Logo_rgb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4890" y="1250588"/>
            <a:ext cx="1189597" cy="396532"/>
          </a:xfrm>
          <a:prstGeom prst="rect">
            <a:avLst/>
          </a:prstGeom>
        </p:spPr>
      </p:pic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Inti Lehmann</a:t>
            </a:r>
            <a:endParaRPr lang="en-GB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77D3E-6CD6-6548-B498-549BCE3DF4DF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FAIR, GSI-Science-Day, 11/8/2014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6458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4 Scientific Pillars of FAIR</a:t>
            </a:r>
            <a:endParaRPr lang="en-GB" cap="none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00B2"/>
                </a:solidFill>
              </a:rPr>
              <a:t>APPA: Atomic, Plasma Physics and Applications</a:t>
            </a:r>
          </a:p>
          <a:p>
            <a:r>
              <a:rPr lang="en-GB" dirty="0" smtClean="0">
                <a:solidFill>
                  <a:srgbClr val="0000B2"/>
                </a:solidFill>
              </a:rPr>
              <a:t>CBM: Compressed Baryonic Matter</a:t>
            </a:r>
          </a:p>
          <a:p>
            <a:r>
              <a:rPr lang="en-GB" dirty="0" smtClean="0">
                <a:solidFill>
                  <a:srgbClr val="0000B2"/>
                </a:solidFill>
              </a:rPr>
              <a:t>NUSTAR: </a:t>
            </a:r>
            <a:r>
              <a:rPr lang="en-US" dirty="0" smtClean="0">
                <a:solidFill>
                  <a:srgbClr val="0000B2"/>
                </a:solidFill>
              </a:rPr>
              <a:t>Nuclear Structure, Astrophysics and Reactions</a:t>
            </a:r>
            <a:endParaRPr lang="en-GB" dirty="0" smtClean="0">
              <a:solidFill>
                <a:srgbClr val="0000B2"/>
              </a:solidFill>
            </a:endParaRPr>
          </a:p>
          <a:p>
            <a:r>
              <a:rPr lang="en-GB" dirty="0" smtClean="0">
                <a:solidFill>
                  <a:srgbClr val="0000B2"/>
                </a:solidFill>
              </a:rPr>
              <a:t>PANDA: </a:t>
            </a:r>
            <a:r>
              <a:rPr lang="en-US" dirty="0" smtClean="0">
                <a:solidFill>
                  <a:srgbClr val="0000B2"/>
                </a:solidFill>
              </a:rPr>
              <a:t>Antiproton Annihilations at Darmstadt</a:t>
            </a:r>
            <a:endParaRPr lang="en-GB" dirty="0">
              <a:solidFill>
                <a:srgbClr val="0000B2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Inti Lehmann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FAIR, GSI-Science-Day, 11/8/2014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77D3E-6CD6-6548-B498-549BCE3DF4DF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2029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560253"/>
            <a:ext cx="4776166" cy="5064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 smtClean="0"/>
              <a:t>APPA</a:t>
            </a:r>
            <a:endParaRPr lang="en-GB" sz="3200" dirty="0"/>
          </a:p>
        </p:txBody>
      </p:sp>
      <p:sp>
        <p:nvSpPr>
          <p:cNvPr id="2" name="Inhaltsplatzhalter 1"/>
          <p:cNvSpPr>
            <a:spLocks noGrp="1"/>
          </p:cNvSpPr>
          <p:nvPr>
            <p:ph sz="half" idx="2"/>
          </p:nvPr>
        </p:nvSpPr>
        <p:spPr>
          <a:xfrm>
            <a:off x="5067055" y="1000110"/>
            <a:ext cx="3862667" cy="5286412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000" dirty="0" smtClean="0"/>
              <a:t>Atomic, Plasma Physics and Applications</a:t>
            </a:r>
            <a:endParaRPr lang="en-GB" sz="2000" dirty="0" smtClean="0"/>
          </a:p>
          <a:p>
            <a:pPr lvl="1">
              <a:lnSpc>
                <a:spcPct val="110000"/>
              </a:lnSpc>
            </a:pPr>
            <a:r>
              <a:rPr lang="en-GB" sz="1800" dirty="0" smtClean="0"/>
              <a:t>About 700 members </a:t>
            </a:r>
          </a:p>
          <a:p>
            <a:pPr lvl="1">
              <a:lnSpc>
                <a:spcPct val="110000"/>
              </a:lnSpc>
            </a:pPr>
            <a:r>
              <a:rPr lang="en-GB" sz="1800" dirty="0" smtClean="0"/>
              <a:t>Wide field of science</a:t>
            </a:r>
          </a:p>
          <a:p>
            <a:pPr lvl="2">
              <a:lnSpc>
                <a:spcPct val="110000"/>
              </a:lnSpc>
            </a:pPr>
            <a:r>
              <a:rPr lang="en-GB" sz="1400" dirty="0" smtClean="0"/>
              <a:t>basic research to material, biological and medical applications</a:t>
            </a:r>
          </a:p>
          <a:p>
            <a:pPr lvl="1">
              <a:lnSpc>
                <a:spcPct val="110000"/>
              </a:lnSpc>
            </a:pPr>
            <a:endParaRPr lang="en-GB" sz="1800" dirty="0"/>
          </a:p>
        </p:txBody>
      </p:sp>
      <p:sp>
        <p:nvSpPr>
          <p:cNvPr id="35" name="Date Placeholder 3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x-none" smtClean="0"/>
              <a:t>Inti Lehmann</a:t>
            </a:r>
            <a:endParaRPr lang="en-GB"/>
          </a:p>
        </p:txBody>
      </p:sp>
      <p:sp>
        <p:nvSpPr>
          <p:cNvPr id="36" name="Footer Placeholder 3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FAIR, GSI-Science-Day, 11/8/2014</a:t>
            </a:r>
            <a:endParaRPr lang="en-GB"/>
          </a:p>
        </p:txBody>
      </p:sp>
      <p:sp>
        <p:nvSpPr>
          <p:cNvPr id="3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DEEC0-B0AD-428C-AE1C-15961A7F6460}" type="slidenum">
              <a:rPr lang="en-GB" altLang="en-US"/>
              <a:pPr/>
              <a:t>7</a:t>
            </a:fld>
            <a:endParaRPr lang="en-GB" altLang="en-US"/>
          </a:p>
        </p:txBody>
      </p:sp>
      <p:grpSp>
        <p:nvGrpSpPr>
          <p:cNvPr id="3" name="Group 9"/>
          <p:cNvGrpSpPr/>
          <p:nvPr/>
        </p:nvGrpSpPr>
        <p:grpSpPr>
          <a:xfrm>
            <a:off x="834993" y="818710"/>
            <a:ext cx="3106937" cy="2064623"/>
            <a:chOff x="-1510621" y="1174967"/>
            <a:chExt cx="2627425" cy="1640035"/>
          </a:xfrm>
        </p:grpSpPr>
        <p:sp>
          <p:nvSpPr>
            <p:cNvPr id="20" name="Rounded Rectangular Callout 19"/>
            <p:cNvSpPr/>
            <p:nvPr/>
          </p:nvSpPr>
          <p:spPr>
            <a:xfrm>
              <a:off x="-1510621" y="1174967"/>
              <a:ext cx="2627425" cy="1623963"/>
            </a:xfrm>
            <a:prstGeom prst="wedgeRoundRectCallout">
              <a:avLst>
                <a:gd name="adj1" fmla="val -13828"/>
                <a:gd name="adj2" fmla="val 113516"/>
                <a:gd name="adj3" fmla="val 16667"/>
              </a:avLst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Text Box 13"/>
            <p:cNvSpPr txBox="1">
              <a:spLocks noChangeArrowheads="1"/>
            </p:cNvSpPr>
            <p:nvPr/>
          </p:nvSpPr>
          <p:spPr bwMode="auto">
            <a:xfrm>
              <a:off x="-16918" y="2521623"/>
              <a:ext cx="680212" cy="293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sz="1800" b="1" smtClean="0">
                  <a:solidFill>
                    <a:schemeClr val="accent4"/>
                  </a:solidFill>
                  <a:latin typeface="+mn-lt"/>
                  <a:ea typeface="ＭＳ Ｐゴシック" charset="-128"/>
                </a:rPr>
                <a:t>APPA</a:t>
              </a:r>
              <a:endParaRPr lang="en-GB" sz="1800" b="1">
                <a:solidFill>
                  <a:schemeClr val="accent4"/>
                </a:solidFill>
                <a:latin typeface="+mn-lt"/>
                <a:ea typeface="ＭＳ Ｐゴシック" charset="-128"/>
              </a:endParaRPr>
            </a:p>
          </p:txBody>
        </p:sp>
      </p:grp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0317" y="875078"/>
            <a:ext cx="2637283" cy="1868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3121234" y="3964211"/>
            <a:ext cx="4335185" cy="830262"/>
          </a:xfrm>
          <a:prstGeom prst="rect">
            <a:avLst/>
          </a:prstGeom>
          <a:solidFill>
            <a:srgbClr val="000000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de-DE" sz="1600" b="1" dirty="0" err="1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Atomic</a:t>
            </a:r>
            <a:r>
              <a:rPr lang="de-DE" sz="16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de-DE" sz="1600" b="1" dirty="0" err="1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Physics</a:t>
            </a:r>
            <a:endParaRPr lang="de-DE" sz="1600" b="1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  <a:p>
            <a:pPr eaLnBrk="0" hangingPunct="0"/>
            <a:r>
              <a:rPr lang="de-DE" sz="16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SPARC: 284 </a:t>
            </a:r>
            <a:r>
              <a:rPr lang="de-DE" sz="1600" dirty="0" err="1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members</a:t>
            </a:r>
            <a:r>
              <a:rPr lang="de-DE" sz="16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de-DE" sz="1600" dirty="0" err="1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from</a:t>
            </a:r>
            <a:r>
              <a:rPr lang="de-DE" sz="16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26 </a:t>
            </a:r>
            <a:r>
              <a:rPr lang="de-DE" sz="1600" dirty="0" err="1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countries</a:t>
            </a:r>
            <a:endParaRPr lang="de-DE" sz="1600" dirty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  <a:p>
            <a:pPr eaLnBrk="0" hangingPunct="0"/>
            <a:r>
              <a:rPr lang="de-DE" sz="16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FLAIR: 144 </a:t>
            </a:r>
            <a:r>
              <a:rPr lang="de-DE" sz="1600" dirty="0" err="1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members</a:t>
            </a:r>
            <a:r>
              <a:rPr lang="de-DE" sz="16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de-DE" sz="1600" dirty="0" err="1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from</a:t>
            </a:r>
            <a:r>
              <a:rPr lang="de-DE" sz="16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de-DE" sz="16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15 </a:t>
            </a:r>
            <a:r>
              <a:rPr lang="de-DE" sz="1600" dirty="0" err="1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countries</a:t>
            </a:r>
            <a:endParaRPr lang="de-DE" sz="1600" dirty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3495524" y="5008564"/>
            <a:ext cx="5648476" cy="584776"/>
          </a:xfrm>
          <a:prstGeom prst="rect">
            <a:avLst/>
          </a:prstGeom>
          <a:solidFill>
            <a:schemeClr val="tx1">
              <a:alpha val="43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de-DE" sz="1600" b="1" dirty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Plasma </a:t>
            </a:r>
            <a:r>
              <a:rPr lang="de-DE" sz="1600" b="1" dirty="0" err="1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Physics</a:t>
            </a:r>
            <a:endParaRPr lang="de-DE" sz="1600" b="1" dirty="0">
              <a:solidFill>
                <a:srgbClr val="FF0000"/>
              </a:solidFill>
              <a:ea typeface="ＭＳ Ｐゴシック" charset="-128"/>
              <a:cs typeface="ＭＳ Ｐゴシック" charset="-128"/>
            </a:endParaRPr>
          </a:p>
          <a:p>
            <a:pPr eaLnBrk="0" hangingPunct="0"/>
            <a:r>
              <a:rPr lang="de-DE" sz="1600" dirty="0" err="1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HEDgeHOB</a:t>
            </a:r>
            <a:r>
              <a:rPr lang="de-DE" sz="16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&amp; WDM: 175 </a:t>
            </a:r>
            <a:r>
              <a:rPr lang="de-DE" sz="1600" dirty="0" err="1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members</a:t>
            </a:r>
            <a:r>
              <a:rPr lang="de-DE" sz="16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de-DE" sz="1600" dirty="0" err="1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from</a:t>
            </a:r>
            <a:r>
              <a:rPr lang="de-DE" sz="16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16 </a:t>
            </a:r>
            <a:r>
              <a:rPr lang="de-DE" sz="1600" dirty="0" err="1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countries</a:t>
            </a:r>
            <a:endParaRPr lang="de-DE" sz="1600" dirty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4503586" y="5816600"/>
            <a:ext cx="4468797" cy="584200"/>
          </a:xfrm>
          <a:prstGeom prst="rect">
            <a:avLst/>
          </a:prstGeom>
          <a:solidFill>
            <a:schemeClr val="bg2">
              <a:lumMod val="75000"/>
              <a:alpha val="5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de-DE" sz="1600" b="1" dirty="0">
                <a:solidFill>
                  <a:srgbClr val="3333FF"/>
                </a:solidFill>
                <a:ea typeface="ＭＳ Ｐゴシック" charset="-128"/>
                <a:cs typeface="ＭＳ Ｐゴシック" charset="-128"/>
              </a:rPr>
              <a:t>Materials Research and </a:t>
            </a:r>
            <a:r>
              <a:rPr lang="de-DE" sz="1600" b="1" dirty="0" err="1">
                <a:solidFill>
                  <a:srgbClr val="3333FF"/>
                </a:solidFill>
                <a:ea typeface="ＭＳ Ｐゴシック" charset="-128"/>
                <a:cs typeface="ＭＳ Ｐゴシック" charset="-128"/>
              </a:rPr>
              <a:t>Biophysics</a:t>
            </a:r>
            <a:endParaRPr lang="de-DE" sz="1600" b="1" dirty="0">
              <a:solidFill>
                <a:srgbClr val="3333FF"/>
              </a:solidFill>
              <a:ea typeface="ＭＳ Ｐゴシック" charset="-128"/>
              <a:cs typeface="ＭＳ Ｐゴシック" charset="-128"/>
            </a:endParaRPr>
          </a:p>
          <a:p>
            <a:pPr eaLnBrk="0" hangingPunct="0"/>
            <a:r>
              <a:rPr lang="de-DE" sz="16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BIOMAT: 110 </a:t>
            </a:r>
            <a:r>
              <a:rPr lang="de-DE" sz="1600" dirty="0" err="1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members</a:t>
            </a:r>
            <a:r>
              <a:rPr lang="de-DE" sz="16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de-DE" sz="1600" dirty="0" err="1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from</a:t>
            </a:r>
            <a:r>
              <a:rPr lang="de-DE" sz="16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12 </a:t>
            </a:r>
            <a:r>
              <a:rPr lang="de-DE" sz="1600" dirty="0" err="1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countries</a:t>
            </a:r>
            <a:endParaRPr lang="de-DE" sz="1600" dirty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7241607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APPA Science Case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2"/>
          </p:nvPr>
        </p:nvSpPr>
        <p:spPr>
          <a:xfrm>
            <a:off x="380701" y="4661237"/>
            <a:ext cx="8600473" cy="1739563"/>
          </a:xfrm>
        </p:spPr>
        <p:txBody>
          <a:bodyPr/>
          <a:lstStyle/>
          <a:p>
            <a:r>
              <a:rPr lang="en-US" sz="1800" b="1" dirty="0">
                <a:solidFill>
                  <a:srgbClr val="000000"/>
                </a:solidFill>
                <a:cs typeface="ＭＳ Ｐゴシック" charset="0"/>
              </a:rPr>
              <a:t>Highest Charge States  	          </a:t>
            </a:r>
            <a:r>
              <a:rPr lang="en-US" sz="1800" b="1" i="1" dirty="0">
                <a:solidFill>
                  <a:srgbClr val="0066CC"/>
                </a:solidFill>
                <a:cs typeface="ＭＳ Ｐゴシック" charset="0"/>
              </a:rPr>
              <a:t>Extreme Static </a:t>
            </a:r>
            <a:r>
              <a:rPr lang="en-US" sz="1800" b="1" i="1" dirty="0" smtClean="0">
                <a:solidFill>
                  <a:srgbClr val="0066CC"/>
                </a:solidFill>
                <a:cs typeface="ＭＳ Ｐゴシック" charset="0"/>
              </a:rPr>
              <a:t>Fields</a:t>
            </a:r>
          </a:p>
          <a:p>
            <a:r>
              <a:rPr lang="en-US" sz="1800" b="1" dirty="0" smtClean="0">
                <a:solidFill>
                  <a:srgbClr val="000000"/>
                </a:solidFill>
                <a:cs typeface="ＭＳ Ｐゴシック" charset="0"/>
              </a:rPr>
              <a:t>Relativistic </a:t>
            </a:r>
            <a:r>
              <a:rPr lang="en-US" sz="1800" b="1" dirty="0">
                <a:solidFill>
                  <a:srgbClr val="000000"/>
                </a:solidFill>
                <a:cs typeface="ＭＳ Ｐゴシック" charset="0"/>
              </a:rPr>
              <a:t>Energies  </a:t>
            </a:r>
            <a:r>
              <a:rPr lang="en-US" sz="1800" b="1" dirty="0" smtClean="0">
                <a:solidFill>
                  <a:srgbClr val="000000"/>
                </a:solidFill>
                <a:cs typeface="ＭＳ Ｐゴシック" charset="0"/>
              </a:rPr>
              <a:t>      </a:t>
            </a:r>
            <a:r>
              <a:rPr lang="en-US" sz="1800" b="1" i="1" dirty="0" smtClean="0">
                <a:solidFill>
                  <a:srgbClr val="0066CC"/>
                </a:solidFill>
                <a:cs typeface="ＭＳ Ｐゴシック" charset="0"/>
              </a:rPr>
              <a:t>Extreme </a:t>
            </a:r>
            <a:r>
              <a:rPr lang="en-US" sz="1800" b="1" i="1" dirty="0">
                <a:solidFill>
                  <a:srgbClr val="0066CC"/>
                </a:solidFill>
                <a:cs typeface="ＭＳ Ｐゴシック" charset="0"/>
              </a:rPr>
              <a:t>Dynamical Fields and </a:t>
            </a:r>
            <a:r>
              <a:rPr lang="en-US" sz="1800" b="1" i="1" dirty="0" err="1">
                <a:solidFill>
                  <a:srgbClr val="0066CC"/>
                </a:solidFill>
                <a:cs typeface="ＭＳ Ｐゴシック" charset="0"/>
              </a:rPr>
              <a:t>Ultrashort</a:t>
            </a:r>
            <a:r>
              <a:rPr lang="en-US" sz="1800" b="1" i="1" dirty="0">
                <a:solidFill>
                  <a:srgbClr val="0066CC"/>
                </a:solidFill>
                <a:cs typeface="ＭＳ Ｐゴシック" charset="0"/>
              </a:rPr>
              <a:t> </a:t>
            </a:r>
            <a:r>
              <a:rPr lang="en-US" sz="1800" b="1" i="1" dirty="0" smtClean="0">
                <a:solidFill>
                  <a:srgbClr val="0066CC"/>
                </a:solidFill>
                <a:cs typeface="ＭＳ Ｐゴシック" charset="0"/>
              </a:rPr>
              <a:t>Pulses</a:t>
            </a:r>
          </a:p>
          <a:p>
            <a:r>
              <a:rPr lang="en-US" sz="1800" b="1" dirty="0" smtClean="0">
                <a:solidFill>
                  <a:srgbClr val="000000"/>
                </a:solidFill>
                <a:cs typeface="ＭＳ Ｐゴシック" charset="0"/>
              </a:rPr>
              <a:t>High </a:t>
            </a:r>
            <a:r>
              <a:rPr lang="en-US" sz="1800" b="1" dirty="0">
                <a:solidFill>
                  <a:srgbClr val="000000"/>
                </a:solidFill>
                <a:cs typeface="ＭＳ Ｐゴシック" charset="0"/>
              </a:rPr>
              <a:t>Intensities </a:t>
            </a:r>
            <a:r>
              <a:rPr lang="en-US" sz="1800" b="1" dirty="0" smtClean="0">
                <a:solidFill>
                  <a:srgbClr val="000000"/>
                </a:solidFill>
                <a:cs typeface="ＭＳ Ｐゴシック" charset="0"/>
              </a:rPr>
              <a:t>                 </a:t>
            </a:r>
            <a:r>
              <a:rPr lang="en-US" sz="1800" b="1" i="1" dirty="0" smtClean="0">
                <a:solidFill>
                  <a:srgbClr val="0066CC"/>
                </a:solidFill>
                <a:cs typeface="ＭＳ Ｐゴシック" charset="0"/>
              </a:rPr>
              <a:t>Very </a:t>
            </a:r>
            <a:r>
              <a:rPr lang="en-US" sz="1800" b="1" i="1" dirty="0">
                <a:solidFill>
                  <a:srgbClr val="0066CC"/>
                </a:solidFill>
                <a:cs typeface="ＭＳ Ｐゴシック" charset="0"/>
              </a:rPr>
              <a:t>High Energy Densities and Pressures </a:t>
            </a:r>
            <a:endParaRPr lang="en-US" sz="1800" b="1" i="1" dirty="0" smtClean="0">
              <a:solidFill>
                <a:srgbClr val="0066CC"/>
              </a:solidFill>
              <a:cs typeface="ＭＳ Ｐゴシック" charset="0"/>
            </a:endParaRPr>
          </a:p>
          <a:p>
            <a:r>
              <a:rPr lang="en-US" sz="1800" b="1" dirty="0" smtClean="0">
                <a:solidFill>
                  <a:srgbClr val="000000"/>
                </a:solidFill>
                <a:cs typeface="ＭＳ Ｐゴシック" charset="0"/>
              </a:rPr>
              <a:t>High </a:t>
            </a:r>
            <a:r>
              <a:rPr lang="en-US" sz="1800" b="1" dirty="0">
                <a:solidFill>
                  <a:srgbClr val="000000"/>
                </a:solidFill>
                <a:cs typeface="ＭＳ Ｐゴシック" charset="0"/>
              </a:rPr>
              <a:t>Charge at Low Velocity     </a:t>
            </a:r>
            <a:r>
              <a:rPr lang="en-US" sz="1800" b="1" dirty="0" smtClean="0">
                <a:solidFill>
                  <a:srgbClr val="000000"/>
                </a:solidFill>
                <a:cs typeface="ＭＳ Ｐゴシック" charset="0"/>
              </a:rPr>
              <a:t>    </a:t>
            </a:r>
            <a:r>
              <a:rPr lang="en-US" sz="1800" b="1" i="1" dirty="0" smtClean="0">
                <a:solidFill>
                  <a:srgbClr val="0066CC"/>
                </a:solidFill>
                <a:cs typeface="ＭＳ Ｐゴシック" charset="0"/>
              </a:rPr>
              <a:t>Large </a:t>
            </a:r>
            <a:r>
              <a:rPr lang="en-US" sz="1800" b="1" i="1" dirty="0">
                <a:solidFill>
                  <a:srgbClr val="0066CC"/>
                </a:solidFill>
                <a:cs typeface="ＭＳ Ｐゴシック" charset="0"/>
              </a:rPr>
              <a:t>Energy </a:t>
            </a:r>
            <a:r>
              <a:rPr lang="en-US" sz="1800" b="1" i="1" dirty="0" smtClean="0">
                <a:solidFill>
                  <a:srgbClr val="0066CC"/>
                </a:solidFill>
                <a:cs typeface="ＭＳ Ｐゴシック" charset="0"/>
              </a:rPr>
              <a:t>Deposition</a:t>
            </a:r>
          </a:p>
          <a:p>
            <a:r>
              <a:rPr lang="en-US" sz="1800" b="1" dirty="0" smtClean="0">
                <a:solidFill>
                  <a:srgbClr val="000000"/>
                </a:solidFill>
                <a:cs typeface="ＭＳ Ｐゴシック" charset="0"/>
              </a:rPr>
              <a:t>Low</a:t>
            </a:r>
            <a:r>
              <a:rPr lang="en-US" sz="1800" b="1" dirty="0">
                <a:solidFill>
                  <a:srgbClr val="000000"/>
                </a:solidFill>
                <a:cs typeface="ＭＳ Ｐゴシック" charset="0"/>
              </a:rPr>
              <a:t>-Energy Anti-Protons         </a:t>
            </a:r>
            <a:r>
              <a:rPr lang="en-US" sz="1800" b="1" dirty="0" smtClean="0">
                <a:solidFill>
                  <a:srgbClr val="000000"/>
                </a:solidFill>
                <a:cs typeface="ＭＳ Ｐゴシック" charset="0"/>
              </a:rPr>
              <a:t>      </a:t>
            </a:r>
            <a:r>
              <a:rPr lang="en-US" sz="1800" b="1" i="1" dirty="0" smtClean="0">
                <a:solidFill>
                  <a:srgbClr val="0070C0"/>
                </a:solidFill>
                <a:cs typeface="ＭＳ Ｐゴシック" charset="0"/>
              </a:rPr>
              <a:t>Antimatter </a:t>
            </a:r>
            <a:r>
              <a:rPr lang="en-US" sz="1800" b="1" i="1" dirty="0">
                <a:solidFill>
                  <a:srgbClr val="0070C0"/>
                </a:solidFill>
                <a:cs typeface="ＭＳ Ｐゴシック" charset="0"/>
              </a:rPr>
              <a:t>Research</a:t>
            </a:r>
          </a:p>
          <a:p>
            <a:endParaRPr lang="en-GB" sz="18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x-none" smtClean="0"/>
              <a:t>Inti Lehmann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FAIR, GSI-Science-Day, 11/8/2014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  <p:grpSp>
        <p:nvGrpSpPr>
          <p:cNvPr id="28" name="Gruppierung 27"/>
          <p:cNvGrpSpPr/>
          <p:nvPr/>
        </p:nvGrpSpPr>
        <p:grpSpPr>
          <a:xfrm>
            <a:off x="-965" y="846134"/>
            <a:ext cx="9180513" cy="3579813"/>
            <a:chOff x="-24107" y="2739673"/>
            <a:chExt cx="9180513" cy="3579813"/>
          </a:xfrm>
        </p:grpSpPr>
        <p:sp>
          <p:nvSpPr>
            <p:cNvPr id="7" name="Rectangle 2"/>
            <p:cNvSpPr>
              <a:spLocks noChangeArrowheads="1"/>
            </p:cNvSpPr>
            <p:nvPr/>
          </p:nvSpPr>
          <p:spPr bwMode="auto">
            <a:xfrm>
              <a:off x="-24107" y="2766661"/>
              <a:ext cx="9180513" cy="22494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8" name="Text Box 6"/>
            <p:cNvSpPr txBox="1">
              <a:spLocks noChangeArrowheads="1"/>
            </p:cNvSpPr>
            <p:nvPr/>
          </p:nvSpPr>
          <p:spPr bwMode="auto">
            <a:xfrm>
              <a:off x="4079581" y="3247673"/>
              <a:ext cx="696913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sz="1400" b="1" i="1" dirty="0">
                <a:solidFill>
                  <a:srgbClr val="0000FF"/>
                </a:solidFill>
                <a:cs typeface="ＭＳ Ｐゴシック" charset="0"/>
              </a:endParaRPr>
            </a:p>
          </p:txBody>
        </p:sp>
        <p:sp>
          <p:nvSpPr>
            <p:cNvPr id="9" name="Text Box 21"/>
            <p:cNvSpPr txBox="1">
              <a:spLocks noChangeArrowheads="1"/>
            </p:cNvSpPr>
            <p:nvPr/>
          </p:nvSpPr>
          <p:spPr bwMode="auto">
            <a:xfrm>
              <a:off x="3184231" y="5022498"/>
              <a:ext cx="2089150" cy="1293813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smtClean="0">
                  <a:solidFill>
                    <a:srgbClr val="0033CC"/>
                  </a:solidFill>
                  <a:cs typeface="ＭＳ Ｐゴシック" charset="0"/>
                  <a:sym typeface="Wingdings" charset="0"/>
                </a:rPr>
                <a:t> </a:t>
              </a:r>
              <a:r>
                <a:rPr lang="en-US" b="1" dirty="0" smtClean="0">
                  <a:solidFill>
                    <a:srgbClr val="0070C0"/>
                  </a:solidFill>
                  <a:cs typeface="ＭＳ Ｐゴシック" charset="0"/>
                </a:rPr>
                <a:t>planetary interiors</a:t>
              </a:r>
              <a:endParaRPr lang="en-US" b="1" dirty="0" smtClean="0">
                <a:solidFill>
                  <a:srgbClr val="0070C0"/>
                </a:solidFill>
                <a:cs typeface="ＭＳ Ｐゴシック" charset="0"/>
                <a:sym typeface="Wingdings" charset="0"/>
              </a:endParaRP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 smtClean="0">
                  <a:solidFill>
                    <a:srgbClr val="000000"/>
                  </a:solidFill>
                  <a:cs typeface="ＭＳ Ｐゴシック" charset="0"/>
                  <a:sym typeface="Wingdings" charset="0"/>
                </a:rPr>
                <a:t>... </a:t>
              </a:r>
              <a:r>
                <a:rPr lang="en-US" sz="1400" b="1" dirty="0" smtClean="0">
                  <a:solidFill>
                    <a:srgbClr val="000000"/>
                  </a:solidFill>
                  <a:cs typeface="ＭＳ Ｐゴシック" charset="0"/>
                </a:rPr>
                <a:t>states of matter common in astrophysical objects </a:t>
              </a:r>
              <a:endParaRPr lang="en-US" sz="1400" b="1" dirty="0">
                <a:solidFill>
                  <a:srgbClr val="000000"/>
                </a:solidFill>
                <a:cs typeface="ＭＳ Ｐゴシック" charset="0"/>
                <a:sym typeface="Wingdings" charset="0"/>
              </a:endParaRPr>
            </a:p>
          </p:txBody>
        </p:sp>
        <p:sp>
          <p:nvSpPr>
            <p:cNvPr id="10" name="Text Box 22"/>
            <p:cNvSpPr txBox="1">
              <a:spLocks noChangeArrowheads="1"/>
            </p:cNvSpPr>
            <p:nvPr/>
          </p:nvSpPr>
          <p:spPr bwMode="auto">
            <a:xfrm>
              <a:off x="5238456" y="5022498"/>
              <a:ext cx="2016125" cy="1292662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 lIns="36000" rIns="3600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smtClean="0">
                  <a:solidFill>
                    <a:srgbClr val="0070C0"/>
                  </a:solidFill>
                  <a:cs typeface="ＭＳ Ｐゴシック" charset="0"/>
                </a:rPr>
                <a:t>extreme conditions</a:t>
              </a:r>
              <a:endParaRPr lang="en-US" b="1" dirty="0" smtClean="0">
                <a:solidFill>
                  <a:srgbClr val="0070C0"/>
                </a:solidFill>
                <a:cs typeface="ＭＳ Ｐゴシック" charset="0"/>
                <a:sym typeface="Wingdings" charset="0"/>
              </a:endParaRP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 smtClean="0">
                  <a:solidFill>
                    <a:srgbClr val="000000"/>
                  </a:solidFill>
                  <a:cs typeface="ＭＳ Ｐゴシック" charset="0"/>
                  <a:sym typeface="Wingdings" charset="0"/>
                </a:rPr>
                <a:t>... radiation hardness and  </a:t>
              </a:r>
              <a:r>
                <a:rPr lang="en-US" sz="1400" b="1" dirty="0" smtClean="0">
                  <a:solidFill>
                    <a:srgbClr val="000000"/>
                  </a:solidFill>
                  <a:cs typeface="ＭＳ Ｐゴシック" charset="0"/>
                </a:rPr>
                <a:t>modification of </a:t>
              </a:r>
              <a:r>
                <a:rPr lang="en-US" sz="1400" b="1" dirty="0" smtClean="0">
                  <a:solidFill>
                    <a:srgbClr val="000000"/>
                  </a:solidFill>
                  <a:cs typeface="ＭＳ Ｐゴシック" charset="0"/>
                  <a:sym typeface="Wingdings" charset="0"/>
                </a:rPr>
                <a:t>materials </a:t>
              </a:r>
              <a:endParaRPr lang="en-US" sz="1400" dirty="0">
                <a:solidFill>
                  <a:srgbClr val="000000"/>
                </a:solidFill>
                <a:cs typeface="ＭＳ Ｐゴシック" charset="0"/>
                <a:sym typeface="Wingdings" charset="0"/>
              </a:endParaRPr>
            </a:p>
          </p:txBody>
        </p:sp>
        <p:sp>
          <p:nvSpPr>
            <p:cNvPr id="11" name="Text Box 23"/>
            <p:cNvSpPr txBox="1">
              <a:spLocks noChangeArrowheads="1"/>
            </p:cNvSpPr>
            <p:nvPr/>
          </p:nvSpPr>
          <p:spPr bwMode="auto">
            <a:xfrm>
              <a:off x="3862094" y="2760311"/>
              <a:ext cx="1082675" cy="400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 smtClean="0">
                  <a:solidFill>
                    <a:srgbClr val="FFFFFF"/>
                  </a:solidFill>
                  <a:cs typeface="ＭＳ Ｐゴシック" charset="0"/>
                  <a:sym typeface="Wingdings" charset="0"/>
                </a:rPr>
                <a:t>Plasma</a:t>
              </a:r>
              <a:endParaRPr lang="en-US" b="1" dirty="0">
                <a:solidFill>
                  <a:srgbClr val="0033CC"/>
                </a:solidFill>
                <a:cs typeface="ＭＳ Ｐゴシック" charset="0"/>
                <a:sym typeface="Wingdings" charset="0"/>
              </a:endParaRPr>
            </a:p>
          </p:txBody>
        </p:sp>
        <p:sp>
          <p:nvSpPr>
            <p:cNvPr id="12" name="Text Box 25"/>
            <p:cNvSpPr txBox="1">
              <a:spLocks noChangeArrowheads="1"/>
            </p:cNvSpPr>
            <p:nvPr/>
          </p:nvSpPr>
          <p:spPr bwMode="auto">
            <a:xfrm>
              <a:off x="7824494" y="2739673"/>
              <a:ext cx="598487" cy="400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 smtClean="0">
                  <a:solidFill>
                    <a:srgbClr val="FFFFFF"/>
                  </a:solidFill>
                  <a:cs typeface="ＭＳ Ｐゴシック" charset="0"/>
                  <a:sym typeface="Wingdings" charset="0"/>
                </a:rPr>
                <a:t>Bio</a:t>
              </a:r>
              <a:endParaRPr lang="en-US" sz="2000" b="1" dirty="0">
                <a:solidFill>
                  <a:srgbClr val="FFFFFF"/>
                </a:solidFill>
                <a:cs typeface="ＭＳ Ｐゴシック" charset="0"/>
                <a:sym typeface="Wingdings" charset="0"/>
              </a:endParaRPr>
            </a:p>
          </p:txBody>
        </p:sp>
        <p:sp>
          <p:nvSpPr>
            <p:cNvPr id="13" name="Text Box 26"/>
            <p:cNvSpPr txBox="1">
              <a:spLocks noChangeArrowheads="1"/>
            </p:cNvSpPr>
            <p:nvPr/>
          </p:nvSpPr>
          <p:spPr bwMode="auto">
            <a:xfrm>
              <a:off x="7254581" y="5022498"/>
              <a:ext cx="1890713" cy="1293813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smtClean="0">
                  <a:solidFill>
                    <a:srgbClr val="0070C0"/>
                  </a:solidFill>
                  <a:cs typeface="ＭＳ Ｐゴシック" charset="0"/>
                  <a:sym typeface="Wingdings" charset="0"/>
                </a:rPr>
                <a:t>aerospace engineering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 smtClean="0">
                  <a:solidFill>
                    <a:srgbClr val="000000"/>
                  </a:solidFill>
                  <a:cs typeface="ＭＳ Ｐゴシック" charset="0"/>
                  <a:sym typeface="Wingdings" charset="0"/>
                </a:rPr>
                <a:t>... radiation shielding of cosmic radiation</a:t>
              </a:r>
              <a:endParaRPr lang="en-US" sz="1400" b="1" dirty="0">
                <a:solidFill>
                  <a:srgbClr val="000000"/>
                </a:solidFill>
                <a:cs typeface="ＭＳ Ｐゴシック" charset="0"/>
                <a:sym typeface="Wingdings" charset="0"/>
              </a:endParaRPr>
            </a:p>
          </p:txBody>
        </p:sp>
        <p:pic>
          <p:nvPicPr>
            <p:cNvPr id="14" name="Picture 27" descr="AP_Seminar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392694" y="3109561"/>
              <a:ext cx="1670050" cy="1598612"/>
            </a:xfrm>
            <a:prstGeom prst="rect">
              <a:avLst/>
            </a:prstGeom>
            <a:noFill/>
            <a:ln w="38100">
              <a:solidFill>
                <a:schemeClr val="bg2">
                  <a:lumMod val="90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0" descr="S334 - 02_Exp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470231" y="3144486"/>
              <a:ext cx="1670050" cy="1598612"/>
            </a:xfrm>
            <a:prstGeom prst="rect">
              <a:avLst/>
            </a:prstGeom>
            <a:noFill/>
            <a:ln w="38100">
              <a:solidFill>
                <a:schemeClr val="bg2">
                  <a:lumMod val="90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99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Text Box 24"/>
            <p:cNvSpPr txBox="1">
              <a:spLocks noChangeArrowheads="1"/>
            </p:cNvSpPr>
            <p:nvPr/>
          </p:nvSpPr>
          <p:spPr bwMode="auto">
            <a:xfrm>
              <a:off x="5509919" y="2750786"/>
              <a:ext cx="1365250" cy="400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 smtClean="0">
                  <a:solidFill>
                    <a:srgbClr val="FFFFFF"/>
                  </a:solidFill>
                  <a:cs typeface="ＭＳ Ｐゴシック" charset="0"/>
                  <a:sym typeface="Wingdings" charset="0"/>
                </a:rPr>
                <a:t>Materials </a:t>
              </a:r>
              <a:endParaRPr lang="en-US" b="1" dirty="0">
                <a:solidFill>
                  <a:srgbClr val="0033CC"/>
                </a:solidFill>
                <a:cs typeface="ＭＳ Ｐゴシック" charset="0"/>
                <a:sym typeface="Wingdings" charset="0"/>
              </a:endParaRPr>
            </a:p>
          </p:txBody>
        </p:sp>
        <p:pic>
          <p:nvPicPr>
            <p:cNvPr id="17" name="Picture 6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498556" y="3142898"/>
              <a:ext cx="1671638" cy="1600200"/>
            </a:xfrm>
            <a:prstGeom prst="rect">
              <a:avLst/>
            </a:prstGeom>
            <a:noFill/>
            <a:ln w="38100">
              <a:solidFill>
                <a:schemeClr val="bg2">
                  <a:lumMod val="90000"/>
                </a:schemeClr>
              </a:solidFill>
            </a:ln>
            <a:effectLst/>
            <a:extLst/>
          </p:spPr>
        </p:pic>
        <p:sp>
          <p:nvSpPr>
            <p:cNvPr id="18" name="Text Box 21"/>
            <p:cNvSpPr txBox="1">
              <a:spLocks noChangeArrowheads="1"/>
            </p:cNvSpPr>
            <p:nvPr/>
          </p:nvSpPr>
          <p:spPr bwMode="auto">
            <a:xfrm>
              <a:off x="1652294" y="5027261"/>
              <a:ext cx="1636712" cy="1292225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smtClean="0">
                  <a:solidFill>
                    <a:srgbClr val="0033CC"/>
                  </a:solidFill>
                  <a:cs typeface="ＭＳ Ｐゴシック" charset="0"/>
                  <a:sym typeface="Wingdings" charset="0"/>
                </a:rPr>
                <a:t> </a:t>
              </a:r>
              <a:r>
                <a:rPr lang="en-US" b="1" dirty="0" smtClean="0">
                  <a:solidFill>
                    <a:srgbClr val="0070C0"/>
                  </a:solidFill>
                  <a:cs typeface="ＭＳ Ｐゴシック" charset="0"/>
                </a:rPr>
                <a:t>anti-matter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b="1" dirty="0" smtClean="0">
                <a:solidFill>
                  <a:srgbClr val="0070C0"/>
                </a:solidFill>
                <a:cs typeface="ＭＳ Ｐゴシック" charset="0"/>
                <a:sym typeface="Wingdings" charset="0"/>
              </a:endParaRP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 smtClean="0">
                  <a:solidFill>
                    <a:srgbClr val="000000"/>
                  </a:solidFill>
                  <a:cs typeface="ＭＳ Ｐゴシック" charset="0"/>
                  <a:sym typeface="Wingdings" charset="0"/>
                </a:rPr>
                <a:t>... </a:t>
              </a:r>
              <a:r>
                <a:rPr lang="en-US" sz="1400" b="1" dirty="0" smtClean="0">
                  <a:solidFill>
                    <a:srgbClr val="000000"/>
                  </a:solidFill>
                  <a:cs typeface="ＭＳ Ｐゴシック" charset="0"/>
                </a:rPr>
                <a:t>matter / anti-matter asymmetry</a:t>
              </a:r>
              <a:endParaRPr lang="en-US" sz="1400" b="1" dirty="0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9" name="Text Box 21"/>
            <p:cNvSpPr txBox="1">
              <a:spLocks noChangeArrowheads="1"/>
            </p:cNvSpPr>
            <p:nvPr/>
          </p:nvSpPr>
          <p:spPr bwMode="auto">
            <a:xfrm>
              <a:off x="-3469" y="5022498"/>
              <a:ext cx="1708150" cy="1292225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smtClean="0">
                  <a:solidFill>
                    <a:srgbClr val="0033CC"/>
                  </a:solidFill>
                  <a:cs typeface="ＭＳ Ｐゴシック" charset="0"/>
                  <a:sym typeface="Wingdings" charset="0"/>
                </a:rPr>
                <a:t> </a:t>
              </a:r>
              <a:r>
                <a:rPr lang="en-US" b="1" dirty="0" smtClean="0">
                  <a:solidFill>
                    <a:srgbClr val="0070C0"/>
                  </a:solidFill>
                  <a:cs typeface="ＭＳ Ｐゴシック" charset="0"/>
                </a:rPr>
                <a:t>strong field research</a:t>
              </a:r>
              <a:endParaRPr lang="en-US" b="1" dirty="0" smtClean="0">
                <a:solidFill>
                  <a:srgbClr val="0070C0"/>
                </a:solidFill>
                <a:cs typeface="ＭＳ Ｐゴシック" charset="0"/>
                <a:sym typeface="Wingdings" charset="0"/>
              </a:endParaRP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cs typeface="ＭＳ Ｐゴシック" charset="0"/>
                  <a:sym typeface="Wingdings" charset="0"/>
                </a:rPr>
                <a:t>... </a:t>
              </a:r>
              <a:r>
                <a:rPr lang="en-US" sz="1400" b="1" dirty="0" smtClean="0">
                  <a:solidFill>
                    <a:srgbClr val="000000"/>
                  </a:solidFill>
                  <a:cs typeface="ＭＳ Ｐゴシック" charset="0"/>
                  <a:sym typeface="Wingdings" charset="0"/>
                </a:rPr>
                <a:t>probing of f</a:t>
              </a:r>
              <a:r>
                <a:rPr lang="en-US" sz="1400" b="1" dirty="0" smtClean="0">
                  <a:solidFill>
                    <a:srgbClr val="000000"/>
                  </a:solidFill>
                  <a:cs typeface="ＭＳ Ｐゴシック" charset="0"/>
                </a:rPr>
                <a:t>undamental laws of physics</a:t>
              </a:r>
              <a:endParaRPr lang="en-US" sz="1400" dirty="0">
                <a:solidFill>
                  <a:srgbClr val="000000"/>
                </a:solidFill>
                <a:cs typeface="ＭＳ Ｐゴシック" charset="0"/>
              </a:endParaRPr>
            </a:p>
          </p:txBody>
        </p:sp>
        <p:pic>
          <p:nvPicPr>
            <p:cNvPr id="20" name="Picture 2"/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1785" b="7762"/>
            <a:stretch/>
          </p:blipFill>
          <p:spPr bwMode="auto">
            <a:xfrm>
              <a:off x="21931" y="3144486"/>
              <a:ext cx="1670050" cy="1598612"/>
            </a:xfrm>
            <a:prstGeom prst="rect">
              <a:avLst/>
            </a:prstGeom>
            <a:solidFill>
              <a:srgbClr val="E5FDFF"/>
            </a:solidFill>
            <a:ln w="38100">
              <a:solidFill>
                <a:schemeClr val="bg2">
                  <a:lumMod val="90000"/>
                </a:schemeClr>
              </a:solidFill>
            </a:ln>
            <a:effectLst/>
          </p:spPr>
        </p:pic>
        <p:pic>
          <p:nvPicPr>
            <p:cNvPr id="21" name="Picture 21"/>
            <p:cNvPicPr preferRelativeResize="0">
              <a:picLocks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714206" y="3136548"/>
              <a:ext cx="1670050" cy="1598613"/>
            </a:xfrm>
            <a:prstGeom prst="rect">
              <a:avLst/>
            </a:prstGeom>
            <a:noFill/>
            <a:ln w="38100">
              <a:solidFill>
                <a:schemeClr val="bg2">
                  <a:lumMod val="90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 Box 23"/>
            <p:cNvSpPr txBox="1">
              <a:spLocks noChangeArrowheads="1"/>
            </p:cNvSpPr>
            <p:nvPr/>
          </p:nvSpPr>
          <p:spPr bwMode="auto">
            <a:xfrm>
              <a:off x="793456" y="2766661"/>
              <a:ext cx="2093913" cy="401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 smtClean="0">
                  <a:solidFill>
                    <a:srgbClr val="FFFFFF"/>
                  </a:solidFill>
                  <a:cs typeface="ＭＳ Ｐゴシック" charset="0"/>
                  <a:sym typeface="Wingdings" charset="0"/>
                </a:rPr>
                <a:t>Atomic Physics</a:t>
              </a:r>
              <a:endParaRPr lang="en-US" b="1" dirty="0">
                <a:solidFill>
                  <a:srgbClr val="0033CC"/>
                </a:solidFill>
                <a:cs typeface="ＭＳ Ｐゴシック" charset="0"/>
                <a:sym typeface="Wingdings" charset="0"/>
              </a:endParaRPr>
            </a:p>
          </p:txBody>
        </p:sp>
        <p:sp>
          <p:nvSpPr>
            <p:cNvPr id="23" name="Textfeld 1"/>
            <p:cNvSpPr txBox="1">
              <a:spLocks noChangeArrowheads="1"/>
            </p:cNvSpPr>
            <p:nvPr/>
          </p:nvSpPr>
          <p:spPr bwMode="auto">
            <a:xfrm>
              <a:off x="296569" y="4719286"/>
              <a:ext cx="974725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srgbClr val="FFFFFF"/>
                  </a:solidFill>
                  <a:cs typeface="ＭＳ Ｐゴシック" charset="0"/>
                </a:rPr>
                <a:t>SPARC</a:t>
              </a:r>
            </a:p>
          </p:txBody>
        </p:sp>
        <p:sp>
          <p:nvSpPr>
            <p:cNvPr id="24" name="Textfeld 27"/>
            <p:cNvSpPr txBox="1">
              <a:spLocks noChangeArrowheads="1"/>
            </p:cNvSpPr>
            <p:nvPr/>
          </p:nvSpPr>
          <p:spPr bwMode="auto">
            <a:xfrm>
              <a:off x="2087269" y="4722461"/>
              <a:ext cx="865187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srgbClr val="FFFFFF"/>
                  </a:solidFill>
                  <a:cs typeface="ＭＳ Ｐゴシック" charset="0"/>
                </a:rPr>
                <a:t>FLAIR</a:t>
              </a:r>
            </a:p>
          </p:txBody>
        </p:sp>
        <p:sp>
          <p:nvSpPr>
            <p:cNvPr id="25" name="Textfeld 28"/>
            <p:cNvSpPr txBox="1">
              <a:spLocks noChangeArrowheads="1"/>
            </p:cNvSpPr>
            <p:nvPr/>
          </p:nvSpPr>
          <p:spPr bwMode="auto">
            <a:xfrm>
              <a:off x="3285831" y="4722461"/>
              <a:ext cx="2095500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err="1">
                  <a:solidFill>
                    <a:srgbClr val="FFFFFF"/>
                  </a:solidFill>
                  <a:cs typeface="ＭＳ Ｐゴシック" charset="0"/>
                </a:rPr>
                <a:t>HEDgeHOB</a:t>
              </a:r>
              <a:r>
                <a:rPr lang="en-US" b="1" dirty="0">
                  <a:solidFill>
                    <a:srgbClr val="FFFFFF"/>
                  </a:solidFill>
                  <a:cs typeface="ＭＳ Ｐゴシック" charset="0"/>
                </a:rPr>
                <a:t>/WDM</a:t>
              </a:r>
            </a:p>
          </p:txBody>
        </p:sp>
        <p:sp>
          <p:nvSpPr>
            <p:cNvPr id="26" name="Text Box 24"/>
            <p:cNvSpPr txBox="1">
              <a:spLocks noChangeArrowheads="1"/>
            </p:cNvSpPr>
            <p:nvPr/>
          </p:nvSpPr>
          <p:spPr bwMode="auto">
            <a:xfrm>
              <a:off x="5503569" y="4714523"/>
              <a:ext cx="1625600" cy="3698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smtClean="0">
                  <a:solidFill>
                    <a:srgbClr val="FFFFFF"/>
                  </a:solidFill>
                  <a:cs typeface="ＭＳ Ｐゴシック" charset="0"/>
                  <a:sym typeface="Wingdings" charset="0"/>
                </a:rPr>
                <a:t>MAT/BIOMAT</a:t>
              </a:r>
              <a:endParaRPr lang="en-US" b="1" dirty="0">
                <a:solidFill>
                  <a:srgbClr val="0033CC"/>
                </a:solidFill>
                <a:cs typeface="ＭＳ Ｐゴシック" charset="0"/>
                <a:sym typeface="Wingdings" charset="0"/>
              </a:endParaRPr>
            </a:p>
          </p:txBody>
        </p:sp>
        <p:sp>
          <p:nvSpPr>
            <p:cNvPr id="27" name="Text Box 24"/>
            <p:cNvSpPr txBox="1">
              <a:spLocks noChangeArrowheads="1"/>
            </p:cNvSpPr>
            <p:nvPr/>
          </p:nvSpPr>
          <p:spPr bwMode="auto">
            <a:xfrm>
              <a:off x="7387931" y="4712936"/>
              <a:ext cx="1552575" cy="369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smtClean="0">
                  <a:solidFill>
                    <a:srgbClr val="FFFFFF"/>
                  </a:solidFill>
                  <a:cs typeface="ＭＳ Ｐゴシック" charset="0"/>
                  <a:sym typeface="Wingdings" charset="0"/>
                </a:rPr>
                <a:t>BIO/BIOMAT</a:t>
              </a:r>
              <a:endParaRPr lang="en-US" b="1" dirty="0">
                <a:solidFill>
                  <a:srgbClr val="0033CC"/>
                </a:solidFill>
                <a:cs typeface="ＭＳ Ｐゴシック" charset="0"/>
                <a:sym typeface="Wingding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120454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 smtClean="0"/>
              <a:t>CBM</a:t>
            </a:r>
            <a:endParaRPr lang="en-GB" sz="3200" dirty="0"/>
          </a:p>
        </p:txBody>
      </p:sp>
      <p:sp>
        <p:nvSpPr>
          <p:cNvPr id="2" name="Inhaltsplatzhalter 1"/>
          <p:cNvSpPr>
            <a:spLocks noGrp="1"/>
          </p:cNvSpPr>
          <p:nvPr>
            <p:ph sz="half" idx="2"/>
          </p:nvPr>
        </p:nvSpPr>
        <p:spPr>
          <a:xfrm>
            <a:off x="5067055" y="908720"/>
            <a:ext cx="3862667" cy="5286412"/>
          </a:xfrm>
        </p:spPr>
        <p:txBody>
          <a:bodyPr/>
          <a:lstStyle/>
          <a:p>
            <a:r>
              <a:rPr lang="en-US" sz="2400" dirty="0" smtClean="0"/>
              <a:t>Compressed Baryonic Matter</a:t>
            </a:r>
            <a:endParaRPr lang="en-GB" sz="2400" dirty="0" smtClean="0"/>
          </a:p>
          <a:p>
            <a:pPr lvl="1"/>
            <a:r>
              <a:rPr lang="en-GB" sz="2000" dirty="0" smtClean="0"/>
              <a:t>About 400 members</a:t>
            </a:r>
          </a:p>
        </p:txBody>
      </p:sp>
      <p:sp>
        <p:nvSpPr>
          <p:cNvPr id="35" name="Date Placeholder 3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x-none" smtClean="0"/>
              <a:t>Inti Lehmann</a:t>
            </a:r>
            <a:endParaRPr lang="en-GB"/>
          </a:p>
        </p:txBody>
      </p:sp>
      <p:sp>
        <p:nvSpPr>
          <p:cNvPr id="36" name="Footer Placeholder 3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FAIR, GSI-Science-Day, 11/8/2014</a:t>
            </a:r>
            <a:endParaRPr lang="en-GB"/>
          </a:p>
        </p:txBody>
      </p:sp>
      <p:sp>
        <p:nvSpPr>
          <p:cNvPr id="3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DEEC0-B0AD-428C-AE1C-15961A7F6460}" type="slidenum">
              <a:rPr lang="en-GB" altLang="en-US"/>
              <a:pPr/>
              <a:t>9</a:t>
            </a:fld>
            <a:endParaRPr lang="en-GB" alt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560253"/>
            <a:ext cx="4776166" cy="5064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ounded Rectangular Callout 21"/>
          <p:cNvSpPr/>
          <p:nvPr/>
        </p:nvSpPr>
        <p:spPr>
          <a:xfrm>
            <a:off x="728580" y="908720"/>
            <a:ext cx="2943320" cy="2508910"/>
          </a:xfrm>
          <a:prstGeom prst="wedgeRoundRectCallout">
            <a:avLst>
              <a:gd name="adj1" fmla="val 24543"/>
              <a:gd name="adj2" fmla="val 55613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5" descr="2008-03 CBM Setup Muon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990600"/>
            <a:ext cx="2581342" cy="2281387"/>
          </a:xfrm>
          <a:prstGeom prst="rect">
            <a:avLst/>
          </a:prstGeom>
          <a:noFill/>
        </p:spPr>
      </p:pic>
      <p:sp>
        <p:nvSpPr>
          <p:cNvPr id="38" name="Text Box 13"/>
          <p:cNvSpPr txBox="1">
            <a:spLocks noChangeArrowheads="1"/>
          </p:cNvSpPr>
          <p:nvPr/>
        </p:nvSpPr>
        <p:spPr bwMode="auto">
          <a:xfrm>
            <a:off x="1066800" y="1066800"/>
            <a:ext cx="7138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en-GB" sz="1800" b="1" smtClean="0">
                <a:solidFill>
                  <a:schemeClr val="accent4"/>
                </a:solidFill>
                <a:latin typeface="+mn-lt"/>
                <a:ea typeface="ＭＳ Ｐゴシック" charset="-128"/>
              </a:rPr>
              <a:t>CBM</a:t>
            </a:r>
            <a:endParaRPr lang="en-GB" sz="1600" b="1">
              <a:solidFill>
                <a:schemeClr val="accent4"/>
              </a:solidFill>
              <a:latin typeface="+mn-lt"/>
              <a:ea typeface="ＭＳ Ｐゴシック" charset="-128"/>
            </a:endParaRPr>
          </a:p>
        </p:txBody>
      </p:sp>
      <p:pic>
        <p:nvPicPr>
          <p:cNvPr id="27" name="Picture 4" descr="phasendiagramm_qgp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87509" y="3271987"/>
            <a:ext cx="4467971" cy="301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CBM-logo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5695" y="198341"/>
            <a:ext cx="1051360" cy="1420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50767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NGED" val="PONGED"/>
</p:tagLst>
</file>

<file path=ppt/theme/theme1.xml><?xml version="1.0" encoding="utf-8"?>
<a:theme xmlns:a="http://schemas.openxmlformats.org/drawingml/2006/main" name="Standarddesign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-Design">
      <a:majorFont>
        <a:latin typeface="Arial Rounded MT Bold"/>
        <a:ea typeface="ＭＳ Ｐゴシック"/>
        <a:cs typeface="ＭＳ Ｐゴシック"/>
      </a:majorFont>
      <a:minorFont>
        <a:latin typeface="Arial Rounded MT Bold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Standarddesign.thmx</Template>
  <TotalTime>0</TotalTime>
  <Words>1407</Words>
  <Application>Microsoft Macintosh PowerPoint</Application>
  <PresentationFormat>Bildschirmpräsentation (4:3)</PresentationFormat>
  <Paragraphs>436</Paragraphs>
  <Slides>27</Slides>
  <Notes>8</Notes>
  <HiddenSlides>0</HiddenSlides>
  <MMClips>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Verknüpfungen</vt:lpstr>
      </vt:variant>
      <vt:variant>
        <vt:i4>1</vt:i4>
      </vt:variant>
      <vt:variant>
        <vt:lpstr>Folientitel</vt:lpstr>
      </vt:variant>
      <vt:variant>
        <vt:i4>27</vt:i4>
      </vt:variant>
    </vt:vector>
  </HeadingPairs>
  <TitlesOfParts>
    <vt:vector size="29" baseType="lpstr">
      <vt:lpstr>Standarddesign</vt:lpstr>
      <vt:lpstr>Untitled:Users:inti:pub:papers:NuPECC05:Panda_NuPECC05_final_pub.doc!OLE_LINK1</vt:lpstr>
      <vt:lpstr>FAIR – Facility for Antiproton and Ion Research</vt:lpstr>
      <vt:lpstr>FAIR Science Sketch</vt:lpstr>
      <vt:lpstr>The FAIR Project</vt:lpstr>
      <vt:lpstr>Facility for Antiproton and Ion Research</vt:lpstr>
      <vt:lpstr>Facility for Antiproton and Ion Research</vt:lpstr>
      <vt:lpstr>The 4 Scientific Pillars of FAIR</vt:lpstr>
      <vt:lpstr>APPA</vt:lpstr>
      <vt:lpstr>APPA Science Case</vt:lpstr>
      <vt:lpstr>CBM</vt:lpstr>
      <vt:lpstr>CBM Physics Case</vt:lpstr>
      <vt:lpstr>CBM Detector</vt:lpstr>
      <vt:lpstr>NUSTAR</vt:lpstr>
      <vt:lpstr>NUSTAR – Physics Case</vt:lpstr>
      <vt:lpstr>GSI FRS  FAIR Super-FRS</vt:lpstr>
      <vt:lpstr>PANDA</vt:lpstr>
      <vt:lpstr>PANDA Physics Case</vt:lpstr>
      <vt:lpstr>PANDA Experimental Set-Up </vt:lpstr>
      <vt:lpstr>FAIR GmbH</vt:lpstr>
      <vt:lpstr>Partners and Funding</vt:lpstr>
      <vt:lpstr>Civil Construction </vt:lpstr>
      <vt:lpstr>Civil Construction: Satellite’s View</vt:lpstr>
      <vt:lpstr>Bird’s View</vt:lpstr>
      <vt:lpstr>Piles</vt:lpstr>
      <vt:lpstr>Accelerator’s Status</vt:lpstr>
      <vt:lpstr>Collaboration Members by Country</vt:lpstr>
      <vt:lpstr>How to Work for/at FAIR</vt:lpstr>
      <vt:lpstr>From 2019 onwards</vt:lpstr>
    </vt:vector>
  </TitlesOfParts>
  <Company>UG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IL</dc:creator>
  <cp:lastModifiedBy>I Lehmann</cp:lastModifiedBy>
  <cp:revision>78</cp:revision>
  <cp:lastPrinted>2014-05-13T20:59:24Z</cp:lastPrinted>
  <dcterms:created xsi:type="dcterms:W3CDTF">2013-08-25T19:39:39Z</dcterms:created>
  <dcterms:modified xsi:type="dcterms:W3CDTF">2014-08-11T10:17:05Z</dcterms:modified>
</cp:coreProperties>
</file>