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0" r:id="rId2"/>
    <p:sldId id="340" r:id="rId3"/>
    <p:sldId id="341" r:id="rId4"/>
    <p:sldId id="343" r:id="rId5"/>
    <p:sldId id="272" r:id="rId6"/>
    <p:sldId id="324" r:id="rId7"/>
    <p:sldId id="334" r:id="rId8"/>
    <p:sldId id="327" r:id="rId9"/>
    <p:sldId id="328" r:id="rId10"/>
    <p:sldId id="370" r:id="rId11"/>
    <p:sldId id="318" r:id="rId12"/>
    <p:sldId id="333" r:id="rId13"/>
    <p:sldId id="323" r:id="rId14"/>
    <p:sldId id="335" r:id="rId15"/>
    <p:sldId id="336" r:id="rId16"/>
    <p:sldId id="359" r:id="rId17"/>
    <p:sldId id="331" r:id="rId18"/>
    <p:sldId id="348" r:id="rId19"/>
    <p:sldId id="349" r:id="rId20"/>
    <p:sldId id="352" r:id="rId21"/>
    <p:sldId id="354" r:id="rId22"/>
    <p:sldId id="355" r:id="rId23"/>
    <p:sldId id="357" r:id="rId24"/>
    <p:sldId id="332" r:id="rId25"/>
    <p:sldId id="306" r:id="rId26"/>
    <p:sldId id="312" r:id="rId27"/>
    <p:sldId id="346" r:id="rId28"/>
    <p:sldId id="360" r:id="rId29"/>
    <p:sldId id="363" r:id="rId30"/>
    <p:sldId id="361" r:id="rId31"/>
    <p:sldId id="362" r:id="rId32"/>
    <p:sldId id="358" r:id="rId33"/>
    <p:sldId id="292" r:id="rId34"/>
    <p:sldId id="368" r:id="rId35"/>
    <p:sldId id="369" r:id="rId36"/>
    <p:sldId id="367" r:id="rId37"/>
  </p:sldIdLst>
  <p:sldSz cx="9144000" cy="6858000" type="screen4x3"/>
  <p:notesSz cx="6669088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6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E3BC18C-6125-4493-9A95-42EE757AB515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25A4793-3C22-4F6A-BF4C-6F98DD2AF0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48780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zh-CN" smtClean="0"/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947862B-2907-45C4-9F12-278183870E28}" type="slidenum">
              <a:rPr lang="de-DE" altLang="zh-CN"/>
              <a:pPr>
                <a:defRPr/>
              </a:pPr>
              <a:t>10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xmlns="" val="87728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5D4C-AE02-4BDF-8B5B-E17CB5157BED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64C91-370A-4BD9-AC72-397A05A11F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67652-6994-4E08-9D63-899BA6FEB7D9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1529-29BB-4378-9D31-12239052C5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50BB-E8E0-4BFB-A3F8-CDECDBD70F09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1878-0B29-4F2A-9674-48ABD73A82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70C12-FEB3-4266-8BA7-AFFA4C7EE8C5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4C9C-17CE-443A-8C74-EDDB20B2EB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762AD-D707-41C3-A4F6-3C9D284D2B71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808E-7632-474D-A2B7-3DE0E8A14B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43957-13A8-4D47-874A-D4C356D453F5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AE3EE-2666-48E6-A628-EA12BA1EF6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99A4-3435-4287-BC0D-58F8C16CF92F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05BF-5538-471B-AD6C-D5885502B5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A479-0F78-4FB6-AC08-778BF3EC5733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28A28-962B-409F-8BBF-5D804A0C13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1130-7C46-4D92-97E5-E12F786E979A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823B-768D-4904-B38B-0B445C54C2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483B-BA99-4C75-BA3D-60B3D33C1C28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7B578-413D-448D-B652-D761658398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045F9-55FE-4BE9-A92E-3E924EB470BF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742BD-92C6-42AE-A9A5-0ABE389C3D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BBDC82-B474-4648-B69A-797BEA26BF00}" type="datetimeFigureOut">
              <a:rPr lang="zh-CN" altLang="en-US"/>
              <a:pPr>
                <a:defRPr/>
              </a:pPr>
              <a:t>2014/5/12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502C52F-7882-4F20-B02C-A9EC3552BE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ctrTitle"/>
          </p:nvPr>
        </p:nvSpPr>
        <p:spPr>
          <a:xfrm>
            <a:off x="685800" y="17446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FPGA Helix Tracking Algorithm </a:t>
            </a:r>
            <a:br>
              <a:rPr lang="en-US" altLang="zh-CN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for PANDA</a:t>
            </a:r>
            <a:endParaRPr lang="zh-CN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142976" y="3819542"/>
            <a:ext cx="6858000" cy="1966912"/>
          </a:xfrm>
        </p:spPr>
        <p:txBody>
          <a:bodyPr/>
          <a:lstStyle/>
          <a:p>
            <a:pPr eaLnBrk="1" hangingPunct="1"/>
            <a:r>
              <a:rPr lang="en-US" altLang="zh-CN" sz="16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Yutie</a:t>
            </a:r>
            <a:r>
              <a:rPr lang="en-US" altLang="zh-CN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Liang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Martin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Galuska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Thomas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Geßler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Jifeng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Wolfgang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Kühn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Jens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Sören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Lange, David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Münchow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Björn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Spruck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Milan Wagner</a:t>
            </a:r>
          </a:p>
          <a:p>
            <a:pPr eaLnBrk="1" hangingPunct="1"/>
            <a:endParaRPr lang="en-US" altLang="zh-CN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Physikalisches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Institut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JUSTUS-LIEBIG-UNIVERSITÄT GIESSEN</a:t>
            </a:r>
          </a:p>
          <a:p>
            <a:pPr eaLnBrk="1" hangingPunct="1"/>
            <a:r>
              <a:rPr lang="en-US" altLang="zh-C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13.05.2014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323850" y="692150"/>
            <a:ext cx="7561263" cy="64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149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2821071-08FD-4E28-8F4B-E6572B1F929F}" type="slidenum">
              <a:rPr lang="de-DE" altLang="zh-CN"/>
              <a:pPr>
                <a:defRPr/>
              </a:pPr>
              <a:t>10</a:t>
            </a:fld>
            <a:endParaRPr lang="de-DE" altLang="zh-CN"/>
          </a:p>
        </p:txBody>
      </p:sp>
      <p:grpSp>
        <p:nvGrpSpPr>
          <p:cNvPr id="2" name="组合 3"/>
          <p:cNvGrpSpPr/>
          <p:nvPr/>
        </p:nvGrpSpPr>
        <p:grpSpPr>
          <a:xfrm>
            <a:off x="3929058" y="1357298"/>
            <a:ext cx="4643470" cy="2500330"/>
            <a:chOff x="2601690" y="1531004"/>
            <a:chExt cx="6085110" cy="380345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872971324"/>
                </p:ext>
              </p:extLst>
            </p:nvPr>
          </p:nvGraphicFramePr>
          <p:xfrm>
            <a:off x="2601690" y="1531004"/>
            <a:ext cx="6085110" cy="3803453"/>
          </p:xfrm>
          <a:graphic>
            <a:graphicData uri="http://schemas.openxmlformats.org/presentationml/2006/ole">
              <p:oleObj spid="_x0000_s111618" name="Acrobat Document" r:id="rId5" imgW="4413240" imgH="3481920" progId="">
                <p:embed/>
              </p:oleObj>
            </a:graphicData>
          </a:graphic>
        </p:graphicFrame>
        <p:sp>
          <p:nvSpPr>
            <p:cNvPr id="7" name="Rechteck 6"/>
            <p:cNvSpPr/>
            <p:nvPr/>
          </p:nvSpPr>
          <p:spPr bwMode="auto">
            <a:xfrm>
              <a:off x="3309576" y="3779381"/>
              <a:ext cx="4750750" cy="111471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032" name="Textfeld 13"/>
          <p:cNvSpPr txBox="1">
            <a:spLocks noChangeArrowheads="1"/>
          </p:cNvSpPr>
          <p:nvPr/>
        </p:nvSpPr>
        <p:spPr bwMode="auto">
          <a:xfrm>
            <a:off x="579743" y="1327021"/>
            <a:ext cx="3228769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MHz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 ns revolution time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ns gap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2 events: 50 ns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Drift time: ~200 ns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367541" y="455613"/>
            <a:ext cx="3204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Event Structure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pile-up 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45" y="4295240"/>
            <a:ext cx="7541593" cy="22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1"/>
          <p:cNvSpPr txBox="1">
            <a:spLocks noChangeArrowheads="1"/>
          </p:cNvSpPr>
          <p:nvPr/>
        </p:nvSpPr>
        <p:spPr bwMode="auto">
          <a:xfrm>
            <a:off x="1115616" y="4499828"/>
            <a:ext cx="5256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Wrong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T0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Wrong drift circle  bad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track quality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5786" y="3286124"/>
            <a:ext cx="143500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pile-up</a:t>
            </a:r>
          </a:p>
        </p:txBody>
      </p:sp>
      <p:pic>
        <p:nvPicPr>
          <p:cNvPr id="61492" name="Picture 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764" y="3876482"/>
            <a:ext cx="757242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直接箭头连接符 16"/>
          <p:cNvCxnSpPr/>
          <p:nvPr/>
        </p:nvCxnSpPr>
        <p:spPr>
          <a:xfrm>
            <a:off x="785786" y="4214818"/>
            <a:ext cx="742955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503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1785938" y="600075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Event #4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6357938" y="600075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Event #4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3286125" y="5616575"/>
            <a:ext cx="28575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latin typeface="Calibri" pitchFamily="34" charset="0"/>
              </a:rPr>
              <a:t>Black dashed line: track by MC truth</a:t>
            </a:r>
          </a:p>
          <a:p>
            <a:r>
              <a:rPr lang="en-US" altLang="zh-CN" sz="1400">
                <a:solidFill>
                  <a:srgbClr val="FF0000"/>
                </a:solidFill>
                <a:latin typeface="Calibri" pitchFamily="34" charset="0"/>
              </a:rPr>
              <a:t>Red line: recon. track</a:t>
            </a:r>
          </a:p>
          <a:p>
            <a:r>
              <a:rPr lang="en-US" altLang="zh-CN" sz="1400">
                <a:solidFill>
                  <a:srgbClr val="0070C0"/>
                </a:solidFill>
                <a:latin typeface="Calibri" pitchFamily="34" charset="0"/>
              </a:rPr>
              <a:t>Blue:  recon. using outer layers</a:t>
            </a:r>
          </a:p>
          <a:p>
            <a:r>
              <a:rPr lang="en-US" altLang="zh-CN" sz="1400">
                <a:latin typeface="Calibri" pitchFamily="34" charset="0"/>
              </a:rPr>
              <a:t>drift circles belong to </a:t>
            </a:r>
            <a:r>
              <a:rPr lang="en-US" altLang="zh-CN" sz="1400">
                <a:solidFill>
                  <a:srgbClr val="FF0000"/>
                </a:solidFill>
                <a:latin typeface="Calibri" pitchFamily="34" charset="0"/>
              </a:rPr>
              <a:t>current event (Red) </a:t>
            </a:r>
            <a:r>
              <a:rPr lang="en-US" altLang="zh-CN" sz="1400">
                <a:latin typeface="Calibri" pitchFamily="34" charset="0"/>
              </a:rPr>
              <a:t>or</a:t>
            </a:r>
            <a:r>
              <a:rPr lang="en-US" altLang="zh-CN" sz="140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altLang="zh-CN" sz="1400">
                <a:solidFill>
                  <a:srgbClr val="00B050"/>
                </a:solidFill>
                <a:latin typeface="Calibri" pitchFamily="34" charset="0"/>
              </a:rPr>
              <a:t>other events (Green)</a:t>
            </a: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1992313" y="1214438"/>
            <a:ext cx="572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T</a:t>
            </a:r>
            <a:r>
              <a:rPr lang="en-US" altLang="zh-CN" baseline="-25000">
                <a:latin typeface="Calibri" pitchFamily="34" charset="0"/>
              </a:rPr>
              <a:t>0</a:t>
            </a:r>
            <a:r>
              <a:rPr lang="en-US" altLang="zh-CN">
                <a:latin typeface="Calibri" pitchFamily="34" charset="0"/>
              </a:rPr>
              <a:t> information:  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current event(Red) </a:t>
            </a:r>
            <a:r>
              <a:rPr lang="en-US" altLang="zh-CN">
                <a:latin typeface="Calibri" pitchFamily="34" charset="0"/>
              </a:rPr>
              <a:t>or </a:t>
            </a:r>
            <a:r>
              <a:rPr lang="en-US" altLang="zh-CN">
                <a:solidFill>
                  <a:srgbClr val="00B050"/>
                </a:solidFill>
                <a:latin typeface="Calibri" pitchFamily="34" charset="0"/>
              </a:rPr>
              <a:t>other events(Green)</a:t>
            </a:r>
            <a:endParaRPr lang="zh-CN" altLang="en-US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C2BFA-530A-4E46-BE89-DCF71FE93F23}" type="slidenum">
              <a:rPr lang="zh-CN" altLang="en-US"/>
              <a:pPr>
                <a:defRPr/>
              </a:pPr>
              <a:t>11</a:t>
            </a:fld>
            <a:endParaRPr lang="zh-CN" altLang="en-US" dirty="0"/>
          </a:p>
        </p:txBody>
      </p:sp>
      <p:sp>
        <p:nvSpPr>
          <p:cNvPr id="10249" name="TextBox 53"/>
          <p:cNvSpPr txBox="1">
            <a:spLocks noChangeArrowheads="1"/>
          </p:cNvSpPr>
          <p:nvPr/>
        </p:nvSpPr>
        <p:spPr bwMode="auto">
          <a:xfrm>
            <a:off x="3143240" y="455613"/>
            <a:ext cx="5295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Performance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realistic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events, time-based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0052" y="1403367"/>
            <a:ext cx="8229600" cy="5026029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GeV/c DPM events with 50 ns mean time</a:t>
            </a:r>
            <a:endParaRPr lang="de-DE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 Input:</a:t>
            </a:r>
          </a:p>
          <a:p>
            <a:pPr lvl="2">
              <a:buFont typeface="Wingdings" pitchFamily="2" charset="2"/>
              <a:buChar char="ü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 STT Timestamps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and Straw numbers (220 ns window)</a:t>
            </a:r>
          </a:p>
          <a:p>
            <a:pPr lvl="1">
              <a:buFont typeface="Wingdings" pitchFamily="2" charset="2"/>
              <a:buChar char="Ø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 Running t</a:t>
            </a:r>
            <a:r>
              <a:rPr lang="de-DE" sz="2000" baseline="-25000" dirty="0" smtClean="0">
                <a:latin typeface="Times New Roman" pitchFamily="18" charset="0"/>
                <a:cs typeface="Times New Roman" pitchFamily="18" charset="0"/>
              </a:rPr>
              <a:t>0i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window</a:t>
            </a:r>
          </a:p>
          <a:p>
            <a:pPr lvl="1">
              <a:buFont typeface="Wingdings" pitchFamily="2" charset="2"/>
              <a:buChar char="Ø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 Color code of isochrone:</a:t>
            </a:r>
          </a:p>
          <a:p>
            <a:pPr lvl="2">
              <a:buFont typeface="Wingdings" pitchFamily="2" charset="2"/>
              <a:buChar char="ü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Black: Isochrone too large</a:t>
            </a:r>
          </a:p>
          <a:p>
            <a:pPr lvl="2">
              <a:buFont typeface="Wingdings" pitchFamily="2" charset="2"/>
              <a:buChar char="ü"/>
            </a:pPr>
            <a:r>
              <a:rPr lang="de-DE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Red: Isochrone too small</a:t>
            </a:r>
            <a:endParaRPr lang="de-DE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de-DE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Green: Isochrone</a:t>
            </a:r>
          </a:p>
          <a:p>
            <a:pPr lvl="1">
              <a:buFont typeface="Wingdings" pitchFamily="2" charset="2"/>
              <a:buChar char="Ø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 Color code in upper panel:</a:t>
            </a:r>
          </a:p>
          <a:p>
            <a:pPr lvl="2">
              <a:buFont typeface="Wingdings" pitchFamily="2" charset="2"/>
              <a:buChar char="Ø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Black: Hit position in timestamp</a:t>
            </a:r>
          </a:p>
          <a:p>
            <a:pPr lvl="2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Red: t</a:t>
            </a:r>
            <a:r>
              <a:rPr lang="de-DE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from MC truth</a:t>
            </a:r>
          </a:p>
          <a:p>
            <a:pPr lvl="2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Blue: Running </a:t>
            </a:r>
            <a:r>
              <a:rPr lang="el-GR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tracking</a:t>
            </a:r>
            <a:endParaRPr lang="de-DE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de-DE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de-DE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8" name="TextBox 53"/>
          <p:cNvSpPr txBox="1">
            <a:spLocks noChangeArrowheads="1"/>
          </p:cNvSpPr>
          <p:nvPr/>
        </p:nvSpPr>
        <p:spPr bwMode="auto">
          <a:xfrm>
            <a:off x="2531679" y="455613"/>
            <a:ext cx="4121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Hitstream and Tracking Display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5532" y="2714620"/>
            <a:ext cx="3585558" cy="346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883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82946" name="Picture 2" descr="F:\draw_burst_dpm_20MHz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72" y="642958"/>
            <a:ext cx="5143496" cy="5143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0"/>
            <a:ext cx="335756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1252538"/>
            <a:ext cx="892968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571500" y="4643438"/>
            <a:ext cx="3419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   Number of hits in the track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  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track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53"/>
          <p:cNvSpPr txBox="1">
            <a:spLocks noChangeArrowheads="1"/>
          </p:cNvSpPr>
          <p:nvPr/>
        </p:nvSpPr>
        <p:spPr bwMode="auto">
          <a:xfrm>
            <a:off x="2500313" y="455613"/>
            <a:ext cx="3925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 Event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7655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BEFC52-D8B9-4980-B791-647AF04EFFF1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7656" name="矩形 11"/>
          <p:cNvSpPr>
            <a:spLocks noChangeArrowheads="1"/>
          </p:cNvSpPr>
          <p:nvPr/>
        </p:nvSpPr>
        <p:spPr bwMode="auto">
          <a:xfrm>
            <a:off x="7358063" y="5857875"/>
            <a:ext cx="42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zh-CN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xmlns="" val="40835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1785938" y="60007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Event #1</a:t>
            </a:r>
            <a:endParaRPr lang="zh-CN" altLang="en-US" sz="1800"/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357938" y="60007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Event #1</a:t>
            </a:r>
            <a:endParaRPr lang="zh-CN" altLang="en-US" sz="1800"/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3286125" y="5616575"/>
            <a:ext cx="28575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/>
              <a:t>Black dashed line: track by MC truth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0000"/>
                </a:solidFill>
              </a:rPr>
              <a:t>Red line: recon. track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70C0"/>
                </a:solidFill>
              </a:rPr>
              <a:t>Blue:  recon. using outer layers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/>
              <a:t>drift circles belong to </a:t>
            </a:r>
            <a:r>
              <a:rPr lang="en-US" altLang="zh-CN" sz="1400">
                <a:solidFill>
                  <a:srgbClr val="FF0000"/>
                </a:solidFill>
              </a:rPr>
              <a:t>current event (Red) </a:t>
            </a:r>
            <a:r>
              <a:rPr lang="en-US" altLang="zh-CN" sz="1400"/>
              <a:t>or</a:t>
            </a:r>
            <a:r>
              <a:rPr lang="en-US" altLang="zh-CN" sz="1400">
                <a:solidFill>
                  <a:srgbClr val="0070C0"/>
                </a:solidFill>
              </a:rPr>
              <a:t> </a:t>
            </a:r>
            <a:r>
              <a:rPr lang="en-US" altLang="zh-CN" sz="1400">
                <a:solidFill>
                  <a:srgbClr val="00B050"/>
                </a:solidFill>
              </a:rPr>
              <a:t>other events (Green)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1992313" y="1214438"/>
            <a:ext cx="572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</a:t>
            </a:r>
            <a:r>
              <a:rPr lang="en-US" altLang="zh-CN" sz="1800" baseline="-25000"/>
              <a:t>0</a:t>
            </a:r>
            <a:r>
              <a:rPr lang="en-US" altLang="zh-CN" sz="1800"/>
              <a:t> information:  </a:t>
            </a:r>
            <a:r>
              <a:rPr lang="en-US" altLang="zh-CN" sz="1800">
                <a:solidFill>
                  <a:srgbClr val="FF0000"/>
                </a:solidFill>
              </a:rPr>
              <a:t>current event(Red) </a:t>
            </a:r>
            <a:r>
              <a:rPr lang="en-US" altLang="zh-CN" sz="1800"/>
              <a:t>or </a:t>
            </a:r>
            <a:r>
              <a:rPr lang="en-US" altLang="zh-CN" sz="1800">
                <a:solidFill>
                  <a:srgbClr val="00B050"/>
                </a:solidFill>
              </a:rPr>
              <a:t>other events(Green)</a:t>
            </a:r>
            <a:endParaRPr lang="zh-CN" altLang="en-US" sz="1800">
              <a:solidFill>
                <a:srgbClr val="00B050"/>
              </a:solidFill>
            </a:endParaRPr>
          </a:p>
        </p:txBody>
      </p:sp>
      <p:sp>
        <p:nvSpPr>
          <p:cNvPr id="28680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B6F7BF-534A-4484-8862-E1570DB9AE5F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2500313" y="455613"/>
            <a:ext cx="3925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Correct Event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5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417912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3071802" y="455613"/>
            <a:ext cx="3033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VHDL Implementation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643050"/>
            <a:ext cx="31226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929058" y="4786322"/>
            <a:ext cx="4786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VHDL: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ery-high-speed integrated circuits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ardware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escription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anguage.</a:t>
            </a:r>
          </a:p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It’s a dataflow language, unlike procedural computing languages such as C++ which runs sequentially, one instruction at a time.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429132"/>
            <a:ext cx="22074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Performance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at FPGA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4ED3527-EFE2-4D60-A7BB-9490EDE330EF}" type="slidenum">
              <a:rPr lang="zh-CN" altLang="en-US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13320" name="TextBox 19"/>
          <p:cNvSpPr txBox="1">
            <a:spLocks noChangeArrowheads="1"/>
          </p:cNvSpPr>
          <p:nvPr/>
        </p:nvSpPr>
        <p:spPr bwMode="auto">
          <a:xfrm>
            <a:off x="716034" y="4305290"/>
            <a:ext cx="35445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2: Time per event:</a:t>
            </a:r>
          </a:p>
          <a:p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 burst,    20 MHz,   40 events    </a:t>
            </a:r>
          </a:p>
          <a:p>
            <a:endParaRPr lang="en-US" altLang="zh-CN" sz="20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260 </a:t>
            </a:r>
            <a:r>
              <a:rPr lang="el-GR" altLang="zh-CN" sz="2000" dirty="0" smtClean="0">
                <a:latin typeface="Times New Roman"/>
                <a:cs typeface="Times New Roman"/>
                <a:sym typeface="Wingdings" pitchFamily="2" charset="2"/>
              </a:rPr>
              <a:t>μ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568" y="1403484"/>
            <a:ext cx="4155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1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iteration is implemented in VHDL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Device Utilization Summary: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357430"/>
            <a:ext cx="7786710" cy="171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057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300ns_dpm_event_2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4327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at low event rate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18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300ns_dpm_event_3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4327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at 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at low event rate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19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3B897-CB7B-4CA1-976C-D79E96BAC2A7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859213" y="354013"/>
            <a:ext cx="1570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13" y="1714488"/>
            <a:ext cx="441467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1.    Introduction</a:t>
            </a:r>
          </a:p>
          <a:p>
            <a:pPr marL="342900" indent="-342900"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PANDA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, DAQ,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STT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2.   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algorithm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  <a:defRPr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3.    Performance study with C++</a:t>
            </a:r>
          </a:p>
          <a:p>
            <a:pPr marL="342900" indent="-342900">
              <a:buFontTx/>
              <a:buAutoNum type="arabicPeriod"/>
              <a:defRPr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4"/>
              <a:defRPr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Implementation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in VHDL</a:t>
            </a:r>
          </a:p>
          <a:p>
            <a:pPr marL="342900" indent="-342900">
              <a:defRPr/>
            </a:pP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Summary and outlook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300ns_dpm_event_7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43278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at 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at low event rate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20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50ns_dpm_event_2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3558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at 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-- 20 MHz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21</a:t>
            </a:fld>
            <a:endParaRPr lang="zh-CN" altLang="en-US" dirty="0"/>
          </a:p>
        </p:txBody>
      </p:sp>
      <p:pic>
        <p:nvPicPr>
          <p:cNvPr id="10" name="内容占位符 3" descr="tracking_FPGA_300ns_dpm_event_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00892" y="4248548"/>
            <a:ext cx="1994742" cy="187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50ns_dpm_event_3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3558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at 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-- 20 MHz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22</a:t>
            </a:fld>
            <a:endParaRPr lang="zh-CN" altLang="en-US" dirty="0"/>
          </a:p>
        </p:txBody>
      </p:sp>
      <p:pic>
        <p:nvPicPr>
          <p:cNvPr id="10" name="内容占位符 3" descr="tracking_FPGA_300ns_dpm_event_3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86015" y="4230903"/>
            <a:ext cx="2010090" cy="188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racking_FPGA_50ns_dpm_event_7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153" y="1600200"/>
            <a:ext cx="4827693" cy="452596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4779" y="455613"/>
            <a:ext cx="3665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at FPGA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-- 20 MHz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57224" y="1214422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flow:  Hit information at PC 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  FPGA, extract helix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para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      PC 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1472" y="628652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PC is used to draw hits and helix in the plot. The helix parameters come from FPGA.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23</a:t>
            </a:fld>
            <a:endParaRPr lang="zh-CN" altLang="en-US" dirty="0"/>
          </a:p>
        </p:txBody>
      </p:sp>
      <p:pic>
        <p:nvPicPr>
          <p:cNvPr id="10" name="内容占位符 3" descr="tracking_FPGA_300ns_dpm_event_7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91465" y="4252526"/>
            <a:ext cx="1989979" cy="18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5DD79-E196-4570-BA96-9EE02EE37784}" type="slidenum">
              <a:rPr lang="zh-CN" altLang="en-US"/>
              <a:pPr>
                <a:defRPr/>
              </a:pPr>
              <a:t>24</a:t>
            </a:fld>
            <a:endParaRPr lang="zh-CN" altLang="en-US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000364" y="466725"/>
            <a:ext cx="298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Summary and Outlook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571500" y="1489724"/>
            <a:ext cx="828675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Performance of this tracking algorithm is studied using C++.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2</a:t>
            </a:r>
            <a:r>
              <a:rPr lang="en-US" altLang="zh-CN" sz="2000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nd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iteration to improve momentum resolution.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      </a:t>
            </a:r>
            <a:r>
              <a:rPr lang="el-GR" altLang="zh-CN" sz="2000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altLang="zh-CN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of track might be used to determine T0. </a:t>
            </a:r>
            <a:endParaRPr lang="en-US" altLang="zh-CN" sz="20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First VHDL code is working now.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     ~ 6 </a:t>
            </a:r>
            <a:r>
              <a:rPr lang="el-GR" altLang="zh-CN" sz="2000" dirty="0" smtClean="0">
                <a:latin typeface="Times New Roman"/>
                <a:cs typeface="Times New Roman"/>
              </a:rPr>
              <a:t>μ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s/event.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Next to do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Optimize the VHDL code.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Include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MVD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points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Test with PTDAQ.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4E33E-FD96-48DC-A8A0-841AEBE51DC9}" type="slidenum">
              <a:rPr lang="zh-CN" altLang="en-US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3095625" y="2786063"/>
            <a:ext cx="2833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800">
                <a:latin typeface="Times New Roman" pitchFamily="18" charset="0"/>
                <a:cs typeface="Times New Roman" pitchFamily="18" charset="0"/>
              </a:rPr>
              <a:t>Thank you</a:t>
            </a:r>
            <a:endParaRPr lang="zh-CN" altLang="en-US" sz="4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193" y="357166"/>
            <a:ext cx="881196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4339" name="TextBox 53"/>
          <p:cNvSpPr txBox="1">
            <a:spLocks noChangeArrowheads="1"/>
          </p:cNvSpPr>
          <p:nvPr/>
        </p:nvSpPr>
        <p:spPr bwMode="auto">
          <a:xfrm>
            <a:off x="3000364" y="455613"/>
            <a:ext cx="3033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VHDL implementation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00125" y="3786188"/>
            <a:ext cx="7072313" cy="271462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3214688" y="4214813"/>
            <a:ext cx="1857375" cy="150018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2D Mapping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37"/>
          <p:cNvGrpSpPr>
            <a:grpSpLocks/>
          </p:cNvGrpSpPr>
          <p:nvPr/>
        </p:nvGrpSpPr>
        <p:grpSpPr bwMode="auto">
          <a:xfrm>
            <a:off x="342900" y="1500188"/>
            <a:ext cx="4014788" cy="1512887"/>
            <a:chOff x="4500562" y="1214422"/>
            <a:chExt cx="4014154" cy="1512340"/>
          </a:xfrm>
        </p:grpSpPr>
        <p:sp>
          <p:nvSpPr>
            <p:cNvPr id="14" name="矩形 13"/>
            <p:cNvSpPr/>
            <p:nvPr/>
          </p:nvSpPr>
          <p:spPr>
            <a:xfrm rot="5400000">
              <a:off x="4822059" y="1891217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 rot="5400000">
              <a:off x="5114113" y="1884869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5399818" y="1888043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5400000">
              <a:off x="5679174" y="1891217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5400000">
              <a:off x="5972022" y="1884076"/>
              <a:ext cx="785529" cy="287293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5400000">
              <a:off x="6258520" y="1888043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5400000">
              <a:off x="6544225" y="1891217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5400000">
              <a:off x="6836279" y="1884869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5400000">
              <a:off x="7121984" y="1888043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5400000">
              <a:off x="7401340" y="1891217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 rot="5400000">
              <a:off x="7693394" y="1884869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5400000">
              <a:off x="7979099" y="1888043"/>
              <a:ext cx="785529" cy="28570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5071972" y="2569657"/>
              <a:ext cx="3428459" cy="15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35" name="TextBox 29"/>
            <p:cNvSpPr txBox="1">
              <a:spLocks noChangeArrowheads="1"/>
            </p:cNvSpPr>
            <p:nvPr/>
          </p:nvSpPr>
          <p:spPr bwMode="auto">
            <a:xfrm>
              <a:off x="4500562" y="2357430"/>
              <a:ext cx="5822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itchFamily="18" charset="0"/>
                  <a:cs typeface="Times New Roman" pitchFamily="18" charset="0"/>
                </a:rPr>
                <a:t>ToT</a:t>
              </a: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 rot="5400000">
              <a:off x="5179986" y="1749215"/>
              <a:ext cx="785528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37" name="TextBox 35"/>
            <p:cNvSpPr txBox="1">
              <a:spLocks noChangeArrowheads="1"/>
            </p:cNvSpPr>
            <p:nvPr/>
          </p:nvSpPr>
          <p:spPr bwMode="auto">
            <a:xfrm>
              <a:off x="5572132" y="1214422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T0</a:t>
              </a:r>
              <a:endParaRPr lang="zh-CN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614811" y="1571480"/>
              <a:ext cx="1785656" cy="92835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 rot="5400000">
              <a:off x="5637114" y="1749215"/>
              <a:ext cx="785528" cy="158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0" name="TextBox 41"/>
            <p:cNvSpPr txBox="1">
              <a:spLocks noChangeArrowheads="1"/>
            </p:cNvSpPr>
            <p:nvPr/>
          </p:nvSpPr>
          <p:spPr bwMode="auto">
            <a:xfrm>
              <a:off x="6029666" y="1214422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T0</a:t>
              </a:r>
              <a:endParaRPr lang="zh-CN" alt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071939" y="1600045"/>
              <a:ext cx="1785656" cy="856940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同心圆 43"/>
          <p:cNvSpPr/>
          <p:nvPr/>
        </p:nvSpPr>
        <p:spPr>
          <a:xfrm>
            <a:off x="1143000" y="4857750"/>
            <a:ext cx="1128713" cy="1128713"/>
          </a:xfrm>
          <a:prstGeom prst="don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1" name="直接连接符 50"/>
          <p:cNvCxnSpPr/>
          <p:nvPr/>
        </p:nvCxnSpPr>
        <p:spPr>
          <a:xfrm rot="16200000" flipH="1">
            <a:off x="1797051" y="5715000"/>
            <a:ext cx="285750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1960563" y="5543550"/>
            <a:ext cx="214312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2000250" y="5389563"/>
            <a:ext cx="271463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rot="5400000" flipH="1" flipV="1">
            <a:off x="1932781" y="5061744"/>
            <a:ext cx="192088" cy="17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rot="5400000" flipH="1" flipV="1">
            <a:off x="1678782" y="4964906"/>
            <a:ext cx="28575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rot="16200000" flipH="1">
            <a:off x="1443832" y="4964906"/>
            <a:ext cx="28575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stCxn id="44" idx="1"/>
          </p:cNvCxnSpPr>
          <p:nvPr/>
        </p:nvCxnSpPr>
        <p:spPr>
          <a:xfrm rot="16200000" flipH="1">
            <a:off x="1308100" y="5022850"/>
            <a:ext cx="192088" cy="1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1143000" y="5286375"/>
            <a:ext cx="28575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1143000" y="5500688"/>
            <a:ext cx="28575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rot="5400000" flipH="1" flipV="1">
            <a:off x="1346994" y="5657056"/>
            <a:ext cx="177800" cy="1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44" idx="4"/>
          </p:cNvCxnSpPr>
          <p:nvPr/>
        </p:nvCxnSpPr>
        <p:spPr>
          <a:xfrm rot="5400000" flipH="1" flipV="1">
            <a:off x="1574800" y="5846763"/>
            <a:ext cx="271463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5" name="TextBox 74"/>
          <p:cNvSpPr txBox="1">
            <a:spLocks noChangeArrowheads="1"/>
          </p:cNvSpPr>
          <p:nvPr/>
        </p:nvSpPr>
        <p:spPr bwMode="auto">
          <a:xfrm>
            <a:off x="1143000" y="6072188"/>
            <a:ext cx="1335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Ring Buffer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214438" y="4214813"/>
            <a:ext cx="1071562" cy="50006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Input Interface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5" name="直接箭头连接符 84"/>
          <p:cNvCxnSpPr/>
          <p:nvPr/>
        </p:nvCxnSpPr>
        <p:spPr>
          <a:xfrm rot="5400000">
            <a:off x="1250950" y="3606800"/>
            <a:ext cx="1214438" cy="1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 rot="5400000">
            <a:off x="1177925" y="3892550"/>
            <a:ext cx="642938" cy="15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TextBox 90"/>
          <p:cNvSpPr txBox="1">
            <a:spLocks noChangeArrowheads="1"/>
          </p:cNvSpPr>
          <p:nvPr/>
        </p:nvSpPr>
        <p:spPr bwMode="auto">
          <a:xfrm>
            <a:off x="1285875" y="32861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T0</a:t>
            </a:r>
            <a:endParaRPr lang="zh-CN" alt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2" name="直接箭头连接符 91"/>
          <p:cNvCxnSpPr/>
          <p:nvPr/>
        </p:nvCxnSpPr>
        <p:spPr>
          <a:xfrm rot="5400000">
            <a:off x="1785938" y="5000625"/>
            <a:ext cx="5715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1" name="TextBox 98"/>
          <p:cNvSpPr txBox="1">
            <a:spLocks noChangeArrowheads="1"/>
          </p:cNvSpPr>
          <p:nvPr/>
        </p:nvSpPr>
        <p:spPr bwMode="auto">
          <a:xfrm>
            <a:off x="1668463" y="3786188"/>
            <a:ext cx="1760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Tracking module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52"/>
          <p:cNvGrpSpPr>
            <a:grpSpLocks/>
          </p:cNvGrpSpPr>
          <p:nvPr/>
        </p:nvGrpSpPr>
        <p:grpSpPr bwMode="auto">
          <a:xfrm>
            <a:off x="4786313" y="1500188"/>
            <a:ext cx="3857625" cy="2000250"/>
            <a:chOff x="1000125" y="571500"/>
            <a:chExt cx="5486400" cy="2786063"/>
          </a:xfrm>
        </p:grpSpPr>
        <p:sp>
          <p:nvSpPr>
            <p:cNvPr id="67" name="椭圆 66"/>
            <p:cNvSpPr/>
            <p:nvPr/>
          </p:nvSpPr>
          <p:spPr bwMode="auto">
            <a:xfrm>
              <a:off x="2729583" y="1944630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 bwMode="auto">
            <a:xfrm>
              <a:off x="3221778" y="1944630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 bwMode="auto">
            <a:xfrm>
              <a:off x="1745192" y="1944630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2237387" y="1944630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5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 bwMode="auto">
            <a:xfrm>
              <a:off x="2483484" y="2397919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4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 bwMode="auto">
            <a:xfrm>
              <a:off x="2975680" y="239791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 bwMode="auto">
            <a:xfrm>
              <a:off x="1991289" y="239791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 bwMode="auto">
            <a:xfrm>
              <a:off x="2483484" y="1491343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8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 bwMode="auto">
            <a:xfrm>
              <a:off x="2975680" y="149134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 bwMode="auto">
            <a:xfrm>
              <a:off x="1499093" y="149134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 bwMode="auto">
            <a:xfrm>
              <a:off x="1991289" y="149134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 bwMode="auto">
            <a:xfrm>
              <a:off x="4702881" y="194905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 bwMode="auto">
            <a:xfrm>
              <a:off x="5195076" y="194905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 bwMode="auto">
            <a:xfrm>
              <a:off x="3718489" y="1949053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 bwMode="auto">
            <a:xfrm>
              <a:off x="4210685" y="1949053"/>
              <a:ext cx="492196" cy="50414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6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0" name="椭圆 99"/>
            <p:cNvSpPr/>
            <p:nvPr/>
          </p:nvSpPr>
          <p:spPr bwMode="auto">
            <a:xfrm>
              <a:off x="4456782" y="1497976"/>
              <a:ext cx="492196" cy="5019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7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 bwMode="auto">
            <a:xfrm>
              <a:off x="4948978" y="1497976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 bwMode="auto">
            <a:xfrm>
              <a:off x="3472391" y="1497976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 bwMode="auto">
            <a:xfrm>
              <a:off x="3964587" y="1497976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 bwMode="auto">
            <a:xfrm>
              <a:off x="4689334" y="2837939"/>
              <a:ext cx="492196" cy="5019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2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 bwMode="auto">
            <a:xfrm>
              <a:off x="3704943" y="2837939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 bwMode="auto">
            <a:xfrm>
              <a:off x="4197138" y="2837939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 bwMode="auto">
            <a:xfrm>
              <a:off x="4443235" y="2384652"/>
              <a:ext cx="492196" cy="501933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3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 bwMode="auto">
            <a:xfrm>
              <a:off x="4935431" y="2384652"/>
              <a:ext cx="492196" cy="50193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 bwMode="auto">
            <a:xfrm>
              <a:off x="3458844" y="2384652"/>
              <a:ext cx="492196" cy="50193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 bwMode="auto">
            <a:xfrm>
              <a:off x="3951040" y="2384652"/>
              <a:ext cx="492196" cy="50193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 bwMode="auto">
            <a:xfrm>
              <a:off x="2697974" y="285341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 bwMode="auto">
            <a:xfrm>
              <a:off x="3190169" y="285341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 bwMode="auto">
            <a:xfrm>
              <a:off x="2205778" y="2853418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1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 bwMode="auto">
            <a:xfrm>
              <a:off x="2510578" y="60908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 bwMode="auto">
            <a:xfrm>
              <a:off x="3002773" y="609089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..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6" name="椭圆 115"/>
            <p:cNvSpPr/>
            <p:nvPr/>
          </p:nvSpPr>
          <p:spPr bwMode="auto">
            <a:xfrm>
              <a:off x="1526187" y="60908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 bwMode="auto">
            <a:xfrm>
              <a:off x="2018382" y="60908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 bwMode="auto">
            <a:xfrm>
              <a:off x="4716427" y="104689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 bwMode="auto">
            <a:xfrm>
              <a:off x="5208623" y="104689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 bwMode="auto">
            <a:xfrm>
              <a:off x="3732036" y="1046899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 bwMode="auto">
            <a:xfrm>
              <a:off x="4224232" y="1046899"/>
              <a:ext cx="492196" cy="50414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..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 bwMode="auto">
            <a:xfrm>
              <a:off x="4470329" y="595822"/>
              <a:ext cx="492196" cy="501934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..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 bwMode="auto">
            <a:xfrm>
              <a:off x="4962524" y="595822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 bwMode="auto">
            <a:xfrm>
              <a:off x="3485938" y="595822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 bwMode="auto">
            <a:xfrm>
              <a:off x="3978133" y="595822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 bwMode="auto">
            <a:xfrm>
              <a:off x="2725067" y="1064588"/>
              <a:ext cx="492196" cy="504145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chemeClr val="tx1"/>
                  </a:solidFill>
                </a:rPr>
                <a:t>9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7" name="椭圆 126"/>
            <p:cNvSpPr/>
            <p:nvPr/>
          </p:nvSpPr>
          <p:spPr bwMode="auto">
            <a:xfrm>
              <a:off x="3217263" y="106458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 bwMode="auto">
            <a:xfrm>
              <a:off x="1740676" y="106458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 bwMode="auto">
            <a:xfrm>
              <a:off x="2232872" y="106458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 bwMode="auto">
            <a:xfrm>
              <a:off x="5436658" y="1500188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 bwMode="auto">
            <a:xfrm>
              <a:off x="5707591" y="1071222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 bwMode="auto">
            <a:xfrm>
              <a:off x="5481813" y="598034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 bwMode="auto">
            <a:xfrm>
              <a:off x="5994329" y="595822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 bwMode="auto">
            <a:xfrm>
              <a:off x="1228160" y="1042477"/>
              <a:ext cx="492196" cy="50193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 bwMode="auto">
            <a:xfrm>
              <a:off x="1000125" y="571500"/>
              <a:ext cx="492196" cy="50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0" name="矩形 139"/>
          <p:cNvSpPr/>
          <p:nvPr/>
        </p:nvSpPr>
        <p:spPr>
          <a:xfrm>
            <a:off x="6929438" y="4214813"/>
            <a:ext cx="928687" cy="207168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Calc Mom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 flipV="1">
            <a:off x="2071688" y="5929313"/>
            <a:ext cx="4859337" cy="158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 flipV="1">
            <a:off x="2428875" y="4500563"/>
            <a:ext cx="714375" cy="1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 146"/>
          <p:cNvSpPr/>
          <p:nvPr/>
        </p:nvSpPr>
        <p:spPr>
          <a:xfrm>
            <a:off x="5643563" y="4214813"/>
            <a:ext cx="928687" cy="157162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 </a:t>
            </a:r>
            <a:r>
              <a:rPr lang="en-US" altLang="zh-CN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tracklet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6572250" y="5072063"/>
            <a:ext cx="365125" cy="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8" name="TextBox 149"/>
          <p:cNvSpPr txBox="1">
            <a:spLocks noChangeArrowheads="1"/>
          </p:cNvSpPr>
          <p:nvPr/>
        </p:nvSpPr>
        <p:spPr bwMode="auto">
          <a:xfrm>
            <a:off x="2500313" y="5214938"/>
            <a:ext cx="652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Index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 flipV="1">
            <a:off x="2428875" y="5500688"/>
            <a:ext cx="714375" cy="15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0688-7816-4054-880C-70BFBF446FFB}" type="slidenum">
              <a:rPr lang="zh-CN" altLang="en-US"/>
              <a:pPr>
                <a:defRPr/>
              </a:pPr>
              <a:t>28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21CBEB-118E-4302-8D1C-4D2F6A7E267A}" type="slidenum">
              <a:rPr lang="zh-CN" altLang="en-US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2895600" y="252413"/>
            <a:ext cx="3319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The Compute Node (CN)</a:t>
            </a:r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7858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143000"/>
            <a:ext cx="8386763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7B1A8-F314-4C83-923C-E596B2F34396}" type="slidenum">
              <a:rPr lang="zh-CN" altLang="en-US"/>
              <a:pPr>
                <a:defRPr/>
              </a:pPr>
              <a:t>3</a:t>
            </a:fld>
            <a:endParaRPr lang="en-US" altLang="zh-CN"/>
          </a:p>
        </p:txBody>
      </p:sp>
      <p:sp useBgFill="1"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5214938"/>
            <a:ext cx="7715250" cy="1214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Physics: Strong interaction studies with antiprotons</a:t>
            </a:r>
          </a:p>
          <a:p>
            <a:pPr>
              <a:lnSpc>
                <a:spcPct val="80000"/>
              </a:lnSpc>
            </a:pP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Beam of anti-proton with 15 GeV/c on proton fixed target</a:t>
            </a:r>
          </a:p>
          <a:p>
            <a:pPr>
              <a:lnSpc>
                <a:spcPct val="80000"/>
              </a:lnSpc>
            </a:pP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2*10</a:t>
            </a:r>
            <a:r>
              <a:rPr lang="en-US" altLang="zh-CN" sz="2000" baseline="3000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 annihilations /s         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zh-CN" sz="200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 2.5*10</a:t>
            </a:r>
            <a:r>
              <a:rPr lang="en-US" altLang="zh-CN" sz="2000" baseline="3000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 events/s to storage,  online reduction factor of ~ 1000 </a:t>
            </a:r>
            <a:endParaRPr lang="en-US" altLang="zh-CN" sz="18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071813" y="466725"/>
            <a:ext cx="3216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PANDA experiment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0" y="107156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pic>
        <p:nvPicPr>
          <p:cNvPr id="7" name="Picture 4" descr="C:\Users\spataro\Desktop\Picture2.png"/>
          <p:cNvPicPr>
            <a:picLocks noChangeAspect="1" noChangeArrowheads="1"/>
          </p:cNvPicPr>
          <p:nvPr/>
        </p:nvPicPr>
        <p:blipFill>
          <a:blip r:embed="rId2"/>
          <a:srcRect l="784" t="1202" r="784" b="1202"/>
          <a:stretch>
            <a:fillRect/>
          </a:stretch>
        </p:blipFill>
        <p:spPr bwMode="auto">
          <a:xfrm>
            <a:off x="1357289" y="1214422"/>
            <a:ext cx="608119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471885" y="1195568"/>
            <a:ext cx="295465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41AE6-9C5A-443D-9188-ADFDBE4E1426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516188" y="466725"/>
            <a:ext cx="4198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Hardware Description Language</a:t>
            </a:r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571500" y="1285875"/>
            <a:ext cx="81438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VHDL,  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Verilog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SystemC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VHDL: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ery-high-speed integrated circuits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ardware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escription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anguage.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It’s a dataflow language, unlike procedural computing languages such as C++ which runs sequentially, one instruction at a time.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1813" y="4071938"/>
            <a:ext cx="785812" cy="1571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571750" y="4786313"/>
            <a:ext cx="500063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571750" y="44291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857625" y="44291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857625" y="47847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5214938" y="4071938"/>
            <a:ext cx="785812" cy="1571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4714875" y="4786313"/>
            <a:ext cx="500063" cy="1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4714875" y="44291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6000750" y="44291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6000750" y="4784725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3" name="TextBox 36"/>
          <p:cNvSpPr txBox="1">
            <a:spLocks noChangeArrowheads="1"/>
          </p:cNvSpPr>
          <p:nvPr/>
        </p:nvSpPr>
        <p:spPr bwMode="auto">
          <a:xfrm>
            <a:off x="2533650" y="40719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A1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4" name="TextBox 37"/>
          <p:cNvSpPr txBox="1">
            <a:spLocks noChangeArrowheads="1"/>
          </p:cNvSpPr>
          <p:nvPr/>
        </p:nvSpPr>
        <p:spPr bwMode="auto">
          <a:xfrm>
            <a:off x="2533650" y="47863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A2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5" name="TextBox 38"/>
          <p:cNvSpPr txBox="1">
            <a:spLocks noChangeArrowheads="1"/>
          </p:cNvSpPr>
          <p:nvPr/>
        </p:nvSpPr>
        <p:spPr bwMode="auto">
          <a:xfrm>
            <a:off x="3890963" y="40719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A3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6" name="TextBox 39"/>
          <p:cNvSpPr txBox="1">
            <a:spLocks noChangeArrowheads="1"/>
          </p:cNvSpPr>
          <p:nvPr/>
        </p:nvSpPr>
        <p:spPr bwMode="auto">
          <a:xfrm>
            <a:off x="3890963" y="47736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A4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7" name="TextBox 40"/>
          <p:cNvSpPr txBox="1">
            <a:spLocks noChangeArrowheads="1"/>
          </p:cNvSpPr>
          <p:nvPr/>
        </p:nvSpPr>
        <p:spPr bwMode="auto">
          <a:xfrm>
            <a:off x="4676775" y="40719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B1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8" name="TextBox 41"/>
          <p:cNvSpPr txBox="1">
            <a:spLocks noChangeArrowheads="1"/>
          </p:cNvSpPr>
          <p:nvPr/>
        </p:nvSpPr>
        <p:spPr bwMode="auto">
          <a:xfrm>
            <a:off x="4676775" y="47736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B2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19" name="TextBox 42"/>
          <p:cNvSpPr txBox="1">
            <a:spLocks noChangeArrowheads="1"/>
          </p:cNvSpPr>
          <p:nvPr/>
        </p:nvSpPr>
        <p:spPr bwMode="auto">
          <a:xfrm>
            <a:off x="6034088" y="4071938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B3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20" name="TextBox 43"/>
          <p:cNvSpPr txBox="1">
            <a:spLocks noChangeArrowheads="1"/>
          </p:cNvSpPr>
          <p:nvPr/>
        </p:nvSpPr>
        <p:spPr bwMode="auto">
          <a:xfrm>
            <a:off x="6034088" y="47863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B4</a:t>
            </a:r>
            <a:endParaRPr lang="zh-CN" altLang="en-US">
              <a:latin typeface="Times New Roman" pitchFamily="18" charset="0"/>
            </a:endParaRPr>
          </a:p>
        </p:txBody>
      </p:sp>
      <p:sp>
        <p:nvSpPr>
          <p:cNvPr id="33825" name="TextBox 48"/>
          <p:cNvSpPr txBox="1">
            <a:spLocks noChangeArrowheads="1"/>
          </p:cNvSpPr>
          <p:nvPr/>
        </p:nvSpPr>
        <p:spPr bwMode="auto">
          <a:xfrm>
            <a:off x="714348" y="3786190"/>
            <a:ext cx="147162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Signal A3_B1 …;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Signal A4_B2 …;</a:t>
            </a:r>
          </a:p>
          <a:p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A3 &lt;= A3_B1;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B1 &lt;= A3_B1;</a:t>
            </a:r>
          </a:p>
          <a:p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A4 &lt;= A4_B2;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B2 &lt;= A4_B2;</a:t>
            </a:r>
          </a:p>
          <a:p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2857496"/>
            <a:ext cx="22074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C2FC92C-D51F-4647-A40E-FBE4D934D091}" type="slidenum">
              <a:rPr lang="zh-CN" altLang="en-US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12291" name="TextBox 18"/>
          <p:cNvSpPr txBox="1">
            <a:spLocks noChangeArrowheads="1"/>
          </p:cNvSpPr>
          <p:nvPr/>
        </p:nvSpPr>
        <p:spPr bwMode="auto">
          <a:xfrm>
            <a:off x="500063" y="1517650"/>
            <a:ext cx="4714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PC as data source and receiver.</a:t>
            </a:r>
          </a:p>
          <a:p>
            <a:pPr>
              <a:buFont typeface="Wingdings" pitchFamily="2" charset="2"/>
              <a:buChar char="Ø"/>
            </a:pPr>
            <a:endParaRPr lang="en-US" altLang="zh-CN" sz="20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  Ethernet.  </a:t>
            </a:r>
          </a:p>
          <a:p>
            <a:pPr>
              <a:buFont typeface="Wingdings" pitchFamily="2" charset="2"/>
              <a:buChar char="Ø"/>
            </a:pPr>
            <a:endParaRPr lang="en-US" altLang="zh-CN" sz="20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  Optical link (UDP by Grzegorz Korcyl )</a:t>
            </a:r>
          </a:p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      (not integrated yet)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00213" y="4643438"/>
            <a:ext cx="3300412" cy="13573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FPGA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985963" y="5143500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FIFO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3271838" y="5143500"/>
            <a:ext cx="1514475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Tracking algorithm</a:t>
            </a:r>
            <a:endParaRPr lang="zh-CN" altLang="en-US" dirty="0"/>
          </a:p>
        </p:txBody>
      </p:sp>
      <p:sp>
        <p:nvSpPr>
          <p:cNvPr id="27" name="右箭头 26"/>
          <p:cNvSpPr/>
          <p:nvPr/>
        </p:nvSpPr>
        <p:spPr>
          <a:xfrm>
            <a:off x="2843213" y="5286375"/>
            <a:ext cx="2857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左箭头 27"/>
          <p:cNvSpPr/>
          <p:nvPr/>
        </p:nvSpPr>
        <p:spPr>
          <a:xfrm>
            <a:off x="2843213" y="5572125"/>
            <a:ext cx="285750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776288" y="5643563"/>
            <a:ext cx="1214437" cy="158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36"/>
          <p:cNvSpPr txBox="1">
            <a:spLocks noChangeArrowheads="1"/>
          </p:cNvSpPr>
          <p:nvPr/>
        </p:nvSpPr>
        <p:spPr bwMode="auto">
          <a:xfrm>
            <a:off x="357188" y="4572000"/>
            <a:ext cx="1416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Ethernet via</a:t>
            </a:r>
          </a:p>
          <a:p>
            <a:r>
              <a:rPr lang="en-US" altLang="zh-CN">
                <a:latin typeface="Calibri" pitchFamily="34" charset="0"/>
              </a:rPr>
              <a:t>Optical Link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12300" name="TextBox 5"/>
          <p:cNvSpPr txBox="1">
            <a:spLocks noChangeArrowheads="1"/>
          </p:cNvSpPr>
          <p:nvPr/>
        </p:nvSpPr>
        <p:spPr bwMode="auto">
          <a:xfrm>
            <a:off x="3571875" y="455613"/>
            <a:ext cx="19850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Setup and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Test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214438"/>
            <a:ext cx="328612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857625"/>
            <a:ext cx="31226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2000250" y="5500688"/>
            <a:ext cx="71437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FIFO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785813" y="5286375"/>
            <a:ext cx="1214437" cy="1588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1785938" y="60007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Event #2</a:t>
            </a:r>
            <a:endParaRPr lang="zh-CN" altLang="en-US" sz="1800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6357938" y="600075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Event #2</a:t>
            </a:r>
            <a:endParaRPr lang="zh-CN" altLang="en-US" sz="1800"/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3286125" y="5616575"/>
            <a:ext cx="28575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/>
              <a:t>Black dashed line: track by MC truth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0000"/>
                </a:solidFill>
              </a:rPr>
              <a:t>Red line: recon. track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0070C0"/>
                </a:solidFill>
              </a:rPr>
              <a:t>Blue:  recon. using outer layers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/>
              <a:t>drift circles belong to </a:t>
            </a:r>
            <a:r>
              <a:rPr lang="en-US" altLang="zh-CN" sz="1400">
                <a:solidFill>
                  <a:srgbClr val="FF0000"/>
                </a:solidFill>
              </a:rPr>
              <a:t>current event (Red) </a:t>
            </a:r>
            <a:r>
              <a:rPr lang="en-US" altLang="zh-CN" sz="1400"/>
              <a:t>or</a:t>
            </a:r>
            <a:r>
              <a:rPr lang="en-US" altLang="zh-CN" sz="1400">
                <a:solidFill>
                  <a:srgbClr val="0070C0"/>
                </a:solidFill>
              </a:rPr>
              <a:t> </a:t>
            </a:r>
            <a:r>
              <a:rPr lang="en-US" altLang="zh-CN" sz="1400">
                <a:solidFill>
                  <a:srgbClr val="00B050"/>
                </a:solidFill>
              </a:rPr>
              <a:t>other events (Green)</a:t>
            </a: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1992313" y="1214438"/>
            <a:ext cx="572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</a:t>
            </a:r>
            <a:r>
              <a:rPr lang="en-US" altLang="zh-CN" sz="1800" baseline="-25000"/>
              <a:t>0</a:t>
            </a:r>
            <a:r>
              <a:rPr lang="en-US" altLang="zh-CN" sz="1800"/>
              <a:t> information:  </a:t>
            </a:r>
            <a:r>
              <a:rPr lang="en-US" altLang="zh-CN" sz="1800">
                <a:solidFill>
                  <a:srgbClr val="FF0000"/>
                </a:solidFill>
              </a:rPr>
              <a:t>current event(Red) </a:t>
            </a:r>
            <a:r>
              <a:rPr lang="en-US" altLang="zh-CN" sz="1800"/>
              <a:t>or </a:t>
            </a:r>
            <a:r>
              <a:rPr lang="en-US" altLang="zh-CN" sz="1800">
                <a:solidFill>
                  <a:srgbClr val="00B050"/>
                </a:solidFill>
              </a:rPr>
              <a:t>other events(Green)</a:t>
            </a:r>
            <a:endParaRPr lang="zh-CN" altLang="en-US" sz="1800">
              <a:solidFill>
                <a:srgbClr val="00B050"/>
              </a:solidFill>
            </a:endParaRPr>
          </a:p>
        </p:txBody>
      </p:sp>
      <p:sp>
        <p:nvSpPr>
          <p:cNvPr id="2970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255A64-3A7F-4367-AE1A-43ED2F543BBC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29705" name="TextBox 53"/>
          <p:cNvSpPr txBox="1">
            <a:spLocks noChangeArrowheads="1"/>
          </p:cNvSpPr>
          <p:nvPr/>
        </p:nvSpPr>
        <p:spPr bwMode="auto">
          <a:xfrm>
            <a:off x="2500313" y="455613"/>
            <a:ext cx="438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Assign a track to the correct event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9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2144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38"/>
            <a:ext cx="3414712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0"/>
            <a:ext cx="35004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1285875" y="1357313"/>
            <a:ext cx="868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0.2GeV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5214938" y="1428750"/>
            <a:ext cx="868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0.5GeV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5214938" y="4071938"/>
            <a:ext cx="693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2GeV</a:t>
            </a:r>
            <a:endParaRPr lang="zh-CN" altLang="en-US">
              <a:latin typeface="Calibri" pitchFamily="34" charset="0"/>
            </a:endParaRPr>
          </a:p>
        </p:txBody>
      </p:sp>
      <p:pic>
        <p:nvPicPr>
          <p:cNvPr id="378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4071938"/>
            <a:ext cx="352742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Box 12"/>
          <p:cNvSpPr txBox="1">
            <a:spLocks noChangeArrowheads="1"/>
          </p:cNvSpPr>
          <p:nvPr/>
        </p:nvSpPr>
        <p:spPr bwMode="auto">
          <a:xfrm>
            <a:off x="1214438" y="4071938"/>
            <a:ext cx="693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1GeV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898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C6F3A-C1C5-4F87-ADBE-0ADBC8035D2E}" type="slidenum">
              <a:rPr lang="zh-CN" altLang="en-US"/>
              <a:pPr>
                <a:defRPr/>
              </a:pPr>
              <a:t>33</a:t>
            </a:fld>
            <a:endParaRPr lang="zh-CN" altLang="en-US" dirty="0"/>
          </a:p>
        </p:txBody>
      </p:sp>
      <p:sp>
        <p:nvSpPr>
          <p:cNvPr id="37900" name="TextBox 53"/>
          <p:cNvSpPr txBox="1">
            <a:spLocks noChangeArrowheads="1"/>
          </p:cNvSpPr>
          <p:nvPr/>
        </p:nvSpPr>
        <p:spPr bwMode="auto">
          <a:xfrm>
            <a:off x="3216275" y="455613"/>
            <a:ext cx="4232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Performance study – single track</a:t>
            </a:r>
            <a:endParaRPr lang="zh-CN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1" name="TextBox 64"/>
          <p:cNvSpPr txBox="1">
            <a:spLocks noChangeArrowheads="1"/>
          </p:cNvSpPr>
          <p:nvPr/>
        </p:nvSpPr>
        <p:spPr bwMode="auto">
          <a:xfrm>
            <a:off x="3414713" y="3214688"/>
            <a:ext cx="728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2" name="TextBox 65"/>
          <p:cNvSpPr txBox="1">
            <a:spLocks noChangeArrowheads="1"/>
          </p:cNvSpPr>
          <p:nvPr/>
        </p:nvSpPr>
        <p:spPr bwMode="auto">
          <a:xfrm rot="-5400000">
            <a:off x="253206" y="1389857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3" name="TextBox 64"/>
          <p:cNvSpPr txBox="1">
            <a:spLocks noChangeArrowheads="1"/>
          </p:cNvSpPr>
          <p:nvPr/>
        </p:nvSpPr>
        <p:spPr bwMode="auto">
          <a:xfrm>
            <a:off x="7343775" y="3214688"/>
            <a:ext cx="728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4" name="TextBox 65"/>
          <p:cNvSpPr txBox="1">
            <a:spLocks noChangeArrowheads="1"/>
          </p:cNvSpPr>
          <p:nvPr/>
        </p:nvSpPr>
        <p:spPr bwMode="auto">
          <a:xfrm rot="-5400000">
            <a:off x="4182269" y="1389857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5" name="TextBox 64"/>
          <p:cNvSpPr txBox="1">
            <a:spLocks noChangeArrowheads="1"/>
          </p:cNvSpPr>
          <p:nvPr/>
        </p:nvSpPr>
        <p:spPr bwMode="auto">
          <a:xfrm>
            <a:off x="3414713" y="6059488"/>
            <a:ext cx="728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6" name="TextBox 65"/>
          <p:cNvSpPr txBox="1">
            <a:spLocks noChangeArrowheads="1"/>
          </p:cNvSpPr>
          <p:nvPr/>
        </p:nvSpPr>
        <p:spPr bwMode="auto">
          <a:xfrm rot="-5400000">
            <a:off x="253206" y="4234657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7" name="TextBox 64"/>
          <p:cNvSpPr txBox="1">
            <a:spLocks noChangeArrowheads="1"/>
          </p:cNvSpPr>
          <p:nvPr/>
        </p:nvSpPr>
        <p:spPr bwMode="auto">
          <a:xfrm>
            <a:off x="7343775" y="6059488"/>
            <a:ext cx="728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37908" name="TextBox 65"/>
          <p:cNvSpPr txBox="1">
            <a:spLocks noChangeArrowheads="1"/>
          </p:cNvSpPr>
          <p:nvPr/>
        </p:nvSpPr>
        <p:spPr bwMode="auto">
          <a:xfrm rot="-5400000">
            <a:off x="4182269" y="4234657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797017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7"/>
            <a:ext cx="7858180" cy="564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3852835" cy="504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0EFBF-9389-4F95-BC48-8BED6F964295}" type="slidenum">
              <a:rPr lang="zh-CN" altLang="en-US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2643188"/>
            <a:ext cx="3271838" cy="407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643188" y="466725"/>
            <a:ext cx="4221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Structure of PANDA TDAQ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4000500" y="1214438"/>
            <a:ext cx="49291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Time Distribution System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– provide clock for hit timestamps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Concentrators/Buffers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– buffering and on the fly data flow manipulation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L1 Compute Nodes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– mark hits which might belong to the same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event (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time slice)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L2 Feature Extraction Nodes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– combine detector information to extract physical 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signatures (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momentum, …)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L3 Event Selection Nodes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– event selection based on a complete reconstruction (PID, vertex, invariant mass, …)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9" y="4136237"/>
            <a:ext cx="2571768" cy="207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643702" y="4443249"/>
            <a:ext cx="2238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Prototype Trigger-less</a:t>
            </a:r>
          </a:p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Data Acquisition</a:t>
            </a:r>
          </a:p>
          <a:p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altLang="zh-CN" u="sng" dirty="0" smtClean="0">
                <a:latin typeface="Times New Roman" pitchFamily="18" charset="0"/>
                <a:cs typeface="Times New Roman" pitchFamily="18" charset="0"/>
              </a:rPr>
              <a:t>Milan Wagner</a:t>
            </a:r>
            <a:endParaRPr lang="zh-CN" altLang="en-US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214422"/>
            <a:ext cx="3214710" cy="133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38F6E-066B-43FE-B1A6-5C68505925A1}" type="slidenum">
              <a:rPr lang="zh-CN" altLang="en-US"/>
              <a:pPr>
                <a:defRPr/>
              </a:pPr>
              <a:t>5</a:t>
            </a:fld>
            <a:endParaRPr lang="zh-CN" altLang="en-US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143000"/>
            <a:ext cx="31210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2928926" y="455613"/>
            <a:ext cx="3439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Straw Tube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Tracker (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STT)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50" name="组合 27"/>
          <p:cNvGrpSpPr>
            <a:grpSpLocks/>
          </p:cNvGrpSpPr>
          <p:nvPr/>
        </p:nvGrpSpPr>
        <p:grpSpPr bwMode="auto">
          <a:xfrm>
            <a:off x="5643563" y="4143375"/>
            <a:ext cx="2214562" cy="2214563"/>
            <a:chOff x="5072063" y="2857500"/>
            <a:chExt cx="3214687" cy="3143250"/>
          </a:xfrm>
        </p:grpSpPr>
        <p:sp>
          <p:nvSpPr>
            <p:cNvPr id="8" name="椭圆 7"/>
            <p:cNvSpPr/>
            <p:nvPr/>
          </p:nvSpPr>
          <p:spPr>
            <a:xfrm>
              <a:off x="6238107" y="4114800"/>
              <a:ext cx="500062" cy="5002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858000" y="3999886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7572375" y="3999886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429250" y="3999886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43625" y="3999886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500813" y="4644308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7215188" y="4644308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072063" y="4644308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5786438" y="4644308"/>
              <a:ext cx="714375" cy="71427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500813" y="3357716"/>
              <a:ext cx="714375" cy="71427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7215188" y="3357716"/>
              <a:ext cx="714375" cy="71427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072063" y="3357716"/>
              <a:ext cx="714375" cy="71427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5786438" y="3357716"/>
              <a:ext cx="714375" cy="71427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23" name="直接连接符 22"/>
            <p:cNvCxnSpPr/>
            <p:nvPr/>
          </p:nvCxnSpPr>
          <p:spPr>
            <a:xfrm rot="5400000" flipH="1" flipV="1">
              <a:off x="4643437" y="4000501"/>
              <a:ext cx="3143250" cy="857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5890137" y="3472631"/>
              <a:ext cx="500063" cy="5002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062970" y="4880896"/>
              <a:ext cx="205094" cy="20504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6129798" y="3722739"/>
              <a:ext cx="71438" cy="225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457028" y="4360402"/>
              <a:ext cx="71438" cy="225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6125189" y="4989051"/>
              <a:ext cx="71438" cy="225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1" name="TextBox 31"/>
          <p:cNvSpPr txBox="1">
            <a:spLocks noChangeArrowheads="1"/>
          </p:cNvSpPr>
          <p:nvPr/>
        </p:nvSpPr>
        <p:spPr bwMode="auto">
          <a:xfrm>
            <a:off x="614363" y="4714875"/>
            <a:ext cx="46720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>
                <a:latin typeface="Calibri" pitchFamily="34" charset="0"/>
              </a:rPr>
              <a:t>4636 Straw tubes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>
                <a:latin typeface="Calibri" pitchFamily="34" charset="0"/>
              </a:rPr>
              <a:t>23-27 planar layers </a:t>
            </a:r>
          </a:p>
          <a:p>
            <a:pPr>
              <a:buFont typeface="Arial" charset="0"/>
              <a:buChar char="•"/>
            </a:pPr>
            <a:r>
              <a:rPr lang="en-US" altLang="zh-CN" dirty="0">
                <a:latin typeface="Calibri" pitchFamily="34" charset="0"/>
              </a:rPr>
              <a:t>    15-19 axial </a:t>
            </a:r>
            <a:r>
              <a:rPr lang="en-US" altLang="zh-CN" dirty="0" smtClean="0">
                <a:latin typeface="Calibri" pitchFamily="34" charset="0"/>
              </a:rPr>
              <a:t>layers (</a:t>
            </a:r>
            <a:r>
              <a:rPr lang="en-US" altLang="zh-CN" dirty="0">
                <a:solidFill>
                  <a:srgbClr val="00B050"/>
                </a:solidFill>
                <a:latin typeface="Calibri" pitchFamily="34" charset="0"/>
              </a:rPr>
              <a:t>green</a:t>
            </a:r>
            <a:r>
              <a:rPr lang="en-US" altLang="zh-CN" dirty="0">
                <a:latin typeface="Calibri" pitchFamily="34" charset="0"/>
              </a:rPr>
              <a:t>) in beam direction</a:t>
            </a:r>
          </a:p>
          <a:p>
            <a:pPr>
              <a:buFont typeface="Arial" charset="0"/>
              <a:buChar char="•"/>
            </a:pPr>
            <a:r>
              <a:rPr lang="en-US" altLang="zh-CN" dirty="0">
                <a:latin typeface="Calibri" pitchFamily="34" charset="0"/>
              </a:rPr>
              <a:t>    4 stereo double-layers for 3D reconstruction,</a:t>
            </a:r>
          </a:p>
          <a:p>
            <a:r>
              <a:rPr lang="en-US" altLang="zh-CN" dirty="0">
                <a:latin typeface="Calibri" pitchFamily="34" charset="0"/>
              </a:rPr>
              <a:t>       with ±2.89 skew </a:t>
            </a:r>
            <a:r>
              <a:rPr lang="en-US" altLang="zh-CN" dirty="0" smtClean="0">
                <a:latin typeface="Calibri" pitchFamily="34" charset="0"/>
              </a:rPr>
              <a:t>angle (</a:t>
            </a:r>
            <a:r>
              <a:rPr lang="en-US" altLang="zh-CN" dirty="0">
                <a:solidFill>
                  <a:srgbClr val="0070C0"/>
                </a:solidFill>
                <a:latin typeface="Calibri" pitchFamily="34" charset="0"/>
              </a:rPr>
              <a:t>blue</a:t>
            </a:r>
            <a:r>
              <a:rPr lang="en-US" altLang="zh-CN" dirty="0">
                <a:latin typeface="Calibri" pitchFamily="34" charset="0"/>
              </a:rPr>
              <a:t>/</a:t>
            </a:r>
            <a:r>
              <a:rPr lang="en-US" altLang="zh-CN" dirty="0">
                <a:solidFill>
                  <a:srgbClr val="FF0000"/>
                </a:solidFill>
                <a:latin typeface="Calibri" pitchFamily="34" charset="0"/>
              </a:rPr>
              <a:t>red</a:t>
            </a:r>
            <a:r>
              <a:rPr lang="en-US" altLang="zh-CN" dirty="0">
                <a:latin typeface="Calibri" pitchFamily="34" charset="0"/>
              </a:rPr>
              <a:t>)</a:t>
            </a:r>
            <a:endParaRPr lang="zh-CN" altLang="en-US" dirty="0">
              <a:latin typeface="Calibri" pitchFamily="34" charset="0"/>
            </a:endParaRPr>
          </a:p>
        </p:txBody>
      </p:sp>
      <p:sp>
        <p:nvSpPr>
          <p:cNvPr id="6152" name="TextBox 32"/>
          <p:cNvSpPr txBox="1">
            <a:spLocks noChangeArrowheads="1"/>
          </p:cNvSpPr>
          <p:nvPr/>
        </p:nvSpPr>
        <p:spPr bwMode="auto">
          <a:xfrm>
            <a:off x="4857750" y="6215063"/>
            <a:ext cx="3700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From STT :   Wire position + drift time</a:t>
            </a:r>
            <a:endParaRPr lang="zh-CN" altLang="en-US">
              <a:latin typeface="Calibri" pitchFamily="34" charset="0"/>
            </a:endParaRPr>
          </a:p>
        </p:txBody>
      </p:sp>
      <p:pic>
        <p:nvPicPr>
          <p:cNvPr id="6153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143000"/>
            <a:ext cx="4071937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直接连接符 32"/>
          <p:cNvCxnSpPr/>
          <p:nvPr/>
        </p:nvCxnSpPr>
        <p:spPr>
          <a:xfrm flipV="1">
            <a:off x="2714625" y="1214438"/>
            <a:ext cx="3500438" cy="135731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2714625" y="2981325"/>
            <a:ext cx="3500438" cy="101917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49BAE-9197-4248-A6E7-ED8C44204ED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grpSp>
        <p:nvGrpSpPr>
          <p:cNvPr id="2" name="组合 67"/>
          <p:cNvGrpSpPr>
            <a:grpSpLocks/>
          </p:cNvGrpSpPr>
          <p:nvPr/>
        </p:nvGrpSpPr>
        <p:grpSpPr bwMode="auto">
          <a:xfrm>
            <a:off x="500063" y="1357313"/>
            <a:ext cx="3143250" cy="1643062"/>
            <a:chOff x="642938" y="1643064"/>
            <a:chExt cx="3857625" cy="2000250"/>
          </a:xfrm>
        </p:grpSpPr>
        <p:sp>
          <p:nvSpPr>
            <p:cNvPr id="5" name="椭圆 4"/>
            <p:cNvSpPr/>
            <p:nvPr/>
          </p:nvSpPr>
          <p:spPr bwMode="auto">
            <a:xfrm>
              <a:off x="1858674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2205471" y="2628695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1167029" y="2628695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1513825" y="2628695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1685275" y="2955305"/>
              <a:ext cx="346797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2032072" y="295530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1340428" y="2955305"/>
              <a:ext cx="344848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1685275" y="2304016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2032072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993631" y="2304016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1340428" y="2304016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3245861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 bwMode="auto">
            <a:xfrm>
              <a:off x="3592657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2554215" y="263256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2901012" y="2632560"/>
              <a:ext cx="344849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3072462" y="2307882"/>
              <a:ext cx="346797" cy="361397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341925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2380818" y="2307882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2727614" y="2307882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3236119" y="3270321"/>
              <a:ext cx="346797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2544474" y="3270321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891271" y="3270321"/>
              <a:ext cx="344848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064669" y="2945643"/>
              <a:ext cx="344849" cy="359465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3409518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2371075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2717872" y="2945643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1837243" y="3281917"/>
              <a:ext cx="344849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2182091" y="3281917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1490446" y="3281917"/>
              <a:ext cx="346797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 bwMode="auto">
            <a:xfrm>
              <a:off x="1704758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2051555" y="1670121"/>
              <a:ext cx="344849" cy="361397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1013114" y="1670121"/>
              <a:ext cx="344848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1357962" y="1670121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3255602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3602398" y="1985135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2563957" y="1985135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2910754" y="1985135"/>
              <a:ext cx="344848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3082204" y="1660457"/>
              <a:ext cx="346797" cy="361399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 bwMode="auto">
            <a:xfrm>
              <a:off x="3429001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 bwMode="auto">
            <a:xfrm>
              <a:off x="2390558" y="1660457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2737355" y="1660457"/>
              <a:ext cx="344849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 bwMode="auto">
            <a:xfrm>
              <a:off x="1856725" y="1996731"/>
              <a:ext cx="344849" cy="361399"/>
            </a:xfrm>
            <a:prstGeom prst="ellipse">
              <a:avLst/>
            </a:prstGeom>
            <a:solidFill>
              <a:srgbClr val="FF0000">
                <a:alpha val="2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 bwMode="auto">
            <a:xfrm>
              <a:off x="2201574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 bwMode="auto">
            <a:xfrm>
              <a:off x="1163132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 bwMode="auto">
            <a:xfrm>
              <a:off x="1509929" y="1996731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 bwMode="auto">
            <a:xfrm>
              <a:off x="3762158" y="2309814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 bwMode="auto">
            <a:xfrm>
              <a:off x="3953091" y="2002529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 bwMode="auto">
            <a:xfrm>
              <a:off x="3793331" y="1662390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 bwMode="auto">
            <a:xfrm>
              <a:off x="4153766" y="1691379"/>
              <a:ext cx="346797" cy="3613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 bwMode="auto">
            <a:xfrm>
              <a:off x="802698" y="1981270"/>
              <a:ext cx="346797" cy="35946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 bwMode="auto">
            <a:xfrm>
              <a:off x="642938" y="1643064"/>
              <a:ext cx="346797" cy="361397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" name="组合 68"/>
          <p:cNvGrpSpPr/>
          <p:nvPr/>
        </p:nvGrpSpPr>
        <p:grpSpPr>
          <a:xfrm rot="3498044">
            <a:off x="2407597" y="2366571"/>
            <a:ext cx="3158626" cy="1560635"/>
            <a:chOff x="642938" y="1643064"/>
            <a:chExt cx="3857625" cy="2000250"/>
          </a:xfrm>
          <a:noFill/>
        </p:grpSpPr>
        <p:sp>
          <p:nvSpPr>
            <p:cNvPr id="70" name="椭圆 69"/>
            <p:cNvSpPr/>
            <p:nvPr/>
          </p:nvSpPr>
          <p:spPr bwMode="auto">
            <a:xfrm>
              <a:off x="1858963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220503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1166814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 bwMode="auto">
            <a:xfrm>
              <a:off x="1512888" y="262890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 bwMode="auto">
            <a:xfrm>
              <a:off x="1685925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>
              <a:off x="203200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 bwMode="auto">
            <a:xfrm>
              <a:off x="1339850" y="2954339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 bwMode="auto">
            <a:xfrm>
              <a:off x="168592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/>
          </p:nvSpPr>
          <p:spPr bwMode="auto">
            <a:xfrm>
              <a:off x="2032000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 bwMode="auto">
            <a:xfrm>
              <a:off x="993775" y="23034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 bwMode="auto">
            <a:xfrm>
              <a:off x="1339850" y="2303465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 bwMode="auto">
            <a:xfrm>
              <a:off x="324643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 bwMode="auto">
            <a:xfrm>
              <a:off x="359251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 bwMode="auto">
            <a:xfrm>
              <a:off x="2554288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 bwMode="auto">
            <a:xfrm>
              <a:off x="2900363" y="2632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 bwMode="auto">
            <a:xfrm>
              <a:off x="307340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 bwMode="auto">
            <a:xfrm>
              <a:off x="341947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 bwMode="auto">
            <a:xfrm>
              <a:off x="2381250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 bwMode="auto">
            <a:xfrm>
              <a:off x="2727325" y="23082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 bwMode="auto">
            <a:xfrm>
              <a:off x="3236914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 bwMode="auto">
            <a:xfrm>
              <a:off x="2544763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 bwMode="auto">
            <a:xfrm>
              <a:off x="2890838" y="3270252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 bwMode="auto">
            <a:xfrm>
              <a:off x="306387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 bwMode="auto">
            <a:xfrm>
              <a:off x="340995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 bwMode="auto">
            <a:xfrm>
              <a:off x="2371725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 bwMode="auto">
            <a:xfrm>
              <a:off x="2717800" y="2944814"/>
              <a:ext cx="346075" cy="3603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 bwMode="auto">
            <a:xfrm>
              <a:off x="1836738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 bwMode="auto">
            <a:xfrm>
              <a:off x="2182814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 bwMode="auto">
            <a:xfrm>
              <a:off x="1490663" y="32813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 bwMode="auto">
            <a:xfrm>
              <a:off x="1704975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 bwMode="auto">
            <a:xfrm>
              <a:off x="2051050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 bwMode="auto">
            <a:xfrm>
              <a:off x="1012826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 bwMode="auto">
            <a:xfrm>
              <a:off x="1358901" y="1670052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 bwMode="auto">
            <a:xfrm>
              <a:off x="3255963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 bwMode="auto">
            <a:xfrm>
              <a:off x="3602038" y="19843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 bwMode="auto">
            <a:xfrm>
              <a:off x="2563813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 bwMode="auto">
            <a:xfrm>
              <a:off x="2909888" y="19843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 bwMode="auto">
            <a:xfrm>
              <a:off x="308292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 bwMode="auto">
            <a:xfrm>
              <a:off x="3429000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 bwMode="auto">
            <a:xfrm>
              <a:off x="2390775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 bwMode="auto">
            <a:xfrm>
              <a:off x="2736851" y="166052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 bwMode="auto">
            <a:xfrm>
              <a:off x="1855788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 bwMode="auto">
            <a:xfrm>
              <a:off x="220186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 bwMode="auto">
            <a:xfrm>
              <a:off x="1163638" y="1997078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 bwMode="auto">
            <a:xfrm>
              <a:off x="1509713" y="1997077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 bwMode="auto">
            <a:xfrm>
              <a:off x="3762376" y="23098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 bwMode="auto">
            <a:xfrm>
              <a:off x="3952875" y="2001840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 bwMode="auto">
            <a:xfrm>
              <a:off x="3794125" y="166211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 bwMode="auto">
            <a:xfrm>
              <a:off x="4154488" y="1692267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 bwMode="auto">
            <a:xfrm>
              <a:off x="803275" y="1981203"/>
              <a:ext cx="346075" cy="360362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 bwMode="auto">
            <a:xfrm>
              <a:off x="642938" y="1643064"/>
              <a:ext cx="346075" cy="36195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grpSp>
        <p:nvGrpSpPr>
          <p:cNvPr id="7168" name="组合 107"/>
          <p:cNvGrpSpPr>
            <a:grpSpLocks/>
          </p:cNvGrpSpPr>
          <p:nvPr/>
        </p:nvGrpSpPr>
        <p:grpSpPr bwMode="auto">
          <a:xfrm>
            <a:off x="5572125" y="1428750"/>
            <a:ext cx="2786063" cy="2652713"/>
            <a:chOff x="5072063" y="1714500"/>
            <a:chExt cx="2786065" cy="2652713"/>
          </a:xfrm>
        </p:grpSpPr>
        <p:sp>
          <p:nvSpPr>
            <p:cNvPr id="123" name="矩形 122"/>
            <p:cNvSpPr/>
            <p:nvPr/>
          </p:nvSpPr>
          <p:spPr>
            <a:xfrm>
              <a:off x="5072063" y="1724025"/>
              <a:ext cx="2786065" cy="26431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直接连接符 123"/>
            <p:cNvCxnSpPr/>
            <p:nvPr/>
          </p:nvCxnSpPr>
          <p:spPr>
            <a:xfrm>
              <a:off x="5072063" y="4052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5072063" y="3767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5072063" y="3479800"/>
              <a:ext cx="2786065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5072063" y="3195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5072063" y="29098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5072063" y="26241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5072063" y="233838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>
              <a:off x="5072063" y="2052638"/>
              <a:ext cx="278606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rot="5400000">
              <a:off x="4037013" y="3035300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rot="5400000">
              <a:off x="4310063" y="3044825"/>
              <a:ext cx="26431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rot="5400000">
              <a:off x="4575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rot="5400000">
              <a:off x="48609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rot="5400000">
              <a:off x="51466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rot="5400000">
              <a:off x="543242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rot="5400000">
              <a:off x="5718177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rot="5400000">
              <a:off x="600392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rot="5400000">
              <a:off x="6289678" y="3044825"/>
              <a:ext cx="2643188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矩形 140"/>
            <p:cNvSpPr/>
            <p:nvPr/>
          </p:nvSpPr>
          <p:spPr>
            <a:xfrm>
              <a:off x="5908677" y="29098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6194427" y="2641600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6469064" y="40608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7040564" y="2632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5357813" y="35004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5357813" y="37861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5072063" y="407193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5632451" y="3214688"/>
              <a:ext cx="285750" cy="285750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6469064" y="377507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6461127" y="3489325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6754814" y="321468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6751639" y="2928938"/>
              <a:ext cx="285750" cy="28575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7175" name="TextBox 53"/>
          <p:cNvSpPr txBox="1">
            <a:spLocks noChangeArrowheads="1"/>
          </p:cNvSpPr>
          <p:nvPr/>
        </p:nvSpPr>
        <p:spPr bwMode="auto">
          <a:xfrm>
            <a:off x="3276689" y="455613"/>
            <a:ext cx="4175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Algorithm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Road Finding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69" name="组合 93"/>
          <p:cNvGrpSpPr>
            <a:grpSpLocks/>
          </p:cNvGrpSpPr>
          <p:nvPr/>
        </p:nvGrpSpPr>
        <p:grpSpPr bwMode="auto">
          <a:xfrm>
            <a:off x="323528" y="3573016"/>
            <a:ext cx="3084919" cy="825409"/>
            <a:chOff x="4589660" y="1524003"/>
            <a:chExt cx="4006088" cy="825505"/>
          </a:xfrm>
        </p:grpSpPr>
        <p:sp>
          <p:nvSpPr>
            <p:cNvPr id="155" name="矩形 154"/>
            <p:cNvSpPr/>
            <p:nvPr/>
          </p:nvSpPr>
          <p:spPr bwMode="auto">
            <a:xfrm rot="5400000">
              <a:off x="5039686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6" name="矩形 155"/>
            <p:cNvSpPr/>
            <p:nvPr/>
          </p:nvSpPr>
          <p:spPr bwMode="auto">
            <a:xfrm rot="5400000">
              <a:off x="5331786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矩形 156"/>
            <p:cNvSpPr/>
            <p:nvPr/>
          </p:nvSpPr>
          <p:spPr bwMode="auto">
            <a:xfrm rot="5400000">
              <a:off x="5617536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矩形 157"/>
            <p:cNvSpPr/>
            <p:nvPr/>
          </p:nvSpPr>
          <p:spPr bwMode="auto">
            <a:xfrm rot="5400000">
              <a:off x="5896936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9" name="矩形 158"/>
            <p:cNvSpPr/>
            <p:nvPr/>
          </p:nvSpPr>
          <p:spPr bwMode="auto">
            <a:xfrm rot="5400000">
              <a:off x="6189829" y="1635159"/>
              <a:ext cx="519173" cy="296862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矩形 159"/>
            <p:cNvSpPr/>
            <p:nvPr/>
          </p:nvSpPr>
          <p:spPr bwMode="auto">
            <a:xfrm rot="5400000">
              <a:off x="6476373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矩形 160"/>
            <p:cNvSpPr/>
            <p:nvPr/>
          </p:nvSpPr>
          <p:spPr bwMode="auto">
            <a:xfrm rot="5400000">
              <a:off x="6762123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矩形 161"/>
            <p:cNvSpPr/>
            <p:nvPr/>
          </p:nvSpPr>
          <p:spPr bwMode="auto">
            <a:xfrm rot="5400000">
              <a:off x="7054223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矩形 162"/>
            <p:cNvSpPr/>
            <p:nvPr/>
          </p:nvSpPr>
          <p:spPr bwMode="auto">
            <a:xfrm rot="5400000">
              <a:off x="7339973" y="1639128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" name="矩形 163"/>
            <p:cNvSpPr/>
            <p:nvPr/>
          </p:nvSpPr>
          <p:spPr bwMode="auto">
            <a:xfrm rot="5400000">
              <a:off x="7619373" y="1642303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矩形 164"/>
            <p:cNvSpPr/>
            <p:nvPr/>
          </p:nvSpPr>
          <p:spPr bwMode="auto">
            <a:xfrm rot="5400000">
              <a:off x="7911473" y="1635952"/>
              <a:ext cx="519173" cy="295275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Hit </a:t>
              </a:r>
              <a:endParaRPr lang="zh-CN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6" name="直接箭头连接符 165"/>
            <p:cNvCxnSpPr/>
            <p:nvPr/>
          </p:nvCxnSpPr>
          <p:spPr bwMode="auto">
            <a:xfrm>
              <a:off x="5057209" y="2192419"/>
              <a:ext cx="3538539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5" name="TextBox 270"/>
            <p:cNvSpPr txBox="1">
              <a:spLocks noChangeArrowheads="1"/>
            </p:cNvSpPr>
            <p:nvPr/>
          </p:nvSpPr>
          <p:spPr bwMode="auto">
            <a:xfrm>
              <a:off x="4589660" y="1980133"/>
              <a:ext cx="2398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68" name="直接箭头连接符 167"/>
          <p:cNvCxnSpPr/>
          <p:nvPr/>
        </p:nvCxnSpPr>
        <p:spPr>
          <a:xfrm>
            <a:off x="5572125" y="4429125"/>
            <a:ext cx="1428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extBox 90"/>
          <p:cNvSpPr txBox="1">
            <a:spLocks noChangeArrowheads="1"/>
          </p:cNvSpPr>
          <p:nvPr/>
        </p:nvSpPr>
        <p:spPr bwMode="auto">
          <a:xfrm>
            <a:off x="7286625" y="4214813"/>
            <a:ext cx="1009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Tube_ID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 rot="5400000" flipH="1" flipV="1">
            <a:off x="7984331" y="3645694"/>
            <a:ext cx="12160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TextBox 93"/>
          <p:cNvSpPr txBox="1">
            <a:spLocks noChangeArrowheads="1"/>
          </p:cNvSpPr>
          <p:nvPr/>
        </p:nvSpPr>
        <p:spPr bwMode="auto">
          <a:xfrm rot="5400000">
            <a:off x="8041481" y="2232819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Layer_ID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TextBox 94"/>
          <p:cNvSpPr txBox="1">
            <a:spLocks noChangeArrowheads="1"/>
          </p:cNvSpPr>
          <p:nvPr/>
        </p:nvSpPr>
        <p:spPr bwMode="auto">
          <a:xfrm>
            <a:off x="785813" y="4715297"/>
            <a:ext cx="7286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Hit:  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Seg_ID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(3 bits)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LayerID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(4 bits) +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Tube_ID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(6 bits)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+ Arrival time 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TextBox 96"/>
          <p:cNvSpPr txBox="1">
            <a:spLocks noChangeArrowheads="1"/>
          </p:cNvSpPr>
          <p:nvPr/>
        </p:nvSpPr>
        <p:spPr bwMode="auto">
          <a:xfrm>
            <a:off x="611560" y="5241974"/>
            <a:ext cx="46346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1: Start from inner layer     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2: Attach neighbour hit to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tracklet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layer by layer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253965" y="5219980"/>
            <a:ext cx="3589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Boundary between two segments.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neighbor: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4"/>
          <p:cNvGrpSpPr>
            <a:grpSpLocks/>
          </p:cNvGrpSpPr>
          <p:nvPr/>
        </p:nvGrpSpPr>
        <p:grpSpPr bwMode="auto">
          <a:xfrm>
            <a:off x="571500" y="1357313"/>
            <a:ext cx="4286250" cy="3500437"/>
            <a:chOff x="285750" y="1857364"/>
            <a:chExt cx="5929324" cy="4714884"/>
          </a:xfrm>
        </p:grpSpPr>
        <p:cxnSp>
          <p:nvCxnSpPr>
            <p:cNvPr id="6" name="直接箭头连接符 5"/>
            <p:cNvCxnSpPr/>
            <p:nvPr/>
          </p:nvCxnSpPr>
          <p:spPr bwMode="auto">
            <a:xfrm>
              <a:off x="571236" y="4769687"/>
              <a:ext cx="3184267" cy="21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 bwMode="auto">
            <a:xfrm rot="5400000" flipH="1" flipV="1">
              <a:off x="-803382" y="3384029"/>
              <a:ext cx="2771198" cy="43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 bwMode="auto">
            <a:xfrm>
              <a:off x="2053568" y="2357719"/>
              <a:ext cx="355759" cy="344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1284952" y="2644247"/>
              <a:ext cx="355759" cy="346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661275" y="2962849"/>
              <a:ext cx="707127" cy="6927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2642108" y="1900129"/>
              <a:ext cx="144939" cy="13898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3221864" y="1857364"/>
              <a:ext cx="707127" cy="6927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36" name="TextBox 64"/>
            <p:cNvSpPr txBox="1">
              <a:spLocks noChangeArrowheads="1"/>
            </p:cNvSpPr>
            <p:nvPr/>
          </p:nvSpPr>
          <p:spPr bwMode="auto">
            <a:xfrm>
              <a:off x="3540745" y="4702743"/>
              <a:ext cx="284088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x</a:t>
              </a:r>
              <a:endParaRPr lang="zh-CN" altLang="en-US" sz="1800"/>
            </a:p>
          </p:txBody>
        </p:sp>
        <p:sp>
          <p:nvSpPr>
            <p:cNvPr id="9237" name="TextBox 65"/>
            <p:cNvSpPr txBox="1">
              <a:spLocks noChangeArrowheads="1"/>
            </p:cNvSpPr>
            <p:nvPr/>
          </p:nvSpPr>
          <p:spPr bwMode="auto">
            <a:xfrm>
              <a:off x="285750" y="1932699"/>
              <a:ext cx="296914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y</a:t>
              </a:r>
              <a:endParaRPr lang="zh-CN" altLang="en-US" sz="1800"/>
            </a:p>
          </p:txBody>
        </p:sp>
        <p:sp>
          <p:nvSpPr>
            <p:cNvPr id="15" name="弧形 14"/>
            <p:cNvSpPr/>
            <p:nvPr/>
          </p:nvSpPr>
          <p:spPr>
            <a:xfrm>
              <a:off x="1214678" y="1857364"/>
              <a:ext cx="5000396" cy="4714884"/>
            </a:xfrm>
            <a:prstGeom prst="arc">
              <a:avLst>
                <a:gd name="adj1" fmla="val 10936356"/>
                <a:gd name="adj2" fmla="val 16211636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3929063" y="1143000"/>
            <a:ext cx="4643437" cy="2605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Known :  x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, y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, </a:t>
            </a:r>
            <a:r>
              <a:rPr lang="en-US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lang="en-US" altLang="zh-CN" sz="2000" baseline="-25000" dirty="0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endParaRPr lang="en-US" altLang="zh-CN" sz="2000" baseline="-25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Question: To determine a circle,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   x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+ y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+ ax + by + 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= 0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Method: Minimize the equation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   E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= ∑(x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+ y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+ a x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+ b </a:t>
            </a:r>
            <a:r>
              <a:rPr lang="en-US" altLang="zh-CN" sz="2000" dirty="0" err="1"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lang="en-US" altLang="zh-CN" sz="2000" baseline="-25000" dirty="0" err="1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altLang="zh-CN" sz="2000" baseline="-25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 + 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en-US" altLang="zh-CN" sz="2000" baseline="30000" dirty="0">
                <a:latin typeface="Times New Roman" pitchFamily="18" charset="0"/>
                <a:ea typeface="+mn-ea"/>
                <a:cs typeface="Times New Roman" pitchFamily="18" charset="0"/>
              </a:rPr>
              <a:t>2 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1/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000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en-US" altLang="zh-CN" sz="20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lang="en-US" altLang="zh-CN" sz="2000" baseline="30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aseline="-25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220" name="Object 2"/>
          <p:cNvGraphicFramePr>
            <a:graphicFrameLocks noChangeAspect="1"/>
          </p:cNvGraphicFramePr>
          <p:nvPr/>
        </p:nvGraphicFramePr>
        <p:xfrm>
          <a:off x="2493963" y="3857625"/>
          <a:ext cx="3863975" cy="1214438"/>
        </p:xfrm>
        <a:graphic>
          <a:graphicData uri="http://schemas.openxmlformats.org/presentationml/2006/ole">
            <p:oleObj spid="_x0000_s62595" name="公式" r:id="rId3" imgW="2870200" imgH="901700" progId="Equation.3">
              <p:embed/>
            </p:oleObj>
          </a:graphicData>
        </a:graphic>
      </p:graphicFrame>
      <p:sp>
        <p:nvSpPr>
          <p:cNvPr id="9221" name="TextBox 20"/>
          <p:cNvSpPr txBox="1">
            <a:spLocks noChangeArrowheads="1"/>
          </p:cNvSpPr>
          <p:nvPr/>
        </p:nvSpPr>
        <p:spPr bwMode="auto">
          <a:xfrm>
            <a:off x="6929438" y="4000500"/>
            <a:ext cx="16811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= ∑x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               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= ∑x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          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xxx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= ∑x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     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223" name="TextBox 53"/>
          <p:cNvSpPr txBox="1">
            <a:spLocks noChangeArrowheads="1"/>
          </p:cNvSpPr>
          <p:nvPr/>
        </p:nvSpPr>
        <p:spPr bwMode="auto">
          <a:xfrm>
            <a:off x="3269298" y="455613"/>
            <a:ext cx="5515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Tracking Algorithm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-- helix parameters calculation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灯片编号占位符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07598-49BC-48E3-8A84-784C240C744A}" type="slidenum">
              <a:rPr lang="zh-CN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CN" altLang="en-US" sz="1200" smtClean="0">
              <a:solidFill>
                <a:srgbClr val="898989"/>
              </a:solidFill>
            </a:endParaRPr>
          </a:p>
        </p:txBody>
      </p:sp>
      <p:sp>
        <p:nvSpPr>
          <p:cNvPr id="9225" name="TextBox 18"/>
          <p:cNvSpPr txBox="1">
            <a:spLocks noChangeArrowheads="1"/>
          </p:cNvSpPr>
          <p:nvPr/>
        </p:nvSpPr>
        <p:spPr bwMode="auto">
          <a:xfrm>
            <a:off x="500063" y="4071938"/>
            <a:ext cx="172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1)  Circle para.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500063" y="5314950"/>
            <a:ext cx="195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2)  Track quality.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27" name="Object 3"/>
          <p:cNvGraphicFramePr>
            <a:graphicFrameLocks noChangeAspect="1"/>
          </p:cNvGraphicFramePr>
          <p:nvPr/>
        </p:nvGraphicFramePr>
        <p:xfrm>
          <a:off x="2665413" y="5214938"/>
          <a:ext cx="4121150" cy="803275"/>
        </p:xfrm>
        <a:graphic>
          <a:graphicData uri="http://schemas.openxmlformats.org/presentationml/2006/ole">
            <p:oleObj spid="_x0000_s62596" name="公式" r:id="rId4" imgW="3060700" imgH="596900" progId="Equation.3">
              <p:embed/>
            </p:oleObj>
          </a:graphicData>
        </a:graphic>
      </p:graphicFrame>
      <p:graphicFrame>
        <p:nvGraphicFramePr>
          <p:cNvPr id="9228" name="Object 4"/>
          <p:cNvGraphicFramePr>
            <a:graphicFrameLocks noChangeAspect="1"/>
          </p:cNvGraphicFramePr>
          <p:nvPr/>
        </p:nvGraphicFramePr>
        <p:xfrm>
          <a:off x="357188" y="6143625"/>
          <a:ext cx="8526462" cy="323850"/>
        </p:xfrm>
        <a:graphic>
          <a:graphicData uri="http://schemas.openxmlformats.org/presentationml/2006/ole">
            <p:oleObj spid="_x0000_s62597" name="公式" r:id="rId5" imgW="8102600" imgH="317500" progId="Equation.3">
              <p:embed/>
            </p:oleObj>
          </a:graphicData>
        </a:graphic>
      </p:graphicFrame>
      <p:cxnSp>
        <p:nvCxnSpPr>
          <p:cNvPr id="3" name="直接连接符 2"/>
          <p:cNvCxnSpPr/>
          <p:nvPr/>
        </p:nvCxnSpPr>
        <p:spPr>
          <a:xfrm>
            <a:off x="1088457" y="2438994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401832" y="2060848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969259" y="1855813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940743" y="1628800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312593" y="1439935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/>
          <p:cNvSpPr/>
          <p:nvPr/>
        </p:nvSpPr>
        <p:spPr>
          <a:xfrm>
            <a:off x="895546" y="1348033"/>
            <a:ext cx="2196446" cy="1140643"/>
          </a:xfrm>
          <a:custGeom>
            <a:avLst/>
            <a:gdLst>
              <a:gd name="connsiteX0" fmla="*/ 0 w 2196446"/>
              <a:gd name="connsiteY0" fmla="*/ 1140643 h 1140643"/>
              <a:gd name="connsiteX1" fmla="*/ 584462 w 2196446"/>
              <a:gd name="connsiteY1" fmla="*/ 725864 h 1140643"/>
              <a:gd name="connsiteX2" fmla="*/ 1357460 w 2196446"/>
              <a:gd name="connsiteY2" fmla="*/ 292231 h 1140643"/>
              <a:gd name="connsiteX3" fmla="*/ 2196446 w 2196446"/>
              <a:gd name="connsiteY3" fmla="*/ 0 h 114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446" h="1140643">
                <a:moveTo>
                  <a:pt x="0" y="1140643"/>
                </a:moveTo>
                <a:cubicBezTo>
                  <a:pt x="179109" y="1003954"/>
                  <a:pt x="358219" y="867266"/>
                  <a:pt x="584462" y="725864"/>
                </a:cubicBezTo>
                <a:cubicBezTo>
                  <a:pt x="810705" y="584462"/>
                  <a:pt x="1088796" y="413208"/>
                  <a:pt x="1357460" y="292231"/>
                </a:cubicBezTo>
                <a:cubicBezTo>
                  <a:pt x="1626124" y="171254"/>
                  <a:pt x="1911285" y="85627"/>
                  <a:pt x="2196446" y="0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60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8195" name="TextBox 53"/>
          <p:cNvSpPr txBox="1">
            <a:spLocks noChangeArrowheads="1"/>
          </p:cNvSpPr>
          <p:nvPr/>
        </p:nvSpPr>
        <p:spPr bwMode="auto">
          <a:xfrm>
            <a:off x="1214414" y="455613"/>
            <a:ext cx="70993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Improve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Momentum Resolution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using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 2</a:t>
            </a:r>
            <a:r>
              <a:rPr lang="en-US" altLang="zh-CN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iteration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929063"/>
            <a:ext cx="3581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929063"/>
            <a:ext cx="35814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642938" y="1285875"/>
            <a:ext cx="4614960" cy="3643313"/>
            <a:chOff x="285750" y="1857364"/>
            <a:chExt cx="5717058" cy="4536976"/>
          </a:xfrm>
        </p:grpSpPr>
        <p:cxnSp>
          <p:nvCxnSpPr>
            <p:cNvPr id="21" name="直接箭头连接符 20"/>
            <p:cNvCxnSpPr/>
            <p:nvPr/>
          </p:nvCxnSpPr>
          <p:spPr bwMode="auto">
            <a:xfrm>
              <a:off x="570908" y="4769332"/>
              <a:ext cx="3185909" cy="19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 bwMode="auto">
            <a:xfrm rot="5400000" flipH="1" flipV="1">
              <a:off x="-803096" y="3383538"/>
              <a:ext cx="2771608" cy="39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 bwMode="auto">
            <a:xfrm>
              <a:off x="2053732" y="2357519"/>
              <a:ext cx="353990" cy="3439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1286754" y="2644168"/>
              <a:ext cx="353990" cy="34595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661372" y="2962449"/>
              <a:ext cx="707980" cy="6938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2643715" y="1900856"/>
              <a:ext cx="141596" cy="13838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3221899" y="1857364"/>
              <a:ext cx="707980" cy="69389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14" name="TextBox 64"/>
            <p:cNvSpPr txBox="1">
              <a:spLocks noChangeArrowheads="1"/>
            </p:cNvSpPr>
            <p:nvPr/>
          </p:nvSpPr>
          <p:spPr bwMode="auto">
            <a:xfrm>
              <a:off x="3540745" y="4702743"/>
              <a:ext cx="284088" cy="369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Calibri" pitchFamily="34" charset="0"/>
                </a:rPr>
                <a:t>x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215" name="TextBox 65"/>
            <p:cNvSpPr txBox="1">
              <a:spLocks noChangeArrowheads="1"/>
            </p:cNvSpPr>
            <p:nvPr/>
          </p:nvSpPr>
          <p:spPr bwMode="auto">
            <a:xfrm>
              <a:off x="285750" y="1932699"/>
              <a:ext cx="296914" cy="369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Calibri" pitchFamily="34" charset="0"/>
                </a:rPr>
                <a:t>y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>
              <a:off x="1178713" y="1857364"/>
              <a:ext cx="4824095" cy="4536976"/>
            </a:xfrm>
            <a:prstGeom prst="arc">
              <a:avLst>
                <a:gd name="adj1" fmla="val 11061594"/>
                <a:gd name="adj2" fmla="val 16211636"/>
              </a:avLst>
            </a:prstGeom>
            <a:ln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cxnSp>
        <p:nvCxnSpPr>
          <p:cNvPr id="31" name="直接连接符 30"/>
          <p:cNvCxnSpPr/>
          <p:nvPr/>
        </p:nvCxnSpPr>
        <p:spPr>
          <a:xfrm rot="10800000">
            <a:off x="1238250" y="2462213"/>
            <a:ext cx="1833563" cy="6096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TextBox 31"/>
          <p:cNvSpPr txBox="1">
            <a:spLocks noChangeArrowheads="1"/>
          </p:cNvSpPr>
          <p:nvPr/>
        </p:nvSpPr>
        <p:spPr bwMode="auto">
          <a:xfrm>
            <a:off x="2928938" y="2571750"/>
            <a:ext cx="884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</a:t>
            </a:r>
            <a:r>
              <a:rPr lang="en-US" altLang="zh-CN" baseline="-25000">
                <a:latin typeface="Calibri" pitchFamily="34" charset="0"/>
              </a:rPr>
              <a:t>c</a:t>
            </a:r>
            <a:r>
              <a:rPr lang="en-US" altLang="zh-CN">
                <a:latin typeface="Calibri" pitchFamily="34" charset="0"/>
              </a:rPr>
              <a:t>, y</a:t>
            </a:r>
            <a:r>
              <a:rPr lang="en-US" altLang="zh-CN" baseline="-25000">
                <a:latin typeface="Calibri" pitchFamily="34" charset="0"/>
              </a:rPr>
              <a:t>c</a:t>
            </a:r>
            <a:r>
              <a:rPr lang="en-US" altLang="zh-CN">
                <a:latin typeface="Calibri" pitchFamily="34" charset="0"/>
              </a:rPr>
              <a:t>, R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8201" name="TextBox 32"/>
          <p:cNvSpPr txBox="1">
            <a:spLocks noChangeArrowheads="1"/>
          </p:cNvSpPr>
          <p:nvPr/>
        </p:nvSpPr>
        <p:spPr bwMode="auto">
          <a:xfrm>
            <a:off x="4214813" y="1571625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Pt(input)         1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         2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0.2GeV/c :   0.195 ±0.0068    0.195±0.0068 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0.5GeV/c :   0.5     ±0.0212    0.5    ± 0.0164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1.0GeV/c :   0.99   ±0.0595    1.0    ± 0.0317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2.0GeV/c :   1.85   ±0.213      2.0    ± 0.073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41994" name="灯片编号占位符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B8820EF-9650-4E37-A3D2-B95CA46734CD}" type="slidenum">
              <a:rPr lang="zh-CN" altLang="en-US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8203" name="TextBox 64"/>
          <p:cNvSpPr txBox="1">
            <a:spLocks noChangeArrowheads="1"/>
          </p:cNvSpPr>
          <p:nvPr/>
        </p:nvSpPr>
        <p:spPr bwMode="auto">
          <a:xfrm>
            <a:off x="3519488" y="6396038"/>
            <a:ext cx="9858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>
                <a:latin typeface="Calibri" pitchFamily="34" charset="0"/>
              </a:rPr>
              <a:t>Pt(GeV/c)</a:t>
            </a:r>
            <a:endParaRPr lang="zh-CN" altLang="en-US" sz="1600">
              <a:latin typeface="Calibri" pitchFamily="34" charset="0"/>
            </a:endParaRPr>
          </a:p>
        </p:txBody>
      </p:sp>
      <p:sp>
        <p:nvSpPr>
          <p:cNvPr id="8204" name="TextBox 64"/>
          <p:cNvSpPr txBox="1">
            <a:spLocks noChangeArrowheads="1"/>
          </p:cNvSpPr>
          <p:nvPr/>
        </p:nvSpPr>
        <p:spPr bwMode="auto">
          <a:xfrm>
            <a:off x="7316788" y="6338888"/>
            <a:ext cx="9858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>
                <a:latin typeface="Calibri" pitchFamily="34" charset="0"/>
              </a:rPr>
              <a:t>Pt(GeV/c)</a:t>
            </a:r>
            <a:endParaRPr lang="zh-CN" altLang="en-US" sz="1600">
              <a:latin typeface="Calibri" pitchFamily="34" charset="0"/>
            </a:endParaRPr>
          </a:p>
        </p:txBody>
      </p:sp>
      <p:sp>
        <p:nvSpPr>
          <p:cNvPr id="8205" name="矩形 27"/>
          <p:cNvSpPr>
            <a:spLocks noChangeArrowheads="1"/>
          </p:cNvSpPr>
          <p:nvPr/>
        </p:nvSpPr>
        <p:spPr bwMode="auto">
          <a:xfrm>
            <a:off x="1214438" y="4143375"/>
            <a:ext cx="1287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 </a:t>
            </a:r>
            <a:endParaRPr lang="zh-CN" altLang="en-US"/>
          </a:p>
        </p:txBody>
      </p:sp>
      <p:sp>
        <p:nvSpPr>
          <p:cNvPr id="8206" name="矩形 28"/>
          <p:cNvSpPr>
            <a:spLocks noChangeArrowheads="1"/>
          </p:cNvSpPr>
          <p:nvPr/>
        </p:nvSpPr>
        <p:spPr bwMode="auto">
          <a:xfrm>
            <a:off x="5072063" y="4143375"/>
            <a:ext cx="1281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aseline="3000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iteration</a:t>
            </a:r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3283093" y="1574482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582935" y="1376980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193920" y="1838124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582060" y="2060848"/>
            <a:ext cx="37612" cy="6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1222020" y="2459004"/>
            <a:ext cx="37612" cy="67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弧形 45"/>
          <p:cNvSpPr/>
          <p:nvPr/>
        </p:nvSpPr>
        <p:spPr bwMode="auto">
          <a:xfrm>
            <a:off x="1420524" y="1295287"/>
            <a:ext cx="3894137" cy="3643313"/>
          </a:xfrm>
          <a:prstGeom prst="arc">
            <a:avLst>
              <a:gd name="adj1" fmla="val 11061594"/>
              <a:gd name="adj2" fmla="val 16211636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9150" y="1857375"/>
            <a:ext cx="41243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4843463" y="1428750"/>
            <a:ext cx="122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Multi-track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D5D83-6B1B-4D58-8A68-2CA277510773}" type="slidenum">
              <a:rPr lang="zh-CN" altLang="en-US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9222" name="TextBox 53"/>
          <p:cNvSpPr txBox="1">
            <a:spLocks noChangeArrowheads="1"/>
          </p:cNvSpPr>
          <p:nvPr/>
        </p:nvSpPr>
        <p:spPr bwMode="auto">
          <a:xfrm>
            <a:off x="3143240" y="455613"/>
            <a:ext cx="4557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Performance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single/multi-track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64"/>
          <p:cNvSpPr txBox="1">
            <a:spLocks noChangeArrowheads="1"/>
          </p:cNvSpPr>
          <p:nvPr/>
        </p:nvSpPr>
        <p:spPr bwMode="auto">
          <a:xfrm>
            <a:off x="8058150" y="5715000"/>
            <a:ext cx="728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9224" name="TextBox 65"/>
          <p:cNvSpPr txBox="1">
            <a:spLocks noChangeArrowheads="1"/>
          </p:cNvSpPr>
          <p:nvPr/>
        </p:nvSpPr>
        <p:spPr bwMode="auto">
          <a:xfrm rot="-5400000">
            <a:off x="4797425" y="2033588"/>
            <a:ext cx="72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857375"/>
            <a:ext cx="42862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Box 64"/>
          <p:cNvSpPr txBox="1">
            <a:spLocks noChangeArrowheads="1"/>
          </p:cNvSpPr>
          <p:nvPr/>
        </p:nvSpPr>
        <p:spPr bwMode="auto">
          <a:xfrm>
            <a:off x="3771900" y="5729288"/>
            <a:ext cx="727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x(cm)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9227" name="TextBox 65"/>
          <p:cNvSpPr txBox="1">
            <a:spLocks noChangeArrowheads="1"/>
          </p:cNvSpPr>
          <p:nvPr/>
        </p:nvSpPr>
        <p:spPr bwMode="auto">
          <a:xfrm rot="-5400000">
            <a:off x="463550" y="2008188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y(cm)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9228" name="TextBox 20"/>
          <p:cNvSpPr txBox="1">
            <a:spLocks noChangeArrowheads="1"/>
          </p:cNvSpPr>
          <p:nvPr/>
        </p:nvSpPr>
        <p:spPr bwMode="auto">
          <a:xfrm>
            <a:off x="642938" y="1428750"/>
            <a:ext cx="2055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Single track, 0.2GeV</a:t>
            </a:r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9|1.2|2.2|0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45313</TotalTime>
  <Words>1331</Words>
  <Application>Microsoft Office PowerPoint</Application>
  <PresentationFormat>全屏显示(4:3)</PresentationFormat>
  <Paragraphs>302</Paragraphs>
  <Slides>36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39" baseType="lpstr">
      <vt:lpstr>Office 主题</vt:lpstr>
      <vt:lpstr>公式</vt:lpstr>
      <vt:lpstr>Acrobat Document</vt:lpstr>
      <vt:lpstr>FPGA Helix Tracking Algorithm  for PANDA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liangyt</cp:lastModifiedBy>
  <cp:revision>641</cp:revision>
  <dcterms:modified xsi:type="dcterms:W3CDTF">2014-05-12T19:52:14Z</dcterms:modified>
</cp:coreProperties>
</file>