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60" r:id="rId2"/>
    <p:sldId id="485" r:id="rId3"/>
    <p:sldId id="419" r:id="rId4"/>
    <p:sldId id="478" r:id="rId5"/>
    <p:sldId id="479" r:id="rId6"/>
    <p:sldId id="473" r:id="rId7"/>
    <p:sldId id="463" r:id="rId8"/>
    <p:sldId id="447" r:id="rId9"/>
    <p:sldId id="466" r:id="rId10"/>
    <p:sldId id="481" r:id="rId11"/>
    <p:sldId id="465" r:id="rId12"/>
    <p:sldId id="468" r:id="rId13"/>
    <p:sldId id="482" r:id="rId14"/>
    <p:sldId id="469" r:id="rId15"/>
    <p:sldId id="476" r:id="rId16"/>
    <p:sldId id="477" r:id="rId17"/>
    <p:sldId id="483" r:id="rId18"/>
    <p:sldId id="470" r:id="rId19"/>
    <p:sldId id="454" r:id="rId20"/>
    <p:sldId id="455" r:id="rId21"/>
    <p:sldId id="456" r:id="rId22"/>
    <p:sldId id="434" r:id="rId23"/>
    <p:sldId id="439" r:id="rId24"/>
    <p:sldId id="422" r:id="rId25"/>
    <p:sldId id="480" r:id="rId26"/>
    <p:sldId id="475" r:id="rId27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FF9900"/>
    <a:srgbClr val="003399"/>
    <a:srgbClr val="F6BB00"/>
    <a:srgbClr val="0000FF"/>
    <a:srgbClr val="3366CC"/>
    <a:srgbClr val="0033CC"/>
    <a:srgbClr val="00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9712" autoAdjust="0"/>
  </p:normalViewPr>
  <p:slideViewPr>
    <p:cSldViewPr>
      <p:cViewPr>
        <p:scale>
          <a:sx n="90" d="100"/>
          <a:sy n="90" d="100"/>
        </p:scale>
        <p:origin x="-10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AEB861-B36D-40D2-AC36-19BEF72D32B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893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27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uppierung 12"/>
          <p:cNvGrpSpPr>
            <a:grpSpLocks/>
          </p:cNvGrpSpPr>
          <p:nvPr userDrawn="1"/>
        </p:nvGrpSpPr>
        <p:grpSpPr bwMode="auto">
          <a:xfrm>
            <a:off x="6172200" y="6381750"/>
            <a:ext cx="2881313" cy="390525"/>
            <a:chOff x="5494426" y="6215542"/>
            <a:chExt cx="3484780" cy="472514"/>
          </a:xfrm>
        </p:grpSpPr>
        <p:pic>
          <p:nvPicPr>
            <p:cNvPr id="112643" name="Bild 6" descr="logo.tif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199" y="6215542"/>
              <a:ext cx="332809" cy="39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4" name="Bild 7" descr="HG_LOGO_S_ENG_RGB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426" y="6215542"/>
              <a:ext cx="1069157" cy="47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5" name="Bild 8" descr="GSI_Logo_rg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215542"/>
              <a:ext cx="1174620" cy="39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6" name="Bild 9" descr="DESY-Logo-cyan-RGB_ger.jp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666" y="6215542"/>
              <a:ext cx="391540" cy="39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hteck 10"/>
          <p:cNvSpPr/>
          <p:nvPr userDrawn="1"/>
        </p:nvSpPr>
        <p:spPr>
          <a:xfrm>
            <a:off x="0" y="6738938"/>
            <a:ext cx="3044825" cy="119062"/>
          </a:xfrm>
          <a:prstGeom prst="rect">
            <a:avLst/>
          </a:prstGeom>
          <a:solidFill>
            <a:srgbClr val="004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-1588" y="6618288"/>
            <a:ext cx="6094413" cy="120650"/>
          </a:xfrm>
          <a:prstGeom prst="rect">
            <a:avLst/>
          </a:prstGeom>
          <a:solidFill>
            <a:srgbClr val="DC6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6099175" y="6738938"/>
            <a:ext cx="3044825" cy="119062"/>
          </a:xfrm>
          <a:prstGeom prst="rect">
            <a:avLst/>
          </a:prstGeom>
          <a:solidFill>
            <a:srgbClr val="767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4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3049588" y="871538"/>
            <a:ext cx="6094412" cy="119062"/>
          </a:xfrm>
          <a:prstGeom prst="rect">
            <a:avLst/>
          </a:prstGeom>
          <a:solidFill>
            <a:srgbClr val="DC6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6094413" cy="119063"/>
          </a:xfrm>
          <a:prstGeom prst="rect">
            <a:avLst/>
          </a:prstGeom>
          <a:solidFill>
            <a:srgbClr val="A4A7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099175" y="0"/>
            <a:ext cx="3044825" cy="119063"/>
          </a:xfrm>
          <a:prstGeom prst="rect">
            <a:avLst/>
          </a:prstGeom>
          <a:solidFill>
            <a:srgbClr val="002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algn="l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2655" name="Rectangle 15"/>
          <p:cNvSpPr>
            <a:spLocks noChangeArrowheads="1"/>
          </p:cNvSpPr>
          <p:nvPr userDrawn="1"/>
        </p:nvSpPr>
        <p:spPr bwMode="auto">
          <a:xfrm>
            <a:off x="6084888" y="6381750"/>
            <a:ext cx="305911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60" name="Picture 20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76237" flipH="1" flipV="1">
            <a:off x="6372225" y="6308725"/>
            <a:ext cx="8890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2" name="Picture 22" descr="http://www.him.uni-mainz.de/styles/gsi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6381750"/>
            <a:ext cx="13081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-1588" y="6541133"/>
            <a:ext cx="6949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Günter Weber	                        FAIRNESS 2014, </a:t>
            </a:r>
            <a:r>
              <a:rPr kumimoji="0" lang="de-DE" alt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Vietri</a:t>
            </a:r>
            <a:r>
              <a:rPr kumimoji="0" lang="de-DE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sul Mare, </a:t>
            </a:r>
            <a:r>
              <a:rPr kumimoji="0" lang="de-DE" alt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Italy</a:t>
            </a:r>
            <a:r>
              <a:rPr kumimoji="0" lang="de-DE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, 26. 9. 2014</a:t>
            </a:r>
            <a:endParaRPr kumimoji="0" lang="de-DE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38.wmf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37.wmf"/><Relationship Id="rId9" Type="http://schemas.openxmlformats.org/officeDocument/2006/relationships/image" Target="../media/image39.wmf"/><Relationship Id="rId1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7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3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060575"/>
            <a:ext cx="91440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en-US" sz="800">
              <a:solidFill>
                <a:srgbClr val="000099"/>
              </a:solidFill>
            </a:endParaRPr>
          </a:p>
          <a:p>
            <a:endParaRPr lang="de-DE" altLang="en-US" sz="800">
              <a:solidFill>
                <a:srgbClr val="000099"/>
              </a:solidFill>
            </a:endParaRPr>
          </a:p>
          <a:p>
            <a:endParaRPr lang="de-DE" altLang="en-US" sz="800">
              <a:solidFill>
                <a:srgbClr val="000099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de-DE" altLang="en-US" sz="1600" b="1" i="1">
                <a:solidFill>
                  <a:srgbClr val="000099"/>
                </a:solidFill>
                <a:cs typeface="Times New Roman" pitchFamily="18" charset="0"/>
              </a:rPr>
              <a:t>Helmholtz-Institut Jena, 07743 Jena, Germany</a:t>
            </a:r>
            <a:endParaRPr lang="en-US" altLang="en-US" sz="1600" b="1" baseline="3000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1600" b="1" i="1">
                <a:solidFill>
                  <a:srgbClr val="000099"/>
                </a:solidFill>
                <a:cs typeface="Times New Roman" pitchFamily="18" charset="0"/>
              </a:rPr>
              <a:t>GSI Helmholtzzentrum für Schwerionenforschung, 64291 Darmstadt, Germany</a:t>
            </a:r>
          </a:p>
          <a:p>
            <a:endParaRPr lang="de-DE" altLang="en-US" sz="1600" b="1">
              <a:solidFill>
                <a:srgbClr val="000099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2400" b="1">
                <a:solidFill>
                  <a:srgbClr val="000099"/>
                </a:solidFill>
              </a:rPr>
              <a:t>Günter Weber</a:t>
            </a:r>
            <a:endParaRPr lang="de-DE" altLang="en-US" sz="2400" b="1" baseline="30000">
              <a:solidFill>
                <a:srgbClr val="000099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156325" y="6092825"/>
            <a:ext cx="2987675" cy="765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76237" flipH="1" flipV="1">
            <a:off x="1547813" y="4968875"/>
            <a:ext cx="2087562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http://www.him.uni-mainz.de/styles/gsi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173663"/>
            <a:ext cx="2449513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27435" r="16096" b="22147"/>
          <a:stretch/>
        </p:blipFill>
        <p:spPr bwMode="auto">
          <a:xfrm>
            <a:off x="262153" y="1071079"/>
            <a:ext cx="880163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Hard X-Ray Linear Polarimetry</a:t>
            </a:r>
            <a:endParaRPr lang="de-DE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34041" y="2497773"/>
            <a:ext cx="6361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Radiative </a:t>
            </a:r>
            <a:r>
              <a:rPr lang="de-DE" sz="4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Electron</a:t>
            </a:r>
            <a:r>
              <a:rPr lang="de-DE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Capture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188640"/>
            <a:ext cx="90741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 b="1" dirty="0">
                <a:solidFill>
                  <a:schemeClr val="bg1"/>
                </a:solidFill>
                <a:latin typeface="Calibri" panose="020F0502020204030204" pitchFamily="34" charset="0"/>
              </a:rPr>
              <a:t>Radiative </a:t>
            </a:r>
            <a:r>
              <a:rPr lang="en-US" altLang="en-US" sz="2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Electron Capture Studies (REC) at the ESR Gas Target</a:t>
            </a:r>
          </a:p>
        </p:txBody>
      </p:sp>
      <p:grpSp>
        <p:nvGrpSpPr>
          <p:cNvPr id="212205" name="Group 237"/>
          <p:cNvGrpSpPr>
            <a:grpSpLocks/>
          </p:cNvGrpSpPr>
          <p:nvPr/>
        </p:nvGrpSpPr>
        <p:grpSpPr bwMode="auto">
          <a:xfrm>
            <a:off x="468313" y="1005502"/>
            <a:ext cx="2914650" cy="2952750"/>
            <a:chOff x="295" y="2024"/>
            <a:chExt cx="1836" cy="1860"/>
          </a:xfrm>
        </p:grpSpPr>
        <p:sp>
          <p:nvSpPr>
            <p:cNvPr id="211971" name="Rectangle 3"/>
            <p:cNvSpPr>
              <a:spLocks noChangeAspect="1" noChangeArrowheads="1"/>
            </p:cNvSpPr>
            <p:nvPr/>
          </p:nvSpPr>
          <p:spPr bwMode="auto">
            <a:xfrm>
              <a:off x="362" y="2478"/>
              <a:ext cx="1723" cy="1406"/>
            </a:xfrm>
            <a:prstGeom prst="rect">
              <a:avLst/>
            </a:prstGeom>
            <a:solidFill>
              <a:srgbClr val="EAEAEA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1972" name="Freeform 4"/>
            <p:cNvSpPr>
              <a:spLocks noChangeAspect="1"/>
            </p:cNvSpPr>
            <p:nvPr/>
          </p:nvSpPr>
          <p:spPr bwMode="auto">
            <a:xfrm>
              <a:off x="515" y="2611"/>
              <a:ext cx="49" cy="48"/>
            </a:xfrm>
            <a:custGeom>
              <a:avLst/>
              <a:gdLst>
                <a:gd name="T0" fmla="*/ 51 w 97"/>
                <a:gd name="T1" fmla="*/ 92 h 93"/>
                <a:gd name="T2" fmla="*/ 56 w 97"/>
                <a:gd name="T3" fmla="*/ 92 h 93"/>
                <a:gd name="T4" fmla="*/ 61 w 97"/>
                <a:gd name="T5" fmla="*/ 91 h 93"/>
                <a:gd name="T6" fmla="*/ 66 w 97"/>
                <a:gd name="T7" fmla="*/ 89 h 93"/>
                <a:gd name="T8" fmla="*/ 71 w 97"/>
                <a:gd name="T9" fmla="*/ 87 h 93"/>
                <a:gd name="T10" fmla="*/ 75 w 97"/>
                <a:gd name="T11" fmla="*/ 84 h 93"/>
                <a:gd name="T12" fmla="*/ 78 w 97"/>
                <a:gd name="T13" fmla="*/ 82 h 93"/>
                <a:gd name="T14" fmla="*/ 83 w 97"/>
                <a:gd name="T15" fmla="*/ 79 h 93"/>
                <a:gd name="T16" fmla="*/ 86 w 97"/>
                <a:gd name="T17" fmla="*/ 76 h 93"/>
                <a:gd name="T18" fmla="*/ 90 w 97"/>
                <a:gd name="T19" fmla="*/ 71 h 93"/>
                <a:gd name="T20" fmla="*/ 92 w 97"/>
                <a:gd name="T21" fmla="*/ 67 h 93"/>
                <a:gd name="T22" fmla="*/ 95 w 97"/>
                <a:gd name="T23" fmla="*/ 62 h 93"/>
                <a:gd name="T24" fmla="*/ 96 w 97"/>
                <a:gd name="T25" fmla="*/ 57 h 93"/>
                <a:gd name="T26" fmla="*/ 97 w 97"/>
                <a:gd name="T27" fmla="*/ 52 h 93"/>
                <a:gd name="T28" fmla="*/ 97 w 97"/>
                <a:gd name="T29" fmla="*/ 47 h 93"/>
                <a:gd name="T30" fmla="*/ 97 w 97"/>
                <a:gd name="T31" fmla="*/ 43 h 93"/>
                <a:gd name="T32" fmla="*/ 97 w 97"/>
                <a:gd name="T33" fmla="*/ 38 h 93"/>
                <a:gd name="T34" fmla="*/ 96 w 97"/>
                <a:gd name="T35" fmla="*/ 33 h 93"/>
                <a:gd name="T36" fmla="*/ 93 w 97"/>
                <a:gd name="T37" fmla="*/ 28 h 93"/>
                <a:gd name="T38" fmla="*/ 91 w 97"/>
                <a:gd name="T39" fmla="*/ 23 h 93"/>
                <a:gd name="T40" fmla="*/ 88 w 97"/>
                <a:gd name="T41" fmla="*/ 20 h 93"/>
                <a:gd name="T42" fmla="*/ 85 w 97"/>
                <a:gd name="T43" fmla="*/ 15 h 93"/>
                <a:gd name="T44" fmla="*/ 82 w 97"/>
                <a:gd name="T45" fmla="*/ 11 h 93"/>
                <a:gd name="T46" fmla="*/ 77 w 97"/>
                <a:gd name="T47" fmla="*/ 8 h 93"/>
                <a:gd name="T48" fmla="*/ 73 w 97"/>
                <a:gd name="T49" fmla="*/ 6 h 93"/>
                <a:gd name="T50" fmla="*/ 68 w 97"/>
                <a:gd name="T51" fmla="*/ 3 h 93"/>
                <a:gd name="T52" fmla="*/ 65 w 97"/>
                <a:gd name="T53" fmla="*/ 2 h 93"/>
                <a:gd name="T54" fmla="*/ 60 w 97"/>
                <a:gd name="T55" fmla="*/ 1 h 93"/>
                <a:gd name="T56" fmla="*/ 55 w 97"/>
                <a:gd name="T57" fmla="*/ 0 h 93"/>
                <a:gd name="T58" fmla="*/ 50 w 97"/>
                <a:gd name="T59" fmla="*/ 0 h 93"/>
                <a:gd name="T60" fmla="*/ 46 w 97"/>
                <a:gd name="T61" fmla="*/ 0 h 93"/>
                <a:gd name="T62" fmla="*/ 41 w 97"/>
                <a:gd name="T63" fmla="*/ 0 h 93"/>
                <a:gd name="T64" fmla="*/ 36 w 97"/>
                <a:gd name="T65" fmla="*/ 1 h 93"/>
                <a:gd name="T66" fmla="*/ 31 w 97"/>
                <a:gd name="T67" fmla="*/ 2 h 93"/>
                <a:gd name="T68" fmla="*/ 26 w 97"/>
                <a:gd name="T69" fmla="*/ 5 h 93"/>
                <a:gd name="T70" fmla="*/ 22 w 97"/>
                <a:gd name="T71" fmla="*/ 7 h 93"/>
                <a:gd name="T72" fmla="*/ 19 w 97"/>
                <a:gd name="T73" fmla="*/ 10 h 93"/>
                <a:gd name="T74" fmla="*/ 14 w 97"/>
                <a:gd name="T75" fmla="*/ 12 h 93"/>
                <a:gd name="T76" fmla="*/ 11 w 97"/>
                <a:gd name="T77" fmla="*/ 16 h 93"/>
                <a:gd name="T78" fmla="*/ 8 w 97"/>
                <a:gd name="T79" fmla="*/ 21 h 93"/>
                <a:gd name="T80" fmla="*/ 5 w 97"/>
                <a:gd name="T81" fmla="*/ 25 h 93"/>
                <a:gd name="T82" fmla="*/ 3 w 97"/>
                <a:gd name="T83" fmla="*/ 30 h 93"/>
                <a:gd name="T84" fmla="*/ 1 w 97"/>
                <a:gd name="T85" fmla="*/ 35 h 93"/>
                <a:gd name="T86" fmla="*/ 0 w 97"/>
                <a:gd name="T87" fmla="*/ 40 h 93"/>
                <a:gd name="T88" fmla="*/ 0 w 97"/>
                <a:gd name="T89" fmla="*/ 44 h 93"/>
                <a:gd name="T90" fmla="*/ 0 w 97"/>
                <a:gd name="T91" fmla="*/ 48 h 93"/>
                <a:gd name="T92" fmla="*/ 0 w 97"/>
                <a:gd name="T93" fmla="*/ 53 h 93"/>
                <a:gd name="T94" fmla="*/ 1 w 97"/>
                <a:gd name="T95" fmla="*/ 58 h 93"/>
                <a:gd name="T96" fmla="*/ 4 w 97"/>
                <a:gd name="T97" fmla="*/ 63 h 93"/>
                <a:gd name="T98" fmla="*/ 6 w 97"/>
                <a:gd name="T99" fmla="*/ 68 h 93"/>
                <a:gd name="T100" fmla="*/ 9 w 97"/>
                <a:gd name="T101" fmla="*/ 72 h 93"/>
                <a:gd name="T102" fmla="*/ 13 w 97"/>
                <a:gd name="T103" fmla="*/ 77 h 93"/>
                <a:gd name="T104" fmla="*/ 15 w 97"/>
                <a:gd name="T105" fmla="*/ 81 h 93"/>
                <a:gd name="T106" fmla="*/ 20 w 97"/>
                <a:gd name="T107" fmla="*/ 83 h 93"/>
                <a:gd name="T108" fmla="*/ 24 w 97"/>
                <a:gd name="T109" fmla="*/ 86 h 93"/>
                <a:gd name="T110" fmla="*/ 29 w 97"/>
                <a:gd name="T111" fmla="*/ 88 h 93"/>
                <a:gd name="T112" fmla="*/ 32 w 97"/>
                <a:gd name="T113" fmla="*/ 89 h 93"/>
                <a:gd name="T114" fmla="*/ 37 w 97"/>
                <a:gd name="T115" fmla="*/ 91 h 93"/>
                <a:gd name="T116" fmla="*/ 42 w 97"/>
                <a:gd name="T117" fmla="*/ 92 h 93"/>
                <a:gd name="T118" fmla="*/ 47 w 97"/>
                <a:gd name="T11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93">
                  <a:moveTo>
                    <a:pt x="49" y="93"/>
                  </a:moveTo>
                  <a:lnTo>
                    <a:pt x="49" y="93"/>
                  </a:lnTo>
                  <a:lnTo>
                    <a:pt x="49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1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6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9" y="92"/>
                  </a:lnTo>
                  <a:lnTo>
                    <a:pt x="60" y="91"/>
                  </a:lnTo>
                  <a:lnTo>
                    <a:pt x="60" y="91"/>
                  </a:lnTo>
                  <a:lnTo>
                    <a:pt x="61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4" y="91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6" y="89"/>
                  </a:lnTo>
                  <a:lnTo>
                    <a:pt x="66" y="89"/>
                  </a:lnTo>
                  <a:lnTo>
                    <a:pt x="67" y="88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70" y="88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3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2" y="81"/>
                  </a:lnTo>
                  <a:lnTo>
                    <a:pt x="82" y="79"/>
                  </a:lnTo>
                  <a:lnTo>
                    <a:pt x="83" y="79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8" y="73"/>
                  </a:lnTo>
                  <a:lnTo>
                    <a:pt x="88" y="72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1" y="68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2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6" y="59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7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7" y="54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2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7" y="49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4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2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7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5" y="30"/>
                  </a:lnTo>
                  <a:lnTo>
                    <a:pt x="95" y="28"/>
                  </a:lnTo>
                  <a:lnTo>
                    <a:pt x="93" y="28"/>
                  </a:lnTo>
                  <a:lnTo>
                    <a:pt x="93" y="27"/>
                  </a:lnTo>
                  <a:lnTo>
                    <a:pt x="93" y="26"/>
                  </a:lnTo>
                  <a:lnTo>
                    <a:pt x="92" y="26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0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2" y="12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0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9" y="73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8"/>
                  </a:lnTo>
                  <a:lnTo>
                    <a:pt x="14" y="78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7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0" y="88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9" y="92"/>
                  </a:lnTo>
                  <a:lnTo>
                    <a:pt x="49" y="9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3" name="Line 5"/>
            <p:cNvSpPr>
              <a:spLocks noChangeAspect="1" noChangeShapeType="1"/>
            </p:cNvSpPr>
            <p:nvPr/>
          </p:nvSpPr>
          <p:spPr bwMode="auto">
            <a:xfrm flipH="1">
              <a:off x="843" y="2635"/>
              <a:ext cx="4" cy="10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4" name="Line 6"/>
            <p:cNvSpPr>
              <a:spLocks noChangeAspect="1" noChangeShapeType="1"/>
            </p:cNvSpPr>
            <p:nvPr/>
          </p:nvSpPr>
          <p:spPr bwMode="auto">
            <a:xfrm>
              <a:off x="580" y="3742"/>
              <a:ext cx="64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5" name="Line 7"/>
            <p:cNvSpPr>
              <a:spLocks noChangeAspect="1" noChangeShapeType="1"/>
            </p:cNvSpPr>
            <p:nvPr/>
          </p:nvSpPr>
          <p:spPr bwMode="auto">
            <a:xfrm>
              <a:off x="576" y="3003"/>
              <a:ext cx="648" cy="0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6" name="Line 8"/>
            <p:cNvSpPr>
              <a:spLocks noChangeAspect="1" noChangeShapeType="1"/>
            </p:cNvSpPr>
            <p:nvPr/>
          </p:nvSpPr>
          <p:spPr bwMode="auto">
            <a:xfrm>
              <a:off x="580" y="3049"/>
              <a:ext cx="6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Aspect="1" noChangeShapeType="1"/>
            </p:cNvSpPr>
            <p:nvPr/>
          </p:nvSpPr>
          <p:spPr bwMode="auto">
            <a:xfrm>
              <a:off x="584" y="3090"/>
              <a:ext cx="64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8" name="Line 10"/>
            <p:cNvSpPr>
              <a:spLocks noChangeAspect="1" noChangeShapeType="1"/>
            </p:cNvSpPr>
            <p:nvPr/>
          </p:nvSpPr>
          <p:spPr bwMode="auto">
            <a:xfrm>
              <a:off x="592" y="3214"/>
              <a:ext cx="63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9" name="Line 11"/>
            <p:cNvSpPr>
              <a:spLocks noChangeAspect="1" noChangeShapeType="1"/>
            </p:cNvSpPr>
            <p:nvPr/>
          </p:nvSpPr>
          <p:spPr bwMode="auto">
            <a:xfrm>
              <a:off x="593" y="2630"/>
              <a:ext cx="631" cy="0"/>
            </a:xfrm>
            <a:prstGeom prst="line">
              <a:avLst/>
            </a:prstGeom>
            <a:noFill/>
            <a:ln w="17526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0" name="Freeform 12"/>
            <p:cNvSpPr>
              <a:spLocks noChangeAspect="1"/>
            </p:cNvSpPr>
            <p:nvPr/>
          </p:nvSpPr>
          <p:spPr bwMode="auto">
            <a:xfrm>
              <a:off x="906" y="3438"/>
              <a:ext cx="426" cy="128"/>
            </a:xfrm>
            <a:custGeom>
              <a:avLst/>
              <a:gdLst>
                <a:gd name="T0" fmla="*/ 0 w 624"/>
                <a:gd name="T1" fmla="*/ 56 h 112"/>
                <a:gd name="T2" fmla="*/ 48 w 624"/>
                <a:gd name="T3" fmla="*/ 56 h 112"/>
                <a:gd name="T4" fmla="*/ 96 w 624"/>
                <a:gd name="T5" fmla="*/ 104 h 112"/>
                <a:gd name="T6" fmla="*/ 144 w 624"/>
                <a:gd name="T7" fmla="*/ 8 h 112"/>
                <a:gd name="T8" fmla="*/ 192 w 624"/>
                <a:gd name="T9" fmla="*/ 104 h 112"/>
                <a:gd name="T10" fmla="*/ 240 w 624"/>
                <a:gd name="T11" fmla="*/ 8 h 112"/>
                <a:gd name="T12" fmla="*/ 288 w 624"/>
                <a:gd name="T13" fmla="*/ 104 h 112"/>
                <a:gd name="T14" fmla="*/ 336 w 624"/>
                <a:gd name="T15" fmla="*/ 8 h 112"/>
                <a:gd name="T16" fmla="*/ 384 w 624"/>
                <a:gd name="T17" fmla="*/ 104 h 112"/>
                <a:gd name="T18" fmla="*/ 432 w 624"/>
                <a:gd name="T19" fmla="*/ 8 h 112"/>
                <a:gd name="T20" fmla="*/ 480 w 624"/>
                <a:gd name="T21" fmla="*/ 104 h 112"/>
                <a:gd name="T22" fmla="*/ 528 w 624"/>
                <a:gd name="T23" fmla="*/ 8 h 112"/>
                <a:gd name="T24" fmla="*/ 576 w 624"/>
                <a:gd name="T25" fmla="*/ 56 h 112"/>
                <a:gd name="T26" fmla="*/ 624 w 624"/>
                <a:gd name="T2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4" h="112">
                  <a:moveTo>
                    <a:pt x="0" y="56"/>
                  </a:moveTo>
                  <a:cubicBezTo>
                    <a:pt x="16" y="52"/>
                    <a:pt x="32" y="48"/>
                    <a:pt x="48" y="56"/>
                  </a:cubicBezTo>
                  <a:cubicBezTo>
                    <a:pt x="64" y="64"/>
                    <a:pt x="80" y="112"/>
                    <a:pt x="96" y="104"/>
                  </a:cubicBezTo>
                  <a:cubicBezTo>
                    <a:pt x="112" y="96"/>
                    <a:pt x="128" y="8"/>
                    <a:pt x="144" y="8"/>
                  </a:cubicBezTo>
                  <a:cubicBezTo>
                    <a:pt x="160" y="8"/>
                    <a:pt x="176" y="104"/>
                    <a:pt x="192" y="104"/>
                  </a:cubicBezTo>
                  <a:cubicBezTo>
                    <a:pt x="208" y="104"/>
                    <a:pt x="224" y="8"/>
                    <a:pt x="240" y="8"/>
                  </a:cubicBezTo>
                  <a:cubicBezTo>
                    <a:pt x="256" y="8"/>
                    <a:pt x="272" y="104"/>
                    <a:pt x="288" y="104"/>
                  </a:cubicBezTo>
                  <a:cubicBezTo>
                    <a:pt x="304" y="104"/>
                    <a:pt x="320" y="8"/>
                    <a:pt x="336" y="8"/>
                  </a:cubicBezTo>
                  <a:cubicBezTo>
                    <a:pt x="352" y="8"/>
                    <a:pt x="368" y="104"/>
                    <a:pt x="384" y="104"/>
                  </a:cubicBezTo>
                  <a:cubicBezTo>
                    <a:pt x="400" y="104"/>
                    <a:pt x="416" y="8"/>
                    <a:pt x="432" y="8"/>
                  </a:cubicBezTo>
                  <a:cubicBezTo>
                    <a:pt x="448" y="8"/>
                    <a:pt x="464" y="104"/>
                    <a:pt x="480" y="104"/>
                  </a:cubicBezTo>
                  <a:cubicBezTo>
                    <a:pt x="496" y="104"/>
                    <a:pt x="512" y="16"/>
                    <a:pt x="528" y="8"/>
                  </a:cubicBezTo>
                  <a:cubicBezTo>
                    <a:pt x="544" y="0"/>
                    <a:pt x="560" y="48"/>
                    <a:pt x="576" y="56"/>
                  </a:cubicBezTo>
                  <a:cubicBezTo>
                    <a:pt x="592" y="64"/>
                    <a:pt x="616" y="56"/>
                    <a:pt x="624" y="5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1" name="Rectangle 13"/>
            <p:cNvSpPr>
              <a:spLocks noChangeAspect="1" noChangeArrowheads="1"/>
            </p:cNvSpPr>
            <p:nvPr/>
          </p:nvSpPr>
          <p:spPr bwMode="auto">
            <a:xfrm>
              <a:off x="1441" y="2710"/>
              <a:ext cx="237" cy="1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b="1">
                  <a:solidFill>
                    <a:srgbClr val="000000"/>
                  </a:solidFill>
                </a:rPr>
                <a:t>E</a:t>
              </a:r>
              <a:r>
                <a:rPr lang="de-DE" altLang="en-US" sz="1600" b="1" baseline="-25000">
                  <a:solidFill>
                    <a:srgbClr val="000000"/>
                  </a:solidFill>
                </a:rPr>
                <a:t>KIN</a:t>
              </a:r>
              <a:endParaRPr lang="en-US" altLang="en-US" sz="16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11982" name="Text Box 14"/>
            <p:cNvSpPr txBox="1">
              <a:spLocks noChangeAspect="1" noChangeArrowheads="1"/>
            </p:cNvSpPr>
            <p:nvPr/>
          </p:nvSpPr>
          <p:spPr bwMode="auto">
            <a:xfrm>
              <a:off x="362" y="3588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sz="1600" b="1">
                  <a:solidFill>
                    <a:schemeClr val="tx1"/>
                  </a:solidFill>
                </a:rPr>
                <a:t>K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211983" name="Text Box 15"/>
            <p:cNvSpPr txBox="1">
              <a:spLocks noChangeAspect="1" noChangeArrowheads="1"/>
            </p:cNvSpPr>
            <p:nvPr/>
          </p:nvSpPr>
          <p:spPr bwMode="auto">
            <a:xfrm>
              <a:off x="362" y="3086"/>
              <a:ext cx="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en-US" sz="1600" b="1">
                  <a:solidFill>
                    <a:schemeClr val="tx1"/>
                  </a:solidFill>
                </a:rPr>
                <a:t>L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211984" name="AutoShape 16"/>
            <p:cNvSpPr>
              <a:spLocks noChangeAspect="1"/>
            </p:cNvSpPr>
            <p:nvPr/>
          </p:nvSpPr>
          <p:spPr bwMode="auto">
            <a:xfrm>
              <a:off x="1305" y="2626"/>
              <a:ext cx="87" cy="334"/>
            </a:xfrm>
            <a:prstGeom prst="rightBrace">
              <a:avLst>
                <a:gd name="adj1" fmla="val 3199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5" name="Oval 17"/>
            <p:cNvSpPr>
              <a:spLocks noChangeAspect="1" noChangeArrowheads="1"/>
            </p:cNvSpPr>
            <p:nvPr/>
          </p:nvSpPr>
          <p:spPr bwMode="auto">
            <a:xfrm>
              <a:off x="816" y="3717"/>
              <a:ext cx="49" cy="4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86" name="Line 18"/>
            <p:cNvSpPr>
              <a:spLocks noChangeAspect="1" noChangeShapeType="1"/>
            </p:cNvSpPr>
            <p:nvPr/>
          </p:nvSpPr>
          <p:spPr bwMode="auto">
            <a:xfrm flipH="1">
              <a:off x="1108" y="2626"/>
              <a:ext cx="0" cy="5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7" name="Freeform 19"/>
            <p:cNvSpPr>
              <a:spLocks noChangeAspect="1"/>
            </p:cNvSpPr>
            <p:nvPr/>
          </p:nvSpPr>
          <p:spPr bwMode="auto">
            <a:xfrm>
              <a:off x="1161" y="3076"/>
              <a:ext cx="426" cy="128"/>
            </a:xfrm>
            <a:custGeom>
              <a:avLst/>
              <a:gdLst>
                <a:gd name="T0" fmla="*/ 0 w 624"/>
                <a:gd name="T1" fmla="*/ 56 h 112"/>
                <a:gd name="T2" fmla="*/ 48 w 624"/>
                <a:gd name="T3" fmla="*/ 56 h 112"/>
                <a:gd name="T4" fmla="*/ 96 w 624"/>
                <a:gd name="T5" fmla="*/ 104 h 112"/>
                <a:gd name="T6" fmla="*/ 144 w 624"/>
                <a:gd name="T7" fmla="*/ 8 h 112"/>
                <a:gd name="T8" fmla="*/ 192 w 624"/>
                <a:gd name="T9" fmla="*/ 104 h 112"/>
                <a:gd name="T10" fmla="*/ 240 w 624"/>
                <a:gd name="T11" fmla="*/ 8 h 112"/>
                <a:gd name="T12" fmla="*/ 288 w 624"/>
                <a:gd name="T13" fmla="*/ 104 h 112"/>
                <a:gd name="T14" fmla="*/ 336 w 624"/>
                <a:gd name="T15" fmla="*/ 8 h 112"/>
                <a:gd name="T16" fmla="*/ 384 w 624"/>
                <a:gd name="T17" fmla="*/ 104 h 112"/>
                <a:gd name="T18" fmla="*/ 432 w 624"/>
                <a:gd name="T19" fmla="*/ 8 h 112"/>
                <a:gd name="T20" fmla="*/ 480 w 624"/>
                <a:gd name="T21" fmla="*/ 104 h 112"/>
                <a:gd name="T22" fmla="*/ 528 w 624"/>
                <a:gd name="T23" fmla="*/ 8 h 112"/>
                <a:gd name="T24" fmla="*/ 576 w 624"/>
                <a:gd name="T25" fmla="*/ 56 h 112"/>
                <a:gd name="T26" fmla="*/ 624 w 624"/>
                <a:gd name="T2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4" h="112">
                  <a:moveTo>
                    <a:pt x="0" y="56"/>
                  </a:moveTo>
                  <a:cubicBezTo>
                    <a:pt x="16" y="52"/>
                    <a:pt x="32" y="48"/>
                    <a:pt x="48" y="56"/>
                  </a:cubicBezTo>
                  <a:cubicBezTo>
                    <a:pt x="64" y="64"/>
                    <a:pt x="80" y="112"/>
                    <a:pt x="96" y="104"/>
                  </a:cubicBezTo>
                  <a:cubicBezTo>
                    <a:pt x="112" y="96"/>
                    <a:pt x="128" y="8"/>
                    <a:pt x="144" y="8"/>
                  </a:cubicBezTo>
                  <a:cubicBezTo>
                    <a:pt x="160" y="8"/>
                    <a:pt x="176" y="104"/>
                    <a:pt x="192" y="104"/>
                  </a:cubicBezTo>
                  <a:cubicBezTo>
                    <a:pt x="208" y="104"/>
                    <a:pt x="224" y="8"/>
                    <a:pt x="240" y="8"/>
                  </a:cubicBezTo>
                  <a:cubicBezTo>
                    <a:pt x="256" y="8"/>
                    <a:pt x="272" y="104"/>
                    <a:pt x="288" y="104"/>
                  </a:cubicBezTo>
                  <a:cubicBezTo>
                    <a:pt x="304" y="104"/>
                    <a:pt x="320" y="8"/>
                    <a:pt x="336" y="8"/>
                  </a:cubicBezTo>
                  <a:cubicBezTo>
                    <a:pt x="352" y="8"/>
                    <a:pt x="368" y="104"/>
                    <a:pt x="384" y="104"/>
                  </a:cubicBezTo>
                  <a:cubicBezTo>
                    <a:pt x="400" y="104"/>
                    <a:pt x="416" y="8"/>
                    <a:pt x="432" y="8"/>
                  </a:cubicBezTo>
                  <a:cubicBezTo>
                    <a:pt x="448" y="8"/>
                    <a:pt x="464" y="104"/>
                    <a:pt x="480" y="104"/>
                  </a:cubicBezTo>
                  <a:cubicBezTo>
                    <a:pt x="496" y="104"/>
                    <a:pt x="512" y="16"/>
                    <a:pt x="528" y="8"/>
                  </a:cubicBezTo>
                  <a:cubicBezTo>
                    <a:pt x="544" y="0"/>
                    <a:pt x="560" y="48"/>
                    <a:pt x="576" y="56"/>
                  </a:cubicBezTo>
                  <a:cubicBezTo>
                    <a:pt x="592" y="64"/>
                    <a:pt x="616" y="56"/>
                    <a:pt x="624" y="5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8" name="Oval 20"/>
            <p:cNvSpPr>
              <a:spLocks noChangeAspect="1" noChangeArrowheads="1"/>
            </p:cNvSpPr>
            <p:nvPr/>
          </p:nvSpPr>
          <p:spPr bwMode="auto">
            <a:xfrm>
              <a:off x="1084" y="3204"/>
              <a:ext cx="49" cy="4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89" name="Text Box 21"/>
            <p:cNvSpPr txBox="1">
              <a:spLocks noChangeArrowheads="1"/>
            </p:cNvSpPr>
            <p:nvPr/>
          </p:nvSpPr>
          <p:spPr bwMode="auto">
            <a:xfrm>
              <a:off x="295" y="2024"/>
              <a:ext cx="1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00099"/>
                  </a:solidFill>
                </a:rPr>
                <a:t>Radiative Recombination</a:t>
              </a:r>
            </a:p>
            <a:p>
              <a:r>
                <a:rPr lang="en-US" altLang="en-US" b="1" dirty="0">
                  <a:solidFill>
                    <a:srgbClr val="000099"/>
                  </a:solidFill>
                </a:rPr>
                <a:t>(inverse </a:t>
              </a:r>
              <a:r>
                <a:rPr lang="en-US" altLang="en-US" b="1" dirty="0" err="1">
                  <a:solidFill>
                    <a:srgbClr val="000099"/>
                  </a:solidFill>
                </a:rPr>
                <a:t>photoeffect</a:t>
              </a:r>
              <a:r>
                <a:rPr lang="en-US" altLang="en-US" b="1" dirty="0">
                  <a:solidFill>
                    <a:srgbClr val="000099"/>
                  </a:solidFill>
                </a:rPr>
                <a:t>)</a:t>
              </a:r>
            </a:p>
          </p:txBody>
        </p:sp>
        <p:sp>
          <p:nvSpPr>
            <p:cNvPr id="212115" name="Text Box 147"/>
            <p:cNvSpPr txBox="1">
              <a:spLocks noChangeArrowheads="1"/>
            </p:cNvSpPr>
            <p:nvPr/>
          </p:nvSpPr>
          <p:spPr bwMode="auto">
            <a:xfrm>
              <a:off x="1403" y="3430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chemeClr val="tx1"/>
                  </a:solidFill>
                </a:rPr>
                <a:t>K-REC</a:t>
              </a:r>
            </a:p>
          </p:txBody>
        </p:sp>
        <p:sp>
          <p:nvSpPr>
            <p:cNvPr id="212116" name="Text Box 148"/>
            <p:cNvSpPr txBox="1">
              <a:spLocks noChangeArrowheads="1"/>
            </p:cNvSpPr>
            <p:nvPr/>
          </p:nvSpPr>
          <p:spPr bwMode="auto">
            <a:xfrm>
              <a:off x="1591" y="3030"/>
              <a:ext cx="4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chemeClr val="tx1"/>
                  </a:solidFill>
                </a:rPr>
                <a:t>L-REC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34925" y="4220046"/>
            <a:ext cx="8785225" cy="1873250"/>
            <a:chOff x="34925" y="979488"/>
            <a:chExt cx="8785225" cy="1873250"/>
          </a:xfrm>
        </p:grpSpPr>
        <p:grpSp>
          <p:nvGrpSpPr>
            <p:cNvPr id="211990" name="Group 18"/>
            <p:cNvGrpSpPr>
              <a:grpSpLocks/>
            </p:cNvGrpSpPr>
            <p:nvPr/>
          </p:nvGrpSpPr>
          <p:grpSpPr bwMode="auto">
            <a:xfrm>
              <a:off x="1679575" y="2065338"/>
              <a:ext cx="576263" cy="571500"/>
              <a:chOff x="4053" y="1584"/>
              <a:chExt cx="501" cy="516"/>
            </a:xfrm>
          </p:grpSpPr>
          <p:grpSp>
            <p:nvGrpSpPr>
              <p:cNvPr id="211991" name="Group 19"/>
              <p:cNvGrpSpPr>
                <a:grpSpLocks/>
              </p:cNvGrpSpPr>
              <p:nvPr/>
            </p:nvGrpSpPr>
            <p:grpSpPr bwMode="auto">
              <a:xfrm>
                <a:off x="4275" y="1707"/>
                <a:ext cx="144" cy="144"/>
                <a:chOff x="1200" y="1968"/>
                <a:chExt cx="144" cy="144"/>
              </a:xfrm>
            </p:grpSpPr>
            <p:sp>
              <p:nvSpPr>
                <p:cNvPr id="211992" name="Oval 20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993" name="Oval 21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1994" name="Group 22"/>
              <p:cNvGrpSpPr>
                <a:grpSpLocks/>
              </p:cNvGrpSpPr>
              <p:nvPr/>
            </p:nvGrpSpPr>
            <p:grpSpPr bwMode="auto">
              <a:xfrm>
                <a:off x="4128" y="1800"/>
                <a:ext cx="144" cy="144"/>
                <a:chOff x="1200" y="1968"/>
                <a:chExt cx="144" cy="144"/>
              </a:xfrm>
            </p:grpSpPr>
            <p:sp>
              <p:nvSpPr>
                <p:cNvPr id="211995" name="Oval 23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996" name="Oval 24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1997" name="Group 25"/>
              <p:cNvGrpSpPr>
                <a:grpSpLocks/>
              </p:cNvGrpSpPr>
              <p:nvPr/>
            </p:nvGrpSpPr>
            <p:grpSpPr bwMode="auto">
              <a:xfrm>
                <a:off x="4176" y="1710"/>
                <a:ext cx="144" cy="144"/>
                <a:chOff x="1422" y="1893"/>
                <a:chExt cx="144" cy="144"/>
              </a:xfrm>
            </p:grpSpPr>
            <p:sp>
              <p:nvSpPr>
                <p:cNvPr id="211998" name="Oval 26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1999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00" name="Group 28"/>
              <p:cNvGrpSpPr>
                <a:grpSpLocks/>
              </p:cNvGrpSpPr>
              <p:nvPr/>
            </p:nvGrpSpPr>
            <p:grpSpPr bwMode="auto">
              <a:xfrm>
                <a:off x="4311" y="1839"/>
                <a:ext cx="144" cy="144"/>
                <a:chOff x="1422" y="1893"/>
                <a:chExt cx="144" cy="144"/>
              </a:xfrm>
            </p:grpSpPr>
            <p:sp>
              <p:nvSpPr>
                <p:cNvPr id="212001" name="Oval 29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02" name="Oval 30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03" name="Group 31"/>
              <p:cNvGrpSpPr>
                <a:grpSpLocks/>
              </p:cNvGrpSpPr>
              <p:nvPr/>
            </p:nvGrpSpPr>
            <p:grpSpPr bwMode="auto">
              <a:xfrm>
                <a:off x="4140" y="1689"/>
                <a:ext cx="144" cy="144"/>
                <a:chOff x="1422" y="1893"/>
                <a:chExt cx="144" cy="144"/>
              </a:xfrm>
            </p:grpSpPr>
            <p:sp>
              <p:nvSpPr>
                <p:cNvPr id="212004" name="Oval 32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05" name="Oval 33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06" name="Group 34"/>
              <p:cNvGrpSpPr>
                <a:grpSpLocks/>
              </p:cNvGrpSpPr>
              <p:nvPr/>
            </p:nvGrpSpPr>
            <p:grpSpPr bwMode="auto">
              <a:xfrm>
                <a:off x="4335" y="1671"/>
                <a:ext cx="144" cy="144"/>
                <a:chOff x="1422" y="1893"/>
                <a:chExt cx="144" cy="144"/>
              </a:xfrm>
            </p:grpSpPr>
            <p:sp>
              <p:nvSpPr>
                <p:cNvPr id="212007" name="Oval 35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08" name="Oval 36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09" name="Group 37"/>
              <p:cNvGrpSpPr>
                <a:grpSpLocks/>
              </p:cNvGrpSpPr>
              <p:nvPr/>
            </p:nvGrpSpPr>
            <p:grpSpPr bwMode="auto">
              <a:xfrm>
                <a:off x="4209" y="1887"/>
                <a:ext cx="144" cy="144"/>
                <a:chOff x="1200" y="1968"/>
                <a:chExt cx="144" cy="144"/>
              </a:xfrm>
            </p:grpSpPr>
            <p:sp>
              <p:nvSpPr>
                <p:cNvPr id="212010" name="Oval 38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11" name="Oval 39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12" name="Group 40"/>
              <p:cNvGrpSpPr>
                <a:grpSpLocks/>
              </p:cNvGrpSpPr>
              <p:nvPr/>
            </p:nvGrpSpPr>
            <p:grpSpPr bwMode="auto">
              <a:xfrm>
                <a:off x="4323" y="1935"/>
                <a:ext cx="144" cy="144"/>
                <a:chOff x="1200" y="1968"/>
                <a:chExt cx="144" cy="144"/>
              </a:xfrm>
            </p:grpSpPr>
            <p:sp>
              <p:nvSpPr>
                <p:cNvPr id="212013" name="Oval 41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14" name="Oval 42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15" name="Group 43"/>
              <p:cNvGrpSpPr>
                <a:grpSpLocks/>
              </p:cNvGrpSpPr>
              <p:nvPr/>
            </p:nvGrpSpPr>
            <p:grpSpPr bwMode="auto">
              <a:xfrm>
                <a:off x="4410" y="1734"/>
                <a:ext cx="144" cy="144"/>
                <a:chOff x="1200" y="1968"/>
                <a:chExt cx="144" cy="144"/>
              </a:xfrm>
            </p:grpSpPr>
            <p:sp>
              <p:nvSpPr>
                <p:cNvPr id="212016" name="Oval 44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17" name="Oval 45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18" name="Group 46"/>
              <p:cNvGrpSpPr>
                <a:grpSpLocks/>
              </p:cNvGrpSpPr>
              <p:nvPr/>
            </p:nvGrpSpPr>
            <p:grpSpPr bwMode="auto">
              <a:xfrm>
                <a:off x="4209" y="1584"/>
                <a:ext cx="144" cy="144"/>
                <a:chOff x="1200" y="1968"/>
                <a:chExt cx="144" cy="144"/>
              </a:xfrm>
            </p:grpSpPr>
            <p:sp>
              <p:nvSpPr>
                <p:cNvPr id="212019" name="Oval 47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20" name="Oval 48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21" name="Group 49"/>
              <p:cNvGrpSpPr>
                <a:grpSpLocks/>
              </p:cNvGrpSpPr>
              <p:nvPr/>
            </p:nvGrpSpPr>
            <p:grpSpPr bwMode="auto">
              <a:xfrm>
                <a:off x="4299" y="1893"/>
                <a:ext cx="144" cy="144"/>
                <a:chOff x="1422" y="1893"/>
                <a:chExt cx="144" cy="144"/>
              </a:xfrm>
            </p:grpSpPr>
            <p:sp>
              <p:nvSpPr>
                <p:cNvPr id="212022" name="Oval 50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23" name="Oval 51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24" name="Group 52"/>
              <p:cNvGrpSpPr>
                <a:grpSpLocks/>
              </p:cNvGrpSpPr>
              <p:nvPr/>
            </p:nvGrpSpPr>
            <p:grpSpPr bwMode="auto">
              <a:xfrm>
                <a:off x="4215" y="1758"/>
                <a:ext cx="144" cy="144"/>
                <a:chOff x="1422" y="1893"/>
                <a:chExt cx="144" cy="144"/>
              </a:xfrm>
            </p:grpSpPr>
            <p:sp>
              <p:nvSpPr>
                <p:cNvPr id="212025" name="Oval 53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26" name="Oval 54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27" name="Group 55"/>
              <p:cNvGrpSpPr>
                <a:grpSpLocks/>
              </p:cNvGrpSpPr>
              <p:nvPr/>
            </p:nvGrpSpPr>
            <p:grpSpPr bwMode="auto">
              <a:xfrm>
                <a:off x="4131" y="1743"/>
                <a:ext cx="144" cy="144"/>
                <a:chOff x="1200" y="1968"/>
                <a:chExt cx="144" cy="144"/>
              </a:xfrm>
            </p:grpSpPr>
            <p:sp>
              <p:nvSpPr>
                <p:cNvPr id="212028" name="Oval 56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29" name="Oval 57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30" name="Group 58"/>
              <p:cNvGrpSpPr>
                <a:grpSpLocks/>
              </p:cNvGrpSpPr>
              <p:nvPr/>
            </p:nvGrpSpPr>
            <p:grpSpPr bwMode="auto">
              <a:xfrm>
                <a:off x="4329" y="1605"/>
                <a:ext cx="144" cy="144"/>
                <a:chOff x="1200" y="1968"/>
                <a:chExt cx="144" cy="144"/>
              </a:xfrm>
            </p:grpSpPr>
            <p:sp>
              <p:nvSpPr>
                <p:cNvPr id="212031" name="Oval 59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32" name="Oval 60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33" name="Group 61"/>
              <p:cNvGrpSpPr>
                <a:grpSpLocks/>
              </p:cNvGrpSpPr>
              <p:nvPr/>
            </p:nvGrpSpPr>
            <p:grpSpPr bwMode="auto">
              <a:xfrm>
                <a:off x="4323" y="1785"/>
                <a:ext cx="144" cy="144"/>
                <a:chOff x="1200" y="1968"/>
                <a:chExt cx="144" cy="144"/>
              </a:xfrm>
            </p:grpSpPr>
            <p:sp>
              <p:nvSpPr>
                <p:cNvPr id="212034" name="Oval 62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35" name="Oval 63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36" name="Group 64"/>
              <p:cNvGrpSpPr>
                <a:grpSpLocks/>
              </p:cNvGrpSpPr>
              <p:nvPr/>
            </p:nvGrpSpPr>
            <p:grpSpPr bwMode="auto">
              <a:xfrm>
                <a:off x="4071" y="1749"/>
                <a:ext cx="144" cy="144"/>
                <a:chOff x="1200" y="1968"/>
                <a:chExt cx="144" cy="144"/>
              </a:xfrm>
            </p:grpSpPr>
            <p:sp>
              <p:nvSpPr>
                <p:cNvPr id="212037" name="Oval 65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38" name="Oval 66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39" name="Group 67"/>
              <p:cNvGrpSpPr>
                <a:grpSpLocks/>
              </p:cNvGrpSpPr>
              <p:nvPr/>
            </p:nvGrpSpPr>
            <p:grpSpPr bwMode="auto">
              <a:xfrm>
                <a:off x="4077" y="1845"/>
                <a:ext cx="144" cy="144"/>
                <a:chOff x="1200" y="1968"/>
                <a:chExt cx="144" cy="144"/>
              </a:xfrm>
            </p:grpSpPr>
            <p:sp>
              <p:nvSpPr>
                <p:cNvPr id="212040" name="Oval 68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41" name="Oval 69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42" name="Group 70"/>
              <p:cNvGrpSpPr>
                <a:grpSpLocks/>
              </p:cNvGrpSpPr>
              <p:nvPr/>
            </p:nvGrpSpPr>
            <p:grpSpPr bwMode="auto">
              <a:xfrm>
                <a:off x="4311" y="1854"/>
                <a:ext cx="144" cy="144"/>
                <a:chOff x="1422" y="1893"/>
                <a:chExt cx="144" cy="144"/>
              </a:xfrm>
            </p:grpSpPr>
            <p:sp>
              <p:nvSpPr>
                <p:cNvPr id="212043" name="Oval 71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44" name="Oval 72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45" name="Group 73"/>
              <p:cNvGrpSpPr>
                <a:grpSpLocks/>
              </p:cNvGrpSpPr>
              <p:nvPr/>
            </p:nvGrpSpPr>
            <p:grpSpPr bwMode="auto">
              <a:xfrm>
                <a:off x="4233" y="1944"/>
                <a:ext cx="144" cy="144"/>
                <a:chOff x="1422" y="1893"/>
                <a:chExt cx="144" cy="144"/>
              </a:xfrm>
            </p:grpSpPr>
            <p:sp>
              <p:nvSpPr>
                <p:cNvPr id="212046" name="Oval 74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47" name="Oval 75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48" name="Group 76"/>
              <p:cNvGrpSpPr>
                <a:grpSpLocks/>
              </p:cNvGrpSpPr>
              <p:nvPr/>
            </p:nvGrpSpPr>
            <p:grpSpPr bwMode="auto">
              <a:xfrm>
                <a:off x="4395" y="1842"/>
                <a:ext cx="144" cy="144"/>
                <a:chOff x="1422" y="1893"/>
                <a:chExt cx="144" cy="144"/>
              </a:xfrm>
            </p:grpSpPr>
            <p:sp>
              <p:nvSpPr>
                <p:cNvPr id="212049" name="Oval 77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50" name="Oval 78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51" name="Group 79"/>
              <p:cNvGrpSpPr>
                <a:grpSpLocks/>
              </p:cNvGrpSpPr>
              <p:nvPr/>
            </p:nvGrpSpPr>
            <p:grpSpPr bwMode="auto">
              <a:xfrm>
                <a:off x="4323" y="1638"/>
                <a:ext cx="144" cy="144"/>
                <a:chOff x="1422" y="1893"/>
                <a:chExt cx="144" cy="144"/>
              </a:xfrm>
            </p:grpSpPr>
            <p:sp>
              <p:nvSpPr>
                <p:cNvPr id="212052" name="Oval 80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53" name="Oval 81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54" name="Group 82"/>
              <p:cNvGrpSpPr>
                <a:grpSpLocks/>
              </p:cNvGrpSpPr>
              <p:nvPr/>
            </p:nvGrpSpPr>
            <p:grpSpPr bwMode="auto">
              <a:xfrm>
                <a:off x="4107" y="1638"/>
                <a:ext cx="144" cy="144"/>
                <a:chOff x="1422" y="1893"/>
                <a:chExt cx="144" cy="144"/>
              </a:xfrm>
            </p:grpSpPr>
            <p:sp>
              <p:nvSpPr>
                <p:cNvPr id="212055" name="Oval 83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56" name="Oval 84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57" name="Group 85"/>
              <p:cNvGrpSpPr>
                <a:grpSpLocks/>
              </p:cNvGrpSpPr>
              <p:nvPr/>
            </p:nvGrpSpPr>
            <p:grpSpPr bwMode="auto">
              <a:xfrm>
                <a:off x="4137" y="1866"/>
                <a:ext cx="144" cy="144"/>
                <a:chOff x="1422" y="1893"/>
                <a:chExt cx="144" cy="144"/>
              </a:xfrm>
            </p:grpSpPr>
            <p:sp>
              <p:nvSpPr>
                <p:cNvPr id="212058" name="Oval 86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59" name="Oval 87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60" name="Group 88"/>
              <p:cNvGrpSpPr>
                <a:grpSpLocks/>
              </p:cNvGrpSpPr>
              <p:nvPr/>
            </p:nvGrpSpPr>
            <p:grpSpPr bwMode="auto">
              <a:xfrm>
                <a:off x="4053" y="1764"/>
                <a:ext cx="144" cy="144"/>
                <a:chOff x="1422" y="1893"/>
                <a:chExt cx="144" cy="144"/>
              </a:xfrm>
            </p:grpSpPr>
            <p:sp>
              <p:nvSpPr>
                <p:cNvPr id="212061" name="Oval 89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62" name="Oval 90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63" name="Group 91"/>
              <p:cNvGrpSpPr>
                <a:grpSpLocks/>
              </p:cNvGrpSpPr>
              <p:nvPr/>
            </p:nvGrpSpPr>
            <p:grpSpPr bwMode="auto">
              <a:xfrm>
                <a:off x="4164" y="1932"/>
                <a:ext cx="144" cy="144"/>
                <a:chOff x="1200" y="1968"/>
                <a:chExt cx="144" cy="144"/>
              </a:xfrm>
            </p:grpSpPr>
            <p:sp>
              <p:nvSpPr>
                <p:cNvPr id="212064" name="Oval 92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65" name="Oval 93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12066" name="Group 94"/>
              <p:cNvGrpSpPr>
                <a:grpSpLocks/>
              </p:cNvGrpSpPr>
              <p:nvPr/>
            </p:nvGrpSpPr>
            <p:grpSpPr bwMode="auto">
              <a:xfrm>
                <a:off x="4221" y="1956"/>
                <a:ext cx="144" cy="144"/>
                <a:chOff x="1422" y="1893"/>
                <a:chExt cx="144" cy="144"/>
              </a:xfrm>
            </p:grpSpPr>
            <p:sp>
              <p:nvSpPr>
                <p:cNvPr id="212067" name="Oval 95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068" name="Oval 96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12069" name="Group 52"/>
            <p:cNvGrpSpPr>
              <a:grpSpLocks/>
            </p:cNvGrpSpPr>
            <p:nvPr/>
          </p:nvGrpSpPr>
          <p:grpSpPr bwMode="auto">
            <a:xfrm>
              <a:off x="5151438" y="1577975"/>
              <a:ext cx="166687" cy="160338"/>
              <a:chOff x="1422" y="1893"/>
              <a:chExt cx="144" cy="144"/>
            </a:xfrm>
          </p:grpSpPr>
          <p:sp>
            <p:nvSpPr>
              <p:cNvPr id="212070" name="Oval 53"/>
              <p:cNvSpPr>
                <a:spLocks noChangeArrowheads="1"/>
              </p:cNvSpPr>
              <p:nvPr/>
            </p:nvSpPr>
            <p:spPr bwMode="auto">
              <a:xfrm>
                <a:off x="1422" y="1893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071" name="Oval 54"/>
              <p:cNvSpPr>
                <a:spLocks noChangeArrowheads="1"/>
              </p:cNvSpPr>
              <p:nvPr/>
            </p:nvSpPr>
            <p:spPr bwMode="auto">
              <a:xfrm>
                <a:off x="1452" y="1911"/>
                <a:ext cx="48" cy="48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12072" name="Oval 101"/>
            <p:cNvSpPr>
              <a:spLocks noChangeArrowheads="1"/>
            </p:cNvSpPr>
            <p:nvPr/>
          </p:nvSpPr>
          <p:spPr bwMode="auto">
            <a:xfrm rot="2525662">
              <a:off x="4981575" y="979488"/>
              <a:ext cx="587375" cy="1368425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2073" name="Group 102"/>
            <p:cNvGrpSpPr>
              <a:grpSpLocks/>
            </p:cNvGrpSpPr>
            <p:nvPr/>
          </p:nvGrpSpPr>
          <p:grpSpPr bwMode="auto">
            <a:xfrm>
              <a:off x="4714875" y="1881188"/>
              <a:ext cx="123825" cy="123825"/>
              <a:chOff x="2142" y="1758"/>
              <a:chExt cx="144" cy="144"/>
            </a:xfrm>
          </p:grpSpPr>
          <p:sp>
            <p:nvSpPr>
              <p:cNvPr id="212074" name="Oval 103"/>
              <p:cNvSpPr>
                <a:spLocks noChangeArrowheads="1"/>
              </p:cNvSpPr>
              <p:nvPr/>
            </p:nvSpPr>
            <p:spPr bwMode="auto">
              <a:xfrm>
                <a:off x="2142" y="1758"/>
                <a:ext cx="144" cy="144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075" name="Oval 104"/>
              <p:cNvSpPr>
                <a:spLocks noChangeArrowheads="1"/>
              </p:cNvSpPr>
              <p:nvPr/>
            </p:nvSpPr>
            <p:spPr bwMode="auto">
              <a:xfrm>
                <a:off x="2172" y="1776"/>
                <a:ext cx="48" cy="48"/>
              </a:xfrm>
              <a:prstGeom prst="ellipse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12076" name="AutoShape 108"/>
            <p:cNvSpPr>
              <a:spLocks noChangeArrowheads="1"/>
            </p:cNvSpPr>
            <p:nvPr/>
          </p:nvSpPr>
          <p:spPr bwMode="auto">
            <a:xfrm>
              <a:off x="2411413" y="2205038"/>
              <a:ext cx="5267325" cy="287337"/>
            </a:xfrm>
            <a:prstGeom prst="rightArrow">
              <a:avLst>
                <a:gd name="adj1" fmla="val 50000"/>
                <a:gd name="adj2" fmla="val 45828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77" name="Text Box 109"/>
            <p:cNvSpPr txBox="1">
              <a:spLocks noChangeArrowheads="1"/>
            </p:cNvSpPr>
            <p:nvPr/>
          </p:nvSpPr>
          <p:spPr bwMode="auto">
            <a:xfrm>
              <a:off x="1733550" y="1628775"/>
              <a:ext cx="606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b="1">
                  <a:solidFill>
                    <a:srgbClr val="FF0000"/>
                  </a:solidFill>
                </a:rPr>
                <a:t>U</a:t>
              </a:r>
              <a:r>
                <a:rPr lang="en-US" altLang="en-US" b="1" baseline="40000">
                  <a:solidFill>
                    <a:srgbClr val="FF0000"/>
                  </a:solidFill>
                </a:rPr>
                <a:t>92+</a:t>
              </a:r>
            </a:p>
          </p:txBody>
        </p:sp>
        <p:sp>
          <p:nvSpPr>
            <p:cNvPr id="212078" name="Text Box 110"/>
            <p:cNvSpPr txBox="1">
              <a:spLocks noChangeArrowheads="1"/>
            </p:cNvSpPr>
            <p:nvPr/>
          </p:nvSpPr>
          <p:spPr bwMode="auto">
            <a:xfrm>
              <a:off x="5711825" y="1477963"/>
              <a:ext cx="34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b="1">
                  <a:solidFill>
                    <a:srgbClr val="000099"/>
                  </a:solidFill>
                </a:rPr>
                <a:t>H</a:t>
              </a:r>
            </a:p>
          </p:txBody>
        </p:sp>
        <p:sp>
          <p:nvSpPr>
            <p:cNvPr id="212112" name="Text Box 144"/>
            <p:cNvSpPr txBox="1">
              <a:spLocks noChangeArrowheads="1"/>
            </p:cNvSpPr>
            <p:nvPr/>
          </p:nvSpPr>
          <p:spPr bwMode="auto">
            <a:xfrm>
              <a:off x="34925" y="2132013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tx1"/>
                  </a:solidFill>
                </a:rPr>
                <a:t>Projectile Ion</a:t>
              </a:r>
            </a:p>
          </p:txBody>
        </p:sp>
        <p:sp>
          <p:nvSpPr>
            <p:cNvPr id="212113" name="Text Box 145"/>
            <p:cNvSpPr txBox="1">
              <a:spLocks noChangeArrowheads="1"/>
            </p:cNvSpPr>
            <p:nvPr/>
          </p:nvSpPr>
          <p:spPr bwMode="auto">
            <a:xfrm>
              <a:off x="3708400" y="1052513"/>
              <a:ext cx="137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1"/>
                  </a:solidFill>
                </a:rPr>
                <a:t>Gas Target</a:t>
              </a:r>
            </a:p>
          </p:txBody>
        </p:sp>
        <p:grpSp>
          <p:nvGrpSpPr>
            <p:cNvPr id="212201" name="Group 233"/>
            <p:cNvGrpSpPr>
              <a:grpSpLocks/>
            </p:cNvGrpSpPr>
            <p:nvPr/>
          </p:nvGrpSpPr>
          <p:grpSpPr bwMode="auto">
            <a:xfrm>
              <a:off x="7812088" y="1484313"/>
              <a:ext cx="1008062" cy="1368425"/>
              <a:chOff x="4921" y="935"/>
              <a:chExt cx="635" cy="862"/>
            </a:xfrm>
          </p:grpSpPr>
          <p:grpSp>
            <p:nvGrpSpPr>
              <p:cNvPr id="212117" name="Group 18"/>
              <p:cNvGrpSpPr>
                <a:grpSpLocks/>
              </p:cNvGrpSpPr>
              <p:nvPr/>
            </p:nvGrpSpPr>
            <p:grpSpPr bwMode="auto">
              <a:xfrm>
                <a:off x="5012" y="1298"/>
                <a:ext cx="363" cy="360"/>
                <a:chOff x="4053" y="1584"/>
                <a:chExt cx="501" cy="516"/>
              </a:xfrm>
            </p:grpSpPr>
            <p:grpSp>
              <p:nvGrpSpPr>
                <p:cNvPr id="212118" name="Group 19"/>
                <p:cNvGrpSpPr>
                  <a:grpSpLocks/>
                </p:cNvGrpSpPr>
                <p:nvPr/>
              </p:nvGrpSpPr>
              <p:grpSpPr bwMode="auto">
                <a:xfrm>
                  <a:off x="4275" y="1707"/>
                  <a:ext cx="144" cy="144"/>
                  <a:chOff x="1200" y="1968"/>
                  <a:chExt cx="144" cy="144"/>
                </a:xfrm>
              </p:grpSpPr>
              <p:sp>
                <p:nvSpPr>
                  <p:cNvPr id="21211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2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21" name="Group 22"/>
                <p:cNvGrpSpPr>
                  <a:grpSpLocks/>
                </p:cNvGrpSpPr>
                <p:nvPr/>
              </p:nvGrpSpPr>
              <p:grpSpPr bwMode="auto">
                <a:xfrm>
                  <a:off x="4128" y="1800"/>
                  <a:ext cx="144" cy="144"/>
                  <a:chOff x="1200" y="1968"/>
                  <a:chExt cx="144" cy="144"/>
                </a:xfrm>
              </p:grpSpPr>
              <p:sp>
                <p:nvSpPr>
                  <p:cNvPr id="212122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2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24" name="Group 25"/>
                <p:cNvGrpSpPr>
                  <a:grpSpLocks/>
                </p:cNvGrpSpPr>
                <p:nvPr/>
              </p:nvGrpSpPr>
              <p:grpSpPr bwMode="auto">
                <a:xfrm>
                  <a:off x="4176" y="1710"/>
                  <a:ext cx="144" cy="144"/>
                  <a:chOff x="1422" y="1893"/>
                  <a:chExt cx="144" cy="144"/>
                </a:xfrm>
              </p:grpSpPr>
              <p:sp>
                <p:nvSpPr>
                  <p:cNvPr id="21212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26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27" name="Group 28"/>
                <p:cNvGrpSpPr>
                  <a:grpSpLocks/>
                </p:cNvGrpSpPr>
                <p:nvPr/>
              </p:nvGrpSpPr>
              <p:grpSpPr bwMode="auto">
                <a:xfrm>
                  <a:off x="4311" y="1839"/>
                  <a:ext cx="144" cy="144"/>
                  <a:chOff x="1422" y="1893"/>
                  <a:chExt cx="144" cy="144"/>
                </a:xfrm>
              </p:grpSpPr>
              <p:sp>
                <p:nvSpPr>
                  <p:cNvPr id="21212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29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30" name="Group 31"/>
                <p:cNvGrpSpPr>
                  <a:grpSpLocks/>
                </p:cNvGrpSpPr>
                <p:nvPr/>
              </p:nvGrpSpPr>
              <p:grpSpPr bwMode="auto">
                <a:xfrm>
                  <a:off x="4140" y="1689"/>
                  <a:ext cx="144" cy="144"/>
                  <a:chOff x="1422" y="1893"/>
                  <a:chExt cx="144" cy="144"/>
                </a:xfrm>
              </p:grpSpPr>
              <p:sp>
                <p:nvSpPr>
                  <p:cNvPr id="212131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32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33" name="Group 34"/>
                <p:cNvGrpSpPr>
                  <a:grpSpLocks/>
                </p:cNvGrpSpPr>
                <p:nvPr/>
              </p:nvGrpSpPr>
              <p:grpSpPr bwMode="auto">
                <a:xfrm>
                  <a:off x="4335" y="1671"/>
                  <a:ext cx="144" cy="144"/>
                  <a:chOff x="1422" y="1893"/>
                  <a:chExt cx="144" cy="144"/>
                </a:xfrm>
              </p:grpSpPr>
              <p:sp>
                <p:nvSpPr>
                  <p:cNvPr id="21213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3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36" name="Group 37"/>
                <p:cNvGrpSpPr>
                  <a:grpSpLocks/>
                </p:cNvGrpSpPr>
                <p:nvPr/>
              </p:nvGrpSpPr>
              <p:grpSpPr bwMode="auto">
                <a:xfrm>
                  <a:off x="4209" y="1887"/>
                  <a:ext cx="144" cy="144"/>
                  <a:chOff x="1200" y="1968"/>
                  <a:chExt cx="144" cy="144"/>
                </a:xfrm>
              </p:grpSpPr>
              <p:sp>
                <p:nvSpPr>
                  <p:cNvPr id="21213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3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39" name="Group 40"/>
                <p:cNvGrpSpPr>
                  <a:grpSpLocks/>
                </p:cNvGrpSpPr>
                <p:nvPr/>
              </p:nvGrpSpPr>
              <p:grpSpPr bwMode="auto">
                <a:xfrm>
                  <a:off x="4323" y="1935"/>
                  <a:ext cx="144" cy="144"/>
                  <a:chOff x="1200" y="1968"/>
                  <a:chExt cx="144" cy="144"/>
                </a:xfrm>
              </p:grpSpPr>
              <p:sp>
                <p:nvSpPr>
                  <p:cNvPr id="212140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4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42" name="Group 43"/>
                <p:cNvGrpSpPr>
                  <a:grpSpLocks/>
                </p:cNvGrpSpPr>
                <p:nvPr/>
              </p:nvGrpSpPr>
              <p:grpSpPr bwMode="auto">
                <a:xfrm>
                  <a:off x="4410" y="1734"/>
                  <a:ext cx="144" cy="144"/>
                  <a:chOff x="1200" y="1968"/>
                  <a:chExt cx="144" cy="144"/>
                </a:xfrm>
              </p:grpSpPr>
              <p:sp>
                <p:nvSpPr>
                  <p:cNvPr id="212143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44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45" name="Group 46"/>
                <p:cNvGrpSpPr>
                  <a:grpSpLocks/>
                </p:cNvGrpSpPr>
                <p:nvPr/>
              </p:nvGrpSpPr>
              <p:grpSpPr bwMode="auto">
                <a:xfrm>
                  <a:off x="4209" y="1584"/>
                  <a:ext cx="144" cy="144"/>
                  <a:chOff x="1200" y="1968"/>
                  <a:chExt cx="144" cy="144"/>
                </a:xfrm>
              </p:grpSpPr>
              <p:sp>
                <p:nvSpPr>
                  <p:cNvPr id="212146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47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48" name="Group 49"/>
                <p:cNvGrpSpPr>
                  <a:grpSpLocks/>
                </p:cNvGrpSpPr>
                <p:nvPr/>
              </p:nvGrpSpPr>
              <p:grpSpPr bwMode="auto">
                <a:xfrm>
                  <a:off x="4299" y="1893"/>
                  <a:ext cx="144" cy="144"/>
                  <a:chOff x="1422" y="1893"/>
                  <a:chExt cx="144" cy="144"/>
                </a:xfrm>
              </p:grpSpPr>
              <p:sp>
                <p:nvSpPr>
                  <p:cNvPr id="212149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50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51" name="Group 52"/>
                <p:cNvGrpSpPr>
                  <a:grpSpLocks/>
                </p:cNvGrpSpPr>
                <p:nvPr/>
              </p:nvGrpSpPr>
              <p:grpSpPr bwMode="auto">
                <a:xfrm>
                  <a:off x="4215" y="1758"/>
                  <a:ext cx="144" cy="144"/>
                  <a:chOff x="1422" y="1893"/>
                  <a:chExt cx="144" cy="144"/>
                </a:xfrm>
              </p:grpSpPr>
              <p:sp>
                <p:nvSpPr>
                  <p:cNvPr id="212152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53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54" name="Group 55"/>
                <p:cNvGrpSpPr>
                  <a:grpSpLocks/>
                </p:cNvGrpSpPr>
                <p:nvPr/>
              </p:nvGrpSpPr>
              <p:grpSpPr bwMode="auto">
                <a:xfrm>
                  <a:off x="4131" y="1743"/>
                  <a:ext cx="144" cy="144"/>
                  <a:chOff x="1200" y="1968"/>
                  <a:chExt cx="144" cy="144"/>
                </a:xfrm>
              </p:grpSpPr>
              <p:sp>
                <p:nvSpPr>
                  <p:cNvPr id="212155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5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57" name="Group 58"/>
                <p:cNvGrpSpPr>
                  <a:grpSpLocks/>
                </p:cNvGrpSpPr>
                <p:nvPr/>
              </p:nvGrpSpPr>
              <p:grpSpPr bwMode="auto">
                <a:xfrm>
                  <a:off x="4329" y="1605"/>
                  <a:ext cx="144" cy="144"/>
                  <a:chOff x="1200" y="1968"/>
                  <a:chExt cx="144" cy="144"/>
                </a:xfrm>
              </p:grpSpPr>
              <p:sp>
                <p:nvSpPr>
                  <p:cNvPr id="212158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5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60" name="Group 61"/>
                <p:cNvGrpSpPr>
                  <a:grpSpLocks/>
                </p:cNvGrpSpPr>
                <p:nvPr/>
              </p:nvGrpSpPr>
              <p:grpSpPr bwMode="auto">
                <a:xfrm>
                  <a:off x="4323" y="1785"/>
                  <a:ext cx="144" cy="144"/>
                  <a:chOff x="1200" y="1968"/>
                  <a:chExt cx="144" cy="144"/>
                </a:xfrm>
              </p:grpSpPr>
              <p:sp>
                <p:nvSpPr>
                  <p:cNvPr id="212161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6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63" name="Group 64"/>
                <p:cNvGrpSpPr>
                  <a:grpSpLocks/>
                </p:cNvGrpSpPr>
                <p:nvPr/>
              </p:nvGrpSpPr>
              <p:grpSpPr bwMode="auto">
                <a:xfrm>
                  <a:off x="4071" y="1749"/>
                  <a:ext cx="144" cy="144"/>
                  <a:chOff x="1200" y="1968"/>
                  <a:chExt cx="144" cy="144"/>
                </a:xfrm>
              </p:grpSpPr>
              <p:sp>
                <p:nvSpPr>
                  <p:cNvPr id="212164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65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66" name="Group 67"/>
                <p:cNvGrpSpPr>
                  <a:grpSpLocks/>
                </p:cNvGrpSpPr>
                <p:nvPr/>
              </p:nvGrpSpPr>
              <p:grpSpPr bwMode="auto">
                <a:xfrm>
                  <a:off x="4077" y="1845"/>
                  <a:ext cx="144" cy="144"/>
                  <a:chOff x="1200" y="1968"/>
                  <a:chExt cx="144" cy="144"/>
                </a:xfrm>
              </p:grpSpPr>
              <p:sp>
                <p:nvSpPr>
                  <p:cNvPr id="212167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6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69" name="Group 70"/>
                <p:cNvGrpSpPr>
                  <a:grpSpLocks/>
                </p:cNvGrpSpPr>
                <p:nvPr/>
              </p:nvGrpSpPr>
              <p:grpSpPr bwMode="auto">
                <a:xfrm>
                  <a:off x="4311" y="1854"/>
                  <a:ext cx="144" cy="144"/>
                  <a:chOff x="1422" y="1893"/>
                  <a:chExt cx="144" cy="144"/>
                </a:xfrm>
              </p:grpSpPr>
              <p:sp>
                <p:nvSpPr>
                  <p:cNvPr id="21217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7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72" name="Group 73"/>
                <p:cNvGrpSpPr>
                  <a:grpSpLocks/>
                </p:cNvGrpSpPr>
                <p:nvPr/>
              </p:nvGrpSpPr>
              <p:grpSpPr bwMode="auto">
                <a:xfrm>
                  <a:off x="4233" y="1944"/>
                  <a:ext cx="144" cy="144"/>
                  <a:chOff x="1422" y="1893"/>
                  <a:chExt cx="144" cy="144"/>
                </a:xfrm>
              </p:grpSpPr>
              <p:sp>
                <p:nvSpPr>
                  <p:cNvPr id="212173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7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75" name="Group 76"/>
                <p:cNvGrpSpPr>
                  <a:grpSpLocks/>
                </p:cNvGrpSpPr>
                <p:nvPr/>
              </p:nvGrpSpPr>
              <p:grpSpPr bwMode="auto">
                <a:xfrm>
                  <a:off x="4395" y="1842"/>
                  <a:ext cx="144" cy="144"/>
                  <a:chOff x="1422" y="1893"/>
                  <a:chExt cx="144" cy="144"/>
                </a:xfrm>
              </p:grpSpPr>
              <p:sp>
                <p:nvSpPr>
                  <p:cNvPr id="212176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77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78" name="Group 79"/>
                <p:cNvGrpSpPr>
                  <a:grpSpLocks/>
                </p:cNvGrpSpPr>
                <p:nvPr/>
              </p:nvGrpSpPr>
              <p:grpSpPr bwMode="auto">
                <a:xfrm>
                  <a:off x="4323" y="1638"/>
                  <a:ext cx="144" cy="144"/>
                  <a:chOff x="1422" y="1893"/>
                  <a:chExt cx="144" cy="144"/>
                </a:xfrm>
              </p:grpSpPr>
              <p:sp>
                <p:nvSpPr>
                  <p:cNvPr id="212179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8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81" name="Group 82"/>
                <p:cNvGrpSpPr>
                  <a:grpSpLocks/>
                </p:cNvGrpSpPr>
                <p:nvPr/>
              </p:nvGrpSpPr>
              <p:grpSpPr bwMode="auto">
                <a:xfrm>
                  <a:off x="4107" y="1638"/>
                  <a:ext cx="144" cy="144"/>
                  <a:chOff x="1422" y="1893"/>
                  <a:chExt cx="144" cy="144"/>
                </a:xfrm>
              </p:grpSpPr>
              <p:sp>
                <p:nvSpPr>
                  <p:cNvPr id="212182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83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84" name="Group 85"/>
                <p:cNvGrpSpPr>
                  <a:grpSpLocks/>
                </p:cNvGrpSpPr>
                <p:nvPr/>
              </p:nvGrpSpPr>
              <p:grpSpPr bwMode="auto">
                <a:xfrm>
                  <a:off x="4137" y="1866"/>
                  <a:ext cx="144" cy="144"/>
                  <a:chOff x="1422" y="1893"/>
                  <a:chExt cx="144" cy="144"/>
                </a:xfrm>
              </p:grpSpPr>
              <p:sp>
                <p:nvSpPr>
                  <p:cNvPr id="21218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8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87" name="Group 88"/>
                <p:cNvGrpSpPr>
                  <a:grpSpLocks/>
                </p:cNvGrpSpPr>
                <p:nvPr/>
              </p:nvGrpSpPr>
              <p:grpSpPr bwMode="auto">
                <a:xfrm>
                  <a:off x="4053" y="1764"/>
                  <a:ext cx="144" cy="144"/>
                  <a:chOff x="1422" y="1893"/>
                  <a:chExt cx="144" cy="144"/>
                </a:xfrm>
              </p:grpSpPr>
              <p:sp>
                <p:nvSpPr>
                  <p:cNvPr id="212188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8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90" name="Group 91"/>
                <p:cNvGrpSpPr>
                  <a:grpSpLocks/>
                </p:cNvGrpSpPr>
                <p:nvPr/>
              </p:nvGrpSpPr>
              <p:grpSpPr bwMode="auto">
                <a:xfrm>
                  <a:off x="4164" y="1932"/>
                  <a:ext cx="144" cy="144"/>
                  <a:chOff x="1200" y="1968"/>
                  <a:chExt cx="144" cy="144"/>
                </a:xfrm>
              </p:grpSpPr>
              <p:sp>
                <p:nvSpPr>
                  <p:cNvPr id="212191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96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92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986"/>
                    <a:ext cx="48" cy="48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12193" name="Group 94"/>
                <p:cNvGrpSpPr>
                  <a:grpSpLocks/>
                </p:cNvGrpSpPr>
                <p:nvPr/>
              </p:nvGrpSpPr>
              <p:grpSpPr bwMode="auto">
                <a:xfrm>
                  <a:off x="4221" y="1956"/>
                  <a:ext cx="144" cy="144"/>
                  <a:chOff x="1422" y="1893"/>
                  <a:chExt cx="144" cy="144"/>
                </a:xfrm>
              </p:grpSpPr>
              <p:sp>
                <p:nvSpPr>
                  <p:cNvPr id="21219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422" y="1893"/>
                    <a:ext cx="144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2195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452" y="1911"/>
                    <a:ext cx="48" cy="48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212196" name="Text Box 228"/>
              <p:cNvSpPr txBox="1">
                <a:spLocks noChangeArrowheads="1"/>
              </p:cNvSpPr>
              <p:nvPr/>
            </p:nvSpPr>
            <p:spPr bwMode="auto">
              <a:xfrm>
                <a:off x="5174" y="935"/>
                <a:ext cx="3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b="1">
                    <a:solidFill>
                      <a:srgbClr val="FF0000"/>
                    </a:solidFill>
                  </a:rPr>
                  <a:t>U</a:t>
                </a:r>
                <a:r>
                  <a:rPr lang="en-US" altLang="en-US" b="1" baseline="40000">
                    <a:solidFill>
                      <a:srgbClr val="FF0000"/>
                    </a:solidFill>
                  </a:rPr>
                  <a:t>91+</a:t>
                </a:r>
              </a:p>
            </p:txBody>
          </p:sp>
          <p:sp>
            <p:nvSpPr>
              <p:cNvPr id="212197" name="Oval 101"/>
              <p:cNvSpPr>
                <a:spLocks noChangeArrowheads="1"/>
              </p:cNvSpPr>
              <p:nvPr/>
            </p:nvSpPr>
            <p:spPr bwMode="auto">
              <a:xfrm rot="2525662">
                <a:off x="4967" y="1117"/>
                <a:ext cx="461" cy="680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2198" name="Group 102"/>
              <p:cNvGrpSpPr>
                <a:grpSpLocks/>
              </p:cNvGrpSpPr>
              <p:nvPr/>
            </p:nvGrpSpPr>
            <p:grpSpPr bwMode="auto">
              <a:xfrm>
                <a:off x="4921" y="1661"/>
                <a:ext cx="78" cy="78"/>
                <a:chOff x="2142" y="1758"/>
                <a:chExt cx="144" cy="144"/>
              </a:xfrm>
            </p:grpSpPr>
            <p:sp>
              <p:nvSpPr>
                <p:cNvPr id="212199" name="Oval 103"/>
                <p:cNvSpPr>
                  <a:spLocks noChangeArrowheads="1"/>
                </p:cNvSpPr>
                <p:nvPr/>
              </p:nvSpPr>
              <p:spPr bwMode="auto">
                <a:xfrm>
                  <a:off x="2142" y="1758"/>
                  <a:ext cx="144" cy="144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2200" name="Oval 104"/>
                <p:cNvSpPr>
                  <a:spLocks noChangeArrowheads="1"/>
                </p:cNvSpPr>
                <p:nvPr/>
              </p:nvSpPr>
              <p:spPr bwMode="auto">
                <a:xfrm>
                  <a:off x="2172" y="1776"/>
                  <a:ext cx="48" cy="48"/>
                </a:xfrm>
                <a:prstGeom prst="ellipse">
                  <a:avLst/>
                </a:pr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10" name="Gruppieren 9"/>
          <p:cNvGrpSpPr/>
          <p:nvPr/>
        </p:nvGrpSpPr>
        <p:grpSpPr>
          <a:xfrm>
            <a:off x="3788980" y="1119475"/>
            <a:ext cx="5237038" cy="3029605"/>
            <a:chOff x="3788980" y="3327073"/>
            <a:chExt cx="5237038" cy="302960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5820039" y="3327073"/>
              <a:ext cx="3205979" cy="3029605"/>
              <a:chOff x="4822141" y="3325485"/>
              <a:chExt cx="3205979" cy="3029605"/>
            </a:xfrm>
          </p:grpSpPr>
          <p:pic>
            <p:nvPicPr>
              <p:cNvPr id="202" name="Picture 157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15" t="18875" r="18911" b="21860"/>
              <a:stretch/>
            </p:blipFill>
            <p:spPr bwMode="auto">
              <a:xfrm>
                <a:off x="5364101" y="3325485"/>
                <a:ext cx="2253580" cy="3029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Gerade Verbindung 3"/>
              <p:cNvCxnSpPr/>
              <p:nvPr/>
            </p:nvCxnSpPr>
            <p:spPr bwMode="auto">
              <a:xfrm>
                <a:off x="5364101" y="3854450"/>
                <a:ext cx="216022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" name="Textfeld 4"/>
              <p:cNvSpPr txBox="1"/>
              <p:nvPr/>
            </p:nvSpPr>
            <p:spPr>
              <a:xfrm>
                <a:off x="5130256" y="3708822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Textfeld 205"/>
              <p:cNvSpPr txBox="1"/>
              <p:nvPr/>
            </p:nvSpPr>
            <p:spPr>
              <a:xfrm>
                <a:off x="5158476" y="582319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0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 rot="16200000">
                <a:off x="3901697" y="4555166"/>
                <a:ext cx="22717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Cross </a:t>
                </a:r>
                <a:r>
                  <a:rPr lang="de-DE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section</a:t>
                </a:r>
                <a:r>
                  <a:rPr lang="de-DE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</a:t>
                </a:r>
                <a:r>
                  <a:rPr lang="el-GR" sz="2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</a:rPr>
                  <a:t>σ</a:t>
                </a:r>
                <a:r>
                  <a:rPr lang="de-DE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/d</a:t>
                </a:r>
                <a:r>
                  <a:rPr lang="el-G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</a:rPr>
                  <a:t>Ω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9" name="Textfeld 208"/>
              <p:cNvSpPr txBox="1"/>
              <p:nvPr/>
            </p:nvSpPr>
            <p:spPr>
              <a:xfrm rot="16200000">
                <a:off x="7013932" y="4625459"/>
                <a:ext cx="1390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FF0000"/>
                    </a:solidFill>
                  </a:rPr>
                  <a:t>Polarization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0" name="Textfeld 209"/>
              <p:cNvSpPr txBox="1"/>
              <p:nvPr/>
            </p:nvSpPr>
            <p:spPr>
              <a:xfrm>
                <a:off x="7452320" y="3708822"/>
                <a:ext cx="5758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rgbClr val="FF0000"/>
                    </a:solidFill>
                  </a:rPr>
                  <a:t>100%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3788980" y="4040293"/>
              <a:ext cx="18517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tx1"/>
                  </a:solidFill>
                </a:rPr>
                <a:t>Non-</a:t>
              </a:r>
              <a:r>
                <a:rPr lang="de-DE" b="1" dirty="0" err="1" smtClean="0">
                  <a:solidFill>
                    <a:schemeClr val="tx1"/>
                  </a:solidFill>
                </a:rPr>
                <a:t>relativistic</a:t>
              </a:r>
              <a:endParaRPr lang="de-DE" b="1" dirty="0" smtClean="0">
                <a:solidFill>
                  <a:schemeClr val="tx1"/>
                </a:solidFill>
              </a:endParaRPr>
            </a:p>
            <a:p>
              <a:r>
                <a:rPr lang="de-DE" b="1" dirty="0" err="1" smtClean="0">
                  <a:solidFill>
                    <a:schemeClr val="tx1"/>
                  </a:solidFill>
                </a:rPr>
                <a:t>scenario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3" name="Pfeil nach rechts 212"/>
            <p:cNvSpPr/>
            <p:nvPr/>
          </p:nvSpPr>
          <p:spPr bwMode="auto">
            <a:xfrm>
              <a:off x="4283968" y="4686624"/>
              <a:ext cx="789037" cy="43341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3526954" y="2949594"/>
            <a:ext cx="2989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sin</a:t>
            </a:r>
            <a:r>
              <a:rPr lang="en-US" sz="1400" b="1" baseline="35000" dirty="0">
                <a:solidFill>
                  <a:schemeClr val="tx1"/>
                </a:solidFill>
              </a:rPr>
              <a:t>2</a:t>
            </a:r>
            <a:r>
              <a:rPr lang="en-US" sz="1400" b="1" baseline="30000" dirty="0">
                <a:solidFill>
                  <a:schemeClr val="tx1"/>
                </a:solidFill>
              </a:rPr>
              <a:t> </a:t>
            </a:r>
            <a:r>
              <a:rPr lang="el-GR" sz="1400" b="1" dirty="0">
                <a:solidFill>
                  <a:schemeClr val="tx1"/>
                </a:solidFill>
                <a:cs typeface="Arial" pitchFamily="34" charset="0"/>
              </a:rPr>
              <a:t>θ</a:t>
            </a:r>
            <a:r>
              <a:rPr lang="en-US" sz="1400" b="1" dirty="0">
                <a:solidFill>
                  <a:schemeClr val="tx1"/>
                </a:solidFill>
              </a:rPr>
              <a:t> angular distribution</a:t>
            </a:r>
          </a:p>
          <a:p>
            <a:pPr lvl="0" algn="just"/>
            <a:endParaRPr lang="en-US" sz="1400" b="1" dirty="0">
              <a:solidFill>
                <a:schemeClr val="tx1"/>
              </a:solidFill>
            </a:endParaRPr>
          </a:p>
          <a:p>
            <a:pPr lvl="0" algn="just"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100% linear polarization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03413"/>
            <a:ext cx="47609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6224588" y="1484313"/>
            <a:ext cx="1587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U</a:t>
            </a:r>
            <a:r>
              <a:rPr lang="en-US" altLang="en-US" b="1" baseline="30000">
                <a:solidFill>
                  <a:schemeClr val="tx1"/>
                </a:solidFill>
              </a:rPr>
              <a:t>92+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  <a:cs typeface="Arial" pitchFamily="34" charset="0"/>
              </a:rPr>
              <a:t>→</a:t>
            </a:r>
            <a:r>
              <a:rPr lang="en-US" altLang="en-US" b="1">
                <a:solidFill>
                  <a:schemeClr val="tx1"/>
                </a:solidFill>
              </a:rPr>
              <a:t> N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r>
              <a:rPr lang="en-US" altLang="en-US" b="1">
                <a:solidFill>
                  <a:schemeClr val="tx1"/>
                </a:solidFill>
              </a:rPr>
              <a:t>, H</a:t>
            </a:r>
            <a:r>
              <a:rPr lang="en-US" altLang="en-US" b="1" baseline="-25000">
                <a:solidFill>
                  <a:schemeClr val="tx1"/>
                </a:solidFill>
              </a:rPr>
              <a:t>2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5148263" y="23495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100 MeV/u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5537200" y="30686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400 MeV/u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7164388" y="3573463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800 MeV/u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0" y="188640"/>
            <a:ext cx="9074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K-REC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polarization measurements</a:t>
            </a:r>
            <a:endParaRPr lang="de-DE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1886468" y="548414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19472" name="Group 15"/>
          <p:cNvGrpSpPr>
            <a:grpSpLocks/>
          </p:cNvGrpSpPr>
          <p:nvPr/>
        </p:nvGrpSpPr>
        <p:grpSpPr bwMode="auto">
          <a:xfrm>
            <a:off x="1854718" y="5949611"/>
            <a:ext cx="6210307" cy="338138"/>
            <a:chOff x="2154" y="3354"/>
            <a:chExt cx="3912" cy="213"/>
          </a:xfrm>
        </p:grpSpPr>
        <p:sp>
          <p:nvSpPr>
            <p:cNvPr id="19480" name="Oval 16"/>
            <p:cNvSpPr>
              <a:spLocks noChangeArrowheads="1"/>
            </p:cNvSpPr>
            <p:nvPr/>
          </p:nvSpPr>
          <p:spPr bwMode="auto">
            <a:xfrm>
              <a:off x="2154" y="3430"/>
              <a:ext cx="57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Text Box 17"/>
            <p:cNvSpPr txBox="1">
              <a:spLocks noChangeArrowheads="1"/>
            </p:cNvSpPr>
            <p:nvPr/>
          </p:nvSpPr>
          <p:spPr bwMode="auto">
            <a:xfrm>
              <a:off x="2245" y="3354"/>
              <a:ext cx="382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altLang="en-US" sz="1600" b="1" dirty="0">
                  <a:solidFill>
                    <a:schemeClr val="tx1"/>
                  </a:solidFill>
                </a:rPr>
                <a:t>new Si(Li) </a:t>
              </a:r>
              <a:r>
                <a:rPr lang="en-US" altLang="en-US" sz="1600" b="1" dirty="0" smtClean="0">
                  <a:solidFill>
                    <a:schemeClr val="tx1"/>
                  </a:solidFill>
                </a:rPr>
                <a:t>polarimeter (&gt; 1000 pixels)</a:t>
              </a:r>
              <a:r>
                <a:rPr lang="en-US" altLang="en-US" sz="1400" dirty="0" smtClean="0">
                  <a:solidFill>
                    <a:schemeClr val="tx1"/>
                  </a:solidFill>
                </a:rPr>
                <a:t>  </a:t>
              </a:r>
              <a:r>
                <a:rPr lang="en-US" altLang="en-US" sz="1200" b="1" dirty="0">
                  <a:solidFill>
                    <a:schemeClr val="tx1"/>
                  </a:solidFill>
                </a:rPr>
                <a:t>S. </a:t>
              </a:r>
              <a:r>
                <a:rPr lang="en-US" altLang="en-US" sz="1200" b="1" dirty="0" smtClean="0">
                  <a:solidFill>
                    <a:schemeClr val="tx1"/>
                  </a:solidFill>
                </a:rPr>
                <a:t>Hess</a:t>
              </a:r>
              <a:r>
                <a:rPr lang="en-US" alt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altLang="en-US" sz="1200" b="1" dirty="0" smtClean="0">
                  <a:solidFill>
                    <a:schemeClr val="tx1"/>
                  </a:solidFill>
                </a:rPr>
                <a:t>(2010), H. Ding (2014)</a:t>
              </a:r>
              <a:endParaRPr lang="en-US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1547664" y="5690840"/>
            <a:ext cx="144462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1783281" y="5690840"/>
            <a:ext cx="144462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1965843" y="5589240"/>
            <a:ext cx="4861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sz="1600" b="1" dirty="0">
                <a:solidFill>
                  <a:schemeClr val="tx1"/>
                </a:solidFill>
              </a:rPr>
              <a:t>16 pixel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Ge(</a:t>
            </a:r>
            <a:r>
              <a:rPr lang="en-US" altLang="en-US" sz="1600" b="1" dirty="0" err="1" smtClean="0">
                <a:solidFill>
                  <a:schemeClr val="tx1"/>
                </a:solidFill>
              </a:rPr>
              <a:t>i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) detector</a:t>
            </a:r>
            <a:r>
              <a:rPr lang="en-US" altLang="en-US" sz="1400" dirty="0" smtClean="0">
                <a:solidFill>
                  <a:schemeClr val="tx1"/>
                </a:solidFill>
              </a:rPr>
              <a:t>  </a:t>
            </a:r>
            <a:r>
              <a:rPr lang="en-US" altLang="en-US" sz="1200" b="1" dirty="0">
                <a:solidFill>
                  <a:schemeClr val="tx1"/>
                </a:solidFill>
              </a:rPr>
              <a:t>S. </a:t>
            </a:r>
            <a:r>
              <a:rPr lang="en-US" altLang="en-US" sz="1200" b="1" dirty="0" err="1">
                <a:solidFill>
                  <a:schemeClr val="tx1"/>
                </a:solidFill>
              </a:rPr>
              <a:t>Tashenov</a:t>
            </a:r>
            <a:r>
              <a:rPr lang="en-US" altLang="en-US" sz="1200" b="1" dirty="0">
                <a:solidFill>
                  <a:schemeClr val="tx1"/>
                </a:solidFill>
              </a:rPr>
              <a:t> et al., </a:t>
            </a:r>
            <a:r>
              <a:rPr lang="en-US" altLang="en-US" sz="1200" b="1" i="1" dirty="0">
                <a:solidFill>
                  <a:schemeClr val="tx1"/>
                </a:solidFill>
              </a:rPr>
              <a:t>PRL</a:t>
            </a:r>
            <a:r>
              <a:rPr lang="en-US" altLang="en-US" sz="1200" b="1" dirty="0">
                <a:solidFill>
                  <a:schemeClr val="tx1"/>
                </a:solidFill>
              </a:rPr>
              <a:t> </a:t>
            </a:r>
            <a:r>
              <a:rPr lang="fr-FR" altLang="en-US" sz="1200" b="1" dirty="0">
                <a:solidFill>
                  <a:schemeClr val="tx1"/>
                </a:solidFill>
              </a:rPr>
              <a:t>97 (2006)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673725" y="4941888"/>
            <a:ext cx="2701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tx1"/>
                </a:solidFill>
              </a:rPr>
              <a:t>Photon emission angle ( deg 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7150" y="1117600"/>
            <a:ext cx="4411663" cy="4111625"/>
            <a:chOff x="57150" y="1117600"/>
            <a:chExt cx="4411663" cy="4111625"/>
          </a:xfrm>
        </p:grpSpPr>
        <p:pic>
          <p:nvPicPr>
            <p:cNvPr id="1946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5" t="26358" r="21049" b="6944"/>
            <a:stretch>
              <a:fillRect/>
            </a:stretch>
          </p:blipFill>
          <p:spPr bwMode="auto">
            <a:xfrm>
              <a:off x="57150" y="1916113"/>
              <a:ext cx="4411663" cy="328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1479550" y="2486025"/>
              <a:ext cx="26606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tx1"/>
                  </a:solidFill>
                </a:rPr>
                <a:t>                                       </a:t>
              </a:r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333500" y="4924425"/>
              <a:ext cx="23082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tx1"/>
                  </a:solidFill>
                </a:rPr>
                <a:t>Observation angle ( deg )</a:t>
              </a:r>
            </a:p>
          </p:txBody>
        </p:sp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3132138" y="4365625"/>
              <a:ext cx="10048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accent2"/>
                  </a:solidFill>
                </a:rPr>
                <a:t>preliminary</a:t>
              </a: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1139825" y="1484313"/>
              <a:ext cx="2855913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176713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1767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tx1"/>
                  </a:solidFill>
                </a:rPr>
                <a:t>Xe</a:t>
              </a:r>
              <a:r>
                <a:rPr lang="en-US" altLang="en-US" b="1" baseline="30000">
                  <a:solidFill>
                    <a:schemeClr val="tx1"/>
                  </a:solidFill>
                </a:rPr>
                <a:t>54+</a:t>
              </a:r>
              <a:r>
                <a:rPr lang="en-US" altLang="en-US" b="1">
                  <a:solidFill>
                    <a:schemeClr val="tx1"/>
                  </a:solidFill>
                </a:rPr>
                <a:t> </a:t>
              </a:r>
              <a:r>
                <a:rPr lang="en-US" altLang="en-US" b="1">
                  <a:solidFill>
                    <a:schemeClr val="tx1"/>
                  </a:solidFill>
                  <a:cs typeface="Arial" pitchFamily="34" charset="0"/>
                </a:rPr>
                <a:t>→</a:t>
              </a:r>
              <a:r>
                <a:rPr lang="en-US" altLang="en-US" b="1">
                  <a:solidFill>
                    <a:schemeClr val="tx1"/>
                  </a:solidFill>
                </a:rPr>
                <a:t> H</a:t>
              </a:r>
              <a:r>
                <a:rPr lang="en-US" altLang="en-US" b="1" baseline="-25000">
                  <a:solidFill>
                    <a:schemeClr val="tx1"/>
                  </a:solidFill>
                </a:rPr>
                <a:t>2</a:t>
              </a:r>
              <a:r>
                <a:rPr lang="en-US" altLang="en-US" b="1">
                  <a:solidFill>
                    <a:schemeClr val="tx1"/>
                  </a:solidFill>
                </a:rPr>
                <a:t> @ 150 MeV/u </a:t>
              </a:r>
            </a:p>
          </p:txBody>
        </p:sp>
        <p:sp>
          <p:nvSpPr>
            <p:cNvPr id="19477" name="Text Box 22"/>
            <p:cNvSpPr txBox="1">
              <a:spLocks noChangeArrowheads="1"/>
            </p:cNvSpPr>
            <p:nvPr/>
          </p:nvSpPr>
          <p:spPr bwMode="auto">
            <a:xfrm>
              <a:off x="1931988" y="1117600"/>
              <a:ext cx="76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tx1"/>
                  </a:solidFill>
                </a:rPr>
                <a:t>mid-Z</a:t>
              </a:r>
            </a:p>
          </p:txBody>
        </p:sp>
      </p:grp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6588125" y="11255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high-Z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7885113" y="4365625"/>
            <a:ext cx="100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176713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accent2"/>
                </a:solidFill>
              </a:rPr>
              <a:t>preliminary</a:t>
            </a:r>
          </a:p>
        </p:txBody>
      </p:sp>
      <p:sp>
        <p:nvSpPr>
          <p:cNvPr id="108" name="Rectangle 610"/>
          <p:cNvSpPr>
            <a:spLocks noChangeArrowheads="1"/>
          </p:cNvSpPr>
          <p:nvPr/>
        </p:nvSpPr>
        <p:spPr bwMode="auto">
          <a:xfrm>
            <a:off x="-3690409" y="2268193"/>
            <a:ext cx="91439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uppieren 11"/>
          <p:cNvGrpSpPr/>
          <p:nvPr/>
        </p:nvGrpSpPr>
        <p:grpSpPr>
          <a:xfrm>
            <a:off x="-36512" y="1196752"/>
            <a:ext cx="4557658" cy="4215373"/>
            <a:chOff x="-36512" y="1196752"/>
            <a:chExt cx="4557658" cy="421537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-36512" y="1196752"/>
              <a:ext cx="4557658" cy="3443511"/>
              <a:chOff x="-36512" y="1196752"/>
              <a:chExt cx="4557658" cy="3443511"/>
            </a:xfrm>
          </p:grpSpPr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" y="1989932"/>
                <a:ext cx="4312691" cy="2650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-36512" y="1196752"/>
                <a:ext cx="455765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>
                    <a:solidFill>
                      <a:srgbClr val="000066"/>
                    </a:solidFill>
                  </a:rPr>
                  <a:t>Photoeffect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:</a:t>
                </a:r>
              </a:p>
              <a:p>
                <a:endParaRPr lang="de-DE" sz="200" dirty="0" smtClean="0">
                  <a:solidFill>
                    <a:srgbClr val="000066"/>
                  </a:solidFill>
                </a:endParaRPr>
              </a:p>
              <a:p>
                <a:r>
                  <a:rPr lang="de-DE" dirty="0" err="1" smtClean="0">
                    <a:solidFill>
                      <a:srgbClr val="000066"/>
                    </a:solidFill>
                  </a:rPr>
                  <a:t>Electron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is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emitted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into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the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B-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field</a:t>
                </a:r>
                <a:r>
                  <a:rPr lang="de-DE" dirty="0" smtClean="0">
                    <a:solidFill>
                      <a:srgbClr val="000066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66"/>
                    </a:solidFill>
                  </a:rPr>
                  <a:t>direction</a:t>
                </a:r>
                <a:endParaRPr lang="en-US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323527" y="4581128"/>
              <a:ext cx="38166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chemeClr val="tx1"/>
                  </a:solidFill>
                </a:rPr>
                <a:t>Necessary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ion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energy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range</a:t>
              </a:r>
              <a:r>
                <a:rPr lang="de-DE" sz="1600" dirty="0" smtClean="0">
                  <a:solidFill>
                    <a:schemeClr val="tx1"/>
                  </a:solidFill>
                </a:rPr>
                <a:t> will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become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xperimentally</a:t>
              </a:r>
              <a:r>
                <a:rPr lang="de-DE" sz="1600" dirty="0" smtClean="0">
                  <a:solidFill>
                    <a:schemeClr val="tx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accessible</a:t>
              </a:r>
              <a:r>
                <a:rPr lang="de-DE" sz="1600" dirty="0" smtClean="0">
                  <a:solidFill>
                    <a:schemeClr val="tx1"/>
                  </a:solidFill>
                </a:rPr>
                <a:t> at 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1600" dirty="0" smtClean="0">
                  <a:solidFill>
                    <a:schemeClr val="tx1"/>
                  </a:solidFill>
                </a:rPr>
                <a:t> HESR at FAIR.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Ellipse 12"/>
          <p:cNvSpPr/>
          <p:nvPr/>
        </p:nvSpPr>
        <p:spPr bwMode="auto">
          <a:xfrm>
            <a:off x="5457812" y="3999556"/>
            <a:ext cx="1706476" cy="6487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62499" y="6242828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</a:rPr>
              <a:t>manuscript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preparation</a:t>
            </a:r>
            <a:r>
              <a:rPr lang="de-DE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56699" y="2497773"/>
            <a:ext cx="571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Bremsstrahlung Studies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188640"/>
            <a:ext cx="9074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Polarization of electron-nucleus bremsstrahlung</a:t>
            </a:r>
            <a:endParaRPr lang="de-DE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485" name="Grafik 14" descr="Bremsstrahlung &amp; RR similarity schemati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222"/>
            <a:ext cx="246221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27"/>
          <p:cNvSpPr txBox="1">
            <a:spLocks noChangeArrowheads="1"/>
          </p:cNvSpPr>
          <p:nvPr/>
        </p:nvSpPr>
        <p:spPr bwMode="auto">
          <a:xfrm>
            <a:off x="107504" y="4708412"/>
            <a:ext cx="49584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000066"/>
                </a:solidFill>
              </a:rPr>
              <a:t>Unique advantages at storage rings:</a:t>
            </a:r>
          </a:p>
          <a:p>
            <a:pPr algn="l" eaLnBrk="1" hangingPunct="1"/>
            <a:endParaRPr lang="en-US" altLang="en-US" sz="1600" dirty="0">
              <a:solidFill>
                <a:srgbClr val="000066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altLang="en-US" dirty="0">
                <a:solidFill>
                  <a:srgbClr val="000066"/>
                </a:solidFill>
              </a:rPr>
              <a:t> no screening </a:t>
            </a:r>
            <a:r>
              <a:rPr lang="en-US" altLang="en-US" dirty="0" smtClean="0">
                <a:solidFill>
                  <a:srgbClr val="000066"/>
                </a:solidFill>
              </a:rPr>
              <a:t>effects (bare projectile)</a:t>
            </a:r>
            <a:endParaRPr lang="en-US" altLang="en-US" dirty="0">
              <a:solidFill>
                <a:srgbClr val="000066"/>
              </a:solidFill>
            </a:endParaRPr>
          </a:p>
          <a:p>
            <a:pPr algn="l" eaLnBrk="1" hangingPunct="1"/>
            <a:endParaRPr lang="en-US" altLang="en-US" sz="800" dirty="0">
              <a:solidFill>
                <a:srgbClr val="000066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altLang="en-US" dirty="0">
                <a:solidFill>
                  <a:srgbClr val="000066"/>
                </a:solidFill>
              </a:rPr>
              <a:t> electrons from the tip region can be observed</a:t>
            </a:r>
          </a:p>
          <a:p>
            <a:pPr algn="l" eaLnBrk="1" hangingPunct="1">
              <a:buFontTx/>
              <a:buChar char="•"/>
            </a:pPr>
            <a:endParaRPr lang="en-US" altLang="en-US" dirty="0">
              <a:solidFill>
                <a:srgbClr val="000066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111910" y="1052513"/>
            <a:ext cx="4536504" cy="3466761"/>
            <a:chOff x="4111910" y="1052513"/>
            <a:chExt cx="4536504" cy="3466761"/>
          </a:xfrm>
        </p:grpSpPr>
        <p:pic>
          <p:nvPicPr>
            <p:cNvPr id="20486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9" t="16916" r="22826" b="18813"/>
            <a:stretch>
              <a:fillRect/>
            </a:stretch>
          </p:blipFill>
          <p:spPr bwMode="auto">
            <a:xfrm>
              <a:off x="4111910" y="1052513"/>
              <a:ext cx="4536504" cy="3466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hteck 1"/>
            <p:cNvSpPr/>
            <p:nvPr/>
          </p:nvSpPr>
          <p:spPr bwMode="auto">
            <a:xfrm>
              <a:off x="4212430" y="1196752"/>
              <a:ext cx="2167731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424786" y="764704"/>
            <a:ext cx="5971750" cy="4184748"/>
            <a:chOff x="6161090" y="848578"/>
            <a:chExt cx="5971750" cy="4184748"/>
          </a:xfrm>
        </p:grpSpPr>
        <p:sp>
          <p:nvSpPr>
            <p:cNvPr id="20489" name="Text Box 29"/>
            <p:cNvSpPr txBox="1">
              <a:spLocks noChangeArrowheads="1"/>
            </p:cNvSpPr>
            <p:nvPr/>
          </p:nvSpPr>
          <p:spPr bwMode="auto">
            <a:xfrm>
              <a:off x="9972600" y="1689504"/>
              <a:ext cx="11763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preliminary</a:t>
              </a:r>
            </a:p>
          </p:txBody>
        </p:sp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633010"/>
                </p:ext>
              </p:extLst>
            </p:nvPr>
          </p:nvGraphicFramePr>
          <p:xfrm>
            <a:off x="6161090" y="848578"/>
            <a:ext cx="5971750" cy="4184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4" name="Graph" r:id="rId5" imgW="4190400" imgH="2936880" progId="Origin50.Graph">
                    <p:embed/>
                  </p:oleObj>
                </mc:Choice>
                <mc:Fallback>
                  <p:oleObj name="Graph" r:id="rId5" imgW="4190400" imgH="293688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61090" y="848578"/>
                          <a:ext cx="5971750" cy="41847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feld 10"/>
          <p:cNvSpPr txBox="1"/>
          <p:nvPr/>
        </p:nvSpPr>
        <p:spPr>
          <a:xfrm>
            <a:off x="6380161" y="4941168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</a:rPr>
              <a:t>manuscript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preparation</a:t>
            </a:r>
            <a:r>
              <a:rPr lang="de-DE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roup 40"/>
          <p:cNvGrpSpPr>
            <a:grpSpLocks/>
          </p:cNvGrpSpPr>
          <p:nvPr/>
        </p:nvGrpSpPr>
        <p:grpSpPr bwMode="auto">
          <a:xfrm>
            <a:off x="5875338" y="1598613"/>
            <a:ext cx="3305175" cy="2968625"/>
            <a:chOff x="3696" y="838"/>
            <a:chExt cx="2082" cy="1870"/>
          </a:xfrm>
        </p:grpSpPr>
        <p:graphicFrame>
          <p:nvGraphicFramePr>
            <p:cNvPr id="9992" name="Object 7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5136720"/>
                </p:ext>
              </p:extLst>
            </p:nvPr>
          </p:nvGraphicFramePr>
          <p:xfrm>
            <a:off x="3696" y="838"/>
            <a:ext cx="1920" cy="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2" name="Graph" r:id="rId3" imgW="3048000" imgH="2969971" progId="Origin50.Graph">
                    <p:embed/>
                  </p:oleObj>
                </mc:Choice>
                <mc:Fallback>
                  <p:oleObj name="Graph" r:id="rId3" imgW="3048000" imgH="2969971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838"/>
                          <a:ext cx="1920" cy="1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08" name="Line 29"/>
            <p:cNvSpPr>
              <a:spLocks noChangeShapeType="1"/>
            </p:cNvSpPr>
            <p:nvPr/>
          </p:nvSpPr>
          <p:spPr bwMode="auto">
            <a:xfrm>
              <a:off x="4648" y="1785"/>
              <a:ext cx="953" cy="0"/>
            </a:xfrm>
            <a:prstGeom prst="line">
              <a:avLst/>
            </a:prstGeom>
            <a:noFill/>
            <a:ln w="53975">
              <a:solidFill>
                <a:srgbClr val="FF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09" name="Group 15"/>
            <p:cNvGrpSpPr>
              <a:grpSpLocks/>
            </p:cNvGrpSpPr>
            <p:nvPr/>
          </p:nvGrpSpPr>
          <p:grpSpPr bwMode="auto">
            <a:xfrm>
              <a:off x="5555" y="1671"/>
              <a:ext cx="223" cy="250"/>
              <a:chOff x="204" y="3793"/>
              <a:chExt cx="223" cy="250"/>
            </a:xfrm>
          </p:grpSpPr>
          <p:sp>
            <p:nvSpPr>
              <p:cNvPr id="10011" name="Text Box 16"/>
              <p:cNvSpPr txBox="1">
                <a:spLocks noChangeArrowheads="1"/>
              </p:cNvSpPr>
              <p:nvPr/>
            </p:nvSpPr>
            <p:spPr bwMode="auto">
              <a:xfrm>
                <a:off x="204" y="3793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r>
                  <a:rPr lang="de-DE" sz="2000" dirty="0">
                    <a:solidFill>
                      <a:srgbClr val="FF9900"/>
                    </a:solidFill>
                    <a:latin typeface="Arial" pitchFamily="34" charset="0"/>
                    <a:ea typeface="ＭＳ Ｐゴシック" pitchFamily="34" charset="-128"/>
                  </a:rPr>
                  <a:t>E</a:t>
                </a:r>
              </a:p>
            </p:txBody>
          </p:sp>
          <p:sp>
            <p:nvSpPr>
              <p:cNvPr id="10012" name="Line 17"/>
              <p:cNvSpPr>
                <a:spLocks noChangeShapeType="1"/>
              </p:cNvSpPr>
              <p:nvPr/>
            </p:nvSpPr>
            <p:spPr bwMode="auto">
              <a:xfrm>
                <a:off x="270" y="3835"/>
                <a:ext cx="102" cy="0"/>
              </a:xfrm>
              <a:prstGeom prst="line">
                <a:avLst/>
              </a:prstGeom>
              <a:noFill/>
              <a:ln w="22225">
                <a:solidFill>
                  <a:srgbClr val="FF9900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60" name="Picture 36" descr="esr_skiz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35113"/>
            <a:ext cx="57800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94" name="Text Box 5"/>
          <p:cNvSpPr txBox="1">
            <a:spLocks noChangeArrowheads="1"/>
          </p:cNvSpPr>
          <p:nvPr/>
        </p:nvSpPr>
        <p:spPr bwMode="auto">
          <a:xfrm>
            <a:off x="2700338" y="3716338"/>
            <a:ext cx="2244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unpolarized ion beam</a:t>
            </a:r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5868144" y="1595992"/>
            <a:ext cx="3313113" cy="2968625"/>
            <a:chOff x="3682" y="781"/>
            <a:chExt cx="2087" cy="1870"/>
          </a:xfrm>
        </p:grpSpPr>
        <p:graphicFrame>
          <p:nvGraphicFramePr>
            <p:cNvPr id="9988" name="Object 7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328943"/>
                </p:ext>
              </p:extLst>
            </p:nvPr>
          </p:nvGraphicFramePr>
          <p:xfrm>
            <a:off x="3682" y="781"/>
            <a:ext cx="1920" cy="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3" name="Graph" r:id="rId6" imgW="3048000" imgH="2969971" progId="Origin50.Graph">
                    <p:embed/>
                  </p:oleObj>
                </mc:Choice>
                <mc:Fallback>
                  <p:oleObj name="Graph" r:id="rId6" imgW="3048000" imgH="2969971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2" y="781"/>
                          <a:ext cx="1920" cy="1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15" name="Line 13"/>
            <p:cNvSpPr>
              <a:spLocks noChangeShapeType="1"/>
            </p:cNvSpPr>
            <p:nvPr/>
          </p:nvSpPr>
          <p:spPr bwMode="auto">
            <a:xfrm flipV="1">
              <a:off x="4653" y="845"/>
              <a:ext cx="0" cy="9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16" name="Group 43"/>
            <p:cNvGrpSpPr>
              <a:grpSpLocks/>
            </p:cNvGrpSpPr>
            <p:nvPr/>
          </p:nvGrpSpPr>
          <p:grpSpPr bwMode="auto">
            <a:xfrm>
              <a:off x="4241" y="1002"/>
              <a:ext cx="1528" cy="1454"/>
              <a:chOff x="4241" y="1002"/>
              <a:chExt cx="1528" cy="1454"/>
            </a:xfrm>
          </p:grpSpPr>
          <p:graphicFrame>
            <p:nvGraphicFramePr>
              <p:cNvPr id="9989" name="Object 773"/>
              <p:cNvGraphicFramePr>
                <a:graphicFrameLocks noChangeAspect="1"/>
              </p:cNvGraphicFramePr>
              <p:nvPr/>
            </p:nvGraphicFramePr>
            <p:xfrm>
              <a:off x="4639" y="1208"/>
              <a:ext cx="251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4" name="Formel" r:id="rId8" imgW="152268" imgH="164957" progId="Equation.3">
                      <p:embed/>
                    </p:oleObj>
                  </mc:Choice>
                  <mc:Fallback>
                    <p:oleObj name="Formel" r:id="rId8" imgW="152268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9" y="1208"/>
                            <a:ext cx="251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017" name="Line 29"/>
              <p:cNvSpPr>
                <a:spLocks noChangeShapeType="1"/>
              </p:cNvSpPr>
              <p:nvPr/>
            </p:nvSpPr>
            <p:spPr bwMode="auto">
              <a:xfrm>
                <a:off x="4683" y="1752"/>
                <a:ext cx="908" cy="540"/>
              </a:xfrm>
              <a:prstGeom prst="line">
                <a:avLst/>
              </a:prstGeom>
              <a:noFill/>
              <a:ln w="53975">
                <a:solidFill>
                  <a:srgbClr val="FF99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Bogen 187"/>
              <p:cNvSpPr/>
              <p:nvPr/>
            </p:nvSpPr>
            <p:spPr>
              <a:xfrm>
                <a:off x="4241" y="1002"/>
                <a:ext cx="816" cy="433"/>
              </a:xfrm>
              <a:prstGeom prst="arc">
                <a:avLst>
                  <a:gd name="adj1" fmla="val 16200000"/>
                  <a:gd name="adj2" fmla="val 2059387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019" name="Group 15"/>
              <p:cNvGrpSpPr>
                <a:grpSpLocks/>
              </p:cNvGrpSpPr>
              <p:nvPr/>
            </p:nvGrpSpPr>
            <p:grpSpPr bwMode="auto">
              <a:xfrm>
                <a:off x="5546" y="2206"/>
                <a:ext cx="223" cy="250"/>
                <a:chOff x="204" y="3793"/>
                <a:chExt cx="223" cy="250"/>
              </a:xfrm>
            </p:grpSpPr>
            <p:sp>
              <p:nvSpPr>
                <p:cNvPr id="100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4" y="3793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sz="2000" dirty="0">
                      <a:solidFill>
                        <a:srgbClr val="FF9900"/>
                      </a:solidFill>
                      <a:latin typeface="Arial" pitchFamily="34" charset="0"/>
                      <a:ea typeface="ＭＳ Ｐゴシック" pitchFamily="34" charset="-128"/>
                    </a:rPr>
                    <a:t>E</a:t>
                  </a:r>
                </a:p>
              </p:txBody>
            </p:sp>
            <p:sp>
              <p:nvSpPr>
                <p:cNvPr id="10022" name="Line 17"/>
                <p:cNvSpPr>
                  <a:spLocks noChangeShapeType="1"/>
                </p:cNvSpPr>
                <p:nvPr/>
              </p:nvSpPr>
              <p:spPr bwMode="auto">
                <a:xfrm>
                  <a:off x="270" y="3821"/>
                  <a:ext cx="102" cy="0"/>
                </a:xfrm>
                <a:prstGeom prst="line">
                  <a:avLst/>
                </a:prstGeom>
                <a:noFill/>
                <a:ln w="22225">
                  <a:solidFill>
                    <a:srgbClr val="FF9900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96" name="Line 24"/>
          <p:cNvSpPr>
            <a:spLocks noChangeShapeType="1"/>
          </p:cNvSpPr>
          <p:nvPr/>
        </p:nvSpPr>
        <p:spPr bwMode="auto">
          <a:xfrm flipV="1">
            <a:off x="147638" y="1538288"/>
            <a:ext cx="0" cy="1295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97" name="Text Box 25"/>
          <p:cNvSpPr txBox="1">
            <a:spLocks noChangeArrowheads="1"/>
          </p:cNvSpPr>
          <p:nvPr/>
        </p:nvSpPr>
        <p:spPr bwMode="auto">
          <a:xfrm>
            <a:off x="107950" y="4868863"/>
            <a:ext cx="5551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b="1" dirty="0" err="1">
                <a:solidFill>
                  <a:srgbClr val="000099"/>
                </a:solidFill>
              </a:rPr>
              <a:t>Unpolarized</a:t>
            </a:r>
            <a:r>
              <a:rPr lang="en-US" b="1" dirty="0">
                <a:solidFill>
                  <a:srgbClr val="000099"/>
                </a:solidFill>
              </a:rPr>
              <a:t> collision system:</a:t>
            </a:r>
          </a:p>
          <a:p>
            <a:endParaRPr lang="en-US" sz="200" b="1" dirty="0">
              <a:solidFill>
                <a:srgbClr val="000099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Emitted photons are polarized along the reaction plane.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5496" y="4868863"/>
            <a:ext cx="87915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000099"/>
                </a:solidFill>
              </a:rPr>
              <a:t>                          Polarized </a:t>
            </a:r>
            <a:r>
              <a:rPr lang="en-US" b="1" dirty="0">
                <a:solidFill>
                  <a:srgbClr val="000099"/>
                </a:solidFill>
              </a:rPr>
              <a:t>collision system:</a:t>
            </a:r>
          </a:p>
          <a:p>
            <a:endParaRPr lang="en-US" sz="200" b="1" dirty="0">
              <a:solidFill>
                <a:srgbClr val="000099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Orientation of photon polarization depends on the spin polarization of the colliding particles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00" b="1" dirty="0" smtClean="0">
              <a:solidFill>
                <a:srgbClr val="000000"/>
              </a:solidFill>
            </a:endParaRPr>
          </a:p>
        </p:txBody>
      </p:sp>
      <p:sp>
        <p:nvSpPr>
          <p:cNvPr id="9999" name="Rectangle 33"/>
          <p:cNvSpPr>
            <a:spLocks noChangeArrowheads="1"/>
          </p:cNvSpPr>
          <p:nvPr/>
        </p:nvSpPr>
        <p:spPr bwMode="auto">
          <a:xfrm>
            <a:off x="1800225" y="1125538"/>
            <a:ext cx="75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target</a:t>
            </a:r>
          </a:p>
        </p:txBody>
      </p:sp>
      <p:sp>
        <p:nvSpPr>
          <p:cNvPr id="10000" name="Rectangle 40"/>
          <p:cNvSpPr>
            <a:spLocks noChangeArrowheads="1"/>
          </p:cNvSpPr>
          <p:nvPr/>
        </p:nvSpPr>
        <p:spPr bwMode="auto">
          <a:xfrm>
            <a:off x="4357688" y="2060575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34925" y="1484313"/>
            <a:ext cx="5780088" cy="3333750"/>
            <a:chOff x="22" y="2827"/>
            <a:chExt cx="3641" cy="2100"/>
          </a:xfrm>
        </p:grpSpPr>
        <p:pic>
          <p:nvPicPr>
            <p:cNvPr id="10013" name="Picture 35" descr="esr_skizze_til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827"/>
              <a:ext cx="3641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14" name="Text Box 44"/>
            <p:cNvSpPr txBox="1">
              <a:spLocks noChangeArrowheads="1"/>
            </p:cNvSpPr>
            <p:nvPr/>
          </p:nvSpPr>
          <p:spPr bwMode="auto">
            <a:xfrm>
              <a:off x="1882" y="4247"/>
              <a:ext cx="1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polarized ion beam</a:t>
              </a:r>
            </a:p>
          </p:txBody>
        </p:sp>
        <p:graphicFrame>
          <p:nvGraphicFramePr>
            <p:cNvPr id="9990" name="Object 7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7691431"/>
                </p:ext>
              </p:extLst>
            </p:nvPr>
          </p:nvGraphicFramePr>
          <p:xfrm>
            <a:off x="2562" y="3521"/>
            <a:ext cx="25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5" name="Formel" r:id="rId11" imgW="152268" imgH="164957" progId="Equation.3">
                    <p:embed/>
                  </p:oleObj>
                </mc:Choice>
                <mc:Fallback>
                  <p:oleObj name="Formel" r:id="rId11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521"/>
                          <a:ext cx="251" cy="2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1750">
                          <a:solidFill>
                            <a:srgbClr val="FF0000"/>
                          </a:solidFill>
                          <a:prstDash val="sysDash"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02" name="Text Box 34"/>
          <p:cNvSpPr txBox="1">
            <a:spLocks noChangeArrowheads="1"/>
          </p:cNvSpPr>
          <p:nvPr/>
        </p:nvSpPr>
        <p:spPr bwMode="auto">
          <a:xfrm rot="1929631">
            <a:off x="4422775" y="24145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</a:rPr>
              <a:t>reaction plane</a:t>
            </a:r>
          </a:p>
        </p:txBody>
      </p:sp>
      <p:graphicFrame>
        <p:nvGraphicFramePr>
          <p:cNvPr id="9991" name="Object 775"/>
          <p:cNvGraphicFramePr>
            <a:graphicFrameLocks noChangeAspect="1"/>
          </p:cNvGraphicFramePr>
          <p:nvPr/>
        </p:nvGraphicFramePr>
        <p:xfrm>
          <a:off x="3063875" y="3068638"/>
          <a:ext cx="284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" name="Formel" r:id="rId13" imgW="126725" imgH="177415" progId="Equation.3">
                  <p:embed/>
                </p:oleObj>
              </mc:Choice>
              <mc:Fallback>
                <p:oleObj name="Formel" r:id="rId13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3068638"/>
                        <a:ext cx="2841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03" name="AutoShape 35"/>
          <p:cNvSpPr>
            <a:spLocks noChangeArrowheads="1"/>
          </p:cNvSpPr>
          <p:nvPr/>
        </p:nvSpPr>
        <p:spPr bwMode="auto">
          <a:xfrm>
            <a:off x="2051050" y="3357563"/>
            <a:ext cx="466725" cy="358775"/>
          </a:xfrm>
          <a:prstGeom prst="irregularSeal1">
            <a:avLst/>
          </a:prstGeom>
          <a:solidFill>
            <a:srgbClr val="FFCC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508104" y="1116033"/>
            <a:ext cx="3685881" cy="584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Collision symmetry broken: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  <a:ea typeface="ＭＳ Ｐゴシック" pitchFamily="34" charset="-128"/>
              </a:rPr>
              <a:t>Rotation </a:t>
            </a:r>
            <a:r>
              <a:rPr lang="en-US" sz="1600" b="1" dirty="0">
                <a:solidFill>
                  <a:srgbClr val="0070C0"/>
                </a:solidFill>
                <a:ea typeface="ＭＳ Ｐゴシック" pitchFamily="34" charset="-128"/>
              </a:rPr>
              <a:t>of scattered photon distribution</a:t>
            </a:r>
          </a:p>
        </p:txBody>
      </p:sp>
      <p:sp>
        <p:nvSpPr>
          <p:cNvPr id="10006" name="Rectangle 64"/>
          <p:cNvSpPr>
            <a:spLocks noChangeArrowheads="1"/>
          </p:cNvSpPr>
          <p:nvPr/>
        </p:nvSpPr>
        <p:spPr bwMode="auto">
          <a:xfrm>
            <a:off x="-33338" y="77788"/>
            <a:ext cx="91440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>Probing spin-polarized particle </a:t>
            </a:r>
            <a:r>
              <a:rPr lang="en-US" sz="2500" b="1" dirty="0" smtClean="0">
                <a:solidFill>
                  <a:schemeClr val="bg1"/>
                </a:solidFill>
                <a:latin typeface="Calibri" pitchFamily="34" charset="0"/>
              </a:rPr>
              <a:t>beams</a:t>
            </a: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Calibri" pitchFamily="34" charset="0"/>
              </a:rPr>
              <a:t>by </a:t>
            </a: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>means of Compton polarimetry</a:t>
            </a: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V="1">
            <a:off x="7414700" y="1936197"/>
            <a:ext cx="685850" cy="1155146"/>
          </a:xfrm>
          <a:prstGeom prst="line">
            <a:avLst/>
          </a:prstGeom>
          <a:noFill/>
          <a:ln w="50800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924237" y="5651980"/>
            <a:ext cx="4355976" cy="513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1639" tIns="40820" rIns="81639" bIns="40820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ts val="263"/>
              </a:spcBef>
              <a:spcAft>
                <a:spcPts val="263"/>
              </a:spcAft>
              <a:buClr>
                <a:srgbClr val="000000"/>
              </a:buClr>
              <a:buSzPct val="45000"/>
            </a:pPr>
            <a:r>
              <a:rPr lang="en-GB" sz="1400" dirty="0" smtClean="0"/>
              <a:t>Proposed for the RR process into</a:t>
            </a:r>
            <a:br>
              <a:rPr lang="en-GB" sz="1400" dirty="0" smtClean="0"/>
            </a:br>
            <a:r>
              <a:rPr lang="en-GB" sz="1400" dirty="0" smtClean="0"/>
              <a:t>spin-polarized ions: </a:t>
            </a:r>
            <a:r>
              <a:rPr lang="en-GB" sz="1200" b="1" dirty="0" smtClean="0"/>
              <a:t>A. </a:t>
            </a:r>
            <a:r>
              <a:rPr lang="en-GB" sz="1200" b="1" dirty="0" err="1" smtClean="0"/>
              <a:t>Surzhykov</a:t>
            </a:r>
            <a:r>
              <a:rPr lang="en-GB" sz="1200" b="1" dirty="0" smtClean="0"/>
              <a:t> et </a:t>
            </a:r>
            <a:r>
              <a:rPr lang="en-GB" sz="1200" b="1" dirty="0"/>
              <a:t>al., </a:t>
            </a:r>
            <a:r>
              <a:rPr lang="en-GB" sz="1200" b="1" i="1" dirty="0"/>
              <a:t>PRL</a:t>
            </a:r>
            <a:r>
              <a:rPr lang="en-GB" sz="1200" b="1" dirty="0"/>
              <a:t> </a:t>
            </a:r>
            <a:r>
              <a:rPr lang="en-GB" sz="1200" b="1" dirty="0" smtClean="0"/>
              <a:t>92 (2005)</a:t>
            </a:r>
            <a:endParaRPr lang="en-GB" sz="1200" b="1" dirty="0"/>
          </a:p>
        </p:txBody>
      </p:sp>
      <p:sp>
        <p:nvSpPr>
          <p:cNvPr id="2" name="Rechteck 1"/>
          <p:cNvSpPr/>
          <p:nvPr/>
        </p:nvSpPr>
        <p:spPr>
          <a:xfrm>
            <a:off x="467544" y="55892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</a:rPr>
              <a:t>→ </a:t>
            </a:r>
            <a:r>
              <a:rPr lang="en-US" sz="1400" b="1" dirty="0">
                <a:solidFill>
                  <a:srgbClr val="FF0000"/>
                </a:solidFill>
              </a:rPr>
              <a:t>Polarization transfer </a:t>
            </a:r>
            <a:r>
              <a:rPr lang="en-US" sz="1400" b="1" dirty="0">
                <a:solidFill>
                  <a:srgbClr val="000000"/>
                </a:solidFill>
              </a:rPr>
              <a:t>from particles to photons</a:t>
            </a:r>
          </a:p>
          <a:p>
            <a:pPr algn="l"/>
            <a:endParaRPr lang="en-US" sz="200" b="1" dirty="0">
              <a:solidFill>
                <a:srgbClr val="000000"/>
              </a:solidFill>
            </a:endParaRPr>
          </a:p>
          <a:p>
            <a:pPr algn="l"/>
            <a:r>
              <a:rPr lang="en-US" sz="1400" b="1" dirty="0" smtClean="0">
                <a:solidFill>
                  <a:srgbClr val="000000"/>
                </a:solidFill>
              </a:rPr>
              <a:t>→ </a:t>
            </a:r>
            <a:r>
              <a:rPr lang="en-US" sz="1400" b="1" dirty="0">
                <a:solidFill>
                  <a:srgbClr val="FF0000"/>
                </a:solidFill>
              </a:rPr>
              <a:t>Spin diagnostic ! </a:t>
            </a:r>
          </a:p>
        </p:txBody>
      </p:sp>
    </p:spTree>
    <p:extLst>
      <p:ext uri="{BB962C8B-B14F-4D97-AF65-F5344CB8AC3E}">
        <p14:creationId xmlns:p14="http://schemas.microsoft.com/office/powerpoint/2010/main" val="17290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7" grpId="0"/>
      <p:bldP spid="3098" grpId="0"/>
      <p:bldP spid="3108" grpId="0" animBg="1"/>
      <p:bldP spid="37" grpId="0" animBg="1"/>
      <p:bldP spid="3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3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389767"/>
              </p:ext>
            </p:extLst>
          </p:nvPr>
        </p:nvGraphicFramePr>
        <p:xfrm>
          <a:off x="-1189038" y="1167730"/>
          <a:ext cx="68945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Graph" r:id="rId3" imgW="4276954" imgH="3024835" progId="Origin50.Graph">
                  <p:embed/>
                </p:oleObj>
              </mc:Choice>
              <mc:Fallback>
                <p:oleObj name="Graph" r:id="rId3" imgW="4276954" imgH="302483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9038" y="1167730"/>
                        <a:ext cx="6894513" cy="475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95" name="Object 367"/>
          <p:cNvGraphicFramePr>
            <a:graphicFrameLocks noChangeAspect="1"/>
          </p:cNvGraphicFramePr>
          <p:nvPr/>
        </p:nvGraphicFramePr>
        <p:xfrm>
          <a:off x="5005388" y="1093788"/>
          <a:ext cx="3611562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Graph" r:id="rId5" imgW="4135526" imgH="2895600" progId="Origin50.Graph">
                  <p:embed/>
                </p:oleObj>
              </mc:Choice>
              <mc:Fallback>
                <p:oleObj name="Graph" r:id="rId5" imgW="4135526" imgH="2895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093788"/>
                        <a:ext cx="3611562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98" name="Textfeld 2"/>
          <p:cNvSpPr txBox="1">
            <a:spLocks noChangeArrowheads="1"/>
          </p:cNvSpPr>
          <p:nvPr/>
        </p:nvSpPr>
        <p:spPr bwMode="auto">
          <a:xfrm>
            <a:off x="5537329" y="5877272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de-DE" dirty="0">
                <a:latin typeface="+mj-lt"/>
              </a:rPr>
              <a:t>Photon </a:t>
            </a:r>
            <a:r>
              <a:rPr lang="de-DE" dirty="0" err="1">
                <a:latin typeface="+mj-lt"/>
              </a:rPr>
              <a:t>energy</a:t>
            </a:r>
            <a:r>
              <a:rPr lang="de-DE" dirty="0">
                <a:latin typeface="+mj-lt"/>
              </a:rPr>
              <a:t>: </a:t>
            </a:r>
            <a:r>
              <a:rPr lang="de-DE" dirty="0" smtClean="0">
                <a:latin typeface="+mj-lt"/>
              </a:rPr>
              <a:t>92.5 ± 3 </a:t>
            </a:r>
            <a:r>
              <a:rPr lang="de-DE" dirty="0" err="1" smtClean="0">
                <a:latin typeface="+mj-lt"/>
              </a:rPr>
              <a:t>keV</a:t>
            </a:r>
            <a:endParaRPr lang="de-DE" dirty="0">
              <a:latin typeface="+mj-lt"/>
            </a:endParaRPr>
          </a:p>
        </p:txBody>
      </p:sp>
      <p:sp>
        <p:nvSpPr>
          <p:cNvPr id="22900" name="Textfeld 9"/>
          <p:cNvSpPr txBox="1">
            <a:spLocks noChangeArrowheads="1"/>
          </p:cNvSpPr>
          <p:nvPr/>
        </p:nvSpPr>
        <p:spPr bwMode="auto">
          <a:xfrm>
            <a:off x="7812088" y="1101725"/>
            <a:ext cx="1331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de-DE"/>
              <a:t>Unpolarized electrons</a:t>
            </a:r>
          </a:p>
        </p:txBody>
      </p:sp>
      <p:graphicFrame>
        <p:nvGraphicFramePr>
          <p:cNvPr id="22896" name="Object 368"/>
          <p:cNvGraphicFramePr>
            <a:graphicFrameLocks noChangeAspect="1"/>
          </p:cNvGraphicFramePr>
          <p:nvPr/>
        </p:nvGraphicFramePr>
        <p:xfrm>
          <a:off x="5003800" y="3470275"/>
          <a:ext cx="361315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Graph" r:id="rId7" imgW="4135526" imgH="2895600" progId="Origin50.Graph">
                  <p:embed/>
                </p:oleObj>
              </mc:Choice>
              <mc:Fallback>
                <p:oleObj name="Graph" r:id="rId7" imgW="4135526" imgH="2895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470275"/>
                        <a:ext cx="3613150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07" name="Textfeld 10"/>
          <p:cNvSpPr txBox="1">
            <a:spLocks noChangeArrowheads="1"/>
          </p:cNvSpPr>
          <p:nvPr/>
        </p:nvSpPr>
        <p:spPr bwMode="auto">
          <a:xfrm>
            <a:off x="7812088" y="3449638"/>
            <a:ext cx="1368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de-DE"/>
              <a:t>Transversely </a:t>
            </a:r>
          </a:p>
          <a:p>
            <a:r>
              <a:rPr lang="de-DE"/>
              <a:t>polarized electrons</a:t>
            </a:r>
            <a:endParaRPr lang="de-DE" baseline="30000"/>
          </a:p>
        </p:txBody>
      </p:sp>
      <p:sp>
        <p:nvSpPr>
          <p:cNvPr id="22902" name="Rechteck 15"/>
          <p:cNvSpPr>
            <a:spLocks noChangeArrowheads="1"/>
          </p:cNvSpPr>
          <p:nvPr/>
        </p:nvSpPr>
        <p:spPr bwMode="auto">
          <a:xfrm>
            <a:off x="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Calibri" pitchFamily="34" charset="0"/>
              </a:rPr>
              <a:t>Test case: Spin-Transfer in Electron-Atom Bremsstrahlung</a:t>
            </a: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Calibri"/>
              </a:rPr>
              <a:t>→ </a:t>
            </a:r>
            <a:r>
              <a:rPr lang="en-US" sz="2500" b="1" dirty="0" err="1" smtClean="0">
                <a:solidFill>
                  <a:schemeClr val="bg1"/>
                </a:solidFill>
                <a:latin typeface="Calibri" pitchFamily="34" charset="0"/>
              </a:rPr>
              <a:t>unpolarized</a:t>
            </a:r>
            <a:r>
              <a:rPr lang="en-US" sz="2500" b="1" dirty="0" smtClean="0">
                <a:solidFill>
                  <a:schemeClr val="bg1"/>
                </a:solidFill>
                <a:latin typeface="Calibri" pitchFamily="34" charset="0"/>
              </a:rPr>
              <a:t> versus transversely </a:t>
            </a:r>
            <a:r>
              <a:rPr lang="en-US" sz="2500" b="1" dirty="0">
                <a:solidFill>
                  <a:schemeClr val="bg1"/>
                </a:solidFill>
                <a:latin typeface="Calibri" pitchFamily="34" charset="0"/>
              </a:rPr>
              <a:t>polarized electrons</a:t>
            </a:r>
            <a:endParaRPr lang="de-DE" sz="2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7" name="Object 3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17269"/>
              </p:ext>
            </p:extLst>
          </p:nvPr>
        </p:nvGraphicFramePr>
        <p:xfrm>
          <a:off x="-1189517" y="1176626"/>
          <a:ext cx="6894513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Graph" r:id="rId9" imgW="4276954" imgH="3024835" progId="Origin50.Graph">
                  <p:embed/>
                </p:oleObj>
              </mc:Choice>
              <mc:Fallback>
                <p:oleObj name="Graph" r:id="rId9" imgW="4276954" imgH="302483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9517" y="1176626"/>
                        <a:ext cx="6894513" cy="475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03" name="Text Box 103"/>
          <p:cNvSpPr txBox="1">
            <a:spLocks noChangeArrowheads="1"/>
          </p:cNvSpPr>
          <p:nvPr/>
        </p:nvSpPr>
        <p:spPr bwMode="auto">
          <a:xfrm>
            <a:off x="900113" y="3831555"/>
            <a:ext cx="1895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de-DE" sz="200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</a:rPr>
              <a:t>Reconstructed Compton events</a:t>
            </a:r>
            <a:endParaRPr lang="de-DE" sz="2400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904" name="Text Box 100"/>
          <p:cNvSpPr txBox="1">
            <a:spLocks noChangeArrowheads="1"/>
          </p:cNvSpPr>
          <p:nvPr/>
        </p:nvSpPr>
        <p:spPr bwMode="auto">
          <a:xfrm>
            <a:off x="2390775" y="2005930"/>
            <a:ext cx="811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de-DE" sz="1200" b="1">
                <a:latin typeface="Arial" pitchFamily="34" charset="0"/>
                <a:ea typeface="ＭＳ Ｐゴシック" pitchFamily="34" charset="-128"/>
              </a:rPr>
              <a:t>K</a:t>
            </a:r>
            <a:r>
              <a:rPr lang="el-GR" sz="1200" b="1">
                <a:latin typeface="Arial" pitchFamily="34" charset="0"/>
                <a:ea typeface="ＭＳ Ｐゴシック" pitchFamily="34" charset="-128"/>
              </a:rPr>
              <a:t>α</a:t>
            </a:r>
          </a:p>
        </p:txBody>
      </p:sp>
      <p:sp>
        <p:nvSpPr>
          <p:cNvPr id="22905" name="Text Box 101"/>
          <p:cNvSpPr txBox="1">
            <a:spLocks noChangeArrowheads="1"/>
          </p:cNvSpPr>
          <p:nvPr/>
        </p:nvSpPr>
        <p:spPr bwMode="auto">
          <a:xfrm>
            <a:off x="3087688" y="2391692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1751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175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de-DE" sz="1200" b="1">
                <a:latin typeface="Arial" pitchFamily="34" charset="0"/>
                <a:ea typeface="ＭＳ Ｐゴシック" pitchFamily="34" charset="-128"/>
              </a:rPr>
              <a:t>K</a:t>
            </a:r>
            <a:r>
              <a:rPr lang="el-GR" sz="1200" b="1">
                <a:latin typeface="Arial" pitchFamily="34" charset="0"/>
                <a:ea typeface="ＭＳ Ｐゴシック" pitchFamily="34" charset="-128"/>
              </a:rPr>
              <a:t>β</a:t>
            </a:r>
          </a:p>
        </p:txBody>
      </p:sp>
      <p:sp>
        <p:nvSpPr>
          <p:cNvPr id="22906" name="Textfeld 20"/>
          <p:cNvSpPr txBox="1">
            <a:spLocks noChangeArrowheads="1"/>
          </p:cNvSpPr>
          <p:nvPr/>
        </p:nvSpPr>
        <p:spPr bwMode="auto">
          <a:xfrm>
            <a:off x="0" y="1061367"/>
            <a:ext cx="4225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de-DE" sz="2800"/>
              <a:t>100 keV e</a:t>
            </a:r>
            <a:r>
              <a:rPr lang="de-DE" sz="2800" baseline="30000"/>
              <a:t>-</a:t>
            </a:r>
            <a:r>
              <a:rPr lang="de-DE" sz="2800"/>
              <a:t>→ Au @ 130 deg</a:t>
            </a:r>
          </a:p>
        </p:txBody>
      </p:sp>
      <p:sp>
        <p:nvSpPr>
          <p:cNvPr id="2" name="Rechteck 1"/>
          <p:cNvSpPr/>
          <p:nvPr/>
        </p:nvSpPr>
        <p:spPr>
          <a:xfrm>
            <a:off x="152291" y="5716923"/>
            <a:ext cx="352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rgbClr val="000000"/>
                </a:solidFill>
              </a:rPr>
              <a:t>See also: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S</a:t>
            </a:r>
            <a:r>
              <a:rPr lang="en-US" altLang="en-US" sz="1200" b="1" dirty="0">
                <a:solidFill>
                  <a:srgbClr val="000000"/>
                </a:solidFill>
              </a:rPr>
              <a:t>. </a:t>
            </a:r>
            <a:r>
              <a:rPr lang="en-US" altLang="en-US" sz="1200" b="1" dirty="0" err="1">
                <a:solidFill>
                  <a:srgbClr val="000000"/>
                </a:solidFill>
              </a:rPr>
              <a:t>Tashenov</a:t>
            </a:r>
            <a:r>
              <a:rPr lang="en-US" altLang="en-US" sz="1200" b="1" dirty="0">
                <a:solidFill>
                  <a:srgbClr val="000000"/>
                </a:solidFill>
              </a:rPr>
              <a:t> et al., </a:t>
            </a:r>
            <a:r>
              <a:rPr lang="en-US" altLang="en-US" sz="1200" b="1" i="1" dirty="0">
                <a:solidFill>
                  <a:srgbClr val="000000"/>
                </a:solidFill>
              </a:rPr>
              <a:t>PRL</a:t>
            </a:r>
            <a:r>
              <a:rPr lang="en-US" altLang="en-US" sz="1200" b="1" dirty="0">
                <a:solidFill>
                  <a:srgbClr val="000000"/>
                </a:solidFill>
              </a:rPr>
              <a:t> </a:t>
            </a:r>
            <a:r>
              <a:rPr lang="fr-FR" altLang="en-US" sz="1200" b="1" dirty="0" smtClean="0">
                <a:solidFill>
                  <a:srgbClr val="000000"/>
                </a:solidFill>
              </a:rPr>
              <a:t>107 </a:t>
            </a:r>
            <a:r>
              <a:rPr lang="fr-FR" altLang="en-US" sz="1200" b="1" dirty="0">
                <a:solidFill>
                  <a:srgbClr val="000000"/>
                </a:solidFill>
              </a:rPr>
              <a:t>(</a:t>
            </a:r>
            <a:r>
              <a:rPr lang="fr-FR" altLang="en-US" sz="1200" b="1" dirty="0" smtClean="0">
                <a:solidFill>
                  <a:srgbClr val="000000"/>
                </a:solidFill>
              </a:rPr>
              <a:t>2011)</a:t>
            </a:r>
            <a:endParaRPr lang="en-US" sz="1200" b="1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17245" y="4818418"/>
            <a:ext cx="2400449" cy="2867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3000"/>
              </a:lnSpc>
              <a:spcBef>
                <a:spcPts val="263"/>
              </a:spcBef>
              <a:spcAft>
                <a:spcPts val="263"/>
              </a:spcAft>
              <a:buClr>
                <a:srgbClr val="000000"/>
              </a:buClr>
              <a:buSzPct val="45000"/>
            </a:pPr>
            <a:r>
              <a:rPr lang="en-GB" sz="1200" b="1" dirty="0" smtClean="0"/>
              <a:t>R. </a:t>
            </a:r>
            <a:r>
              <a:rPr lang="en-GB" sz="1200" b="1" dirty="0" err="1" smtClean="0"/>
              <a:t>Märtin</a:t>
            </a:r>
            <a:r>
              <a:rPr lang="en-GB" sz="1200" b="1" dirty="0" smtClean="0"/>
              <a:t> et </a:t>
            </a:r>
            <a:r>
              <a:rPr lang="en-GB" sz="1200" b="1" dirty="0"/>
              <a:t>al., </a:t>
            </a:r>
            <a:r>
              <a:rPr lang="en-GB" sz="1200" b="1" i="1" dirty="0"/>
              <a:t>PRL</a:t>
            </a:r>
            <a:r>
              <a:rPr lang="en-GB" sz="1200" b="1" dirty="0"/>
              <a:t> </a:t>
            </a:r>
            <a:r>
              <a:rPr lang="en-GB" sz="1200" b="1" dirty="0" smtClean="0"/>
              <a:t>108</a:t>
            </a:r>
            <a:r>
              <a:rPr lang="en-GB" sz="1200" b="1" dirty="0"/>
              <a:t> </a:t>
            </a:r>
            <a:r>
              <a:rPr lang="en-GB" sz="1200" b="1" dirty="0" smtClean="0"/>
              <a:t>(2012)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0302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0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70984" y="2497773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Lyman-</a:t>
            </a:r>
            <a:r>
              <a:rPr lang="de-DE" sz="40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de-DE" sz="4000" b="1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de-DE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Transition in U</a:t>
            </a:r>
            <a:r>
              <a:rPr lang="de-DE" sz="4000" b="1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91+</a:t>
            </a:r>
            <a:endParaRPr lang="en-US" sz="4000" b="1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75605"/>
            <a:ext cx="90741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Alignment Studies at the ESR Gas Target:</a:t>
            </a:r>
          </a:p>
          <a:p>
            <a:r>
              <a:rPr lang="de-DE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2p</a:t>
            </a:r>
            <a:r>
              <a:rPr lang="de-DE" altLang="en-US" sz="2500" b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3/2</a:t>
            </a:r>
            <a:r>
              <a:rPr lang="de-DE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Population </a:t>
            </a:r>
            <a:r>
              <a:rPr lang="de-DE" altLang="en-US" sz="25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de-DE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Radiative </a:t>
            </a:r>
            <a:r>
              <a:rPr lang="de-DE" altLang="en-US" sz="25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Electron</a:t>
            </a:r>
            <a:r>
              <a:rPr lang="de-DE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Capture </a:t>
            </a:r>
            <a:r>
              <a:rPr lang="de-DE" altLang="en-US" sz="25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into</a:t>
            </a:r>
            <a:r>
              <a:rPr lang="de-DE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bare Ions</a:t>
            </a:r>
            <a:endParaRPr lang="de-DE" altLang="en-US" sz="2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92925" y="1015870"/>
            <a:ext cx="8609277" cy="2708276"/>
            <a:chOff x="308304" y="3827624"/>
            <a:chExt cx="8609277" cy="2708276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490043" y="3827624"/>
              <a:ext cx="4427538" cy="2708276"/>
              <a:chOff x="4398963" y="1091888"/>
              <a:chExt cx="4427538" cy="2708276"/>
            </a:xfrm>
          </p:grpSpPr>
          <p:grpSp>
            <p:nvGrpSpPr>
              <p:cNvPr id="250" name="Group 75"/>
              <p:cNvGrpSpPr>
                <a:grpSpLocks/>
              </p:cNvGrpSpPr>
              <p:nvPr/>
            </p:nvGrpSpPr>
            <p:grpSpPr bwMode="auto">
              <a:xfrm>
                <a:off x="4398963" y="1091888"/>
                <a:ext cx="4427538" cy="2708276"/>
                <a:chOff x="0" y="2404"/>
                <a:chExt cx="2789" cy="1706"/>
              </a:xfrm>
            </p:grpSpPr>
            <p:pic>
              <p:nvPicPr>
                <p:cNvPr id="251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11" t="21941" r="55476" b="26860"/>
                <a:stretch>
                  <a:fillRect/>
                </a:stretch>
              </p:blipFill>
              <p:spPr bwMode="auto">
                <a:xfrm>
                  <a:off x="47" y="2404"/>
                  <a:ext cx="2742" cy="14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2" name="Rectangle 4"/>
                <p:cNvSpPr>
                  <a:spLocks noChangeArrowheads="1"/>
                </p:cNvSpPr>
                <p:nvPr/>
              </p:nvSpPr>
              <p:spPr bwMode="auto">
                <a:xfrm>
                  <a:off x="2156" y="3672"/>
                  <a:ext cx="590" cy="3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 sz="1400"/>
                </a:p>
              </p:txBody>
            </p:sp>
            <p:sp>
              <p:nvSpPr>
                <p:cNvPr id="253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3638"/>
                  <a:ext cx="1659" cy="4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3200" b="1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5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251" y="3762"/>
                  <a:ext cx="293" cy="3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30" y="3747"/>
                  <a:ext cx="94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1600" b="1">
                      <a:solidFill>
                        <a:srgbClr val="FF0000"/>
                      </a:solidFill>
                      <a:cs typeface="Arial" pitchFamily="34" charset="0"/>
                    </a:rPr>
                    <a:t>Collision axis</a:t>
                  </a:r>
                </a:p>
              </p:txBody>
            </p:sp>
            <p:sp>
              <p:nvSpPr>
                <p:cNvPr id="25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53" y="2855"/>
                  <a:ext cx="59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1600" i="1" dirty="0">
                      <a:solidFill>
                        <a:schemeClr val="tx1"/>
                      </a:solidFill>
                      <a:latin typeface="Verdana" pitchFamily="34" charset="0"/>
                    </a:rPr>
                    <a:t>µ</a:t>
                  </a:r>
                  <a:r>
                    <a:rPr lang="en-US" altLang="en-US" sz="1600" dirty="0">
                      <a:solidFill>
                        <a:schemeClr val="tx1"/>
                      </a:solidFill>
                      <a:latin typeface="Verdana" pitchFamily="34" charset="0"/>
                    </a:rPr>
                    <a:t>=±1/2</a:t>
                  </a:r>
                </a:p>
              </p:txBody>
            </p:sp>
            <p:sp>
              <p:nvSpPr>
                <p:cNvPr id="25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09" y="3244"/>
                  <a:ext cx="59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1600" i="1">
                      <a:solidFill>
                        <a:schemeClr val="tx1"/>
                      </a:solidFill>
                      <a:latin typeface="Verdana" pitchFamily="34" charset="0"/>
                    </a:rPr>
                    <a:t>µ</a:t>
                  </a:r>
                  <a:r>
                    <a:rPr lang="en-US" altLang="en-US" sz="1600">
                      <a:solidFill>
                        <a:schemeClr val="tx1"/>
                      </a:solidFill>
                      <a:latin typeface="Verdana" pitchFamily="34" charset="0"/>
                    </a:rPr>
                    <a:t>=±3/2</a:t>
                  </a:r>
                </a:p>
              </p:txBody>
            </p:sp>
            <p:sp>
              <p:nvSpPr>
                <p:cNvPr id="259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3445"/>
                  <a:ext cx="662" cy="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 sz="3200" b="1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28" y="3489"/>
                  <a:ext cx="409" cy="4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6097" y="1449346"/>
                <a:ext cx="920750" cy="639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Textfeld 2"/>
            <p:cNvSpPr txBox="1"/>
            <p:nvPr/>
          </p:nvSpPr>
          <p:spPr>
            <a:xfrm>
              <a:off x="581769" y="3899252"/>
              <a:ext cx="3603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Alignment</a:t>
              </a:r>
              <a:r>
                <a:rPr lang="de-DE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de-DE" sz="24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parameter</a:t>
              </a:r>
              <a:r>
                <a:rPr lang="de-DE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for </a:t>
              </a:r>
              <a:r>
                <a:rPr lang="de-DE" sz="24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the</a:t>
              </a:r>
              <a:r>
                <a:rPr lang="de-DE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2p</a:t>
              </a:r>
              <a:r>
                <a:rPr lang="de-DE" sz="2400" baseline="-25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3/2</a:t>
              </a:r>
              <a:r>
                <a:rPr lang="de-DE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de-DE" sz="24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state</a:t>
              </a:r>
              <a:r>
                <a:rPr lang="de-DE" sz="2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1" name="Picture 2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8" t="43364" r="26395" b="36751"/>
            <a:stretch>
              <a:fillRect/>
            </a:stretch>
          </p:blipFill>
          <p:spPr bwMode="auto">
            <a:xfrm>
              <a:off x="308304" y="4787989"/>
              <a:ext cx="3843650" cy="1555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251520" y="1000344"/>
            <a:ext cx="8798424" cy="2644680"/>
            <a:chOff x="395536" y="1000344"/>
            <a:chExt cx="8798424" cy="2644680"/>
          </a:xfrm>
        </p:grpSpPr>
        <p:grpSp>
          <p:nvGrpSpPr>
            <p:cNvPr id="212205" name="Group 237"/>
            <p:cNvGrpSpPr>
              <a:grpSpLocks/>
            </p:cNvGrpSpPr>
            <p:nvPr/>
          </p:nvGrpSpPr>
          <p:grpSpPr bwMode="auto">
            <a:xfrm>
              <a:off x="395536" y="1043110"/>
              <a:ext cx="2941638" cy="2601914"/>
              <a:chOff x="286" y="2245"/>
              <a:chExt cx="1853" cy="1639"/>
            </a:xfrm>
          </p:grpSpPr>
          <p:sp>
            <p:nvSpPr>
              <p:cNvPr id="211971" name="Rectangle 3"/>
              <p:cNvSpPr>
                <a:spLocks noChangeAspect="1" noChangeArrowheads="1"/>
              </p:cNvSpPr>
              <p:nvPr/>
            </p:nvSpPr>
            <p:spPr bwMode="auto">
              <a:xfrm>
                <a:off x="362" y="2478"/>
                <a:ext cx="1638" cy="1406"/>
              </a:xfrm>
              <a:prstGeom prst="rect">
                <a:avLst/>
              </a:prstGeom>
              <a:solidFill>
                <a:srgbClr val="EAEAEA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1972" name="Freeform 4"/>
              <p:cNvSpPr>
                <a:spLocks noChangeAspect="1"/>
              </p:cNvSpPr>
              <p:nvPr/>
            </p:nvSpPr>
            <p:spPr bwMode="auto">
              <a:xfrm>
                <a:off x="515" y="2611"/>
                <a:ext cx="49" cy="48"/>
              </a:xfrm>
              <a:custGeom>
                <a:avLst/>
                <a:gdLst>
                  <a:gd name="T0" fmla="*/ 51 w 97"/>
                  <a:gd name="T1" fmla="*/ 92 h 93"/>
                  <a:gd name="T2" fmla="*/ 56 w 97"/>
                  <a:gd name="T3" fmla="*/ 92 h 93"/>
                  <a:gd name="T4" fmla="*/ 61 w 97"/>
                  <a:gd name="T5" fmla="*/ 91 h 93"/>
                  <a:gd name="T6" fmla="*/ 66 w 97"/>
                  <a:gd name="T7" fmla="*/ 89 h 93"/>
                  <a:gd name="T8" fmla="*/ 71 w 97"/>
                  <a:gd name="T9" fmla="*/ 87 h 93"/>
                  <a:gd name="T10" fmla="*/ 75 w 97"/>
                  <a:gd name="T11" fmla="*/ 84 h 93"/>
                  <a:gd name="T12" fmla="*/ 78 w 97"/>
                  <a:gd name="T13" fmla="*/ 82 h 93"/>
                  <a:gd name="T14" fmla="*/ 83 w 97"/>
                  <a:gd name="T15" fmla="*/ 79 h 93"/>
                  <a:gd name="T16" fmla="*/ 86 w 97"/>
                  <a:gd name="T17" fmla="*/ 76 h 93"/>
                  <a:gd name="T18" fmla="*/ 90 w 97"/>
                  <a:gd name="T19" fmla="*/ 71 h 93"/>
                  <a:gd name="T20" fmla="*/ 92 w 97"/>
                  <a:gd name="T21" fmla="*/ 67 h 93"/>
                  <a:gd name="T22" fmla="*/ 95 w 97"/>
                  <a:gd name="T23" fmla="*/ 62 h 93"/>
                  <a:gd name="T24" fmla="*/ 96 w 97"/>
                  <a:gd name="T25" fmla="*/ 57 h 93"/>
                  <a:gd name="T26" fmla="*/ 97 w 97"/>
                  <a:gd name="T27" fmla="*/ 52 h 93"/>
                  <a:gd name="T28" fmla="*/ 97 w 97"/>
                  <a:gd name="T29" fmla="*/ 47 h 93"/>
                  <a:gd name="T30" fmla="*/ 97 w 97"/>
                  <a:gd name="T31" fmla="*/ 43 h 93"/>
                  <a:gd name="T32" fmla="*/ 97 w 97"/>
                  <a:gd name="T33" fmla="*/ 38 h 93"/>
                  <a:gd name="T34" fmla="*/ 96 w 97"/>
                  <a:gd name="T35" fmla="*/ 33 h 93"/>
                  <a:gd name="T36" fmla="*/ 93 w 97"/>
                  <a:gd name="T37" fmla="*/ 28 h 93"/>
                  <a:gd name="T38" fmla="*/ 91 w 97"/>
                  <a:gd name="T39" fmla="*/ 23 h 93"/>
                  <a:gd name="T40" fmla="*/ 88 w 97"/>
                  <a:gd name="T41" fmla="*/ 20 h 93"/>
                  <a:gd name="T42" fmla="*/ 85 w 97"/>
                  <a:gd name="T43" fmla="*/ 15 h 93"/>
                  <a:gd name="T44" fmla="*/ 82 w 97"/>
                  <a:gd name="T45" fmla="*/ 11 h 93"/>
                  <a:gd name="T46" fmla="*/ 77 w 97"/>
                  <a:gd name="T47" fmla="*/ 8 h 93"/>
                  <a:gd name="T48" fmla="*/ 73 w 97"/>
                  <a:gd name="T49" fmla="*/ 6 h 93"/>
                  <a:gd name="T50" fmla="*/ 68 w 97"/>
                  <a:gd name="T51" fmla="*/ 3 h 93"/>
                  <a:gd name="T52" fmla="*/ 65 w 97"/>
                  <a:gd name="T53" fmla="*/ 2 h 93"/>
                  <a:gd name="T54" fmla="*/ 60 w 97"/>
                  <a:gd name="T55" fmla="*/ 1 h 93"/>
                  <a:gd name="T56" fmla="*/ 55 w 97"/>
                  <a:gd name="T57" fmla="*/ 0 h 93"/>
                  <a:gd name="T58" fmla="*/ 50 w 97"/>
                  <a:gd name="T59" fmla="*/ 0 h 93"/>
                  <a:gd name="T60" fmla="*/ 46 w 97"/>
                  <a:gd name="T61" fmla="*/ 0 h 93"/>
                  <a:gd name="T62" fmla="*/ 41 w 97"/>
                  <a:gd name="T63" fmla="*/ 0 h 93"/>
                  <a:gd name="T64" fmla="*/ 36 w 97"/>
                  <a:gd name="T65" fmla="*/ 1 h 93"/>
                  <a:gd name="T66" fmla="*/ 31 w 97"/>
                  <a:gd name="T67" fmla="*/ 2 h 93"/>
                  <a:gd name="T68" fmla="*/ 26 w 97"/>
                  <a:gd name="T69" fmla="*/ 5 h 93"/>
                  <a:gd name="T70" fmla="*/ 22 w 97"/>
                  <a:gd name="T71" fmla="*/ 7 h 93"/>
                  <a:gd name="T72" fmla="*/ 19 w 97"/>
                  <a:gd name="T73" fmla="*/ 10 h 93"/>
                  <a:gd name="T74" fmla="*/ 14 w 97"/>
                  <a:gd name="T75" fmla="*/ 12 h 93"/>
                  <a:gd name="T76" fmla="*/ 11 w 97"/>
                  <a:gd name="T77" fmla="*/ 16 h 93"/>
                  <a:gd name="T78" fmla="*/ 8 w 97"/>
                  <a:gd name="T79" fmla="*/ 21 h 93"/>
                  <a:gd name="T80" fmla="*/ 5 w 97"/>
                  <a:gd name="T81" fmla="*/ 25 h 93"/>
                  <a:gd name="T82" fmla="*/ 3 w 97"/>
                  <a:gd name="T83" fmla="*/ 30 h 93"/>
                  <a:gd name="T84" fmla="*/ 1 w 97"/>
                  <a:gd name="T85" fmla="*/ 35 h 93"/>
                  <a:gd name="T86" fmla="*/ 0 w 97"/>
                  <a:gd name="T87" fmla="*/ 40 h 93"/>
                  <a:gd name="T88" fmla="*/ 0 w 97"/>
                  <a:gd name="T89" fmla="*/ 44 h 93"/>
                  <a:gd name="T90" fmla="*/ 0 w 97"/>
                  <a:gd name="T91" fmla="*/ 48 h 93"/>
                  <a:gd name="T92" fmla="*/ 0 w 97"/>
                  <a:gd name="T93" fmla="*/ 53 h 93"/>
                  <a:gd name="T94" fmla="*/ 1 w 97"/>
                  <a:gd name="T95" fmla="*/ 58 h 93"/>
                  <a:gd name="T96" fmla="*/ 4 w 97"/>
                  <a:gd name="T97" fmla="*/ 63 h 93"/>
                  <a:gd name="T98" fmla="*/ 6 w 97"/>
                  <a:gd name="T99" fmla="*/ 68 h 93"/>
                  <a:gd name="T100" fmla="*/ 9 w 97"/>
                  <a:gd name="T101" fmla="*/ 72 h 93"/>
                  <a:gd name="T102" fmla="*/ 13 w 97"/>
                  <a:gd name="T103" fmla="*/ 77 h 93"/>
                  <a:gd name="T104" fmla="*/ 15 w 97"/>
                  <a:gd name="T105" fmla="*/ 81 h 93"/>
                  <a:gd name="T106" fmla="*/ 20 w 97"/>
                  <a:gd name="T107" fmla="*/ 83 h 93"/>
                  <a:gd name="T108" fmla="*/ 24 w 97"/>
                  <a:gd name="T109" fmla="*/ 86 h 93"/>
                  <a:gd name="T110" fmla="*/ 29 w 97"/>
                  <a:gd name="T111" fmla="*/ 88 h 93"/>
                  <a:gd name="T112" fmla="*/ 32 w 97"/>
                  <a:gd name="T113" fmla="*/ 89 h 93"/>
                  <a:gd name="T114" fmla="*/ 37 w 97"/>
                  <a:gd name="T115" fmla="*/ 91 h 93"/>
                  <a:gd name="T116" fmla="*/ 42 w 97"/>
                  <a:gd name="T117" fmla="*/ 92 h 93"/>
                  <a:gd name="T118" fmla="*/ 47 w 97"/>
                  <a:gd name="T119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" h="93">
                    <a:moveTo>
                      <a:pt x="49" y="93"/>
                    </a:moveTo>
                    <a:lnTo>
                      <a:pt x="49" y="93"/>
                    </a:lnTo>
                    <a:lnTo>
                      <a:pt x="49" y="92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1" y="92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6" y="92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9" y="92"/>
                    </a:lnTo>
                    <a:lnTo>
                      <a:pt x="60" y="91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1"/>
                    </a:lnTo>
                    <a:lnTo>
                      <a:pt x="62" y="91"/>
                    </a:lnTo>
                    <a:lnTo>
                      <a:pt x="64" y="91"/>
                    </a:lnTo>
                    <a:lnTo>
                      <a:pt x="65" y="89"/>
                    </a:lnTo>
                    <a:lnTo>
                      <a:pt x="65" y="89"/>
                    </a:lnTo>
                    <a:lnTo>
                      <a:pt x="66" y="89"/>
                    </a:lnTo>
                    <a:lnTo>
                      <a:pt x="66" y="89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3" y="86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6" y="84"/>
                    </a:lnTo>
                    <a:lnTo>
                      <a:pt x="76" y="84"/>
                    </a:lnTo>
                    <a:lnTo>
                      <a:pt x="77" y="83"/>
                    </a:lnTo>
                    <a:lnTo>
                      <a:pt x="77" y="83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80" y="82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8"/>
                    </a:lnTo>
                    <a:lnTo>
                      <a:pt x="85" y="78"/>
                    </a:lnTo>
                    <a:lnTo>
                      <a:pt x="85" y="77"/>
                    </a:lnTo>
                    <a:lnTo>
                      <a:pt x="85" y="77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7" y="74"/>
                    </a:lnTo>
                    <a:lnTo>
                      <a:pt x="87" y="74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90" y="72"/>
                    </a:lnTo>
                    <a:lnTo>
                      <a:pt x="90" y="71"/>
                    </a:lnTo>
                    <a:lnTo>
                      <a:pt x="90" y="71"/>
                    </a:lnTo>
                    <a:lnTo>
                      <a:pt x="91" y="69"/>
                    </a:lnTo>
                    <a:lnTo>
                      <a:pt x="91" y="69"/>
                    </a:lnTo>
                    <a:lnTo>
                      <a:pt x="91" y="68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5" y="62"/>
                    </a:lnTo>
                    <a:lnTo>
                      <a:pt x="95" y="61"/>
                    </a:lnTo>
                    <a:lnTo>
                      <a:pt x="95" y="61"/>
                    </a:lnTo>
                    <a:lnTo>
                      <a:pt x="96" y="59"/>
                    </a:lnTo>
                    <a:lnTo>
                      <a:pt x="96" y="58"/>
                    </a:lnTo>
                    <a:lnTo>
                      <a:pt x="96" y="58"/>
                    </a:lnTo>
                    <a:lnTo>
                      <a:pt x="96" y="57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7" y="54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7" y="52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7" y="49"/>
                    </a:lnTo>
                    <a:lnTo>
                      <a:pt x="97" y="48"/>
                    </a:lnTo>
                    <a:lnTo>
                      <a:pt x="97" y="48"/>
                    </a:lnTo>
                    <a:lnTo>
                      <a:pt x="97" y="47"/>
                    </a:lnTo>
                    <a:lnTo>
                      <a:pt x="97" y="46"/>
                    </a:lnTo>
                    <a:lnTo>
                      <a:pt x="97" y="46"/>
                    </a:lnTo>
                    <a:lnTo>
                      <a:pt x="97" y="46"/>
                    </a:lnTo>
                    <a:lnTo>
                      <a:pt x="97" y="44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2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7"/>
                    </a:lnTo>
                    <a:lnTo>
                      <a:pt x="97" y="36"/>
                    </a:lnTo>
                    <a:lnTo>
                      <a:pt x="96" y="36"/>
                    </a:lnTo>
                    <a:lnTo>
                      <a:pt x="96" y="35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27"/>
                    </a:lnTo>
                    <a:lnTo>
                      <a:pt x="93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5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5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2" y="12"/>
                    </a:lnTo>
                    <a:lnTo>
                      <a:pt x="82" y="11"/>
                    </a:lnTo>
                    <a:lnTo>
                      <a:pt x="81" y="11"/>
                    </a:lnTo>
                    <a:lnTo>
                      <a:pt x="81" y="11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3" y="6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2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8" y="72"/>
                    </a:lnTo>
                    <a:lnTo>
                      <a:pt x="9" y="72"/>
                    </a:lnTo>
                    <a:lnTo>
                      <a:pt x="9" y="73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4" y="78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7" y="82"/>
                    </a:lnTo>
                    <a:lnTo>
                      <a:pt x="19" y="82"/>
                    </a:lnTo>
                    <a:lnTo>
                      <a:pt x="19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4" y="86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7" y="88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1" y="89"/>
                    </a:lnTo>
                    <a:lnTo>
                      <a:pt x="31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4" y="91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6" y="91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41" y="92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9" y="92"/>
                    </a:lnTo>
                    <a:lnTo>
                      <a:pt x="49" y="9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4" name="Line 6"/>
              <p:cNvSpPr>
                <a:spLocks noChangeAspect="1" noChangeShapeType="1"/>
              </p:cNvSpPr>
              <p:nvPr/>
            </p:nvSpPr>
            <p:spPr bwMode="auto">
              <a:xfrm>
                <a:off x="580" y="3742"/>
                <a:ext cx="644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5" name="Line 7"/>
              <p:cNvSpPr>
                <a:spLocks noChangeAspect="1" noChangeShapeType="1"/>
              </p:cNvSpPr>
              <p:nvPr/>
            </p:nvSpPr>
            <p:spPr bwMode="auto">
              <a:xfrm>
                <a:off x="576" y="3003"/>
                <a:ext cx="648" cy="0"/>
              </a:xfrm>
              <a:prstGeom prst="line">
                <a:avLst/>
              </a:prstGeom>
              <a:noFill/>
              <a:ln w="587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6" name="Line 8"/>
              <p:cNvSpPr>
                <a:spLocks noChangeAspect="1" noChangeShapeType="1"/>
              </p:cNvSpPr>
              <p:nvPr/>
            </p:nvSpPr>
            <p:spPr bwMode="auto">
              <a:xfrm>
                <a:off x="580" y="3049"/>
                <a:ext cx="644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7" name="Line 9"/>
              <p:cNvSpPr>
                <a:spLocks noChangeAspect="1" noChangeShapeType="1"/>
              </p:cNvSpPr>
              <p:nvPr/>
            </p:nvSpPr>
            <p:spPr bwMode="auto">
              <a:xfrm>
                <a:off x="584" y="3090"/>
                <a:ext cx="64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8" name="Line 10"/>
              <p:cNvSpPr>
                <a:spLocks noChangeAspect="1" noChangeShapeType="1"/>
              </p:cNvSpPr>
              <p:nvPr/>
            </p:nvSpPr>
            <p:spPr bwMode="auto">
              <a:xfrm>
                <a:off x="592" y="3214"/>
                <a:ext cx="63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9" name="Line 11"/>
              <p:cNvSpPr>
                <a:spLocks noChangeAspect="1" noChangeShapeType="1"/>
              </p:cNvSpPr>
              <p:nvPr/>
            </p:nvSpPr>
            <p:spPr bwMode="auto">
              <a:xfrm>
                <a:off x="593" y="2630"/>
                <a:ext cx="631" cy="0"/>
              </a:xfrm>
              <a:prstGeom prst="line">
                <a:avLst/>
              </a:prstGeom>
              <a:noFill/>
              <a:ln w="17526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1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441" y="2710"/>
                <a:ext cx="237" cy="15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1600" b="1">
                    <a:solidFill>
                      <a:srgbClr val="000000"/>
                    </a:solidFill>
                  </a:rPr>
                  <a:t>E</a:t>
                </a:r>
                <a:r>
                  <a:rPr lang="de-DE" altLang="en-US" sz="1600" b="1" baseline="-25000">
                    <a:solidFill>
                      <a:srgbClr val="000000"/>
                    </a:solidFill>
                  </a:rPr>
                  <a:t>KIN</a:t>
                </a:r>
                <a:endParaRPr lang="en-US" altLang="en-US" sz="1600" b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982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62" y="3588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de-DE" altLang="en-US" sz="1600" b="1">
                    <a:solidFill>
                      <a:schemeClr val="tx1"/>
                    </a:solidFill>
                  </a:rPr>
                  <a:t>K</a:t>
                </a:r>
                <a:endParaRPr lang="en-US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98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362" y="3086"/>
                <a:ext cx="1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de-DE" altLang="en-US" sz="1600" b="1">
                    <a:solidFill>
                      <a:schemeClr val="tx1"/>
                    </a:solidFill>
                  </a:rPr>
                  <a:t>L</a:t>
                </a:r>
                <a:endParaRPr lang="en-US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984" name="AutoShape 16"/>
              <p:cNvSpPr>
                <a:spLocks noChangeAspect="1"/>
              </p:cNvSpPr>
              <p:nvPr/>
            </p:nvSpPr>
            <p:spPr bwMode="auto">
              <a:xfrm>
                <a:off x="1305" y="2626"/>
                <a:ext cx="87" cy="334"/>
              </a:xfrm>
              <a:prstGeom prst="rightBrace">
                <a:avLst>
                  <a:gd name="adj1" fmla="val 3199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86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1111" y="2626"/>
                <a:ext cx="0" cy="5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7" name="Freeform 19"/>
              <p:cNvSpPr>
                <a:spLocks noChangeAspect="1"/>
              </p:cNvSpPr>
              <p:nvPr/>
            </p:nvSpPr>
            <p:spPr bwMode="auto">
              <a:xfrm>
                <a:off x="1161" y="3076"/>
                <a:ext cx="426" cy="128"/>
              </a:xfrm>
              <a:custGeom>
                <a:avLst/>
                <a:gdLst>
                  <a:gd name="T0" fmla="*/ 0 w 624"/>
                  <a:gd name="T1" fmla="*/ 56 h 112"/>
                  <a:gd name="T2" fmla="*/ 48 w 624"/>
                  <a:gd name="T3" fmla="*/ 56 h 112"/>
                  <a:gd name="T4" fmla="*/ 96 w 624"/>
                  <a:gd name="T5" fmla="*/ 104 h 112"/>
                  <a:gd name="T6" fmla="*/ 144 w 624"/>
                  <a:gd name="T7" fmla="*/ 8 h 112"/>
                  <a:gd name="T8" fmla="*/ 192 w 624"/>
                  <a:gd name="T9" fmla="*/ 104 h 112"/>
                  <a:gd name="T10" fmla="*/ 240 w 624"/>
                  <a:gd name="T11" fmla="*/ 8 h 112"/>
                  <a:gd name="T12" fmla="*/ 288 w 624"/>
                  <a:gd name="T13" fmla="*/ 104 h 112"/>
                  <a:gd name="T14" fmla="*/ 336 w 624"/>
                  <a:gd name="T15" fmla="*/ 8 h 112"/>
                  <a:gd name="T16" fmla="*/ 384 w 624"/>
                  <a:gd name="T17" fmla="*/ 104 h 112"/>
                  <a:gd name="T18" fmla="*/ 432 w 624"/>
                  <a:gd name="T19" fmla="*/ 8 h 112"/>
                  <a:gd name="T20" fmla="*/ 480 w 624"/>
                  <a:gd name="T21" fmla="*/ 104 h 112"/>
                  <a:gd name="T22" fmla="*/ 528 w 624"/>
                  <a:gd name="T23" fmla="*/ 8 h 112"/>
                  <a:gd name="T24" fmla="*/ 576 w 624"/>
                  <a:gd name="T25" fmla="*/ 56 h 112"/>
                  <a:gd name="T26" fmla="*/ 624 w 624"/>
                  <a:gd name="T27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4" h="112">
                    <a:moveTo>
                      <a:pt x="0" y="56"/>
                    </a:moveTo>
                    <a:cubicBezTo>
                      <a:pt x="16" y="52"/>
                      <a:pt x="32" y="48"/>
                      <a:pt x="48" y="56"/>
                    </a:cubicBezTo>
                    <a:cubicBezTo>
                      <a:pt x="64" y="64"/>
                      <a:pt x="80" y="112"/>
                      <a:pt x="96" y="104"/>
                    </a:cubicBezTo>
                    <a:cubicBezTo>
                      <a:pt x="112" y="96"/>
                      <a:pt x="128" y="8"/>
                      <a:pt x="144" y="8"/>
                    </a:cubicBezTo>
                    <a:cubicBezTo>
                      <a:pt x="160" y="8"/>
                      <a:pt x="176" y="104"/>
                      <a:pt x="192" y="104"/>
                    </a:cubicBezTo>
                    <a:cubicBezTo>
                      <a:pt x="208" y="104"/>
                      <a:pt x="224" y="8"/>
                      <a:pt x="240" y="8"/>
                    </a:cubicBezTo>
                    <a:cubicBezTo>
                      <a:pt x="256" y="8"/>
                      <a:pt x="272" y="104"/>
                      <a:pt x="288" y="104"/>
                    </a:cubicBezTo>
                    <a:cubicBezTo>
                      <a:pt x="304" y="104"/>
                      <a:pt x="320" y="8"/>
                      <a:pt x="336" y="8"/>
                    </a:cubicBezTo>
                    <a:cubicBezTo>
                      <a:pt x="352" y="8"/>
                      <a:pt x="368" y="104"/>
                      <a:pt x="384" y="104"/>
                    </a:cubicBezTo>
                    <a:cubicBezTo>
                      <a:pt x="400" y="104"/>
                      <a:pt x="416" y="8"/>
                      <a:pt x="432" y="8"/>
                    </a:cubicBezTo>
                    <a:cubicBezTo>
                      <a:pt x="448" y="8"/>
                      <a:pt x="464" y="104"/>
                      <a:pt x="480" y="104"/>
                    </a:cubicBezTo>
                    <a:cubicBezTo>
                      <a:pt x="496" y="104"/>
                      <a:pt x="512" y="16"/>
                      <a:pt x="528" y="8"/>
                    </a:cubicBezTo>
                    <a:cubicBezTo>
                      <a:pt x="544" y="0"/>
                      <a:pt x="560" y="48"/>
                      <a:pt x="576" y="56"/>
                    </a:cubicBezTo>
                    <a:cubicBezTo>
                      <a:pt x="592" y="64"/>
                      <a:pt x="616" y="56"/>
                      <a:pt x="624" y="5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8" name="Oval 20"/>
              <p:cNvSpPr>
                <a:spLocks noChangeAspect="1" noChangeArrowheads="1"/>
              </p:cNvSpPr>
              <p:nvPr/>
            </p:nvSpPr>
            <p:spPr bwMode="auto">
              <a:xfrm>
                <a:off x="1084" y="3204"/>
                <a:ext cx="49" cy="48"/>
              </a:xfrm>
              <a:prstGeom prst="ellipse">
                <a:avLst/>
              </a:prstGeom>
              <a:solidFill>
                <a:srgbClr val="FF0000"/>
              </a:solidFill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9" name="Text Box 21"/>
              <p:cNvSpPr txBox="1">
                <a:spLocks noChangeArrowheads="1"/>
              </p:cNvSpPr>
              <p:nvPr/>
            </p:nvSpPr>
            <p:spPr bwMode="auto">
              <a:xfrm>
                <a:off x="286" y="2245"/>
                <a:ext cx="18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rgbClr val="000099"/>
                    </a:solidFill>
                  </a:rPr>
                  <a:t>Radiative </a:t>
                </a:r>
                <a:r>
                  <a:rPr lang="en-US" altLang="en-US" b="1" dirty="0" smtClean="0">
                    <a:solidFill>
                      <a:srgbClr val="000099"/>
                    </a:solidFill>
                  </a:rPr>
                  <a:t>Recombination</a:t>
                </a:r>
                <a:endParaRPr lang="en-US" altLang="en-US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12116" name="Text Box 148"/>
              <p:cNvSpPr txBox="1">
                <a:spLocks noChangeArrowheads="1"/>
              </p:cNvSpPr>
              <p:nvPr/>
            </p:nvSpPr>
            <p:spPr bwMode="auto">
              <a:xfrm>
                <a:off x="1591" y="3030"/>
                <a:ext cx="40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>
                    <a:solidFill>
                      <a:schemeClr val="tx1"/>
                    </a:solidFill>
                  </a:rPr>
                  <a:t>L-REC</a:t>
                </a: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3416447" y="1000344"/>
              <a:ext cx="3868738" cy="2537841"/>
              <a:chOff x="10938047" y="1876776"/>
              <a:chExt cx="3868738" cy="2537841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13567831" y="1876776"/>
                <a:ext cx="863600" cy="996764"/>
                <a:chOff x="12555963" y="1632302"/>
                <a:chExt cx="863600" cy="996764"/>
              </a:xfrm>
            </p:grpSpPr>
            <p:sp>
              <p:nvSpPr>
                <p:cNvPr id="212079" name="AutoShape 111"/>
                <p:cNvSpPr>
                  <a:spLocks noChangeArrowheads="1"/>
                </p:cNvSpPr>
                <p:nvPr/>
              </p:nvSpPr>
              <p:spPr bwMode="auto">
                <a:xfrm rot="2424089">
                  <a:off x="12555963" y="1692441"/>
                  <a:ext cx="863600" cy="936625"/>
                </a:xfrm>
                <a:prstGeom prst="downArrow">
                  <a:avLst>
                    <a:gd name="adj1" fmla="val 50000"/>
                    <a:gd name="adj2" fmla="val 27114"/>
                  </a:avLst>
                </a:prstGeom>
                <a:solidFill>
                  <a:srgbClr val="FFFF00">
                    <a:alpha val="80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080" name="Text Box 112"/>
                <p:cNvSpPr txBox="1">
                  <a:spLocks noChangeArrowheads="1"/>
                </p:cNvSpPr>
                <p:nvPr/>
              </p:nvSpPr>
              <p:spPr bwMode="auto">
                <a:xfrm rot="18634362">
                  <a:off x="12572786" y="1902970"/>
                  <a:ext cx="90805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de-DE" altLang="en-US" b="1" dirty="0">
                      <a:solidFill>
                        <a:schemeClr val="tx1"/>
                      </a:solidFill>
                    </a:rPr>
                    <a:t>L-REC</a:t>
                  </a:r>
                </a:p>
              </p:txBody>
            </p:sp>
          </p:grpSp>
          <p:sp>
            <p:nvSpPr>
              <p:cNvPr id="212082" name="Line 114"/>
              <p:cNvSpPr>
                <a:spLocks noChangeShapeType="1"/>
              </p:cNvSpPr>
              <p:nvPr/>
            </p:nvSpPr>
            <p:spPr bwMode="auto">
              <a:xfrm>
                <a:off x="11628609" y="3419476"/>
                <a:ext cx="561975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3" name="Text Box 115"/>
              <p:cNvSpPr txBox="1">
                <a:spLocks noChangeArrowheads="1"/>
              </p:cNvSpPr>
              <p:nvPr/>
            </p:nvSpPr>
            <p:spPr bwMode="auto">
              <a:xfrm>
                <a:off x="12252497" y="3381376"/>
                <a:ext cx="18415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endParaRPr lang="en-US" altLang="en-US" sz="2400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2086" name="Text Box 118"/>
              <p:cNvSpPr txBox="1">
                <a:spLocks noChangeArrowheads="1"/>
              </p:cNvSpPr>
              <p:nvPr/>
            </p:nvSpPr>
            <p:spPr bwMode="auto">
              <a:xfrm>
                <a:off x="10938047" y="3101976"/>
                <a:ext cx="7048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de-DE" altLang="en-US" sz="2000" dirty="0">
                    <a:solidFill>
                      <a:srgbClr val="000099"/>
                    </a:solidFill>
                  </a:rPr>
                  <a:t>2p</a:t>
                </a:r>
                <a:r>
                  <a:rPr lang="de-DE" altLang="en-US" sz="2000" baseline="-25000" dirty="0">
                    <a:solidFill>
                      <a:srgbClr val="000099"/>
                    </a:solidFill>
                  </a:rPr>
                  <a:t>3/2</a:t>
                </a:r>
              </a:p>
            </p:txBody>
          </p:sp>
          <p:sp>
            <p:nvSpPr>
              <p:cNvPr id="212097" name="Line 129"/>
              <p:cNvSpPr>
                <a:spLocks noChangeShapeType="1"/>
              </p:cNvSpPr>
              <p:nvPr/>
            </p:nvSpPr>
            <p:spPr bwMode="auto">
              <a:xfrm>
                <a:off x="12155659" y="3422651"/>
                <a:ext cx="3095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8" name="Line 130"/>
              <p:cNvSpPr>
                <a:spLocks noChangeShapeType="1"/>
              </p:cNvSpPr>
              <p:nvPr/>
            </p:nvSpPr>
            <p:spPr bwMode="auto">
              <a:xfrm flipV="1">
                <a:off x="12465222" y="3108326"/>
                <a:ext cx="77788" cy="3143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9" name="Line 131"/>
              <p:cNvSpPr>
                <a:spLocks noChangeShapeType="1"/>
              </p:cNvSpPr>
              <p:nvPr/>
            </p:nvSpPr>
            <p:spPr bwMode="auto">
              <a:xfrm flipV="1">
                <a:off x="12543009" y="3101976"/>
                <a:ext cx="411163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0" name="Line 132"/>
              <p:cNvSpPr>
                <a:spLocks noChangeShapeType="1"/>
              </p:cNvSpPr>
              <p:nvPr/>
            </p:nvSpPr>
            <p:spPr bwMode="auto">
              <a:xfrm>
                <a:off x="12496972" y="3311526"/>
                <a:ext cx="457200" cy="6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1" name="Line 133"/>
              <p:cNvSpPr>
                <a:spLocks noChangeShapeType="1"/>
              </p:cNvSpPr>
              <p:nvPr/>
            </p:nvSpPr>
            <p:spPr bwMode="auto">
              <a:xfrm>
                <a:off x="12465222" y="3422651"/>
                <a:ext cx="77788" cy="3127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2" name="Line 134"/>
              <p:cNvSpPr>
                <a:spLocks noChangeShapeType="1"/>
              </p:cNvSpPr>
              <p:nvPr/>
            </p:nvSpPr>
            <p:spPr bwMode="auto">
              <a:xfrm flipV="1">
                <a:off x="12509672" y="3533776"/>
                <a:ext cx="4445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3" name="Line 135"/>
              <p:cNvSpPr>
                <a:spLocks noChangeShapeType="1"/>
              </p:cNvSpPr>
              <p:nvPr/>
            </p:nvSpPr>
            <p:spPr bwMode="auto">
              <a:xfrm>
                <a:off x="12543009" y="3735388"/>
                <a:ext cx="411163" cy="14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4" name="Text Box 136"/>
              <p:cNvSpPr txBox="1">
                <a:spLocks noChangeArrowheads="1"/>
              </p:cNvSpPr>
              <p:nvPr/>
            </p:nvSpPr>
            <p:spPr bwMode="auto">
              <a:xfrm>
                <a:off x="12963697" y="2919413"/>
                <a:ext cx="8477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en-US" sz="1400" dirty="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en-US" altLang="en-US" sz="1400" dirty="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=+3/2</a:t>
                </a:r>
                <a:endParaRPr lang="de-DE" altLang="en-US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05" name="Text Box 137"/>
              <p:cNvSpPr txBox="1">
                <a:spLocks noChangeArrowheads="1"/>
              </p:cNvSpPr>
              <p:nvPr/>
            </p:nvSpPr>
            <p:spPr bwMode="auto">
              <a:xfrm>
                <a:off x="12954172" y="3128963"/>
                <a:ext cx="852488" cy="303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en-US" sz="1400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en-US" altLang="en-US" sz="1400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=+1/2</a:t>
                </a:r>
                <a:endParaRPr lang="de-DE" altLang="en-US" sz="1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06" name="Text Box 138"/>
              <p:cNvSpPr txBox="1">
                <a:spLocks noChangeArrowheads="1"/>
              </p:cNvSpPr>
              <p:nvPr/>
            </p:nvSpPr>
            <p:spPr bwMode="auto">
              <a:xfrm>
                <a:off x="12963697" y="3363913"/>
                <a:ext cx="847725" cy="303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en-US" sz="1400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en-US" altLang="en-US" sz="1400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=-1/2</a:t>
                </a:r>
                <a:endParaRPr lang="de-DE" altLang="en-US" sz="1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07" name="Text Box 139"/>
              <p:cNvSpPr txBox="1">
                <a:spLocks noChangeArrowheads="1"/>
              </p:cNvSpPr>
              <p:nvPr/>
            </p:nvSpPr>
            <p:spPr bwMode="auto">
              <a:xfrm>
                <a:off x="12966872" y="3552826"/>
                <a:ext cx="8509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en-US" sz="1400" dirty="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en-US" altLang="en-US" sz="1400" dirty="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=-3/2</a:t>
                </a:r>
                <a:endParaRPr lang="de-DE" altLang="en-US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08" name="AutoShape 140"/>
              <p:cNvSpPr>
                <a:spLocks noChangeArrowheads="1"/>
              </p:cNvSpPr>
              <p:nvPr/>
            </p:nvSpPr>
            <p:spPr bwMode="auto">
              <a:xfrm rot="6953421">
                <a:off x="12581109" y="3024188"/>
                <a:ext cx="508000" cy="95250"/>
              </a:xfrm>
              <a:prstGeom prst="rightArrow">
                <a:avLst>
                  <a:gd name="adj1" fmla="val 50000"/>
                  <a:gd name="adj2" fmla="val 133333"/>
                </a:avLst>
              </a:prstGeom>
              <a:solidFill>
                <a:srgbClr val="FFFF00"/>
              </a:solidFill>
              <a:ln w="1079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09" name="AutoShape 141"/>
              <p:cNvSpPr>
                <a:spLocks noChangeArrowheads="1"/>
              </p:cNvSpPr>
              <p:nvPr/>
            </p:nvSpPr>
            <p:spPr bwMode="auto">
              <a:xfrm rot="6953421">
                <a:off x="12581109" y="3273426"/>
                <a:ext cx="506413" cy="95250"/>
              </a:xfrm>
              <a:prstGeom prst="rightArrow">
                <a:avLst>
                  <a:gd name="adj1" fmla="val 50000"/>
                  <a:gd name="adj2" fmla="val 132917"/>
                </a:avLst>
              </a:prstGeom>
              <a:solidFill>
                <a:srgbClr val="FFFF00"/>
              </a:solidFill>
              <a:ln w="1079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0" name="AutoShape 142"/>
              <p:cNvSpPr>
                <a:spLocks noChangeArrowheads="1"/>
              </p:cNvSpPr>
              <p:nvPr/>
            </p:nvSpPr>
            <p:spPr bwMode="auto">
              <a:xfrm rot="6953421">
                <a:off x="12652547" y="3452813"/>
                <a:ext cx="506413" cy="95250"/>
              </a:xfrm>
              <a:prstGeom prst="rightArrow">
                <a:avLst>
                  <a:gd name="adj1" fmla="val 50000"/>
                  <a:gd name="adj2" fmla="val 132917"/>
                </a:avLst>
              </a:prstGeom>
              <a:solidFill>
                <a:srgbClr val="FFFF00"/>
              </a:solidFill>
              <a:ln w="1079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1" name="AutoShape 143"/>
              <p:cNvSpPr>
                <a:spLocks noChangeArrowheads="1"/>
              </p:cNvSpPr>
              <p:nvPr/>
            </p:nvSpPr>
            <p:spPr bwMode="auto">
              <a:xfrm rot="6953421">
                <a:off x="12508084" y="2803526"/>
                <a:ext cx="508000" cy="95250"/>
              </a:xfrm>
              <a:prstGeom prst="rightArrow">
                <a:avLst>
                  <a:gd name="adj1" fmla="val 50000"/>
                  <a:gd name="adj2" fmla="val 133333"/>
                </a:avLst>
              </a:prstGeom>
              <a:solidFill>
                <a:srgbClr val="FFFF00"/>
              </a:solidFill>
              <a:ln w="1079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2088" name="Group 120"/>
              <p:cNvGrpSpPr>
                <a:grpSpLocks/>
              </p:cNvGrpSpPr>
              <p:nvPr/>
            </p:nvGrpSpPr>
            <p:grpSpPr bwMode="auto">
              <a:xfrm rot="17851512">
                <a:off x="12335047" y="1942880"/>
                <a:ext cx="2390775" cy="2552700"/>
                <a:chOff x="2008" y="2846"/>
                <a:chExt cx="1356" cy="1449"/>
              </a:xfrm>
            </p:grpSpPr>
            <p:sp>
              <p:nvSpPr>
                <p:cNvPr id="212089" name="Oval 121"/>
                <p:cNvSpPr>
                  <a:spLocks noChangeArrowheads="1"/>
                </p:cNvSpPr>
                <p:nvPr/>
              </p:nvSpPr>
              <p:spPr bwMode="auto">
                <a:xfrm>
                  <a:off x="2008" y="2846"/>
                  <a:ext cx="946" cy="930"/>
                </a:xfrm>
                <a:prstGeom prst="ellips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090" name="Line 122"/>
                <p:cNvSpPr>
                  <a:spLocks noChangeShapeType="1"/>
                </p:cNvSpPr>
                <p:nvPr/>
              </p:nvSpPr>
              <p:spPr bwMode="auto">
                <a:xfrm>
                  <a:off x="2900" y="3716"/>
                  <a:ext cx="462" cy="493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1" name="Line 123"/>
                <p:cNvSpPr>
                  <a:spLocks noChangeShapeType="1"/>
                </p:cNvSpPr>
                <p:nvPr/>
              </p:nvSpPr>
              <p:spPr bwMode="auto">
                <a:xfrm>
                  <a:off x="2810" y="3800"/>
                  <a:ext cx="444" cy="495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2" name="Arc 124"/>
                <p:cNvSpPr>
                  <a:spLocks/>
                </p:cNvSpPr>
                <p:nvPr/>
              </p:nvSpPr>
              <p:spPr bwMode="auto">
                <a:xfrm>
                  <a:off x="2725" y="3704"/>
                  <a:ext cx="93" cy="10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3" name="Arc 125"/>
                <p:cNvSpPr>
                  <a:spLocks/>
                </p:cNvSpPr>
                <p:nvPr/>
              </p:nvSpPr>
              <p:spPr bwMode="auto">
                <a:xfrm rot="10260000">
                  <a:off x="2829" y="3638"/>
                  <a:ext cx="65" cy="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4" name="Arc 126"/>
                <p:cNvSpPr>
                  <a:spLocks/>
                </p:cNvSpPr>
                <p:nvPr/>
              </p:nvSpPr>
              <p:spPr bwMode="auto">
                <a:xfrm>
                  <a:off x="2809" y="3713"/>
                  <a:ext cx="102" cy="102"/>
                </a:xfrm>
                <a:custGeom>
                  <a:avLst/>
                  <a:gdLst>
                    <a:gd name="G0" fmla="+- 21600 0 0"/>
                    <a:gd name="G1" fmla="+- 21599 0 0"/>
                    <a:gd name="G2" fmla="+- 21600 0 0"/>
                    <a:gd name="T0" fmla="*/ 0 w 21600"/>
                    <a:gd name="T1" fmla="*/ 21599 h 21599"/>
                    <a:gd name="T2" fmla="*/ 21388 w 21600"/>
                    <a:gd name="T3" fmla="*/ 0 h 21599"/>
                    <a:gd name="T4" fmla="*/ 21600 w 21600"/>
                    <a:gd name="T5" fmla="*/ 21599 h 21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52"/>
                        <a:pt x="9541" y="116"/>
                        <a:pt x="21388" y="0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52"/>
                        <a:pt x="9541" y="116"/>
                        <a:pt x="21388" y="0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5" name="Oval 127"/>
                <p:cNvSpPr>
                  <a:spLocks noChangeArrowheads="1"/>
                </p:cNvSpPr>
                <p:nvPr/>
              </p:nvSpPr>
              <p:spPr bwMode="auto">
                <a:xfrm rot="19620000">
                  <a:off x="3238" y="4215"/>
                  <a:ext cx="126" cy="67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096" name="Oval 128"/>
                <p:cNvSpPr>
                  <a:spLocks noChangeArrowheads="1"/>
                </p:cNvSpPr>
                <p:nvPr/>
              </p:nvSpPr>
              <p:spPr bwMode="auto">
                <a:xfrm>
                  <a:off x="2045" y="2878"/>
                  <a:ext cx="874" cy="867"/>
                </a:xfrm>
                <a:prstGeom prst="ellips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feld 8"/>
            <p:cNvSpPr txBox="1"/>
            <p:nvPr/>
          </p:nvSpPr>
          <p:spPr>
            <a:xfrm>
              <a:off x="6588224" y="2225544"/>
              <a:ext cx="2605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tx1"/>
                  </a:solidFill>
                </a:rPr>
                <a:t>Non-</a:t>
              </a:r>
              <a:r>
                <a:rPr lang="de-DE" dirty="0" err="1" smtClean="0">
                  <a:solidFill>
                    <a:schemeClr val="tx1"/>
                  </a:solidFill>
                </a:rPr>
                <a:t>statistical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population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of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magnetic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substates</a:t>
              </a:r>
              <a:r>
                <a:rPr lang="de-DE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6" name="Rechteck 275"/>
          <p:cNvSpPr/>
          <p:nvPr/>
        </p:nvSpPr>
        <p:spPr bwMode="auto">
          <a:xfrm>
            <a:off x="0" y="3789040"/>
            <a:ext cx="9108293" cy="25922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2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007 0.41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/>
          <p:cNvGrpSpPr/>
          <p:nvPr/>
        </p:nvGrpSpPr>
        <p:grpSpPr>
          <a:xfrm>
            <a:off x="316831" y="887024"/>
            <a:ext cx="8359625" cy="3101975"/>
            <a:chOff x="173238" y="887024"/>
            <a:chExt cx="8359625" cy="3101975"/>
          </a:xfrm>
        </p:grpSpPr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5148313" y="1295474"/>
              <a:ext cx="3384550" cy="1341438"/>
              <a:chOff x="3560" y="680"/>
              <a:chExt cx="2132" cy="845"/>
            </a:xfrm>
          </p:grpSpPr>
          <p:sp>
            <p:nvSpPr>
              <p:cNvPr id="7" name="AutoShape 11"/>
              <p:cNvSpPr>
                <a:spLocks noChangeArrowheads="1"/>
              </p:cNvSpPr>
              <p:nvPr/>
            </p:nvSpPr>
            <p:spPr bwMode="auto">
              <a:xfrm>
                <a:off x="3560" y="680"/>
                <a:ext cx="2132" cy="845"/>
              </a:xfrm>
              <a:prstGeom prst="roundRect">
                <a:avLst>
                  <a:gd name="adj" fmla="val 16667"/>
                </a:avLst>
              </a:prstGeom>
              <a:noFill/>
              <a:ln w="25400" algn="ctr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pic>
            <p:nvPicPr>
              <p:cNvPr id="8" name="Picture 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28" t="43364" r="26395" b="36751"/>
              <a:stretch>
                <a:fillRect/>
              </a:stretch>
            </p:blipFill>
            <p:spPr bwMode="auto">
              <a:xfrm>
                <a:off x="3787" y="844"/>
                <a:ext cx="1633" cy="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3833" y="704"/>
                <a:ext cx="15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de-DE" altLang="en-US" b="1" dirty="0" err="1">
                    <a:solidFill>
                      <a:srgbClr val="000066"/>
                    </a:solidFill>
                  </a:rPr>
                  <a:t>Alignment</a:t>
                </a:r>
                <a:r>
                  <a:rPr lang="de-DE" altLang="en-US" b="1" dirty="0">
                    <a:solidFill>
                      <a:srgbClr val="000066"/>
                    </a:solidFill>
                  </a:rPr>
                  <a:t> Parameter</a:t>
                </a:r>
              </a:p>
            </p:txBody>
          </p:sp>
        </p:grp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527265" y="1995810"/>
              <a:ext cx="828278" cy="3175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99592" y="1773780"/>
              <a:ext cx="667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altLang="en-US" b="1" dirty="0">
                  <a:solidFill>
                    <a:schemeClr val="tx1"/>
                  </a:solidFill>
                </a:rPr>
                <a:t>2p</a:t>
              </a:r>
              <a:r>
                <a:rPr lang="de-DE" altLang="en-US" b="1" baseline="-25000" dirty="0">
                  <a:solidFill>
                    <a:schemeClr val="tx1"/>
                  </a:solidFill>
                </a:rPr>
                <a:t>3/2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73238" y="3223232"/>
              <a:ext cx="6543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altLang="en-US" b="1" dirty="0">
                  <a:solidFill>
                    <a:schemeClr val="tx1"/>
                  </a:solidFill>
                </a:rPr>
                <a:t>1s</a:t>
              </a:r>
              <a:r>
                <a:rPr lang="de-DE" altLang="en-US" b="1" baseline="-25000" dirty="0">
                  <a:solidFill>
                    <a:schemeClr val="tx1"/>
                  </a:solidFill>
                </a:rPr>
                <a:t>1/2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774393" y="3492723"/>
              <a:ext cx="933078" cy="486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 rot="20783229">
              <a:off x="2590262" y="887024"/>
              <a:ext cx="2954337" cy="3101975"/>
              <a:chOff x="2008" y="2846"/>
              <a:chExt cx="1356" cy="1449"/>
            </a:xfrm>
          </p:grpSpPr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>
                <a:off x="2008" y="2846"/>
                <a:ext cx="946" cy="930"/>
              </a:xfrm>
              <a:prstGeom prst="ellips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42"/>
              <p:cNvSpPr>
                <a:spLocks noChangeShapeType="1"/>
              </p:cNvSpPr>
              <p:nvPr/>
            </p:nvSpPr>
            <p:spPr bwMode="auto">
              <a:xfrm>
                <a:off x="2900" y="3716"/>
                <a:ext cx="462" cy="493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3"/>
              <p:cNvSpPr>
                <a:spLocks noChangeShapeType="1"/>
              </p:cNvSpPr>
              <p:nvPr/>
            </p:nvSpPr>
            <p:spPr bwMode="auto">
              <a:xfrm>
                <a:off x="2810" y="3800"/>
                <a:ext cx="444" cy="495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rc 44"/>
              <p:cNvSpPr>
                <a:spLocks/>
              </p:cNvSpPr>
              <p:nvPr/>
            </p:nvSpPr>
            <p:spPr bwMode="auto">
              <a:xfrm>
                <a:off x="2725" y="3704"/>
                <a:ext cx="93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rc 45"/>
              <p:cNvSpPr>
                <a:spLocks/>
              </p:cNvSpPr>
              <p:nvPr/>
            </p:nvSpPr>
            <p:spPr bwMode="auto">
              <a:xfrm rot="10260000">
                <a:off x="2829" y="3638"/>
                <a:ext cx="65" cy="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rc 46"/>
              <p:cNvSpPr>
                <a:spLocks/>
              </p:cNvSpPr>
              <p:nvPr/>
            </p:nvSpPr>
            <p:spPr bwMode="auto">
              <a:xfrm>
                <a:off x="2809" y="3713"/>
                <a:ext cx="102" cy="102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599 h 21599"/>
                  <a:gd name="T2" fmla="*/ 21388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52"/>
                      <a:pt x="9541" y="116"/>
                      <a:pt x="21388" y="0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52"/>
                      <a:pt x="9541" y="116"/>
                      <a:pt x="21388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47"/>
              <p:cNvSpPr>
                <a:spLocks noChangeArrowheads="1"/>
              </p:cNvSpPr>
              <p:nvPr/>
            </p:nvSpPr>
            <p:spPr bwMode="auto">
              <a:xfrm rot="19620000">
                <a:off x="3238" y="4215"/>
                <a:ext cx="126" cy="67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8"/>
              <p:cNvSpPr>
                <a:spLocks noChangeArrowheads="1"/>
              </p:cNvSpPr>
              <p:nvPr/>
            </p:nvSpPr>
            <p:spPr bwMode="auto">
              <a:xfrm>
                <a:off x="2045" y="2878"/>
                <a:ext cx="874" cy="867"/>
              </a:xfrm>
              <a:prstGeom prst="ellips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971600" y="2095462"/>
              <a:ext cx="1872208" cy="1295400"/>
              <a:chOff x="971600" y="1797174"/>
              <a:chExt cx="1872208" cy="1295400"/>
            </a:xfrm>
          </p:grpSpPr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>
                <a:off x="971600" y="1797174"/>
                <a:ext cx="647700" cy="1295400"/>
              </a:xfrm>
              <a:prstGeom prst="line">
                <a:avLst/>
              </a:prstGeom>
              <a:noFill/>
              <a:ln w="222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1335253" y="2194608"/>
                <a:ext cx="15085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de-DE" altLang="en-US" sz="2400" dirty="0" smtClean="0">
                    <a:solidFill>
                      <a:schemeClr val="tx1"/>
                    </a:solidFill>
                  </a:rPr>
                  <a:t>Lyman-</a:t>
                </a:r>
                <a:r>
                  <a:rPr lang="de-DE" altLang="en-US" sz="2400" dirty="0">
                    <a:solidFill>
                      <a:schemeClr val="tx1"/>
                    </a:solidFill>
                    <a:sym typeface="Symbol" pitchFamily="18" charset="2"/>
                  </a:rPr>
                  <a:t></a:t>
                </a:r>
                <a:r>
                  <a:rPr lang="de-DE" altLang="en-US" sz="2400" baseline="-25000" dirty="0">
                    <a:solidFill>
                      <a:schemeClr val="tx1"/>
                    </a:solidFill>
                    <a:sym typeface="Symbol" pitchFamily="18" charset="2"/>
                  </a:rPr>
                  <a:t>1</a:t>
                </a:r>
                <a:endParaRPr lang="de-DE" alt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Freeform 134"/>
            <p:cNvSpPr>
              <a:spLocks noChangeAspect="1"/>
            </p:cNvSpPr>
            <p:nvPr/>
          </p:nvSpPr>
          <p:spPr bwMode="auto">
            <a:xfrm>
              <a:off x="1356830" y="2924944"/>
              <a:ext cx="1414970" cy="293479"/>
            </a:xfrm>
            <a:custGeom>
              <a:avLst/>
              <a:gdLst>
                <a:gd name="T0" fmla="*/ 0 w 624"/>
                <a:gd name="T1" fmla="*/ 64 h 112"/>
                <a:gd name="T2" fmla="*/ 33 w 624"/>
                <a:gd name="T3" fmla="*/ 64 h 112"/>
                <a:gd name="T4" fmla="*/ 66 w 624"/>
                <a:gd name="T5" fmla="*/ 119 h 112"/>
                <a:gd name="T6" fmla="*/ 98 w 624"/>
                <a:gd name="T7" fmla="*/ 9 h 112"/>
                <a:gd name="T8" fmla="*/ 131 w 624"/>
                <a:gd name="T9" fmla="*/ 119 h 112"/>
                <a:gd name="T10" fmla="*/ 164 w 624"/>
                <a:gd name="T11" fmla="*/ 9 h 112"/>
                <a:gd name="T12" fmla="*/ 197 w 624"/>
                <a:gd name="T13" fmla="*/ 119 h 112"/>
                <a:gd name="T14" fmla="*/ 229 w 624"/>
                <a:gd name="T15" fmla="*/ 9 h 112"/>
                <a:gd name="T16" fmla="*/ 262 w 624"/>
                <a:gd name="T17" fmla="*/ 119 h 112"/>
                <a:gd name="T18" fmla="*/ 295 w 624"/>
                <a:gd name="T19" fmla="*/ 9 h 112"/>
                <a:gd name="T20" fmla="*/ 328 w 624"/>
                <a:gd name="T21" fmla="*/ 119 h 112"/>
                <a:gd name="T22" fmla="*/ 360 w 624"/>
                <a:gd name="T23" fmla="*/ 9 h 112"/>
                <a:gd name="T24" fmla="*/ 393 w 624"/>
                <a:gd name="T25" fmla="*/ 64 h 112"/>
                <a:gd name="T26" fmla="*/ 426 w 624"/>
                <a:gd name="T27" fmla="*/ 64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4" h="112">
                  <a:moveTo>
                    <a:pt x="0" y="56"/>
                  </a:moveTo>
                  <a:cubicBezTo>
                    <a:pt x="16" y="52"/>
                    <a:pt x="32" y="48"/>
                    <a:pt x="48" y="56"/>
                  </a:cubicBezTo>
                  <a:cubicBezTo>
                    <a:pt x="64" y="64"/>
                    <a:pt x="80" y="112"/>
                    <a:pt x="96" y="104"/>
                  </a:cubicBezTo>
                  <a:cubicBezTo>
                    <a:pt x="112" y="96"/>
                    <a:pt x="128" y="8"/>
                    <a:pt x="144" y="8"/>
                  </a:cubicBezTo>
                  <a:cubicBezTo>
                    <a:pt x="160" y="8"/>
                    <a:pt x="176" y="104"/>
                    <a:pt x="192" y="104"/>
                  </a:cubicBezTo>
                  <a:cubicBezTo>
                    <a:pt x="208" y="104"/>
                    <a:pt x="224" y="8"/>
                    <a:pt x="240" y="8"/>
                  </a:cubicBezTo>
                  <a:cubicBezTo>
                    <a:pt x="256" y="8"/>
                    <a:pt x="272" y="104"/>
                    <a:pt x="288" y="104"/>
                  </a:cubicBezTo>
                  <a:cubicBezTo>
                    <a:pt x="304" y="104"/>
                    <a:pt x="320" y="8"/>
                    <a:pt x="336" y="8"/>
                  </a:cubicBezTo>
                  <a:cubicBezTo>
                    <a:pt x="352" y="8"/>
                    <a:pt x="368" y="104"/>
                    <a:pt x="384" y="104"/>
                  </a:cubicBezTo>
                  <a:cubicBezTo>
                    <a:pt x="400" y="104"/>
                    <a:pt x="416" y="8"/>
                    <a:pt x="432" y="8"/>
                  </a:cubicBezTo>
                  <a:cubicBezTo>
                    <a:pt x="448" y="8"/>
                    <a:pt x="464" y="104"/>
                    <a:pt x="480" y="104"/>
                  </a:cubicBezTo>
                  <a:cubicBezTo>
                    <a:pt x="496" y="104"/>
                    <a:pt x="512" y="16"/>
                    <a:pt x="528" y="8"/>
                  </a:cubicBezTo>
                  <a:cubicBezTo>
                    <a:pt x="544" y="0"/>
                    <a:pt x="560" y="48"/>
                    <a:pt x="576" y="56"/>
                  </a:cubicBezTo>
                  <a:cubicBezTo>
                    <a:pt x="592" y="64"/>
                    <a:pt x="616" y="56"/>
                    <a:pt x="624" y="56"/>
                  </a:cubicBezTo>
                </a:path>
              </a:pathLst>
            </a:custGeom>
            <a:noFill/>
            <a:ln w="25400">
              <a:solidFill>
                <a:srgbClr val="FFC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339752" y="1998986"/>
              <a:ext cx="3095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2649315" y="1568773"/>
              <a:ext cx="122238" cy="43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2771552" y="1568773"/>
              <a:ext cx="431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2698527" y="1856111"/>
              <a:ext cx="5048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2649315" y="1998986"/>
              <a:ext cx="122238" cy="433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2698527" y="2143448"/>
              <a:ext cx="5048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2771552" y="2432373"/>
              <a:ext cx="431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3203352" y="1311598"/>
              <a:ext cx="9969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en-US" sz="1600" i="1" dirty="0">
                  <a:solidFill>
                    <a:schemeClr val="tx1"/>
                  </a:solidFill>
                  <a:latin typeface="Verdana" pitchFamily="34" charset="0"/>
                </a:rPr>
                <a:t>µ</a:t>
              </a:r>
              <a:r>
                <a:rPr lang="en-US" altLang="en-US" sz="1600" dirty="0">
                  <a:solidFill>
                    <a:schemeClr val="tx1"/>
                  </a:solidFill>
                  <a:latin typeface="Verdana" pitchFamily="34" charset="0"/>
                </a:rPr>
                <a:t>=+3/2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en-US" sz="1600" i="1" dirty="0">
                  <a:solidFill>
                    <a:schemeClr val="tx1"/>
                  </a:solidFill>
                  <a:latin typeface="Verdana" pitchFamily="34" charset="0"/>
                </a:rPr>
                <a:t>µ</a:t>
              </a:r>
              <a:r>
                <a:rPr lang="en-US" altLang="en-US" sz="1600" dirty="0">
                  <a:solidFill>
                    <a:schemeClr val="tx1"/>
                  </a:solidFill>
                  <a:latin typeface="Verdana" pitchFamily="34" charset="0"/>
                </a:rPr>
                <a:t>=+1/2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en-US" sz="1600" i="1" dirty="0">
                  <a:solidFill>
                    <a:schemeClr val="tx1"/>
                  </a:solidFill>
                  <a:latin typeface="Verdana" pitchFamily="34" charset="0"/>
                </a:rPr>
                <a:t>µ</a:t>
              </a:r>
              <a:r>
                <a:rPr lang="en-US" altLang="en-US" sz="1600" dirty="0">
                  <a:solidFill>
                    <a:schemeClr val="tx1"/>
                  </a:solidFill>
                  <a:latin typeface="Verdana" pitchFamily="34" charset="0"/>
                </a:rPr>
                <a:t>=-1/2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en-US" sz="1600" i="1" dirty="0">
                  <a:solidFill>
                    <a:schemeClr val="tx1"/>
                  </a:solidFill>
                  <a:latin typeface="Verdana" pitchFamily="34" charset="0"/>
                </a:rPr>
                <a:t>µ</a:t>
              </a:r>
              <a:r>
                <a:rPr lang="en-US" altLang="en-US" sz="1600" dirty="0">
                  <a:solidFill>
                    <a:schemeClr val="tx1"/>
                  </a:solidFill>
                  <a:latin typeface="Verdana" pitchFamily="34" charset="0"/>
                </a:rPr>
                <a:t>=-3/2</a:t>
              </a:r>
            </a:p>
          </p:txBody>
        </p:sp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44624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Calibri" pitchFamily="34" charset="0"/>
              </a:rPr>
              <a:t>Alignment analysis by decay photon spectroscopy:</a:t>
            </a:r>
          </a:p>
          <a:p>
            <a:r>
              <a:rPr lang="en-US" sz="2500" b="1" dirty="0" smtClean="0">
                <a:solidFill>
                  <a:schemeClr val="bg1"/>
                </a:solidFill>
                <a:latin typeface="Calibri" pitchFamily="34" charset="0"/>
              </a:rPr>
              <a:t>Angular Distribution and Linear Polarization</a:t>
            </a:r>
            <a:endParaRPr lang="de-DE" sz="2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107504" y="3682333"/>
            <a:ext cx="8928992" cy="255498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35497" y="6237313"/>
            <a:ext cx="6480720" cy="36004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51887" y="1124744"/>
            <a:ext cx="8201348" cy="2592288"/>
            <a:chOff x="551887" y="1124744"/>
            <a:chExt cx="8201348" cy="2592288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827584" y="1124744"/>
              <a:ext cx="7632848" cy="2228025"/>
              <a:chOff x="971600" y="4153303"/>
              <a:chExt cx="7632848" cy="2228025"/>
            </a:xfrm>
          </p:grpSpPr>
          <p:sp>
            <p:nvSpPr>
              <p:cNvPr id="3" name="Text Box 55"/>
              <p:cNvSpPr txBox="1">
                <a:spLocks noChangeArrowheads="1"/>
              </p:cNvSpPr>
              <p:nvPr/>
            </p:nvSpPr>
            <p:spPr bwMode="auto">
              <a:xfrm>
                <a:off x="971600" y="4153303"/>
                <a:ext cx="744889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smtClean="0">
                    <a:solidFill>
                      <a:srgbClr val="002060"/>
                    </a:solidFill>
                  </a:rPr>
                  <a:t>Non-statistical population of the magnetic sublevels </a:t>
                </a:r>
                <a:r>
                  <a:rPr lang="en-US" altLang="en-US" b="1" dirty="0">
                    <a:solidFill>
                      <a:srgbClr val="002060"/>
                    </a:solidFill>
                  </a:rPr>
                  <a:t>(</a:t>
                </a:r>
                <a:r>
                  <a:rPr lang="en-US" altLang="en-US" b="1" dirty="0" smtClean="0">
                    <a:solidFill>
                      <a:srgbClr val="002060"/>
                    </a:solidFill>
                  </a:rPr>
                  <a:t>non-zero A</a:t>
                </a:r>
                <a:r>
                  <a:rPr lang="en-US" altLang="en-US" b="1" baseline="-25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altLang="en-US" b="1" dirty="0" smtClean="0">
                    <a:solidFill>
                      <a:srgbClr val="002060"/>
                    </a:solidFill>
                  </a:rPr>
                  <a:t>)</a:t>
                </a:r>
                <a:endParaRPr lang="en-US" alt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" name="Text Box 56"/>
              <p:cNvSpPr txBox="1">
                <a:spLocks noChangeArrowheads="1"/>
              </p:cNvSpPr>
              <p:nvPr/>
            </p:nvSpPr>
            <p:spPr bwMode="auto">
              <a:xfrm>
                <a:off x="2125320" y="4886650"/>
                <a:ext cx="345479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smtClean="0">
                    <a:solidFill>
                      <a:srgbClr val="002060"/>
                    </a:solidFill>
                  </a:rPr>
                  <a:t>Anisotropic emission pattern:</a:t>
                </a:r>
                <a:endParaRPr lang="en-US" altLang="en-US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4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42" t="57629" r="22644" b="25319"/>
              <a:stretch>
                <a:fillRect/>
              </a:stretch>
            </p:blipFill>
            <p:spPr bwMode="auto">
              <a:xfrm>
                <a:off x="5477073" y="5471691"/>
                <a:ext cx="3127375" cy="909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Text Box 56"/>
              <p:cNvSpPr txBox="1">
                <a:spLocks noChangeArrowheads="1"/>
              </p:cNvSpPr>
              <p:nvPr/>
            </p:nvSpPr>
            <p:spPr bwMode="auto">
              <a:xfrm>
                <a:off x="1691680" y="5723964"/>
                <a:ext cx="390363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smtClean="0">
                    <a:solidFill>
                      <a:srgbClr val="002060"/>
                    </a:solidFill>
                  </a:rPr>
                  <a:t>Non-vanishing </a:t>
                </a:r>
                <a:r>
                  <a:rPr lang="en-US" altLang="en-US" b="1" dirty="0">
                    <a:solidFill>
                      <a:srgbClr val="002060"/>
                    </a:solidFill>
                  </a:rPr>
                  <a:t>l</a:t>
                </a:r>
                <a:r>
                  <a:rPr lang="en-US" altLang="en-US" b="1" dirty="0" smtClean="0">
                    <a:solidFill>
                      <a:srgbClr val="002060"/>
                    </a:solidFill>
                  </a:rPr>
                  <a:t>inear polarization:</a:t>
                </a:r>
                <a:endParaRPr lang="en-US" altLang="en-US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0062" y="4784070"/>
                <a:ext cx="3114385" cy="661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Nach oben gebogener Pfeil 45"/>
              <p:cNvSpPr/>
              <p:nvPr/>
            </p:nvSpPr>
            <p:spPr bwMode="auto">
              <a:xfrm rot="5400000">
                <a:off x="1524918" y="4567675"/>
                <a:ext cx="601155" cy="596463"/>
              </a:xfrm>
              <a:prstGeom prst="bentUpArrow">
                <a:avLst>
                  <a:gd name="adj1" fmla="val 16358"/>
                  <a:gd name="adj2" fmla="val 18086"/>
                  <a:gd name="adj3" fmla="val 21543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8" name="Nach oben gebogener Pfeil 47"/>
              <p:cNvSpPr/>
              <p:nvPr/>
            </p:nvSpPr>
            <p:spPr bwMode="auto">
              <a:xfrm rot="5400000">
                <a:off x="762654" y="4990299"/>
                <a:ext cx="1426005" cy="576063"/>
              </a:xfrm>
              <a:prstGeom prst="bentUpArrow">
                <a:avLst>
                  <a:gd name="adj1" fmla="val 17036"/>
                  <a:gd name="adj2" fmla="val 17238"/>
                  <a:gd name="adj3" fmla="val 22386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2" name="Textfeld 51"/>
            <p:cNvSpPr txBox="1"/>
            <p:nvPr/>
          </p:nvSpPr>
          <p:spPr>
            <a:xfrm>
              <a:off x="551887" y="3347700"/>
              <a:ext cx="8201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/>
                  </a:solidFill>
                </a:rPr>
                <a:t>Note: Emission </a:t>
              </a:r>
              <a:r>
                <a:rPr lang="de-DE" dirty="0" err="1" smtClean="0">
                  <a:solidFill>
                    <a:schemeClr val="tx1"/>
                  </a:solidFill>
                </a:rPr>
                <a:t>characteristics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fully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determined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by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i="1" dirty="0" smtClean="0">
                  <a:solidFill>
                    <a:schemeClr val="tx1"/>
                  </a:solidFill>
                </a:rPr>
                <a:t>A</a:t>
              </a:r>
              <a:r>
                <a:rPr lang="de-DE" i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dirty="0" smtClean="0">
                  <a:solidFill>
                    <a:schemeClr val="tx1"/>
                  </a:solidFill>
                </a:rPr>
                <a:t> and </a:t>
              </a:r>
              <a:r>
                <a:rPr lang="de-DE" dirty="0" err="1" smtClean="0">
                  <a:solidFill>
                    <a:schemeClr val="tx1"/>
                  </a:solidFill>
                </a:rPr>
                <a:t>observation</a:t>
              </a:r>
              <a:r>
                <a:rPr lang="de-DE" dirty="0" smtClean="0">
                  <a:solidFill>
                    <a:schemeClr val="tx1"/>
                  </a:solidFill>
                </a:rPr>
                <a:t> angle </a:t>
              </a:r>
              <a:r>
                <a:rPr lang="de-DE" i="1" dirty="0" smtClean="0">
                  <a:solidFill>
                    <a:schemeClr val="tx1"/>
                  </a:solidFill>
                  <a:sym typeface="Symbol"/>
                </a:rPr>
                <a:t></a:t>
              </a:r>
              <a:r>
                <a:rPr lang="de-DE" dirty="0" smtClean="0">
                  <a:solidFill>
                    <a:schemeClr val="tx1"/>
                  </a:solidFill>
                </a:rPr>
                <a:t>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Rechteck 46"/>
          <p:cNvSpPr/>
          <p:nvPr/>
        </p:nvSpPr>
        <p:spPr>
          <a:xfrm>
            <a:off x="245961" y="980728"/>
            <a:ext cx="8785225" cy="2616101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 smtClean="0">
                <a:solidFill>
                  <a:srgbClr val="000066"/>
                </a:solidFill>
                <a:cs typeface="Arial" panose="020B0604020202020204" pitchFamily="34" charset="0"/>
              </a:rPr>
              <a:t>What is it good for? The alignment parameter reveals </a:t>
            </a:r>
            <a:r>
              <a:rPr lang="en-US" alt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subtle details </a:t>
            </a:r>
            <a:r>
              <a:rPr lang="en-US" altLang="en-US" sz="2000" dirty="0" smtClean="0">
                <a:solidFill>
                  <a:srgbClr val="000066"/>
                </a:solidFill>
                <a:cs typeface="Arial" panose="020B0604020202020204" pitchFamily="34" charset="0"/>
              </a:rPr>
              <a:t>of </a:t>
            </a:r>
            <a:r>
              <a:rPr lang="en-US" alt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the population </a:t>
            </a:r>
            <a:r>
              <a:rPr lang="en-US" altLang="en-US" sz="2000" dirty="0" smtClean="0">
                <a:solidFill>
                  <a:srgbClr val="000066"/>
                </a:solidFill>
                <a:cs typeface="Arial" panose="020B0604020202020204" pitchFamily="34" charset="0"/>
              </a:rPr>
              <a:t>process of an excited HCI state.</a:t>
            </a:r>
          </a:p>
          <a:p>
            <a:pPr algn="l"/>
            <a:endParaRPr lang="en-US" altLang="en-US" sz="20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/>
            <a:r>
              <a:rPr lang="en-US" altLang="en-US" sz="1600" b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Breit</a:t>
            </a:r>
            <a:r>
              <a:rPr lang="en-US" altLang="en-US" sz="16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 interaction in electron impact excitation	</a:t>
            </a:r>
          </a:p>
          <a:p>
            <a:pPr algn="l"/>
            <a:endParaRPr lang="en-US" altLang="en-US" sz="20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/>
            <a:endParaRPr lang="en-US" altLang="en-US" sz="8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/>
            <a:r>
              <a:rPr lang="en-US" altLang="en-US" sz="1600" b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Dielectronic</a:t>
            </a:r>
            <a:r>
              <a:rPr lang="en-US" altLang="en-US" sz="16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 recombination in Be-like </a:t>
            </a:r>
            <a:r>
              <a:rPr lang="en-US" altLang="en-US" sz="1600" b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sytems</a:t>
            </a:r>
            <a:endParaRPr lang="en-US" altLang="en-US" sz="1600" b="1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/>
            <a:endParaRPr lang="de-DE" altLang="en-US" sz="2000" b="1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/>
            <a:endParaRPr lang="de-DE" altLang="en-US" sz="8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/>
            <a:r>
              <a:rPr lang="en-US" altLang="en-US" sz="16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Coherence in time-reversed </a:t>
            </a:r>
            <a:r>
              <a:rPr lang="en-US" altLang="en-US" sz="1600" b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photoeffect</a:t>
            </a:r>
            <a:r>
              <a:rPr lang="en-US" altLang="en-US" sz="16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 (REC)</a:t>
            </a:r>
            <a:endParaRPr lang="en-US" altLang="en-US" sz="16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0" y="3533319"/>
            <a:ext cx="9108293" cy="284800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004048" y="1916832"/>
            <a:ext cx="3096344" cy="1302589"/>
            <a:chOff x="5004048" y="2012728"/>
            <a:chExt cx="3096344" cy="1302589"/>
          </a:xfrm>
        </p:grpSpPr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5004048" y="2012728"/>
              <a:ext cx="3096344" cy="606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81639" tIns="40820" rIns="81639" bIns="40820"/>
            <a:lstStyle>
              <a:lvl1pPr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>
                <a:lnSpc>
                  <a:spcPct val="93000"/>
                </a:lnSpc>
                <a:spcBef>
                  <a:spcPts val="263"/>
                </a:spcBef>
                <a:spcAft>
                  <a:spcPts val="263"/>
                </a:spcAft>
                <a:buClr>
                  <a:srgbClr val="000000"/>
                </a:buClr>
                <a:buSzPct val="45000"/>
              </a:pPr>
              <a:r>
                <a:rPr lang="en-GB" sz="1200" b="1" dirty="0" smtClean="0"/>
                <a:t>C. J. </a:t>
              </a:r>
              <a:r>
                <a:rPr lang="en-GB" sz="1200" b="1" dirty="0" err="1" smtClean="0"/>
                <a:t>Bostock</a:t>
              </a:r>
              <a:r>
                <a:rPr lang="en-GB" sz="1200" b="1" dirty="0" smtClean="0"/>
                <a:t> et </a:t>
              </a:r>
              <a:r>
                <a:rPr lang="en-GB" sz="1200" b="1" dirty="0"/>
                <a:t>al., </a:t>
              </a:r>
              <a:r>
                <a:rPr lang="en-GB" sz="1200" b="1" i="1" dirty="0" smtClean="0"/>
                <a:t>PRA</a:t>
              </a:r>
              <a:r>
                <a:rPr lang="en-GB" sz="1200" b="1" dirty="0" smtClean="0"/>
                <a:t> 80 (2009)</a:t>
              </a:r>
            </a:p>
            <a:p>
              <a:pPr algn="l">
                <a:lnSpc>
                  <a:spcPct val="93000"/>
                </a:lnSpc>
                <a:spcBef>
                  <a:spcPts val="263"/>
                </a:spcBef>
                <a:spcAft>
                  <a:spcPts val="263"/>
                </a:spcAft>
                <a:buClr>
                  <a:srgbClr val="000000"/>
                </a:buClr>
                <a:buSzPct val="45000"/>
              </a:pPr>
              <a:r>
                <a:rPr lang="en-GB" sz="1200" b="1" dirty="0" smtClean="0"/>
                <a:t>A. </a:t>
              </a:r>
              <a:r>
                <a:rPr lang="en-GB" sz="1200" b="1" dirty="0" err="1" smtClean="0"/>
                <a:t>Gumberizde</a:t>
              </a:r>
              <a:r>
                <a:rPr lang="en-GB" sz="1200" b="1" dirty="0" smtClean="0"/>
                <a:t> et al., </a:t>
              </a:r>
              <a:r>
                <a:rPr lang="en-GB" sz="1200" b="1" i="1" dirty="0" smtClean="0"/>
                <a:t>PRL</a:t>
              </a:r>
              <a:r>
                <a:rPr lang="en-GB" sz="1200" b="1" dirty="0" smtClean="0"/>
                <a:t> 110 (2013)</a:t>
              </a:r>
              <a:endParaRPr lang="en-GB" sz="1200" b="1" dirty="0"/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5004048" y="2708920"/>
              <a:ext cx="3096344" cy="606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lIns="81639" tIns="40820" rIns="81639" bIns="40820"/>
            <a:lstStyle>
              <a:lvl1pPr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>
                <a:lnSpc>
                  <a:spcPct val="93000"/>
                </a:lnSpc>
                <a:spcBef>
                  <a:spcPts val="263"/>
                </a:spcBef>
                <a:spcAft>
                  <a:spcPts val="263"/>
                </a:spcAft>
                <a:buClr>
                  <a:srgbClr val="000000"/>
                </a:buClr>
                <a:buSzPct val="45000"/>
              </a:pPr>
              <a:r>
                <a:rPr lang="en-GB" sz="1200" b="1" dirty="0" smtClean="0"/>
                <a:t>S. </a:t>
              </a:r>
              <a:r>
                <a:rPr lang="en-GB" sz="1200" b="1" dirty="0" err="1" smtClean="0"/>
                <a:t>Fritzsche</a:t>
              </a:r>
              <a:r>
                <a:rPr lang="en-GB" sz="1200" b="1" dirty="0" smtClean="0"/>
                <a:t> et </a:t>
              </a:r>
              <a:r>
                <a:rPr lang="en-GB" sz="1200" b="1" dirty="0"/>
                <a:t>al., </a:t>
              </a:r>
              <a:r>
                <a:rPr lang="en-GB" sz="1200" b="1" i="1" dirty="0" smtClean="0"/>
                <a:t>PRL</a:t>
              </a:r>
              <a:r>
                <a:rPr lang="en-GB" sz="1200" b="1" dirty="0" smtClean="0"/>
                <a:t> 103 (2009)</a:t>
              </a:r>
            </a:p>
            <a:p>
              <a:pPr algn="l">
                <a:lnSpc>
                  <a:spcPct val="93000"/>
                </a:lnSpc>
                <a:spcBef>
                  <a:spcPts val="263"/>
                </a:spcBef>
                <a:spcAft>
                  <a:spcPts val="263"/>
                </a:spcAft>
                <a:buClr>
                  <a:srgbClr val="000000"/>
                </a:buClr>
                <a:buSzPct val="45000"/>
              </a:pPr>
              <a:r>
                <a:rPr lang="en-GB" sz="1200" b="1" dirty="0" smtClean="0"/>
                <a:t>Z. Hu et al., </a:t>
              </a:r>
              <a:r>
                <a:rPr lang="en-GB" sz="1200" b="1" i="1" dirty="0" smtClean="0"/>
                <a:t>PRL</a:t>
              </a:r>
              <a:r>
                <a:rPr lang="en-GB" sz="1200" b="1" dirty="0" smtClean="0"/>
                <a:t> 108 (2012)</a:t>
              </a:r>
              <a:endParaRPr lang="en-GB" sz="1200" b="1" dirty="0"/>
            </a:p>
          </p:txBody>
        </p:sp>
      </p:grp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5004048" y="3286702"/>
            <a:ext cx="3096344" cy="3075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3000"/>
              </a:lnSpc>
              <a:spcBef>
                <a:spcPts val="263"/>
              </a:spcBef>
              <a:spcAft>
                <a:spcPts val="263"/>
              </a:spcAft>
              <a:buClr>
                <a:srgbClr val="000000"/>
              </a:buClr>
              <a:buSzPct val="45000"/>
            </a:pPr>
            <a:r>
              <a:rPr lang="en-GB" sz="1200" b="1" dirty="0" smtClean="0"/>
              <a:t>S. </a:t>
            </a:r>
            <a:r>
              <a:rPr lang="en-GB" sz="1200" b="1" dirty="0" err="1" smtClean="0"/>
              <a:t>Tashenov</a:t>
            </a:r>
            <a:r>
              <a:rPr lang="en-GB" sz="1200" b="1" dirty="0" smtClean="0"/>
              <a:t> et </a:t>
            </a:r>
            <a:r>
              <a:rPr lang="en-GB" sz="1200" b="1" dirty="0"/>
              <a:t>al., </a:t>
            </a:r>
            <a:r>
              <a:rPr lang="en-GB" sz="1200" b="1" i="1" dirty="0" smtClean="0"/>
              <a:t>PRL</a:t>
            </a:r>
            <a:r>
              <a:rPr lang="en-GB" sz="1200" b="1" dirty="0" smtClean="0"/>
              <a:t> 113 (2014)</a:t>
            </a:r>
          </a:p>
        </p:txBody>
      </p:sp>
    </p:spTree>
    <p:extLst>
      <p:ext uri="{BB962C8B-B14F-4D97-AF65-F5344CB8AC3E}">
        <p14:creationId xmlns:p14="http://schemas.microsoft.com/office/powerpoint/2010/main" val="33084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52 0.4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0104 0.378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47" grpId="0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933428" cy="47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424868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APPA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@ FAIR</a:t>
            </a:r>
            <a:endParaRPr lang="de-DE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00559" y="4651690"/>
            <a:ext cx="182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Atomic</a:t>
            </a:r>
            <a:r>
              <a:rPr lang="de-DE" sz="20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Physics:</a:t>
            </a:r>
            <a:endParaRPr lang="en-US" sz="20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9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29292" r="22630" b="13791"/>
          <a:stretch>
            <a:fillRect/>
          </a:stretch>
        </p:blipFill>
        <p:spPr bwMode="auto">
          <a:xfrm>
            <a:off x="323850" y="1492250"/>
            <a:ext cx="467995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27396" r="22630" b="30083"/>
          <a:stretch>
            <a:fillRect/>
          </a:stretch>
        </p:blipFill>
        <p:spPr bwMode="auto">
          <a:xfrm>
            <a:off x="5076825" y="1628800"/>
            <a:ext cx="40671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344111" y="5332413"/>
            <a:ext cx="853039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b="1" dirty="0">
                <a:solidFill>
                  <a:srgbClr val="000066"/>
                </a:solidFill>
              </a:rPr>
              <a:t>In high-Z systems </a:t>
            </a:r>
            <a:r>
              <a:rPr lang="en-US" altLang="en-US" sz="2000" b="1" dirty="0" smtClean="0">
                <a:solidFill>
                  <a:srgbClr val="000066"/>
                </a:solidFill>
              </a:rPr>
              <a:t>higher-order </a:t>
            </a:r>
            <a:r>
              <a:rPr lang="en-US" altLang="en-US" sz="2000" b="1" dirty="0">
                <a:solidFill>
                  <a:srgbClr val="000066"/>
                </a:solidFill>
              </a:rPr>
              <a:t>multipole transitions come into play. 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37485" y="1054100"/>
            <a:ext cx="483367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Z scaling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for transitions in H-like ions: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12998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6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 far only E1 - what about higher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multipoles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at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high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Z?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1965325" y="5052541"/>
            <a:ext cx="175895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500" b="1" dirty="0">
                <a:solidFill>
                  <a:schemeClr val="tx1"/>
                </a:solidFill>
              </a:rPr>
              <a:t>Nuclear Charge Z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 rot="16200000">
            <a:off x="-838199" y="3048000"/>
            <a:ext cx="200660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 sz="1500" b="1">
                <a:solidFill>
                  <a:schemeClr val="tx1"/>
                </a:solidFill>
              </a:rPr>
              <a:t>Transition rate [ s</a:t>
            </a:r>
            <a:r>
              <a:rPr lang="en-US" altLang="en-US" sz="1500" b="1" baseline="30000">
                <a:solidFill>
                  <a:schemeClr val="tx1"/>
                </a:solidFill>
              </a:rPr>
              <a:t>-1</a:t>
            </a:r>
            <a:r>
              <a:rPr lang="en-US" altLang="en-US" sz="1500" b="1">
                <a:solidFill>
                  <a:schemeClr val="tx1"/>
                </a:solidFill>
              </a:rPr>
              <a:t> ]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1747838" y="5768975"/>
            <a:ext cx="5345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U</a:t>
            </a:r>
            <a:r>
              <a:rPr lang="en-US" altLang="en-US" sz="2000" baseline="30000">
                <a:solidFill>
                  <a:schemeClr val="tx1"/>
                </a:solidFill>
              </a:rPr>
              <a:t>91+</a:t>
            </a:r>
            <a:r>
              <a:rPr lang="en-US" altLang="en-US" sz="2000">
                <a:solidFill>
                  <a:schemeClr val="tx1"/>
                </a:solidFill>
              </a:rPr>
              <a:t> Lyman-</a:t>
            </a:r>
            <a:r>
              <a:rPr lang="en-US" altLang="en-US" sz="200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altLang="en-US" sz="2000" baseline="-25000">
                <a:solidFill>
                  <a:schemeClr val="tx1"/>
                </a:solidFill>
              </a:rPr>
              <a:t>1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  <a:latin typeface="Symbol" pitchFamily="18" charset="2"/>
              </a:rPr>
              <a:t>® </a:t>
            </a:r>
            <a:r>
              <a:rPr lang="en-US" altLang="en-US" sz="2000">
                <a:solidFill>
                  <a:schemeClr val="tx1"/>
                </a:solidFill>
                <a:sym typeface="Symbol" pitchFamily="18" charset="2"/>
              </a:rPr>
              <a:t></a:t>
            </a:r>
            <a:r>
              <a:rPr lang="en-US" altLang="en-US" sz="2000" baseline="-25000">
                <a:solidFill>
                  <a:schemeClr val="tx1"/>
                </a:solidFill>
              </a:rPr>
              <a:t>E1</a:t>
            </a:r>
            <a:r>
              <a:rPr lang="en-US" altLang="en-US" sz="2000">
                <a:solidFill>
                  <a:schemeClr val="tx1"/>
                </a:solidFill>
              </a:rPr>
              <a:t> ~ 10</a:t>
            </a:r>
            <a:r>
              <a:rPr lang="en-US" altLang="en-US" sz="2000" baseline="30000">
                <a:solidFill>
                  <a:schemeClr val="tx1"/>
                </a:solidFill>
              </a:rPr>
              <a:t>16</a:t>
            </a:r>
            <a:r>
              <a:rPr lang="en-US" altLang="en-US" sz="2000">
                <a:solidFill>
                  <a:schemeClr val="tx1"/>
                </a:solidFill>
              </a:rPr>
              <a:t> s</a:t>
            </a:r>
            <a:r>
              <a:rPr lang="en-US" altLang="en-US" sz="2000" baseline="30000">
                <a:solidFill>
                  <a:schemeClr val="tx1"/>
                </a:solidFill>
              </a:rPr>
              <a:t>-1</a:t>
            </a:r>
            <a:r>
              <a:rPr lang="en-US" altLang="en-US" sz="2000">
                <a:solidFill>
                  <a:schemeClr val="tx1"/>
                </a:solidFill>
              </a:rPr>
              <a:t>, </a:t>
            </a:r>
            <a:r>
              <a:rPr lang="en-US" altLang="en-US" sz="2000">
                <a:solidFill>
                  <a:schemeClr val="tx1"/>
                </a:solidFill>
                <a:sym typeface="Symbol" pitchFamily="18" charset="2"/>
              </a:rPr>
              <a:t></a:t>
            </a:r>
            <a:r>
              <a:rPr lang="en-US" altLang="en-US" sz="2000" baseline="-25000">
                <a:solidFill>
                  <a:schemeClr val="tx1"/>
                </a:solidFill>
              </a:rPr>
              <a:t>M2</a:t>
            </a:r>
            <a:r>
              <a:rPr lang="en-US" altLang="en-US" sz="2000">
                <a:solidFill>
                  <a:schemeClr val="tx1"/>
                </a:solidFill>
              </a:rPr>
              <a:t> ~ 10</a:t>
            </a:r>
            <a:r>
              <a:rPr lang="en-US" altLang="en-US" sz="2000" baseline="30000">
                <a:solidFill>
                  <a:schemeClr val="tx1"/>
                </a:solidFill>
              </a:rPr>
              <a:t>14</a:t>
            </a:r>
            <a:r>
              <a:rPr lang="en-US" altLang="en-US" sz="2000">
                <a:solidFill>
                  <a:schemeClr val="tx1"/>
                </a:solidFill>
              </a:rPr>
              <a:t> s</a:t>
            </a:r>
            <a:r>
              <a:rPr lang="en-US" altLang="en-US" sz="2000" baseline="30000">
                <a:solidFill>
                  <a:schemeClr val="tx1"/>
                </a:solidFill>
              </a:rPr>
              <a:t>-1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3002" name="Oval 10"/>
          <p:cNvSpPr>
            <a:spLocks noChangeArrowheads="1"/>
          </p:cNvSpPr>
          <p:nvPr/>
        </p:nvSpPr>
        <p:spPr bwMode="auto">
          <a:xfrm>
            <a:off x="5651500" y="1684362"/>
            <a:ext cx="1800225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/>
      <p:bldP spid="213001" grpId="0"/>
      <p:bldP spid="2130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69"/>
          <a:stretch>
            <a:fillRect/>
          </a:stretch>
        </p:blipFill>
        <p:spPr bwMode="auto">
          <a:xfrm>
            <a:off x="178644" y="2060848"/>
            <a:ext cx="30972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r="-2469"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048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952328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5530592" y="3068638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chemeClr val="tx1"/>
                </a:solidFill>
              </a:rPr>
              <a:t>E1 transition only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04825" name="Text Box 25"/>
          <p:cNvSpPr txBox="1">
            <a:spLocks noChangeArrowheads="1"/>
          </p:cNvSpPr>
          <p:nvPr/>
        </p:nvSpPr>
        <p:spPr bwMode="auto">
          <a:xfrm>
            <a:off x="34925" y="46946"/>
            <a:ext cx="90741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E1-M2 interference:</a:t>
            </a:r>
          </a:p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Enhanced Lyman-</a:t>
            </a:r>
            <a:r>
              <a:rPr lang="en-US" altLang="en-US" sz="25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500" b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Anisotropy </a:t>
            </a:r>
            <a:r>
              <a:rPr lang="en-US" altLang="en-US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High-Z </a:t>
            </a:r>
            <a:r>
              <a:rPr lang="en-US" altLang="en-US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ions</a:t>
            </a:r>
            <a:endParaRPr lang="de-DE" altLang="en-US" sz="2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398731" y="974055"/>
            <a:ext cx="3253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Lyman-</a:t>
            </a:r>
            <a:r>
              <a:rPr lang="en-US" alt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alt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angular distribution: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283968" y="908720"/>
            <a:ext cx="4854575" cy="3522662"/>
            <a:chOff x="8112174" y="-793"/>
            <a:chExt cx="4854575" cy="3522662"/>
          </a:xfrm>
        </p:grpSpPr>
        <p:sp>
          <p:nvSpPr>
            <p:cNvPr id="204835" name="Rectangle 35"/>
            <p:cNvSpPr>
              <a:spLocks noChangeArrowheads="1"/>
            </p:cNvSpPr>
            <p:nvPr/>
          </p:nvSpPr>
          <p:spPr bwMode="auto">
            <a:xfrm>
              <a:off x="11124728" y="1247902"/>
              <a:ext cx="9477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rgbClr val="FF0000"/>
                  </a:solidFill>
                </a:rPr>
                <a:t>E1 + M2</a:t>
              </a:r>
            </a:p>
          </p:txBody>
        </p:sp>
        <p:graphicFrame>
          <p:nvGraphicFramePr>
            <p:cNvPr id="20483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5411481"/>
                </p:ext>
              </p:extLst>
            </p:nvPr>
          </p:nvGraphicFramePr>
          <p:xfrm>
            <a:off x="8112174" y="-793"/>
            <a:ext cx="4854575" cy="3522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1" name="Graph" r:id="rId5" imgW="4052160" imgH="3083040" progId="Origin50.Graph">
                    <p:embed/>
                  </p:oleObj>
                </mc:Choice>
                <mc:Fallback>
                  <p:oleObj name="Graph" r:id="rId5" imgW="4052160" imgH="3083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111" t="9325" r="6221" b="4224"/>
                        <a:stretch>
                          <a:fillRect/>
                        </a:stretch>
                      </p:blipFill>
                      <p:spPr bwMode="auto">
                        <a:xfrm>
                          <a:off x="8112174" y="-793"/>
                          <a:ext cx="4854575" cy="3522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ieren 3"/>
          <p:cNvGrpSpPr/>
          <p:nvPr/>
        </p:nvGrpSpPr>
        <p:grpSpPr>
          <a:xfrm>
            <a:off x="3635896" y="980728"/>
            <a:ext cx="5471114" cy="3387725"/>
            <a:chOff x="3543778" y="1057922"/>
            <a:chExt cx="5471114" cy="3387725"/>
          </a:xfrm>
        </p:grpSpPr>
        <p:graphicFrame>
          <p:nvGraphicFramePr>
            <p:cNvPr id="20480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440698"/>
                </p:ext>
              </p:extLst>
            </p:nvPr>
          </p:nvGraphicFramePr>
          <p:xfrm>
            <a:off x="4312717" y="1057922"/>
            <a:ext cx="4702175" cy="338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2" name="Graph" r:id="rId7" imgW="4021920" imgH="3106080" progId="Origin50.Graph">
                    <p:embed/>
                  </p:oleObj>
                </mc:Choice>
                <mc:Fallback>
                  <p:oleObj name="Graph" r:id="rId7" imgW="4021920" imgH="310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744" t="11359" r="6445" b="5795"/>
                        <a:stretch>
                          <a:fillRect/>
                        </a:stretch>
                      </p:blipFill>
                      <p:spPr bwMode="auto">
                        <a:xfrm>
                          <a:off x="4312717" y="1057922"/>
                          <a:ext cx="4702175" cy="338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18" name="AutoShape 18"/>
            <p:cNvSpPr>
              <a:spLocks noChangeArrowheads="1"/>
            </p:cNvSpPr>
            <p:nvPr/>
          </p:nvSpPr>
          <p:spPr bwMode="auto">
            <a:xfrm>
              <a:off x="3543778" y="2900363"/>
              <a:ext cx="719138" cy="431800"/>
            </a:xfrm>
            <a:prstGeom prst="rightArrow">
              <a:avLst>
                <a:gd name="adj1" fmla="val 50000"/>
                <a:gd name="adj2" fmla="val 41636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1" name="Text Box 51"/>
            <p:cNvSpPr txBox="1">
              <a:spLocks noChangeArrowheads="1"/>
            </p:cNvSpPr>
            <p:nvPr/>
          </p:nvSpPr>
          <p:spPr bwMode="auto">
            <a:xfrm>
              <a:off x="6136066" y="3661243"/>
              <a:ext cx="260404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>
                  <a:solidFill>
                    <a:schemeClr val="tx1"/>
                  </a:solidFill>
                </a:rPr>
                <a:t>Th. </a:t>
              </a:r>
              <a:r>
                <a:rPr lang="en-US" altLang="en-US" sz="1200" b="1" dirty="0" err="1">
                  <a:solidFill>
                    <a:schemeClr val="tx1"/>
                  </a:solidFill>
                </a:rPr>
                <a:t>Stöhlker</a:t>
              </a:r>
              <a:r>
                <a:rPr lang="en-US" altLang="en-US" sz="1200" b="1" dirty="0">
                  <a:solidFill>
                    <a:schemeClr val="tx1"/>
                  </a:solidFill>
                </a:rPr>
                <a:t> et al., </a:t>
              </a:r>
              <a:r>
                <a:rPr lang="en-US" altLang="en-US" sz="1200" b="1" i="1" dirty="0">
                  <a:solidFill>
                    <a:schemeClr val="tx1"/>
                  </a:solidFill>
                </a:rPr>
                <a:t>PRL</a:t>
              </a:r>
              <a:r>
                <a:rPr lang="en-US" altLang="en-US" sz="1200" b="1" dirty="0">
                  <a:solidFill>
                    <a:schemeClr val="tx1"/>
                  </a:solidFill>
                </a:rPr>
                <a:t> 79 (1997) </a:t>
              </a:r>
            </a:p>
          </p:txBody>
        </p:sp>
      </p:grpSp>
      <p:sp>
        <p:nvSpPr>
          <p:cNvPr id="204852" name="Text Box 52"/>
          <p:cNvSpPr txBox="1">
            <a:spLocks noChangeArrowheads="1"/>
          </p:cNvSpPr>
          <p:nvPr/>
        </p:nvSpPr>
        <p:spPr bwMode="auto">
          <a:xfrm>
            <a:off x="6084168" y="3584049"/>
            <a:ext cx="28803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b="1" dirty="0">
                <a:solidFill>
                  <a:schemeClr val="tx1"/>
                </a:solidFill>
              </a:rPr>
              <a:t>A. </a:t>
            </a:r>
            <a:r>
              <a:rPr lang="en-US" altLang="en-US" sz="1200" b="1" dirty="0" err="1">
                <a:solidFill>
                  <a:schemeClr val="tx1"/>
                </a:solidFill>
              </a:rPr>
              <a:t>Surzhykov</a:t>
            </a:r>
            <a:r>
              <a:rPr lang="en-US" altLang="en-US" sz="1200" b="1" dirty="0">
                <a:solidFill>
                  <a:schemeClr val="tx1"/>
                </a:solidFill>
              </a:rPr>
              <a:t> et al., </a:t>
            </a:r>
            <a:r>
              <a:rPr lang="en-US" altLang="en-US" sz="1200" b="1" i="1" dirty="0">
                <a:solidFill>
                  <a:schemeClr val="tx1"/>
                </a:solidFill>
              </a:rPr>
              <a:t>PRL</a:t>
            </a:r>
            <a:r>
              <a:rPr lang="en-US" altLang="en-US" sz="1200" b="1" dirty="0">
                <a:solidFill>
                  <a:schemeClr val="tx1"/>
                </a:solidFill>
              </a:rPr>
              <a:t> 88 (2002)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0359"/>
            <a:ext cx="2951017" cy="6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3943" y="1268760"/>
            <a:ext cx="4280025" cy="720080"/>
            <a:chOff x="3943" y="1268760"/>
            <a:chExt cx="4280025" cy="720080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" y="1268760"/>
              <a:ext cx="4280025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lipse 1"/>
            <p:cNvSpPr/>
            <p:nvPr/>
          </p:nvSpPr>
          <p:spPr bwMode="auto">
            <a:xfrm>
              <a:off x="1187624" y="1303557"/>
              <a:ext cx="1512168" cy="600075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067001" y="4588544"/>
            <a:ext cx="5113511" cy="1657479"/>
            <a:chOff x="3923928" y="4588544"/>
            <a:chExt cx="5113511" cy="1657479"/>
          </a:xfrm>
        </p:grpSpPr>
        <p:sp>
          <p:nvSpPr>
            <p:cNvPr id="204837" name="Text Box 37"/>
            <p:cNvSpPr txBox="1">
              <a:spLocks noChangeArrowheads="1"/>
            </p:cNvSpPr>
            <p:nvPr/>
          </p:nvSpPr>
          <p:spPr bwMode="auto">
            <a:xfrm>
              <a:off x="4283968" y="4588544"/>
              <a:ext cx="4321175" cy="9286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solidFill>
                    <a:srgbClr val="000066"/>
                  </a:solidFill>
                </a:rPr>
                <a:t>Interference between the E1 and the M2 decay branch lead to an increased anisotropy of the Ly-</a:t>
              </a:r>
              <a:r>
                <a:rPr lang="en-US" altLang="en-US" dirty="0">
                  <a:solidFill>
                    <a:srgbClr val="000066"/>
                  </a:solidFill>
                  <a:latin typeface="Symbol" pitchFamily="18" charset="2"/>
                </a:rPr>
                <a:t>a</a:t>
              </a:r>
              <a:r>
                <a:rPr lang="en-US" altLang="en-US" baseline="-25000" dirty="0">
                  <a:solidFill>
                    <a:srgbClr val="000066"/>
                  </a:solidFill>
                </a:rPr>
                <a:t>1</a:t>
              </a:r>
              <a:r>
                <a:rPr lang="en-US" altLang="en-US" dirty="0">
                  <a:solidFill>
                    <a:srgbClr val="000066"/>
                  </a:solidFill>
                </a:rPr>
                <a:t> emission pattern.</a:t>
              </a:r>
            </a:p>
          </p:txBody>
        </p:sp>
        <p:sp>
          <p:nvSpPr>
            <p:cNvPr id="204854" name="Text Box 54"/>
            <p:cNvSpPr txBox="1">
              <a:spLocks noChangeArrowheads="1"/>
            </p:cNvSpPr>
            <p:nvPr/>
          </p:nvSpPr>
          <p:spPr bwMode="auto">
            <a:xfrm>
              <a:off x="3923928" y="5661248"/>
              <a:ext cx="51135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b="1" dirty="0" smtClean="0">
                  <a:solidFill>
                    <a:schemeClr val="tx1"/>
                  </a:solidFill>
                </a:rPr>
                <a:t>So-called “</a:t>
              </a:r>
              <a:r>
                <a:rPr lang="en-US" altLang="en-US" sz="1600" b="1" dirty="0" err="1" smtClean="0">
                  <a:solidFill>
                    <a:schemeClr val="tx1"/>
                  </a:solidFill>
                </a:rPr>
                <a:t>Multipole</a:t>
              </a:r>
              <a:r>
                <a:rPr lang="en-US" altLang="en-US" sz="1600" b="1" dirty="0" smtClean="0">
                  <a:solidFill>
                    <a:schemeClr val="tx1"/>
                  </a:solidFill>
                </a:rPr>
                <a:t> Mixing”</a:t>
              </a:r>
            </a:p>
            <a:p>
              <a:r>
                <a:rPr lang="en-US" altLang="en-US" sz="1600" b="1" dirty="0" smtClean="0">
                  <a:solidFill>
                    <a:schemeClr val="tx1"/>
                  </a:solidFill>
                </a:rPr>
                <a:t>is well-known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for nuclear transitions.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7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2" grpId="0"/>
      <p:bldP spid="2048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34924" y="44624"/>
            <a:ext cx="936161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E1-M2 interference:</a:t>
            </a:r>
          </a:p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Decreased Lyman-</a:t>
            </a:r>
            <a:r>
              <a:rPr lang="en-US" altLang="en-US" sz="25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500" b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Linear Polarization </a:t>
            </a:r>
            <a:r>
              <a:rPr lang="en-US" altLang="en-US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High-Z Ions</a:t>
            </a:r>
            <a:endParaRPr lang="de-DE" altLang="en-US" sz="2500" b="1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dirty="0" err="1" smtClean="0">
                <a:solidFill>
                  <a:schemeClr val="tx1"/>
                </a:solidFill>
              </a:rPr>
              <a:t>Exact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relativistic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calculations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by</a:t>
            </a:r>
            <a:r>
              <a:rPr lang="de-DE" altLang="en-US" dirty="0">
                <a:solidFill>
                  <a:schemeClr val="tx1"/>
                </a:solidFill>
              </a:rPr>
              <a:t> A. </a:t>
            </a:r>
            <a:r>
              <a:rPr lang="de-DE" altLang="en-US" dirty="0" err="1">
                <a:solidFill>
                  <a:schemeClr val="tx1"/>
                </a:solidFill>
              </a:rPr>
              <a:t>Surzhykov</a:t>
            </a:r>
            <a:r>
              <a:rPr lang="de-DE" altLang="en-US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de-DE" altLang="en-US" dirty="0">
              <a:solidFill>
                <a:schemeClr val="tx1"/>
              </a:solidFill>
            </a:endParaRPr>
          </a:p>
          <a:p>
            <a:pPr algn="l"/>
            <a:endParaRPr lang="de-DE" altLang="en-US" dirty="0">
              <a:solidFill>
                <a:schemeClr val="tx1"/>
              </a:solidFill>
            </a:endParaRPr>
          </a:p>
          <a:p>
            <a:pPr algn="l"/>
            <a:r>
              <a:rPr lang="de-DE" altLang="en-US" b="1" dirty="0">
                <a:solidFill>
                  <a:schemeClr val="tx1"/>
                </a:solidFill>
              </a:rPr>
              <a:t>E1-M2 </a:t>
            </a:r>
            <a:r>
              <a:rPr lang="de-DE" altLang="en-US" b="1" dirty="0" err="1">
                <a:solidFill>
                  <a:schemeClr val="tx1"/>
                </a:solidFill>
              </a:rPr>
              <a:t>interference</a:t>
            </a:r>
            <a:r>
              <a:rPr lang="de-DE" altLang="en-US" b="1" dirty="0">
                <a:solidFill>
                  <a:schemeClr val="tx1"/>
                </a:solidFill>
              </a:rPr>
              <a:t> in Ly-</a:t>
            </a:r>
            <a:r>
              <a:rPr lang="de-DE" altLang="en-US" b="1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de-DE" altLang="en-US" sz="2000" b="1" baseline="-25000" dirty="0">
                <a:solidFill>
                  <a:schemeClr val="tx1"/>
                </a:solidFill>
              </a:rPr>
              <a:t>1</a:t>
            </a:r>
            <a:r>
              <a:rPr lang="de-DE" altLang="en-US" b="1" dirty="0">
                <a:solidFill>
                  <a:schemeClr val="tx1"/>
                </a:solidFill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</a:rPr>
              <a:t>leads</a:t>
            </a:r>
            <a:r>
              <a:rPr lang="de-DE" altLang="en-US" b="1" dirty="0">
                <a:solidFill>
                  <a:schemeClr val="tx1"/>
                </a:solidFill>
              </a:rPr>
              <a:t> </a:t>
            </a:r>
            <a:r>
              <a:rPr lang="de-DE" altLang="en-US" b="1" dirty="0" err="1">
                <a:solidFill>
                  <a:schemeClr val="tx1"/>
                </a:solidFill>
              </a:rPr>
              <a:t>to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 flipV="1">
            <a:off x="4500563" y="1765300"/>
            <a:ext cx="100965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4500563" y="2270125"/>
            <a:ext cx="1008062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5556250" y="154305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b="1">
                <a:solidFill>
                  <a:srgbClr val="000099"/>
                </a:solidFill>
              </a:rPr>
              <a:t>Increased</a:t>
            </a:r>
            <a:r>
              <a:rPr lang="de-DE" altLang="en-US" b="1">
                <a:solidFill>
                  <a:schemeClr val="tx1"/>
                </a:solidFill>
              </a:rPr>
              <a:t> Anisotropy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548313" y="2270125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en-US" b="1">
                <a:solidFill>
                  <a:srgbClr val="FF3300"/>
                </a:solidFill>
              </a:rPr>
              <a:t>Decreased</a:t>
            </a:r>
            <a:r>
              <a:rPr lang="de-DE" altLang="en-US" b="1">
                <a:solidFill>
                  <a:schemeClr val="tx1"/>
                </a:solidFill>
              </a:rPr>
              <a:t> Polarization</a:t>
            </a:r>
          </a:p>
        </p:txBody>
      </p:sp>
      <p:pic>
        <p:nvPicPr>
          <p:cNvPr id="2170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/>
          <a:stretch>
            <a:fillRect/>
          </a:stretch>
        </p:blipFill>
        <p:spPr bwMode="auto">
          <a:xfrm>
            <a:off x="179388" y="2636838"/>
            <a:ext cx="4897437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7098" name="Group 10"/>
          <p:cNvGrpSpPr>
            <a:grpSpLocks/>
          </p:cNvGrpSpPr>
          <p:nvPr/>
        </p:nvGrpSpPr>
        <p:grpSpPr bwMode="auto">
          <a:xfrm>
            <a:off x="1497013" y="3586163"/>
            <a:ext cx="1060450" cy="936625"/>
            <a:chOff x="2031" y="2391"/>
            <a:chExt cx="668" cy="590"/>
          </a:xfrm>
        </p:grpSpPr>
        <p:sp>
          <p:nvSpPr>
            <p:cNvPr id="217099" name="Line 11"/>
            <p:cNvSpPr>
              <a:spLocks noChangeShapeType="1"/>
            </p:cNvSpPr>
            <p:nvPr/>
          </p:nvSpPr>
          <p:spPr bwMode="auto">
            <a:xfrm flipH="1" flipV="1">
              <a:off x="2199" y="2391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0" name="Text Box 12"/>
            <p:cNvSpPr txBox="1">
              <a:spLocks noChangeArrowheads="1"/>
            </p:cNvSpPr>
            <p:nvPr/>
          </p:nvSpPr>
          <p:spPr bwMode="auto">
            <a:xfrm>
              <a:off x="2031" y="2750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>
                  <a:solidFill>
                    <a:schemeClr val="tx1"/>
                  </a:solidFill>
                </a:rPr>
                <a:t>E1 &amp; M2</a:t>
              </a:r>
            </a:p>
          </p:txBody>
        </p:sp>
      </p:grpSp>
      <p:grpSp>
        <p:nvGrpSpPr>
          <p:cNvPr id="217101" name="Group 13"/>
          <p:cNvGrpSpPr>
            <a:grpSpLocks/>
          </p:cNvGrpSpPr>
          <p:nvPr/>
        </p:nvGrpSpPr>
        <p:grpSpPr bwMode="auto">
          <a:xfrm>
            <a:off x="2557463" y="3290888"/>
            <a:ext cx="1657350" cy="366712"/>
            <a:chOff x="4240" y="1113"/>
            <a:chExt cx="1044" cy="231"/>
          </a:xfrm>
        </p:grpSpPr>
        <p:sp>
          <p:nvSpPr>
            <p:cNvPr id="217102" name="Line 14"/>
            <p:cNvSpPr>
              <a:spLocks noChangeShapeType="1"/>
            </p:cNvSpPr>
            <p:nvPr/>
          </p:nvSpPr>
          <p:spPr bwMode="auto">
            <a:xfrm flipH="1" flipV="1">
              <a:off x="4240" y="1116"/>
              <a:ext cx="454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3" name="Text Box 15"/>
            <p:cNvSpPr txBox="1">
              <a:spLocks noChangeArrowheads="1"/>
            </p:cNvSpPr>
            <p:nvPr/>
          </p:nvSpPr>
          <p:spPr bwMode="auto">
            <a:xfrm>
              <a:off x="4688" y="1113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>
                  <a:solidFill>
                    <a:schemeClr val="tx1"/>
                  </a:solidFill>
                </a:rPr>
                <a:t>E1 only</a:t>
              </a:r>
            </a:p>
          </p:txBody>
        </p:sp>
      </p:grp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1042988" y="6116638"/>
            <a:ext cx="4176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en-US" sz="1200" b="1" dirty="0"/>
              <a:t>A. </a:t>
            </a:r>
            <a:r>
              <a:rPr lang="de-DE" altLang="en-US" sz="1200" b="1" dirty="0" err="1"/>
              <a:t>Surzhykov</a:t>
            </a:r>
            <a:r>
              <a:rPr lang="de-DE" altLang="en-US" sz="1200" b="1" dirty="0"/>
              <a:t>, </a:t>
            </a:r>
            <a:r>
              <a:rPr lang="de-DE" altLang="en-US" sz="1200" b="1" i="1" dirty="0" err="1"/>
              <a:t>Hyperf</a:t>
            </a:r>
            <a:r>
              <a:rPr lang="de-DE" altLang="en-US" sz="1200" b="1" i="1" dirty="0"/>
              <a:t>. </a:t>
            </a:r>
            <a:r>
              <a:rPr lang="de-DE" altLang="en-US" sz="1200" b="1" i="1" dirty="0" err="1"/>
              <a:t>Interact</a:t>
            </a:r>
            <a:r>
              <a:rPr lang="de-DE" altLang="en-US" sz="1200" b="1" i="1" dirty="0"/>
              <a:t>. </a:t>
            </a:r>
            <a:r>
              <a:rPr lang="de-DE" altLang="en-US" sz="1200" b="1" dirty="0"/>
              <a:t>146-147 (2003)</a:t>
            </a:r>
            <a:endParaRPr lang="en-US" altLang="en-US" sz="1200" b="1" dirty="0"/>
          </a:p>
        </p:txBody>
      </p:sp>
      <p:grpSp>
        <p:nvGrpSpPr>
          <p:cNvPr id="217112" name="Group 24"/>
          <p:cNvGrpSpPr>
            <a:grpSpLocks/>
          </p:cNvGrpSpPr>
          <p:nvPr/>
        </p:nvGrpSpPr>
        <p:grpSpPr bwMode="auto">
          <a:xfrm>
            <a:off x="2627313" y="3284538"/>
            <a:ext cx="6408737" cy="2665412"/>
            <a:chOff x="1655" y="2069"/>
            <a:chExt cx="4037" cy="1679"/>
          </a:xfrm>
        </p:grpSpPr>
        <p:pic>
          <p:nvPicPr>
            <p:cNvPr id="21710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2" t="57629" r="22644" b="25319"/>
            <a:stretch>
              <a:fillRect/>
            </a:stretch>
          </p:blipFill>
          <p:spPr bwMode="auto">
            <a:xfrm>
              <a:off x="3334" y="2341"/>
              <a:ext cx="1970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7105" name="Text Box 17"/>
            <p:cNvSpPr txBox="1">
              <a:spLocks noChangeArrowheads="1"/>
            </p:cNvSpPr>
            <p:nvPr/>
          </p:nvSpPr>
          <p:spPr bwMode="auto">
            <a:xfrm>
              <a:off x="3424" y="2069"/>
              <a:ext cx="2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en-US" b="1">
                  <a:solidFill>
                    <a:srgbClr val="000066"/>
                  </a:solidFill>
                </a:rPr>
                <a:t>Degree of linear polarization:</a:t>
              </a:r>
            </a:p>
          </p:txBody>
        </p:sp>
        <p:grpSp>
          <p:nvGrpSpPr>
            <p:cNvPr id="217111" name="Group 23"/>
            <p:cNvGrpSpPr>
              <a:grpSpLocks/>
            </p:cNvGrpSpPr>
            <p:nvPr/>
          </p:nvGrpSpPr>
          <p:grpSpPr bwMode="auto">
            <a:xfrm>
              <a:off x="3039" y="3142"/>
              <a:ext cx="2653" cy="606"/>
              <a:chOff x="3039" y="3142"/>
              <a:chExt cx="2653" cy="606"/>
            </a:xfrm>
          </p:grpSpPr>
          <p:pic>
            <p:nvPicPr>
              <p:cNvPr id="217106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5" t="46312" r="19675" b="39522"/>
              <a:stretch>
                <a:fillRect/>
              </a:stretch>
            </p:blipFill>
            <p:spPr bwMode="auto">
              <a:xfrm>
                <a:off x="3039" y="3188"/>
                <a:ext cx="2653" cy="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7107" name="Oval 19"/>
              <p:cNvSpPr>
                <a:spLocks noChangeArrowheads="1"/>
              </p:cNvSpPr>
              <p:nvPr/>
            </p:nvSpPr>
            <p:spPr bwMode="auto">
              <a:xfrm>
                <a:off x="4218" y="3142"/>
                <a:ext cx="772" cy="363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08" name="Oval 20"/>
              <p:cNvSpPr>
                <a:spLocks noChangeArrowheads="1"/>
              </p:cNvSpPr>
              <p:nvPr/>
            </p:nvSpPr>
            <p:spPr bwMode="auto">
              <a:xfrm>
                <a:off x="3992" y="3414"/>
                <a:ext cx="861" cy="317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7109" name="Line 21"/>
            <p:cNvSpPr>
              <a:spLocks noChangeShapeType="1"/>
            </p:cNvSpPr>
            <p:nvPr/>
          </p:nvSpPr>
          <p:spPr bwMode="auto">
            <a:xfrm>
              <a:off x="2653" y="2251"/>
              <a:ext cx="6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0" name="Line 22"/>
            <p:cNvSpPr>
              <a:spLocks noChangeShapeType="1"/>
            </p:cNvSpPr>
            <p:nvPr/>
          </p:nvSpPr>
          <p:spPr bwMode="auto">
            <a:xfrm>
              <a:off x="1655" y="2840"/>
              <a:ext cx="1452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2" t="59760" r="26758" b="6792"/>
          <a:stretch>
            <a:fillRect/>
          </a:stretch>
        </p:blipFill>
        <p:spPr bwMode="auto">
          <a:xfrm>
            <a:off x="4030663" y="1161529"/>
            <a:ext cx="485775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4140200" y="3322117"/>
            <a:ext cx="7921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7088188" y="1102792"/>
            <a:ext cx="19621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>
                <a:solidFill>
                  <a:schemeClr val="tx1"/>
                </a:solidFill>
              </a:rPr>
              <a:t>Standard Ge(i) detectors</a:t>
            </a: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3543300" y="2385492"/>
            <a:ext cx="1460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tx1"/>
                </a:solidFill>
              </a:rPr>
              <a:t>Particle detectors</a:t>
            </a: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5076825" y="2772842"/>
            <a:ext cx="12350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tx1"/>
                </a:solidFill>
              </a:rPr>
              <a:t>Dipole magnet</a:t>
            </a:r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7092950" y="1031354"/>
            <a:ext cx="205105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0" y="44624"/>
            <a:ext cx="90741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Lyman-</a:t>
            </a:r>
            <a:r>
              <a:rPr lang="en-US" altLang="en-US" sz="25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500" b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Polarimetry of H-Like Uranium:</a:t>
            </a:r>
          </a:p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Confirmation of reduced Linear Polarization </a:t>
            </a:r>
            <a:endParaRPr lang="de-DE" altLang="en-US" sz="2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22224" name="Picture 16" descr="Polarimeter_gesamt_20cm_1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3543" r="2251" b="7486"/>
          <a:stretch>
            <a:fillRect/>
          </a:stretch>
        </p:blipFill>
        <p:spPr bwMode="auto">
          <a:xfrm>
            <a:off x="7092950" y="3623742"/>
            <a:ext cx="10493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5" name="Picture 2" descr="Foli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r="25117" b="9454"/>
          <a:stretch>
            <a:fillRect/>
          </a:stretch>
        </p:blipFill>
        <p:spPr bwMode="auto">
          <a:xfrm>
            <a:off x="5149850" y="1031354"/>
            <a:ext cx="8620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232" name="Group 24"/>
          <p:cNvGrpSpPr>
            <a:grpSpLocks/>
          </p:cNvGrpSpPr>
          <p:nvPr/>
        </p:nvGrpSpPr>
        <p:grpSpPr bwMode="auto">
          <a:xfrm>
            <a:off x="88900" y="2708275"/>
            <a:ext cx="8961438" cy="3798888"/>
            <a:chOff x="56" y="1706"/>
            <a:chExt cx="5645" cy="2393"/>
          </a:xfrm>
        </p:grpSpPr>
        <p:grpSp>
          <p:nvGrpSpPr>
            <p:cNvPr id="222226" name="Group 18"/>
            <p:cNvGrpSpPr>
              <a:grpSpLocks/>
            </p:cNvGrpSpPr>
            <p:nvPr/>
          </p:nvGrpSpPr>
          <p:grpSpPr bwMode="auto">
            <a:xfrm>
              <a:off x="56" y="1706"/>
              <a:ext cx="3149" cy="2393"/>
              <a:chOff x="985" y="1706"/>
              <a:chExt cx="3149" cy="2393"/>
            </a:xfrm>
          </p:grpSpPr>
          <p:pic>
            <p:nvPicPr>
              <p:cNvPr id="222227" name="Picture 19" descr="Graph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" y="1706"/>
                <a:ext cx="3149" cy="2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2228" name="Text Box 20"/>
              <p:cNvSpPr txBox="1">
                <a:spLocks noChangeArrowheads="1"/>
              </p:cNvSpPr>
              <p:nvPr/>
            </p:nvSpPr>
            <p:spPr bwMode="auto">
              <a:xfrm>
                <a:off x="3167" y="3521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4176713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 defTabSz="4176713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 defTabSz="4176713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 defTabSz="4176713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 defTabSz="4176713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en-US" altLang="en-US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2229" name="Text Box 21"/>
              <p:cNvSpPr txBox="1">
                <a:spLocks noChangeArrowheads="1"/>
              </p:cNvSpPr>
              <p:nvPr/>
            </p:nvSpPr>
            <p:spPr bwMode="auto">
              <a:xfrm>
                <a:off x="2954" y="1842"/>
                <a:ext cx="103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>
                    <a:solidFill>
                      <a:schemeClr val="tx1"/>
                    </a:solidFill>
                  </a:rPr>
                  <a:t>U</a:t>
                </a:r>
                <a:r>
                  <a:rPr lang="en-US" altLang="en-US" baseline="30000">
                    <a:solidFill>
                      <a:schemeClr val="tx1"/>
                    </a:solidFill>
                  </a:rPr>
                  <a:t>92+</a:t>
                </a:r>
                <a:r>
                  <a:rPr lang="en-US" altLang="en-US">
                    <a:solidFill>
                      <a:schemeClr val="tx1"/>
                    </a:solidFill>
                  </a:rPr>
                  <a:t> </a:t>
                </a:r>
                <a:r>
                  <a:rPr lang="en-US" altLang="en-US">
                    <a:solidFill>
                      <a:schemeClr val="tx1"/>
                    </a:solidFill>
                    <a:cs typeface="Arial" pitchFamily="34" charset="0"/>
                  </a:rPr>
                  <a:t>→</a:t>
                </a:r>
                <a:r>
                  <a:rPr lang="en-US" altLang="en-US">
                    <a:solidFill>
                      <a:schemeClr val="tx1"/>
                    </a:solidFill>
                  </a:rPr>
                  <a:t> H</a:t>
                </a:r>
                <a:r>
                  <a:rPr lang="en-US" altLang="en-US" baseline="-25000">
                    <a:solidFill>
                      <a:schemeClr val="tx1"/>
                    </a:solidFill>
                  </a:rPr>
                  <a:t>2</a:t>
                </a:r>
                <a:endParaRPr lang="en-US" altLang="en-US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altLang="en-US">
                    <a:solidFill>
                      <a:schemeClr val="tx1"/>
                    </a:solidFill>
                  </a:rPr>
                  <a:t>@ 96.6 MeV/u</a:t>
                </a:r>
              </a:p>
            </p:txBody>
          </p:sp>
          <p:sp>
            <p:nvSpPr>
              <p:cNvPr id="222230" name="Text Box 22"/>
              <p:cNvSpPr txBox="1">
                <a:spLocks noChangeArrowheads="1"/>
              </p:cNvSpPr>
              <p:nvPr/>
            </p:nvSpPr>
            <p:spPr bwMode="auto">
              <a:xfrm>
                <a:off x="2517" y="3608"/>
                <a:ext cx="1519" cy="173"/>
              </a:xfrm>
              <a:prstGeom prst="rect">
                <a:avLst/>
              </a:prstGeom>
              <a:solidFill>
                <a:schemeClr val="bg1">
                  <a:alpha val="5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1200" b="1" dirty="0">
                    <a:solidFill>
                      <a:schemeClr val="tx1"/>
                    </a:solidFill>
                  </a:rPr>
                  <a:t>G. Weber et al., </a:t>
                </a:r>
                <a:r>
                  <a:rPr lang="en-US" altLang="en-US" sz="1200" b="1" i="1" dirty="0">
                    <a:solidFill>
                      <a:schemeClr val="tx1"/>
                    </a:solidFill>
                  </a:rPr>
                  <a:t>PRL</a:t>
                </a:r>
                <a:r>
                  <a:rPr lang="en-US" altLang="en-US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1200" b="1" dirty="0">
                    <a:solidFill>
                      <a:srgbClr val="000000"/>
                    </a:solidFill>
                  </a:rPr>
                  <a:t>105</a:t>
                </a:r>
                <a:r>
                  <a:rPr lang="en-US" altLang="en-US" sz="1200" b="1" dirty="0">
                    <a:solidFill>
                      <a:schemeClr val="tx1"/>
                    </a:solidFill>
                  </a:rPr>
                  <a:t> (2010)</a:t>
                </a:r>
              </a:p>
            </p:txBody>
          </p:sp>
        </p:grpSp>
        <p:sp>
          <p:nvSpPr>
            <p:cNvPr id="222231" name="Text Box 23"/>
            <p:cNvSpPr txBox="1">
              <a:spLocks noChangeArrowheads="1"/>
            </p:cNvSpPr>
            <p:nvPr/>
          </p:nvSpPr>
          <p:spPr bwMode="auto">
            <a:xfrm>
              <a:off x="3198" y="2989"/>
              <a:ext cx="2503" cy="640"/>
            </a:xfrm>
            <a:prstGeom prst="rect">
              <a:avLst/>
            </a:prstGeom>
            <a:noFill/>
            <a:ln w="15875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solidFill>
                    <a:srgbClr val="000066"/>
                  </a:solidFill>
                </a:rPr>
                <a:t>Reduction in the degree </a:t>
              </a:r>
              <a:r>
                <a:rPr lang="en-US" altLang="en-US" sz="2000" dirty="0" smtClean="0">
                  <a:solidFill>
                    <a:srgbClr val="000066"/>
                  </a:solidFill>
                </a:rPr>
                <a:t>of</a:t>
              </a:r>
            </a:p>
            <a:p>
              <a:r>
                <a:rPr lang="en-US" altLang="en-US" sz="2000" dirty="0" smtClean="0">
                  <a:solidFill>
                    <a:srgbClr val="000066"/>
                  </a:solidFill>
                </a:rPr>
                <a:t>linear </a:t>
              </a:r>
              <a:r>
                <a:rPr lang="en-US" altLang="en-US" sz="2000" dirty="0">
                  <a:solidFill>
                    <a:srgbClr val="000066"/>
                  </a:solidFill>
                </a:rPr>
                <a:t>polarization due </a:t>
              </a:r>
              <a:r>
                <a:rPr lang="en-US" altLang="en-US" sz="2000" dirty="0" smtClean="0">
                  <a:solidFill>
                    <a:srgbClr val="000066"/>
                  </a:solidFill>
                </a:rPr>
                <a:t>to</a:t>
              </a:r>
            </a:p>
            <a:p>
              <a:r>
                <a:rPr lang="en-US" altLang="en-US" sz="2000" dirty="0" smtClean="0">
                  <a:solidFill>
                    <a:srgbClr val="000066"/>
                  </a:solidFill>
                </a:rPr>
                <a:t>E2-M1 </a:t>
              </a:r>
              <a:r>
                <a:rPr lang="en-US" altLang="en-US" sz="2000" dirty="0">
                  <a:solidFill>
                    <a:srgbClr val="000066"/>
                  </a:solidFill>
                </a:rPr>
                <a:t>interference is confirmed.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73" name="Text Box 17"/>
          <p:cNvSpPr txBox="1">
            <a:spLocks noChangeArrowheads="1"/>
          </p:cNvSpPr>
          <p:nvPr/>
        </p:nvSpPr>
        <p:spPr bwMode="auto">
          <a:xfrm>
            <a:off x="34925" y="53975"/>
            <a:ext cx="90741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Combined angular distribution and polarization measurements:</a:t>
            </a:r>
          </a:p>
          <a:p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model-independent </a:t>
            </a:r>
            <a:r>
              <a:rPr lang="en-US" altLang="en-US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estimation of </a:t>
            </a:r>
            <a:r>
              <a:rPr lang="en-US" altLang="en-US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the E1-M2 transition ratio</a:t>
            </a:r>
            <a:endParaRPr lang="de-DE" altLang="en-US" sz="2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23528" y="1124967"/>
            <a:ext cx="8424863" cy="2529349"/>
            <a:chOff x="323528" y="1124967"/>
            <a:chExt cx="8424863" cy="2529349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23528" y="1124967"/>
              <a:ext cx="8424863" cy="2529349"/>
              <a:chOff x="323850" y="1124967"/>
              <a:chExt cx="8424863" cy="2529349"/>
            </a:xfrm>
          </p:grpSpPr>
          <p:grpSp>
            <p:nvGrpSpPr>
              <p:cNvPr id="198664" name="Group 8"/>
              <p:cNvGrpSpPr>
                <a:grpSpLocks/>
              </p:cNvGrpSpPr>
              <p:nvPr/>
            </p:nvGrpSpPr>
            <p:grpSpPr bwMode="auto">
              <a:xfrm>
                <a:off x="323850" y="1124967"/>
                <a:ext cx="8424863" cy="2232025"/>
                <a:chOff x="249" y="754"/>
                <a:chExt cx="5307" cy="1406"/>
              </a:xfrm>
            </p:grpSpPr>
            <p:pic>
              <p:nvPicPr>
                <p:cNvPr id="198665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722" t="24208" r="13177" b="46500"/>
                <a:stretch>
                  <a:fillRect/>
                </a:stretch>
              </p:blipFill>
              <p:spPr bwMode="auto">
                <a:xfrm>
                  <a:off x="249" y="754"/>
                  <a:ext cx="5307" cy="1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98666" name="Group 10"/>
                <p:cNvGrpSpPr>
                  <a:grpSpLocks/>
                </p:cNvGrpSpPr>
                <p:nvPr/>
              </p:nvGrpSpPr>
              <p:grpSpPr bwMode="auto">
                <a:xfrm>
                  <a:off x="364" y="845"/>
                  <a:ext cx="5101" cy="457"/>
                  <a:chOff x="385" y="845"/>
                  <a:chExt cx="5101" cy="457"/>
                </a:xfrm>
              </p:grpSpPr>
              <p:sp>
                <p:nvSpPr>
                  <p:cNvPr id="19866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1" y="845"/>
                    <a:ext cx="684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altLang="en-US">
                        <a:solidFill>
                          <a:schemeClr val="tx1"/>
                        </a:solidFill>
                      </a:rPr>
                      <a:t>Equation</a:t>
                    </a:r>
                  </a:p>
                </p:txBody>
              </p:sp>
              <p:sp>
                <p:nvSpPr>
                  <p:cNvPr id="19866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" y="845"/>
                    <a:ext cx="852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altLang="en-US">
                        <a:solidFill>
                          <a:schemeClr val="tx1"/>
                        </a:solidFill>
                      </a:rPr>
                      <a:t>Observable</a:t>
                    </a:r>
                  </a:p>
                </p:txBody>
              </p:sp>
              <p:sp>
                <p:nvSpPr>
                  <p:cNvPr id="19866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5" y="845"/>
                    <a:ext cx="844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solidFill>
                          <a:schemeClr val="tx1"/>
                        </a:solidFill>
                      </a:rPr>
                      <a:t>Experiment</a:t>
                    </a:r>
                  </a:p>
                </p:txBody>
              </p:sp>
              <p:sp>
                <p:nvSpPr>
                  <p:cNvPr id="19867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3" y="845"/>
                    <a:ext cx="564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solidFill>
                          <a:schemeClr val="tx1"/>
                        </a:solidFill>
                      </a:rPr>
                      <a:t>Theory</a:t>
                    </a:r>
                  </a:p>
                </p:txBody>
              </p:sp>
              <p:sp>
                <p:nvSpPr>
                  <p:cNvPr id="19867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4" y="1067"/>
                    <a:ext cx="596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solidFill>
                          <a:schemeClr val="tx1"/>
                        </a:solidFill>
                      </a:rPr>
                      <a:t>only E1</a:t>
                    </a:r>
                  </a:p>
                </p:txBody>
              </p:sp>
              <p:sp>
                <p:nvSpPr>
                  <p:cNvPr id="19867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0" y="1071"/>
                    <a:ext cx="656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solidFill>
                          <a:schemeClr val="tx1"/>
                        </a:solidFill>
                      </a:rPr>
                      <a:t>E1 + M2</a:t>
                    </a:r>
                  </a:p>
                </p:txBody>
              </p:sp>
            </p:grpSp>
          </p:grpSp>
          <p:sp>
            <p:nvSpPr>
              <p:cNvPr id="198679" name="Rectangle 23"/>
              <p:cNvSpPr>
                <a:spLocks noChangeArrowheads="1"/>
              </p:cNvSpPr>
              <p:nvPr/>
            </p:nvSpPr>
            <p:spPr bwMode="auto">
              <a:xfrm>
                <a:off x="504833" y="3284984"/>
                <a:ext cx="226696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/>
                    </a:solidFill>
                  </a:rPr>
                  <a:t>with</a:t>
                </a:r>
                <a:r>
                  <a:rPr lang="en-US" altLang="en-US" dirty="0">
                    <a:solidFill>
                      <a:schemeClr val="tx1"/>
                    </a:solidFill>
                    <a:latin typeface="Symbol" pitchFamily="18" charset="2"/>
                  </a:rPr>
                  <a:t> a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=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&lt;M2&gt;/&lt;E1&gt;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867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7" t="64355" r="53029" b="30495"/>
            <a:stretch>
              <a:fillRect/>
            </a:stretch>
          </p:blipFill>
          <p:spPr bwMode="auto">
            <a:xfrm>
              <a:off x="755650" y="2781300"/>
              <a:ext cx="719138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467544" y="1027326"/>
            <a:ext cx="8424936" cy="2977738"/>
            <a:chOff x="467793" y="3275013"/>
            <a:chExt cx="8424936" cy="2977738"/>
          </a:xfrm>
        </p:grpSpPr>
        <p:sp>
          <p:nvSpPr>
            <p:cNvPr id="198658" name="Text Box 2"/>
            <p:cNvSpPr txBox="1">
              <a:spLocks noChangeArrowheads="1"/>
            </p:cNvSpPr>
            <p:nvPr/>
          </p:nvSpPr>
          <p:spPr bwMode="auto">
            <a:xfrm>
              <a:off x="467793" y="3275013"/>
              <a:ext cx="8424936" cy="2977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en-US" altLang="en-US" dirty="0">
                  <a:solidFill>
                    <a:schemeClr val="tx1"/>
                  </a:solidFill>
                </a:rPr>
                <a:t>Decoupling of the </a:t>
              </a:r>
              <a:r>
                <a:rPr lang="en-US" altLang="en-US" dirty="0">
                  <a:solidFill>
                    <a:srgbClr val="0000FF"/>
                  </a:solidFill>
                </a:rPr>
                <a:t>collision dynamics (alignment parameter </a:t>
              </a:r>
              <a:r>
                <a:rPr lang="en-US" altLang="en-US" i="1" dirty="0">
                  <a:solidFill>
                    <a:srgbClr val="0000FF"/>
                  </a:solidFill>
                </a:rPr>
                <a:t>A</a:t>
              </a:r>
              <a:r>
                <a:rPr lang="en-US" altLang="en-US" b="1" i="1" baseline="-25000" dirty="0">
                  <a:solidFill>
                    <a:srgbClr val="0000FF"/>
                  </a:solidFill>
                </a:rPr>
                <a:t>2</a:t>
              </a:r>
              <a:r>
                <a:rPr lang="en-US" altLang="en-US" dirty="0">
                  <a:solidFill>
                    <a:srgbClr val="0000FF"/>
                  </a:solidFill>
                </a:rPr>
                <a:t>)</a:t>
              </a:r>
              <a:r>
                <a:rPr lang="en-US" altLang="en-US" dirty="0">
                  <a:solidFill>
                    <a:schemeClr val="tx1"/>
                  </a:solidFill>
                </a:rPr>
                <a:t> and </a:t>
              </a:r>
              <a:r>
                <a:rPr lang="en-US" altLang="en-US" dirty="0" smtClean="0">
                  <a:solidFill>
                    <a:schemeClr val="tx1"/>
                  </a:solidFill>
                </a:rPr>
                <a:t>the</a:t>
              </a:r>
            </a:p>
            <a:p>
              <a:pPr algn="l">
                <a:lnSpc>
                  <a:spcPct val="125000"/>
                </a:lnSpc>
              </a:pPr>
              <a:r>
                <a:rPr lang="en-US" altLang="en-US" dirty="0" smtClean="0">
                  <a:solidFill>
                    <a:srgbClr val="FF0000"/>
                  </a:solidFill>
                </a:rPr>
                <a:t>atomic </a:t>
              </a:r>
              <a:r>
                <a:rPr lang="en-US" altLang="en-US" dirty="0">
                  <a:solidFill>
                    <a:srgbClr val="FF0000"/>
                  </a:solidFill>
                </a:rPr>
                <a:t>structure (amplitude ratio </a:t>
              </a:r>
              <a:r>
                <a:rPr lang="en-US" altLang="en-US" dirty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lang="en-US" altLang="en-US" dirty="0">
                  <a:solidFill>
                    <a:srgbClr val="FF0000"/>
                  </a:solidFill>
                </a:rPr>
                <a:t> = &lt;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M2&gt;/&lt;E1&gt;)</a:t>
              </a:r>
              <a:r>
                <a:rPr lang="en-US" altLang="en-US" dirty="0" smtClean="0">
                  <a:solidFill>
                    <a:schemeClr val="tx1"/>
                  </a:solidFill>
                </a:rPr>
                <a:t> enables a</a:t>
              </a:r>
            </a:p>
            <a:p>
              <a:pPr algn="l">
                <a:lnSpc>
                  <a:spcPct val="125000"/>
                </a:lnSpc>
              </a:pPr>
              <a:r>
                <a:rPr lang="en-US" altLang="en-US" u="sng" dirty="0" smtClean="0">
                  <a:solidFill>
                    <a:schemeClr val="tx1"/>
                  </a:solidFill>
                </a:rPr>
                <a:t>model </a:t>
              </a:r>
              <a:r>
                <a:rPr lang="en-US" altLang="en-US" u="sng" dirty="0">
                  <a:solidFill>
                    <a:schemeClr val="tx1"/>
                  </a:solidFill>
                </a:rPr>
                <a:t>independent</a:t>
              </a:r>
              <a:r>
                <a:rPr lang="en-US" altLang="en-US" dirty="0">
                  <a:solidFill>
                    <a:schemeClr val="tx1"/>
                  </a:solidFill>
                </a:rPr>
                <a:t> estimation of both </a:t>
              </a:r>
              <a:r>
                <a:rPr lang="en-US" altLang="en-US" dirty="0" smtClean="0">
                  <a:solidFill>
                    <a:schemeClr val="tx1"/>
                  </a:solidFill>
                </a:rPr>
                <a:t>values:</a:t>
              </a:r>
              <a:endParaRPr lang="en-US" altLang="en-US" dirty="0">
                <a:solidFill>
                  <a:schemeClr val="tx1"/>
                </a:solidFill>
              </a:endParaRPr>
            </a:p>
            <a:p>
              <a:pPr algn="l">
                <a:lnSpc>
                  <a:spcPct val="125000"/>
                </a:lnSpc>
              </a:pPr>
              <a:endParaRPr lang="en-US" altLang="en-US" dirty="0">
                <a:solidFill>
                  <a:schemeClr val="tx1"/>
                </a:solidFill>
              </a:endParaRPr>
            </a:p>
            <a:p>
              <a:pPr algn="l">
                <a:lnSpc>
                  <a:spcPct val="125000"/>
                </a:lnSpc>
              </a:pPr>
              <a:endParaRPr lang="en-US" altLang="en-US" dirty="0">
                <a:solidFill>
                  <a:schemeClr val="tx1"/>
                </a:solidFill>
              </a:endParaRPr>
            </a:p>
            <a:p>
              <a:pPr algn="l">
                <a:lnSpc>
                  <a:spcPct val="125000"/>
                </a:lnSpc>
              </a:pPr>
              <a:endParaRPr lang="en-US" altLang="en-US" dirty="0">
                <a:solidFill>
                  <a:schemeClr val="tx1"/>
                </a:solidFill>
              </a:endParaRPr>
            </a:p>
            <a:p>
              <a:pPr algn="l">
                <a:lnSpc>
                  <a:spcPct val="125000"/>
                </a:lnSpc>
              </a:pPr>
              <a:endParaRPr lang="en-US" altLang="en-US" dirty="0">
                <a:solidFill>
                  <a:schemeClr val="tx1"/>
                </a:solidFill>
              </a:endParaRPr>
            </a:p>
            <a:p>
              <a:pPr algn="l">
                <a:lnSpc>
                  <a:spcPct val="125000"/>
                </a:lnSpc>
              </a:pPr>
              <a:r>
                <a:rPr lang="en-US" altLang="en-US" sz="2400" b="1" dirty="0">
                  <a:solidFill>
                    <a:schemeClr val="tx1"/>
                  </a:solidFill>
                  <a:cs typeface="Arial" pitchFamily="34" charset="0"/>
                </a:rPr>
                <a:t>→</a:t>
              </a:r>
              <a:r>
                <a:rPr lang="en-US" altLang="en-US" b="1" dirty="0">
                  <a:solidFill>
                    <a:schemeClr val="tx1"/>
                  </a:solidFill>
                </a:rPr>
                <a:t> Precise estimation of the E1-M2 transition ratio!</a:t>
              </a:r>
            </a:p>
          </p:txBody>
        </p:sp>
        <p:grpSp>
          <p:nvGrpSpPr>
            <p:cNvPr id="198659" name="Group 3"/>
            <p:cNvGrpSpPr>
              <a:grpSpLocks/>
            </p:cNvGrpSpPr>
            <p:nvPr/>
          </p:nvGrpSpPr>
          <p:grpSpPr bwMode="auto">
            <a:xfrm>
              <a:off x="539750" y="4410075"/>
              <a:ext cx="8208963" cy="1338263"/>
              <a:chOff x="340" y="2778"/>
              <a:chExt cx="5171" cy="843"/>
            </a:xfrm>
          </p:grpSpPr>
          <p:pic>
            <p:nvPicPr>
              <p:cNvPr id="19866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1" t="60480" r="20273" b="25354"/>
              <a:stretch>
                <a:fillRect/>
              </a:stretch>
            </p:blipFill>
            <p:spPr bwMode="auto">
              <a:xfrm>
                <a:off x="340" y="2778"/>
                <a:ext cx="5171" cy="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8661" name="Rectangle 5"/>
              <p:cNvSpPr>
                <a:spLocks noChangeArrowheads="1"/>
              </p:cNvSpPr>
              <p:nvPr/>
            </p:nvSpPr>
            <p:spPr bwMode="auto">
              <a:xfrm>
                <a:off x="2971" y="2927"/>
                <a:ext cx="131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dirty="0">
                    <a:solidFill>
                      <a:schemeClr val="tx1"/>
                    </a:solidFill>
                  </a:rPr>
                  <a:t>      Amplitude ratio</a:t>
                </a:r>
              </a:p>
            </p:txBody>
          </p:sp>
          <p:sp>
            <p:nvSpPr>
              <p:cNvPr id="198662" name="Rectangle 6"/>
              <p:cNvSpPr>
                <a:spLocks noChangeArrowheads="1"/>
              </p:cNvSpPr>
              <p:nvPr/>
            </p:nvSpPr>
            <p:spPr bwMode="auto">
              <a:xfrm>
                <a:off x="4629" y="3094"/>
                <a:ext cx="56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dirty="0">
                    <a:solidFill>
                      <a:schemeClr val="tx1"/>
                    </a:solidFill>
                  </a:rPr>
                  <a:t>Theory</a:t>
                </a:r>
              </a:p>
            </p:txBody>
          </p:sp>
          <p:sp>
            <p:nvSpPr>
              <p:cNvPr id="198663" name="Rectangle 7"/>
              <p:cNvSpPr>
                <a:spLocks noChangeArrowheads="1"/>
              </p:cNvSpPr>
              <p:nvPr/>
            </p:nvSpPr>
            <p:spPr bwMode="auto">
              <a:xfrm>
                <a:off x="1817" y="3094"/>
                <a:ext cx="56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dirty="0">
                    <a:solidFill>
                      <a:schemeClr val="tx1"/>
                    </a:solidFill>
                  </a:rPr>
                  <a:t>Theory</a:t>
                </a:r>
              </a:p>
            </p:txBody>
          </p:sp>
        </p:grpSp>
      </p:grpSp>
      <p:sp>
        <p:nvSpPr>
          <p:cNvPr id="5" name="Rechteck 4"/>
          <p:cNvSpPr/>
          <p:nvPr/>
        </p:nvSpPr>
        <p:spPr bwMode="auto">
          <a:xfrm>
            <a:off x="107504" y="4005064"/>
            <a:ext cx="8928992" cy="2304256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259904" y="6093296"/>
            <a:ext cx="5896272" cy="504056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67545" y="3458757"/>
            <a:ext cx="8064896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Ratio of transition rates </a:t>
            </a:r>
            <a:r>
              <a:rPr lang="el-GR" altLang="en-US" sz="2000" b="1" dirty="0">
                <a:solidFill>
                  <a:schemeClr val="tx1"/>
                </a:solidFill>
                <a:cs typeface="Arial" pitchFamily="34" charset="0"/>
              </a:rPr>
              <a:t>Γ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M2 </a:t>
            </a:r>
            <a:r>
              <a:rPr lang="en-US" altLang="en-US" sz="2000" b="1" dirty="0">
                <a:solidFill>
                  <a:schemeClr val="tx1"/>
                </a:solidFill>
              </a:rPr>
              <a:t>/ </a:t>
            </a:r>
            <a:r>
              <a:rPr lang="el-GR" altLang="en-US" sz="2000" b="1" dirty="0">
                <a:solidFill>
                  <a:schemeClr val="tx1"/>
                </a:solidFill>
                <a:cs typeface="Arial" pitchFamily="34" charset="0"/>
              </a:rPr>
              <a:t>Γ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E1</a:t>
            </a:r>
            <a:r>
              <a:rPr lang="en-US" altLang="en-US" sz="2000" b="1" dirty="0">
                <a:solidFill>
                  <a:schemeClr val="tx1"/>
                </a:solidFill>
              </a:rPr>
              <a:t> = 0.00689 </a:t>
            </a:r>
            <a:r>
              <a:rPr lang="en-US" altLang="en-US" sz="2000" b="1" dirty="0">
                <a:solidFill>
                  <a:schemeClr val="tx1"/>
                </a:solidFill>
                <a:cs typeface="Arial" pitchFamily="34" charset="0"/>
              </a:rPr>
              <a:t>±</a:t>
            </a:r>
            <a:r>
              <a:rPr lang="en-US" altLang="en-US" sz="2000" b="1" dirty="0">
                <a:solidFill>
                  <a:schemeClr val="tx1"/>
                </a:solidFill>
              </a:rPr>
              <a:t> 2.8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%</a:t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1400" b="1" dirty="0" smtClean="0">
                <a:solidFill>
                  <a:srgbClr val="000066"/>
                </a:solidFill>
              </a:rPr>
              <a:t>Motivated a study of QED contributions by </a:t>
            </a:r>
            <a:r>
              <a:rPr lang="en-US" altLang="en-US" sz="1400" b="1" dirty="0" err="1" smtClean="0">
                <a:solidFill>
                  <a:srgbClr val="000066"/>
                </a:solidFill>
              </a:rPr>
              <a:t>Surzhykov</a:t>
            </a:r>
            <a:r>
              <a:rPr lang="en-US" altLang="en-US" sz="1400" b="1" dirty="0" smtClean="0">
                <a:solidFill>
                  <a:srgbClr val="000066"/>
                </a:solidFill>
              </a:rPr>
              <a:t> et al.</a:t>
            </a:r>
          </a:p>
          <a:p>
            <a:r>
              <a:rPr lang="en-US" altLang="en-US" sz="1400" b="1" dirty="0" smtClean="0">
                <a:solidFill>
                  <a:srgbClr val="000066"/>
                </a:solidFill>
              </a:rPr>
              <a:t>(manuscript in preparation)</a:t>
            </a:r>
            <a:endParaRPr lang="en-US" altLang="en-US" sz="1400" b="1" baseline="-25000" dirty="0">
              <a:solidFill>
                <a:srgbClr val="000066"/>
              </a:solidFill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107504" y="1124744"/>
            <a:ext cx="8928992" cy="2304256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0382 0.4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25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854" y="1098024"/>
            <a:ext cx="4516146" cy="53553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Storage Rings / EBITSs / HCI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Effects of </a:t>
            </a:r>
            <a:r>
              <a:rPr lang="en-US" b="1" dirty="0">
                <a:solidFill>
                  <a:schemeClr val="tx1"/>
                </a:solidFill>
              </a:rPr>
              <a:t>higher </a:t>
            </a:r>
            <a:r>
              <a:rPr lang="en-US" b="1" dirty="0" err="1">
                <a:solidFill>
                  <a:schemeClr val="tx1"/>
                </a:solidFill>
              </a:rPr>
              <a:t>multipoles</a:t>
            </a:r>
            <a:r>
              <a:rPr lang="en-US" b="1" dirty="0">
                <a:solidFill>
                  <a:schemeClr val="tx1"/>
                </a:solidFill>
              </a:rPr>
              <a:t> and retardation </a:t>
            </a:r>
            <a:r>
              <a:rPr lang="en-US" dirty="0">
                <a:solidFill>
                  <a:schemeClr val="tx1"/>
                </a:solidFill>
              </a:rPr>
              <a:t>on the polarization properties of radiative </a:t>
            </a:r>
            <a:r>
              <a:rPr lang="en-US" dirty="0" smtClean="0">
                <a:solidFill>
                  <a:schemeClr val="tx1"/>
                </a:solidFill>
              </a:rPr>
              <a:t>recombination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Combined </a:t>
            </a:r>
            <a:r>
              <a:rPr lang="en-US" b="1" dirty="0">
                <a:solidFill>
                  <a:schemeClr val="tx1"/>
                </a:solidFill>
              </a:rPr>
              <a:t>angular distribution / polarization measurement </a:t>
            </a:r>
            <a:r>
              <a:rPr lang="en-US" dirty="0">
                <a:solidFill>
                  <a:schemeClr val="tx1"/>
                </a:solidFill>
              </a:rPr>
              <a:t>of the 2p</a:t>
            </a:r>
            <a:r>
              <a:rPr lang="en-US" baseline="-25000" dirty="0">
                <a:solidFill>
                  <a:schemeClr val="tx1"/>
                </a:solidFill>
              </a:rPr>
              <a:t>3/2</a:t>
            </a:r>
            <a:r>
              <a:rPr lang="en-US" dirty="0">
                <a:solidFill>
                  <a:schemeClr val="tx1"/>
                </a:solidFill>
              </a:rPr>
              <a:t> state: precision </a:t>
            </a:r>
            <a:r>
              <a:rPr lang="en-US" dirty="0" smtClean="0">
                <a:solidFill>
                  <a:schemeClr val="tx1"/>
                </a:solidFill>
              </a:rPr>
              <a:t>life </a:t>
            </a:r>
            <a:r>
              <a:rPr lang="en-US" dirty="0">
                <a:solidFill>
                  <a:schemeClr val="tx1"/>
                </a:solidFill>
              </a:rPr>
              <a:t>time </a:t>
            </a:r>
            <a:r>
              <a:rPr lang="en-US" dirty="0" smtClean="0">
                <a:solidFill>
                  <a:schemeClr val="tx1"/>
                </a:solidFill>
              </a:rPr>
              <a:t>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Electron-nucleus bremsstrahlung</a:t>
            </a:r>
            <a:r>
              <a:rPr lang="en-US" dirty="0" smtClean="0">
                <a:solidFill>
                  <a:schemeClr val="tx1"/>
                </a:solidFill>
              </a:rPr>
              <a:t> studies in </a:t>
            </a:r>
            <a:r>
              <a:rPr lang="en-US" b="1" dirty="0" smtClean="0">
                <a:solidFill>
                  <a:schemeClr val="tx1"/>
                </a:solidFill>
              </a:rPr>
              <a:t>inverse kinematics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3399"/>
                </a:solidFill>
              </a:rPr>
              <a:t>Electron Accelerators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Study of </a:t>
            </a:r>
            <a:r>
              <a:rPr lang="en-US" b="1" dirty="0" smtClean="0">
                <a:solidFill>
                  <a:schemeClr val="tx1"/>
                </a:solidFill>
              </a:rPr>
              <a:t>spin-polarization transfer </a:t>
            </a:r>
            <a:r>
              <a:rPr lang="en-US" dirty="0" smtClean="0">
                <a:solidFill>
                  <a:schemeClr val="tx1"/>
                </a:solidFill>
              </a:rPr>
              <a:t>from electrons to photon (bremsstrahlung)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3399"/>
                </a:solidFill>
              </a:rPr>
              <a:t>Synchrotrons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Polarization transfer in elastic photon scattering </a:t>
            </a:r>
            <a:r>
              <a:rPr lang="en-US" dirty="0" smtClean="0">
                <a:solidFill>
                  <a:schemeClr val="tx1"/>
                </a:solidFill>
              </a:rPr>
              <a:t>(Rayleigh and  Delbrück scattering)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949914" y="3034817"/>
            <a:ext cx="3923928" cy="70128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  <a:extLst/>
        </p:spPr>
        <p:txBody>
          <a:bodyPr wrap="square" lIns="81639" tIns="42452" rIns="81639" bIns="42452">
            <a:spAutoFit/>
          </a:bodyPr>
          <a:lstStyle>
            <a:lvl1pPr defTabSz="82867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 dirty="0"/>
              <a:t>Ratio of transition </a:t>
            </a:r>
            <a:r>
              <a:rPr lang="en-US" sz="1800" b="1" dirty="0" smtClean="0"/>
              <a:t>rates </a:t>
            </a:r>
          </a:p>
          <a:p>
            <a:pPr algn="ctr"/>
            <a:r>
              <a:rPr lang="el-GR" sz="2200" b="1" dirty="0" smtClean="0">
                <a:solidFill>
                  <a:srgbClr val="262673"/>
                </a:solidFill>
              </a:rPr>
              <a:t>Γ</a:t>
            </a:r>
            <a:r>
              <a:rPr lang="en-US" sz="2200" b="1" baseline="-25000" dirty="0">
                <a:solidFill>
                  <a:srgbClr val="262673"/>
                </a:solidFill>
              </a:rPr>
              <a:t>M2 </a:t>
            </a:r>
            <a:r>
              <a:rPr lang="en-US" sz="2200" b="1" dirty="0">
                <a:solidFill>
                  <a:srgbClr val="262673"/>
                </a:solidFill>
              </a:rPr>
              <a:t>/ </a:t>
            </a:r>
            <a:r>
              <a:rPr lang="el-GR" sz="2200" b="1" dirty="0">
                <a:solidFill>
                  <a:srgbClr val="262673"/>
                </a:solidFill>
              </a:rPr>
              <a:t>Γ</a:t>
            </a:r>
            <a:r>
              <a:rPr lang="en-US" sz="2200" b="1" baseline="-25000" dirty="0">
                <a:solidFill>
                  <a:srgbClr val="262673"/>
                </a:solidFill>
              </a:rPr>
              <a:t>E1</a:t>
            </a:r>
            <a:r>
              <a:rPr lang="en-US" sz="2200" b="1" dirty="0">
                <a:solidFill>
                  <a:srgbClr val="262673"/>
                </a:solidFill>
              </a:rPr>
              <a:t> = 0.00689 ± 2.8%</a:t>
            </a:r>
            <a:endParaRPr lang="en-US" sz="2200" b="1" baseline="-25000" dirty="0">
              <a:solidFill>
                <a:srgbClr val="262673"/>
              </a:solidFill>
            </a:endParaRP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34" y="4333648"/>
            <a:ext cx="4280741" cy="210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51871" y="3770304"/>
            <a:ext cx="3984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ts val="263"/>
              </a:spcBef>
              <a:spcAft>
                <a:spcPts val="263"/>
              </a:spcAft>
              <a:buClr>
                <a:srgbClr val="000000"/>
              </a:buClr>
              <a:buSzPct val="45000"/>
            </a:pPr>
            <a:r>
              <a:rPr lang="en-GB" sz="1400" b="1" dirty="0">
                <a:solidFill>
                  <a:srgbClr val="000066"/>
                </a:solidFill>
              </a:rPr>
              <a:t>G. Weber et al., </a:t>
            </a:r>
            <a:r>
              <a:rPr lang="en-GB" sz="1400" b="1" i="1" dirty="0">
                <a:solidFill>
                  <a:srgbClr val="000066"/>
                </a:solidFill>
              </a:rPr>
              <a:t>PRL</a:t>
            </a:r>
            <a:r>
              <a:rPr lang="en-GB" sz="1400" b="1" dirty="0">
                <a:solidFill>
                  <a:srgbClr val="000066"/>
                </a:solidFill>
              </a:rPr>
              <a:t> </a:t>
            </a:r>
            <a:r>
              <a:rPr lang="en-GB" sz="1400" b="1" dirty="0" smtClean="0">
                <a:solidFill>
                  <a:srgbClr val="000066"/>
                </a:solidFill>
              </a:rPr>
              <a:t>105</a:t>
            </a:r>
            <a:r>
              <a:rPr lang="en-GB" sz="1400" b="1" dirty="0">
                <a:solidFill>
                  <a:srgbClr val="000066"/>
                </a:solidFill>
              </a:rPr>
              <a:t> </a:t>
            </a:r>
            <a:r>
              <a:rPr lang="en-GB" sz="1400" b="1" dirty="0" smtClean="0">
                <a:solidFill>
                  <a:srgbClr val="000066"/>
                </a:solidFill>
              </a:rPr>
              <a:t>(2010</a:t>
            </a:r>
            <a:r>
              <a:rPr lang="en-GB" sz="1400" b="1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84424" y="6310585"/>
            <a:ext cx="3984625" cy="2867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ts val="263"/>
              </a:spcBef>
              <a:spcAft>
                <a:spcPts val="263"/>
              </a:spcAft>
              <a:buClr>
                <a:srgbClr val="000000"/>
              </a:buClr>
              <a:buSzPct val="45000"/>
            </a:pPr>
            <a:r>
              <a:rPr lang="en-GB" sz="1400" b="1" dirty="0" smtClean="0">
                <a:solidFill>
                  <a:srgbClr val="000066"/>
                </a:solidFill>
              </a:rPr>
              <a:t>R. </a:t>
            </a:r>
            <a:r>
              <a:rPr lang="en-GB" sz="1400" b="1" dirty="0" err="1" smtClean="0">
                <a:solidFill>
                  <a:srgbClr val="000066"/>
                </a:solidFill>
              </a:rPr>
              <a:t>Märtin</a:t>
            </a:r>
            <a:r>
              <a:rPr lang="en-GB" sz="1400" b="1" dirty="0" smtClean="0">
                <a:solidFill>
                  <a:srgbClr val="000066"/>
                </a:solidFill>
              </a:rPr>
              <a:t> et </a:t>
            </a:r>
            <a:r>
              <a:rPr lang="en-GB" sz="1400" b="1" dirty="0">
                <a:solidFill>
                  <a:srgbClr val="000066"/>
                </a:solidFill>
              </a:rPr>
              <a:t>al., </a:t>
            </a:r>
            <a:r>
              <a:rPr lang="en-GB" sz="1400" b="1" i="1" dirty="0">
                <a:solidFill>
                  <a:srgbClr val="000066"/>
                </a:solidFill>
              </a:rPr>
              <a:t>PRL</a:t>
            </a:r>
            <a:r>
              <a:rPr lang="en-GB" sz="1400" b="1" dirty="0">
                <a:solidFill>
                  <a:srgbClr val="000066"/>
                </a:solidFill>
              </a:rPr>
              <a:t> </a:t>
            </a:r>
            <a:r>
              <a:rPr lang="en-GB" sz="1400" b="1" dirty="0" smtClean="0">
                <a:solidFill>
                  <a:srgbClr val="000066"/>
                </a:solidFill>
              </a:rPr>
              <a:t>108</a:t>
            </a:r>
            <a:r>
              <a:rPr lang="en-GB" sz="1400" b="1" dirty="0">
                <a:solidFill>
                  <a:srgbClr val="000066"/>
                </a:solidFill>
              </a:rPr>
              <a:t> </a:t>
            </a:r>
            <a:r>
              <a:rPr lang="en-GB" sz="1400" b="1" dirty="0" smtClean="0">
                <a:solidFill>
                  <a:srgbClr val="000066"/>
                </a:solidFill>
              </a:rPr>
              <a:t>(2012)</a:t>
            </a:r>
            <a:endParaRPr lang="en-GB" sz="1400" b="1" dirty="0">
              <a:solidFill>
                <a:srgbClr val="000066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88065" y="1238245"/>
            <a:ext cx="0" cy="49692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Summary and Outlook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828584" y="1591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4974044" y="4037075"/>
            <a:ext cx="3922792" cy="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797270" y="403707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Bremsstrahlung of polarized electrons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48514" y="2659443"/>
            <a:ext cx="351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Multipole mixing for 2p</a:t>
            </a:r>
            <a:r>
              <a:rPr lang="en-US" baseline="-25000" dirty="0" smtClean="0">
                <a:solidFill>
                  <a:schemeClr val="tx1"/>
                </a:solidFill>
              </a:rPr>
              <a:t>3/2 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→</a:t>
            </a:r>
            <a:r>
              <a:rPr lang="en-US" dirty="0" smtClean="0">
                <a:solidFill>
                  <a:schemeClr val="tx1"/>
                </a:solidFill>
              </a:rPr>
              <a:t> 1s</a:t>
            </a:r>
            <a:r>
              <a:rPr lang="en-US" baseline="-25000" dirty="0" smtClean="0">
                <a:solidFill>
                  <a:schemeClr val="tx1"/>
                </a:solidFill>
              </a:rPr>
              <a:t>1/2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24" y="1303857"/>
            <a:ext cx="2397973" cy="1080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9" name="Textfeld 18"/>
          <p:cNvSpPr txBox="1"/>
          <p:nvPr/>
        </p:nvSpPr>
        <p:spPr>
          <a:xfrm>
            <a:off x="4974044" y="2404342"/>
            <a:ext cx="3880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2060"/>
                </a:solidFill>
                <a:ea typeface="Verdana" pitchFamily="34" charset="0"/>
                <a:cs typeface="Arial" panose="020B0604020202020204" pitchFamily="34" charset="0"/>
              </a:rPr>
              <a:t>S. Hess / H. Ding, to </a:t>
            </a:r>
            <a:r>
              <a:rPr lang="de-DE" sz="1400" b="1" dirty="0" err="1" smtClean="0">
                <a:solidFill>
                  <a:srgbClr val="002060"/>
                </a:solidFill>
                <a:ea typeface="Verdana" pitchFamily="34" charset="0"/>
                <a:cs typeface="Arial" panose="020B0604020202020204" pitchFamily="34" charset="0"/>
              </a:rPr>
              <a:t>be</a:t>
            </a:r>
            <a:r>
              <a:rPr lang="de-DE" sz="1400" b="1" dirty="0" smtClean="0">
                <a:solidFill>
                  <a:srgbClr val="002060"/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rgbClr val="002060"/>
                </a:solidFill>
                <a:ea typeface="Verdana" pitchFamily="34" charset="0"/>
                <a:cs typeface="Arial" panose="020B0604020202020204" pitchFamily="34" charset="0"/>
              </a:rPr>
              <a:t>published</a:t>
            </a:r>
            <a:r>
              <a:rPr lang="de-DE" sz="1400" b="1" dirty="0" smtClean="0">
                <a:solidFill>
                  <a:srgbClr val="002060"/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  <a:endParaRPr lang="de-DE" sz="1400" b="1" dirty="0">
              <a:solidFill>
                <a:srgbClr val="002060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64" y="1331243"/>
            <a:ext cx="1368424" cy="11247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21" name="Gerade Verbindung 20"/>
          <p:cNvCxnSpPr/>
          <p:nvPr/>
        </p:nvCxnSpPr>
        <p:spPr>
          <a:xfrm flipV="1">
            <a:off x="4932040" y="2676245"/>
            <a:ext cx="3922792" cy="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587402" y="971436"/>
            <a:ext cx="29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 for Xe</a:t>
            </a:r>
            <a:r>
              <a:rPr lang="en-US" baseline="30000" dirty="0" smtClean="0">
                <a:solidFill>
                  <a:schemeClr val="tx1"/>
                </a:solidFill>
              </a:rPr>
              <a:t>54+</a:t>
            </a:r>
            <a:r>
              <a:rPr lang="en-US" dirty="0" smtClean="0">
                <a:solidFill>
                  <a:schemeClr val="tx1"/>
                </a:solidFill>
              </a:rPr>
              <a:t> (150 MeV/u)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0" y="1115452"/>
            <a:ext cx="914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000066"/>
                </a:solidFill>
              </a:rPr>
              <a:t>Atomic</a:t>
            </a:r>
            <a:r>
              <a:rPr lang="de-DE" b="1" dirty="0" smtClean="0">
                <a:solidFill>
                  <a:srgbClr val="000066"/>
                </a:solidFill>
              </a:rPr>
              <a:t> Physics Division </a:t>
            </a:r>
            <a:r>
              <a:rPr lang="de-DE" b="1" dirty="0" err="1" smtClean="0">
                <a:solidFill>
                  <a:srgbClr val="000066"/>
                </a:solidFill>
              </a:rPr>
              <a:t>of</a:t>
            </a:r>
            <a:r>
              <a:rPr lang="de-DE" b="1" dirty="0" smtClean="0">
                <a:solidFill>
                  <a:srgbClr val="000066"/>
                </a:solidFill>
              </a:rPr>
              <a:t> </a:t>
            </a:r>
            <a:r>
              <a:rPr lang="de-DE" b="1" dirty="0">
                <a:solidFill>
                  <a:srgbClr val="000066"/>
                </a:solidFill>
              </a:rPr>
              <a:t>GSI </a:t>
            </a:r>
            <a:r>
              <a:rPr lang="de-DE" b="1" dirty="0" smtClean="0">
                <a:solidFill>
                  <a:srgbClr val="000066"/>
                </a:solidFill>
              </a:rPr>
              <a:t>– Mille Grazie! </a:t>
            </a:r>
            <a:endParaRPr lang="de-DE" b="1" dirty="0">
              <a:solidFill>
                <a:srgbClr val="000066"/>
              </a:solidFill>
            </a:endParaRPr>
          </a:p>
        </p:txBody>
      </p:sp>
      <p:pic>
        <p:nvPicPr>
          <p:cNvPr id="220162" name="Picture 2" descr="https://www.gsi.de/index.php?eID=tx_nawsecuredl&amp;u=0&amp;file=/typo3temp/pics/bbcdac3ba0.jpg&amp;t=1360156662&amp;hash=5a6b90254b01f3ab73f8a474b0443b03ea044d3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13588"/>
          <a:stretch/>
        </p:blipFill>
        <p:spPr bwMode="auto">
          <a:xfrm>
            <a:off x="304800" y="1587512"/>
            <a:ext cx="8534400" cy="46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Thank you for your attention !</a:t>
            </a:r>
            <a:endParaRPr lang="de-D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Outline of the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Talk</a:t>
            </a:r>
            <a:endParaRPr lang="de-DE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07504" y="1487798"/>
            <a:ext cx="9108504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3663" indent="269875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79488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Motivation and introduction to Compton polarimetry</a:t>
            </a:r>
            <a:endParaRPr lang="en-US" altLang="en-US" sz="28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de-DE" altLang="en-US" sz="1000" b="1" dirty="0" smtClean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de-DE" altLang="en-US" sz="10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de-DE" altLang="en-US" sz="28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Recent</a:t>
            </a:r>
            <a:r>
              <a:rPr lang="de-DE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de-DE" altLang="en-US" sz="28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lineaer</a:t>
            </a:r>
            <a:r>
              <a:rPr lang="de-DE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de-DE" altLang="en-US" sz="28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polarization</a:t>
            </a:r>
            <a:r>
              <a:rPr lang="de-DE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de-DE" altLang="en-US" sz="28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measurements</a:t>
            </a:r>
            <a:endParaRPr lang="de-DE" altLang="en-US" sz="28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indent="0">
              <a:lnSpc>
                <a:spcPct val="130000"/>
              </a:lnSpc>
            </a:pPr>
            <a:r>
              <a:rPr lang="de-DE" altLang="en-US" sz="2000" b="1" dirty="0" smtClean="0">
                <a:latin typeface="Calibri" panose="020F0502020204030204" pitchFamily="34" charset="0"/>
              </a:rPr>
              <a:t>	- Radiative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electron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capture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(time-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reversed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photoionization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)</a:t>
            </a:r>
          </a:p>
          <a:p>
            <a:pPr indent="0">
              <a:lnSpc>
                <a:spcPct val="130000"/>
              </a:lnSpc>
            </a:pPr>
            <a:r>
              <a:rPr lang="de-DE" altLang="en-US" sz="2000" b="1" dirty="0">
                <a:latin typeface="Calibri" panose="020F0502020204030204" pitchFamily="34" charset="0"/>
              </a:rPr>
              <a:t>	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- Bremsstrahlung (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spin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transfer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from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electrons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to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photons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)</a:t>
            </a:r>
          </a:p>
          <a:p>
            <a:pPr indent="0">
              <a:lnSpc>
                <a:spcPct val="130000"/>
              </a:lnSpc>
            </a:pPr>
            <a:r>
              <a:rPr lang="de-DE" altLang="en-US" sz="2000" b="1" dirty="0">
                <a:latin typeface="Calibri" panose="020F0502020204030204" pitchFamily="34" charset="0"/>
              </a:rPr>
              <a:t>	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- U</a:t>
            </a:r>
            <a:r>
              <a:rPr lang="de-DE" altLang="en-US" sz="2000" b="1" baseline="30000" dirty="0" smtClean="0">
                <a:latin typeface="Calibri" panose="020F0502020204030204" pitchFamily="34" charset="0"/>
              </a:rPr>
              <a:t>91+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Lyman-</a:t>
            </a:r>
            <a:r>
              <a:rPr lang="de-DE" altLang="en-US" sz="2000" b="1" dirty="0" smtClean="0">
                <a:latin typeface="Symbol" panose="05050102010706020507" pitchFamily="18" charset="2"/>
              </a:rPr>
              <a:t>a</a:t>
            </a:r>
            <a:r>
              <a:rPr lang="de-DE" altLang="en-US" sz="2000" b="1" baseline="-25000" dirty="0" smtClean="0">
                <a:latin typeface="Calibri" panose="020F0502020204030204" pitchFamily="34" charset="0"/>
              </a:rPr>
              <a:t>1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(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disentanglement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of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alignment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 and multipole </a:t>
            </a:r>
            <a:r>
              <a:rPr lang="de-DE" altLang="en-US" sz="2000" b="1" dirty="0" err="1" smtClean="0">
                <a:latin typeface="Calibri" panose="020F0502020204030204" pitchFamily="34" charset="0"/>
              </a:rPr>
              <a:t>mixing</a:t>
            </a:r>
            <a:r>
              <a:rPr lang="de-DE" altLang="en-US" sz="2000" b="1" dirty="0" smtClean="0">
                <a:latin typeface="Calibri" panose="020F0502020204030204" pitchFamily="34" charset="0"/>
              </a:rPr>
              <a:t>)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endParaRPr lang="en-US" altLang="en-US" sz="10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indent="0">
              <a:lnSpc>
                <a:spcPct val="130000"/>
              </a:lnSpc>
            </a:pPr>
            <a:endParaRPr lang="en-US" altLang="en-US" sz="10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Summary and additional activities</a:t>
            </a:r>
            <a:endParaRPr lang="en-US" altLang="en-US" sz="28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en-US" altLang="en-US" sz="20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indent="0">
              <a:lnSpc>
                <a:spcPct val="130000"/>
              </a:lnSpc>
            </a:pPr>
            <a:endParaRPr lang="en-US" altLang="en-US" sz="20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ChangeArrowheads="1"/>
          </p:cNvSpPr>
          <p:nvPr/>
        </p:nvSpPr>
        <p:spPr bwMode="auto">
          <a:xfrm>
            <a:off x="0" y="1952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General Motivation: towards “complete” measurements</a:t>
            </a:r>
            <a:endParaRPr lang="de-D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36096" y="1049829"/>
            <a:ext cx="356379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    Observables: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pPr algn="r"/>
            <a:r>
              <a:rPr lang="de-DE" sz="2400" dirty="0" smtClean="0">
                <a:solidFill>
                  <a:schemeClr val="tx1"/>
                </a:solidFill>
              </a:rPr>
              <a:t>(Total) Cross </a:t>
            </a:r>
            <a:r>
              <a:rPr lang="de-DE" sz="2400" dirty="0" err="1" smtClean="0">
                <a:solidFill>
                  <a:schemeClr val="tx1"/>
                </a:solidFill>
              </a:rPr>
              <a:t>section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</a:p>
          <a:p>
            <a:pPr algn="r"/>
            <a:endParaRPr lang="de-DE" sz="800" dirty="0" smtClean="0">
              <a:solidFill>
                <a:schemeClr val="tx1"/>
              </a:solidFill>
            </a:endParaRPr>
          </a:p>
          <a:p>
            <a:pPr algn="r"/>
            <a:r>
              <a:rPr lang="de-DE" sz="2400" dirty="0" smtClean="0">
                <a:solidFill>
                  <a:schemeClr val="tx1"/>
                </a:solidFill>
              </a:rPr>
              <a:t>Angular </a:t>
            </a:r>
            <a:r>
              <a:rPr lang="de-DE" sz="2400" dirty="0" err="1" smtClean="0">
                <a:solidFill>
                  <a:schemeClr val="tx1"/>
                </a:solidFill>
              </a:rPr>
              <a:t>distribution</a:t>
            </a:r>
            <a:r>
              <a:rPr lang="de-DE" sz="2400" dirty="0" smtClean="0">
                <a:solidFill>
                  <a:schemeClr val="tx1"/>
                </a:solidFill>
              </a:rPr>
              <a:t> W(</a:t>
            </a:r>
            <a:r>
              <a:rPr lang="de-DE" sz="2400" dirty="0" smtClean="0">
                <a:solidFill>
                  <a:schemeClr val="tx1"/>
                </a:solidFill>
                <a:sym typeface="Symbol"/>
              </a:rPr>
              <a:t></a:t>
            </a:r>
            <a:r>
              <a:rPr lang="de-DE" sz="2400" dirty="0" smtClean="0">
                <a:solidFill>
                  <a:schemeClr val="tx1"/>
                </a:solidFill>
              </a:rPr>
              <a:t>)</a:t>
            </a:r>
          </a:p>
          <a:p>
            <a:pPr algn="r"/>
            <a:endParaRPr lang="de-DE" sz="800" dirty="0" smtClean="0">
              <a:solidFill>
                <a:schemeClr val="tx1"/>
              </a:solidFill>
            </a:endParaRPr>
          </a:p>
          <a:p>
            <a:pPr algn="r"/>
            <a:r>
              <a:rPr lang="de-DE" sz="2400" dirty="0" err="1" smtClean="0">
                <a:solidFill>
                  <a:schemeClr val="tx1"/>
                </a:solidFill>
              </a:rPr>
              <a:t>Spectral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distribution</a:t>
            </a:r>
            <a:r>
              <a:rPr lang="de-DE" sz="2400" dirty="0" smtClean="0">
                <a:solidFill>
                  <a:schemeClr val="tx1"/>
                </a:solidFill>
              </a:rPr>
              <a:t> E</a:t>
            </a:r>
          </a:p>
          <a:p>
            <a:pPr algn="r"/>
            <a:endParaRPr lang="de-DE" sz="800" dirty="0" smtClean="0">
              <a:solidFill>
                <a:schemeClr val="tx1"/>
              </a:solidFill>
            </a:endParaRPr>
          </a:p>
          <a:p>
            <a:pPr algn="r"/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8532" y="1153030"/>
            <a:ext cx="59736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solidFill>
                  <a:srgbClr val="000066"/>
                </a:solidFill>
              </a:rPr>
              <a:t>Ultimate </a:t>
            </a:r>
            <a:r>
              <a:rPr lang="de-DE" b="1" dirty="0" err="1" smtClean="0">
                <a:solidFill>
                  <a:srgbClr val="000066"/>
                </a:solidFill>
              </a:rPr>
              <a:t>goal</a:t>
            </a:r>
            <a:r>
              <a:rPr lang="de-DE" b="1" dirty="0" smtClean="0">
                <a:solidFill>
                  <a:srgbClr val="000066"/>
                </a:solidFill>
              </a:rPr>
              <a:t>: </a:t>
            </a:r>
            <a:r>
              <a:rPr lang="de-DE" b="1" dirty="0" err="1" smtClean="0">
                <a:solidFill>
                  <a:srgbClr val="000066"/>
                </a:solidFill>
              </a:rPr>
              <a:t>obtain</a:t>
            </a:r>
            <a:r>
              <a:rPr lang="de-DE" b="1" dirty="0" smtClean="0">
                <a:solidFill>
                  <a:srgbClr val="000066"/>
                </a:solidFill>
              </a:rPr>
              <a:t> all observables at </a:t>
            </a:r>
            <a:r>
              <a:rPr lang="de-DE" b="1" dirty="0" err="1" smtClean="0">
                <a:solidFill>
                  <a:srgbClr val="000066"/>
                </a:solidFill>
              </a:rPr>
              <a:t>once</a:t>
            </a:r>
            <a:r>
              <a:rPr lang="de-DE" b="1" dirty="0" smtClean="0">
                <a:solidFill>
                  <a:srgbClr val="000066"/>
                </a:solidFill>
              </a:rPr>
              <a:t>.</a:t>
            </a:r>
          </a:p>
          <a:p>
            <a:pPr algn="l"/>
            <a:endParaRPr lang="de-DE" sz="800" dirty="0" smtClean="0">
              <a:solidFill>
                <a:schemeClr val="tx1"/>
              </a:solidFill>
            </a:endParaRPr>
          </a:p>
          <a:p>
            <a:pPr algn="l"/>
            <a:r>
              <a:rPr lang="de-DE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most</a:t>
            </a:r>
            <a:r>
              <a:rPr lang="de-DE" dirty="0" smtClean="0">
                <a:solidFill>
                  <a:schemeClr val="tx1"/>
                </a:solidFill>
                <a:latin typeface="Calibri"/>
              </a:rPr>
              <a:t> stringent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test</a:t>
            </a:r>
            <a:r>
              <a:rPr lang="de-DE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theory</a:t>
            </a:r>
            <a:endParaRPr lang="de-DE" dirty="0" smtClean="0">
              <a:solidFill>
                <a:schemeClr val="tx1"/>
              </a:solidFill>
              <a:latin typeface="Calibri"/>
            </a:endParaRPr>
          </a:p>
          <a:p>
            <a:pPr algn="l"/>
            <a:endParaRPr lang="de-DE" sz="800" dirty="0" smtClean="0">
              <a:solidFill>
                <a:schemeClr val="tx1"/>
              </a:solidFill>
              <a:latin typeface="Calibri"/>
            </a:endParaRPr>
          </a:p>
          <a:p>
            <a:pPr algn="l"/>
            <a:r>
              <a:rPr lang="de-DE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maximum</a:t>
            </a:r>
            <a:r>
              <a:rPr lang="de-DE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information</a:t>
            </a:r>
            <a:r>
              <a:rPr lang="de-DE" dirty="0" smtClean="0">
                <a:solidFill>
                  <a:schemeClr val="tx1"/>
                </a:solidFill>
                <a:latin typeface="Calibri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incident</a:t>
            </a:r>
            <a:r>
              <a:rPr lang="de-DE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Calibri"/>
              </a:rPr>
              <a:t>particles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0" name="Line 2"/>
          <p:cNvSpPr>
            <a:spLocks noChangeShapeType="1"/>
          </p:cNvSpPr>
          <p:nvPr/>
        </p:nvSpPr>
        <p:spPr bwMode="auto">
          <a:xfrm flipV="1">
            <a:off x="812513" y="4510227"/>
            <a:ext cx="371475" cy="361950"/>
          </a:xfrm>
          <a:prstGeom prst="line">
            <a:avLst/>
          </a:prstGeom>
          <a:noFill/>
          <a:ln w="857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888" name="Group 12"/>
          <p:cNvGrpSpPr>
            <a:grpSpLocks/>
          </p:cNvGrpSpPr>
          <p:nvPr/>
        </p:nvGrpSpPr>
        <p:grpSpPr bwMode="auto">
          <a:xfrm>
            <a:off x="877204" y="4694483"/>
            <a:ext cx="123825" cy="123825"/>
            <a:chOff x="2142" y="1758"/>
            <a:chExt cx="144" cy="144"/>
          </a:xfrm>
        </p:grpSpPr>
        <p:sp>
          <p:nvSpPr>
            <p:cNvPr id="122889" name="Oval 13"/>
            <p:cNvSpPr>
              <a:spLocks noChangeArrowheads="1"/>
            </p:cNvSpPr>
            <p:nvPr/>
          </p:nvSpPr>
          <p:spPr bwMode="auto">
            <a:xfrm>
              <a:off x="2142" y="1758"/>
              <a:ext cx="144" cy="14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Oval 14"/>
            <p:cNvSpPr>
              <a:spLocks noChangeArrowheads="1"/>
            </p:cNvSpPr>
            <p:nvPr/>
          </p:nvSpPr>
          <p:spPr bwMode="auto">
            <a:xfrm>
              <a:off x="2172" y="1776"/>
              <a:ext cx="48" cy="48"/>
            </a:xfrm>
            <a:prstGeom prst="ellipse">
              <a:avLst/>
            </a:prstGeom>
            <a:solidFill>
              <a:srgbClr val="99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1" name="AutoShape 15"/>
          <p:cNvSpPr>
            <a:spLocks noChangeArrowheads="1"/>
          </p:cNvSpPr>
          <p:nvPr/>
        </p:nvSpPr>
        <p:spPr bwMode="auto">
          <a:xfrm rot="1015650">
            <a:off x="1237567" y="3959470"/>
            <a:ext cx="1009650" cy="228600"/>
          </a:xfrm>
          <a:prstGeom prst="rightArrow">
            <a:avLst>
              <a:gd name="adj1" fmla="val 50000"/>
              <a:gd name="adj2" fmla="val 11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AutoShape 16"/>
          <p:cNvSpPr>
            <a:spLocks noChangeArrowheads="1"/>
          </p:cNvSpPr>
          <p:nvPr/>
        </p:nvSpPr>
        <p:spPr bwMode="auto">
          <a:xfrm rot="20662556">
            <a:off x="1229629" y="4437308"/>
            <a:ext cx="1009650" cy="228600"/>
          </a:xfrm>
          <a:prstGeom prst="rightArrow">
            <a:avLst>
              <a:gd name="adj1" fmla="val 50000"/>
              <a:gd name="adj2" fmla="val 11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893" name="Picture 17" descr="477px-Expl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54" y="3707058"/>
            <a:ext cx="10207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Freeform 185"/>
          <p:cNvSpPr>
            <a:spLocks/>
          </p:cNvSpPr>
          <p:nvPr/>
        </p:nvSpPr>
        <p:spPr bwMode="auto">
          <a:xfrm rot="1679556">
            <a:off x="5698016" y="5851721"/>
            <a:ext cx="960438" cy="150813"/>
          </a:xfrm>
          <a:custGeom>
            <a:avLst/>
            <a:gdLst>
              <a:gd name="T0" fmla="*/ 0 w 576"/>
              <a:gd name="T1" fmla="*/ 256 h 256"/>
              <a:gd name="T2" fmla="*/ 48 w 576"/>
              <a:gd name="T3" fmla="*/ 16 h 256"/>
              <a:gd name="T4" fmla="*/ 96 w 576"/>
              <a:gd name="T5" fmla="*/ 256 h 256"/>
              <a:gd name="T6" fmla="*/ 144 w 576"/>
              <a:gd name="T7" fmla="*/ 16 h 256"/>
              <a:gd name="T8" fmla="*/ 192 w 576"/>
              <a:gd name="T9" fmla="*/ 256 h 256"/>
              <a:gd name="T10" fmla="*/ 240 w 576"/>
              <a:gd name="T11" fmla="*/ 16 h 256"/>
              <a:gd name="T12" fmla="*/ 288 w 576"/>
              <a:gd name="T13" fmla="*/ 256 h 256"/>
              <a:gd name="T14" fmla="*/ 336 w 576"/>
              <a:gd name="T15" fmla="*/ 16 h 256"/>
              <a:gd name="T16" fmla="*/ 384 w 576"/>
              <a:gd name="T17" fmla="*/ 256 h 256"/>
              <a:gd name="T18" fmla="*/ 432 w 576"/>
              <a:gd name="T19" fmla="*/ 16 h 256"/>
              <a:gd name="T20" fmla="*/ 480 w 576"/>
              <a:gd name="T21" fmla="*/ 160 h 256"/>
              <a:gd name="T22" fmla="*/ 576 w 576"/>
              <a:gd name="T23" fmla="*/ 160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6" h="256">
                <a:moveTo>
                  <a:pt x="0" y="256"/>
                </a:moveTo>
                <a:cubicBezTo>
                  <a:pt x="16" y="136"/>
                  <a:pt x="32" y="16"/>
                  <a:pt x="48" y="16"/>
                </a:cubicBezTo>
                <a:cubicBezTo>
                  <a:pt x="64" y="16"/>
                  <a:pt x="80" y="256"/>
                  <a:pt x="96" y="256"/>
                </a:cubicBezTo>
                <a:cubicBezTo>
                  <a:pt x="112" y="256"/>
                  <a:pt x="128" y="16"/>
                  <a:pt x="144" y="16"/>
                </a:cubicBezTo>
                <a:cubicBezTo>
                  <a:pt x="160" y="16"/>
                  <a:pt x="176" y="256"/>
                  <a:pt x="192" y="256"/>
                </a:cubicBezTo>
                <a:cubicBezTo>
                  <a:pt x="208" y="256"/>
                  <a:pt x="224" y="16"/>
                  <a:pt x="240" y="16"/>
                </a:cubicBezTo>
                <a:cubicBezTo>
                  <a:pt x="256" y="16"/>
                  <a:pt x="272" y="256"/>
                  <a:pt x="288" y="256"/>
                </a:cubicBezTo>
                <a:cubicBezTo>
                  <a:pt x="304" y="256"/>
                  <a:pt x="320" y="16"/>
                  <a:pt x="336" y="16"/>
                </a:cubicBezTo>
                <a:cubicBezTo>
                  <a:pt x="352" y="16"/>
                  <a:pt x="368" y="256"/>
                  <a:pt x="384" y="256"/>
                </a:cubicBezTo>
                <a:cubicBezTo>
                  <a:pt x="400" y="256"/>
                  <a:pt x="416" y="32"/>
                  <a:pt x="432" y="16"/>
                </a:cubicBezTo>
                <a:cubicBezTo>
                  <a:pt x="448" y="0"/>
                  <a:pt x="456" y="136"/>
                  <a:pt x="480" y="160"/>
                </a:cubicBezTo>
                <a:cubicBezTo>
                  <a:pt x="504" y="184"/>
                  <a:pt x="540" y="172"/>
                  <a:pt x="576" y="160"/>
                </a:cubicBezTo>
              </a:path>
            </a:pathLst>
          </a:custGeom>
          <a:noFill/>
          <a:ln w="730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185" name="Freeform 185"/>
          <p:cNvSpPr>
            <a:spLocks/>
          </p:cNvSpPr>
          <p:nvPr/>
        </p:nvSpPr>
        <p:spPr bwMode="auto">
          <a:xfrm rot="1679556">
            <a:off x="2991754" y="4564308"/>
            <a:ext cx="958850" cy="150812"/>
          </a:xfrm>
          <a:custGeom>
            <a:avLst/>
            <a:gdLst>
              <a:gd name="T0" fmla="*/ 0 w 576"/>
              <a:gd name="T1" fmla="*/ 256 h 256"/>
              <a:gd name="T2" fmla="*/ 48 w 576"/>
              <a:gd name="T3" fmla="*/ 16 h 256"/>
              <a:gd name="T4" fmla="*/ 96 w 576"/>
              <a:gd name="T5" fmla="*/ 256 h 256"/>
              <a:gd name="T6" fmla="*/ 144 w 576"/>
              <a:gd name="T7" fmla="*/ 16 h 256"/>
              <a:gd name="T8" fmla="*/ 192 w 576"/>
              <a:gd name="T9" fmla="*/ 256 h 256"/>
              <a:gd name="T10" fmla="*/ 240 w 576"/>
              <a:gd name="T11" fmla="*/ 16 h 256"/>
              <a:gd name="T12" fmla="*/ 288 w 576"/>
              <a:gd name="T13" fmla="*/ 256 h 256"/>
              <a:gd name="T14" fmla="*/ 336 w 576"/>
              <a:gd name="T15" fmla="*/ 16 h 256"/>
              <a:gd name="T16" fmla="*/ 384 w 576"/>
              <a:gd name="T17" fmla="*/ 256 h 256"/>
              <a:gd name="T18" fmla="*/ 432 w 576"/>
              <a:gd name="T19" fmla="*/ 16 h 256"/>
              <a:gd name="T20" fmla="*/ 480 w 576"/>
              <a:gd name="T21" fmla="*/ 160 h 256"/>
              <a:gd name="T22" fmla="*/ 576 w 576"/>
              <a:gd name="T23" fmla="*/ 160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76" h="256">
                <a:moveTo>
                  <a:pt x="0" y="256"/>
                </a:moveTo>
                <a:cubicBezTo>
                  <a:pt x="16" y="136"/>
                  <a:pt x="32" y="16"/>
                  <a:pt x="48" y="16"/>
                </a:cubicBezTo>
                <a:cubicBezTo>
                  <a:pt x="64" y="16"/>
                  <a:pt x="80" y="256"/>
                  <a:pt x="96" y="256"/>
                </a:cubicBezTo>
                <a:cubicBezTo>
                  <a:pt x="112" y="256"/>
                  <a:pt x="128" y="16"/>
                  <a:pt x="144" y="16"/>
                </a:cubicBezTo>
                <a:cubicBezTo>
                  <a:pt x="160" y="16"/>
                  <a:pt x="176" y="256"/>
                  <a:pt x="192" y="256"/>
                </a:cubicBezTo>
                <a:cubicBezTo>
                  <a:pt x="208" y="256"/>
                  <a:pt x="224" y="16"/>
                  <a:pt x="240" y="16"/>
                </a:cubicBezTo>
                <a:cubicBezTo>
                  <a:pt x="256" y="16"/>
                  <a:pt x="272" y="256"/>
                  <a:pt x="288" y="256"/>
                </a:cubicBezTo>
                <a:cubicBezTo>
                  <a:pt x="304" y="256"/>
                  <a:pt x="320" y="16"/>
                  <a:pt x="336" y="16"/>
                </a:cubicBezTo>
                <a:cubicBezTo>
                  <a:pt x="352" y="16"/>
                  <a:pt x="368" y="256"/>
                  <a:pt x="384" y="256"/>
                </a:cubicBezTo>
                <a:cubicBezTo>
                  <a:pt x="400" y="256"/>
                  <a:pt x="416" y="32"/>
                  <a:pt x="432" y="16"/>
                </a:cubicBezTo>
                <a:cubicBezTo>
                  <a:pt x="448" y="0"/>
                  <a:pt x="456" y="136"/>
                  <a:pt x="480" y="160"/>
                </a:cubicBezTo>
                <a:cubicBezTo>
                  <a:pt x="504" y="184"/>
                  <a:pt x="540" y="172"/>
                  <a:pt x="576" y="160"/>
                </a:cubicBezTo>
              </a:path>
            </a:pathLst>
          </a:custGeom>
          <a:noFill/>
          <a:ln w="730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219" name="Oval 101"/>
          <p:cNvSpPr>
            <a:spLocks noChangeArrowheads="1"/>
          </p:cNvSpPr>
          <p:nvPr/>
        </p:nvSpPr>
        <p:spPr bwMode="auto">
          <a:xfrm rot="2525662">
            <a:off x="557907" y="2757434"/>
            <a:ext cx="587375" cy="1687512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03"/>
          <p:cNvSpPr>
            <a:spLocks noChangeArrowheads="1"/>
          </p:cNvSpPr>
          <p:nvPr/>
        </p:nvSpPr>
        <p:spPr bwMode="auto">
          <a:xfrm>
            <a:off x="251520" y="3803596"/>
            <a:ext cx="123825" cy="123825"/>
          </a:xfrm>
          <a:prstGeom prst="ellipse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104"/>
          <p:cNvSpPr>
            <a:spLocks noChangeArrowheads="1"/>
          </p:cNvSpPr>
          <p:nvPr/>
        </p:nvSpPr>
        <p:spPr bwMode="auto">
          <a:xfrm>
            <a:off x="276920" y="3819471"/>
            <a:ext cx="41275" cy="41275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AutoShape 16"/>
          <p:cNvSpPr>
            <a:spLocks noChangeArrowheads="1"/>
          </p:cNvSpPr>
          <p:nvPr/>
        </p:nvSpPr>
        <p:spPr bwMode="auto">
          <a:xfrm rot="20662556">
            <a:off x="2975636" y="3844952"/>
            <a:ext cx="468980" cy="261598"/>
          </a:xfrm>
          <a:prstGeom prst="rightArrow">
            <a:avLst>
              <a:gd name="adj1" fmla="val 50000"/>
              <a:gd name="adj2" fmla="val 11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 rot="2336612">
            <a:off x="3679651" y="4719713"/>
            <a:ext cx="287139" cy="271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3057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48"/>
          <a:stretch>
            <a:fillRect/>
          </a:stretch>
        </p:blipFill>
        <p:spPr bwMode="auto">
          <a:xfrm rot="443424">
            <a:off x="3907373" y="4407619"/>
            <a:ext cx="17097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6" name="Picture 206" descr="Lupe_Gest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4" b="27747"/>
          <a:stretch>
            <a:fillRect/>
          </a:stretch>
        </p:blipFill>
        <p:spPr bwMode="auto">
          <a:xfrm rot="18506559">
            <a:off x="3418179" y="3580800"/>
            <a:ext cx="29940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59" name="Gruppieren 2"/>
          <p:cNvGrpSpPr>
            <a:grpSpLocks/>
          </p:cNvGrpSpPr>
          <p:nvPr/>
        </p:nvGrpSpPr>
        <p:grpSpPr bwMode="auto">
          <a:xfrm rot="432943">
            <a:off x="4836025" y="4480140"/>
            <a:ext cx="244254" cy="1267192"/>
            <a:chOff x="4760349" y="4231992"/>
            <a:chExt cx="243996" cy="1266652"/>
          </a:xfrm>
        </p:grpSpPr>
        <p:sp>
          <p:nvSpPr>
            <p:cNvPr id="123060" name="Freeform 72"/>
            <p:cNvSpPr>
              <a:spLocks noChangeAspect="1" noEditPoints="1"/>
            </p:cNvSpPr>
            <p:nvPr/>
          </p:nvSpPr>
          <p:spPr bwMode="auto">
            <a:xfrm>
              <a:off x="4877101" y="4490934"/>
              <a:ext cx="52240" cy="582262"/>
            </a:xfrm>
            <a:custGeom>
              <a:avLst/>
              <a:gdLst>
                <a:gd name="T0" fmla="*/ 17265318 w 70"/>
                <a:gd name="T1" fmla="*/ 478163506 h 705"/>
                <a:gd name="T2" fmla="*/ 17265318 w 70"/>
                <a:gd name="T3" fmla="*/ 72304553 h 705"/>
                <a:gd name="T4" fmla="*/ 17265318 w 70"/>
                <a:gd name="T5" fmla="*/ 70257964 h 705"/>
                <a:gd name="T6" fmla="*/ 17265318 w 70"/>
                <a:gd name="T7" fmla="*/ 68893572 h 705"/>
                <a:gd name="T8" fmla="*/ 18936251 w 70"/>
                <a:gd name="T9" fmla="*/ 68893572 h 705"/>
                <a:gd name="T10" fmla="*/ 19492980 w 70"/>
                <a:gd name="T11" fmla="*/ 68211376 h 705"/>
                <a:gd name="T12" fmla="*/ 20607184 w 70"/>
                <a:gd name="T13" fmla="*/ 68893572 h 705"/>
                <a:gd name="T14" fmla="*/ 21163913 w 70"/>
                <a:gd name="T15" fmla="*/ 68893572 h 705"/>
                <a:gd name="T16" fmla="*/ 22277371 w 70"/>
                <a:gd name="T17" fmla="*/ 70257964 h 705"/>
                <a:gd name="T18" fmla="*/ 22277371 w 70"/>
                <a:gd name="T19" fmla="*/ 72304553 h 705"/>
                <a:gd name="T20" fmla="*/ 22277371 w 70"/>
                <a:gd name="T21" fmla="*/ 478163506 h 705"/>
                <a:gd name="T22" fmla="*/ 22277371 w 70"/>
                <a:gd name="T23" fmla="*/ 478845702 h 705"/>
                <a:gd name="T24" fmla="*/ 21163913 w 70"/>
                <a:gd name="T25" fmla="*/ 480210094 h 705"/>
                <a:gd name="T26" fmla="*/ 20607184 w 70"/>
                <a:gd name="T27" fmla="*/ 480210094 h 705"/>
                <a:gd name="T28" fmla="*/ 19492980 w 70"/>
                <a:gd name="T29" fmla="*/ 480892291 h 705"/>
                <a:gd name="T30" fmla="*/ 18936251 w 70"/>
                <a:gd name="T31" fmla="*/ 480210094 h 705"/>
                <a:gd name="T32" fmla="*/ 17265318 w 70"/>
                <a:gd name="T33" fmla="*/ 480210094 h 705"/>
                <a:gd name="T34" fmla="*/ 17265318 w 70"/>
                <a:gd name="T35" fmla="*/ 478845702 h 705"/>
                <a:gd name="T36" fmla="*/ 17265318 w 70"/>
                <a:gd name="T37" fmla="*/ 478163506 h 705"/>
                <a:gd name="T38" fmla="*/ 17265318 w 70"/>
                <a:gd name="T39" fmla="*/ 478163506 h 705"/>
                <a:gd name="T40" fmla="*/ 0 w 70"/>
                <a:gd name="T41" fmla="*/ 79807884 h 705"/>
                <a:gd name="T42" fmla="*/ 19492980 w 70"/>
                <a:gd name="T43" fmla="*/ 0 h 705"/>
                <a:gd name="T44" fmla="*/ 38985960 w 70"/>
                <a:gd name="T45" fmla="*/ 79807884 h 705"/>
                <a:gd name="T46" fmla="*/ 0 w 70"/>
                <a:gd name="T47" fmla="*/ 79807884 h 7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0"/>
                <a:gd name="T73" fmla="*/ 0 h 705"/>
                <a:gd name="T74" fmla="*/ 70 w 70"/>
                <a:gd name="T75" fmla="*/ 705 h 7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0" h="705">
                  <a:moveTo>
                    <a:pt x="31" y="701"/>
                  </a:moveTo>
                  <a:lnTo>
                    <a:pt x="31" y="106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3"/>
                  </a:lnTo>
                  <a:lnTo>
                    <a:pt x="40" y="106"/>
                  </a:lnTo>
                  <a:lnTo>
                    <a:pt x="40" y="701"/>
                  </a:lnTo>
                  <a:lnTo>
                    <a:pt x="40" y="702"/>
                  </a:lnTo>
                  <a:lnTo>
                    <a:pt x="38" y="704"/>
                  </a:lnTo>
                  <a:lnTo>
                    <a:pt x="37" y="704"/>
                  </a:lnTo>
                  <a:lnTo>
                    <a:pt x="35" y="705"/>
                  </a:lnTo>
                  <a:lnTo>
                    <a:pt x="34" y="704"/>
                  </a:lnTo>
                  <a:lnTo>
                    <a:pt x="31" y="704"/>
                  </a:lnTo>
                  <a:lnTo>
                    <a:pt x="31" y="702"/>
                  </a:lnTo>
                  <a:lnTo>
                    <a:pt x="31" y="701"/>
                  </a:lnTo>
                  <a:close/>
                  <a:moveTo>
                    <a:pt x="0" y="117"/>
                  </a:moveTo>
                  <a:lnTo>
                    <a:pt x="35" y="0"/>
                  </a:lnTo>
                  <a:lnTo>
                    <a:pt x="7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1" name="Freeform 73"/>
            <p:cNvSpPr>
              <a:spLocks noChangeAspect="1" noEditPoints="1"/>
            </p:cNvSpPr>
            <p:nvPr/>
          </p:nvSpPr>
          <p:spPr bwMode="auto">
            <a:xfrm>
              <a:off x="4827084" y="5083196"/>
              <a:ext cx="68912" cy="130009"/>
            </a:xfrm>
            <a:custGeom>
              <a:avLst/>
              <a:gdLst>
                <a:gd name="T0" fmla="*/ 50519834 w 94"/>
                <a:gd name="T1" fmla="*/ 4739568 h 158"/>
                <a:gd name="T2" fmla="*/ 18273409 w 94"/>
                <a:gd name="T3" fmla="*/ 73800676 h 158"/>
                <a:gd name="T4" fmla="*/ 17197943 w 94"/>
                <a:gd name="T5" fmla="*/ 74477874 h 158"/>
                <a:gd name="T6" fmla="*/ 16660576 w 94"/>
                <a:gd name="T7" fmla="*/ 75831448 h 158"/>
                <a:gd name="T8" fmla="*/ 15048476 w 94"/>
                <a:gd name="T9" fmla="*/ 75831448 h 158"/>
                <a:gd name="T10" fmla="*/ 14511109 w 94"/>
                <a:gd name="T11" fmla="*/ 74477874 h 158"/>
                <a:gd name="T12" fmla="*/ 13436375 w 94"/>
                <a:gd name="T13" fmla="*/ 74477874 h 158"/>
                <a:gd name="T14" fmla="*/ 13436375 w 94"/>
                <a:gd name="T15" fmla="*/ 72446279 h 158"/>
                <a:gd name="T16" fmla="*/ 13436375 w 94"/>
                <a:gd name="T17" fmla="*/ 71769080 h 158"/>
                <a:gd name="T18" fmla="*/ 13436375 w 94"/>
                <a:gd name="T19" fmla="*/ 71091882 h 158"/>
                <a:gd name="T20" fmla="*/ 46757521 w 94"/>
                <a:gd name="T21" fmla="*/ 1354397 h 158"/>
                <a:gd name="T22" fmla="*/ 47294888 w 94"/>
                <a:gd name="T23" fmla="*/ 677199 h 158"/>
                <a:gd name="T24" fmla="*/ 48370366 w 94"/>
                <a:gd name="T25" fmla="*/ 0 h 158"/>
                <a:gd name="T26" fmla="*/ 48907733 w 94"/>
                <a:gd name="T27" fmla="*/ 0 h 158"/>
                <a:gd name="T28" fmla="*/ 49982467 w 94"/>
                <a:gd name="T29" fmla="*/ 677199 h 158"/>
                <a:gd name="T30" fmla="*/ 50519834 w 94"/>
                <a:gd name="T31" fmla="*/ 677199 h 158"/>
                <a:gd name="T32" fmla="*/ 50519834 w 94"/>
                <a:gd name="T33" fmla="*/ 1354397 h 158"/>
                <a:gd name="T34" fmla="*/ 50519834 w 94"/>
                <a:gd name="T35" fmla="*/ 3385171 h 158"/>
                <a:gd name="T36" fmla="*/ 50519834 w 94"/>
                <a:gd name="T37" fmla="*/ 4739568 h 158"/>
                <a:gd name="T38" fmla="*/ 50519834 w 94"/>
                <a:gd name="T39" fmla="*/ 4739568 h 158"/>
                <a:gd name="T40" fmla="*/ 35471352 w 94"/>
                <a:gd name="T41" fmla="*/ 77185845 h 158"/>
                <a:gd name="T42" fmla="*/ 0 w 94"/>
                <a:gd name="T43" fmla="*/ 106976820 h 158"/>
                <a:gd name="T44" fmla="*/ 3224935 w 94"/>
                <a:gd name="T45" fmla="*/ 53488822 h 158"/>
                <a:gd name="T46" fmla="*/ 35471352 w 94"/>
                <a:gd name="T47" fmla="*/ 77185845 h 1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4"/>
                <a:gd name="T73" fmla="*/ 0 h 158"/>
                <a:gd name="T74" fmla="*/ 94 w 94"/>
                <a:gd name="T75" fmla="*/ 158 h 1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4" h="158">
                  <a:moveTo>
                    <a:pt x="94" y="7"/>
                  </a:moveTo>
                  <a:lnTo>
                    <a:pt x="34" y="109"/>
                  </a:lnTo>
                  <a:lnTo>
                    <a:pt x="32" y="110"/>
                  </a:lnTo>
                  <a:lnTo>
                    <a:pt x="31" y="112"/>
                  </a:lnTo>
                  <a:lnTo>
                    <a:pt x="28" y="112"/>
                  </a:lnTo>
                  <a:lnTo>
                    <a:pt x="27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87" y="2"/>
                  </a:lnTo>
                  <a:lnTo>
                    <a:pt x="88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4" y="5"/>
                  </a:lnTo>
                  <a:lnTo>
                    <a:pt x="94" y="7"/>
                  </a:lnTo>
                  <a:close/>
                  <a:moveTo>
                    <a:pt x="66" y="114"/>
                  </a:moveTo>
                  <a:lnTo>
                    <a:pt x="0" y="158"/>
                  </a:lnTo>
                  <a:lnTo>
                    <a:pt x="6" y="79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2" name="Rectangle 74"/>
            <p:cNvSpPr>
              <a:spLocks noChangeAspect="1" noChangeArrowheads="1"/>
            </p:cNvSpPr>
            <p:nvPr/>
          </p:nvSpPr>
          <p:spPr bwMode="auto">
            <a:xfrm>
              <a:off x="4850960" y="4231992"/>
              <a:ext cx="153385" cy="27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dirty="0">
                  <a:solidFill>
                    <a:srgbClr val="000000"/>
                  </a:solidFill>
                </a:rPr>
                <a:t>E</a:t>
              </a:r>
              <a:endParaRPr lang="de-DE" dirty="0"/>
            </a:p>
          </p:txBody>
        </p:sp>
        <p:sp>
          <p:nvSpPr>
            <p:cNvPr id="123063" name="Rectangle 75"/>
            <p:cNvSpPr>
              <a:spLocks noChangeAspect="1" noChangeArrowheads="1"/>
            </p:cNvSpPr>
            <p:nvPr/>
          </p:nvSpPr>
          <p:spPr bwMode="auto">
            <a:xfrm>
              <a:off x="4760349" y="5224181"/>
              <a:ext cx="152274" cy="27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dirty="0">
                  <a:solidFill>
                    <a:srgbClr val="000000"/>
                  </a:solidFill>
                </a:rPr>
                <a:t>B</a:t>
              </a:r>
              <a:endParaRPr lang="de-DE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42032" y="3295895"/>
            <a:ext cx="3841017" cy="583901"/>
            <a:chOff x="542032" y="3295895"/>
            <a:chExt cx="3841017" cy="583901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42032" y="3308296"/>
              <a:ext cx="576263" cy="571500"/>
              <a:chOff x="542032" y="3308296"/>
              <a:chExt cx="576263" cy="571500"/>
            </a:xfrm>
          </p:grpSpPr>
          <p:grpSp>
            <p:nvGrpSpPr>
              <p:cNvPr id="192" name="Group 19"/>
              <p:cNvGrpSpPr>
                <a:grpSpLocks/>
              </p:cNvGrpSpPr>
              <p:nvPr/>
            </p:nvGrpSpPr>
            <p:grpSpPr bwMode="auto">
              <a:xfrm>
                <a:off x="797620" y="3444821"/>
                <a:ext cx="165100" cy="158750"/>
                <a:chOff x="1200" y="1968"/>
                <a:chExt cx="144" cy="144"/>
              </a:xfrm>
            </p:grpSpPr>
            <p:sp>
              <p:nvSpPr>
                <p:cNvPr id="272" name="Oval 20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Oval 21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3" name="Group 22"/>
              <p:cNvGrpSpPr>
                <a:grpSpLocks/>
              </p:cNvGrpSpPr>
              <p:nvPr/>
            </p:nvGrpSpPr>
            <p:grpSpPr bwMode="auto">
              <a:xfrm>
                <a:off x="627757" y="3548009"/>
                <a:ext cx="166688" cy="158750"/>
                <a:chOff x="1200" y="1968"/>
                <a:chExt cx="144" cy="144"/>
              </a:xfrm>
            </p:grpSpPr>
            <p:sp>
              <p:nvSpPr>
                <p:cNvPr id="270" name="Oval 23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Oval 24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" name="Group 25"/>
              <p:cNvGrpSpPr>
                <a:grpSpLocks/>
              </p:cNvGrpSpPr>
              <p:nvPr/>
            </p:nvGrpSpPr>
            <p:grpSpPr bwMode="auto">
              <a:xfrm>
                <a:off x="683320" y="3447996"/>
                <a:ext cx="165100" cy="158750"/>
                <a:chOff x="1422" y="1893"/>
                <a:chExt cx="144" cy="144"/>
              </a:xfrm>
            </p:grpSpPr>
            <p:sp>
              <p:nvSpPr>
                <p:cNvPr id="268" name="Oval 26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28"/>
              <p:cNvGrpSpPr>
                <a:grpSpLocks/>
              </p:cNvGrpSpPr>
              <p:nvPr/>
            </p:nvGrpSpPr>
            <p:grpSpPr bwMode="auto">
              <a:xfrm>
                <a:off x="838895" y="3590871"/>
                <a:ext cx="165100" cy="158750"/>
                <a:chOff x="1422" y="1893"/>
                <a:chExt cx="144" cy="144"/>
              </a:xfrm>
            </p:grpSpPr>
            <p:sp>
              <p:nvSpPr>
                <p:cNvPr id="266" name="Oval 29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Oval 30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6" name="Group 31"/>
              <p:cNvGrpSpPr>
                <a:grpSpLocks/>
              </p:cNvGrpSpPr>
              <p:nvPr/>
            </p:nvGrpSpPr>
            <p:grpSpPr bwMode="auto">
              <a:xfrm>
                <a:off x="642045" y="3424184"/>
                <a:ext cx="165100" cy="160337"/>
                <a:chOff x="1422" y="1893"/>
                <a:chExt cx="144" cy="144"/>
              </a:xfrm>
            </p:grpSpPr>
            <p:sp>
              <p:nvSpPr>
                <p:cNvPr id="264" name="Oval 32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Oval 33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7" name="Group 34"/>
              <p:cNvGrpSpPr>
                <a:grpSpLocks/>
              </p:cNvGrpSpPr>
              <p:nvPr/>
            </p:nvGrpSpPr>
            <p:grpSpPr bwMode="auto">
              <a:xfrm>
                <a:off x="865882" y="3405134"/>
                <a:ext cx="166688" cy="158750"/>
                <a:chOff x="1422" y="1893"/>
                <a:chExt cx="144" cy="144"/>
              </a:xfrm>
            </p:grpSpPr>
            <p:sp>
              <p:nvSpPr>
                <p:cNvPr id="262" name="Oval 35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Oval 36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37"/>
              <p:cNvGrpSpPr>
                <a:grpSpLocks/>
              </p:cNvGrpSpPr>
              <p:nvPr/>
            </p:nvGrpSpPr>
            <p:grpSpPr bwMode="auto">
              <a:xfrm>
                <a:off x="721420" y="3643259"/>
                <a:ext cx="165100" cy="160337"/>
                <a:chOff x="1200" y="1968"/>
                <a:chExt cx="144" cy="144"/>
              </a:xfrm>
            </p:grpSpPr>
            <p:sp>
              <p:nvSpPr>
                <p:cNvPr id="260" name="Oval 38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Oval 39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40"/>
              <p:cNvGrpSpPr>
                <a:grpSpLocks/>
              </p:cNvGrpSpPr>
              <p:nvPr/>
            </p:nvGrpSpPr>
            <p:grpSpPr bwMode="auto">
              <a:xfrm>
                <a:off x="853182" y="3697234"/>
                <a:ext cx="165100" cy="158750"/>
                <a:chOff x="1200" y="1968"/>
                <a:chExt cx="144" cy="144"/>
              </a:xfrm>
            </p:grpSpPr>
            <p:sp>
              <p:nvSpPr>
                <p:cNvPr id="258" name="Oval 41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Oval 42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43"/>
              <p:cNvGrpSpPr>
                <a:grpSpLocks/>
              </p:cNvGrpSpPr>
              <p:nvPr/>
            </p:nvGrpSpPr>
            <p:grpSpPr bwMode="auto">
              <a:xfrm>
                <a:off x="953195" y="3474984"/>
                <a:ext cx="165100" cy="158750"/>
                <a:chOff x="1200" y="1968"/>
                <a:chExt cx="144" cy="144"/>
              </a:xfrm>
            </p:grpSpPr>
            <p:sp>
              <p:nvSpPr>
                <p:cNvPr id="256" name="Oval 44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Oval 45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46"/>
              <p:cNvGrpSpPr>
                <a:grpSpLocks/>
              </p:cNvGrpSpPr>
              <p:nvPr/>
            </p:nvGrpSpPr>
            <p:grpSpPr bwMode="auto">
              <a:xfrm>
                <a:off x="721420" y="3308296"/>
                <a:ext cx="165100" cy="158750"/>
                <a:chOff x="1200" y="1968"/>
                <a:chExt cx="144" cy="144"/>
              </a:xfrm>
            </p:grpSpPr>
            <p:sp>
              <p:nvSpPr>
                <p:cNvPr id="254" name="Oval 47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Oval 48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49"/>
              <p:cNvGrpSpPr>
                <a:grpSpLocks/>
              </p:cNvGrpSpPr>
              <p:nvPr/>
            </p:nvGrpSpPr>
            <p:grpSpPr bwMode="auto">
              <a:xfrm>
                <a:off x="824607" y="3651196"/>
                <a:ext cx="166688" cy="158750"/>
                <a:chOff x="1422" y="1893"/>
                <a:chExt cx="144" cy="144"/>
              </a:xfrm>
            </p:grpSpPr>
            <p:sp>
              <p:nvSpPr>
                <p:cNvPr id="252" name="Oval 50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Oval 51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" name="Group 52"/>
              <p:cNvGrpSpPr>
                <a:grpSpLocks/>
              </p:cNvGrpSpPr>
              <p:nvPr/>
            </p:nvGrpSpPr>
            <p:grpSpPr bwMode="auto">
              <a:xfrm>
                <a:off x="727770" y="3500384"/>
                <a:ext cx="166687" cy="160337"/>
                <a:chOff x="1422" y="1893"/>
                <a:chExt cx="144" cy="144"/>
              </a:xfrm>
            </p:grpSpPr>
            <p:sp>
              <p:nvSpPr>
                <p:cNvPr id="250" name="Oval 53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Oval 54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" name="Group 55"/>
              <p:cNvGrpSpPr>
                <a:grpSpLocks/>
              </p:cNvGrpSpPr>
              <p:nvPr/>
            </p:nvGrpSpPr>
            <p:grpSpPr bwMode="auto">
              <a:xfrm>
                <a:off x="632520" y="3484509"/>
                <a:ext cx="165100" cy="158750"/>
                <a:chOff x="1200" y="1968"/>
                <a:chExt cx="144" cy="144"/>
              </a:xfrm>
            </p:grpSpPr>
            <p:sp>
              <p:nvSpPr>
                <p:cNvPr id="248" name="Oval 56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57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" name="Group 58"/>
              <p:cNvGrpSpPr>
                <a:grpSpLocks/>
              </p:cNvGrpSpPr>
              <p:nvPr/>
            </p:nvGrpSpPr>
            <p:grpSpPr bwMode="auto">
              <a:xfrm>
                <a:off x="859532" y="3332109"/>
                <a:ext cx="165100" cy="158750"/>
                <a:chOff x="1200" y="1968"/>
                <a:chExt cx="144" cy="144"/>
              </a:xfrm>
            </p:grpSpPr>
            <p:sp>
              <p:nvSpPr>
                <p:cNvPr id="246" name="Oval 59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60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" name="Group 61"/>
              <p:cNvGrpSpPr>
                <a:grpSpLocks/>
              </p:cNvGrpSpPr>
              <p:nvPr/>
            </p:nvGrpSpPr>
            <p:grpSpPr bwMode="auto">
              <a:xfrm>
                <a:off x="853182" y="3530546"/>
                <a:ext cx="165100" cy="160338"/>
                <a:chOff x="1200" y="1968"/>
                <a:chExt cx="144" cy="144"/>
              </a:xfrm>
            </p:grpSpPr>
            <p:sp>
              <p:nvSpPr>
                <p:cNvPr id="244" name="Oval 62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63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64"/>
              <p:cNvGrpSpPr>
                <a:grpSpLocks/>
              </p:cNvGrpSpPr>
              <p:nvPr/>
            </p:nvGrpSpPr>
            <p:grpSpPr bwMode="auto">
              <a:xfrm>
                <a:off x="562670" y="3490859"/>
                <a:ext cx="165100" cy="160337"/>
                <a:chOff x="1200" y="1968"/>
                <a:chExt cx="144" cy="144"/>
              </a:xfrm>
            </p:grpSpPr>
            <p:sp>
              <p:nvSpPr>
                <p:cNvPr id="242" name="Oval 65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Oval 66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8" name="Group 67"/>
              <p:cNvGrpSpPr>
                <a:grpSpLocks/>
              </p:cNvGrpSpPr>
              <p:nvPr/>
            </p:nvGrpSpPr>
            <p:grpSpPr bwMode="auto">
              <a:xfrm>
                <a:off x="569020" y="3597221"/>
                <a:ext cx="166687" cy="160338"/>
                <a:chOff x="1200" y="1968"/>
                <a:chExt cx="144" cy="144"/>
              </a:xfrm>
            </p:grpSpPr>
            <p:sp>
              <p:nvSpPr>
                <p:cNvPr id="240" name="Oval 68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Oval 69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9" name="Group 70"/>
              <p:cNvGrpSpPr>
                <a:grpSpLocks/>
              </p:cNvGrpSpPr>
              <p:nvPr/>
            </p:nvGrpSpPr>
            <p:grpSpPr bwMode="auto">
              <a:xfrm>
                <a:off x="838895" y="3606746"/>
                <a:ext cx="165100" cy="160338"/>
                <a:chOff x="1422" y="1893"/>
                <a:chExt cx="144" cy="144"/>
              </a:xfrm>
            </p:grpSpPr>
            <p:sp>
              <p:nvSpPr>
                <p:cNvPr id="238" name="Oval 71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Oval 72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73"/>
              <p:cNvGrpSpPr>
                <a:grpSpLocks/>
              </p:cNvGrpSpPr>
              <p:nvPr/>
            </p:nvGrpSpPr>
            <p:grpSpPr bwMode="auto">
              <a:xfrm>
                <a:off x="748407" y="3706759"/>
                <a:ext cx="166688" cy="160337"/>
                <a:chOff x="1422" y="1893"/>
                <a:chExt cx="144" cy="144"/>
              </a:xfrm>
            </p:grpSpPr>
            <p:sp>
              <p:nvSpPr>
                <p:cNvPr id="236" name="Oval 74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Oval 75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1" name="Group 76"/>
              <p:cNvGrpSpPr>
                <a:grpSpLocks/>
              </p:cNvGrpSpPr>
              <p:nvPr/>
            </p:nvGrpSpPr>
            <p:grpSpPr bwMode="auto">
              <a:xfrm>
                <a:off x="935732" y="3594046"/>
                <a:ext cx="165100" cy="158750"/>
                <a:chOff x="1422" y="1893"/>
                <a:chExt cx="144" cy="144"/>
              </a:xfrm>
            </p:grpSpPr>
            <p:sp>
              <p:nvSpPr>
                <p:cNvPr id="234" name="Oval 77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Oval 78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79"/>
              <p:cNvGrpSpPr>
                <a:grpSpLocks/>
              </p:cNvGrpSpPr>
              <p:nvPr/>
            </p:nvGrpSpPr>
            <p:grpSpPr bwMode="auto">
              <a:xfrm>
                <a:off x="853182" y="3368621"/>
                <a:ext cx="165100" cy="158750"/>
                <a:chOff x="1422" y="1893"/>
                <a:chExt cx="144" cy="144"/>
              </a:xfrm>
            </p:grpSpPr>
            <p:sp>
              <p:nvSpPr>
                <p:cNvPr id="232" name="Oval 80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Oval 81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82"/>
              <p:cNvGrpSpPr>
                <a:grpSpLocks/>
              </p:cNvGrpSpPr>
              <p:nvPr/>
            </p:nvGrpSpPr>
            <p:grpSpPr bwMode="auto">
              <a:xfrm>
                <a:off x="603945" y="3368621"/>
                <a:ext cx="165100" cy="158750"/>
                <a:chOff x="1422" y="1893"/>
                <a:chExt cx="144" cy="144"/>
              </a:xfrm>
            </p:grpSpPr>
            <p:sp>
              <p:nvSpPr>
                <p:cNvPr id="230" name="Oval 83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84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85"/>
              <p:cNvGrpSpPr>
                <a:grpSpLocks/>
              </p:cNvGrpSpPr>
              <p:nvPr/>
            </p:nvGrpSpPr>
            <p:grpSpPr bwMode="auto">
              <a:xfrm>
                <a:off x="638870" y="3621034"/>
                <a:ext cx="165100" cy="158750"/>
                <a:chOff x="1422" y="1893"/>
                <a:chExt cx="144" cy="144"/>
              </a:xfrm>
            </p:grpSpPr>
            <p:sp>
              <p:nvSpPr>
                <p:cNvPr id="228" name="Oval 86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87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88"/>
              <p:cNvGrpSpPr>
                <a:grpSpLocks/>
              </p:cNvGrpSpPr>
              <p:nvPr/>
            </p:nvGrpSpPr>
            <p:grpSpPr bwMode="auto">
              <a:xfrm>
                <a:off x="542032" y="3508321"/>
                <a:ext cx="165100" cy="158750"/>
                <a:chOff x="1422" y="1893"/>
                <a:chExt cx="144" cy="144"/>
              </a:xfrm>
            </p:grpSpPr>
            <p:sp>
              <p:nvSpPr>
                <p:cNvPr id="226" name="Oval 89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90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91"/>
              <p:cNvGrpSpPr>
                <a:grpSpLocks/>
              </p:cNvGrpSpPr>
              <p:nvPr/>
            </p:nvGrpSpPr>
            <p:grpSpPr bwMode="auto">
              <a:xfrm>
                <a:off x="669032" y="3694059"/>
                <a:ext cx="166688" cy="158750"/>
                <a:chOff x="1200" y="1968"/>
                <a:chExt cx="144" cy="144"/>
              </a:xfrm>
            </p:grpSpPr>
            <p:sp>
              <p:nvSpPr>
                <p:cNvPr id="224" name="Oval 92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Oval 93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94"/>
              <p:cNvGrpSpPr>
                <a:grpSpLocks/>
              </p:cNvGrpSpPr>
              <p:nvPr/>
            </p:nvGrpSpPr>
            <p:grpSpPr bwMode="auto">
              <a:xfrm>
                <a:off x="735707" y="3721046"/>
                <a:ext cx="165100" cy="158750"/>
                <a:chOff x="1422" y="1893"/>
                <a:chExt cx="144" cy="144"/>
              </a:xfrm>
            </p:grpSpPr>
            <p:sp>
              <p:nvSpPr>
                <p:cNvPr id="222" name="Oval 95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Oval 96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uppieren 5"/>
            <p:cNvGrpSpPr/>
            <p:nvPr/>
          </p:nvGrpSpPr>
          <p:grpSpPr>
            <a:xfrm>
              <a:off x="3806786" y="3295895"/>
              <a:ext cx="576263" cy="571500"/>
              <a:chOff x="3806786" y="3295895"/>
              <a:chExt cx="576263" cy="571500"/>
            </a:xfrm>
          </p:grpSpPr>
          <p:grpSp>
            <p:nvGrpSpPr>
              <p:cNvPr id="122894" name="Group 19"/>
              <p:cNvGrpSpPr>
                <a:grpSpLocks/>
              </p:cNvGrpSpPr>
              <p:nvPr/>
            </p:nvGrpSpPr>
            <p:grpSpPr bwMode="auto">
              <a:xfrm>
                <a:off x="4062374" y="3432420"/>
                <a:ext cx="165100" cy="158750"/>
                <a:chOff x="1200" y="1968"/>
                <a:chExt cx="144" cy="144"/>
              </a:xfrm>
            </p:grpSpPr>
            <p:sp>
              <p:nvSpPr>
                <p:cNvPr id="122895" name="Oval 20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896" name="Oval 21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897" name="Group 22"/>
              <p:cNvGrpSpPr>
                <a:grpSpLocks/>
              </p:cNvGrpSpPr>
              <p:nvPr/>
            </p:nvGrpSpPr>
            <p:grpSpPr bwMode="auto">
              <a:xfrm>
                <a:off x="3892511" y="3535608"/>
                <a:ext cx="166688" cy="158750"/>
                <a:chOff x="1200" y="1968"/>
                <a:chExt cx="144" cy="144"/>
              </a:xfrm>
            </p:grpSpPr>
            <p:sp>
              <p:nvSpPr>
                <p:cNvPr id="122898" name="Oval 23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899" name="Oval 24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00" name="Group 25"/>
              <p:cNvGrpSpPr>
                <a:grpSpLocks/>
              </p:cNvGrpSpPr>
              <p:nvPr/>
            </p:nvGrpSpPr>
            <p:grpSpPr bwMode="auto">
              <a:xfrm>
                <a:off x="3948074" y="3435595"/>
                <a:ext cx="165100" cy="158750"/>
                <a:chOff x="1422" y="1893"/>
                <a:chExt cx="144" cy="144"/>
              </a:xfrm>
            </p:grpSpPr>
            <p:sp>
              <p:nvSpPr>
                <p:cNvPr id="122901" name="Oval 26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02" name="Oval 27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03" name="Group 28"/>
              <p:cNvGrpSpPr>
                <a:grpSpLocks/>
              </p:cNvGrpSpPr>
              <p:nvPr/>
            </p:nvGrpSpPr>
            <p:grpSpPr bwMode="auto">
              <a:xfrm>
                <a:off x="4103649" y="3578470"/>
                <a:ext cx="165100" cy="158750"/>
                <a:chOff x="1422" y="1893"/>
                <a:chExt cx="144" cy="144"/>
              </a:xfrm>
            </p:grpSpPr>
            <p:sp>
              <p:nvSpPr>
                <p:cNvPr id="122904" name="Oval 29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05" name="Oval 30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06" name="Group 31"/>
              <p:cNvGrpSpPr>
                <a:grpSpLocks/>
              </p:cNvGrpSpPr>
              <p:nvPr/>
            </p:nvGrpSpPr>
            <p:grpSpPr bwMode="auto">
              <a:xfrm>
                <a:off x="3906799" y="3411783"/>
                <a:ext cx="165100" cy="160337"/>
                <a:chOff x="1422" y="1893"/>
                <a:chExt cx="144" cy="144"/>
              </a:xfrm>
            </p:grpSpPr>
            <p:sp>
              <p:nvSpPr>
                <p:cNvPr id="122907" name="Oval 32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08" name="Oval 33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09" name="Group 34"/>
              <p:cNvGrpSpPr>
                <a:grpSpLocks/>
              </p:cNvGrpSpPr>
              <p:nvPr/>
            </p:nvGrpSpPr>
            <p:grpSpPr bwMode="auto">
              <a:xfrm>
                <a:off x="4130636" y="3392733"/>
                <a:ext cx="166688" cy="158750"/>
                <a:chOff x="1422" y="1893"/>
                <a:chExt cx="144" cy="144"/>
              </a:xfrm>
            </p:grpSpPr>
            <p:sp>
              <p:nvSpPr>
                <p:cNvPr id="122910" name="Oval 35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11" name="Oval 36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12" name="Group 37"/>
              <p:cNvGrpSpPr>
                <a:grpSpLocks/>
              </p:cNvGrpSpPr>
              <p:nvPr/>
            </p:nvGrpSpPr>
            <p:grpSpPr bwMode="auto">
              <a:xfrm>
                <a:off x="3986174" y="3630858"/>
                <a:ext cx="165100" cy="160337"/>
                <a:chOff x="1200" y="1968"/>
                <a:chExt cx="144" cy="144"/>
              </a:xfrm>
            </p:grpSpPr>
            <p:sp>
              <p:nvSpPr>
                <p:cNvPr id="122913" name="Oval 38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14" name="Oval 39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15" name="Group 40"/>
              <p:cNvGrpSpPr>
                <a:grpSpLocks/>
              </p:cNvGrpSpPr>
              <p:nvPr/>
            </p:nvGrpSpPr>
            <p:grpSpPr bwMode="auto">
              <a:xfrm>
                <a:off x="4117936" y="3684833"/>
                <a:ext cx="165100" cy="158750"/>
                <a:chOff x="1200" y="1968"/>
                <a:chExt cx="144" cy="144"/>
              </a:xfrm>
            </p:grpSpPr>
            <p:sp>
              <p:nvSpPr>
                <p:cNvPr id="122916" name="Oval 41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17" name="Oval 42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18" name="Group 43"/>
              <p:cNvGrpSpPr>
                <a:grpSpLocks/>
              </p:cNvGrpSpPr>
              <p:nvPr/>
            </p:nvGrpSpPr>
            <p:grpSpPr bwMode="auto">
              <a:xfrm>
                <a:off x="4217949" y="3462583"/>
                <a:ext cx="165100" cy="158750"/>
                <a:chOff x="1200" y="1968"/>
                <a:chExt cx="144" cy="144"/>
              </a:xfrm>
            </p:grpSpPr>
            <p:sp>
              <p:nvSpPr>
                <p:cNvPr id="122919" name="Oval 44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20" name="Oval 45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21" name="Group 46"/>
              <p:cNvGrpSpPr>
                <a:grpSpLocks/>
              </p:cNvGrpSpPr>
              <p:nvPr/>
            </p:nvGrpSpPr>
            <p:grpSpPr bwMode="auto">
              <a:xfrm>
                <a:off x="3986174" y="3295895"/>
                <a:ext cx="165100" cy="158750"/>
                <a:chOff x="1200" y="1968"/>
                <a:chExt cx="144" cy="144"/>
              </a:xfrm>
            </p:grpSpPr>
            <p:sp>
              <p:nvSpPr>
                <p:cNvPr id="122922" name="Oval 47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23" name="Oval 48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24" name="Group 49"/>
              <p:cNvGrpSpPr>
                <a:grpSpLocks/>
              </p:cNvGrpSpPr>
              <p:nvPr/>
            </p:nvGrpSpPr>
            <p:grpSpPr bwMode="auto">
              <a:xfrm>
                <a:off x="4089361" y="3638795"/>
                <a:ext cx="166688" cy="158750"/>
                <a:chOff x="1422" y="1893"/>
                <a:chExt cx="144" cy="144"/>
              </a:xfrm>
            </p:grpSpPr>
            <p:sp>
              <p:nvSpPr>
                <p:cNvPr id="122925" name="Oval 50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26" name="Oval 51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27" name="Group 52"/>
              <p:cNvGrpSpPr>
                <a:grpSpLocks/>
              </p:cNvGrpSpPr>
              <p:nvPr/>
            </p:nvGrpSpPr>
            <p:grpSpPr bwMode="auto">
              <a:xfrm>
                <a:off x="3992524" y="3487983"/>
                <a:ext cx="166687" cy="160337"/>
                <a:chOff x="1422" y="1893"/>
                <a:chExt cx="144" cy="144"/>
              </a:xfrm>
            </p:grpSpPr>
            <p:sp>
              <p:nvSpPr>
                <p:cNvPr id="122928" name="Oval 53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29" name="Oval 54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30" name="Group 55"/>
              <p:cNvGrpSpPr>
                <a:grpSpLocks/>
              </p:cNvGrpSpPr>
              <p:nvPr/>
            </p:nvGrpSpPr>
            <p:grpSpPr bwMode="auto">
              <a:xfrm>
                <a:off x="3897274" y="3472108"/>
                <a:ext cx="165100" cy="158750"/>
                <a:chOff x="1200" y="1968"/>
                <a:chExt cx="144" cy="144"/>
              </a:xfrm>
            </p:grpSpPr>
            <p:sp>
              <p:nvSpPr>
                <p:cNvPr id="122931" name="Oval 56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32" name="Oval 57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33" name="Group 58"/>
              <p:cNvGrpSpPr>
                <a:grpSpLocks/>
              </p:cNvGrpSpPr>
              <p:nvPr/>
            </p:nvGrpSpPr>
            <p:grpSpPr bwMode="auto">
              <a:xfrm>
                <a:off x="4124286" y="3319708"/>
                <a:ext cx="165100" cy="158750"/>
                <a:chOff x="1200" y="1968"/>
                <a:chExt cx="144" cy="144"/>
              </a:xfrm>
            </p:grpSpPr>
            <p:sp>
              <p:nvSpPr>
                <p:cNvPr id="122934" name="Oval 59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35" name="Oval 60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36" name="Group 61"/>
              <p:cNvGrpSpPr>
                <a:grpSpLocks/>
              </p:cNvGrpSpPr>
              <p:nvPr/>
            </p:nvGrpSpPr>
            <p:grpSpPr bwMode="auto">
              <a:xfrm>
                <a:off x="4117936" y="3518145"/>
                <a:ext cx="165100" cy="160338"/>
                <a:chOff x="1200" y="1968"/>
                <a:chExt cx="144" cy="144"/>
              </a:xfrm>
            </p:grpSpPr>
            <p:sp>
              <p:nvSpPr>
                <p:cNvPr id="122937" name="Oval 62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38" name="Oval 63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39" name="Group 64"/>
              <p:cNvGrpSpPr>
                <a:grpSpLocks/>
              </p:cNvGrpSpPr>
              <p:nvPr/>
            </p:nvGrpSpPr>
            <p:grpSpPr bwMode="auto">
              <a:xfrm>
                <a:off x="3827424" y="3478458"/>
                <a:ext cx="165100" cy="160337"/>
                <a:chOff x="1200" y="1968"/>
                <a:chExt cx="144" cy="144"/>
              </a:xfrm>
            </p:grpSpPr>
            <p:sp>
              <p:nvSpPr>
                <p:cNvPr id="122940" name="Oval 65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41" name="Oval 66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42" name="Group 67"/>
              <p:cNvGrpSpPr>
                <a:grpSpLocks/>
              </p:cNvGrpSpPr>
              <p:nvPr/>
            </p:nvGrpSpPr>
            <p:grpSpPr bwMode="auto">
              <a:xfrm>
                <a:off x="3833774" y="3584820"/>
                <a:ext cx="166687" cy="160338"/>
                <a:chOff x="1200" y="1968"/>
                <a:chExt cx="144" cy="144"/>
              </a:xfrm>
            </p:grpSpPr>
            <p:sp>
              <p:nvSpPr>
                <p:cNvPr id="122943" name="Oval 68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44" name="Oval 69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45" name="Group 70"/>
              <p:cNvGrpSpPr>
                <a:grpSpLocks/>
              </p:cNvGrpSpPr>
              <p:nvPr/>
            </p:nvGrpSpPr>
            <p:grpSpPr bwMode="auto">
              <a:xfrm>
                <a:off x="4103649" y="3594345"/>
                <a:ext cx="165100" cy="160338"/>
                <a:chOff x="1422" y="1893"/>
                <a:chExt cx="144" cy="144"/>
              </a:xfrm>
            </p:grpSpPr>
            <p:sp>
              <p:nvSpPr>
                <p:cNvPr id="122946" name="Oval 71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47" name="Oval 72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48" name="Group 73"/>
              <p:cNvGrpSpPr>
                <a:grpSpLocks/>
              </p:cNvGrpSpPr>
              <p:nvPr/>
            </p:nvGrpSpPr>
            <p:grpSpPr bwMode="auto">
              <a:xfrm>
                <a:off x="4013161" y="3694358"/>
                <a:ext cx="166688" cy="160337"/>
                <a:chOff x="1422" y="1893"/>
                <a:chExt cx="144" cy="144"/>
              </a:xfrm>
            </p:grpSpPr>
            <p:sp>
              <p:nvSpPr>
                <p:cNvPr id="122949" name="Oval 74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50" name="Oval 75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51" name="Group 76"/>
              <p:cNvGrpSpPr>
                <a:grpSpLocks/>
              </p:cNvGrpSpPr>
              <p:nvPr/>
            </p:nvGrpSpPr>
            <p:grpSpPr bwMode="auto">
              <a:xfrm>
                <a:off x="4200486" y="3581645"/>
                <a:ext cx="165100" cy="158750"/>
                <a:chOff x="1422" y="1893"/>
                <a:chExt cx="144" cy="144"/>
              </a:xfrm>
            </p:grpSpPr>
            <p:sp>
              <p:nvSpPr>
                <p:cNvPr id="122952" name="Oval 77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53" name="Oval 78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54" name="Group 79"/>
              <p:cNvGrpSpPr>
                <a:grpSpLocks/>
              </p:cNvGrpSpPr>
              <p:nvPr/>
            </p:nvGrpSpPr>
            <p:grpSpPr bwMode="auto">
              <a:xfrm>
                <a:off x="4117936" y="3356220"/>
                <a:ext cx="165100" cy="158750"/>
                <a:chOff x="1422" y="1893"/>
                <a:chExt cx="144" cy="144"/>
              </a:xfrm>
            </p:grpSpPr>
            <p:sp>
              <p:nvSpPr>
                <p:cNvPr id="122955" name="Oval 80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56" name="Oval 81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57" name="Group 82"/>
              <p:cNvGrpSpPr>
                <a:grpSpLocks/>
              </p:cNvGrpSpPr>
              <p:nvPr/>
            </p:nvGrpSpPr>
            <p:grpSpPr bwMode="auto">
              <a:xfrm>
                <a:off x="3868699" y="3356220"/>
                <a:ext cx="165100" cy="158750"/>
                <a:chOff x="1422" y="1893"/>
                <a:chExt cx="144" cy="144"/>
              </a:xfrm>
            </p:grpSpPr>
            <p:sp>
              <p:nvSpPr>
                <p:cNvPr id="122958" name="Oval 83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59" name="Oval 84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60" name="Group 85"/>
              <p:cNvGrpSpPr>
                <a:grpSpLocks/>
              </p:cNvGrpSpPr>
              <p:nvPr/>
            </p:nvGrpSpPr>
            <p:grpSpPr bwMode="auto">
              <a:xfrm>
                <a:off x="3903624" y="3608633"/>
                <a:ext cx="165100" cy="158750"/>
                <a:chOff x="1422" y="1893"/>
                <a:chExt cx="144" cy="144"/>
              </a:xfrm>
            </p:grpSpPr>
            <p:sp>
              <p:nvSpPr>
                <p:cNvPr id="122961" name="Oval 86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62" name="Oval 87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63" name="Group 88"/>
              <p:cNvGrpSpPr>
                <a:grpSpLocks/>
              </p:cNvGrpSpPr>
              <p:nvPr/>
            </p:nvGrpSpPr>
            <p:grpSpPr bwMode="auto">
              <a:xfrm>
                <a:off x="3806786" y="3495920"/>
                <a:ext cx="165100" cy="158750"/>
                <a:chOff x="1422" y="1893"/>
                <a:chExt cx="144" cy="144"/>
              </a:xfrm>
            </p:grpSpPr>
            <p:sp>
              <p:nvSpPr>
                <p:cNvPr id="122964" name="Oval 89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65" name="Oval 90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66" name="Group 91"/>
              <p:cNvGrpSpPr>
                <a:grpSpLocks/>
              </p:cNvGrpSpPr>
              <p:nvPr/>
            </p:nvGrpSpPr>
            <p:grpSpPr bwMode="auto">
              <a:xfrm>
                <a:off x="3933786" y="3681658"/>
                <a:ext cx="166688" cy="158750"/>
                <a:chOff x="1200" y="1968"/>
                <a:chExt cx="144" cy="144"/>
              </a:xfrm>
            </p:grpSpPr>
            <p:sp>
              <p:nvSpPr>
                <p:cNvPr id="122967" name="Oval 92"/>
                <p:cNvSpPr>
                  <a:spLocks noChangeArrowheads="1"/>
                </p:cNvSpPr>
                <p:nvPr/>
              </p:nvSpPr>
              <p:spPr bwMode="auto">
                <a:xfrm>
                  <a:off x="1200" y="1968"/>
                  <a:ext cx="144" cy="1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68" name="Oval 93"/>
                <p:cNvSpPr>
                  <a:spLocks noChangeArrowheads="1"/>
                </p:cNvSpPr>
                <p:nvPr/>
              </p:nvSpPr>
              <p:spPr bwMode="auto">
                <a:xfrm>
                  <a:off x="1230" y="1986"/>
                  <a:ext cx="48" cy="48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69" name="Group 94"/>
              <p:cNvGrpSpPr>
                <a:grpSpLocks/>
              </p:cNvGrpSpPr>
              <p:nvPr/>
            </p:nvGrpSpPr>
            <p:grpSpPr bwMode="auto">
              <a:xfrm>
                <a:off x="4000461" y="3708645"/>
                <a:ext cx="165100" cy="158750"/>
                <a:chOff x="1422" y="1893"/>
                <a:chExt cx="144" cy="144"/>
              </a:xfrm>
            </p:grpSpPr>
            <p:sp>
              <p:nvSpPr>
                <p:cNvPr id="122970" name="Oval 95"/>
                <p:cNvSpPr>
                  <a:spLocks noChangeArrowheads="1"/>
                </p:cNvSpPr>
                <p:nvPr/>
              </p:nvSpPr>
              <p:spPr bwMode="auto">
                <a:xfrm>
                  <a:off x="1422" y="1893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71" name="Oval 96"/>
                <p:cNvSpPr>
                  <a:spLocks noChangeArrowheads="1"/>
                </p:cNvSpPr>
                <p:nvPr/>
              </p:nvSpPr>
              <p:spPr bwMode="auto">
                <a:xfrm>
                  <a:off x="1452" y="1911"/>
                  <a:ext cx="48" cy="48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73" name="Oval 101"/>
          <p:cNvSpPr>
            <a:spLocks noChangeArrowheads="1"/>
          </p:cNvSpPr>
          <p:nvPr/>
        </p:nvSpPr>
        <p:spPr bwMode="auto">
          <a:xfrm rot="2525662">
            <a:off x="3822661" y="2745033"/>
            <a:ext cx="587375" cy="1687512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4" name="Oval 103"/>
          <p:cNvSpPr>
            <a:spLocks noChangeArrowheads="1"/>
          </p:cNvSpPr>
          <p:nvPr/>
        </p:nvSpPr>
        <p:spPr bwMode="auto">
          <a:xfrm>
            <a:off x="3516274" y="3791195"/>
            <a:ext cx="123825" cy="123825"/>
          </a:xfrm>
          <a:prstGeom prst="ellipse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5" name="Oval 104"/>
          <p:cNvSpPr>
            <a:spLocks noChangeArrowheads="1"/>
          </p:cNvSpPr>
          <p:nvPr/>
        </p:nvSpPr>
        <p:spPr bwMode="auto">
          <a:xfrm>
            <a:off x="3541674" y="3807070"/>
            <a:ext cx="41275" cy="41275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2" name="Oval 98"/>
          <p:cNvSpPr>
            <a:spLocks noChangeArrowheads="1"/>
          </p:cNvSpPr>
          <p:nvPr/>
        </p:nvSpPr>
        <p:spPr bwMode="auto">
          <a:xfrm>
            <a:off x="4660985" y="3000595"/>
            <a:ext cx="123825" cy="123825"/>
          </a:xfrm>
          <a:prstGeom prst="ellipse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Oval 104"/>
          <p:cNvSpPr>
            <a:spLocks noChangeArrowheads="1"/>
          </p:cNvSpPr>
          <p:nvPr/>
        </p:nvSpPr>
        <p:spPr bwMode="auto">
          <a:xfrm>
            <a:off x="4686435" y="3022548"/>
            <a:ext cx="41275" cy="41275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6959999" y="3717032"/>
            <a:ext cx="1932481" cy="40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uppieren 13"/>
          <p:cNvGrpSpPr/>
          <p:nvPr/>
        </p:nvGrpSpPr>
        <p:grpSpPr>
          <a:xfrm>
            <a:off x="563828" y="3353211"/>
            <a:ext cx="3733496" cy="494265"/>
            <a:chOff x="563828" y="3353211"/>
            <a:chExt cx="3733496" cy="49426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844426" y="3378507"/>
              <a:ext cx="452898" cy="468969"/>
              <a:chOff x="7596336" y="5076974"/>
              <a:chExt cx="452898" cy="468969"/>
            </a:xfrm>
          </p:grpSpPr>
          <p:sp>
            <p:nvSpPr>
              <p:cNvPr id="7" name="Ellipse 6"/>
              <p:cNvSpPr>
                <a:spLocks noChangeAspect="1"/>
              </p:cNvSpPr>
              <p:nvPr/>
            </p:nvSpPr>
            <p:spPr bwMode="auto">
              <a:xfrm>
                <a:off x="7668344" y="5157191"/>
                <a:ext cx="304459" cy="30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7631040" y="5096217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Textfeld 276"/>
              <p:cNvSpPr txBox="1"/>
              <p:nvPr/>
            </p:nvSpPr>
            <p:spPr>
              <a:xfrm>
                <a:off x="7596336" y="5206085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Textfeld 273"/>
              <p:cNvSpPr txBox="1"/>
              <p:nvPr/>
            </p:nvSpPr>
            <p:spPr>
              <a:xfrm>
                <a:off x="7687268" y="518301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Textfeld 275"/>
              <p:cNvSpPr txBox="1"/>
              <p:nvPr/>
            </p:nvSpPr>
            <p:spPr>
              <a:xfrm>
                <a:off x="7740352" y="5248617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Textfeld 279"/>
              <p:cNvSpPr txBox="1"/>
              <p:nvPr/>
            </p:nvSpPr>
            <p:spPr>
              <a:xfrm>
                <a:off x="7730135" y="5076974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Textfeld 278"/>
              <p:cNvSpPr txBox="1"/>
              <p:nvPr/>
            </p:nvSpPr>
            <p:spPr>
              <a:xfrm>
                <a:off x="7658110" y="5268944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Textfeld 217"/>
              <p:cNvSpPr txBox="1"/>
              <p:nvPr/>
            </p:nvSpPr>
            <p:spPr>
              <a:xfrm>
                <a:off x="7774800" y="515719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uppieren 280"/>
            <p:cNvGrpSpPr/>
            <p:nvPr/>
          </p:nvGrpSpPr>
          <p:grpSpPr>
            <a:xfrm>
              <a:off x="563828" y="3353211"/>
              <a:ext cx="452898" cy="468969"/>
              <a:chOff x="7596336" y="5076974"/>
              <a:chExt cx="452898" cy="468969"/>
            </a:xfrm>
          </p:grpSpPr>
          <p:sp>
            <p:nvSpPr>
              <p:cNvPr id="282" name="Ellipse 281"/>
              <p:cNvSpPr>
                <a:spLocks noChangeAspect="1"/>
              </p:cNvSpPr>
              <p:nvPr/>
            </p:nvSpPr>
            <p:spPr bwMode="auto">
              <a:xfrm>
                <a:off x="7668344" y="5157191"/>
                <a:ext cx="304459" cy="30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83" name="Textfeld 282"/>
              <p:cNvSpPr txBox="1"/>
              <p:nvPr/>
            </p:nvSpPr>
            <p:spPr>
              <a:xfrm>
                <a:off x="7631040" y="5096217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Textfeld 283"/>
              <p:cNvSpPr txBox="1"/>
              <p:nvPr/>
            </p:nvSpPr>
            <p:spPr>
              <a:xfrm>
                <a:off x="7596336" y="5206085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Textfeld 285"/>
              <p:cNvSpPr txBox="1"/>
              <p:nvPr/>
            </p:nvSpPr>
            <p:spPr>
              <a:xfrm>
                <a:off x="7687268" y="518301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Textfeld 286"/>
              <p:cNvSpPr txBox="1"/>
              <p:nvPr/>
            </p:nvSpPr>
            <p:spPr>
              <a:xfrm>
                <a:off x="7740352" y="5248617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Textfeld 287"/>
              <p:cNvSpPr txBox="1"/>
              <p:nvPr/>
            </p:nvSpPr>
            <p:spPr>
              <a:xfrm>
                <a:off x="7730135" y="5076974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Textfeld 288"/>
              <p:cNvSpPr txBox="1"/>
              <p:nvPr/>
            </p:nvSpPr>
            <p:spPr>
              <a:xfrm>
                <a:off x="7658110" y="5268944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Textfeld 289"/>
              <p:cNvSpPr txBox="1"/>
              <p:nvPr/>
            </p:nvSpPr>
            <p:spPr>
              <a:xfrm>
                <a:off x="7774800" y="515719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chemeClr val="tx1"/>
                    </a:solidFill>
                  </a:rPr>
                  <a:t>+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14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03" name="Text Box 43"/>
          <p:cNvSpPr txBox="1">
            <a:spLocks noChangeArrowheads="1"/>
          </p:cNvSpPr>
          <p:nvPr/>
        </p:nvSpPr>
        <p:spPr bwMode="auto">
          <a:xfrm>
            <a:off x="34925" y="234950"/>
            <a:ext cx="9074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Compton Polarimetry for Hard X-Rays</a:t>
            </a:r>
            <a:endParaRPr lang="de-D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58626" y="1052736"/>
            <a:ext cx="8805862" cy="2032992"/>
            <a:chOff x="179388" y="1052736"/>
            <a:chExt cx="8805862" cy="2032992"/>
          </a:xfrm>
        </p:grpSpPr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7567613" y="1916832"/>
              <a:ext cx="1397000" cy="3048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Pair Production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auto">
            <a:xfrm>
              <a:off x="5724525" y="1052736"/>
              <a:ext cx="1878013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 b="1" dirty="0">
                  <a:solidFill>
                    <a:schemeClr val="bg1"/>
                  </a:solidFill>
                </a:rPr>
                <a:t>Compton Scattering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auto">
            <a:xfrm>
              <a:off x="1830388" y="1907307"/>
              <a:ext cx="1289050" cy="3048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Crystal Optics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611188" y="1373907"/>
              <a:ext cx="1347787" cy="3048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Liquid Crystals</a:t>
              </a:r>
              <a:endParaRPr lang="de-DE" sz="1400">
                <a:solidFill>
                  <a:schemeClr val="tx1"/>
                </a:solidFill>
              </a:endParaRPr>
            </a:p>
          </p:txBody>
        </p:sp>
        <p:grpSp>
          <p:nvGrpSpPr>
            <p:cNvPr id="117805" name="Group 45"/>
            <p:cNvGrpSpPr>
              <a:grpSpLocks/>
            </p:cNvGrpSpPr>
            <p:nvPr/>
          </p:nvGrpSpPr>
          <p:grpSpPr bwMode="auto">
            <a:xfrm>
              <a:off x="179388" y="1788740"/>
              <a:ext cx="8805862" cy="1079500"/>
              <a:chOff x="113" y="1434"/>
              <a:chExt cx="5547" cy="680"/>
            </a:xfrm>
          </p:grpSpPr>
          <p:graphicFrame>
            <p:nvGraphicFramePr>
              <p:cNvPr id="117763" name="Object 3"/>
              <p:cNvGraphicFramePr>
                <a:graphicFrameLocks noChangeAspect="1"/>
              </p:cNvGraphicFramePr>
              <p:nvPr/>
            </p:nvGraphicFramePr>
            <p:xfrm>
              <a:off x="113" y="1434"/>
              <a:ext cx="5547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58" name="Graph" r:id="rId3" imgW="3381279" imgH="2828904" progId="Origin50.Graph">
                      <p:embed/>
                    </p:oleObj>
                  </mc:Choice>
                  <mc:Fallback>
                    <p:oleObj name="Graph" r:id="rId3" imgW="3381279" imgH="2828904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6442" t="73761" b="1183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3" y="1434"/>
                            <a:ext cx="5547" cy="6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7764" name="Line 4"/>
              <p:cNvSpPr>
                <a:spLocks noChangeShapeType="1"/>
              </p:cNvSpPr>
              <p:nvPr/>
            </p:nvSpPr>
            <p:spPr bwMode="auto">
              <a:xfrm>
                <a:off x="5115" y="1777"/>
                <a:ext cx="3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773" name="Text Box 13"/>
            <p:cNvSpPr txBox="1">
              <a:spLocks noChangeArrowheads="1"/>
            </p:cNvSpPr>
            <p:nvPr/>
          </p:nvSpPr>
          <p:spPr bwMode="auto">
            <a:xfrm>
              <a:off x="3400425" y="2719015"/>
              <a:ext cx="224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dirty="0" err="1"/>
                <a:t>photon</a:t>
              </a:r>
              <a:r>
                <a:rPr lang="de-DE" dirty="0"/>
                <a:t> </a:t>
              </a:r>
              <a:r>
                <a:rPr lang="de-DE" dirty="0" err="1"/>
                <a:t>energy</a:t>
              </a:r>
              <a:r>
                <a:rPr lang="de-DE" dirty="0"/>
                <a:t> [ eV ]</a:t>
              </a:r>
            </a:p>
          </p:txBody>
        </p:sp>
        <p:sp>
          <p:nvSpPr>
            <p:cNvPr id="117801" name="Rectangle 45"/>
            <p:cNvSpPr>
              <a:spLocks noChangeArrowheads="1"/>
            </p:cNvSpPr>
            <p:nvPr/>
          </p:nvSpPr>
          <p:spPr bwMode="auto">
            <a:xfrm>
              <a:off x="5435600" y="1356940"/>
              <a:ext cx="2448768" cy="1655763"/>
            </a:xfrm>
            <a:prstGeom prst="rect">
              <a:avLst/>
            </a:prstGeom>
            <a:gradFill rotWithShape="1">
              <a:gsLst>
                <a:gs pos="0">
                  <a:srgbClr val="000066">
                    <a:alpha val="0"/>
                  </a:srgbClr>
                </a:gs>
                <a:gs pos="50000">
                  <a:srgbClr val="000066">
                    <a:gamma/>
                    <a:tint val="37255"/>
                    <a:invGamma/>
                    <a:alpha val="50000"/>
                  </a:srgbClr>
                </a:gs>
                <a:gs pos="100000">
                  <a:srgbClr val="000066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7765" name="Group 5"/>
            <p:cNvGrpSpPr>
              <a:grpSpLocks/>
            </p:cNvGrpSpPr>
            <p:nvPr/>
          </p:nvGrpSpPr>
          <p:grpSpPr bwMode="auto">
            <a:xfrm>
              <a:off x="3811583" y="1069107"/>
              <a:ext cx="2533647" cy="1069975"/>
              <a:chOff x="2592" y="1248"/>
              <a:chExt cx="1596" cy="674"/>
            </a:xfrm>
          </p:grpSpPr>
          <p:sp>
            <p:nvSpPr>
              <p:cNvPr id="117766" name="Rectangle 6"/>
              <p:cNvSpPr>
                <a:spLocks noChangeArrowheads="1"/>
              </p:cNvSpPr>
              <p:nvPr/>
            </p:nvSpPr>
            <p:spPr bwMode="auto">
              <a:xfrm>
                <a:off x="2592" y="1248"/>
                <a:ext cx="942" cy="192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>
                    <a:solidFill>
                      <a:schemeClr val="tx1"/>
                    </a:solidFill>
                  </a:rPr>
                  <a:t>Bragg Reflection</a:t>
                </a:r>
              </a:p>
            </p:txBody>
          </p:sp>
          <p:sp>
            <p:nvSpPr>
              <p:cNvPr id="117767" name="Rectangle 7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80" cy="192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Photoionization</a:t>
                </a:r>
              </a:p>
            </p:txBody>
          </p:sp>
          <p:sp>
            <p:nvSpPr>
              <p:cNvPr id="117768" name="Rectangle 8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1596" cy="194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tx1"/>
                    </a:solidFill>
                  </a:rPr>
                  <a:t>Thomson/Rayleigh </a:t>
                </a:r>
                <a:r>
                  <a:rPr lang="en-US" sz="1400" dirty="0">
                    <a:solidFill>
                      <a:schemeClr val="tx1"/>
                    </a:solidFill>
                  </a:rPr>
                  <a:t>Scattering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Gruppieren 11"/>
          <p:cNvGrpSpPr/>
          <p:nvPr/>
        </p:nvGrpSpPr>
        <p:grpSpPr>
          <a:xfrm>
            <a:off x="2195515" y="1022128"/>
            <a:ext cx="1800226" cy="2086770"/>
            <a:chOff x="2195515" y="3234089"/>
            <a:chExt cx="1800226" cy="2086770"/>
          </a:xfrm>
        </p:grpSpPr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554416" y="3426176"/>
              <a:ext cx="441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l-GR" sz="3200" dirty="0">
                  <a:solidFill>
                    <a:srgbClr val="6666FF"/>
                  </a:solidFill>
                  <a:cs typeface="Arial" pitchFamily="34" charset="0"/>
                  <a:sym typeface="Symbol" pitchFamily="18" charset="2"/>
                </a:rPr>
                <a:t></a:t>
              </a: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V="1">
              <a:off x="2195515" y="4148489"/>
              <a:ext cx="0" cy="1062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V="1">
              <a:off x="2205040" y="3284889"/>
              <a:ext cx="1287463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 rot="18000000">
              <a:off x="1724027" y="4167539"/>
              <a:ext cx="2028826" cy="277813"/>
            </a:xfrm>
            <a:custGeom>
              <a:avLst/>
              <a:gdLst>
                <a:gd name="T0" fmla="*/ 0 w 798"/>
                <a:gd name="T1" fmla="*/ 90146 h 265"/>
                <a:gd name="T2" fmla="*/ 179025 w 798"/>
                <a:gd name="T3" fmla="*/ 9489 h 265"/>
                <a:gd name="T4" fmla="*/ 358051 w 798"/>
                <a:gd name="T5" fmla="*/ 90146 h 265"/>
                <a:gd name="T6" fmla="*/ 476336 w 798"/>
                <a:gd name="T7" fmla="*/ 143522 h 265"/>
                <a:gd name="T8" fmla="*/ 712905 w 798"/>
                <a:gd name="T9" fmla="*/ 9489 h 265"/>
                <a:gd name="T10" fmla="*/ 952671 w 798"/>
                <a:gd name="T11" fmla="*/ 143522 h 265"/>
                <a:gd name="T12" fmla="*/ 1189241 w 798"/>
                <a:gd name="T13" fmla="*/ 9489 h 265"/>
                <a:gd name="T14" fmla="*/ 1429007 w 798"/>
                <a:gd name="T15" fmla="*/ 143522 h 265"/>
                <a:gd name="T16" fmla="*/ 1665576 w 798"/>
                <a:gd name="T17" fmla="*/ 9489 h 265"/>
                <a:gd name="T18" fmla="*/ 1902146 w 798"/>
                <a:gd name="T19" fmla="*/ 143522 h 265"/>
                <a:gd name="T20" fmla="*/ 2081171 w 798"/>
                <a:gd name="T21" fmla="*/ 9489 h 265"/>
                <a:gd name="T22" fmla="*/ 2260197 w 798"/>
                <a:gd name="T23" fmla="*/ 86588 h 265"/>
                <a:gd name="T24" fmla="*/ 2551113 w 798"/>
                <a:gd name="T25" fmla="*/ 86588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 flipV="1">
              <a:off x="3248028" y="3234089"/>
              <a:ext cx="28575" cy="1347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rc 18"/>
            <p:cNvSpPr>
              <a:spLocks/>
            </p:cNvSpPr>
            <p:nvPr/>
          </p:nvSpPr>
          <p:spPr bwMode="auto">
            <a:xfrm rot="1055806">
              <a:off x="3178178" y="3670651"/>
              <a:ext cx="569913" cy="576263"/>
            </a:xfrm>
            <a:custGeom>
              <a:avLst/>
              <a:gdLst>
                <a:gd name="T0" fmla="*/ 0 w 21600"/>
                <a:gd name="T1" fmla="*/ 0 h 21600"/>
                <a:gd name="T2" fmla="*/ 720725 w 21600"/>
                <a:gd name="T3" fmla="*/ 936625 h 21600"/>
                <a:gd name="T4" fmla="*/ 0 w 21600"/>
                <a:gd name="T5" fmla="*/ 93662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66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1275" y="1936528"/>
            <a:ext cx="3629028" cy="2284560"/>
            <a:chOff x="41275" y="4148489"/>
            <a:chExt cx="3629028" cy="228456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1275" y="6036174"/>
              <a:ext cx="1423988" cy="396875"/>
              <a:chOff x="41275" y="6036174"/>
              <a:chExt cx="1423988" cy="396875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41275" y="6036174"/>
                <a:ext cx="354013" cy="396875"/>
                <a:chOff x="41275" y="6036174"/>
                <a:chExt cx="354013" cy="396875"/>
              </a:xfrm>
            </p:grpSpPr>
            <p:sp>
              <p:nvSpPr>
                <p:cNvPr id="3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1275" y="6036174"/>
                  <a:ext cx="354013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r>
                    <a:rPr lang="de-DE" sz="2000" b="1" dirty="0">
                      <a:solidFill>
                        <a:srgbClr val="FF9900"/>
                      </a:solidFill>
                    </a:rPr>
                    <a:t>E</a:t>
                  </a:r>
                </a:p>
              </p:txBody>
            </p:sp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>
                  <a:off x="140511" y="6088082"/>
                  <a:ext cx="165600" cy="0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 type="triangle" w="med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>
                <a:off x="350838" y="6270975"/>
                <a:ext cx="1114425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314324" y="4148489"/>
              <a:ext cx="3355979" cy="2252661"/>
              <a:chOff x="314324" y="4148489"/>
              <a:chExt cx="3355979" cy="2252661"/>
            </a:xfrm>
          </p:grpSpPr>
          <p:sp>
            <p:nvSpPr>
              <p:cNvPr id="36" name="Arc 19"/>
              <p:cNvSpPr>
                <a:spLocks noChangeAspect="1"/>
              </p:cNvSpPr>
              <p:nvPr/>
            </p:nvSpPr>
            <p:spPr bwMode="auto">
              <a:xfrm>
                <a:off x="2195515" y="4148489"/>
                <a:ext cx="1133476" cy="1135063"/>
              </a:xfrm>
              <a:custGeom>
                <a:avLst/>
                <a:gdLst>
                  <a:gd name="T0" fmla="*/ 0 w 21600"/>
                  <a:gd name="T1" fmla="*/ 0 h 21600"/>
                  <a:gd name="T2" fmla="*/ 1008063 w 21600"/>
                  <a:gd name="T3" fmla="*/ 1223963 h 21600"/>
                  <a:gd name="T4" fmla="*/ 0 w 21600"/>
                  <a:gd name="T5" fmla="*/ 122396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20"/>
              <p:cNvSpPr txBox="1">
                <a:spLocks noChangeArrowheads="1"/>
              </p:cNvSpPr>
              <p:nvPr/>
            </p:nvSpPr>
            <p:spPr bwMode="auto">
              <a:xfrm>
                <a:off x="3222628" y="4488214"/>
                <a:ext cx="447675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l-GR" sz="3200" i="1" dirty="0">
                    <a:solidFill>
                      <a:srgbClr val="FF0000"/>
                    </a:solidFill>
                    <a:latin typeface="SWScrpc"/>
                    <a:cs typeface="Arial" pitchFamily="34" charset="0"/>
                  </a:rPr>
                  <a:t>φ</a:t>
                </a:r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V="1">
                <a:off x="1552575" y="5283550"/>
                <a:ext cx="181336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314324" y="6270975"/>
                <a:ext cx="15160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 flipV="1">
                <a:off x="1646238" y="5262912"/>
                <a:ext cx="1701626" cy="1138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196533" y="1074764"/>
            <a:ext cx="3727395" cy="3077911"/>
            <a:chOff x="196533" y="3286725"/>
            <a:chExt cx="3727395" cy="3077911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681038" y="4148487"/>
              <a:ext cx="3242890" cy="2216149"/>
              <a:chOff x="681038" y="4148487"/>
              <a:chExt cx="3242890" cy="2216149"/>
            </a:xfrm>
          </p:grpSpPr>
          <p:sp>
            <p:nvSpPr>
              <p:cNvPr id="42" name="Freeform 4"/>
              <p:cNvSpPr>
                <a:spLocks/>
              </p:cNvSpPr>
              <p:nvPr/>
            </p:nvSpPr>
            <p:spPr bwMode="auto">
              <a:xfrm rot="19499199">
                <a:off x="681038" y="5643912"/>
                <a:ext cx="1657350" cy="287338"/>
              </a:xfrm>
              <a:custGeom>
                <a:avLst/>
                <a:gdLst>
                  <a:gd name="T0" fmla="*/ 0 w 798"/>
                  <a:gd name="T1" fmla="*/ 164813 h 265"/>
                  <a:gd name="T2" fmla="*/ 116305 w 798"/>
                  <a:gd name="T3" fmla="*/ 17349 h 265"/>
                  <a:gd name="T4" fmla="*/ 232611 w 798"/>
                  <a:gd name="T5" fmla="*/ 164813 h 265"/>
                  <a:gd name="T6" fmla="*/ 309455 w 798"/>
                  <a:gd name="T7" fmla="*/ 262399 h 265"/>
                  <a:gd name="T8" fmla="*/ 463144 w 798"/>
                  <a:gd name="T9" fmla="*/ 17349 h 265"/>
                  <a:gd name="T10" fmla="*/ 618910 w 798"/>
                  <a:gd name="T11" fmla="*/ 262399 h 265"/>
                  <a:gd name="T12" fmla="*/ 772599 w 798"/>
                  <a:gd name="T13" fmla="*/ 17349 h 265"/>
                  <a:gd name="T14" fmla="*/ 928365 w 798"/>
                  <a:gd name="T15" fmla="*/ 262399 h 265"/>
                  <a:gd name="T16" fmla="*/ 1082054 w 798"/>
                  <a:gd name="T17" fmla="*/ 17349 h 265"/>
                  <a:gd name="T18" fmla="*/ 1235743 w 798"/>
                  <a:gd name="T19" fmla="*/ 262399 h 265"/>
                  <a:gd name="T20" fmla="*/ 1352049 w 798"/>
                  <a:gd name="T21" fmla="*/ 17349 h 265"/>
                  <a:gd name="T22" fmla="*/ 1468354 w 798"/>
                  <a:gd name="T23" fmla="*/ 158307 h 265"/>
                  <a:gd name="T24" fmla="*/ 1657350 w 798"/>
                  <a:gd name="T25" fmla="*/ 158307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98" h="265">
                    <a:moveTo>
                      <a:pt x="0" y="152"/>
                    </a:moveTo>
                    <a:cubicBezTo>
                      <a:pt x="18" y="84"/>
                      <a:pt x="37" y="16"/>
                      <a:pt x="56" y="16"/>
                    </a:cubicBezTo>
                    <a:cubicBezTo>
                      <a:pt x="74" y="16"/>
                      <a:pt x="96" y="114"/>
                      <a:pt x="112" y="152"/>
                    </a:cubicBezTo>
                    <a:cubicBezTo>
                      <a:pt x="127" y="190"/>
                      <a:pt x="131" y="265"/>
                      <a:pt x="149" y="242"/>
                    </a:cubicBezTo>
                    <a:cubicBezTo>
                      <a:pt x="167" y="219"/>
                      <a:pt x="199" y="16"/>
                      <a:pt x="223" y="16"/>
                    </a:cubicBezTo>
                    <a:cubicBezTo>
                      <a:pt x="248" y="16"/>
                      <a:pt x="273" y="242"/>
                      <a:pt x="298" y="242"/>
                    </a:cubicBezTo>
                    <a:cubicBezTo>
                      <a:pt x="322" y="242"/>
                      <a:pt x="348" y="16"/>
                      <a:pt x="372" y="16"/>
                    </a:cubicBezTo>
                    <a:cubicBezTo>
                      <a:pt x="397" y="16"/>
                      <a:pt x="422" y="242"/>
                      <a:pt x="447" y="242"/>
                    </a:cubicBezTo>
                    <a:cubicBezTo>
                      <a:pt x="471" y="242"/>
                      <a:pt x="497" y="16"/>
                      <a:pt x="521" y="16"/>
                    </a:cubicBezTo>
                    <a:cubicBezTo>
                      <a:pt x="546" y="16"/>
                      <a:pt x="574" y="242"/>
                      <a:pt x="595" y="242"/>
                    </a:cubicBezTo>
                    <a:cubicBezTo>
                      <a:pt x="617" y="242"/>
                      <a:pt x="632" y="32"/>
                      <a:pt x="651" y="16"/>
                    </a:cubicBezTo>
                    <a:cubicBezTo>
                      <a:pt x="670" y="0"/>
                      <a:pt x="683" y="124"/>
                      <a:pt x="707" y="146"/>
                    </a:cubicBezTo>
                    <a:cubicBezTo>
                      <a:pt x="731" y="168"/>
                      <a:pt x="779" y="146"/>
                      <a:pt x="798" y="146"/>
                    </a:cubicBezTo>
                  </a:path>
                </a:pathLst>
              </a:custGeom>
              <a:noFill/>
              <a:ln w="57150" cmpd="sng">
                <a:solidFill>
                  <a:srgbClr val="FF99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 flipV="1">
                <a:off x="682625" y="4148487"/>
                <a:ext cx="3241303" cy="22161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" name="Textfeld 1"/>
            <p:cNvSpPr txBox="1"/>
            <p:nvPr/>
          </p:nvSpPr>
          <p:spPr>
            <a:xfrm>
              <a:off x="196533" y="3286725"/>
              <a:ext cx="1571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2400" dirty="0" smtClean="0">
                  <a:solidFill>
                    <a:srgbClr val="000066"/>
                  </a:solidFill>
                </a:rPr>
                <a:t>Compton</a:t>
              </a:r>
            </a:p>
            <a:p>
              <a:pPr algn="l"/>
              <a:r>
                <a:rPr lang="de-DE" sz="2400" dirty="0" err="1" smtClean="0">
                  <a:solidFill>
                    <a:srgbClr val="000066"/>
                  </a:solidFill>
                </a:rPr>
                <a:t>Scattering</a:t>
              </a:r>
              <a:endParaRPr lang="en-US" sz="24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403648" y="2441175"/>
            <a:ext cx="964902" cy="765351"/>
            <a:chOff x="1403648" y="4653136"/>
            <a:chExt cx="964902" cy="765351"/>
          </a:xfrm>
        </p:grpSpPr>
        <p:sp>
          <p:nvSpPr>
            <p:cNvPr id="41" name="Text Box 3"/>
            <p:cNvSpPr txBox="1">
              <a:spLocks noChangeArrowheads="1"/>
            </p:cNvSpPr>
            <p:nvPr/>
          </p:nvSpPr>
          <p:spPr bwMode="auto">
            <a:xfrm>
              <a:off x="1403648" y="4653136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dirty="0">
                  <a:sym typeface="Symbol" pitchFamily="18" charset="2"/>
                </a:rPr>
                <a:t>E</a:t>
              </a: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1689770" y="4862487"/>
              <a:ext cx="36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 dirty="0"/>
                <a:t>e</a:t>
              </a:r>
              <a:r>
                <a:rPr lang="de-DE" b="1" baseline="30000" dirty="0"/>
                <a:t>-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935163" y="5120037"/>
              <a:ext cx="433387" cy="298450"/>
              <a:chOff x="1935163" y="5120037"/>
              <a:chExt cx="433387" cy="298450"/>
            </a:xfrm>
          </p:grpSpPr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 flipH="1" flipV="1">
                <a:off x="1935163" y="5120037"/>
                <a:ext cx="142875" cy="714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Explosion 1 47"/>
              <p:cNvSpPr/>
              <p:nvPr/>
            </p:nvSpPr>
            <p:spPr>
              <a:xfrm>
                <a:off x="2127250" y="5129562"/>
                <a:ext cx="241300" cy="288925"/>
              </a:xfrm>
              <a:prstGeom prst="irregularSeal1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834993" y="1087993"/>
            <a:ext cx="2173197" cy="2439669"/>
            <a:chOff x="834993" y="3299954"/>
            <a:chExt cx="2173197" cy="2439669"/>
          </a:xfrm>
        </p:grpSpPr>
        <p:graphicFrame>
          <p:nvGraphicFramePr>
            <p:cNvPr id="13" name="Obj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1332526"/>
                </p:ext>
              </p:extLst>
            </p:nvPr>
          </p:nvGraphicFramePr>
          <p:xfrm>
            <a:off x="834993" y="5336715"/>
            <a:ext cx="537210" cy="40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9" name="Formel" r:id="rId5" imgW="228600" imgH="171450" progId="Equation.3">
                    <p:embed/>
                  </p:oleObj>
                </mc:Choice>
                <mc:Fallback>
                  <p:oleObj name="Formel" r:id="rId5" imgW="228600" imgH="17145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993" y="5336715"/>
                          <a:ext cx="537210" cy="4029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341421"/>
                </p:ext>
              </p:extLst>
            </p:nvPr>
          </p:nvGraphicFramePr>
          <p:xfrm>
            <a:off x="2411760" y="3299954"/>
            <a:ext cx="596430" cy="417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0" name="Formel" r:id="rId7" imgW="253800" imgH="177480" progId="Equation.3">
                    <p:embed/>
                  </p:oleObj>
                </mc:Choice>
                <mc:Fallback>
                  <p:oleObj name="Formel" r:id="rId7" imgW="253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760" y="3299954"/>
                          <a:ext cx="596430" cy="4170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Group 61"/>
          <p:cNvGrpSpPr>
            <a:grpSpLocks/>
          </p:cNvGrpSpPr>
          <p:nvPr/>
        </p:nvGrpSpPr>
        <p:grpSpPr bwMode="auto">
          <a:xfrm>
            <a:off x="5000997" y="919832"/>
            <a:ext cx="4210050" cy="3576640"/>
            <a:chOff x="3030" y="1626"/>
            <a:chExt cx="2652" cy="2253"/>
          </a:xfrm>
        </p:grpSpPr>
        <p:graphicFrame>
          <p:nvGraphicFramePr>
            <p:cNvPr id="68" name="Object 6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8515345"/>
                </p:ext>
              </p:extLst>
            </p:nvPr>
          </p:nvGraphicFramePr>
          <p:xfrm>
            <a:off x="3284" y="1793"/>
            <a:ext cx="2318" cy="2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" name="Graph" r:id="rId9" imgW="4134960" imgH="2895480" progId="Origin50.Graph">
                    <p:embed/>
                  </p:oleObj>
                </mc:Choice>
                <mc:Fallback>
                  <p:oleObj name="Graph" r:id="rId9" imgW="4134960" imgH="28954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 l="19760"/>
                        <a:stretch>
                          <a:fillRect/>
                        </a:stretch>
                      </p:blipFill>
                      <p:spPr bwMode="auto">
                        <a:xfrm>
                          <a:off x="3284" y="1793"/>
                          <a:ext cx="2318" cy="20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 Box 59"/>
            <p:cNvSpPr txBox="1">
              <a:spLocks noChangeArrowheads="1"/>
            </p:cNvSpPr>
            <p:nvPr/>
          </p:nvSpPr>
          <p:spPr bwMode="auto">
            <a:xfrm>
              <a:off x="5178" y="2668"/>
              <a:ext cx="3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b="1" dirty="0">
                  <a:solidFill>
                    <a:srgbClr val="FF9900"/>
                  </a:solidFill>
                </a:rPr>
                <a:t>E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>
              <a:off x="5237" y="2696"/>
              <a:ext cx="10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 flipV="1">
              <a:off x="4245" y="2087"/>
              <a:ext cx="94" cy="7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Arc 65"/>
            <p:cNvSpPr>
              <a:spLocks/>
            </p:cNvSpPr>
            <p:nvPr/>
          </p:nvSpPr>
          <p:spPr bwMode="auto">
            <a:xfrm rot="10800000" flipH="1" flipV="1">
              <a:off x="4294" y="2524"/>
              <a:ext cx="308" cy="263"/>
            </a:xfrm>
            <a:custGeom>
              <a:avLst/>
              <a:gdLst>
                <a:gd name="T0" fmla="*/ 0 w 21600"/>
                <a:gd name="T1" fmla="*/ 0 h 21600"/>
                <a:gd name="T2" fmla="*/ 488541 w 21600"/>
                <a:gd name="T3" fmla="*/ 418293 h 21600"/>
                <a:gd name="T4" fmla="*/ 0 w 21600"/>
                <a:gd name="T5" fmla="*/ 41829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66"/>
            <p:cNvSpPr txBox="1">
              <a:spLocks noChangeArrowheads="1"/>
            </p:cNvSpPr>
            <p:nvPr/>
          </p:nvSpPr>
          <p:spPr bwMode="auto">
            <a:xfrm>
              <a:off x="4504" y="2402"/>
              <a:ext cx="2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2400" b="1" dirty="0">
                  <a:solidFill>
                    <a:srgbClr val="FF0000"/>
                  </a:solidFill>
                  <a:latin typeface="Symbol" pitchFamily="18" charset="2"/>
                </a:rPr>
                <a:t>j</a:t>
              </a:r>
              <a:endParaRPr lang="en-US" sz="2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76" name="Textfeld 54"/>
            <p:cNvSpPr txBox="1">
              <a:spLocks noChangeArrowheads="1"/>
            </p:cNvSpPr>
            <p:nvPr/>
          </p:nvSpPr>
          <p:spPr bwMode="auto">
            <a:xfrm>
              <a:off x="3030" y="1626"/>
              <a:ext cx="26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2400" dirty="0">
                  <a:solidFill>
                    <a:srgbClr val="000066"/>
                  </a:solidFill>
                </a:rPr>
                <a:t>Linear </a:t>
              </a:r>
              <a:r>
                <a:rPr lang="de-DE" sz="2400" dirty="0" err="1">
                  <a:solidFill>
                    <a:srgbClr val="000066"/>
                  </a:solidFill>
                </a:rPr>
                <a:t>Polarization</a:t>
              </a:r>
              <a:r>
                <a:rPr lang="de-DE" sz="2400" dirty="0">
                  <a:solidFill>
                    <a:srgbClr val="000066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66"/>
                  </a:solidFill>
                </a:rPr>
                <a:t>Sensitivity</a:t>
              </a:r>
              <a:endParaRPr lang="de-DE" sz="2400" dirty="0">
                <a:solidFill>
                  <a:srgbClr val="000066"/>
                </a:solidFill>
              </a:endParaRPr>
            </a:p>
          </p:txBody>
        </p:sp>
        <p:sp>
          <p:nvSpPr>
            <p:cNvPr id="69" name="Line 57"/>
            <p:cNvSpPr>
              <a:spLocks noChangeShapeType="1"/>
            </p:cNvSpPr>
            <p:nvPr/>
          </p:nvSpPr>
          <p:spPr bwMode="auto">
            <a:xfrm>
              <a:off x="4268" y="2790"/>
              <a:ext cx="96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Pfeil nach rechts 15"/>
          <p:cNvSpPr/>
          <p:nvPr/>
        </p:nvSpPr>
        <p:spPr bwMode="auto">
          <a:xfrm>
            <a:off x="4211960" y="2474663"/>
            <a:ext cx="789037" cy="4334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1275" y="4293096"/>
            <a:ext cx="9067800" cy="2016224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52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00122 0.4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22"/>
          <p:cNvGrpSpPr>
            <a:grpSpLocks noChangeAspect="1"/>
          </p:cNvGrpSpPr>
          <p:nvPr/>
        </p:nvGrpSpPr>
        <p:grpSpPr bwMode="auto">
          <a:xfrm>
            <a:off x="4802257" y="1242705"/>
            <a:ext cx="4018215" cy="3486713"/>
            <a:chOff x="2472" y="1263"/>
            <a:chExt cx="3288" cy="2852"/>
          </a:xfrm>
        </p:grpSpPr>
        <p:pic>
          <p:nvPicPr>
            <p:cNvPr id="113670" name="Picture 8" descr="Polarimeter_gesamt_20cm_100dp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" t="5949" r="2000" b="6551"/>
            <a:stretch>
              <a:fillRect/>
            </a:stretch>
          </p:blipFill>
          <p:spPr bwMode="auto">
            <a:xfrm>
              <a:off x="2472" y="1263"/>
              <a:ext cx="3288" cy="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1" name="Text Box 20"/>
            <p:cNvSpPr txBox="1">
              <a:spLocks noChangeArrowheads="1"/>
            </p:cNvSpPr>
            <p:nvPr/>
          </p:nvSpPr>
          <p:spPr bwMode="auto">
            <a:xfrm>
              <a:off x="4241" y="3385"/>
              <a:ext cx="258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 sz="2800">
                <a:solidFill>
                  <a:srgbClr val="009999"/>
                </a:solidFill>
              </a:endParaRPr>
            </a:p>
          </p:txBody>
        </p:sp>
      </p:grpSp>
      <p:pic>
        <p:nvPicPr>
          <p:cNvPr id="27676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r="36127"/>
          <a:stretch>
            <a:fillRect/>
          </a:stretch>
        </p:blipFill>
        <p:spPr bwMode="auto">
          <a:xfrm>
            <a:off x="482476" y="1891043"/>
            <a:ext cx="38735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96" name="Line 32"/>
          <p:cNvSpPr>
            <a:spLocks noChangeShapeType="1"/>
          </p:cNvSpPr>
          <p:nvPr/>
        </p:nvSpPr>
        <p:spPr bwMode="auto">
          <a:xfrm>
            <a:off x="60726" y="4987387"/>
            <a:ext cx="936626" cy="576263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99" name="Group 35"/>
          <p:cNvGrpSpPr>
            <a:grpSpLocks/>
          </p:cNvGrpSpPr>
          <p:nvPr/>
        </p:nvGrpSpPr>
        <p:grpSpPr bwMode="auto">
          <a:xfrm>
            <a:off x="869993" y="5620402"/>
            <a:ext cx="420687" cy="519113"/>
            <a:chOff x="619" y="3602"/>
            <a:chExt cx="265" cy="327"/>
          </a:xfrm>
        </p:grpSpPr>
        <p:sp>
          <p:nvSpPr>
            <p:cNvPr id="113697" name="Text Box 33"/>
            <p:cNvSpPr txBox="1">
              <a:spLocks noChangeArrowheads="1"/>
            </p:cNvSpPr>
            <p:nvPr/>
          </p:nvSpPr>
          <p:spPr bwMode="auto">
            <a:xfrm>
              <a:off x="619" y="360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b="1" dirty="0">
                  <a:solidFill>
                    <a:srgbClr val="FF9900"/>
                  </a:solidFill>
                </a:rPr>
                <a:t>E</a:t>
              </a:r>
            </a:p>
          </p:txBody>
        </p:sp>
        <p:sp>
          <p:nvSpPr>
            <p:cNvPr id="113698" name="Line 34"/>
            <p:cNvSpPr>
              <a:spLocks noChangeShapeType="1"/>
            </p:cNvSpPr>
            <p:nvPr/>
          </p:nvSpPr>
          <p:spPr bwMode="auto">
            <a:xfrm>
              <a:off x="681" y="3648"/>
              <a:ext cx="154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747" name="Group 83"/>
          <p:cNvGrpSpPr>
            <a:grpSpLocks/>
          </p:cNvGrpSpPr>
          <p:nvPr/>
        </p:nvGrpSpPr>
        <p:grpSpPr bwMode="auto">
          <a:xfrm rot="20827192">
            <a:off x="2017835" y="2375304"/>
            <a:ext cx="1300163" cy="2195692"/>
            <a:chOff x="1483" y="1180"/>
            <a:chExt cx="819" cy="1715"/>
          </a:xfrm>
        </p:grpSpPr>
        <p:sp>
          <p:nvSpPr>
            <p:cNvPr id="2" name="Explosion 2 27"/>
            <p:cNvSpPr>
              <a:spLocks noChangeAspect="1"/>
            </p:cNvSpPr>
            <p:nvPr/>
          </p:nvSpPr>
          <p:spPr bwMode="auto">
            <a:xfrm rot="19782216">
              <a:off x="2000" y="1180"/>
              <a:ext cx="302" cy="339"/>
            </a:xfrm>
            <a:prstGeom prst="irregularSeal2">
              <a:avLst/>
            </a:prstGeom>
            <a:solidFill>
              <a:srgbClr val="FFFF00">
                <a:alpha val="7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685" name="Freeform 12"/>
            <p:cNvSpPr>
              <a:spLocks/>
            </p:cNvSpPr>
            <p:nvPr/>
          </p:nvSpPr>
          <p:spPr bwMode="auto">
            <a:xfrm rot="18642216" flipV="1">
              <a:off x="784" y="1881"/>
              <a:ext cx="1713" cy="316"/>
            </a:xfrm>
            <a:custGeom>
              <a:avLst/>
              <a:gdLst>
                <a:gd name="T0" fmla="*/ 0 w 798"/>
                <a:gd name="T1" fmla="*/ 264219 h 265"/>
                <a:gd name="T2" fmla="*/ 172270 w 798"/>
                <a:gd name="T3" fmla="*/ 27813 h 265"/>
                <a:gd name="T4" fmla="*/ 344540 w 798"/>
                <a:gd name="T5" fmla="*/ 264219 h 265"/>
                <a:gd name="T6" fmla="*/ 458361 w 798"/>
                <a:gd name="T7" fmla="*/ 420664 h 265"/>
                <a:gd name="T8" fmla="*/ 686003 w 798"/>
                <a:gd name="T9" fmla="*/ 27813 h 265"/>
                <a:gd name="T10" fmla="*/ 916722 w 798"/>
                <a:gd name="T11" fmla="*/ 420664 h 265"/>
                <a:gd name="T12" fmla="*/ 1144364 w 798"/>
                <a:gd name="T13" fmla="*/ 27813 h 265"/>
                <a:gd name="T14" fmla="*/ 1375082 w 798"/>
                <a:gd name="T15" fmla="*/ 420664 h 265"/>
                <a:gd name="T16" fmla="*/ 1602725 w 798"/>
                <a:gd name="T17" fmla="*/ 27813 h 265"/>
                <a:gd name="T18" fmla="*/ 1830367 w 798"/>
                <a:gd name="T19" fmla="*/ 420664 h 265"/>
                <a:gd name="T20" fmla="*/ 2002637 w 798"/>
                <a:gd name="T21" fmla="*/ 27813 h 265"/>
                <a:gd name="T22" fmla="*/ 2174907 w 798"/>
                <a:gd name="T23" fmla="*/ 253789 h 265"/>
                <a:gd name="T24" fmla="*/ 2454845 w 798"/>
                <a:gd name="T25" fmla="*/ 253789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32" name="Text Box 68"/>
          <p:cNvSpPr txBox="1">
            <a:spLocks noChangeArrowheads="1"/>
          </p:cNvSpPr>
          <p:nvPr/>
        </p:nvSpPr>
        <p:spPr bwMode="auto">
          <a:xfrm>
            <a:off x="34925" y="215642"/>
            <a:ext cx="9074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Si(Li) Compton Polarimeter developed within SPARC</a:t>
            </a:r>
            <a:endParaRPr lang="de-DE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13742" name="Group 78"/>
          <p:cNvGrpSpPr>
            <a:grpSpLocks/>
          </p:cNvGrpSpPr>
          <p:nvPr/>
        </p:nvGrpSpPr>
        <p:grpSpPr bwMode="auto">
          <a:xfrm rot="20552353">
            <a:off x="1100593" y="2179823"/>
            <a:ext cx="547687" cy="2397574"/>
            <a:chOff x="857" y="981"/>
            <a:chExt cx="345" cy="1768"/>
          </a:xfrm>
        </p:grpSpPr>
        <p:sp>
          <p:nvSpPr>
            <p:cNvPr id="66" name="Explosion 2 27"/>
            <p:cNvSpPr>
              <a:spLocks noChangeAspect="1"/>
            </p:cNvSpPr>
            <p:nvPr/>
          </p:nvSpPr>
          <p:spPr bwMode="auto">
            <a:xfrm rot="-1680000">
              <a:off x="857" y="981"/>
              <a:ext cx="345" cy="231"/>
            </a:xfrm>
            <a:prstGeom prst="irregularSeal2">
              <a:avLst/>
            </a:prstGeom>
            <a:solidFill>
              <a:srgbClr val="FFFF00">
                <a:alpha val="7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738" name="Freeform 12"/>
            <p:cNvSpPr>
              <a:spLocks/>
            </p:cNvSpPr>
            <p:nvPr/>
          </p:nvSpPr>
          <p:spPr bwMode="auto">
            <a:xfrm rot="16281987" flipV="1">
              <a:off x="211" y="1787"/>
              <a:ext cx="1633" cy="291"/>
            </a:xfrm>
            <a:custGeom>
              <a:avLst/>
              <a:gdLst>
                <a:gd name="T0" fmla="*/ 0 w 798"/>
                <a:gd name="T1" fmla="*/ 264219 h 265"/>
                <a:gd name="T2" fmla="*/ 172270 w 798"/>
                <a:gd name="T3" fmla="*/ 27813 h 265"/>
                <a:gd name="T4" fmla="*/ 344540 w 798"/>
                <a:gd name="T5" fmla="*/ 264219 h 265"/>
                <a:gd name="T6" fmla="*/ 458361 w 798"/>
                <a:gd name="T7" fmla="*/ 420664 h 265"/>
                <a:gd name="T8" fmla="*/ 686003 w 798"/>
                <a:gd name="T9" fmla="*/ 27813 h 265"/>
                <a:gd name="T10" fmla="*/ 916722 w 798"/>
                <a:gd name="T11" fmla="*/ 420664 h 265"/>
                <a:gd name="T12" fmla="*/ 1144364 w 798"/>
                <a:gd name="T13" fmla="*/ 27813 h 265"/>
                <a:gd name="T14" fmla="*/ 1375082 w 798"/>
                <a:gd name="T15" fmla="*/ 420664 h 265"/>
                <a:gd name="T16" fmla="*/ 1602725 w 798"/>
                <a:gd name="T17" fmla="*/ 27813 h 265"/>
                <a:gd name="T18" fmla="*/ 1830367 w 798"/>
                <a:gd name="T19" fmla="*/ 420664 h 265"/>
                <a:gd name="T20" fmla="*/ 2002637 w 798"/>
                <a:gd name="T21" fmla="*/ 27813 h 265"/>
                <a:gd name="T22" fmla="*/ 2174907 w 798"/>
                <a:gd name="T23" fmla="*/ 253789 h 265"/>
                <a:gd name="T24" fmla="*/ 2454845 w 798"/>
                <a:gd name="T25" fmla="*/ 253789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743" name="Group 79"/>
          <p:cNvGrpSpPr>
            <a:grpSpLocks/>
          </p:cNvGrpSpPr>
          <p:nvPr/>
        </p:nvGrpSpPr>
        <p:grpSpPr bwMode="auto">
          <a:xfrm rot="1422417">
            <a:off x="1393792" y="5087514"/>
            <a:ext cx="2159000" cy="900113"/>
            <a:chOff x="1020" y="2958"/>
            <a:chExt cx="1343" cy="567"/>
          </a:xfrm>
        </p:grpSpPr>
        <p:sp>
          <p:nvSpPr>
            <p:cNvPr id="28" name="Explosion 2 27"/>
            <p:cNvSpPr>
              <a:spLocks noChangeAspect="1"/>
            </p:cNvSpPr>
            <p:nvPr/>
          </p:nvSpPr>
          <p:spPr bwMode="auto">
            <a:xfrm rot="-1680000">
              <a:off x="2018" y="3294"/>
              <a:ext cx="345" cy="231"/>
            </a:xfrm>
            <a:prstGeom prst="irregularSeal2">
              <a:avLst/>
            </a:prstGeom>
            <a:solidFill>
              <a:srgbClr val="FFFF00">
                <a:alpha val="7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741" name="Freeform 12"/>
            <p:cNvSpPr>
              <a:spLocks/>
            </p:cNvSpPr>
            <p:nvPr/>
          </p:nvSpPr>
          <p:spPr bwMode="auto">
            <a:xfrm rot="1913600" flipV="1">
              <a:off x="1020" y="2958"/>
              <a:ext cx="1273" cy="291"/>
            </a:xfrm>
            <a:custGeom>
              <a:avLst/>
              <a:gdLst>
                <a:gd name="T0" fmla="*/ 0 w 798"/>
                <a:gd name="T1" fmla="*/ 264219 h 265"/>
                <a:gd name="T2" fmla="*/ 172270 w 798"/>
                <a:gd name="T3" fmla="*/ 27813 h 265"/>
                <a:gd name="T4" fmla="*/ 344540 w 798"/>
                <a:gd name="T5" fmla="*/ 264219 h 265"/>
                <a:gd name="T6" fmla="*/ 458361 w 798"/>
                <a:gd name="T7" fmla="*/ 420664 h 265"/>
                <a:gd name="T8" fmla="*/ 686003 w 798"/>
                <a:gd name="T9" fmla="*/ 27813 h 265"/>
                <a:gd name="T10" fmla="*/ 916722 w 798"/>
                <a:gd name="T11" fmla="*/ 420664 h 265"/>
                <a:gd name="T12" fmla="*/ 1144364 w 798"/>
                <a:gd name="T13" fmla="*/ 27813 h 265"/>
                <a:gd name="T14" fmla="*/ 1375082 w 798"/>
                <a:gd name="T15" fmla="*/ 420664 h 265"/>
                <a:gd name="T16" fmla="*/ 1602725 w 798"/>
                <a:gd name="T17" fmla="*/ 27813 h 265"/>
                <a:gd name="T18" fmla="*/ 1830367 w 798"/>
                <a:gd name="T19" fmla="*/ 420664 h 265"/>
                <a:gd name="T20" fmla="*/ 2002637 w 798"/>
                <a:gd name="T21" fmla="*/ 27813 h 265"/>
                <a:gd name="T22" fmla="*/ 2174907 w 798"/>
                <a:gd name="T23" fmla="*/ 253789 h 265"/>
                <a:gd name="T24" fmla="*/ 2454845 w 798"/>
                <a:gd name="T25" fmla="*/ 253789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8" h="265">
                  <a:moveTo>
                    <a:pt x="0" y="152"/>
                  </a:moveTo>
                  <a:cubicBezTo>
                    <a:pt x="18" y="84"/>
                    <a:pt x="37" y="16"/>
                    <a:pt x="56" y="16"/>
                  </a:cubicBezTo>
                  <a:cubicBezTo>
                    <a:pt x="74" y="16"/>
                    <a:pt x="96" y="114"/>
                    <a:pt x="112" y="152"/>
                  </a:cubicBezTo>
                  <a:cubicBezTo>
                    <a:pt x="127" y="190"/>
                    <a:pt x="131" y="265"/>
                    <a:pt x="149" y="242"/>
                  </a:cubicBezTo>
                  <a:cubicBezTo>
                    <a:pt x="167" y="219"/>
                    <a:pt x="199" y="16"/>
                    <a:pt x="223" y="16"/>
                  </a:cubicBezTo>
                  <a:cubicBezTo>
                    <a:pt x="248" y="16"/>
                    <a:pt x="273" y="242"/>
                    <a:pt x="298" y="242"/>
                  </a:cubicBezTo>
                  <a:cubicBezTo>
                    <a:pt x="322" y="242"/>
                    <a:pt x="348" y="16"/>
                    <a:pt x="372" y="16"/>
                  </a:cubicBezTo>
                  <a:cubicBezTo>
                    <a:pt x="397" y="16"/>
                    <a:pt x="422" y="242"/>
                    <a:pt x="447" y="242"/>
                  </a:cubicBezTo>
                  <a:cubicBezTo>
                    <a:pt x="471" y="242"/>
                    <a:pt x="497" y="16"/>
                    <a:pt x="521" y="16"/>
                  </a:cubicBezTo>
                  <a:cubicBezTo>
                    <a:pt x="546" y="16"/>
                    <a:pt x="574" y="242"/>
                    <a:pt x="595" y="242"/>
                  </a:cubicBezTo>
                  <a:cubicBezTo>
                    <a:pt x="617" y="242"/>
                    <a:pt x="632" y="32"/>
                    <a:pt x="651" y="16"/>
                  </a:cubicBezTo>
                  <a:cubicBezTo>
                    <a:pt x="670" y="0"/>
                    <a:pt x="683" y="124"/>
                    <a:pt x="707" y="146"/>
                  </a:cubicBezTo>
                  <a:cubicBezTo>
                    <a:pt x="731" y="168"/>
                    <a:pt x="779" y="146"/>
                    <a:pt x="798" y="146"/>
                  </a:cubicBezTo>
                </a:path>
              </a:pathLst>
            </a:custGeom>
            <a:noFill/>
            <a:ln w="57150" cmpd="sng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Explosion 2 90"/>
          <p:cNvSpPr>
            <a:spLocks noChangeAspect="1"/>
          </p:cNvSpPr>
          <p:nvPr/>
        </p:nvSpPr>
        <p:spPr bwMode="auto">
          <a:xfrm rot="19920000">
            <a:off x="1641574" y="4380243"/>
            <a:ext cx="417513" cy="279400"/>
          </a:xfrm>
          <a:prstGeom prst="irregularSeal2">
            <a:avLst/>
          </a:prstGeom>
          <a:solidFill>
            <a:srgbClr val="FFFF00">
              <a:alpha val="75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3683" name="Freeform 4"/>
          <p:cNvSpPr>
            <a:spLocks/>
          </p:cNvSpPr>
          <p:nvPr/>
        </p:nvSpPr>
        <p:spPr bwMode="auto">
          <a:xfrm rot="19680000">
            <a:off x="463524" y="4751731"/>
            <a:ext cx="1517650" cy="261173"/>
          </a:xfrm>
          <a:custGeom>
            <a:avLst/>
            <a:gdLst>
              <a:gd name="T0" fmla="*/ 0 w 798"/>
              <a:gd name="T1" fmla="*/ 151732 h 265"/>
              <a:gd name="T2" fmla="*/ 106563 w 798"/>
              <a:gd name="T3" fmla="*/ 15972 h 265"/>
              <a:gd name="T4" fmla="*/ 213126 w 798"/>
              <a:gd name="T5" fmla="*/ 151732 h 265"/>
              <a:gd name="T6" fmla="*/ 283534 w 798"/>
              <a:gd name="T7" fmla="*/ 241574 h 265"/>
              <a:gd name="T8" fmla="*/ 424349 w 798"/>
              <a:gd name="T9" fmla="*/ 15972 h 265"/>
              <a:gd name="T10" fmla="*/ 567068 w 798"/>
              <a:gd name="T11" fmla="*/ 241574 h 265"/>
              <a:gd name="T12" fmla="*/ 707883 w 798"/>
              <a:gd name="T13" fmla="*/ 15972 h 265"/>
              <a:gd name="T14" fmla="*/ 850602 w 798"/>
              <a:gd name="T15" fmla="*/ 241574 h 265"/>
              <a:gd name="T16" fmla="*/ 991417 w 798"/>
              <a:gd name="T17" fmla="*/ 15972 h 265"/>
              <a:gd name="T18" fmla="*/ 1132233 w 798"/>
              <a:gd name="T19" fmla="*/ 241574 h 265"/>
              <a:gd name="T20" fmla="*/ 1238796 w 798"/>
              <a:gd name="T21" fmla="*/ 15972 h 265"/>
              <a:gd name="T22" fmla="*/ 1345359 w 798"/>
              <a:gd name="T23" fmla="*/ 145743 h 265"/>
              <a:gd name="T24" fmla="*/ 1518524 w 798"/>
              <a:gd name="T25" fmla="*/ 145743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8" h="265">
                <a:moveTo>
                  <a:pt x="0" y="152"/>
                </a:moveTo>
                <a:cubicBezTo>
                  <a:pt x="18" y="84"/>
                  <a:pt x="37" y="16"/>
                  <a:pt x="56" y="16"/>
                </a:cubicBezTo>
                <a:cubicBezTo>
                  <a:pt x="74" y="16"/>
                  <a:pt x="96" y="114"/>
                  <a:pt x="112" y="152"/>
                </a:cubicBezTo>
                <a:cubicBezTo>
                  <a:pt x="127" y="190"/>
                  <a:pt x="131" y="265"/>
                  <a:pt x="149" y="242"/>
                </a:cubicBezTo>
                <a:cubicBezTo>
                  <a:pt x="167" y="219"/>
                  <a:pt x="199" y="16"/>
                  <a:pt x="223" y="16"/>
                </a:cubicBezTo>
                <a:cubicBezTo>
                  <a:pt x="248" y="16"/>
                  <a:pt x="273" y="242"/>
                  <a:pt x="298" y="242"/>
                </a:cubicBezTo>
                <a:cubicBezTo>
                  <a:pt x="322" y="242"/>
                  <a:pt x="348" y="16"/>
                  <a:pt x="372" y="16"/>
                </a:cubicBezTo>
                <a:cubicBezTo>
                  <a:pt x="397" y="16"/>
                  <a:pt x="422" y="242"/>
                  <a:pt x="447" y="242"/>
                </a:cubicBezTo>
                <a:cubicBezTo>
                  <a:pt x="471" y="242"/>
                  <a:pt x="497" y="16"/>
                  <a:pt x="521" y="16"/>
                </a:cubicBezTo>
                <a:cubicBezTo>
                  <a:pt x="546" y="16"/>
                  <a:pt x="574" y="242"/>
                  <a:pt x="595" y="242"/>
                </a:cubicBezTo>
                <a:cubicBezTo>
                  <a:pt x="617" y="242"/>
                  <a:pt x="632" y="32"/>
                  <a:pt x="651" y="16"/>
                </a:cubicBezTo>
                <a:cubicBezTo>
                  <a:pt x="670" y="0"/>
                  <a:pt x="683" y="124"/>
                  <a:pt x="707" y="146"/>
                </a:cubicBezTo>
                <a:cubicBezTo>
                  <a:pt x="731" y="168"/>
                  <a:pt x="779" y="146"/>
                  <a:pt x="798" y="146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49" name="Text Box 85"/>
          <p:cNvSpPr txBox="1">
            <a:spLocks noChangeArrowheads="1"/>
          </p:cNvSpPr>
          <p:nvPr/>
        </p:nvSpPr>
        <p:spPr bwMode="auto">
          <a:xfrm>
            <a:off x="4644008" y="1268760"/>
            <a:ext cx="44650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solidFill>
                  <a:srgbClr val="002060"/>
                </a:solidFill>
              </a:rPr>
              <a:t>Angular distribution of scattered x-rays reflects the incident photon linear polarization.</a:t>
            </a:r>
            <a:endParaRPr lang="en-US" altLang="en-US" sz="1600" b="1" dirty="0">
              <a:solidFill>
                <a:srgbClr val="002060"/>
              </a:solidFill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6856512" y="5935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6732687" y="59167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6640612" y="6007239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4798754" y="2276872"/>
            <a:ext cx="4021718" cy="3883644"/>
            <a:chOff x="5004048" y="1633588"/>
            <a:chExt cx="4021718" cy="3883644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422" y="2996952"/>
              <a:ext cx="1549026" cy="49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" t="19855" r="45663" b="771"/>
            <a:stretch>
              <a:fillRect/>
            </a:stretch>
          </p:blipFill>
          <p:spPr bwMode="auto">
            <a:xfrm>
              <a:off x="5004048" y="1633588"/>
              <a:ext cx="4021718" cy="3883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7039282" y="2238703"/>
              <a:ext cx="37061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sz="2400" b="1" dirty="0">
                  <a:solidFill>
                    <a:srgbClr val="FF0000"/>
                  </a:solidFill>
                  <a:latin typeface="Symbol" pitchFamily="18" charset="2"/>
                </a:rPr>
                <a:t>j</a:t>
              </a:r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>
              <a:off x="7250420" y="3380116"/>
              <a:ext cx="1657350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Arc 13"/>
            <p:cNvSpPr>
              <a:spLocks/>
            </p:cNvSpPr>
            <p:nvPr/>
          </p:nvSpPr>
          <p:spPr bwMode="auto">
            <a:xfrm rot="21349675" flipH="1" flipV="1">
              <a:off x="6583670" y="2697491"/>
              <a:ext cx="1295400" cy="12954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68 w 43200"/>
                <a:gd name="T3" fmla="*/ 1988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026"/>
                    <a:pt x="22" y="20454"/>
                    <a:pt x="68" y="19883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1026"/>
                    <a:pt x="22" y="20454"/>
                    <a:pt x="68" y="198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grpSp>
          <p:nvGrpSpPr>
            <p:cNvPr id="74" name="Group 14"/>
            <p:cNvGrpSpPr>
              <a:grpSpLocks/>
            </p:cNvGrpSpPr>
            <p:nvPr/>
          </p:nvGrpSpPr>
          <p:grpSpPr bwMode="auto">
            <a:xfrm>
              <a:off x="8671232" y="3030866"/>
              <a:ext cx="336550" cy="366712"/>
              <a:chOff x="2487" y="2020"/>
              <a:chExt cx="212" cy="231"/>
            </a:xfrm>
          </p:grpSpPr>
          <p:sp>
            <p:nvSpPr>
              <p:cNvPr id="75" name="Text Box 15"/>
              <p:cNvSpPr txBox="1">
                <a:spLocks noChangeArrowheads="1"/>
              </p:cNvSpPr>
              <p:nvPr/>
            </p:nvSpPr>
            <p:spPr bwMode="auto">
              <a:xfrm>
                <a:off x="2487" y="2020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de-DE" b="1" dirty="0">
                    <a:solidFill>
                      <a:srgbClr val="FF9900"/>
                    </a:solidFill>
                  </a:rPr>
                  <a:t>E</a:t>
                </a: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2551" y="2058"/>
                <a:ext cx="95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6948264" y="4829709"/>
              <a:ext cx="2071687" cy="274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sz="1200" b="1" dirty="0">
                  <a:solidFill>
                    <a:schemeClr val="tx1"/>
                  </a:solidFill>
                </a:rPr>
                <a:t>S. Hess, </a:t>
              </a:r>
              <a:r>
                <a:rPr lang="de-DE" sz="1200" b="1" dirty="0" err="1">
                  <a:solidFill>
                    <a:schemeClr val="tx1"/>
                  </a:solidFill>
                </a:rPr>
                <a:t>Phd</a:t>
              </a:r>
              <a:r>
                <a:rPr lang="de-DE" sz="1200" b="1" dirty="0">
                  <a:solidFill>
                    <a:schemeClr val="tx1"/>
                  </a:solidFill>
                </a:rPr>
                <a:t> </a:t>
              </a:r>
              <a:r>
                <a:rPr lang="de-DE" sz="1200" b="1" dirty="0" err="1">
                  <a:solidFill>
                    <a:schemeClr val="tx1"/>
                  </a:solidFill>
                </a:rPr>
                <a:t>thesis</a:t>
              </a:r>
              <a:r>
                <a:rPr lang="de-DE" sz="1200" b="1" dirty="0">
                  <a:solidFill>
                    <a:schemeClr val="tx1"/>
                  </a:solidFill>
                </a:rPr>
                <a:t> (2010)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8" name="Grafik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69" y="3679018"/>
            <a:ext cx="1908803" cy="61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01334" y="3985319"/>
            <a:ext cx="1745992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chemeClr val="tx1"/>
                </a:solidFill>
              </a:rPr>
              <a:t>Delievered</a:t>
            </a:r>
            <a:r>
              <a:rPr lang="de-DE" sz="1400" b="1" dirty="0" smtClean="0">
                <a:solidFill>
                  <a:schemeClr val="tx1"/>
                </a:solidFill>
              </a:rPr>
              <a:t> in 2008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3733" name="Text Box 69"/>
          <p:cNvSpPr txBox="1">
            <a:spLocks noChangeArrowheads="1"/>
          </p:cNvSpPr>
          <p:nvPr/>
        </p:nvSpPr>
        <p:spPr bwMode="auto">
          <a:xfrm>
            <a:off x="-36512" y="1052736"/>
            <a:ext cx="4717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002060"/>
                </a:solidFill>
              </a:rPr>
              <a:t>Scattering process and absorbing take place inside </a:t>
            </a:r>
            <a:r>
              <a:rPr lang="en-US" altLang="en-US" sz="1600" b="1" dirty="0" smtClean="0">
                <a:solidFill>
                  <a:srgbClr val="002060"/>
                </a:solidFill>
              </a:rPr>
              <a:t>a double-sided segmented detector crystal.</a:t>
            </a:r>
            <a:endParaRPr lang="en-US" altLang="en-US" sz="1600" b="1" dirty="0">
              <a:solidFill>
                <a:srgbClr val="00206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600424" y="1684258"/>
            <a:ext cx="2737792" cy="4893510"/>
            <a:chOff x="1600424" y="1684258"/>
            <a:chExt cx="2737792" cy="4893510"/>
          </a:xfrm>
        </p:grpSpPr>
        <p:cxnSp>
          <p:nvCxnSpPr>
            <p:cNvPr id="6" name="Gerade Verbindung mit Pfeil 5"/>
            <p:cNvCxnSpPr/>
            <p:nvPr/>
          </p:nvCxnSpPr>
          <p:spPr bwMode="auto">
            <a:xfrm>
              <a:off x="1600424" y="1891043"/>
              <a:ext cx="2539528" cy="157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feld 7"/>
            <p:cNvSpPr txBox="1"/>
            <p:nvPr/>
          </p:nvSpPr>
          <p:spPr>
            <a:xfrm>
              <a:off x="2812386" y="1684258"/>
              <a:ext cx="753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tx1"/>
                  </a:solidFill>
                </a:rPr>
                <a:t>6</a:t>
              </a:r>
              <a:r>
                <a:rPr lang="de-DE" sz="1400" b="1" dirty="0" smtClean="0">
                  <a:solidFill>
                    <a:schemeClr val="tx1"/>
                  </a:solidFill>
                </a:rPr>
                <a:t>4 mm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Gerade Verbindung mit Pfeil 43"/>
            <p:cNvCxnSpPr/>
            <p:nvPr/>
          </p:nvCxnSpPr>
          <p:spPr bwMode="auto">
            <a:xfrm flipV="1">
              <a:off x="3289164" y="6053187"/>
              <a:ext cx="789413" cy="51432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feld 49"/>
            <p:cNvSpPr txBox="1"/>
            <p:nvPr/>
          </p:nvSpPr>
          <p:spPr>
            <a:xfrm>
              <a:off x="3683870" y="6269991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tx1"/>
                  </a:solidFill>
                </a:rPr>
                <a:t>7</a:t>
              </a:r>
              <a:r>
                <a:rPr lang="de-DE" sz="1400" b="1" dirty="0" smtClean="0">
                  <a:solidFill>
                    <a:schemeClr val="tx1"/>
                  </a:solidFill>
                </a:rPr>
                <a:t> mm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8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49" grpId="0"/>
      <p:bldP spid="78" grpId="0"/>
      <p:bldP spid="3" grpId="0" animBg="1"/>
      <p:bldP spid="1137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-247698" y="964880"/>
            <a:ext cx="9194079" cy="2751943"/>
            <a:chOff x="-252536" y="4293096"/>
            <a:chExt cx="9194079" cy="2751943"/>
          </a:xfrm>
        </p:grpSpPr>
        <p:grpSp>
          <p:nvGrpSpPr>
            <p:cNvPr id="3" name="Gruppieren 2"/>
            <p:cNvGrpSpPr/>
            <p:nvPr/>
          </p:nvGrpSpPr>
          <p:grpSpPr>
            <a:xfrm>
              <a:off x="-252536" y="4293096"/>
              <a:ext cx="9194079" cy="2751943"/>
              <a:chOff x="-262927" y="3861048"/>
              <a:chExt cx="9194079" cy="2751943"/>
            </a:xfrm>
          </p:grpSpPr>
          <p:pic>
            <p:nvPicPr>
              <p:cNvPr id="150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832" y="4493958"/>
                <a:ext cx="2763155" cy="2119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25"/>
              <p:cNvSpPr>
                <a:spLocks noChangeAspect="1" noEditPoints="1"/>
              </p:cNvSpPr>
              <p:nvPr/>
            </p:nvSpPr>
            <p:spPr bwMode="auto">
              <a:xfrm>
                <a:off x="1733272" y="4793979"/>
                <a:ext cx="52240" cy="582262"/>
              </a:xfrm>
              <a:custGeom>
                <a:avLst/>
                <a:gdLst>
                  <a:gd name="T0" fmla="*/ 31 w 70"/>
                  <a:gd name="T1" fmla="*/ 701 h 705"/>
                  <a:gd name="T2" fmla="*/ 31 w 70"/>
                  <a:gd name="T3" fmla="*/ 106 h 705"/>
                  <a:gd name="T4" fmla="*/ 31 w 70"/>
                  <a:gd name="T5" fmla="*/ 103 h 705"/>
                  <a:gd name="T6" fmla="*/ 31 w 70"/>
                  <a:gd name="T7" fmla="*/ 101 h 705"/>
                  <a:gd name="T8" fmla="*/ 34 w 70"/>
                  <a:gd name="T9" fmla="*/ 101 h 705"/>
                  <a:gd name="T10" fmla="*/ 35 w 70"/>
                  <a:gd name="T11" fmla="*/ 100 h 705"/>
                  <a:gd name="T12" fmla="*/ 37 w 70"/>
                  <a:gd name="T13" fmla="*/ 101 h 705"/>
                  <a:gd name="T14" fmla="*/ 38 w 70"/>
                  <a:gd name="T15" fmla="*/ 101 h 705"/>
                  <a:gd name="T16" fmla="*/ 40 w 70"/>
                  <a:gd name="T17" fmla="*/ 103 h 705"/>
                  <a:gd name="T18" fmla="*/ 40 w 70"/>
                  <a:gd name="T19" fmla="*/ 106 h 705"/>
                  <a:gd name="T20" fmla="*/ 40 w 70"/>
                  <a:gd name="T21" fmla="*/ 701 h 705"/>
                  <a:gd name="T22" fmla="*/ 40 w 70"/>
                  <a:gd name="T23" fmla="*/ 702 h 705"/>
                  <a:gd name="T24" fmla="*/ 38 w 70"/>
                  <a:gd name="T25" fmla="*/ 704 h 705"/>
                  <a:gd name="T26" fmla="*/ 37 w 70"/>
                  <a:gd name="T27" fmla="*/ 704 h 705"/>
                  <a:gd name="T28" fmla="*/ 35 w 70"/>
                  <a:gd name="T29" fmla="*/ 705 h 705"/>
                  <a:gd name="T30" fmla="*/ 34 w 70"/>
                  <a:gd name="T31" fmla="*/ 704 h 705"/>
                  <a:gd name="T32" fmla="*/ 31 w 70"/>
                  <a:gd name="T33" fmla="*/ 704 h 705"/>
                  <a:gd name="T34" fmla="*/ 31 w 70"/>
                  <a:gd name="T35" fmla="*/ 702 h 705"/>
                  <a:gd name="T36" fmla="*/ 31 w 70"/>
                  <a:gd name="T37" fmla="*/ 701 h 705"/>
                  <a:gd name="T38" fmla="*/ 31 w 70"/>
                  <a:gd name="T39" fmla="*/ 701 h 705"/>
                  <a:gd name="T40" fmla="*/ 0 w 70"/>
                  <a:gd name="T41" fmla="*/ 117 h 705"/>
                  <a:gd name="T42" fmla="*/ 35 w 70"/>
                  <a:gd name="T43" fmla="*/ 0 h 705"/>
                  <a:gd name="T44" fmla="*/ 70 w 70"/>
                  <a:gd name="T45" fmla="*/ 117 h 705"/>
                  <a:gd name="T46" fmla="*/ 0 w 70"/>
                  <a:gd name="T47" fmla="*/ 117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705">
                    <a:moveTo>
                      <a:pt x="31" y="701"/>
                    </a:moveTo>
                    <a:lnTo>
                      <a:pt x="31" y="106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4" y="101"/>
                    </a:lnTo>
                    <a:lnTo>
                      <a:pt x="35" y="100"/>
                    </a:lnTo>
                    <a:lnTo>
                      <a:pt x="37" y="101"/>
                    </a:lnTo>
                    <a:lnTo>
                      <a:pt x="38" y="101"/>
                    </a:lnTo>
                    <a:lnTo>
                      <a:pt x="40" y="103"/>
                    </a:lnTo>
                    <a:lnTo>
                      <a:pt x="40" y="106"/>
                    </a:lnTo>
                    <a:lnTo>
                      <a:pt x="40" y="701"/>
                    </a:lnTo>
                    <a:lnTo>
                      <a:pt x="40" y="702"/>
                    </a:lnTo>
                    <a:lnTo>
                      <a:pt x="38" y="704"/>
                    </a:lnTo>
                    <a:lnTo>
                      <a:pt x="37" y="704"/>
                    </a:lnTo>
                    <a:lnTo>
                      <a:pt x="35" y="705"/>
                    </a:lnTo>
                    <a:lnTo>
                      <a:pt x="34" y="704"/>
                    </a:lnTo>
                    <a:lnTo>
                      <a:pt x="31" y="704"/>
                    </a:lnTo>
                    <a:lnTo>
                      <a:pt x="31" y="702"/>
                    </a:lnTo>
                    <a:lnTo>
                      <a:pt x="31" y="701"/>
                    </a:lnTo>
                    <a:lnTo>
                      <a:pt x="31" y="701"/>
                    </a:lnTo>
                    <a:close/>
                    <a:moveTo>
                      <a:pt x="0" y="117"/>
                    </a:moveTo>
                    <a:lnTo>
                      <a:pt x="35" y="0"/>
                    </a:lnTo>
                    <a:lnTo>
                      <a:pt x="7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26"/>
              <p:cNvSpPr>
                <a:spLocks noChangeAspect="1" noEditPoints="1"/>
              </p:cNvSpPr>
              <p:nvPr/>
            </p:nvSpPr>
            <p:spPr bwMode="auto">
              <a:xfrm>
                <a:off x="1683255" y="5386241"/>
                <a:ext cx="68912" cy="130009"/>
              </a:xfrm>
              <a:custGeom>
                <a:avLst/>
                <a:gdLst>
                  <a:gd name="T0" fmla="*/ 94 w 94"/>
                  <a:gd name="T1" fmla="*/ 7 h 158"/>
                  <a:gd name="T2" fmla="*/ 34 w 94"/>
                  <a:gd name="T3" fmla="*/ 109 h 158"/>
                  <a:gd name="T4" fmla="*/ 32 w 94"/>
                  <a:gd name="T5" fmla="*/ 110 h 158"/>
                  <a:gd name="T6" fmla="*/ 31 w 94"/>
                  <a:gd name="T7" fmla="*/ 112 h 158"/>
                  <a:gd name="T8" fmla="*/ 28 w 94"/>
                  <a:gd name="T9" fmla="*/ 112 h 158"/>
                  <a:gd name="T10" fmla="*/ 27 w 94"/>
                  <a:gd name="T11" fmla="*/ 110 h 158"/>
                  <a:gd name="T12" fmla="*/ 25 w 94"/>
                  <a:gd name="T13" fmla="*/ 110 h 158"/>
                  <a:gd name="T14" fmla="*/ 25 w 94"/>
                  <a:gd name="T15" fmla="*/ 107 h 158"/>
                  <a:gd name="T16" fmla="*/ 25 w 94"/>
                  <a:gd name="T17" fmla="*/ 106 h 158"/>
                  <a:gd name="T18" fmla="*/ 25 w 94"/>
                  <a:gd name="T19" fmla="*/ 105 h 158"/>
                  <a:gd name="T20" fmla="*/ 87 w 94"/>
                  <a:gd name="T21" fmla="*/ 2 h 158"/>
                  <a:gd name="T22" fmla="*/ 88 w 94"/>
                  <a:gd name="T23" fmla="*/ 1 h 158"/>
                  <a:gd name="T24" fmla="*/ 90 w 94"/>
                  <a:gd name="T25" fmla="*/ 0 h 158"/>
                  <a:gd name="T26" fmla="*/ 91 w 94"/>
                  <a:gd name="T27" fmla="*/ 0 h 158"/>
                  <a:gd name="T28" fmla="*/ 93 w 94"/>
                  <a:gd name="T29" fmla="*/ 1 h 158"/>
                  <a:gd name="T30" fmla="*/ 94 w 94"/>
                  <a:gd name="T31" fmla="*/ 1 h 158"/>
                  <a:gd name="T32" fmla="*/ 94 w 94"/>
                  <a:gd name="T33" fmla="*/ 2 h 158"/>
                  <a:gd name="T34" fmla="*/ 94 w 94"/>
                  <a:gd name="T35" fmla="*/ 5 h 158"/>
                  <a:gd name="T36" fmla="*/ 94 w 94"/>
                  <a:gd name="T37" fmla="*/ 7 h 158"/>
                  <a:gd name="T38" fmla="*/ 94 w 94"/>
                  <a:gd name="T39" fmla="*/ 7 h 158"/>
                  <a:gd name="T40" fmla="*/ 66 w 94"/>
                  <a:gd name="T41" fmla="*/ 114 h 158"/>
                  <a:gd name="T42" fmla="*/ 0 w 94"/>
                  <a:gd name="T43" fmla="*/ 158 h 158"/>
                  <a:gd name="T44" fmla="*/ 6 w 94"/>
                  <a:gd name="T45" fmla="*/ 79 h 158"/>
                  <a:gd name="T46" fmla="*/ 66 w 94"/>
                  <a:gd name="T47" fmla="*/ 1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158">
                    <a:moveTo>
                      <a:pt x="94" y="7"/>
                    </a:moveTo>
                    <a:lnTo>
                      <a:pt x="34" y="109"/>
                    </a:lnTo>
                    <a:lnTo>
                      <a:pt x="32" y="110"/>
                    </a:lnTo>
                    <a:lnTo>
                      <a:pt x="31" y="112"/>
                    </a:lnTo>
                    <a:lnTo>
                      <a:pt x="28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87" y="2"/>
                    </a:lnTo>
                    <a:lnTo>
                      <a:pt x="88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2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4" y="7"/>
                    </a:lnTo>
                    <a:close/>
                    <a:moveTo>
                      <a:pt x="66" y="114"/>
                    </a:moveTo>
                    <a:lnTo>
                      <a:pt x="0" y="158"/>
                    </a:lnTo>
                    <a:lnTo>
                      <a:pt x="6" y="79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1821079" y="5046218"/>
                <a:ext cx="108926" cy="19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1300">
                    <a:solidFill>
                      <a:srgbClr val="000000"/>
                    </a:solidFill>
                  </a:rPr>
                  <a:t>E</a:t>
                </a:r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773285" y="5450690"/>
                <a:ext cx="108926" cy="19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1300">
                    <a:solidFill>
                      <a:srgbClr val="000000"/>
                    </a:solidFill>
                  </a:rPr>
                  <a:t>B</a:t>
                </a:r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1170859" y="6199630"/>
                <a:ext cx="441260" cy="19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1300">
                    <a:solidFill>
                      <a:srgbClr val="000099"/>
                    </a:solidFill>
                  </a:rPr>
                  <a:t>dipole</a:t>
                </a:r>
                <a:endParaRPr lang="de-DE">
                  <a:solidFill>
                    <a:schemeClr val="tx1"/>
                  </a:solidFill>
                </a:endParaRPr>
              </a:p>
            </p:txBody>
          </p:sp>
          <p:pic>
            <p:nvPicPr>
              <p:cNvPr id="158" name="Picture 5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832" y="4493958"/>
                <a:ext cx="2763155" cy="2119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9" name="Freeform 52"/>
              <p:cNvSpPr>
                <a:spLocks noChangeAspect="1" noEditPoints="1"/>
              </p:cNvSpPr>
              <p:nvPr/>
            </p:nvSpPr>
            <p:spPr bwMode="auto">
              <a:xfrm>
                <a:off x="1733272" y="4793979"/>
                <a:ext cx="52240" cy="582262"/>
              </a:xfrm>
              <a:custGeom>
                <a:avLst/>
                <a:gdLst>
                  <a:gd name="T0" fmla="*/ 31 w 70"/>
                  <a:gd name="T1" fmla="*/ 701 h 705"/>
                  <a:gd name="T2" fmla="*/ 31 w 70"/>
                  <a:gd name="T3" fmla="*/ 106 h 705"/>
                  <a:gd name="T4" fmla="*/ 31 w 70"/>
                  <a:gd name="T5" fmla="*/ 103 h 705"/>
                  <a:gd name="T6" fmla="*/ 31 w 70"/>
                  <a:gd name="T7" fmla="*/ 101 h 705"/>
                  <a:gd name="T8" fmla="*/ 34 w 70"/>
                  <a:gd name="T9" fmla="*/ 101 h 705"/>
                  <a:gd name="T10" fmla="*/ 35 w 70"/>
                  <a:gd name="T11" fmla="*/ 100 h 705"/>
                  <a:gd name="T12" fmla="*/ 37 w 70"/>
                  <a:gd name="T13" fmla="*/ 101 h 705"/>
                  <a:gd name="T14" fmla="*/ 38 w 70"/>
                  <a:gd name="T15" fmla="*/ 101 h 705"/>
                  <a:gd name="T16" fmla="*/ 40 w 70"/>
                  <a:gd name="T17" fmla="*/ 103 h 705"/>
                  <a:gd name="T18" fmla="*/ 40 w 70"/>
                  <a:gd name="T19" fmla="*/ 106 h 705"/>
                  <a:gd name="T20" fmla="*/ 40 w 70"/>
                  <a:gd name="T21" fmla="*/ 701 h 705"/>
                  <a:gd name="T22" fmla="*/ 40 w 70"/>
                  <a:gd name="T23" fmla="*/ 702 h 705"/>
                  <a:gd name="T24" fmla="*/ 38 w 70"/>
                  <a:gd name="T25" fmla="*/ 704 h 705"/>
                  <a:gd name="T26" fmla="*/ 37 w 70"/>
                  <a:gd name="T27" fmla="*/ 704 h 705"/>
                  <a:gd name="T28" fmla="*/ 35 w 70"/>
                  <a:gd name="T29" fmla="*/ 705 h 705"/>
                  <a:gd name="T30" fmla="*/ 34 w 70"/>
                  <a:gd name="T31" fmla="*/ 704 h 705"/>
                  <a:gd name="T32" fmla="*/ 31 w 70"/>
                  <a:gd name="T33" fmla="*/ 704 h 705"/>
                  <a:gd name="T34" fmla="*/ 31 w 70"/>
                  <a:gd name="T35" fmla="*/ 702 h 705"/>
                  <a:gd name="T36" fmla="*/ 31 w 70"/>
                  <a:gd name="T37" fmla="*/ 701 h 705"/>
                  <a:gd name="T38" fmla="*/ 31 w 70"/>
                  <a:gd name="T39" fmla="*/ 701 h 705"/>
                  <a:gd name="T40" fmla="*/ 0 w 70"/>
                  <a:gd name="T41" fmla="*/ 117 h 705"/>
                  <a:gd name="T42" fmla="*/ 35 w 70"/>
                  <a:gd name="T43" fmla="*/ 0 h 705"/>
                  <a:gd name="T44" fmla="*/ 70 w 70"/>
                  <a:gd name="T45" fmla="*/ 117 h 705"/>
                  <a:gd name="T46" fmla="*/ 0 w 70"/>
                  <a:gd name="T47" fmla="*/ 117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705">
                    <a:moveTo>
                      <a:pt x="31" y="701"/>
                    </a:moveTo>
                    <a:lnTo>
                      <a:pt x="31" y="106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4" y="101"/>
                    </a:lnTo>
                    <a:lnTo>
                      <a:pt x="35" y="100"/>
                    </a:lnTo>
                    <a:lnTo>
                      <a:pt x="37" y="101"/>
                    </a:lnTo>
                    <a:lnTo>
                      <a:pt x="38" y="101"/>
                    </a:lnTo>
                    <a:lnTo>
                      <a:pt x="40" y="103"/>
                    </a:lnTo>
                    <a:lnTo>
                      <a:pt x="40" y="106"/>
                    </a:lnTo>
                    <a:lnTo>
                      <a:pt x="40" y="701"/>
                    </a:lnTo>
                    <a:lnTo>
                      <a:pt x="40" y="702"/>
                    </a:lnTo>
                    <a:lnTo>
                      <a:pt x="38" y="704"/>
                    </a:lnTo>
                    <a:lnTo>
                      <a:pt x="37" y="704"/>
                    </a:lnTo>
                    <a:lnTo>
                      <a:pt x="35" y="705"/>
                    </a:lnTo>
                    <a:lnTo>
                      <a:pt x="34" y="704"/>
                    </a:lnTo>
                    <a:lnTo>
                      <a:pt x="31" y="704"/>
                    </a:lnTo>
                    <a:lnTo>
                      <a:pt x="31" y="702"/>
                    </a:lnTo>
                    <a:lnTo>
                      <a:pt x="31" y="701"/>
                    </a:lnTo>
                    <a:lnTo>
                      <a:pt x="31" y="701"/>
                    </a:lnTo>
                    <a:close/>
                    <a:moveTo>
                      <a:pt x="0" y="117"/>
                    </a:moveTo>
                    <a:lnTo>
                      <a:pt x="35" y="0"/>
                    </a:lnTo>
                    <a:lnTo>
                      <a:pt x="7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53"/>
              <p:cNvSpPr>
                <a:spLocks noChangeAspect="1" noEditPoints="1"/>
              </p:cNvSpPr>
              <p:nvPr/>
            </p:nvSpPr>
            <p:spPr bwMode="auto">
              <a:xfrm>
                <a:off x="1683255" y="5386241"/>
                <a:ext cx="68912" cy="130009"/>
              </a:xfrm>
              <a:custGeom>
                <a:avLst/>
                <a:gdLst>
                  <a:gd name="T0" fmla="*/ 94 w 94"/>
                  <a:gd name="T1" fmla="*/ 7 h 158"/>
                  <a:gd name="T2" fmla="*/ 34 w 94"/>
                  <a:gd name="T3" fmla="*/ 109 h 158"/>
                  <a:gd name="T4" fmla="*/ 32 w 94"/>
                  <a:gd name="T5" fmla="*/ 110 h 158"/>
                  <a:gd name="T6" fmla="*/ 31 w 94"/>
                  <a:gd name="T7" fmla="*/ 112 h 158"/>
                  <a:gd name="T8" fmla="*/ 28 w 94"/>
                  <a:gd name="T9" fmla="*/ 112 h 158"/>
                  <a:gd name="T10" fmla="*/ 27 w 94"/>
                  <a:gd name="T11" fmla="*/ 110 h 158"/>
                  <a:gd name="T12" fmla="*/ 25 w 94"/>
                  <a:gd name="T13" fmla="*/ 110 h 158"/>
                  <a:gd name="T14" fmla="*/ 25 w 94"/>
                  <a:gd name="T15" fmla="*/ 107 h 158"/>
                  <a:gd name="T16" fmla="*/ 25 w 94"/>
                  <a:gd name="T17" fmla="*/ 106 h 158"/>
                  <a:gd name="T18" fmla="*/ 25 w 94"/>
                  <a:gd name="T19" fmla="*/ 105 h 158"/>
                  <a:gd name="T20" fmla="*/ 87 w 94"/>
                  <a:gd name="T21" fmla="*/ 2 h 158"/>
                  <a:gd name="T22" fmla="*/ 88 w 94"/>
                  <a:gd name="T23" fmla="*/ 1 h 158"/>
                  <a:gd name="T24" fmla="*/ 90 w 94"/>
                  <a:gd name="T25" fmla="*/ 0 h 158"/>
                  <a:gd name="T26" fmla="*/ 91 w 94"/>
                  <a:gd name="T27" fmla="*/ 0 h 158"/>
                  <a:gd name="T28" fmla="*/ 93 w 94"/>
                  <a:gd name="T29" fmla="*/ 1 h 158"/>
                  <a:gd name="T30" fmla="*/ 94 w 94"/>
                  <a:gd name="T31" fmla="*/ 1 h 158"/>
                  <a:gd name="T32" fmla="*/ 94 w 94"/>
                  <a:gd name="T33" fmla="*/ 2 h 158"/>
                  <a:gd name="T34" fmla="*/ 94 w 94"/>
                  <a:gd name="T35" fmla="*/ 5 h 158"/>
                  <a:gd name="T36" fmla="*/ 94 w 94"/>
                  <a:gd name="T37" fmla="*/ 7 h 158"/>
                  <a:gd name="T38" fmla="*/ 94 w 94"/>
                  <a:gd name="T39" fmla="*/ 7 h 158"/>
                  <a:gd name="T40" fmla="*/ 66 w 94"/>
                  <a:gd name="T41" fmla="*/ 114 h 158"/>
                  <a:gd name="T42" fmla="*/ 0 w 94"/>
                  <a:gd name="T43" fmla="*/ 158 h 158"/>
                  <a:gd name="T44" fmla="*/ 6 w 94"/>
                  <a:gd name="T45" fmla="*/ 79 h 158"/>
                  <a:gd name="T46" fmla="*/ 66 w 94"/>
                  <a:gd name="T47" fmla="*/ 1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158">
                    <a:moveTo>
                      <a:pt x="94" y="7"/>
                    </a:moveTo>
                    <a:lnTo>
                      <a:pt x="34" y="109"/>
                    </a:lnTo>
                    <a:lnTo>
                      <a:pt x="32" y="110"/>
                    </a:lnTo>
                    <a:lnTo>
                      <a:pt x="31" y="112"/>
                    </a:lnTo>
                    <a:lnTo>
                      <a:pt x="28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87" y="2"/>
                    </a:lnTo>
                    <a:lnTo>
                      <a:pt x="88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2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4" y="7"/>
                    </a:lnTo>
                    <a:close/>
                    <a:moveTo>
                      <a:pt x="66" y="114"/>
                    </a:moveTo>
                    <a:lnTo>
                      <a:pt x="0" y="158"/>
                    </a:lnTo>
                    <a:lnTo>
                      <a:pt x="6" y="79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821079" y="5046218"/>
                <a:ext cx="108926" cy="19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1300">
                    <a:solidFill>
                      <a:srgbClr val="000000"/>
                    </a:solidFill>
                  </a:rPr>
                  <a:t>E</a:t>
                </a:r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773285" y="5450690"/>
                <a:ext cx="108926" cy="198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1300">
                    <a:solidFill>
                      <a:srgbClr val="000000"/>
                    </a:solidFill>
                  </a:rPr>
                  <a:t>B</a:t>
                </a:r>
                <a:endParaRPr lang="de-DE">
                  <a:solidFill>
                    <a:schemeClr val="tx1"/>
                  </a:solidFill>
                </a:endParaRPr>
              </a:p>
            </p:txBody>
          </p:sp>
          <p:pic>
            <p:nvPicPr>
              <p:cNvPr id="163" name="Picture 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836" y="4493958"/>
                <a:ext cx="2763155" cy="2119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" name="Freeform 72"/>
              <p:cNvSpPr>
                <a:spLocks noChangeAspect="1" noEditPoints="1"/>
              </p:cNvSpPr>
              <p:nvPr/>
            </p:nvSpPr>
            <p:spPr bwMode="auto">
              <a:xfrm>
                <a:off x="1733272" y="4793979"/>
                <a:ext cx="52240" cy="582262"/>
              </a:xfrm>
              <a:custGeom>
                <a:avLst/>
                <a:gdLst>
                  <a:gd name="T0" fmla="*/ 31 w 70"/>
                  <a:gd name="T1" fmla="*/ 701 h 705"/>
                  <a:gd name="T2" fmla="*/ 31 w 70"/>
                  <a:gd name="T3" fmla="*/ 106 h 705"/>
                  <a:gd name="T4" fmla="*/ 31 w 70"/>
                  <a:gd name="T5" fmla="*/ 103 h 705"/>
                  <a:gd name="T6" fmla="*/ 31 w 70"/>
                  <a:gd name="T7" fmla="*/ 101 h 705"/>
                  <a:gd name="T8" fmla="*/ 34 w 70"/>
                  <a:gd name="T9" fmla="*/ 101 h 705"/>
                  <a:gd name="T10" fmla="*/ 35 w 70"/>
                  <a:gd name="T11" fmla="*/ 100 h 705"/>
                  <a:gd name="T12" fmla="*/ 37 w 70"/>
                  <a:gd name="T13" fmla="*/ 101 h 705"/>
                  <a:gd name="T14" fmla="*/ 38 w 70"/>
                  <a:gd name="T15" fmla="*/ 101 h 705"/>
                  <a:gd name="T16" fmla="*/ 40 w 70"/>
                  <a:gd name="T17" fmla="*/ 103 h 705"/>
                  <a:gd name="T18" fmla="*/ 40 w 70"/>
                  <a:gd name="T19" fmla="*/ 106 h 705"/>
                  <a:gd name="T20" fmla="*/ 40 w 70"/>
                  <a:gd name="T21" fmla="*/ 701 h 705"/>
                  <a:gd name="T22" fmla="*/ 40 w 70"/>
                  <a:gd name="T23" fmla="*/ 702 h 705"/>
                  <a:gd name="T24" fmla="*/ 38 w 70"/>
                  <a:gd name="T25" fmla="*/ 704 h 705"/>
                  <a:gd name="T26" fmla="*/ 37 w 70"/>
                  <a:gd name="T27" fmla="*/ 704 h 705"/>
                  <a:gd name="T28" fmla="*/ 35 w 70"/>
                  <a:gd name="T29" fmla="*/ 705 h 705"/>
                  <a:gd name="T30" fmla="*/ 34 w 70"/>
                  <a:gd name="T31" fmla="*/ 704 h 705"/>
                  <a:gd name="T32" fmla="*/ 31 w 70"/>
                  <a:gd name="T33" fmla="*/ 704 h 705"/>
                  <a:gd name="T34" fmla="*/ 31 w 70"/>
                  <a:gd name="T35" fmla="*/ 702 h 705"/>
                  <a:gd name="T36" fmla="*/ 31 w 70"/>
                  <a:gd name="T37" fmla="*/ 701 h 705"/>
                  <a:gd name="T38" fmla="*/ 31 w 70"/>
                  <a:gd name="T39" fmla="*/ 701 h 705"/>
                  <a:gd name="T40" fmla="*/ 0 w 70"/>
                  <a:gd name="T41" fmla="*/ 117 h 705"/>
                  <a:gd name="T42" fmla="*/ 35 w 70"/>
                  <a:gd name="T43" fmla="*/ 0 h 705"/>
                  <a:gd name="T44" fmla="*/ 70 w 70"/>
                  <a:gd name="T45" fmla="*/ 117 h 705"/>
                  <a:gd name="T46" fmla="*/ 0 w 70"/>
                  <a:gd name="T47" fmla="*/ 117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705">
                    <a:moveTo>
                      <a:pt x="31" y="701"/>
                    </a:moveTo>
                    <a:lnTo>
                      <a:pt x="31" y="106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4" y="101"/>
                    </a:lnTo>
                    <a:lnTo>
                      <a:pt x="35" y="100"/>
                    </a:lnTo>
                    <a:lnTo>
                      <a:pt x="37" y="101"/>
                    </a:lnTo>
                    <a:lnTo>
                      <a:pt x="38" y="101"/>
                    </a:lnTo>
                    <a:lnTo>
                      <a:pt x="40" y="103"/>
                    </a:lnTo>
                    <a:lnTo>
                      <a:pt x="40" y="106"/>
                    </a:lnTo>
                    <a:lnTo>
                      <a:pt x="40" y="701"/>
                    </a:lnTo>
                    <a:lnTo>
                      <a:pt x="40" y="702"/>
                    </a:lnTo>
                    <a:lnTo>
                      <a:pt x="38" y="704"/>
                    </a:lnTo>
                    <a:lnTo>
                      <a:pt x="37" y="704"/>
                    </a:lnTo>
                    <a:lnTo>
                      <a:pt x="35" y="705"/>
                    </a:lnTo>
                    <a:lnTo>
                      <a:pt x="34" y="704"/>
                    </a:lnTo>
                    <a:lnTo>
                      <a:pt x="31" y="704"/>
                    </a:lnTo>
                    <a:lnTo>
                      <a:pt x="31" y="702"/>
                    </a:lnTo>
                    <a:lnTo>
                      <a:pt x="31" y="701"/>
                    </a:lnTo>
                    <a:lnTo>
                      <a:pt x="31" y="701"/>
                    </a:lnTo>
                    <a:close/>
                    <a:moveTo>
                      <a:pt x="0" y="117"/>
                    </a:moveTo>
                    <a:lnTo>
                      <a:pt x="35" y="0"/>
                    </a:lnTo>
                    <a:lnTo>
                      <a:pt x="7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73"/>
              <p:cNvSpPr>
                <a:spLocks noChangeAspect="1" noEditPoints="1"/>
              </p:cNvSpPr>
              <p:nvPr/>
            </p:nvSpPr>
            <p:spPr bwMode="auto">
              <a:xfrm>
                <a:off x="1683255" y="5386241"/>
                <a:ext cx="68912" cy="130009"/>
              </a:xfrm>
              <a:custGeom>
                <a:avLst/>
                <a:gdLst>
                  <a:gd name="T0" fmla="*/ 94 w 94"/>
                  <a:gd name="T1" fmla="*/ 7 h 158"/>
                  <a:gd name="T2" fmla="*/ 34 w 94"/>
                  <a:gd name="T3" fmla="*/ 109 h 158"/>
                  <a:gd name="T4" fmla="*/ 32 w 94"/>
                  <a:gd name="T5" fmla="*/ 110 h 158"/>
                  <a:gd name="T6" fmla="*/ 31 w 94"/>
                  <a:gd name="T7" fmla="*/ 112 h 158"/>
                  <a:gd name="T8" fmla="*/ 28 w 94"/>
                  <a:gd name="T9" fmla="*/ 112 h 158"/>
                  <a:gd name="T10" fmla="*/ 27 w 94"/>
                  <a:gd name="T11" fmla="*/ 110 h 158"/>
                  <a:gd name="T12" fmla="*/ 25 w 94"/>
                  <a:gd name="T13" fmla="*/ 110 h 158"/>
                  <a:gd name="T14" fmla="*/ 25 w 94"/>
                  <a:gd name="T15" fmla="*/ 107 h 158"/>
                  <a:gd name="T16" fmla="*/ 25 w 94"/>
                  <a:gd name="T17" fmla="*/ 106 h 158"/>
                  <a:gd name="T18" fmla="*/ 25 w 94"/>
                  <a:gd name="T19" fmla="*/ 105 h 158"/>
                  <a:gd name="T20" fmla="*/ 87 w 94"/>
                  <a:gd name="T21" fmla="*/ 2 h 158"/>
                  <a:gd name="T22" fmla="*/ 88 w 94"/>
                  <a:gd name="T23" fmla="*/ 1 h 158"/>
                  <a:gd name="T24" fmla="*/ 90 w 94"/>
                  <a:gd name="T25" fmla="*/ 0 h 158"/>
                  <a:gd name="T26" fmla="*/ 91 w 94"/>
                  <a:gd name="T27" fmla="*/ 0 h 158"/>
                  <a:gd name="T28" fmla="*/ 93 w 94"/>
                  <a:gd name="T29" fmla="*/ 1 h 158"/>
                  <a:gd name="T30" fmla="*/ 94 w 94"/>
                  <a:gd name="T31" fmla="*/ 1 h 158"/>
                  <a:gd name="T32" fmla="*/ 94 w 94"/>
                  <a:gd name="T33" fmla="*/ 2 h 158"/>
                  <a:gd name="T34" fmla="*/ 94 w 94"/>
                  <a:gd name="T35" fmla="*/ 5 h 158"/>
                  <a:gd name="T36" fmla="*/ 94 w 94"/>
                  <a:gd name="T37" fmla="*/ 7 h 158"/>
                  <a:gd name="T38" fmla="*/ 94 w 94"/>
                  <a:gd name="T39" fmla="*/ 7 h 158"/>
                  <a:gd name="T40" fmla="*/ 66 w 94"/>
                  <a:gd name="T41" fmla="*/ 114 h 158"/>
                  <a:gd name="T42" fmla="*/ 0 w 94"/>
                  <a:gd name="T43" fmla="*/ 158 h 158"/>
                  <a:gd name="T44" fmla="*/ 6 w 94"/>
                  <a:gd name="T45" fmla="*/ 79 h 158"/>
                  <a:gd name="T46" fmla="*/ 66 w 94"/>
                  <a:gd name="T47" fmla="*/ 1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158">
                    <a:moveTo>
                      <a:pt x="94" y="7"/>
                    </a:moveTo>
                    <a:lnTo>
                      <a:pt x="34" y="109"/>
                    </a:lnTo>
                    <a:lnTo>
                      <a:pt x="32" y="110"/>
                    </a:lnTo>
                    <a:lnTo>
                      <a:pt x="31" y="112"/>
                    </a:lnTo>
                    <a:lnTo>
                      <a:pt x="28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87" y="2"/>
                    </a:lnTo>
                    <a:lnTo>
                      <a:pt x="88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4" y="2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4" y="7"/>
                    </a:lnTo>
                    <a:close/>
                    <a:moveTo>
                      <a:pt x="66" y="114"/>
                    </a:moveTo>
                    <a:lnTo>
                      <a:pt x="0" y="158"/>
                    </a:lnTo>
                    <a:lnTo>
                      <a:pt x="6" y="79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1691680" y="4535835"/>
                <a:ext cx="1122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b="1" dirty="0">
                    <a:solidFill>
                      <a:srgbClr val="000000"/>
                    </a:solidFill>
                  </a:rPr>
                  <a:t>E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1609281" y="5600273"/>
                <a:ext cx="12984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b="1" dirty="0">
                    <a:solidFill>
                      <a:srgbClr val="000000"/>
                    </a:solidFill>
                  </a:rPr>
                  <a:t>B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96187" y="4287971"/>
                <a:ext cx="640216" cy="395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110"/>
              <p:cNvSpPr>
                <a:spLocks noChangeAspect="1" noChangeShapeType="1"/>
              </p:cNvSpPr>
              <p:nvPr/>
            </p:nvSpPr>
            <p:spPr bwMode="auto">
              <a:xfrm>
                <a:off x="821853" y="5089554"/>
                <a:ext cx="2823176" cy="9067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uppieren 169"/>
              <p:cNvGrpSpPr/>
              <p:nvPr/>
            </p:nvGrpSpPr>
            <p:grpSpPr>
              <a:xfrm>
                <a:off x="-262927" y="4011411"/>
                <a:ext cx="1266423" cy="1656462"/>
                <a:chOff x="-334935" y="1115452"/>
                <a:chExt cx="1266423" cy="1656462"/>
              </a:xfrm>
            </p:grpSpPr>
            <p:sp>
              <p:nvSpPr>
                <p:cNvPr id="171" name="Freeform 30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1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2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3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4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5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36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37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38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39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1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2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3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56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57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58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59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60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61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62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63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4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5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6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7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68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69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76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77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78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79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80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81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82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83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84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85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86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87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88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89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90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91"/>
                <p:cNvSpPr>
                  <a:spLocks noChangeAspect="1"/>
                </p:cNvSpPr>
                <p:nvPr/>
              </p:nvSpPr>
              <p:spPr bwMode="auto">
                <a:xfrm>
                  <a:off x="315115" y="2125845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92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93"/>
                <p:cNvSpPr>
                  <a:spLocks noChangeAspect="1"/>
                </p:cNvSpPr>
                <p:nvPr/>
              </p:nvSpPr>
              <p:spPr bwMode="auto">
                <a:xfrm>
                  <a:off x="389585" y="2176960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94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95"/>
                <p:cNvSpPr>
                  <a:spLocks noChangeAspect="1"/>
                </p:cNvSpPr>
                <p:nvPr/>
              </p:nvSpPr>
              <p:spPr bwMode="auto">
                <a:xfrm>
                  <a:off x="404034" y="2129178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96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97"/>
                <p:cNvSpPr>
                  <a:spLocks noChangeAspect="1"/>
                </p:cNvSpPr>
                <p:nvPr/>
              </p:nvSpPr>
              <p:spPr bwMode="auto">
                <a:xfrm>
                  <a:off x="356240" y="2094732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98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99"/>
                <p:cNvSpPr>
                  <a:spLocks noChangeAspect="1"/>
                </p:cNvSpPr>
                <p:nvPr/>
              </p:nvSpPr>
              <p:spPr bwMode="auto">
                <a:xfrm>
                  <a:off x="317338" y="2185849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100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101"/>
                <p:cNvSpPr>
                  <a:spLocks noChangeAspect="1"/>
                </p:cNvSpPr>
                <p:nvPr/>
              </p:nvSpPr>
              <p:spPr bwMode="auto">
                <a:xfrm>
                  <a:off x="355129" y="2145846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102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103"/>
                <p:cNvSpPr>
                  <a:spLocks noChangeAspect="1"/>
                </p:cNvSpPr>
                <p:nvPr/>
              </p:nvSpPr>
              <p:spPr bwMode="auto">
                <a:xfrm>
                  <a:off x="349571" y="2196961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105"/>
                <p:cNvSpPr>
                  <a:spLocks noChangeAspect="1"/>
                </p:cNvSpPr>
                <p:nvPr/>
              </p:nvSpPr>
              <p:spPr bwMode="auto">
                <a:xfrm>
                  <a:off x="268037" y="2670796"/>
                  <a:ext cx="101145" cy="101118"/>
                </a:xfrm>
                <a:custGeom>
                  <a:avLst/>
                  <a:gdLst>
                    <a:gd name="T0" fmla="*/ 60 w 136"/>
                    <a:gd name="T1" fmla="*/ 0 h 140"/>
                    <a:gd name="T2" fmla="*/ 48 w 136"/>
                    <a:gd name="T3" fmla="*/ 3 h 140"/>
                    <a:gd name="T4" fmla="*/ 35 w 136"/>
                    <a:gd name="T5" fmla="*/ 9 h 140"/>
                    <a:gd name="T6" fmla="*/ 24 w 136"/>
                    <a:gd name="T7" fmla="*/ 16 h 140"/>
                    <a:gd name="T8" fmla="*/ 15 w 136"/>
                    <a:gd name="T9" fmla="*/ 25 h 140"/>
                    <a:gd name="T10" fmla="*/ 8 w 136"/>
                    <a:gd name="T11" fmla="*/ 37 h 140"/>
                    <a:gd name="T12" fmla="*/ 3 w 136"/>
                    <a:gd name="T13" fmla="*/ 49 h 140"/>
                    <a:gd name="T14" fmla="*/ 0 w 136"/>
                    <a:gd name="T15" fmla="*/ 63 h 140"/>
                    <a:gd name="T16" fmla="*/ 0 w 136"/>
                    <a:gd name="T17" fmla="*/ 77 h 140"/>
                    <a:gd name="T18" fmla="*/ 3 w 136"/>
                    <a:gd name="T19" fmla="*/ 91 h 140"/>
                    <a:gd name="T20" fmla="*/ 8 w 136"/>
                    <a:gd name="T21" fmla="*/ 104 h 140"/>
                    <a:gd name="T22" fmla="*/ 15 w 136"/>
                    <a:gd name="T23" fmla="*/ 115 h 140"/>
                    <a:gd name="T24" fmla="*/ 24 w 136"/>
                    <a:gd name="T25" fmla="*/ 124 h 140"/>
                    <a:gd name="T26" fmla="*/ 35 w 136"/>
                    <a:gd name="T27" fmla="*/ 132 h 140"/>
                    <a:gd name="T28" fmla="*/ 48 w 136"/>
                    <a:gd name="T29" fmla="*/ 138 h 140"/>
                    <a:gd name="T30" fmla="*/ 60 w 136"/>
                    <a:gd name="T31" fmla="*/ 140 h 140"/>
                    <a:gd name="T32" fmla="*/ 74 w 136"/>
                    <a:gd name="T33" fmla="*/ 140 h 140"/>
                    <a:gd name="T34" fmla="*/ 88 w 136"/>
                    <a:gd name="T35" fmla="*/ 138 h 140"/>
                    <a:gd name="T36" fmla="*/ 99 w 136"/>
                    <a:gd name="T37" fmla="*/ 132 h 140"/>
                    <a:gd name="T38" fmla="*/ 111 w 136"/>
                    <a:gd name="T39" fmla="*/ 124 h 140"/>
                    <a:gd name="T40" fmla="*/ 119 w 136"/>
                    <a:gd name="T41" fmla="*/ 115 h 140"/>
                    <a:gd name="T42" fmla="*/ 127 w 136"/>
                    <a:gd name="T43" fmla="*/ 104 h 140"/>
                    <a:gd name="T44" fmla="*/ 132 w 136"/>
                    <a:gd name="T45" fmla="*/ 91 h 140"/>
                    <a:gd name="T46" fmla="*/ 134 w 136"/>
                    <a:gd name="T47" fmla="*/ 77 h 140"/>
                    <a:gd name="T48" fmla="*/ 134 w 136"/>
                    <a:gd name="T49" fmla="*/ 63 h 140"/>
                    <a:gd name="T50" fmla="*/ 132 w 136"/>
                    <a:gd name="T51" fmla="*/ 49 h 140"/>
                    <a:gd name="T52" fmla="*/ 127 w 136"/>
                    <a:gd name="T53" fmla="*/ 37 h 140"/>
                    <a:gd name="T54" fmla="*/ 119 w 136"/>
                    <a:gd name="T55" fmla="*/ 25 h 140"/>
                    <a:gd name="T56" fmla="*/ 111 w 136"/>
                    <a:gd name="T57" fmla="*/ 16 h 140"/>
                    <a:gd name="T58" fmla="*/ 99 w 136"/>
                    <a:gd name="T59" fmla="*/ 9 h 140"/>
                    <a:gd name="T60" fmla="*/ 88 w 136"/>
                    <a:gd name="T61" fmla="*/ 3 h 140"/>
                    <a:gd name="T62" fmla="*/ 74 w 136"/>
                    <a:gd name="T63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6" h="140">
                      <a:moveTo>
                        <a:pt x="67" y="0"/>
                      </a:moveTo>
                      <a:lnTo>
                        <a:pt x="60" y="0"/>
                      </a:lnTo>
                      <a:lnTo>
                        <a:pt x="53" y="2"/>
                      </a:lnTo>
                      <a:lnTo>
                        <a:pt x="48" y="3"/>
                      </a:lnTo>
                      <a:lnTo>
                        <a:pt x="41" y="6"/>
                      </a:lnTo>
                      <a:lnTo>
                        <a:pt x="35" y="9"/>
                      </a:lnTo>
                      <a:lnTo>
                        <a:pt x="29" y="11"/>
                      </a:lnTo>
                      <a:lnTo>
                        <a:pt x="24" y="16"/>
                      </a:lnTo>
                      <a:lnTo>
                        <a:pt x="20" y="20"/>
                      </a:lnTo>
                      <a:lnTo>
                        <a:pt x="15" y="25"/>
                      </a:lnTo>
                      <a:lnTo>
                        <a:pt x="11" y="31"/>
                      </a:lnTo>
                      <a:lnTo>
                        <a:pt x="8" y="37"/>
                      </a:lnTo>
                      <a:lnTo>
                        <a:pt x="4" y="42"/>
                      </a:lnTo>
                      <a:lnTo>
                        <a:pt x="3" y="49"/>
                      </a:lnTo>
                      <a:lnTo>
                        <a:pt x="1" y="56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4" y="97"/>
                      </a:lnTo>
                      <a:lnTo>
                        <a:pt x="8" y="104"/>
                      </a:lnTo>
                      <a:lnTo>
                        <a:pt x="11" y="110"/>
                      </a:lnTo>
                      <a:lnTo>
                        <a:pt x="15" y="115"/>
                      </a:lnTo>
                      <a:lnTo>
                        <a:pt x="20" y="119"/>
                      </a:lnTo>
                      <a:lnTo>
                        <a:pt x="24" y="124"/>
                      </a:lnTo>
                      <a:lnTo>
                        <a:pt x="29" y="128"/>
                      </a:lnTo>
                      <a:lnTo>
                        <a:pt x="35" y="132"/>
                      </a:lnTo>
                      <a:lnTo>
                        <a:pt x="41" y="135"/>
                      </a:lnTo>
                      <a:lnTo>
                        <a:pt x="48" y="138"/>
                      </a:lnTo>
                      <a:lnTo>
                        <a:pt x="53" y="139"/>
                      </a:lnTo>
                      <a:lnTo>
                        <a:pt x="60" y="140"/>
                      </a:lnTo>
                      <a:lnTo>
                        <a:pt x="67" y="140"/>
                      </a:lnTo>
                      <a:lnTo>
                        <a:pt x="74" y="140"/>
                      </a:lnTo>
                      <a:lnTo>
                        <a:pt x="81" y="139"/>
                      </a:lnTo>
                      <a:lnTo>
                        <a:pt x="88" y="138"/>
                      </a:lnTo>
                      <a:lnTo>
                        <a:pt x="94" y="135"/>
                      </a:lnTo>
                      <a:lnTo>
                        <a:pt x="99" y="132"/>
                      </a:lnTo>
                      <a:lnTo>
                        <a:pt x="105" y="128"/>
                      </a:lnTo>
                      <a:lnTo>
                        <a:pt x="111" y="124"/>
                      </a:lnTo>
                      <a:lnTo>
                        <a:pt x="115" y="119"/>
                      </a:lnTo>
                      <a:lnTo>
                        <a:pt x="119" y="115"/>
                      </a:lnTo>
                      <a:lnTo>
                        <a:pt x="123" y="110"/>
                      </a:lnTo>
                      <a:lnTo>
                        <a:pt x="127" y="104"/>
                      </a:lnTo>
                      <a:lnTo>
                        <a:pt x="130" y="97"/>
                      </a:lnTo>
                      <a:lnTo>
                        <a:pt x="132" y="91"/>
                      </a:lnTo>
                      <a:lnTo>
                        <a:pt x="134" y="84"/>
                      </a:lnTo>
                      <a:lnTo>
                        <a:pt x="134" y="77"/>
                      </a:lnTo>
                      <a:lnTo>
                        <a:pt x="136" y="70"/>
                      </a:lnTo>
                      <a:lnTo>
                        <a:pt x="134" y="63"/>
                      </a:lnTo>
                      <a:lnTo>
                        <a:pt x="134" y="56"/>
                      </a:lnTo>
                      <a:lnTo>
                        <a:pt x="132" y="49"/>
                      </a:lnTo>
                      <a:lnTo>
                        <a:pt x="130" y="42"/>
                      </a:lnTo>
                      <a:lnTo>
                        <a:pt x="127" y="37"/>
                      </a:lnTo>
                      <a:lnTo>
                        <a:pt x="123" y="31"/>
                      </a:lnTo>
                      <a:lnTo>
                        <a:pt x="119" y="25"/>
                      </a:lnTo>
                      <a:lnTo>
                        <a:pt x="115" y="20"/>
                      </a:lnTo>
                      <a:lnTo>
                        <a:pt x="111" y="16"/>
                      </a:lnTo>
                      <a:lnTo>
                        <a:pt x="105" y="11"/>
                      </a:lnTo>
                      <a:lnTo>
                        <a:pt x="99" y="9"/>
                      </a:lnTo>
                      <a:lnTo>
                        <a:pt x="94" y="6"/>
                      </a:lnTo>
                      <a:lnTo>
                        <a:pt x="88" y="3"/>
                      </a:lnTo>
                      <a:lnTo>
                        <a:pt x="81" y="2"/>
                      </a:lnTo>
                      <a:lnTo>
                        <a:pt x="74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5400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543108" y="1412776"/>
                  <a:ext cx="93365" cy="104452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568888" y="1115452"/>
                  <a:ext cx="3626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chemeClr val="tx1"/>
                      </a:solidFill>
                    </a:rPr>
                    <a:t>e</a:t>
                  </a:r>
                  <a:r>
                    <a:rPr lang="en-US" sz="2400" b="1" baseline="300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cxnSp>
              <p:nvCxnSpPr>
                <p:cNvPr id="230" name="Gerade Verbindung mit Pfeil 229"/>
                <p:cNvCxnSpPr>
                  <a:endCxn id="232" idx="0"/>
                </p:cNvCxnSpPr>
                <p:nvPr/>
              </p:nvCxnSpPr>
              <p:spPr>
                <a:xfrm flipH="1">
                  <a:off x="576960" y="1556792"/>
                  <a:ext cx="2506" cy="697539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Textfeld 230"/>
                <p:cNvSpPr txBox="1"/>
                <p:nvPr/>
              </p:nvSpPr>
              <p:spPr>
                <a:xfrm>
                  <a:off x="52013" y="1878708"/>
                  <a:ext cx="325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chemeClr val="tx1"/>
                      </a:solidFill>
                    </a:rPr>
                    <a:t>Z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Bogen 231"/>
                <p:cNvSpPr/>
                <p:nvPr/>
              </p:nvSpPr>
              <p:spPr bwMode="auto">
                <a:xfrm rot="5040000">
                  <a:off x="-334935" y="1844921"/>
                  <a:ext cx="914400" cy="914400"/>
                </a:xfrm>
                <a:prstGeom prst="arc">
                  <a:avLst>
                    <a:gd name="adj1" fmla="val 16200000"/>
                    <a:gd name="adj2" fmla="val 19749814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33" name="Gruppieren 232"/>
              <p:cNvGrpSpPr/>
              <p:nvPr/>
            </p:nvGrpSpPr>
            <p:grpSpPr>
              <a:xfrm>
                <a:off x="6842002" y="3861048"/>
                <a:ext cx="2089150" cy="2391903"/>
                <a:chOff x="6714503" y="3772966"/>
                <a:chExt cx="2089150" cy="2391903"/>
              </a:xfrm>
            </p:grpSpPr>
            <p:grpSp>
              <p:nvGrpSpPr>
                <p:cNvPr id="234" name="Group 345"/>
                <p:cNvGrpSpPr>
                  <a:grpSpLocks/>
                </p:cNvGrpSpPr>
                <p:nvPr/>
              </p:nvGrpSpPr>
              <p:grpSpPr bwMode="auto">
                <a:xfrm>
                  <a:off x="6714503" y="4166206"/>
                  <a:ext cx="2089150" cy="1998663"/>
                  <a:chOff x="4174" y="2342"/>
                  <a:chExt cx="1316" cy="1259"/>
                </a:xfrm>
              </p:grpSpPr>
              <p:sp>
                <p:nvSpPr>
                  <p:cNvPr id="236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4" y="2342"/>
                    <a:ext cx="1316" cy="1259"/>
                  </a:xfrm>
                  <a:prstGeom prst="rect">
                    <a:avLst/>
                  </a:prstGeom>
                  <a:solidFill>
                    <a:srgbClr val="EAEAEA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37" name="Freeform 147"/>
                  <p:cNvSpPr>
                    <a:spLocks noChangeAspect="1"/>
                  </p:cNvSpPr>
                  <p:nvPr/>
                </p:nvSpPr>
                <p:spPr bwMode="auto">
                  <a:xfrm>
                    <a:off x="4348" y="2475"/>
                    <a:ext cx="49" cy="48"/>
                  </a:xfrm>
                  <a:custGeom>
                    <a:avLst/>
                    <a:gdLst>
                      <a:gd name="T0" fmla="*/ 26 w 97"/>
                      <a:gd name="T1" fmla="*/ 47 h 93"/>
                      <a:gd name="T2" fmla="*/ 28 w 97"/>
                      <a:gd name="T3" fmla="*/ 47 h 93"/>
                      <a:gd name="T4" fmla="*/ 31 w 97"/>
                      <a:gd name="T5" fmla="*/ 47 h 93"/>
                      <a:gd name="T6" fmla="*/ 33 w 97"/>
                      <a:gd name="T7" fmla="*/ 46 h 93"/>
                      <a:gd name="T8" fmla="*/ 36 w 97"/>
                      <a:gd name="T9" fmla="*/ 45 h 93"/>
                      <a:gd name="T10" fmla="*/ 38 w 97"/>
                      <a:gd name="T11" fmla="*/ 43 h 93"/>
                      <a:gd name="T12" fmla="*/ 39 w 97"/>
                      <a:gd name="T13" fmla="*/ 42 h 93"/>
                      <a:gd name="T14" fmla="*/ 42 w 97"/>
                      <a:gd name="T15" fmla="*/ 41 h 93"/>
                      <a:gd name="T16" fmla="*/ 43 w 97"/>
                      <a:gd name="T17" fmla="*/ 39 h 93"/>
                      <a:gd name="T18" fmla="*/ 45 w 97"/>
                      <a:gd name="T19" fmla="*/ 37 h 93"/>
                      <a:gd name="T20" fmla="*/ 46 w 97"/>
                      <a:gd name="T21" fmla="*/ 35 h 93"/>
                      <a:gd name="T22" fmla="*/ 48 w 97"/>
                      <a:gd name="T23" fmla="*/ 32 h 93"/>
                      <a:gd name="T24" fmla="*/ 48 w 97"/>
                      <a:gd name="T25" fmla="*/ 29 h 93"/>
                      <a:gd name="T26" fmla="*/ 49 w 97"/>
                      <a:gd name="T27" fmla="*/ 27 h 93"/>
                      <a:gd name="T28" fmla="*/ 49 w 97"/>
                      <a:gd name="T29" fmla="*/ 24 h 93"/>
                      <a:gd name="T30" fmla="*/ 49 w 97"/>
                      <a:gd name="T31" fmla="*/ 22 h 93"/>
                      <a:gd name="T32" fmla="*/ 49 w 97"/>
                      <a:gd name="T33" fmla="*/ 20 h 93"/>
                      <a:gd name="T34" fmla="*/ 48 w 97"/>
                      <a:gd name="T35" fmla="*/ 17 h 93"/>
                      <a:gd name="T36" fmla="*/ 47 w 97"/>
                      <a:gd name="T37" fmla="*/ 14 h 93"/>
                      <a:gd name="T38" fmla="*/ 46 w 97"/>
                      <a:gd name="T39" fmla="*/ 12 h 93"/>
                      <a:gd name="T40" fmla="*/ 44 w 97"/>
                      <a:gd name="T41" fmla="*/ 10 h 93"/>
                      <a:gd name="T42" fmla="*/ 43 w 97"/>
                      <a:gd name="T43" fmla="*/ 8 h 93"/>
                      <a:gd name="T44" fmla="*/ 41 w 97"/>
                      <a:gd name="T45" fmla="*/ 6 h 93"/>
                      <a:gd name="T46" fmla="*/ 39 w 97"/>
                      <a:gd name="T47" fmla="*/ 4 h 93"/>
                      <a:gd name="T48" fmla="*/ 37 w 97"/>
                      <a:gd name="T49" fmla="*/ 3 h 93"/>
                      <a:gd name="T50" fmla="*/ 34 w 97"/>
                      <a:gd name="T51" fmla="*/ 2 h 93"/>
                      <a:gd name="T52" fmla="*/ 33 w 97"/>
                      <a:gd name="T53" fmla="*/ 1 h 93"/>
                      <a:gd name="T54" fmla="*/ 30 w 97"/>
                      <a:gd name="T55" fmla="*/ 1 h 93"/>
                      <a:gd name="T56" fmla="*/ 28 w 97"/>
                      <a:gd name="T57" fmla="*/ 0 h 93"/>
                      <a:gd name="T58" fmla="*/ 25 w 97"/>
                      <a:gd name="T59" fmla="*/ 0 h 93"/>
                      <a:gd name="T60" fmla="*/ 23 w 97"/>
                      <a:gd name="T61" fmla="*/ 0 h 93"/>
                      <a:gd name="T62" fmla="*/ 21 w 97"/>
                      <a:gd name="T63" fmla="*/ 0 h 93"/>
                      <a:gd name="T64" fmla="*/ 18 w 97"/>
                      <a:gd name="T65" fmla="*/ 1 h 93"/>
                      <a:gd name="T66" fmla="*/ 16 w 97"/>
                      <a:gd name="T67" fmla="*/ 1 h 93"/>
                      <a:gd name="T68" fmla="*/ 13 w 97"/>
                      <a:gd name="T69" fmla="*/ 3 h 93"/>
                      <a:gd name="T70" fmla="*/ 11 w 97"/>
                      <a:gd name="T71" fmla="*/ 4 h 93"/>
                      <a:gd name="T72" fmla="*/ 10 w 97"/>
                      <a:gd name="T73" fmla="*/ 5 h 93"/>
                      <a:gd name="T74" fmla="*/ 7 w 97"/>
                      <a:gd name="T75" fmla="*/ 6 h 93"/>
                      <a:gd name="T76" fmla="*/ 6 w 97"/>
                      <a:gd name="T77" fmla="*/ 8 h 93"/>
                      <a:gd name="T78" fmla="*/ 4 w 97"/>
                      <a:gd name="T79" fmla="*/ 11 h 93"/>
                      <a:gd name="T80" fmla="*/ 3 w 97"/>
                      <a:gd name="T81" fmla="*/ 13 h 93"/>
                      <a:gd name="T82" fmla="*/ 2 w 97"/>
                      <a:gd name="T83" fmla="*/ 15 h 93"/>
                      <a:gd name="T84" fmla="*/ 1 w 97"/>
                      <a:gd name="T85" fmla="*/ 18 h 93"/>
                      <a:gd name="T86" fmla="*/ 0 w 97"/>
                      <a:gd name="T87" fmla="*/ 21 h 93"/>
                      <a:gd name="T88" fmla="*/ 0 w 97"/>
                      <a:gd name="T89" fmla="*/ 23 h 93"/>
                      <a:gd name="T90" fmla="*/ 0 w 97"/>
                      <a:gd name="T91" fmla="*/ 25 h 93"/>
                      <a:gd name="T92" fmla="*/ 0 w 97"/>
                      <a:gd name="T93" fmla="*/ 27 h 93"/>
                      <a:gd name="T94" fmla="*/ 1 w 97"/>
                      <a:gd name="T95" fmla="*/ 30 h 93"/>
                      <a:gd name="T96" fmla="*/ 2 w 97"/>
                      <a:gd name="T97" fmla="*/ 33 h 93"/>
                      <a:gd name="T98" fmla="*/ 3 w 97"/>
                      <a:gd name="T99" fmla="*/ 35 h 93"/>
                      <a:gd name="T100" fmla="*/ 5 w 97"/>
                      <a:gd name="T101" fmla="*/ 37 h 93"/>
                      <a:gd name="T102" fmla="*/ 7 w 97"/>
                      <a:gd name="T103" fmla="*/ 40 h 93"/>
                      <a:gd name="T104" fmla="*/ 8 w 97"/>
                      <a:gd name="T105" fmla="*/ 42 h 93"/>
                      <a:gd name="T106" fmla="*/ 10 w 97"/>
                      <a:gd name="T107" fmla="*/ 43 h 93"/>
                      <a:gd name="T108" fmla="*/ 12 w 97"/>
                      <a:gd name="T109" fmla="*/ 44 h 93"/>
                      <a:gd name="T110" fmla="*/ 15 w 97"/>
                      <a:gd name="T111" fmla="*/ 45 h 93"/>
                      <a:gd name="T112" fmla="*/ 16 w 97"/>
                      <a:gd name="T113" fmla="*/ 46 h 93"/>
                      <a:gd name="T114" fmla="*/ 19 w 97"/>
                      <a:gd name="T115" fmla="*/ 47 h 93"/>
                      <a:gd name="T116" fmla="*/ 21 w 97"/>
                      <a:gd name="T117" fmla="*/ 47 h 93"/>
                      <a:gd name="T118" fmla="*/ 24 w 97"/>
                      <a:gd name="T119" fmla="*/ 47 h 93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97" h="93">
                        <a:moveTo>
                          <a:pt x="49" y="93"/>
                        </a:moveTo>
                        <a:lnTo>
                          <a:pt x="49" y="93"/>
                        </a:lnTo>
                        <a:lnTo>
                          <a:pt x="49" y="92"/>
                        </a:lnTo>
                        <a:lnTo>
                          <a:pt x="50" y="92"/>
                        </a:lnTo>
                        <a:lnTo>
                          <a:pt x="51" y="92"/>
                        </a:lnTo>
                        <a:lnTo>
                          <a:pt x="52" y="92"/>
                        </a:lnTo>
                        <a:lnTo>
                          <a:pt x="54" y="92"/>
                        </a:lnTo>
                        <a:lnTo>
                          <a:pt x="55" y="92"/>
                        </a:lnTo>
                        <a:lnTo>
                          <a:pt x="56" y="92"/>
                        </a:lnTo>
                        <a:lnTo>
                          <a:pt x="57" y="92"/>
                        </a:lnTo>
                        <a:lnTo>
                          <a:pt x="59" y="92"/>
                        </a:lnTo>
                        <a:lnTo>
                          <a:pt x="60" y="91"/>
                        </a:lnTo>
                        <a:lnTo>
                          <a:pt x="61" y="91"/>
                        </a:lnTo>
                        <a:lnTo>
                          <a:pt x="62" y="91"/>
                        </a:lnTo>
                        <a:lnTo>
                          <a:pt x="64" y="91"/>
                        </a:lnTo>
                        <a:lnTo>
                          <a:pt x="65" y="89"/>
                        </a:lnTo>
                        <a:lnTo>
                          <a:pt x="66" y="89"/>
                        </a:lnTo>
                        <a:lnTo>
                          <a:pt x="67" y="88"/>
                        </a:lnTo>
                        <a:lnTo>
                          <a:pt x="68" y="88"/>
                        </a:lnTo>
                        <a:lnTo>
                          <a:pt x="70" y="88"/>
                        </a:lnTo>
                        <a:lnTo>
                          <a:pt x="71" y="87"/>
                        </a:lnTo>
                        <a:lnTo>
                          <a:pt x="72" y="87"/>
                        </a:lnTo>
                        <a:lnTo>
                          <a:pt x="73" y="86"/>
                        </a:lnTo>
                        <a:lnTo>
                          <a:pt x="75" y="86"/>
                        </a:lnTo>
                        <a:lnTo>
                          <a:pt x="75" y="84"/>
                        </a:lnTo>
                        <a:lnTo>
                          <a:pt x="76" y="84"/>
                        </a:lnTo>
                        <a:lnTo>
                          <a:pt x="77" y="83"/>
                        </a:lnTo>
                        <a:lnTo>
                          <a:pt x="78" y="83"/>
                        </a:lnTo>
                        <a:lnTo>
                          <a:pt x="78" y="82"/>
                        </a:lnTo>
                        <a:lnTo>
                          <a:pt x="80" y="82"/>
                        </a:lnTo>
                        <a:lnTo>
                          <a:pt x="81" y="81"/>
                        </a:lnTo>
                        <a:lnTo>
                          <a:pt x="82" y="81"/>
                        </a:lnTo>
                        <a:lnTo>
                          <a:pt x="82" y="79"/>
                        </a:lnTo>
                        <a:lnTo>
                          <a:pt x="83" y="79"/>
                        </a:lnTo>
                        <a:lnTo>
                          <a:pt x="83" y="78"/>
                        </a:lnTo>
                        <a:lnTo>
                          <a:pt x="85" y="78"/>
                        </a:lnTo>
                        <a:lnTo>
                          <a:pt x="85" y="77"/>
                        </a:lnTo>
                        <a:lnTo>
                          <a:pt x="86" y="76"/>
                        </a:lnTo>
                        <a:lnTo>
                          <a:pt x="87" y="74"/>
                        </a:lnTo>
                        <a:lnTo>
                          <a:pt x="88" y="73"/>
                        </a:lnTo>
                        <a:lnTo>
                          <a:pt x="88" y="72"/>
                        </a:lnTo>
                        <a:lnTo>
                          <a:pt x="90" y="72"/>
                        </a:lnTo>
                        <a:lnTo>
                          <a:pt x="90" y="71"/>
                        </a:lnTo>
                        <a:lnTo>
                          <a:pt x="91" y="69"/>
                        </a:lnTo>
                        <a:lnTo>
                          <a:pt x="91" y="68"/>
                        </a:lnTo>
                        <a:lnTo>
                          <a:pt x="92" y="67"/>
                        </a:lnTo>
                        <a:lnTo>
                          <a:pt x="92" y="66"/>
                        </a:lnTo>
                        <a:lnTo>
                          <a:pt x="93" y="66"/>
                        </a:lnTo>
                        <a:lnTo>
                          <a:pt x="93" y="64"/>
                        </a:lnTo>
                        <a:lnTo>
                          <a:pt x="93" y="63"/>
                        </a:lnTo>
                        <a:lnTo>
                          <a:pt x="95" y="63"/>
                        </a:lnTo>
                        <a:lnTo>
                          <a:pt x="95" y="62"/>
                        </a:lnTo>
                        <a:lnTo>
                          <a:pt x="95" y="61"/>
                        </a:lnTo>
                        <a:lnTo>
                          <a:pt x="96" y="59"/>
                        </a:lnTo>
                        <a:lnTo>
                          <a:pt x="96" y="58"/>
                        </a:lnTo>
                        <a:lnTo>
                          <a:pt x="96" y="57"/>
                        </a:lnTo>
                        <a:lnTo>
                          <a:pt x="96" y="56"/>
                        </a:lnTo>
                        <a:lnTo>
                          <a:pt x="97" y="56"/>
                        </a:lnTo>
                        <a:lnTo>
                          <a:pt x="97" y="54"/>
                        </a:lnTo>
                        <a:lnTo>
                          <a:pt x="97" y="53"/>
                        </a:lnTo>
                        <a:lnTo>
                          <a:pt x="97" y="52"/>
                        </a:lnTo>
                        <a:lnTo>
                          <a:pt x="97" y="51"/>
                        </a:lnTo>
                        <a:lnTo>
                          <a:pt x="97" y="49"/>
                        </a:lnTo>
                        <a:lnTo>
                          <a:pt x="97" y="48"/>
                        </a:lnTo>
                        <a:lnTo>
                          <a:pt x="97" y="47"/>
                        </a:lnTo>
                        <a:lnTo>
                          <a:pt x="97" y="46"/>
                        </a:lnTo>
                        <a:lnTo>
                          <a:pt x="97" y="44"/>
                        </a:lnTo>
                        <a:lnTo>
                          <a:pt x="97" y="43"/>
                        </a:lnTo>
                        <a:lnTo>
                          <a:pt x="97" y="42"/>
                        </a:lnTo>
                        <a:lnTo>
                          <a:pt x="97" y="41"/>
                        </a:lnTo>
                        <a:lnTo>
                          <a:pt x="97" y="40"/>
                        </a:lnTo>
                        <a:lnTo>
                          <a:pt x="97" y="38"/>
                        </a:lnTo>
                        <a:lnTo>
                          <a:pt x="97" y="37"/>
                        </a:lnTo>
                        <a:lnTo>
                          <a:pt x="97" y="36"/>
                        </a:lnTo>
                        <a:lnTo>
                          <a:pt x="96" y="36"/>
                        </a:lnTo>
                        <a:lnTo>
                          <a:pt x="96" y="35"/>
                        </a:lnTo>
                        <a:lnTo>
                          <a:pt x="96" y="33"/>
                        </a:lnTo>
                        <a:lnTo>
                          <a:pt x="96" y="32"/>
                        </a:lnTo>
                        <a:lnTo>
                          <a:pt x="95" y="31"/>
                        </a:lnTo>
                        <a:lnTo>
                          <a:pt x="95" y="30"/>
                        </a:lnTo>
                        <a:lnTo>
                          <a:pt x="95" y="28"/>
                        </a:lnTo>
                        <a:lnTo>
                          <a:pt x="93" y="28"/>
                        </a:lnTo>
                        <a:lnTo>
                          <a:pt x="93" y="27"/>
                        </a:lnTo>
                        <a:lnTo>
                          <a:pt x="93" y="26"/>
                        </a:lnTo>
                        <a:lnTo>
                          <a:pt x="92" y="26"/>
                        </a:lnTo>
                        <a:lnTo>
                          <a:pt x="92" y="25"/>
                        </a:lnTo>
                        <a:lnTo>
                          <a:pt x="91" y="23"/>
                        </a:lnTo>
                        <a:lnTo>
                          <a:pt x="91" y="22"/>
                        </a:lnTo>
                        <a:lnTo>
                          <a:pt x="90" y="21"/>
                        </a:lnTo>
                        <a:lnTo>
                          <a:pt x="90" y="20"/>
                        </a:lnTo>
                        <a:lnTo>
                          <a:pt x="88" y="20"/>
                        </a:lnTo>
                        <a:lnTo>
                          <a:pt x="88" y="18"/>
                        </a:lnTo>
                        <a:lnTo>
                          <a:pt x="87" y="17"/>
                        </a:lnTo>
                        <a:lnTo>
                          <a:pt x="86" y="16"/>
                        </a:lnTo>
                        <a:lnTo>
                          <a:pt x="85" y="15"/>
                        </a:lnTo>
                        <a:lnTo>
                          <a:pt x="85" y="13"/>
                        </a:lnTo>
                        <a:lnTo>
                          <a:pt x="83" y="13"/>
                        </a:lnTo>
                        <a:lnTo>
                          <a:pt x="83" y="12"/>
                        </a:lnTo>
                        <a:lnTo>
                          <a:pt x="82" y="12"/>
                        </a:lnTo>
                        <a:lnTo>
                          <a:pt x="82" y="11"/>
                        </a:lnTo>
                        <a:lnTo>
                          <a:pt x="81" y="11"/>
                        </a:lnTo>
                        <a:lnTo>
                          <a:pt x="80" y="10"/>
                        </a:lnTo>
                        <a:lnTo>
                          <a:pt x="78" y="10"/>
                        </a:lnTo>
                        <a:lnTo>
                          <a:pt x="78" y="8"/>
                        </a:lnTo>
                        <a:lnTo>
                          <a:pt x="77" y="8"/>
                        </a:lnTo>
                        <a:lnTo>
                          <a:pt x="76" y="7"/>
                        </a:lnTo>
                        <a:lnTo>
                          <a:pt x="75" y="7"/>
                        </a:lnTo>
                        <a:lnTo>
                          <a:pt x="75" y="6"/>
                        </a:lnTo>
                        <a:lnTo>
                          <a:pt x="73" y="6"/>
                        </a:lnTo>
                        <a:lnTo>
                          <a:pt x="72" y="5"/>
                        </a:lnTo>
                        <a:lnTo>
                          <a:pt x="71" y="5"/>
                        </a:lnTo>
                        <a:lnTo>
                          <a:pt x="70" y="3"/>
                        </a:lnTo>
                        <a:lnTo>
                          <a:pt x="68" y="3"/>
                        </a:lnTo>
                        <a:lnTo>
                          <a:pt x="67" y="3"/>
                        </a:lnTo>
                        <a:lnTo>
                          <a:pt x="66" y="2"/>
                        </a:lnTo>
                        <a:lnTo>
                          <a:pt x="65" y="2"/>
                        </a:lnTo>
                        <a:lnTo>
                          <a:pt x="64" y="1"/>
                        </a:lnTo>
                        <a:lnTo>
                          <a:pt x="62" y="1"/>
                        </a:lnTo>
                        <a:lnTo>
                          <a:pt x="61" y="1"/>
                        </a:lnTo>
                        <a:lnTo>
                          <a:pt x="60" y="1"/>
                        </a:lnTo>
                        <a:lnTo>
                          <a:pt x="59" y="0"/>
                        </a:lnTo>
                        <a:lnTo>
                          <a:pt x="57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54" y="0"/>
                        </a:lnTo>
                        <a:lnTo>
                          <a:pt x="52" y="0"/>
                        </a:lnTo>
                        <a:lnTo>
                          <a:pt x="51" y="0"/>
                        </a:ln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7" y="0"/>
                        </a:lnTo>
                        <a:lnTo>
                          <a:pt x="46" y="0"/>
                        </a:lnTo>
                        <a:lnTo>
                          <a:pt x="45" y="0"/>
                        </a:lnTo>
                        <a:lnTo>
                          <a:pt x="44" y="0"/>
                        </a:lnTo>
                        <a:lnTo>
                          <a:pt x="42" y="0"/>
                        </a:lnTo>
                        <a:lnTo>
                          <a:pt x="41" y="0"/>
                        </a:lnTo>
                        <a:lnTo>
                          <a:pt x="40" y="0"/>
                        </a:lnTo>
                        <a:lnTo>
                          <a:pt x="39" y="0"/>
                        </a:lnTo>
                        <a:lnTo>
                          <a:pt x="37" y="1"/>
                        </a:ln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34" y="1"/>
                        </a:lnTo>
                        <a:lnTo>
                          <a:pt x="32" y="2"/>
                        </a:lnTo>
                        <a:lnTo>
                          <a:pt x="31" y="2"/>
                        </a:lnTo>
                        <a:lnTo>
                          <a:pt x="30" y="3"/>
                        </a:lnTo>
                        <a:lnTo>
                          <a:pt x="29" y="3"/>
                        </a:lnTo>
                        <a:lnTo>
                          <a:pt x="27" y="3"/>
                        </a:lnTo>
                        <a:lnTo>
                          <a:pt x="26" y="5"/>
                        </a:lnTo>
                        <a:lnTo>
                          <a:pt x="25" y="5"/>
                        </a:lnTo>
                        <a:lnTo>
                          <a:pt x="24" y="6"/>
                        </a:lnTo>
                        <a:lnTo>
                          <a:pt x="22" y="6"/>
                        </a:lnTo>
                        <a:lnTo>
                          <a:pt x="22" y="7"/>
                        </a:lnTo>
                        <a:lnTo>
                          <a:pt x="21" y="7"/>
                        </a:lnTo>
                        <a:lnTo>
                          <a:pt x="20" y="8"/>
                        </a:lnTo>
                        <a:lnTo>
                          <a:pt x="19" y="8"/>
                        </a:lnTo>
                        <a:lnTo>
                          <a:pt x="19" y="10"/>
                        </a:lnTo>
                        <a:lnTo>
                          <a:pt x="17" y="10"/>
                        </a:lnTo>
                        <a:lnTo>
                          <a:pt x="16" y="11"/>
                        </a:lnTo>
                        <a:lnTo>
                          <a:pt x="15" y="11"/>
                        </a:lnTo>
                        <a:lnTo>
                          <a:pt x="15" y="12"/>
                        </a:lnTo>
                        <a:lnTo>
                          <a:pt x="14" y="12"/>
                        </a:lnTo>
                        <a:lnTo>
                          <a:pt x="14" y="13"/>
                        </a:lnTo>
                        <a:lnTo>
                          <a:pt x="13" y="13"/>
                        </a:lnTo>
                        <a:lnTo>
                          <a:pt x="13" y="15"/>
                        </a:lnTo>
                        <a:lnTo>
                          <a:pt x="11" y="16"/>
                        </a:lnTo>
                        <a:lnTo>
                          <a:pt x="10" y="17"/>
                        </a:lnTo>
                        <a:lnTo>
                          <a:pt x="9" y="18"/>
                        </a:lnTo>
                        <a:lnTo>
                          <a:pt x="9" y="20"/>
                        </a:lnTo>
                        <a:lnTo>
                          <a:pt x="8" y="20"/>
                        </a:lnTo>
                        <a:lnTo>
                          <a:pt x="8" y="21"/>
                        </a:lnTo>
                        <a:lnTo>
                          <a:pt x="6" y="22"/>
                        </a:lnTo>
                        <a:lnTo>
                          <a:pt x="6" y="23"/>
                        </a:lnTo>
                        <a:lnTo>
                          <a:pt x="5" y="25"/>
                        </a:lnTo>
                        <a:lnTo>
                          <a:pt x="5" y="26"/>
                        </a:lnTo>
                        <a:lnTo>
                          <a:pt x="4" y="26"/>
                        </a:lnTo>
                        <a:lnTo>
                          <a:pt x="4" y="27"/>
                        </a:lnTo>
                        <a:lnTo>
                          <a:pt x="4" y="28"/>
                        </a:lnTo>
                        <a:lnTo>
                          <a:pt x="3" y="28"/>
                        </a:lnTo>
                        <a:lnTo>
                          <a:pt x="3" y="30"/>
                        </a:lnTo>
                        <a:lnTo>
                          <a:pt x="3" y="31"/>
                        </a:lnTo>
                        <a:lnTo>
                          <a:pt x="1" y="32"/>
                        </a:lnTo>
                        <a:lnTo>
                          <a:pt x="1" y="33"/>
                        </a:lnTo>
                        <a:lnTo>
                          <a:pt x="1" y="35"/>
                        </a:lnTo>
                        <a:lnTo>
                          <a:pt x="1" y="36"/>
                        </a:lnTo>
                        <a:lnTo>
                          <a:pt x="0" y="36"/>
                        </a:lnTo>
                        <a:lnTo>
                          <a:pt x="0" y="37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1"/>
                        </a:lnTo>
                        <a:lnTo>
                          <a:pt x="0" y="42"/>
                        </a:lnTo>
                        <a:lnTo>
                          <a:pt x="0" y="43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0" y="49"/>
                        </a:lnTo>
                        <a:lnTo>
                          <a:pt x="0" y="51"/>
                        </a:lnTo>
                        <a:lnTo>
                          <a:pt x="0" y="52"/>
                        </a:lnTo>
                        <a:lnTo>
                          <a:pt x="0" y="53"/>
                        </a:lnTo>
                        <a:lnTo>
                          <a:pt x="0" y="54"/>
                        </a:lnTo>
                        <a:lnTo>
                          <a:pt x="0" y="56"/>
                        </a:lnTo>
                        <a:lnTo>
                          <a:pt x="1" y="56"/>
                        </a:lnTo>
                        <a:lnTo>
                          <a:pt x="1" y="57"/>
                        </a:lnTo>
                        <a:lnTo>
                          <a:pt x="1" y="58"/>
                        </a:lnTo>
                        <a:lnTo>
                          <a:pt x="1" y="59"/>
                        </a:lnTo>
                        <a:lnTo>
                          <a:pt x="3" y="61"/>
                        </a:lnTo>
                        <a:lnTo>
                          <a:pt x="3" y="62"/>
                        </a:lnTo>
                        <a:lnTo>
                          <a:pt x="3" y="63"/>
                        </a:lnTo>
                        <a:lnTo>
                          <a:pt x="4" y="63"/>
                        </a:lnTo>
                        <a:lnTo>
                          <a:pt x="4" y="64"/>
                        </a:lnTo>
                        <a:lnTo>
                          <a:pt x="4" y="66"/>
                        </a:lnTo>
                        <a:lnTo>
                          <a:pt x="5" y="66"/>
                        </a:lnTo>
                        <a:lnTo>
                          <a:pt x="5" y="67"/>
                        </a:lnTo>
                        <a:lnTo>
                          <a:pt x="6" y="68"/>
                        </a:lnTo>
                        <a:lnTo>
                          <a:pt x="6" y="69"/>
                        </a:lnTo>
                        <a:lnTo>
                          <a:pt x="8" y="71"/>
                        </a:lnTo>
                        <a:lnTo>
                          <a:pt x="8" y="72"/>
                        </a:lnTo>
                        <a:lnTo>
                          <a:pt x="9" y="72"/>
                        </a:lnTo>
                        <a:lnTo>
                          <a:pt x="9" y="73"/>
                        </a:lnTo>
                        <a:lnTo>
                          <a:pt x="10" y="74"/>
                        </a:lnTo>
                        <a:lnTo>
                          <a:pt x="11" y="76"/>
                        </a:lnTo>
                        <a:lnTo>
                          <a:pt x="13" y="77"/>
                        </a:lnTo>
                        <a:lnTo>
                          <a:pt x="13" y="78"/>
                        </a:lnTo>
                        <a:lnTo>
                          <a:pt x="14" y="78"/>
                        </a:lnTo>
                        <a:lnTo>
                          <a:pt x="14" y="79"/>
                        </a:lnTo>
                        <a:lnTo>
                          <a:pt x="15" y="79"/>
                        </a:lnTo>
                        <a:lnTo>
                          <a:pt x="15" y="81"/>
                        </a:lnTo>
                        <a:lnTo>
                          <a:pt x="16" y="81"/>
                        </a:lnTo>
                        <a:lnTo>
                          <a:pt x="17" y="82"/>
                        </a:lnTo>
                        <a:lnTo>
                          <a:pt x="19" y="82"/>
                        </a:lnTo>
                        <a:lnTo>
                          <a:pt x="19" y="83"/>
                        </a:lnTo>
                        <a:lnTo>
                          <a:pt x="20" y="83"/>
                        </a:lnTo>
                        <a:lnTo>
                          <a:pt x="21" y="84"/>
                        </a:lnTo>
                        <a:lnTo>
                          <a:pt x="22" y="84"/>
                        </a:lnTo>
                        <a:lnTo>
                          <a:pt x="22" y="86"/>
                        </a:lnTo>
                        <a:lnTo>
                          <a:pt x="24" y="86"/>
                        </a:lnTo>
                        <a:lnTo>
                          <a:pt x="25" y="87"/>
                        </a:lnTo>
                        <a:lnTo>
                          <a:pt x="26" y="87"/>
                        </a:lnTo>
                        <a:lnTo>
                          <a:pt x="27" y="88"/>
                        </a:lnTo>
                        <a:lnTo>
                          <a:pt x="29" y="88"/>
                        </a:lnTo>
                        <a:lnTo>
                          <a:pt x="30" y="88"/>
                        </a:lnTo>
                        <a:lnTo>
                          <a:pt x="31" y="89"/>
                        </a:lnTo>
                        <a:lnTo>
                          <a:pt x="32" y="89"/>
                        </a:lnTo>
                        <a:lnTo>
                          <a:pt x="34" y="91"/>
                        </a:lnTo>
                        <a:lnTo>
                          <a:pt x="35" y="91"/>
                        </a:lnTo>
                        <a:lnTo>
                          <a:pt x="36" y="91"/>
                        </a:lnTo>
                        <a:lnTo>
                          <a:pt x="37" y="91"/>
                        </a:lnTo>
                        <a:lnTo>
                          <a:pt x="39" y="92"/>
                        </a:lnTo>
                        <a:lnTo>
                          <a:pt x="40" y="92"/>
                        </a:lnTo>
                        <a:lnTo>
                          <a:pt x="41" y="92"/>
                        </a:lnTo>
                        <a:lnTo>
                          <a:pt x="42" y="92"/>
                        </a:lnTo>
                        <a:lnTo>
                          <a:pt x="44" y="92"/>
                        </a:lnTo>
                        <a:lnTo>
                          <a:pt x="45" y="92"/>
                        </a:lnTo>
                        <a:lnTo>
                          <a:pt x="46" y="92"/>
                        </a:lnTo>
                        <a:lnTo>
                          <a:pt x="47" y="92"/>
                        </a:lnTo>
                        <a:lnTo>
                          <a:pt x="49" y="92"/>
                        </a:lnTo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0000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Line 1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698" y="2499"/>
                    <a:ext cx="0" cy="148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Line 1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13" y="3461"/>
                    <a:ext cx="644" cy="0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Line 1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09" y="2867"/>
                    <a:ext cx="648" cy="0"/>
                  </a:xfrm>
                  <a:prstGeom prst="line">
                    <a:avLst/>
                  </a:prstGeom>
                  <a:noFill/>
                  <a:ln w="587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Line 1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13" y="2913"/>
                    <a:ext cx="644" cy="1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Line 1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17" y="2954"/>
                    <a:ext cx="640" cy="0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Line 1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25" y="3078"/>
                    <a:ext cx="632" cy="0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Line 1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26" y="2494"/>
                    <a:ext cx="631" cy="0"/>
                  </a:xfrm>
                  <a:prstGeom prst="line">
                    <a:avLst/>
                  </a:prstGeom>
                  <a:noFill/>
                  <a:ln w="17526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4785" y="2620"/>
                    <a:ext cx="426" cy="128"/>
                  </a:xfrm>
                  <a:custGeom>
                    <a:avLst/>
                    <a:gdLst>
                      <a:gd name="T0" fmla="*/ 0 w 624"/>
                      <a:gd name="T1" fmla="*/ 64 h 112"/>
                      <a:gd name="T2" fmla="*/ 33 w 624"/>
                      <a:gd name="T3" fmla="*/ 64 h 112"/>
                      <a:gd name="T4" fmla="*/ 66 w 624"/>
                      <a:gd name="T5" fmla="*/ 119 h 112"/>
                      <a:gd name="T6" fmla="*/ 98 w 624"/>
                      <a:gd name="T7" fmla="*/ 9 h 112"/>
                      <a:gd name="T8" fmla="*/ 131 w 624"/>
                      <a:gd name="T9" fmla="*/ 119 h 112"/>
                      <a:gd name="T10" fmla="*/ 164 w 624"/>
                      <a:gd name="T11" fmla="*/ 9 h 112"/>
                      <a:gd name="T12" fmla="*/ 197 w 624"/>
                      <a:gd name="T13" fmla="*/ 119 h 112"/>
                      <a:gd name="T14" fmla="*/ 229 w 624"/>
                      <a:gd name="T15" fmla="*/ 9 h 112"/>
                      <a:gd name="T16" fmla="*/ 262 w 624"/>
                      <a:gd name="T17" fmla="*/ 119 h 112"/>
                      <a:gd name="T18" fmla="*/ 295 w 624"/>
                      <a:gd name="T19" fmla="*/ 9 h 112"/>
                      <a:gd name="T20" fmla="*/ 328 w 624"/>
                      <a:gd name="T21" fmla="*/ 119 h 112"/>
                      <a:gd name="T22" fmla="*/ 360 w 624"/>
                      <a:gd name="T23" fmla="*/ 9 h 112"/>
                      <a:gd name="T24" fmla="*/ 393 w 624"/>
                      <a:gd name="T25" fmla="*/ 64 h 112"/>
                      <a:gd name="T26" fmla="*/ 426 w 624"/>
                      <a:gd name="T27" fmla="*/ 64 h 1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624" h="112">
                        <a:moveTo>
                          <a:pt x="0" y="56"/>
                        </a:moveTo>
                        <a:cubicBezTo>
                          <a:pt x="16" y="52"/>
                          <a:pt x="32" y="48"/>
                          <a:pt x="48" y="56"/>
                        </a:cubicBezTo>
                        <a:cubicBezTo>
                          <a:pt x="64" y="64"/>
                          <a:pt x="80" y="112"/>
                          <a:pt x="96" y="104"/>
                        </a:cubicBezTo>
                        <a:cubicBezTo>
                          <a:pt x="112" y="96"/>
                          <a:pt x="128" y="8"/>
                          <a:pt x="144" y="8"/>
                        </a:cubicBezTo>
                        <a:cubicBezTo>
                          <a:pt x="160" y="8"/>
                          <a:pt x="176" y="104"/>
                          <a:pt x="192" y="104"/>
                        </a:cubicBezTo>
                        <a:cubicBezTo>
                          <a:pt x="208" y="104"/>
                          <a:pt x="224" y="8"/>
                          <a:pt x="240" y="8"/>
                        </a:cubicBezTo>
                        <a:cubicBezTo>
                          <a:pt x="256" y="8"/>
                          <a:pt x="272" y="104"/>
                          <a:pt x="288" y="104"/>
                        </a:cubicBezTo>
                        <a:cubicBezTo>
                          <a:pt x="304" y="104"/>
                          <a:pt x="320" y="8"/>
                          <a:pt x="336" y="8"/>
                        </a:cubicBezTo>
                        <a:cubicBezTo>
                          <a:pt x="352" y="8"/>
                          <a:pt x="368" y="104"/>
                          <a:pt x="384" y="104"/>
                        </a:cubicBezTo>
                        <a:cubicBezTo>
                          <a:pt x="400" y="104"/>
                          <a:pt x="416" y="8"/>
                          <a:pt x="432" y="8"/>
                        </a:cubicBezTo>
                        <a:cubicBezTo>
                          <a:pt x="448" y="8"/>
                          <a:pt x="464" y="104"/>
                          <a:pt x="480" y="104"/>
                        </a:cubicBezTo>
                        <a:cubicBezTo>
                          <a:pt x="496" y="104"/>
                          <a:pt x="512" y="16"/>
                          <a:pt x="528" y="8"/>
                        </a:cubicBezTo>
                        <a:cubicBezTo>
                          <a:pt x="544" y="0"/>
                          <a:pt x="560" y="48"/>
                          <a:pt x="576" y="56"/>
                        </a:cubicBezTo>
                        <a:cubicBezTo>
                          <a:pt x="592" y="64"/>
                          <a:pt x="616" y="56"/>
                          <a:pt x="624" y="5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246" name="Object 15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66197007"/>
                      </p:ext>
                    </p:extLst>
                  </p:nvPr>
                </p:nvGraphicFramePr>
                <p:xfrm>
                  <a:off x="5239" y="2567"/>
                  <a:ext cx="232" cy="17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374" name="Formel" r:id="rId4" imgW="215619" imgH="177569" progId="Equation.3">
                          <p:embed/>
                        </p:oleObj>
                      </mc:Choice>
                      <mc:Fallback>
                        <p:oleObj name="Formel" r:id="rId4" imgW="215619" imgH="177569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239" y="2567"/>
                                <a:ext cx="232" cy="17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00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47" name="Text Box 15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195" y="3307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1" hangingPunct="1"/>
                    <a:r>
                      <a:rPr lang="de-DE" altLang="en-US" sz="1600" b="1">
                        <a:solidFill>
                          <a:schemeClr val="tx1"/>
                        </a:solidFill>
                      </a:rPr>
                      <a:t>K</a:t>
                    </a:r>
                    <a:endParaRPr lang="en-US" altLang="en-US" sz="16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8" name="Text Box 15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195" y="2950"/>
                    <a:ext cx="1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1" hangingPunct="1"/>
                    <a:r>
                      <a:rPr lang="de-DE" altLang="en-US" sz="1600" b="1">
                        <a:solidFill>
                          <a:schemeClr val="tx1"/>
                        </a:solidFill>
                      </a:rPr>
                      <a:t>L</a:t>
                    </a:r>
                    <a:endParaRPr lang="en-US" altLang="en-US" sz="16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9" name="Oval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4" y="2690"/>
                    <a:ext cx="49" cy="4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aphicFrame>
                <p:nvGraphicFramePr>
                  <p:cNvPr id="250" name="Object 162"/>
                  <p:cNvGraphicFramePr>
                    <a:graphicFrameLocks noChangeAspect="1"/>
                  </p:cNvGraphicFramePr>
                  <p:nvPr/>
                </p:nvGraphicFramePr>
                <p:xfrm>
                  <a:off x="4196" y="2764"/>
                  <a:ext cx="227" cy="1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375" name="Formel" r:id="rId6" imgW="152202" imgH="126835" progId="Equation.3">
                          <p:embed/>
                        </p:oleObj>
                      </mc:Choice>
                      <mc:Fallback>
                        <p:oleObj name="Formel" r:id="rId6" imgW="152202" imgH="1268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96" y="2764"/>
                                <a:ext cx="227" cy="1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35" name="Text Box 350"/>
                <p:cNvSpPr txBox="1">
                  <a:spLocks noChangeArrowheads="1"/>
                </p:cNvSpPr>
                <p:nvPr/>
              </p:nvSpPr>
              <p:spPr bwMode="auto">
                <a:xfrm>
                  <a:off x="7252813" y="3772966"/>
                  <a:ext cx="998538" cy="33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free-free</a:t>
                  </a:r>
                </a:p>
              </p:txBody>
            </p:sp>
          </p:grpSp>
          <p:sp>
            <p:nvSpPr>
              <p:cNvPr id="251" name="Textfeld 250"/>
              <p:cNvSpPr txBox="1"/>
              <p:nvPr/>
            </p:nvSpPr>
            <p:spPr>
              <a:xfrm>
                <a:off x="2483768" y="3939984"/>
                <a:ext cx="30540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dirty="0" smtClean="0">
                    <a:solidFill>
                      <a:srgbClr val="000066"/>
                    </a:solidFill>
                  </a:rPr>
                  <a:t>Bremsstrahlung</a:t>
                </a:r>
                <a:endParaRPr lang="en-US" sz="3200" dirty="0">
                  <a:solidFill>
                    <a:srgbClr val="000066"/>
                  </a:solidFill>
                </a:endParaRPr>
              </a:p>
            </p:txBody>
          </p:sp>
        </p:grpSp>
        <p:cxnSp>
          <p:nvCxnSpPr>
            <p:cNvPr id="6" name="Gerade Verbindung mit Pfeil 5"/>
            <p:cNvCxnSpPr/>
            <p:nvPr/>
          </p:nvCxnSpPr>
          <p:spPr bwMode="auto">
            <a:xfrm>
              <a:off x="1709074" y="4962376"/>
              <a:ext cx="144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4" name="Gerade Verbindung mit Pfeil 253"/>
            <p:cNvCxnSpPr/>
            <p:nvPr/>
          </p:nvCxnSpPr>
          <p:spPr bwMode="auto">
            <a:xfrm>
              <a:off x="1621703" y="6042954"/>
              <a:ext cx="151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2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Radiative Processes for Highly Charged Ions</a:t>
            </a:r>
            <a:endParaRPr lang="de-D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07403" y="1034669"/>
            <a:ext cx="8848965" cy="3002591"/>
            <a:chOff x="2902783" y="3415249"/>
            <a:chExt cx="8848965" cy="300259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902783" y="3415249"/>
              <a:ext cx="8848965" cy="3002591"/>
              <a:chOff x="115523" y="930465"/>
              <a:chExt cx="8848965" cy="3002591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115523" y="930465"/>
                <a:ext cx="8848965" cy="3002591"/>
                <a:chOff x="115523" y="930465"/>
                <a:chExt cx="8848965" cy="3002591"/>
              </a:xfrm>
            </p:grpSpPr>
            <p:sp>
              <p:nvSpPr>
                <p:cNvPr id="153" name="Ellipse 152"/>
                <p:cNvSpPr>
                  <a:spLocks noChangeAspect="1"/>
                </p:cNvSpPr>
                <p:nvPr/>
              </p:nvSpPr>
              <p:spPr bwMode="auto">
                <a:xfrm>
                  <a:off x="115523" y="2204864"/>
                  <a:ext cx="667169" cy="66954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50" name="Gruppieren 49"/>
                <p:cNvGrpSpPr/>
                <p:nvPr/>
              </p:nvGrpSpPr>
              <p:grpSpPr>
                <a:xfrm>
                  <a:off x="827584" y="1814023"/>
                  <a:ext cx="2883197" cy="2119033"/>
                  <a:chOff x="1440754" y="4509120"/>
                  <a:chExt cx="2883197" cy="2119033"/>
                </a:xfrm>
              </p:grpSpPr>
              <p:pic>
                <p:nvPicPr>
                  <p:cNvPr id="71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0754" y="4509120"/>
                    <a:ext cx="2763155" cy="2119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" name="Freeform 2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412194" y="4809141"/>
                    <a:ext cx="52240" cy="582262"/>
                  </a:xfrm>
                  <a:custGeom>
                    <a:avLst/>
                    <a:gdLst>
                      <a:gd name="T0" fmla="*/ 31 w 70"/>
                      <a:gd name="T1" fmla="*/ 701 h 705"/>
                      <a:gd name="T2" fmla="*/ 31 w 70"/>
                      <a:gd name="T3" fmla="*/ 106 h 705"/>
                      <a:gd name="T4" fmla="*/ 31 w 70"/>
                      <a:gd name="T5" fmla="*/ 103 h 705"/>
                      <a:gd name="T6" fmla="*/ 31 w 70"/>
                      <a:gd name="T7" fmla="*/ 101 h 705"/>
                      <a:gd name="T8" fmla="*/ 34 w 70"/>
                      <a:gd name="T9" fmla="*/ 101 h 705"/>
                      <a:gd name="T10" fmla="*/ 35 w 70"/>
                      <a:gd name="T11" fmla="*/ 100 h 705"/>
                      <a:gd name="T12" fmla="*/ 37 w 70"/>
                      <a:gd name="T13" fmla="*/ 101 h 705"/>
                      <a:gd name="T14" fmla="*/ 38 w 70"/>
                      <a:gd name="T15" fmla="*/ 101 h 705"/>
                      <a:gd name="T16" fmla="*/ 40 w 70"/>
                      <a:gd name="T17" fmla="*/ 103 h 705"/>
                      <a:gd name="T18" fmla="*/ 40 w 70"/>
                      <a:gd name="T19" fmla="*/ 106 h 705"/>
                      <a:gd name="T20" fmla="*/ 40 w 70"/>
                      <a:gd name="T21" fmla="*/ 701 h 705"/>
                      <a:gd name="T22" fmla="*/ 40 w 70"/>
                      <a:gd name="T23" fmla="*/ 702 h 705"/>
                      <a:gd name="T24" fmla="*/ 38 w 70"/>
                      <a:gd name="T25" fmla="*/ 704 h 705"/>
                      <a:gd name="T26" fmla="*/ 37 w 70"/>
                      <a:gd name="T27" fmla="*/ 704 h 705"/>
                      <a:gd name="T28" fmla="*/ 35 w 70"/>
                      <a:gd name="T29" fmla="*/ 705 h 705"/>
                      <a:gd name="T30" fmla="*/ 34 w 70"/>
                      <a:gd name="T31" fmla="*/ 704 h 705"/>
                      <a:gd name="T32" fmla="*/ 31 w 70"/>
                      <a:gd name="T33" fmla="*/ 704 h 705"/>
                      <a:gd name="T34" fmla="*/ 31 w 70"/>
                      <a:gd name="T35" fmla="*/ 702 h 705"/>
                      <a:gd name="T36" fmla="*/ 31 w 70"/>
                      <a:gd name="T37" fmla="*/ 701 h 705"/>
                      <a:gd name="T38" fmla="*/ 31 w 70"/>
                      <a:gd name="T39" fmla="*/ 701 h 705"/>
                      <a:gd name="T40" fmla="*/ 0 w 70"/>
                      <a:gd name="T41" fmla="*/ 117 h 705"/>
                      <a:gd name="T42" fmla="*/ 35 w 70"/>
                      <a:gd name="T43" fmla="*/ 0 h 705"/>
                      <a:gd name="T44" fmla="*/ 70 w 70"/>
                      <a:gd name="T45" fmla="*/ 117 h 705"/>
                      <a:gd name="T46" fmla="*/ 0 w 70"/>
                      <a:gd name="T47" fmla="*/ 117 h 7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0" h="705">
                        <a:moveTo>
                          <a:pt x="31" y="701"/>
                        </a:moveTo>
                        <a:lnTo>
                          <a:pt x="31" y="106"/>
                        </a:lnTo>
                        <a:lnTo>
                          <a:pt x="31" y="103"/>
                        </a:lnTo>
                        <a:lnTo>
                          <a:pt x="31" y="101"/>
                        </a:lnTo>
                        <a:lnTo>
                          <a:pt x="34" y="101"/>
                        </a:lnTo>
                        <a:lnTo>
                          <a:pt x="35" y="100"/>
                        </a:lnTo>
                        <a:lnTo>
                          <a:pt x="37" y="101"/>
                        </a:lnTo>
                        <a:lnTo>
                          <a:pt x="38" y="101"/>
                        </a:lnTo>
                        <a:lnTo>
                          <a:pt x="40" y="103"/>
                        </a:lnTo>
                        <a:lnTo>
                          <a:pt x="40" y="106"/>
                        </a:lnTo>
                        <a:lnTo>
                          <a:pt x="40" y="701"/>
                        </a:lnTo>
                        <a:lnTo>
                          <a:pt x="40" y="702"/>
                        </a:lnTo>
                        <a:lnTo>
                          <a:pt x="38" y="704"/>
                        </a:lnTo>
                        <a:lnTo>
                          <a:pt x="37" y="704"/>
                        </a:lnTo>
                        <a:lnTo>
                          <a:pt x="35" y="705"/>
                        </a:lnTo>
                        <a:lnTo>
                          <a:pt x="34" y="704"/>
                        </a:lnTo>
                        <a:lnTo>
                          <a:pt x="31" y="704"/>
                        </a:lnTo>
                        <a:lnTo>
                          <a:pt x="31" y="702"/>
                        </a:lnTo>
                        <a:lnTo>
                          <a:pt x="31" y="701"/>
                        </a:lnTo>
                        <a:lnTo>
                          <a:pt x="31" y="701"/>
                        </a:lnTo>
                        <a:close/>
                        <a:moveTo>
                          <a:pt x="0" y="117"/>
                        </a:moveTo>
                        <a:lnTo>
                          <a:pt x="35" y="0"/>
                        </a:lnTo>
                        <a:lnTo>
                          <a:pt x="70" y="117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6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362177" y="5401403"/>
                    <a:ext cx="68912" cy="130009"/>
                  </a:xfrm>
                  <a:custGeom>
                    <a:avLst/>
                    <a:gdLst>
                      <a:gd name="T0" fmla="*/ 94 w 94"/>
                      <a:gd name="T1" fmla="*/ 7 h 158"/>
                      <a:gd name="T2" fmla="*/ 34 w 94"/>
                      <a:gd name="T3" fmla="*/ 109 h 158"/>
                      <a:gd name="T4" fmla="*/ 32 w 94"/>
                      <a:gd name="T5" fmla="*/ 110 h 158"/>
                      <a:gd name="T6" fmla="*/ 31 w 94"/>
                      <a:gd name="T7" fmla="*/ 112 h 158"/>
                      <a:gd name="T8" fmla="*/ 28 w 94"/>
                      <a:gd name="T9" fmla="*/ 112 h 158"/>
                      <a:gd name="T10" fmla="*/ 27 w 94"/>
                      <a:gd name="T11" fmla="*/ 110 h 158"/>
                      <a:gd name="T12" fmla="*/ 25 w 94"/>
                      <a:gd name="T13" fmla="*/ 110 h 158"/>
                      <a:gd name="T14" fmla="*/ 25 w 94"/>
                      <a:gd name="T15" fmla="*/ 107 h 158"/>
                      <a:gd name="T16" fmla="*/ 25 w 94"/>
                      <a:gd name="T17" fmla="*/ 106 h 158"/>
                      <a:gd name="T18" fmla="*/ 25 w 94"/>
                      <a:gd name="T19" fmla="*/ 105 h 158"/>
                      <a:gd name="T20" fmla="*/ 87 w 94"/>
                      <a:gd name="T21" fmla="*/ 2 h 158"/>
                      <a:gd name="T22" fmla="*/ 88 w 94"/>
                      <a:gd name="T23" fmla="*/ 1 h 158"/>
                      <a:gd name="T24" fmla="*/ 90 w 94"/>
                      <a:gd name="T25" fmla="*/ 0 h 158"/>
                      <a:gd name="T26" fmla="*/ 91 w 94"/>
                      <a:gd name="T27" fmla="*/ 0 h 158"/>
                      <a:gd name="T28" fmla="*/ 93 w 94"/>
                      <a:gd name="T29" fmla="*/ 1 h 158"/>
                      <a:gd name="T30" fmla="*/ 94 w 94"/>
                      <a:gd name="T31" fmla="*/ 1 h 158"/>
                      <a:gd name="T32" fmla="*/ 94 w 94"/>
                      <a:gd name="T33" fmla="*/ 2 h 158"/>
                      <a:gd name="T34" fmla="*/ 94 w 94"/>
                      <a:gd name="T35" fmla="*/ 5 h 158"/>
                      <a:gd name="T36" fmla="*/ 94 w 94"/>
                      <a:gd name="T37" fmla="*/ 7 h 158"/>
                      <a:gd name="T38" fmla="*/ 94 w 94"/>
                      <a:gd name="T39" fmla="*/ 7 h 158"/>
                      <a:gd name="T40" fmla="*/ 66 w 94"/>
                      <a:gd name="T41" fmla="*/ 114 h 158"/>
                      <a:gd name="T42" fmla="*/ 0 w 94"/>
                      <a:gd name="T43" fmla="*/ 158 h 158"/>
                      <a:gd name="T44" fmla="*/ 6 w 94"/>
                      <a:gd name="T45" fmla="*/ 79 h 158"/>
                      <a:gd name="T46" fmla="*/ 66 w 94"/>
                      <a:gd name="T47" fmla="*/ 114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4" h="158">
                        <a:moveTo>
                          <a:pt x="94" y="7"/>
                        </a:moveTo>
                        <a:lnTo>
                          <a:pt x="34" y="109"/>
                        </a:lnTo>
                        <a:lnTo>
                          <a:pt x="32" y="110"/>
                        </a:lnTo>
                        <a:lnTo>
                          <a:pt x="31" y="112"/>
                        </a:lnTo>
                        <a:lnTo>
                          <a:pt x="28" y="112"/>
                        </a:lnTo>
                        <a:lnTo>
                          <a:pt x="27" y="110"/>
                        </a:lnTo>
                        <a:lnTo>
                          <a:pt x="25" y="110"/>
                        </a:lnTo>
                        <a:lnTo>
                          <a:pt x="25" y="107"/>
                        </a:lnTo>
                        <a:lnTo>
                          <a:pt x="25" y="106"/>
                        </a:lnTo>
                        <a:lnTo>
                          <a:pt x="25" y="105"/>
                        </a:lnTo>
                        <a:lnTo>
                          <a:pt x="87" y="2"/>
                        </a:lnTo>
                        <a:lnTo>
                          <a:pt x="88" y="1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4" y="2"/>
                        </a:lnTo>
                        <a:lnTo>
                          <a:pt x="94" y="5"/>
                        </a:lnTo>
                        <a:lnTo>
                          <a:pt x="94" y="7"/>
                        </a:lnTo>
                        <a:lnTo>
                          <a:pt x="94" y="7"/>
                        </a:lnTo>
                        <a:close/>
                        <a:moveTo>
                          <a:pt x="66" y="114"/>
                        </a:moveTo>
                        <a:lnTo>
                          <a:pt x="0" y="158"/>
                        </a:lnTo>
                        <a:lnTo>
                          <a:pt x="6" y="79"/>
                        </a:lnTo>
                        <a:lnTo>
                          <a:pt x="66" y="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0001" y="5061380"/>
                    <a:ext cx="108926" cy="197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de-DE" sz="1300">
                        <a:solidFill>
                          <a:srgbClr val="000000"/>
                        </a:solidFill>
                      </a:rPr>
                      <a:t>E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2207" y="5465852"/>
                    <a:ext cx="108926" cy="1989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de-DE" sz="1300">
                        <a:solidFill>
                          <a:srgbClr val="000000"/>
                        </a:solidFill>
                      </a:rPr>
                      <a:t>B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Rectangl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9781" y="6214792"/>
                    <a:ext cx="441260" cy="1989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de-DE" sz="1300">
                        <a:solidFill>
                          <a:srgbClr val="000099"/>
                        </a:solidFill>
                      </a:rPr>
                      <a:t>dipole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77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0754" y="4509120"/>
                    <a:ext cx="2763155" cy="2119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8" name="Freeform 5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412194" y="4809141"/>
                    <a:ext cx="52240" cy="582262"/>
                  </a:xfrm>
                  <a:custGeom>
                    <a:avLst/>
                    <a:gdLst>
                      <a:gd name="T0" fmla="*/ 31 w 70"/>
                      <a:gd name="T1" fmla="*/ 701 h 705"/>
                      <a:gd name="T2" fmla="*/ 31 w 70"/>
                      <a:gd name="T3" fmla="*/ 106 h 705"/>
                      <a:gd name="T4" fmla="*/ 31 w 70"/>
                      <a:gd name="T5" fmla="*/ 103 h 705"/>
                      <a:gd name="T6" fmla="*/ 31 w 70"/>
                      <a:gd name="T7" fmla="*/ 101 h 705"/>
                      <a:gd name="T8" fmla="*/ 34 w 70"/>
                      <a:gd name="T9" fmla="*/ 101 h 705"/>
                      <a:gd name="T10" fmla="*/ 35 w 70"/>
                      <a:gd name="T11" fmla="*/ 100 h 705"/>
                      <a:gd name="T12" fmla="*/ 37 w 70"/>
                      <a:gd name="T13" fmla="*/ 101 h 705"/>
                      <a:gd name="T14" fmla="*/ 38 w 70"/>
                      <a:gd name="T15" fmla="*/ 101 h 705"/>
                      <a:gd name="T16" fmla="*/ 40 w 70"/>
                      <a:gd name="T17" fmla="*/ 103 h 705"/>
                      <a:gd name="T18" fmla="*/ 40 w 70"/>
                      <a:gd name="T19" fmla="*/ 106 h 705"/>
                      <a:gd name="T20" fmla="*/ 40 w 70"/>
                      <a:gd name="T21" fmla="*/ 701 h 705"/>
                      <a:gd name="T22" fmla="*/ 40 w 70"/>
                      <a:gd name="T23" fmla="*/ 702 h 705"/>
                      <a:gd name="T24" fmla="*/ 38 w 70"/>
                      <a:gd name="T25" fmla="*/ 704 h 705"/>
                      <a:gd name="T26" fmla="*/ 37 w 70"/>
                      <a:gd name="T27" fmla="*/ 704 h 705"/>
                      <a:gd name="T28" fmla="*/ 35 w 70"/>
                      <a:gd name="T29" fmla="*/ 705 h 705"/>
                      <a:gd name="T30" fmla="*/ 34 w 70"/>
                      <a:gd name="T31" fmla="*/ 704 h 705"/>
                      <a:gd name="T32" fmla="*/ 31 w 70"/>
                      <a:gd name="T33" fmla="*/ 704 h 705"/>
                      <a:gd name="T34" fmla="*/ 31 w 70"/>
                      <a:gd name="T35" fmla="*/ 702 h 705"/>
                      <a:gd name="T36" fmla="*/ 31 w 70"/>
                      <a:gd name="T37" fmla="*/ 701 h 705"/>
                      <a:gd name="T38" fmla="*/ 31 w 70"/>
                      <a:gd name="T39" fmla="*/ 701 h 705"/>
                      <a:gd name="T40" fmla="*/ 0 w 70"/>
                      <a:gd name="T41" fmla="*/ 117 h 705"/>
                      <a:gd name="T42" fmla="*/ 35 w 70"/>
                      <a:gd name="T43" fmla="*/ 0 h 705"/>
                      <a:gd name="T44" fmla="*/ 70 w 70"/>
                      <a:gd name="T45" fmla="*/ 117 h 705"/>
                      <a:gd name="T46" fmla="*/ 0 w 70"/>
                      <a:gd name="T47" fmla="*/ 117 h 7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0" h="705">
                        <a:moveTo>
                          <a:pt x="31" y="701"/>
                        </a:moveTo>
                        <a:lnTo>
                          <a:pt x="31" y="106"/>
                        </a:lnTo>
                        <a:lnTo>
                          <a:pt x="31" y="103"/>
                        </a:lnTo>
                        <a:lnTo>
                          <a:pt x="31" y="101"/>
                        </a:lnTo>
                        <a:lnTo>
                          <a:pt x="34" y="101"/>
                        </a:lnTo>
                        <a:lnTo>
                          <a:pt x="35" y="100"/>
                        </a:lnTo>
                        <a:lnTo>
                          <a:pt x="37" y="101"/>
                        </a:lnTo>
                        <a:lnTo>
                          <a:pt x="38" y="101"/>
                        </a:lnTo>
                        <a:lnTo>
                          <a:pt x="40" y="103"/>
                        </a:lnTo>
                        <a:lnTo>
                          <a:pt x="40" y="106"/>
                        </a:lnTo>
                        <a:lnTo>
                          <a:pt x="40" y="701"/>
                        </a:lnTo>
                        <a:lnTo>
                          <a:pt x="40" y="702"/>
                        </a:lnTo>
                        <a:lnTo>
                          <a:pt x="38" y="704"/>
                        </a:lnTo>
                        <a:lnTo>
                          <a:pt x="37" y="704"/>
                        </a:lnTo>
                        <a:lnTo>
                          <a:pt x="35" y="705"/>
                        </a:lnTo>
                        <a:lnTo>
                          <a:pt x="34" y="704"/>
                        </a:lnTo>
                        <a:lnTo>
                          <a:pt x="31" y="704"/>
                        </a:lnTo>
                        <a:lnTo>
                          <a:pt x="31" y="702"/>
                        </a:lnTo>
                        <a:lnTo>
                          <a:pt x="31" y="701"/>
                        </a:lnTo>
                        <a:lnTo>
                          <a:pt x="31" y="701"/>
                        </a:lnTo>
                        <a:close/>
                        <a:moveTo>
                          <a:pt x="0" y="117"/>
                        </a:moveTo>
                        <a:lnTo>
                          <a:pt x="35" y="0"/>
                        </a:lnTo>
                        <a:lnTo>
                          <a:pt x="70" y="117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5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362177" y="5401403"/>
                    <a:ext cx="68912" cy="130009"/>
                  </a:xfrm>
                  <a:custGeom>
                    <a:avLst/>
                    <a:gdLst>
                      <a:gd name="T0" fmla="*/ 94 w 94"/>
                      <a:gd name="T1" fmla="*/ 7 h 158"/>
                      <a:gd name="T2" fmla="*/ 34 w 94"/>
                      <a:gd name="T3" fmla="*/ 109 h 158"/>
                      <a:gd name="T4" fmla="*/ 32 w 94"/>
                      <a:gd name="T5" fmla="*/ 110 h 158"/>
                      <a:gd name="T6" fmla="*/ 31 w 94"/>
                      <a:gd name="T7" fmla="*/ 112 h 158"/>
                      <a:gd name="T8" fmla="*/ 28 w 94"/>
                      <a:gd name="T9" fmla="*/ 112 h 158"/>
                      <a:gd name="T10" fmla="*/ 27 w 94"/>
                      <a:gd name="T11" fmla="*/ 110 h 158"/>
                      <a:gd name="T12" fmla="*/ 25 w 94"/>
                      <a:gd name="T13" fmla="*/ 110 h 158"/>
                      <a:gd name="T14" fmla="*/ 25 w 94"/>
                      <a:gd name="T15" fmla="*/ 107 h 158"/>
                      <a:gd name="T16" fmla="*/ 25 w 94"/>
                      <a:gd name="T17" fmla="*/ 106 h 158"/>
                      <a:gd name="T18" fmla="*/ 25 w 94"/>
                      <a:gd name="T19" fmla="*/ 105 h 158"/>
                      <a:gd name="T20" fmla="*/ 87 w 94"/>
                      <a:gd name="T21" fmla="*/ 2 h 158"/>
                      <a:gd name="T22" fmla="*/ 88 w 94"/>
                      <a:gd name="T23" fmla="*/ 1 h 158"/>
                      <a:gd name="T24" fmla="*/ 90 w 94"/>
                      <a:gd name="T25" fmla="*/ 0 h 158"/>
                      <a:gd name="T26" fmla="*/ 91 w 94"/>
                      <a:gd name="T27" fmla="*/ 0 h 158"/>
                      <a:gd name="T28" fmla="*/ 93 w 94"/>
                      <a:gd name="T29" fmla="*/ 1 h 158"/>
                      <a:gd name="T30" fmla="*/ 94 w 94"/>
                      <a:gd name="T31" fmla="*/ 1 h 158"/>
                      <a:gd name="T32" fmla="*/ 94 w 94"/>
                      <a:gd name="T33" fmla="*/ 2 h 158"/>
                      <a:gd name="T34" fmla="*/ 94 w 94"/>
                      <a:gd name="T35" fmla="*/ 5 h 158"/>
                      <a:gd name="T36" fmla="*/ 94 w 94"/>
                      <a:gd name="T37" fmla="*/ 7 h 158"/>
                      <a:gd name="T38" fmla="*/ 94 w 94"/>
                      <a:gd name="T39" fmla="*/ 7 h 158"/>
                      <a:gd name="T40" fmla="*/ 66 w 94"/>
                      <a:gd name="T41" fmla="*/ 114 h 158"/>
                      <a:gd name="T42" fmla="*/ 0 w 94"/>
                      <a:gd name="T43" fmla="*/ 158 h 158"/>
                      <a:gd name="T44" fmla="*/ 6 w 94"/>
                      <a:gd name="T45" fmla="*/ 79 h 158"/>
                      <a:gd name="T46" fmla="*/ 66 w 94"/>
                      <a:gd name="T47" fmla="*/ 114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4" h="158">
                        <a:moveTo>
                          <a:pt x="94" y="7"/>
                        </a:moveTo>
                        <a:lnTo>
                          <a:pt x="34" y="109"/>
                        </a:lnTo>
                        <a:lnTo>
                          <a:pt x="32" y="110"/>
                        </a:lnTo>
                        <a:lnTo>
                          <a:pt x="31" y="112"/>
                        </a:lnTo>
                        <a:lnTo>
                          <a:pt x="28" y="112"/>
                        </a:lnTo>
                        <a:lnTo>
                          <a:pt x="27" y="110"/>
                        </a:lnTo>
                        <a:lnTo>
                          <a:pt x="25" y="110"/>
                        </a:lnTo>
                        <a:lnTo>
                          <a:pt x="25" y="107"/>
                        </a:lnTo>
                        <a:lnTo>
                          <a:pt x="25" y="106"/>
                        </a:lnTo>
                        <a:lnTo>
                          <a:pt x="25" y="105"/>
                        </a:lnTo>
                        <a:lnTo>
                          <a:pt x="87" y="2"/>
                        </a:lnTo>
                        <a:lnTo>
                          <a:pt x="88" y="1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4" y="2"/>
                        </a:lnTo>
                        <a:lnTo>
                          <a:pt x="94" y="5"/>
                        </a:lnTo>
                        <a:lnTo>
                          <a:pt x="94" y="7"/>
                        </a:lnTo>
                        <a:lnTo>
                          <a:pt x="94" y="7"/>
                        </a:lnTo>
                        <a:close/>
                        <a:moveTo>
                          <a:pt x="66" y="114"/>
                        </a:moveTo>
                        <a:lnTo>
                          <a:pt x="0" y="158"/>
                        </a:lnTo>
                        <a:lnTo>
                          <a:pt x="6" y="79"/>
                        </a:lnTo>
                        <a:lnTo>
                          <a:pt x="66" y="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0001" y="5061380"/>
                    <a:ext cx="108926" cy="1977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de-DE" sz="1300">
                        <a:solidFill>
                          <a:srgbClr val="000000"/>
                        </a:solidFill>
                      </a:rPr>
                      <a:t>E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2207" y="5465852"/>
                    <a:ext cx="108926" cy="1989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de-DE" sz="1300">
                        <a:solidFill>
                          <a:srgbClr val="000000"/>
                        </a:solidFill>
                      </a:rPr>
                      <a:t>B</a:t>
                    </a:r>
                    <a:endParaRPr lang="de-DE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82" name="Picture 7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50758" y="4509120"/>
                    <a:ext cx="2763155" cy="21190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Freeform 7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412194" y="4809141"/>
                    <a:ext cx="52240" cy="582262"/>
                  </a:xfrm>
                  <a:custGeom>
                    <a:avLst/>
                    <a:gdLst>
                      <a:gd name="T0" fmla="*/ 31 w 70"/>
                      <a:gd name="T1" fmla="*/ 701 h 705"/>
                      <a:gd name="T2" fmla="*/ 31 w 70"/>
                      <a:gd name="T3" fmla="*/ 106 h 705"/>
                      <a:gd name="T4" fmla="*/ 31 w 70"/>
                      <a:gd name="T5" fmla="*/ 103 h 705"/>
                      <a:gd name="T6" fmla="*/ 31 w 70"/>
                      <a:gd name="T7" fmla="*/ 101 h 705"/>
                      <a:gd name="T8" fmla="*/ 34 w 70"/>
                      <a:gd name="T9" fmla="*/ 101 h 705"/>
                      <a:gd name="T10" fmla="*/ 35 w 70"/>
                      <a:gd name="T11" fmla="*/ 100 h 705"/>
                      <a:gd name="T12" fmla="*/ 37 w 70"/>
                      <a:gd name="T13" fmla="*/ 101 h 705"/>
                      <a:gd name="T14" fmla="*/ 38 w 70"/>
                      <a:gd name="T15" fmla="*/ 101 h 705"/>
                      <a:gd name="T16" fmla="*/ 40 w 70"/>
                      <a:gd name="T17" fmla="*/ 103 h 705"/>
                      <a:gd name="T18" fmla="*/ 40 w 70"/>
                      <a:gd name="T19" fmla="*/ 106 h 705"/>
                      <a:gd name="T20" fmla="*/ 40 w 70"/>
                      <a:gd name="T21" fmla="*/ 701 h 705"/>
                      <a:gd name="T22" fmla="*/ 40 w 70"/>
                      <a:gd name="T23" fmla="*/ 702 h 705"/>
                      <a:gd name="T24" fmla="*/ 38 w 70"/>
                      <a:gd name="T25" fmla="*/ 704 h 705"/>
                      <a:gd name="T26" fmla="*/ 37 w 70"/>
                      <a:gd name="T27" fmla="*/ 704 h 705"/>
                      <a:gd name="T28" fmla="*/ 35 w 70"/>
                      <a:gd name="T29" fmla="*/ 705 h 705"/>
                      <a:gd name="T30" fmla="*/ 34 w 70"/>
                      <a:gd name="T31" fmla="*/ 704 h 705"/>
                      <a:gd name="T32" fmla="*/ 31 w 70"/>
                      <a:gd name="T33" fmla="*/ 704 h 705"/>
                      <a:gd name="T34" fmla="*/ 31 w 70"/>
                      <a:gd name="T35" fmla="*/ 702 h 705"/>
                      <a:gd name="T36" fmla="*/ 31 w 70"/>
                      <a:gd name="T37" fmla="*/ 701 h 705"/>
                      <a:gd name="T38" fmla="*/ 31 w 70"/>
                      <a:gd name="T39" fmla="*/ 701 h 705"/>
                      <a:gd name="T40" fmla="*/ 0 w 70"/>
                      <a:gd name="T41" fmla="*/ 117 h 705"/>
                      <a:gd name="T42" fmla="*/ 35 w 70"/>
                      <a:gd name="T43" fmla="*/ 0 h 705"/>
                      <a:gd name="T44" fmla="*/ 70 w 70"/>
                      <a:gd name="T45" fmla="*/ 117 h 705"/>
                      <a:gd name="T46" fmla="*/ 0 w 70"/>
                      <a:gd name="T47" fmla="*/ 117 h 7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0" h="705">
                        <a:moveTo>
                          <a:pt x="31" y="701"/>
                        </a:moveTo>
                        <a:lnTo>
                          <a:pt x="31" y="106"/>
                        </a:lnTo>
                        <a:lnTo>
                          <a:pt x="31" y="103"/>
                        </a:lnTo>
                        <a:lnTo>
                          <a:pt x="31" y="101"/>
                        </a:lnTo>
                        <a:lnTo>
                          <a:pt x="34" y="101"/>
                        </a:lnTo>
                        <a:lnTo>
                          <a:pt x="35" y="100"/>
                        </a:lnTo>
                        <a:lnTo>
                          <a:pt x="37" y="101"/>
                        </a:lnTo>
                        <a:lnTo>
                          <a:pt x="38" y="101"/>
                        </a:lnTo>
                        <a:lnTo>
                          <a:pt x="40" y="103"/>
                        </a:lnTo>
                        <a:lnTo>
                          <a:pt x="40" y="106"/>
                        </a:lnTo>
                        <a:lnTo>
                          <a:pt x="40" y="701"/>
                        </a:lnTo>
                        <a:lnTo>
                          <a:pt x="40" y="702"/>
                        </a:lnTo>
                        <a:lnTo>
                          <a:pt x="38" y="704"/>
                        </a:lnTo>
                        <a:lnTo>
                          <a:pt x="37" y="704"/>
                        </a:lnTo>
                        <a:lnTo>
                          <a:pt x="35" y="705"/>
                        </a:lnTo>
                        <a:lnTo>
                          <a:pt x="34" y="704"/>
                        </a:lnTo>
                        <a:lnTo>
                          <a:pt x="31" y="704"/>
                        </a:lnTo>
                        <a:lnTo>
                          <a:pt x="31" y="702"/>
                        </a:lnTo>
                        <a:lnTo>
                          <a:pt x="31" y="701"/>
                        </a:lnTo>
                        <a:lnTo>
                          <a:pt x="31" y="701"/>
                        </a:lnTo>
                        <a:close/>
                        <a:moveTo>
                          <a:pt x="0" y="117"/>
                        </a:moveTo>
                        <a:lnTo>
                          <a:pt x="35" y="0"/>
                        </a:lnTo>
                        <a:lnTo>
                          <a:pt x="70" y="117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7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362177" y="5401403"/>
                    <a:ext cx="68912" cy="130009"/>
                  </a:xfrm>
                  <a:custGeom>
                    <a:avLst/>
                    <a:gdLst>
                      <a:gd name="T0" fmla="*/ 94 w 94"/>
                      <a:gd name="T1" fmla="*/ 7 h 158"/>
                      <a:gd name="T2" fmla="*/ 34 w 94"/>
                      <a:gd name="T3" fmla="*/ 109 h 158"/>
                      <a:gd name="T4" fmla="*/ 32 w 94"/>
                      <a:gd name="T5" fmla="*/ 110 h 158"/>
                      <a:gd name="T6" fmla="*/ 31 w 94"/>
                      <a:gd name="T7" fmla="*/ 112 h 158"/>
                      <a:gd name="T8" fmla="*/ 28 w 94"/>
                      <a:gd name="T9" fmla="*/ 112 h 158"/>
                      <a:gd name="T10" fmla="*/ 27 w 94"/>
                      <a:gd name="T11" fmla="*/ 110 h 158"/>
                      <a:gd name="T12" fmla="*/ 25 w 94"/>
                      <a:gd name="T13" fmla="*/ 110 h 158"/>
                      <a:gd name="T14" fmla="*/ 25 w 94"/>
                      <a:gd name="T15" fmla="*/ 107 h 158"/>
                      <a:gd name="T16" fmla="*/ 25 w 94"/>
                      <a:gd name="T17" fmla="*/ 106 h 158"/>
                      <a:gd name="T18" fmla="*/ 25 w 94"/>
                      <a:gd name="T19" fmla="*/ 105 h 158"/>
                      <a:gd name="T20" fmla="*/ 87 w 94"/>
                      <a:gd name="T21" fmla="*/ 2 h 158"/>
                      <a:gd name="T22" fmla="*/ 88 w 94"/>
                      <a:gd name="T23" fmla="*/ 1 h 158"/>
                      <a:gd name="T24" fmla="*/ 90 w 94"/>
                      <a:gd name="T25" fmla="*/ 0 h 158"/>
                      <a:gd name="T26" fmla="*/ 91 w 94"/>
                      <a:gd name="T27" fmla="*/ 0 h 158"/>
                      <a:gd name="T28" fmla="*/ 93 w 94"/>
                      <a:gd name="T29" fmla="*/ 1 h 158"/>
                      <a:gd name="T30" fmla="*/ 94 w 94"/>
                      <a:gd name="T31" fmla="*/ 1 h 158"/>
                      <a:gd name="T32" fmla="*/ 94 w 94"/>
                      <a:gd name="T33" fmla="*/ 2 h 158"/>
                      <a:gd name="T34" fmla="*/ 94 w 94"/>
                      <a:gd name="T35" fmla="*/ 5 h 158"/>
                      <a:gd name="T36" fmla="*/ 94 w 94"/>
                      <a:gd name="T37" fmla="*/ 7 h 158"/>
                      <a:gd name="T38" fmla="*/ 94 w 94"/>
                      <a:gd name="T39" fmla="*/ 7 h 158"/>
                      <a:gd name="T40" fmla="*/ 66 w 94"/>
                      <a:gd name="T41" fmla="*/ 114 h 158"/>
                      <a:gd name="T42" fmla="*/ 0 w 94"/>
                      <a:gd name="T43" fmla="*/ 158 h 158"/>
                      <a:gd name="T44" fmla="*/ 6 w 94"/>
                      <a:gd name="T45" fmla="*/ 79 h 158"/>
                      <a:gd name="T46" fmla="*/ 66 w 94"/>
                      <a:gd name="T47" fmla="*/ 114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4" h="158">
                        <a:moveTo>
                          <a:pt x="94" y="7"/>
                        </a:moveTo>
                        <a:lnTo>
                          <a:pt x="34" y="109"/>
                        </a:lnTo>
                        <a:lnTo>
                          <a:pt x="32" y="110"/>
                        </a:lnTo>
                        <a:lnTo>
                          <a:pt x="31" y="112"/>
                        </a:lnTo>
                        <a:lnTo>
                          <a:pt x="28" y="112"/>
                        </a:lnTo>
                        <a:lnTo>
                          <a:pt x="27" y="110"/>
                        </a:lnTo>
                        <a:lnTo>
                          <a:pt x="25" y="110"/>
                        </a:lnTo>
                        <a:lnTo>
                          <a:pt x="25" y="107"/>
                        </a:lnTo>
                        <a:lnTo>
                          <a:pt x="25" y="106"/>
                        </a:lnTo>
                        <a:lnTo>
                          <a:pt x="25" y="105"/>
                        </a:lnTo>
                        <a:lnTo>
                          <a:pt x="87" y="2"/>
                        </a:lnTo>
                        <a:lnTo>
                          <a:pt x="88" y="1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4" y="2"/>
                        </a:lnTo>
                        <a:lnTo>
                          <a:pt x="94" y="5"/>
                        </a:lnTo>
                        <a:lnTo>
                          <a:pt x="94" y="7"/>
                        </a:lnTo>
                        <a:lnTo>
                          <a:pt x="94" y="7"/>
                        </a:lnTo>
                        <a:close/>
                        <a:moveTo>
                          <a:pt x="66" y="114"/>
                        </a:moveTo>
                        <a:lnTo>
                          <a:pt x="0" y="158"/>
                        </a:lnTo>
                        <a:lnTo>
                          <a:pt x="6" y="79"/>
                        </a:lnTo>
                        <a:lnTo>
                          <a:pt x="66" y="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76858" y="4550997"/>
                    <a:ext cx="112210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de-DE" b="1" dirty="0">
                        <a:solidFill>
                          <a:srgbClr val="000000"/>
                        </a:solidFill>
                      </a:rPr>
                      <a:t>E</a:t>
                    </a:r>
                    <a:endParaRPr lang="de-DE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93845" y="5597909"/>
                    <a:ext cx="12984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de-DE" b="1" dirty="0">
                        <a:solidFill>
                          <a:srgbClr val="000000"/>
                        </a:solidFill>
                      </a:rPr>
                      <a:t>B</a:t>
                    </a:r>
                    <a:endParaRPr lang="de-DE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00775" y="5104716"/>
                    <a:ext cx="2823176" cy="9067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Textfeld 53"/>
                <p:cNvSpPr txBox="1"/>
                <p:nvPr/>
              </p:nvSpPr>
              <p:spPr>
                <a:xfrm>
                  <a:off x="395536" y="930465"/>
                  <a:ext cx="647645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 dirty="0" smtClean="0">
                      <a:solidFill>
                        <a:srgbClr val="000066"/>
                      </a:solidFill>
                    </a:rPr>
                    <a:t>Radiative </a:t>
                  </a:r>
                  <a:r>
                    <a:rPr lang="de-DE" sz="2800" dirty="0" err="1" smtClean="0">
                      <a:solidFill>
                        <a:srgbClr val="000066"/>
                      </a:solidFill>
                    </a:rPr>
                    <a:t>Recombination</a:t>
                  </a:r>
                  <a:r>
                    <a:rPr lang="de-DE" sz="2800" dirty="0" smtClean="0">
                      <a:solidFill>
                        <a:srgbClr val="000066"/>
                      </a:solidFill>
                    </a:rPr>
                    <a:t> (RR)</a:t>
                  </a:r>
                </a:p>
                <a:p>
                  <a:r>
                    <a:rPr lang="de-DE" sz="2800" dirty="0" smtClean="0">
                      <a:solidFill>
                        <a:srgbClr val="000066"/>
                      </a:solidFill>
                    </a:rPr>
                    <a:t>         Radiative </a:t>
                  </a:r>
                  <a:r>
                    <a:rPr lang="de-DE" sz="2800" dirty="0" err="1" smtClean="0">
                      <a:solidFill>
                        <a:srgbClr val="000066"/>
                      </a:solidFill>
                    </a:rPr>
                    <a:t>Electron</a:t>
                  </a:r>
                  <a:r>
                    <a:rPr lang="de-DE" sz="2800" dirty="0" smtClean="0">
                      <a:solidFill>
                        <a:srgbClr val="000066"/>
                      </a:solidFill>
                    </a:rPr>
                    <a:t> Capture (REC)</a:t>
                  </a:r>
                  <a:endParaRPr lang="en-US" sz="2800" dirty="0">
                    <a:solidFill>
                      <a:srgbClr val="000066"/>
                    </a:solidFill>
                  </a:endParaRPr>
                </a:p>
              </p:txBody>
            </p:sp>
            <p:grpSp>
              <p:nvGrpSpPr>
                <p:cNvPr id="155" name="Gruppieren 154"/>
                <p:cNvGrpSpPr/>
                <p:nvPr/>
              </p:nvGrpSpPr>
              <p:grpSpPr>
                <a:xfrm>
                  <a:off x="6875338" y="1412776"/>
                  <a:ext cx="2089150" cy="1800225"/>
                  <a:chOff x="6516216" y="1269406"/>
                  <a:chExt cx="2089150" cy="1800225"/>
                </a:xfrm>
              </p:grpSpPr>
              <p:sp>
                <p:nvSpPr>
                  <p:cNvPr id="5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16216" y="1269406"/>
                    <a:ext cx="2089150" cy="1800225"/>
                  </a:xfrm>
                  <a:prstGeom prst="rect">
                    <a:avLst/>
                  </a:prstGeom>
                  <a:solidFill>
                    <a:srgbClr val="EAEAEA"/>
                  </a:solidFill>
                  <a:ln w="222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8" name="Line 1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62291" y="2844206"/>
                    <a:ext cx="1022350" cy="0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1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55941" y="1671044"/>
                    <a:ext cx="1028700" cy="0"/>
                  </a:xfrm>
                  <a:prstGeom prst="line">
                    <a:avLst/>
                  </a:prstGeom>
                  <a:noFill/>
                  <a:ln w="587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1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62291" y="1744069"/>
                    <a:ext cx="1022350" cy="1588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1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68641" y="1809156"/>
                    <a:ext cx="1016000" cy="0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1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881341" y="2006006"/>
                    <a:ext cx="1003300" cy="0"/>
                  </a:xfrm>
                  <a:prstGeom prst="line">
                    <a:avLst/>
                  </a:pr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7379816" y="2290169"/>
                    <a:ext cx="676275" cy="203200"/>
                  </a:xfrm>
                  <a:custGeom>
                    <a:avLst/>
                    <a:gdLst>
                      <a:gd name="T0" fmla="*/ 0 w 624"/>
                      <a:gd name="T1" fmla="*/ 64 h 112"/>
                      <a:gd name="T2" fmla="*/ 33 w 624"/>
                      <a:gd name="T3" fmla="*/ 64 h 112"/>
                      <a:gd name="T4" fmla="*/ 66 w 624"/>
                      <a:gd name="T5" fmla="*/ 119 h 112"/>
                      <a:gd name="T6" fmla="*/ 98 w 624"/>
                      <a:gd name="T7" fmla="*/ 9 h 112"/>
                      <a:gd name="T8" fmla="*/ 131 w 624"/>
                      <a:gd name="T9" fmla="*/ 119 h 112"/>
                      <a:gd name="T10" fmla="*/ 164 w 624"/>
                      <a:gd name="T11" fmla="*/ 9 h 112"/>
                      <a:gd name="T12" fmla="*/ 197 w 624"/>
                      <a:gd name="T13" fmla="*/ 119 h 112"/>
                      <a:gd name="T14" fmla="*/ 229 w 624"/>
                      <a:gd name="T15" fmla="*/ 9 h 112"/>
                      <a:gd name="T16" fmla="*/ 262 w 624"/>
                      <a:gd name="T17" fmla="*/ 119 h 112"/>
                      <a:gd name="T18" fmla="*/ 295 w 624"/>
                      <a:gd name="T19" fmla="*/ 9 h 112"/>
                      <a:gd name="T20" fmla="*/ 328 w 624"/>
                      <a:gd name="T21" fmla="*/ 119 h 112"/>
                      <a:gd name="T22" fmla="*/ 360 w 624"/>
                      <a:gd name="T23" fmla="*/ 9 h 112"/>
                      <a:gd name="T24" fmla="*/ 393 w 624"/>
                      <a:gd name="T25" fmla="*/ 64 h 112"/>
                      <a:gd name="T26" fmla="*/ 426 w 624"/>
                      <a:gd name="T27" fmla="*/ 64 h 1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624" h="112">
                        <a:moveTo>
                          <a:pt x="0" y="56"/>
                        </a:moveTo>
                        <a:cubicBezTo>
                          <a:pt x="16" y="52"/>
                          <a:pt x="32" y="48"/>
                          <a:pt x="48" y="56"/>
                        </a:cubicBezTo>
                        <a:cubicBezTo>
                          <a:pt x="64" y="64"/>
                          <a:pt x="80" y="112"/>
                          <a:pt x="96" y="104"/>
                        </a:cubicBezTo>
                        <a:cubicBezTo>
                          <a:pt x="112" y="96"/>
                          <a:pt x="128" y="8"/>
                          <a:pt x="144" y="8"/>
                        </a:cubicBezTo>
                        <a:cubicBezTo>
                          <a:pt x="160" y="8"/>
                          <a:pt x="176" y="104"/>
                          <a:pt x="192" y="104"/>
                        </a:cubicBezTo>
                        <a:cubicBezTo>
                          <a:pt x="208" y="104"/>
                          <a:pt x="224" y="8"/>
                          <a:pt x="240" y="8"/>
                        </a:cubicBezTo>
                        <a:cubicBezTo>
                          <a:pt x="256" y="8"/>
                          <a:pt x="272" y="104"/>
                          <a:pt x="288" y="104"/>
                        </a:cubicBezTo>
                        <a:cubicBezTo>
                          <a:pt x="304" y="104"/>
                          <a:pt x="320" y="8"/>
                          <a:pt x="336" y="8"/>
                        </a:cubicBezTo>
                        <a:cubicBezTo>
                          <a:pt x="352" y="8"/>
                          <a:pt x="368" y="104"/>
                          <a:pt x="384" y="104"/>
                        </a:cubicBezTo>
                        <a:cubicBezTo>
                          <a:pt x="400" y="104"/>
                          <a:pt x="416" y="8"/>
                          <a:pt x="432" y="8"/>
                        </a:cubicBezTo>
                        <a:cubicBezTo>
                          <a:pt x="448" y="8"/>
                          <a:pt x="464" y="104"/>
                          <a:pt x="480" y="104"/>
                        </a:cubicBezTo>
                        <a:cubicBezTo>
                          <a:pt x="496" y="104"/>
                          <a:pt x="512" y="16"/>
                          <a:pt x="528" y="8"/>
                        </a:cubicBezTo>
                        <a:cubicBezTo>
                          <a:pt x="544" y="0"/>
                          <a:pt x="560" y="48"/>
                          <a:pt x="576" y="56"/>
                        </a:cubicBezTo>
                        <a:cubicBezTo>
                          <a:pt x="592" y="64"/>
                          <a:pt x="616" y="56"/>
                          <a:pt x="624" y="5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64" name="Object 13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59216381"/>
                      </p:ext>
                    </p:extLst>
                  </p:nvPr>
                </p:nvGraphicFramePr>
                <p:xfrm>
                  <a:off x="8100541" y="2206031"/>
                  <a:ext cx="368300" cy="2825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376" name="Equation" r:id="rId8" imgW="215619" imgH="177569" progId="Equation.3">
                          <p:embed/>
                        </p:oleObj>
                      </mc:Choice>
                      <mc:Fallback>
                        <p:oleObj name="Equation" r:id="rId8" imgW="215619" imgH="177569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100541" y="2206031"/>
                                <a:ext cx="368300" cy="2825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00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5" name="Text Box 13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516216" y="2599731"/>
                    <a:ext cx="330200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1" hangingPunct="1"/>
                    <a:r>
                      <a:rPr lang="de-DE" altLang="en-US" sz="1600" b="1">
                        <a:solidFill>
                          <a:schemeClr val="tx1"/>
                        </a:solidFill>
                      </a:rPr>
                      <a:t>K</a:t>
                    </a:r>
                    <a:endParaRPr lang="en-US" altLang="en-US" sz="16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Text Box 13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516216" y="1802806"/>
                    <a:ext cx="298450" cy="33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1" hangingPunct="1"/>
                    <a:r>
                      <a:rPr lang="de-DE" altLang="en-US" sz="1600" b="1">
                        <a:solidFill>
                          <a:schemeClr val="tx1"/>
                        </a:solidFill>
                      </a:rPr>
                      <a:t>L</a:t>
                    </a:r>
                    <a:endParaRPr lang="en-US" altLang="en-US" sz="1600" b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Oval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236941" y="2804519"/>
                    <a:ext cx="77788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aphicFrame>
                <p:nvGraphicFramePr>
                  <p:cNvPr id="68" name="Object 1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737596667"/>
                      </p:ext>
                    </p:extLst>
                  </p:nvPr>
                </p:nvGraphicFramePr>
                <p:xfrm>
                  <a:off x="6517804" y="1507531"/>
                  <a:ext cx="360363" cy="2778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377" name="Formel" r:id="rId9" imgW="152202" imgH="126835" progId="Equation.3">
                          <p:embed/>
                        </p:oleObj>
                      </mc:Choice>
                      <mc:Fallback>
                        <p:oleObj name="Formel" r:id="rId9" imgW="152202" imgH="1268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17804" y="1507531"/>
                                <a:ext cx="360363" cy="2778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9" name="Oval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46715" y="1409106"/>
                    <a:ext cx="77788" cy="762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rgbClr val="FFFFFF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0" name="Line 14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281391" y="1485306"/>
                    <a:ext cx="0" cy="1274763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" name="Text Box 351"/>
                <p:cNvSpPr txBox="1">
                  <a:spLocks noChangeArrowheads="1"/>
                </p:cNvSpPr>
                <p:nvPr/>
              </p:nvSpPr>
              <p:spPr bwMode="auto">
                <a:xfrm>
                  <a:off x="7276968" y="1052736"/>
                  <a:ext cx="1255472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FFFFFF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free-bound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Freeform 30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2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3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4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5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6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7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8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9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40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41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42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43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56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57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58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59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60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61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62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63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64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65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66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67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68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69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76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77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78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79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80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81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82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83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84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85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86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87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88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89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0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91"/>
                <p:cNvSpPr>
                  <a:spLocks noChangeAspect="1"/>
                </p:cNvSpPr>
                <p:nvPr/>
              </p:nvSpPr>
              <p:spPr bwMode="auto">
                <a:xfrm>
                  <a:off x="395536" y="2494899"/>
                  <a:ext cx="80027" cy="82228"/>
                </a:xfrm>
                <a:custGeom>
                  <a:avLst/>
                  <a:gdLst>
                    <a:gd name="T0" fmla="*/ 48 w 108"/>
                    <a:gd name="T1" fmla="*/ 0 h 99"/>
                    <a:gd name="T2" fmla="*/ 38 w 108"/>
                    <a:gd name="T3" fmla="*/ 1 h 99"/>
                    <a:gd name="T4" fmla="*/ 28 w 108"/>
                    <a:gd name="T5" fmla="*/ 6 h 99"/>
                    <a:gd name="T6" fmla="*/ 20 w 108"/>
                    <a:gd name="T7" fmla="*/ 11 h 99"/>
                    <a:gd name="T8" fmla="*/ 13 w 108"/>
                    <a:gd name="T9" fmla="*/ 18 h 99"/>
                    <a:gd name="T10" fmla="*/ 6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5 h 99"/>
                    <a:gd name="T18" fmla="*/ 3 w 108"/>
                    <a:gd name="T19" fmla="*/ 64 h 99"/>
                    <a:gd name="T20" fmla="*/ 6 w 108"/>
                    <a:gd name="T21" fmla="*/ 73 h 99"/>
                    <a:gd name="T22" fmla="*/ 13 w 108"/>
                    <a:gd name="T23" fmla="*/ 81 h 99"/>
                    <a:gd name="T24" fmla="*/ 20 w 108"/>
                    <a:gd name="T25" fmla="*/ 87 h 99"/>
                    <a:gd name="T26" fmla="*/ 28 w 108"/>
                    <a:gd name="T27" fmla="*/ 92 h 99"/>
                    <a:gd name="T28" fmla="*/ 38 w 108"/>
                    <a:gd name="T29" fmla="*/ 97 h 99"/>
                    <a:gd name="T30" fmla="*/ 48 w 108"/>
                    <a:gd name="T31" fmla="*/ 98 h 99"/>
                    <a:gd name="T32" fmla="*/ 59 w 108"/>
                    <a:gd name="T33" fmla="*/ 98 h 99"/>
                    <a:gd name="T34" fmla="*/ 70 w 108"/>
                    <a:gd name="T35" fmla="*/ 97 h 99"/>
                    <a:gd name="T36" fmla="*/ 80 w 108"/>
                    <a:gd name="T37" fmla="*/ 92 h 99"/>
                    <a:gd name="T38" fmla="*/ 89 w 108"/>
                    <a:gd name="T39" fmla="*/ 87 h 99"/>
                    <a:gd name="T40" fmla="*/ 96 w 108"/>
                    <a:gd name="T41" fmla="*/ 81 h 99"/>
                    <a:gd name="T42" fmla="*/ 101 w 108"/>
                    <a:gd name="T43" fmla="*/ 73 h 99"/>
                    <a:gd name="T44" fmla="*/ 105 w 108"/>
                    <a:gd name="T45" fmla="*/ 64 h 99"/>
                    <a:gd name="T46" fmla="*/ 108 w 108"/>
                    <a:gd name="T47" fmla="*/ 55 h 99"/>
                    <a:gd name="T48" fmla="*/ 108 w 108"/>
                    <a:gd name="T49" fmla="*/ 45 h 99"/>
                    <a:gd name="T50" fmla="*/ 105 w 108"/>
                    <a:gd name="T51" fmla="*/ 35 h 99"/>
                    <a:gd name="T52" fmla="*/ 101 w 108"/>
                    <a:gd name="T53" fmla="*/ 25 h 99"/>
                    <a:gd name="T54" fmla="*/ 96 w 108"/>
                    <a:gd name="T55" fmla="*/ 18 h 99"/>
                    <a:gd name="T56" fmla="*/ 89 w 108"/>
                    <a:gd name="T57" fmla="*/ 11 h 99"/>
                    <a:gd name="T58" fmla="*/ 80 w 108"/>
                    <a:gd name="T59" fmla="*/ 6 h 99"/>
                    <a:gd name="T60" fmla="*/ 70 w 108"/>
                    <a:gd name="T61" fmla="*/ 1 h 99"/>
                    <a:gd name="T62" fmla="*/ 59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1"/>
                      </a:lnTo>
                      <a:lnTo>
                        <a:pt x="33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6" y="14"/>
                      </a:lnTo>
                      <a:lnTo>
                        <a:pt x="13" y="18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5" y="29"/>
                      </a:lnTo>
                      <a:lnTo>
                        <a:pt x="3" y="35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59"/>
                      </a:lnTo>
                      <a:lnTo>
                        <a:pt x="3" y="64"/>
                      </a:lnTo>
                      <a:lnTo>
                        <a:pt x="5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8" y="98"/>
                      </a:lnTo>
                      <a:lnTo>
                        <a:pt x="54" y="99"/>
                      </a:lnTo>
                      <a:lnTo>
                        <a:pt x="59" y="98"/>
                      </a:lnTo>
                      <a:lnTo>
                        <a:pt x="65" y="98"/>
                      </a:lnTo>
                      <a:lnTo>
                        <a:pt x="70" y="97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0"/>
                      </a:lnTo>
                      <a:lnTo>
                        <a:pt x="89" y="87"/>
                      </a:lnTo>
                      <a:lnTo>
                        <a:pt x="91" y="84"/>
                      </a:lnTo>
                      <a:lnTo>
                        <a:pt x="96" y="81"/>
                      </a:lnTo>
                      <a:lnTo>
                        <a:pt x="98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4"/>
                      </a:lnTo>
                      <a:lnTo>
                        <a:pt x="107" y="59"/>
                      </a:lnTo>
                      <a:lnTo>
                        <a:pt x="108" y="55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7" y="39"/>
                      </a:lnTo>
                      <a:lnTo>
                        <a:pt x="105" y="35"/>
                      </a:lnTo>
                      <a:lnTo>
                        <a:pt x="104" y="29"/>
                      </a:lnTo>
                      <a:lnTo>
                        <a:pt x="101" y="25"/>
                      </a:lnTo>
                      <a:lnTo>
                        <a:pt x="98" y="21"/>
                      </a:lnTo>
                      <a:lnTo>
                        <a:pt x="96" y="18"/>
                      </a:lnTo>
                      <a:lnTo>
                        <a:pt x="91" y="14"/>
                      </a:lnTo>
                      <a:lnTo>
                        <a:pt x="89" y="11"/>
                      </a:lnTo>
                      <a:lnTo>
                        <a:pt x="84" y="8"/>
                      </a:lnTo>
                      <a:lnTo>
                        <a:pt x="80" y="6"/>
                      </a:lnTo>
                      <a:lnTo>
                        <a:pt x="75" y="3"/>
                      </a:lnTo>
                      <a:lnTo>
                        <a:pt x="70" y="1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92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93"/>
                <p:cNvSpPr>
                  <a:spLocks noChangeAspect="1"/>
                </p:cNvSpPr>
                <p:nvPr/>
              </p:nvSpPr>
              <p:spPr bwMode="auto">
                <a:xfrm>
                  <a:off x="470006" y="2546014"/>
                  <a:ext cx="81139" cy="81117"/>
                </a:xfrm>
                <a:custGeom>
                  <a:avLst/>
                  <a:gdLst>
                    <a:gd name="T0" fmla="*/ 49 w 109"/>
                    <a:gd name="T1" fmla="*/ 2 h 98"/>
                    <a:gd name="T2" fmla="*/ 38 w 109"/>
                    <a:gd name="T3" fmla="*/ 3 h 98"/>
                    <a:gd name="T4" fmla="*/ 28 w 109"/>
                    <a:gd name="T5" fmla="*/ 7 h 98"/>
                    <a:gd name="T6" fmla="*/ 20 w 109"/>
                    <a:gd name="T7" fmla="*/ 11 h 98"/>
                    <a:gd name="T8" fmla="*/ 13 w 109"/>
                    <a:gd name="T9" fmla="*/ 18 h 98"/>
                    <a:gd name="T10" fmla="*/ 6 w 109"/>
                    <a:gd name="T11" fmla="*/ 27 h 98"/>
                    <a:gd name="T12" fmla="*/ 2 w 109"/>
                    <a:gd name="T13" fmla="*/ 35 h 98"/>
                    <a:gd name="T14" fmla="*/ 0 w 109"/>
                    <a:gd name="T15" fmla="*/ 45 h 98"/>
                    <a:gd name="T16" fmla="*/ 0 w 109"/>
                    <a:gd name="T17" fmla="*/ 55 h 98"/>
                    <a:gd name="T18" fmla="*/ 2 w 109"/>
                    <a:gd name="T19" fmla="*/ 65 h 98"/>
                    <a:gd name="T20" fmla="*/ 6 w 109"/>
                    <a:gd name="T21" fmla="*/ 73 h 98"/>
                    <a:gd name="T22" fmla="*/ 13 w 109"/>
                    <a:gd name="T23" fmla="*/ 81 h 98"/>
                    <a:gd name="T24" fmla="*/ 20 w 109"/>
                    <a:gd name="T25" fmla="*/ 87 h 98"/>
                    <a:gd name="T26" fmla="*/ 28 w 109"/>
                    <a:gd name="T27" fmla="*/ 93 h 98"/>
                    <a:gd name="T28" fmla="*/ 38 w 109"/>
                    <a:gd name="T29" fmla="*/ 97 h 98"/>
                    <a:gd name="T30" fmla="*/ 49 w 109"/>
                    <a:gd name="T31" fmla="*/ 98 h 98"/>
                    <a:gd name="T32" fmla="*/ 60 w 109"/>
                    <a:gd name="T33" fmla="*/ 98 h 98"/>
                    <a:gd name="T34" fmla="*/ 70 w 109"/>
                    <a:gd name="T35" fmla="*/ 97 h 98"/>
                    <a:gd name="T36" fmla="*/ 80 w 109"/>
                    <a:gd name="T37" fmla="*/ 93 h 98"/>
                    <a:gd name="T38" fmla="*/ 90 w 109"/>
                    <a:gd name="T39" fmla="*/ 87 h 98"/>
                    <a:gd name="T40" fmla="*/ 97 w 109"/>
                    <a:gd name="T41" fmla="*/ 81 h 98"/>
                    <a:gd name="T42" fmla="*/ 102 w 109"/>
                    <a:gd name="T43" fmla="*/ 73 h 98"/>
                    <a:gd name="T44" fmla="*/ 107 w 109"/>
                    <a:gd name="T45" fmla="*/ 65 h 98"/>
                    <a:gd name="T46" fmla="*/ 109 w 109"/>
                    <a:gd name="T47" fmla="*/ 55 h 98"/>
                    <a:gd name="T48" fmla="*/ 109 w 109"/>
                    <a:gd name="T49" fmla="*/ 45 h 98"/>
                    <a:gd name="T50" fmla="*/ 107 w 109"/>
                    <a:gd name="T51" fmla="*/ 35 h 98"/>
                    <a:gd name="T52" fmla="*/ 102 w 109"/>
                    <a:gd name="T53" fmla="*/ 27 h 98"/>
                    <a:gd name="T54" fmla="*/ 97 w 109"/>
                    <a:gd name="T55" fmla="*/ 18 h 98"/>
                    <a:gd name="T56" fmla="*/ 90 w 109"/>
                    <a:gd name="T57" fmla="*/ 11 h 98"/>
                    <a:gd name="T58" fmla="*/ 80 w 109"/>
                    <a:gd name="T59" fmla="*/ 7 h 98"/>
                    <a:gd name="T60" fmla="*/ 70 w 109"/>
                    <a:gd name="T61" fmla="*/ 3 h 98"/>
                    <a:gd name="T62" fmla="*/ 60 w 109"/>
                    <a:gd name="T63" fmla="*/ 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8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38" y="3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6" y="16"/>
                      </a:lnTo>
                      <a:lnTo>
                        <a:pt x="13" y="18"/>
                      </a:lnTo>
                      <a:lnTo>
                        <a:pt x="9" y="23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4" y="69"/>
                      </a:lnTo>
                      <a:lnTo>
                        <a:pt x="6" y="73"/>
                      </a:lnTo>
                      <a:lnTo>
                        <a:pt x="9" y="77"/>
                      </a:lnTo>
                      <a:lnTo>
                        <a:pt x="13" y="81"/>
                      </a:lnTo>
                      <a:lnTo>
                        <a:pt x="16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3"/>
                      </a:lnTo>
                      <a:lnTo>
                        <a:pt x="32" y="95"/>
                      </a:lnTo>
                      <a:lnTo>
                        <a:pt x="38" y="97"/>
                      </a:lnTo>
                      <a:lnTo>
                        <a:pt x="44" y="98"/>
                      </a:lnTo>
                      <a:lnTo>
                        <a:pt x="49" y="98"/>
                      </a:lnTo>
                      <a:lnTo>
                        <a:pt x="55" y="98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7"/>
                      </a:lnTo>
                      <a:lnTo>
                        <a:pt x="76" y="95"/>
                      </a:lnTo>
                      <a:lnTo>
                        <a:pt x="80" y="93"/>
                      </a:lnTo>
                      <a:lnTo>
                        <a:pt x="86" y="90"/>
                      </a:lnTo>
                      <a:lnTo>
                        <a:pt x="90" y="87"/>
                      </a:lnTo>
                      <a:lnTo>
                        <a:pt x="93" y="84"/>
                      </a:lnTo>
                      <a:lnTo>
                        <a:pt x="97" y="81"/>
                      </a:lnTo>
                      <a:lnTo>
                        <a:pt x="100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7" y="65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7" y="35"/>
                      </a:lnTo>
                      <a:lnTo>
                        <a:pt x="105" y="31"/>
                      </a:lnTo>
                      <a:lnTo>
                        <a:pt x="102" y="27"/>
                      </a:lnTo>
                      <a:lnTo>
                        <a:pt x="100" y="23"/>
                      </a:lnTo>
                      <a:lnTo>
                        <a:pt x="97" y="18"/>
                      </a:lnTo>
                      <a:lnTo>
                        <a:pt x="93" y="16"/>
                      </a:lnTo>
                      <a:lnTo>
                        <a:pt x="90" y="11"/>
                      </a:lnTo>
                      <a:lnTo>
                        <a:pt x="86" y="9"/>
                      </a:lnTo>
                      <a:lnTo>
                        <a:pt x="80" y="7"/>
                      </a:lnTo>
                      <a:lnTo>
                        <a:pt x="76" y="4"/>
                      </a:lnTo>
                      <a:lnTo>
                        <a:pt x="70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94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95"/>
                <p:cNvSpPr>
                  <a:spLocks noChangeAspect="1"/>
                </p:cNvSpPr>
                <p:nvPr/>
              </p:nvSpPr>
              <p:spPr bwMode="auto">
                <a:xfrm>
                  <a:off x="484455" y="2498232"/>
                  <a:ext cx="80027" cy="82228"/>
                </a:xfrm>
                <a:custGeom>
                  <a:avLst/>
                  <a:gdLst>
                    <a:gd name="T0" fmla="*/ 49 w 108"/>
                    <a:gd name="T1" fmla="*/ 0 h 99"/>
                    <a:gd name="T2" fmla="*/ 38 w 108"/>
                    <a:gd name="T3" fmla="*/ 1 h 99"/>
                    <a:gd name="T4" fmla="*/ 28 w 108"/>
                    <a:gd name="T5" fmla="*/ 5 h 99"/>
                    <a:gd name="T6" fmla="*/ 19 w 108"/>
                    <a:gd name="T7" fmla="*/ 11 h 99"/>
                    <a:gd name="T8" fmla="*/ 12 w 108"/>
                    <a:gd name="T9" fmla="*/ 18 h 99"/>
                    <a:gd name="T10" fmla="*/ 7 w 108"/>
                    <a:gd name="T11" fmla="*/ 25 h 99"/>
                    <a:gd name="T12" fmla="*/ 3 w 108"/>
                    <a:gd name="T13" fmla="*/ 35 h 99"/>
                    <a:gd name="T14" fmla="*/ 0 w 108"/>
                    <a:gd name="T15" fmla="*/ 45 h 99"/>
                    <a:gd name="T16" fmla="*/ 0 w 108"/>
                    <a:gd name="T17" fmla="*/ 54 h 99"/>
                    <a:gd name="T18" fmla="*/ 3 w 108"/>
                    <a:gd name="T19" fmla="*/ 64 h 99"/>
                    <a:gd name="T20" fmla="*/ 7 w 108"/>
                    <a:gd name="T21" fmla="*/ 73 h 99"/>
                    <a:gd name="T22" fmla="*/ 12 w 108"/>
                    <a:gd name="T23" fmla="*/ 81 h 99"/>
                    <a:gd name="T24" fmla="*/ 19 w 108"/>
                    <a:gd name="T25" fmla="*/ 88 h 99"/>
                    <a:gd name="T26" fmla="*/ 28 w 108"/>
                    <a:gd name="T27" fmla="*/ 92 h 99"/>
                    <a:gd name="T28" fmla="*/ 38 w 108"/>
                    <a:gd name="T29" fmla="*/ 96 h 99"/>
                    <a:gd name="T30" fmla="*/ 49 w 108"/>
                    <a:gd name="T31" fmla="*/ 98 h 99"/>
                    <a:gd name="T32" fmla="*/ 60 w 108"/>
                    <a:gd name="T33" fmla="*/ 98 h 99"/>
                    <a:gd name="T34" fmla="*/ 70 w 108"/>
                    <a:gd name="T35" fmla="*/ 96 h 99"/>
                    <a:gd name="T36" fmla="*/ 80 w 108"/>
                    <a:gd name="T37" fmla="*/ 92 h 99"/>
                    <a:gd name="T38" fmla="*/ 88 w 108"/>
                    <a:gd name="T39" fmla="*/ 88 h 99"/>
                    <a:gd name="T40" fmla="*/ 95 w 108"/>
                    <a:gd name="T41" fmla="*/ 81 h 99"/>
                    <a:gd name="T42" fmla="*/ 102 w 108"/>
                    <a:gd name="T43" fmla="*/ 73 h 99"/>
                    <a:gd name="T44" fmla="*/ 106 w 108"/>
                    <a:gd name="T45" fmla="*/ 64 h 99"/>
                    <a:gd name="T46" fmla="*/ 108 w 108"/>
                    <a:gd name="T47" fmla="*/ 54 h 99"/>
                    <a:gd name="T48" fmla="*/ 108 w 108"/>
                    <a:gd name="T49" fmla="*/ 45 h 99"/>
                    <a:gd name="T50" fmla="*/ 106 w 108"/>
                    <a:gd name="T51" fmla="*/ 35 h 99"/>
                    <a:gd name="T52" fmla="*/ 102 w 108"/>
                    <a:gd name="T53" fmla="*/ 25 h 99"/>
                    <a:gd name="T54" fmla="*/ 95 w 108"/>
                    <a:gd name="T55" fmla="*/ 18 h 99"/>
                    <a:gd name="T56" fmla="*/ 88 w 108"/>
                    <a:gd name="T57" fmla="*/ 11 h 99"/>
                    <a:gd name="T58" fmla="*/ 80 w 108"/>
                    <a:gd name="T59" fmla="*/ 5 h 99"/>
                    <a:gd name="T60" fmla="*/ 70 w 108"/>
                    <a:gd name="T61" fmla="*/ 1 h 99"/>
                    <a:gd name="T62" fmla="*/ 60 w 108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99">
                      <a:moveTo>
                        <a:pt x="54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3" y="4"/>
                      </a:lnTo>
                      <a:lnTo>
                        <a:pt x="28" y="5"/>
                      </a:lnTo>
                      <a:lnTo>
                        <a:pt x="24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2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5" y="84"/>
                      </a:lnTo>
                      <a:lnTo>
                        <a:pt x="19" y="88"/>
                      </a:lnTo>
                      <a:lnTo>
                        <a:pt x="24" y="91"/>
                      </a:lnTo>
                      <a:lnTo>
                        <a:pt x="28" y="92"/>
                      </a:lnTo>
                      <a:lnTo>
                        <a:pt x="33" y="95"/>
                      </a:lnTo>
                      <a:lnTo>
                        <a:pt x="38" y="96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4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0" y="96"/>
                      </a:lnTo>
                      <a:lnTo>
                        <a:pt x="75" y="95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2" y="84"/>
                      </a:lnTo>
                      <a:lnTo>
                        <a:pt x="95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4" y="68"/>
                      </a:lnTo>
                      <a:lnTo>
                        <a:pt x="106" y="64"/>
                      </a:lnTo>
                      <a:lnTo>
                        <a:pt x="106" y="59"/>
                      </a:lnTo>
                      <a:lnTo>
                        <a:pt x="108" y="54"/>
                      </a:lnTo>
                      <a:lnTo>
                        <a:pt x="108" y="49"/>
                      </a:lnTo>
                      <a:lnTo>
                        <a:pt x="108" y="45"/>
                      </a:lnTo>
                      <a:lnTo>
                        <a:pt x="106" y="39"/>
                      </a:lnTo>
                      <a:lnTo>
                        <a:pt x="106" y="35"/>
                      </a:lnTo>
                      <a:lnTo>
                        <a:pt x="104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5" y="18"/>
                      </a:lnTo>
                      <a:lnTo>
                        <a:pt x="92" y="14"/>
                      </a:lnTo>
                      <a:lnTo>
                        <a:pt x="88" y="11"/>
                      </a:lnTo>
                      <a:lnTo>
                        <a:pt x="84" y="8"/>
                      </a:lnTo>
                      <a:lnTo>
                        <a:pt x="80" y="5"/>
                      </a:lnTo>
                      <a:lnTo>
                        <a:pt x="75" y="4"/>
                      </a:lnTo>
                      <a:lnTo>
                        <a:pt x="70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96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97"/>
                <p:cNvSpPr>
                  <a:spLocks noChangeAspect="1"/>
                </p:cNvSpPr>
                <p:nvPr/>
              </p:nvSpPr>
              <p:spPr bwMode="auto">
                <a:xfrm>
                  <a:off x="436661" y="2463786"/>
                  <a:ext cx="83361" cy="81117"/>
                </a:xfrm>
                <a:custGeom>
                  <a:avLst/>
                  <a:gdLst>
                    <a:gd name="T0" fmla="*/ 50 w 110"/>
                    <a:gd name="T1" fmla="*/ 0 h 98"/>
                    <a:gd name="T2" fmla="*/ 39 w 110"/>
                    <a:gd name="T3" fmla="*/ 1 h 98"/>
                    <a:gd name="T4" fmla="*/ 29 w 110"/>
                    <a:gd name="T5" fmla="*/ 5 h 98"/>
                    <a:gd name="T6" fmla="*/ 21 w 110"/>
                    <a:gd name="T7" fmla="*/ 11 h 98"/>
                    <a:gd name="T8" fmla="*/ 12 w 110"/>
                    <a:gd name="T9" fmla="*/ 17 h 98"/>
                    <a:gd name="T10" fmla="*/ 7 w 110"/>
                    <a:gd name="T11" fmla="*/ 25 h 98"/>
                    <a:gd name="T12" fmla="*/ 3 w 110"/>
                    <a:gd name="T13" fmla="*/ 33 h 98"/>
                    <a:gd name="T14" fmla="*/ 1 w 110"/>
                    <a:gd name="T15" fmla="*/ 43 h 98"/>
                    <a:gd name="T16" fmla="*/ 1 w 110"/>
                    <a:gd name="T17" fmla="*/ 54 h 98"/>
                    <a:gd name="T18" fmla="*/ 3 w 110"/>
                    <a:gd name="T19" fmla="*/ 64 h 98"/>
                    <a:gd name="T20" fmla="*/ 7 w 110"/>
                    <a:gd name="T21" fmla="*/ 73 h 98"/>
                    <a:gd name="T22" fmla="*/ 12 w 110"/>
                    <a:gd name="T23" fmla="*/ 81 h 98"/>
                    <a:gd name="T24" fmla="*/ 21 w 110"/>
                    <a:gd name="T25" fmla="*/ 87 h 98"/>
                    <a:gd name="T26" fmla="*/ 29 w 110"/>
                    <a:gd name="T27" fmla="*/ 92 h 98"/>
                    <a:gd name="T28" fmla="*/ 39 w 110"/>
                    <a:gd name="T29" fmla="*/ 96 h 98"/>
                    <a:gd name="T30" fmla="*/ 50 w 110"/>
                    <a:gd name="T31" fmla="*/ 98 h 98"/>
                    <a:gd name="T32" fmla="*/ 61 w 110"/>
                    <a:gd name="T33" fmla="*/ 98 h 98"/>
                    <a:gd name="T34" fmla="*/ 71 w 110"/>
                    <a:gd name="T35" fmla="*/ 96 h 98"/>
                    <a:gd name="T36" fmla="*/ 81 w 110"/>
                    <a:gd name="T37" fmla="*/ 92 h 98"/>
                    <a:gd name="T38" fmla="*/ 89 w 110"/>
                    <a:gd name="T39" fmla="*/ 87 h 98"/>
                    <a:gd name="T40" fmla="*/ 98 w 110"/>
                    <a:gd name="T41" fmla="*/ 81 h 98"/>
                    <a:gd name="T42" fmla="*/ 103 w 110"/>
                    <a:gd name="T43" fmla="*/ 73 h 98"/>
                    <a:gd name="T44" fmla="*/ 108 w 110"/>
                    <a:gd name="T45" fmla="*/ 64 h 98"/>
                    <a:gd name="T46" fmla="*/ 109 w 110"/>
                    <a:gd name="T47" fmla="*/ 54 h 98"/>
                    <a:gd name="T48" fmla="*/ 109 w 110"/>
                    <a:gd name="T49" fmla="*/ 43 h 98"/>
                    <a:gd name="T50" fmla="*/ 108 w 110"/>
                    <a:gd name="T51" fmla="*/ 33 h 98"/>
                    <a:gd name="T52" fmla="*/ 103 w 110"/>
                    <a:gd name="T53" fmla="*/ 25 h 98"/>
                    <a:gd name="T54" fmla="*/ 98 w 110"/>
                    <a:gd name="T55" fmla="*/ 17 h 98"/>
                    <a:gd name="T56" fmla="*/ 89 w 110"/>
                    <a:gd name="T57" fmla="*/ 11 h 98"/>
                    <a:gd name="T58" fmla="*/ 81 w 110"/>
                    <a:gd name="T59" fmla="*/ 5 h 98"/>
                    <a:gd name="T60" fmla="*/ 71 w 110"/>
                    <a:gd name="T61" fmla="*/ 1 h 98"/>
                    <a:gd name="T62" fmla="*/ 61 w 110"/>
                    <a:gd name="T6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" h="98">
                      <a:moveTo>
                        <a:pt x="56" y="0"/>
                      </a:move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33" y="3"/>
                      </a:lnTo>
                      <a:lnTo>
                        <a:pt x="29" y="5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2" y="17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3"/>
                      </a:lnTo>
                      <a:lnTo>
                        <a:pt x="1" y="39"/>
                      </a:lnTo>
                      <a:lnTo>
                        <a:pt x="1" y="43"/>
                      </a:lnTo>
                      <a:lnTo>
                        <a:pt x="0" y="49"/>
                      </a:lnTo>
                      <a:lnTo>
                        <a:pt x="1" y="54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8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2" y="81"/>
                      </a:lnTo>
                      <a:lnTo>
                        <a:pt x="17" y="84"/>
                      </a:lnTo>
                      <a:lnTo>
                        <a:pt x="21" y="87"/>
                      </a:lnTo>
                      <a:lnTo>
                        <a:pt x="25" y="89"/>
                      </a:lnTo>
                      <a:lnTo>
                        <a:pt x="29" y="92"/>
                      </a:lnTo>
                      <a:lnTo>
                        <a:pt x="33" y="95"/>
                      </a:lnTo>
                      <a:lnTo>
                        <a:pt x="39" y="96"/>
                      </a:lnTo>
                      <a:lnTo>
                        <a:pt x="45" y="98"/>
                      </a:lnTo>
                      <a:lnTo>
                        <a:pt x="50" y="98"/>
                      </a:lnTo>
                      <a:lnTo>
                        <a:pt x="56" y="98"/>
                      </a:lnTo>
                      <a:lnTo>
                        <a:pt x="61" y="98"/>
                      </a:lnTo>
                      <a:lnTo>
                        <a:pt x="66" y="98"/>
                      </a:lnTo>
                      <a:lnTo>
                        <a:pt x="71" y="96"/>
                      </a:lnTo>
                      <a:lnTo>
                        <a:pt x="77" y="95"/>
                      </a:lnTo>
                      <a:lnTo>
                        <a:pt x="81" y="92"/>
                      </a:lnTo>
                      <a:lnTo>
                        <a:pt x="85" y="89"/>
                      </a:lnTo>
                      <a:lnTo>
                        <a:pt x="89" y="87"/>
                      </a:lnTo>
                      <a:lnTo>
                        <a:pt x="94" y="84"/>
                      </a:lnTo>
                      <a:lnTo>
                        <a:pt x="98" y="81"/>
                      </a:lnTo>
                      <a:lnTo>
                        <a:pt x="101" y="77"/>
                      </a:lnTo>
                      <a:lnTo>
                        <a:pt x="103" y="73"/>
                      </a:lnTo>
                      <a:lnTo>
                        <a:pt x="105" y="68"/>
                      </a:lnTo>
                      <a:lnTo>
                        <a:pt x="108" y="64"/>
                      </a:lnTo>
                      <a:lnTo>
                        <a:pt x="109" y="59"/>
                      </a:lnTo>
                      <a:lnTo>
                        <a:pt x="109" y="54"/>
                      </a:lnTo>
                      <a:lnTo>
                        <a:pt x="110" y="49"/>
                      </a:lnTo>
                      <a:lnTo>
                        <a:pt x="109" y="43"/>
                      </a:lnTo>
                      <a:lnTo>
                        <a:pt x="109" y="39"/>
                      </a:lnTo>
                      <a:lnTo>
                        <a:pt x="108" y="33"/>
                      </a:lnTo>
                      <a:lnTo>
                        <a:pt x="105" y="29"/>
                      </a:lnTo>
                      <a:lnTo>
                        <a:pt x="103" y="25"/>
                      </a:lnTo>
                      <a:lnTo>
                        <a:pt x="101" y="21"/>
                      </a:lnTo>
                      <a:lnTo>
                        <a:pt x="98" y="17"/>
                      </a:lnTo>
                      <a:lnTo>
                        <a:pt x="94" y="14"/>
                      </a:lnTo>
                      <a:lnTo>
                        <a:pt x="89" y="11"/>
                      </a:lnTo>
                      <a:lnTo>
                        <a:pt x="85" y="8"/>
                      </a:lnTo>
                      <a:lnTo>
                        <a:pt x="81" y="5"/>
                      </a:lnTo>
                      <a:lnTo>
                        <a:pt x="77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98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99"/>
                <p:cNvSpPr>
                  <a:spLocks noChangeAspect="1"/>
                </p:cNvSpPr>
                <p:nvPr/>
              </p:nvSpPr>
              <p:spPr bwMode="auto">
                <a:xfrm>
                  <a:off x="397759" y="2554903"/>
                  <a:ext cx="82250" cy="80005"/>
                </a:xfrm>
                <a:custGeom>
                  <a:avLst/>
                  <a:gdLst>
                    <a:gd name="T0" fmla="*/ 49 w 109"/>
                    <a:gd name="T1" fmla="*/ 0 h 99"/>
                    <a:gd name="T2" fmla="*/ 38 w 109"/>
                    <a:gd name="T3" fmla="*/ 1 h 99"/>
                    <a:gd name="T4" fmla="*/ 28 w 109"/>
                    <a:gd name="T5" fmla="*/ 6 h 99"/>
                    <a:gd name="T6" fmla="*/ 20 w 109"/>
                    <a:gd name="T7" fmla="*/ 11 h 99"/>
                    <a:gd name="T8" fmla="*/ 13 w 109"/>
                    <a:gd name="T9" fmla="*/ 18 h 99"/>
                    <a:gd name="T10" fmla="*/ 7 w 109"/>
                    <a:gd name="T11" fmla="*/ 25 h 99"/>
                    <a:gd name="T12" fmla="*/ 3 w 109"/>
                    <a:gd name="T13" fmla="*/ 35 h 99"/>
                    <a:gd name="T14" fmla="*/ 0 w 109"/>
                    <a:gd name="T15" fmla="*/ 45 h 99"/>
                    <a:gd name="T16" fmla="*/ 0 w 109"/>
                    <a:gd name="T17" fmla="*/ 55 h 99"/>
                    <a:gd name="T18" fmla="*/ 3 w 109"/>
                    <a:gd name="T19" fmla="*/ 64 h 99"/>
                    <a:gd name="T20" fmla="*/ 7 w 109"/>
                    <a:gd name="T21" fmla="*/ 73 h 99"/>
                    <a:gd name="T22" fmla="*/ 13 w 109"/>
                    <a:gd name="T23" fmla="*/ 81 h 99"/>
                    <a:gd name="T24" fmla="*/ 20 w 109"/>
                    <a:gd name="T25" fmla="*/ 87 h 99"/>
                    <a:gd name="T26" fmla="*/ 28 w 109"/>
                    <a:gd name="T27" fmla="*/ 92 h 99"/>
                    <a:gd name="T28" fmla="*/ 38 w 109"/>
                    <a:gd name="T29" fmla="*/ 97 h 99"/>
                    <a:gd name="T30" fmla="*/ 49 w 109"/>
                    <a:gd name="T31" fmla="*/ 98 h 99"/>
                    <a:gd name="T32" fmla="*/ 60 w 109"/>
                    <a:gd name="T33" fmla="*/ 98 h 99"/>
                    <a:gd name="T34" fmla="*/ 71 w 109"/>
                    <a:gd name="T35" fmla="*/ 97 h 99"/>
                    <a:gd name="T36" fmla="*/ 81 w 109"/>
                    <a:gd name="T37" fmla="*/ 92 h 99"/>
                    <a:gd name="T38" fmla="*/ 90 w 109"/>
                    <a:gd name="T39" fmla="*/ 87 h 99"/>
                    <a:gd name="T40" fmla="*/ 97 w 109"/>
                    <a:gd name="T41" fmla="*/ 81 h 99"/>
                    <a:gd name="T42" fmla="*/ 102 w 109"/>
                    <a:gd name="T43" fmla="*/ 73 h 99"/>
                    <a:gd name="T44" fmla="*/ 106 w 109"/>
                    <a:gd name="T45" fmla="*/ 64 h 99"/>
                    <a:gd name="T46" fmla="*/ 109 w 109"/>
                    <a:gd name="T47" fmla="*/ 55 h 99"/>
                    <a:gd name="T48" fmla="*/ 109 w 109"/>
                    <a:gd name="T49" fmla="*/ 45 h 99"/>
                    <a:gd name="T50" fmla="*/ 106 w 109"/>
                    <a:gd name="T51" fmla="*/ 35 h 99"/>
                    <a:gd name="T52" fmla="*/ 102 w 109"/>
                    <a:gd name="T53" fmla="*/ 25 h 99"/>
                    <a:gd name="T54" fmla="*/ 97 w 109"/>
                    <a:gd name="T55" fmla="*/ 18 h 99"/>
                    <a:gd name="T56" fmla="*/ 90 w 109"/>
                    <a:gd name="T57" fmla="*/ 11 h 99"/>
                    <a:gd name="T58" fmla="*/ 81 w 109"/>
                    <a:gd name="T59" fmla="*/ 6 h 99"/>
                    <a:gd name="T60" fmla="*/ 71 w 109"/>
                    <a:gd name="T61" fmla="*/ 1 h 99"/>
                    <a:gd name="T62" fmla="*/ 60 w 109"/>
                    <a:gd name="T6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99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0" y="11"/>
                      </a:lnTo>
                      <a:lnTo>
                        <a:pt x="15" y="14"/>
                      </a:lnTo>
                      <a:lnTo>
                        <a:pt x="13" y="18"/>
                      </a:lnTo>
                      <a:lnTo>
                        <a:pt x="10" y="21"/>
                      </a:lnTo>
                      <a:lnTo>
                        <a:pt x="7" y="25"/>
                      </a:lnTo>
                      <a:lnTo>
                        <a:pt x="4" y="29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" y="59"/>
                      </a:lnTo>
                      <a:lnTo>
                        <a:pt x="3" y="64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1"/>
                      </a:lnTo>
                      <a:lnTo>
                        <a:pt x="15" y="84"/>
                      </a:lnTo>
                      <a:lnTo>
                        <a:pt x="20" y="87"/>
                      </a:lnTo>
                      <a:lnTo>
                        <a:pt x="24" y="90"/>
                      </a:lnTo>
                      <a:lnTo>
                        <a:pt x="28" y="92"/>
                      </a:lnTo>
                      <a:lnTo>
                        <a:pt x="34" y="95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98"/>
                      </a:lnTo>
                      <a:lnTo>
                        <a:pt x="55" y="99"/>
                      </a:lnTo>
                      <a:lnTo>
                        <a:pt x="60" y="98"/>
                      </a:lnTo>
                      <a:lnTo>
                        <a:pt x="66" y="98"/>
                      </a:lnTo>
                      <a:lnTo>
                        <a:pt x="71" y="97"/>
                      </a:lnTo>
                      <a:lnTo>
                        <a:pt x="76" y="95"/>
                      </a:lnTo>
                      <a:lnTo>
                        <a:pt x="81" y="92"/>
                      </a:lnTo>
                      <a:lnTo>
                        <a:pt x="85" y="90"/>
                      </a:lnTo>
                      <a:lnTo>
                        <a:pt x="90" y="87"/>
                      </a:lnTo>
                      <a:lnTo>
                        <a:pt x="94" y="84"/>
                      </a:lnTo>
                      <a:lnTo>
                        <a:pt x="97" y="81"/>
                      </a:lnTo>
                      <a:lnTo>
                        <a:pt x="99" y="77"/>
                      </a:lnTo>
                      <a:lnTo>
                        <a:pt x="102" y="73"/>
                      </a:lnTo>
                      <a:lnTo>
                        <a:pt x="105" y="69"/>
                      </a:lnTo>
                      <a:lnTo>
                        <a:pt x="106" y="64"/>
                      </a:lnTo>
                      <a:lnTo>
                        <a:pt x="108" y="59"/>
                      </a:lnTo>
                      <a:lnTo>
                        <a:pt x="109" y="55"/>
                      </a:lnTo>
                      <a:lnTo>
                        <a:pt x="109" y="49"/>
                      </a:lnTo>
                      <a:lnTo>
                        <a:pt x="109" y="45"/>
                      </a:lnTo>
                      <a:lnTo>
                        <a:pt x="108" y="39"/>
                      </a:lnTo>
                      <a:lnTo>
                        <a:pt x="106" y="35"/>
                      </a:lnTo>
                      <a:lnTo>
                        <a:pt x="105" y="29"/>
                      </a:lnTo>
                      <a:lnTo>
                        <a:pt x="102" y="25"/>
                      </a:lnTo>
                      <a:lnTo>
                        <a:pt x="99" y="21"/>
                      </a:lnTo>
                      <a:lnTo>
                        <a:pt x="97" y="18"/>
                      </a:lnTo>
                      <a:lnTo>
                        <a:pt x="94" y="14"/>
                      </a:lnTo>
                      <a:lnTo>
                        <a:pt x="90" y="11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3"/>
                      </a:lnTo>
                      <a:lnTo>
                        <a:pt x="71" y="1"/>
                      </a:lnTo>
                      <a:lnTo>
                        <a:pt x="66" y="0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00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01"/>
                <p:cNvSpPr>
                  <a:spLocks noChangeAspect="1"/>
                </p:cNvSpPr>
                <p:nvPr/>
              </p:nvSpPr>
              <p:spPr bwMode="auto">
                <a:xfrm>
                  <a:off x="435550" y="2514900"/>
                  <a:ext cx="81139" cy="81117"/>
                </a:xfrm>
                <a:custGeom>
                  <a:avLst/>
                  <a:gdLst>
                    <a:gd name="T0" fmla="*/ 49 w 109"/>
                    <a:gd name="T1" fmla="*/ 2 h 100"/>
                    <a:gd name="T2" fmla="*/ 39 w 109"/>
                    <a:gd name="T3" fmla="*/ 3 h 100"/>
                    <a:gd name="T4" fmla="*/ 29 w 109"/>
                    <a:gd name="T5" fmla="*/ 7 h 100"/>
                    <a:gd name="T6" fmla="*/ 21 w 109"/>
                    <a:gd name="T7" fmla="*/ 12 h 100"/>
                    <a:gd name="T8" fmla="*/ 13 w 109"/>
                    <a:gd name="T9" fmla="*/ 19 h 100"/>
                    <a:gd name="T10" fmla="*/ 7 w 109"/>
                    <a:gd name="T11" fmla="*/ 27 h 100"/>
                    <a:gd name="T12" fmla="*/ 3 w 109"/>
                    <a:gd name="T13" fmla="*/ 35 h 100"/>
                    <a:gd name="T14" fmla="*/ 0 w 109"/>
                    <a:gd name="T15" fmla="*/ 45 h 100"/>
                    <a:gd name="T16" fmla="*/ 0 w 109"/>
                    <a:gd name="T17" fmla="*/ 55 h 100"/>
                    <a:gd name="T18" fmla="*/ 3 w 109"/>
                    <a:gd name="T19" fmla="*/ 65 h 100"/>
                    <a:gd name="T20" fmla="*/ 7 w 109"/>
                    <a:gd name="T21" fmla="*/ 75 h 100"/>
                    <a:gd name="T22" fmla="*/ 13 w 109"/>
                    <a:gd name="T23" fmla="*/ 82 h 100"/>
                    <a:gd name="T24" fmla="*/ 21 w 109"/>
                    <a:gd name="T25" fmla="*/ 89 h 100"/>
                    <a:gd name="T26" fmla="*/ 29 w 109"/>
                    <a:gd name="T27" fmla="*/ 94 h 100"/>
                    <a:gd name="T28" fmla="*/ 39 w 109"/>
                    <a:gd name="T29" fmla="*/ 98 h 100"/>
                    <a:gd name="T30" fmla="*/ 49 w 109"/>
                    <a:gd name="T31" fmla="*/ 100 h 100"/>
                    <a:gd name="T32" fmla="*/ 60 w 109"/>
                    <a:gd name="T33" fmla="*/ 100 h 100"/>
                    <a:gd name="T34" fmla="*/ 71 w 109"/>
                    <a:gd name="T35" fmla="*/ 98 h 100"/>
                    <a:gd name="T36" fmla="*/ 81 w 109"/>
                    <a:gd name="T37" fmla="*/ 94 h 100"/>
                    <a:gd name="T38" fmla="*/ 90 w 109"/>
                    <a:gd name="T39" fmla="*/ 89 h 100"/>
                    <a:gd name="T40" fmla="*/ 98 w 109"/>
                    <a:gd name="T41" fmla="*/ 82 h 100"/>
                    <a:gd name="T42" fmla="*/ 104 w 109"/>
                    <a:gd name="T43" fmla="*/ 75 h 100"/>
                    <a:gd name="T44" fmla="*/ 108 w 109"/>
                    <a:gd name="T45" fmla="*/ 65 h 100"/>
                    <a:gd name="T46" fmla="*/ 109 w 109"/>
                    <a:gd name="T47" fmla="*/ 55 h 100"/>
                    <a:gd name="T48" fmla="*/ 109 w 109"/>
                    <a:gd name="T49" fmla="*/ 45 h 100"/>
                    <a:gd name="T50" fmla="*/ 108 w 109"/>
                    <a:gd name="T51" fmla="*/ 35 h 100"/>
                    <a:gd name="T52" fmla="*/ 104 w 109"/>
                    <a:gd name="T53" fmla="*/ 27 h 100"/>
                    <a:gd name="T54" fmla="*/ 98 w 109"/>
                    <a:gd name="T55" fmla="*/ 19 h 100"/>
                    <a:gd name="T56" fmla="*/ 90 w 109"/>
                    <a:gd name="T57" fmla="*/ 12 h 100"/>
                    <a:gd name="T58" fmla="*/ 81 w 109"/>
                    <a:gd name="T59" fmla="*/ 7 h 100"/>
                    <a:gd name="T60" fmla="*/ 71 w 109"/>
                    <a:gd name="T61" fmla="*/ 3 h 100"/>
                    <a:gd name="T62" fmla="*/ 60 w 109"/>
                    <a:gd name="T63" fmla="*/ 2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9" h="100">
                      <a:moveTo>
                        <a:pt x="55" y="0"/>
                      </a:moveTo>
                      <a:lnTo>
                        <a:pt x="49" y="2"/>
                      </a:lnTo>
                      <a:lnTo>
                        <a:pt x="45" y="2"/>
                      </a:lnTo>
                      <a:lnTo>
                        <a:pt x="39" y="3"/>
                      </a:lnTo>
                      <a:lnTo>
                        <a:pt x="34" y="5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1" y="12"/>
                      </a:lnTo>
                      <a:lnTo>
                        <a:pt x="17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1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0" y="79"/>
                      </a:lnTo>
                      <a:lnTo>
                        <a:pt x="13" y="82"/>
                      </a:lnTo>
                      <a:lnTo>
                        <a:pt x="17" y="86"/>
                      </a:lnTo>
                      <a:lnTo>
                        <a:pt x="21" y="89"/>
                      </a:lnTo>
                      <a:lnTo>
                        <a:pt x="25" y="91"/>
                      </a:lnTo>
                      <a:lnTo>
                        <a:pt x="29" y="94"/>
                      </a:lnTo>
                      <a:lnTo>
                        <a:pt x="34" y="96"/>
                      </a:lnTo>
                      <a:lnTo>
                        <a:pt x="39" y="98"/>
                      </a:lnTo>
                      <a:lnTo>
                        <a:pt x="45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6" y="98"/>
                      </a:lnTo>
                      <a:lnTo>
                        <a:pt x="71" y="98"/>
                      </a:lnTo>
                      <a:lnTo>
                        <a:pt x="77" y="96"/>
                      </a:lnTo>
                      <a:lnTo>
                        <a:pt x="81" y="94"/>
                      </a:lnTo>
                      <a:lnTo>
                        <a:pt x="85" y="91"/>
                      </a:lnTo>
                      <a:lnTo>
                        <a:pt x="90" y="89"/>
                      </a:lnTo>
                      <a:lnTo>
                        <a:pt x="94" y="86"/>
                      </a:lnTo>
                      <a:lnTo>
                        <a:pt x="98" y="82"/>
                      </a:lnTo>
                      <a:lnTo>
                        <a:pt x="101" y="79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8" y="65"/>
                      </a:lnTo>
                      <a:lnTo>
                        <a:pt x="109" y="61"/>
                      </a:lnTo>
                      <a:lnTo>
                        <a:pt x="109" y="55"/>
                      </a:lnTo>
                      <a:lnTo>
                        <a:pt x="109" y="51"/>
                      </a:lnTo>
                      <a:lnTo>
                        <a:pt x="109" y="45"/>
                      </a:lnTo>
                      <a:lnTo>
                        <a:pt x="109" y="41"/>
                      </a:lnTo>
                      <a:lnTo>
                        <a:pt x="108" y="35"/>
                      </a:lnTo>
                      <a:lnTo>
                        <a:pt x="105" y="31"/>
                      </a:lnTo>
                      <a:lnTo>
                        <a:pt x="104" y="27"/>
                      </a:lnTo>
                      <a:lnTo>
                        <a:pt x="101" y="23"/>
                      </a:lnTo>
                      <a:lnTo>
                        <a:pt x="98" y="19"/>
                      </a:lnTo>
                      <a:lnTo>
                        <a:pt x="94" y="16"/>
                      </a:lnTo>
                      <a:lnTo>
                        <a:pt x="90" y="12"/>
                      </a:lnTo>
                      <a:lnTo>
                        <a:pt x="85" y="9"/>
                      </a:lnTo>
                      <a:lnTo>
                        <a:pt x="81" y="7"/>
                      </a:lnTo>
                      <a:lnTo>
                        <a:pt x="77" y="5"/>
                      </a:lnTo>
                      <a:lnTo>
                        <a:pt x="71" y="3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02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103"/>
                <p:cNvSpPr>
                  <a:spLocks noChangeAspect="1"/>
                </p:cNvSpPr>
                <p:nvPr/>
              </p:nvSpPr>
              <p:spPr bwMode="auto">
                <a:xfrm>
                  <a:off x="429992" y="2566015"/>
                  <a:ext cx="80027" cy="82228"/>
                </a:xfrm>
                <a:custGeom>
                  <a:avLst/>
                  <a:gdLst>
                    <a:gd name="T0" fmla="*/ 49 w 108"/>
                    <a:gd name="T1" fmla="*/ 0 h 100"/>
                    <a:gd name="T2" fmla="*/ 38 w 108"/>
                    <a:gd name="T3" fmla="*/ 3 h 100"/>
                    <a:gd name="T4" fmla="*/ 28 w 108"/>
                    <a:gd name="T5" fmla="*/ 6 h 100"/>
                    <a:gd name="T6" fmla="*/ 20 w 108"/>
                    <a:gd name="T7" fmla="*/ 12 h 100"/>
                    <a:gd name="T8" fmla="*/ 13 w 108"/>
                    <a:gd name="T9" fmla="*/ 19 h 100"/>
                    <a:gd name="T10" fmla="*/ 7 w 108"/>
                    <a:gd name="T11" fmla="*/ 27 h 100"/>
                    <a:gd name="T12" fmla="*/ 3 w 108"/>
                    <a:gd name="T13" fmla="*/ 35 h 100"/>
                    <a:gd name="T14" fmla="*/ 0 w 108"/>
                    <a:gd name="T15" fmla="*/ 45 h 100"/>
                    <a:gd name="T16" fmla="*/ 0 w 108"/>
                    <a:gd name="T17" fmla="*/ 55 h 100"/>
                    <a:gd name="T18" fmla="*/ 3 w 108"/>
                    <a:gd name="T19" fmla="*/ 65 h 100"/>
                    <a:gd name="T20" fmla="*/ 7 w 108"/>
                    <a:gd name="T21" fmla="*/ 73 h 100"/>
                    <a:gd name="T22" fmla="*/ 13 w 108"/>
                    <a:gd name="T23" fmla="*/ 82 h 100"/>
                    <a:gd name="T24" fmla="*/ 20 w 108"/>
                    <a:gd name="T25" fmla="*/ 89 h 100"/>
                    <a:gd name="T26" fmla="*/ 28 w 108"/>
                    <a:gd name="T27" fmla="*/ 94 h 100"/>
                    <a:gd name="T28" fmla="*/ 38 w 108"/>
                    <a:gd name="T29" fmla="*/ 97 h 100"/>
                    <a:gd name="T30" fmla="*/ 49 w 108"/>
                    <a:gd name="T31" fmla="*/ 100 h 100"/>
                    <a:gd name="T32" fmla="*/ 60 w 108"/>
                    <a:gd name="T33" fmla="*/ 100 h 100"/>
                    <a:gd name="T34" fmla="*/ 70 w 108"/>
                    <a:gd name="T35" fmla="*/ 97 h 100"/>
                    <a:gd name="T36" fmla="*/ 80 w 108"/>
                    <a:gd name="T37" fmla="*/ 94 h 100"/>
                    <a:gd name="T38" fmla="*/ 88 w 108"/>
                    <a:gd name="T39" fmla="*/ 89 h 100"/>
                    <a:gd name="T40" fmla="*/ 95 w 108"/>
                    <a:gd name="T41" fmla="*/ 82 h 100"/>
                    <a:gd name="T42" fmla="*/ 101 w 108"/>
                    <a:gd name="T43" fmla="*/ 73 h 100"/>
                    <a:gd name="T44" fmla="*/ 105 w 108"/>
                    <a:gd name="T45" fmla="*/ 65 h 100"/>
                    <a:gd name="T46" fmla="*/ 108 w 108"/>
                    <a:gd name="T47" fmla="*/ 55 h 100"/>
                    <a:gd name="T48" fmla="*/ 108 w 108"/>
                    <a:gd name="T49" fmla="*/ 45 h 100"/>
                    <a:gd name="T50" fmla="*/ 105 w 108"/>
                    <a:gd name="T51" fmla="*/ 35 h 100"/>
                    <a:gd name="T52" fmla="*/ 101 w 108"/>
                    <a:gd name="T53" fmla="*/ 27 h 100"/>
                    <a:gd name="T54" fmla="*/ 95 w 108"/>
                    <a:gd name="T55" fmla="*/ 19 h 100"/>
                    <a:gd name="T56" fmla="*/ 88 w 108"/>
                    <a:gd name="T57" fmla="*/ 12 h 100"/>
                    <a:gd name="T58" fmla="*/ 80 w 108"/>
                    <a:gd name="T59" fmla="*/ 6 h 100"/>
                    <a:gd name="T60" fmla="*/ 70 w 108"/>
                    <a:gd name="T61" fmla="*/ 3 h 100"/>
                    <a:gd name="T62" fmla="*/ 60 w 108"/>
                    <a:gd name="T6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8" h="100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2"/>
                      </a:lnTo>
                      <a:lnTo>
                        <a:pt x="38" y="3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24" y="9"/>
                      </a:lnTo>
                      <a:lnTo>
                        <a:pt x="20" y="12"/>
                      </a:lnTo>
                      <a:lnTo>
                        <a:pt x="15" y="16"/>
                      </a:lnTo>
                      <a:lnTo>
                        <a:pt x="13" y="19"/>
                      </a:lnTo>
                      <a:lnTo>
                        <a:pt x="10" y="23"/>
                      </a:lnTo>
                      <a:lnTo>
                        <a:pt x="7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0" y="55"/>
                      </a:lnTo>
                      <a:lnTo>
                        <a:pt x="1" y="61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7" y="73"/>
                      </a:lnTo>
                      <a:lnTo>
                        <a:pt x="10" y="77"/>
                      </a:lnTo>
                      <a:lnTo>
                        <a:pt x="13" y="82"/>
                      </a:lnTo>
                      <a:lnTo>
                        <a:pt x="15" y="86"/>
                      </a:lnTo>
                      <a:lnTo>
                        <a:pt x="20" y="89"/>
                      </a:lnTo>
                      <a:lnTo>
                        <a:pt x="24" y="91"/>
                      </a:lnTo>
                      <a:lnTo>
                        <a:pt x="28" y="94"/>
                      </a:lnTo>
                      <a:lnTo>
                        <a:pt x="34" y="96"/>
                      </a:lnTo>
                      <a:lnTo>
                        <a:pt x="38" y="97"/>
                      </a:lnTo>
                      <a:lnTo>
                        <a:pt x="43" y="98"/>
                      </a:lnTo>
                      <a:lnTo>
                        <a:pt x="49" y="100"/>
                      </a:lnTo>
                      <a:lnTo>
                        <a:pt x="55" y="100"/>
                      </a:lnTo>
                      <a:lnTo>
                        <a:pt x="60" y="100"/>
                      </a:lnTo>
                      <a:lnTo>
                        <a:pt x="64" y="98"/>
                      </a:lnTo>
                      <a:lnTo>
                        <a:pt x="70" y="97"/>
                      </a:lnTo>
                      <a:lnTo>
                        <a:pt x="76" y="96"/>
                      </a:lnTo>
                      <a:lnTo>
                        <a:pt x="80" y="94"/>
                      </a:lnTo>
                      <a:lnTo>
                        <a:pt x="84" y="91"/>
                      </a:lnTo>
                      <a:lnTo>
                        <a:pt x="88" y="89"/>
                      </a:lnTo>
                      <a:lnTo>
                        <a:pt x="92" y="86"/>
                      </a:lnTo>
                      <a:lnTo>
                        <a:pt x="95" y="82"/>
                      </a:lnTo>
                      <a:lnTo>
                        <a:pt x="99" y="77"/>
                      </a:lnTo>
                      <a:lnTo>
                        <a:pt x="101" y="73"/>
                      </a:lnTo>
                      <a:lnTo>
                        <a:pt x="104" y="69"/>
                      </a:lnTo>
                      <a:lnTo>
                        <a:pt x="105" y="65"/>
                      </a:lnTo>
                      <a:lnTo>
                        <a:pt x="106" y="61"/>
                      </a:lnTo>
                      <a:lnTo>
                        <a:pt x="108" y="55"/>
                      </a:lnTo>
                      <a:lnTo>
                        <a:pt x="108" y="51"/>
                      </a:lnTo>
                      <a:lnTo>
                        <a:pt x="108" y="45"/>
                      </a:lnTo>
                      <a:lnTo>
                        <a:pt x="106" y="40"/>
                      </a:lnTo>
                      <a:lnTo>
                        <a:pt x="105" y="35"/>
                      </a:lnTo>
                      <a:lnTo>
                        <a:pt x="104" y="31"/>
                      </a:lnTo>
                      <a:lnTo>
                        <a:pt x="101" y="27"/>
                      </a:lnTo>
                      <a:lnTo>
                        <a:pt x="99" y="23"/>
                      </a:lnTo>
                      <a:lnTo>
                        <a:pt x="95" y="19"/>
                      </a:lnTo>
                      <a:lnTo>
                        <a:pt x="92" y="16"/>
                      </a:lnTo>
                      <a:lnTo>
                        <a:pt x="88" y="12"/>
                      </a:lnTo>
                      <a:lnTo>
                        <a:pt x="84" y="9"/>
                      </a:lnTo>
                      <a:lnTo>
                        <a:pt x="80" y="6"/>
                      </a:lnTo>
                      <a:lnTo>
                        <a:pt x="76" y="5"/>
                      </a:lnTo>
                      <a:lnTo>
                        <a:pt x="70" y="3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05"/>
                <p:cNvSpPr>
                  <a:spLocks noChangeAspect="1"/>
                </p:cNvSpPr>
                <p:nvPr/>
              </p:nvSpPr>
              <p:spPr bwMode="auto">
                <a:xfrm>
                  <a:off x="693959" y="2348880"/>
                  <a:ext cx="101145" cy="101118"/>
                </a:xfrm>
                <a:custGeom>
                  <a:avLst/>
                  <a:gdLst>
                    <a:gd name="T0" fmla="*/ 60 w 136"/>
                    <a:gd name="T1" fmla="*/ 0 h 140"/>
                    <a:gd name="T2" fmla="*/ 48 w 136"/>
                    <a:gd name="T3" fmla="*/ 3 h 140"/>
                    <a:gd name="T4" fmla="*/ 35 w 136"/>
                    <a:gd name="T5" fmla="*/ 9 h 140"/>
                    <a:gd name="T6" fmla="*/ 24 w 136"/>
                    <a:gd name="T7" fmla="*/ 16 h 140"/>
                    <a:gd name="T8" fmla="*/ 15 w 136"/>
                    <a:gd name="T9" fmla="*/ 25 h 140"/>
                    <a:gd name="T10" fmla="*/ 8 w 136"/>
                    <a:gd name="T11" fmla="*/ 37 h 140"/>
                    <a:gd name="T12" fmla="*/ 3 w 136"/>
                    <a:gd name="T13" fmla="*/ 49 h 140"/>
                    <a:gd name="T14" fmla="*/ 0 w 136"/>
                    <a:gd name="T15" fmla="*/ 63 h 140"/>
                    <a:gd name="T16" fmla="*/ 0 w 136"/>
                    <a:gd name="T17" fmla="*/ 77 h 140"/>
                    <a:gd name="T18" fmla="*/ 3 w 136"/>
                    <a:gd name="T19" fmla="*/ 91 h 140"/>
                    <a:gd name="T20" fmla="*/ 8 w 136"/>
                    <a:gd name="T21" fmla="*/ 104 h 140"/>
                    <a:gd name="T22" fmla="*/ 15 w 136"/>
                    <a:gd name="T23" fmla="*/ 115 h 140"/>
                    <a:gd name="T24" fmla="*/ 24 w 136"/>
                    <a:gd name="T25" fmla="*/ 124 h 140"/>
                    <a:gd name="T26" fmla="*/ 35 w 136"/>
                    <a:gd name="T27" fmla="*/ 132 h 140"/>
                    <a:gd name="T28" fmla="*/ 48 w 136"/>
                    <a:gd name="T29" fmla="*/ 138 h 140"/>
                    <a:gd name="T30" fmla="*/ 60 w 136"/>
                    <a:gd name="T31" fmla="*/ 140 h 140"/>
                    <a:gd name="T32" fmla="*/ 74 w 136"/>
                    <a:gd name="T33" fmla="*/ 140 h 140"/>
                    <a:gd name="T34" fmla="*/ 88 w 136"/>
                    <a:gd name="T35" fmla="*/ 138 h 140"/>
                    <a:gd name="T36" fmla="*/ 99 w 136"/>
                    <a:gd name="T37" fmla="*/ 132 h 140"/>
                    <a:gd name="T38" fmla="*/ 111 w 136"/>
                    <a:gd name="T39" fmla="*/ 124 h 140"/>
                    <a:gd name="T40" fmla="*/ 119 w 136"/>
                    <a:gd name="T41" fmla="*/ 115 h 140"/>
                    <a:gd name="T42" fmla="*/ 127 w 136"/>
                    <a:gd name="T43" fmla="*/ 104 h 140"/>
                    <a:gd name="T44" fmla="*/ 132 w 136"/>
                    <a:gd name="T45" fmla="*/ 91 h 140"/>
                    <a:gd name="T46" fmla="*/ 134 w 136"/>
                    <a:gd name="T47" fmla="*/ 77 h 140"/>
                    <a:gd name="T48" fmla="*/ 134 w 136"/>
                    <a:gd name="T49" fmla="*/ 63 h 140"/>
                    <a:gd name="T50" fmla="*/ 132 w 136"/>
                    <a:gd name="T51" fmla="*/ 49 h 140"/>
                    <a:gd name="T52" fmla="*/ 127 w 136"/>
                    <a:gd name="T53" fmla="*/ 37 h 140"/>
                    <a:gd name="T54" fmla="*/ 119 w 136"/>
                    <a:gd name="T55" fmla="*/ 25 h 140"/>
                    <a:gd name="T56" fmla="*/ 111 w 136"/>
                    <a:gd name="T57" fmla="*/ 16 h 140"/>
                    <a:gd name="T58" fmla="*/ 99 w 136"/>
                    <a:gd name="T59" fmla="*/ 9 h 140"/>
                    <a:gd name="T60" fmla="*/ 88 w 136"/>
                    <a:gd name="T61" fmla="*/ 3 h 140"/>
                    <a:gd name="T62" fmla="*/ 74 w 136"/>
                    <a:gd name="T63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6" h="140">
                      <a:moveTo>
                        <a:pt x="67" y="0"/>
                      </a:moveTo>
                      <a:lnTo>
                        <a:pt x="60" y="0"/>
                      </a:lnTo>
                      <a:lnTo>
                        <a:pt x="53" y="2"/>
                      </a:lnTo>
                      <a:lnTo>
                        <a:pt x="48" y="3"/>
                      </a:lnTo>
                      <a:lnTo>
                        <a:pt x="41" y="6"/>
                      </a:lnTo>
                      <a:lnTo>
                        <a:pt x="35" y="9"/>
                      </a:lnTo>
                      <a:lnTo>
                        <a:pt x="29" y="11"/>
                      </a:lnTo>
                      <a:lnTo>
                        <a:pt x="24" y="16"/>
                      </a:lnTo>
                      <a:lnTo>
                        <a:pt x="20" y="20"/>
                      </a:lnTo>
                      <a:lnTo>
                        <a:pt x="15" y="25"/>
                      </a:lnTo>
                      <a:lnTo>
                        <a:pt x="11" y="31"/>
                      </a:lnTo>
                      <a:lnTo>
                        <a:pt x="8" y="37"/>
                      </a:lnTo>
                      <a:lnTo>
                        <a:pt x="4" y="42"/>
                      </a:lnTo>
                      <a:lnTo>
                        <a:pt x="3" y="49"/>
                      </a:lnTo>
                      <a:lnTo>
                        <a:pt x="1" y="56"/>
                      </a:lnTo>
                      <a:lnTo>
                        <a:pt x="0" y="63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3" y="91"/>
                      </a:lnTo>
                      <a:lnTo>
                        <a:pt x="4" y="97"/>
                      </a:lnTo>
                      <a:lnTo>
                        <a:pt x="8" y="104"/>
                      </a:lnTo>
                      <a:lnTo>
                        <a:pt x="11" y="110"/>
                      </a:lnTo>
                      <a:lnTo>
                        <a:pt x="15" y="115"/>
                      </a:lnTo>
                      <a:lnTo>
                        <a:pt x="20" y="119"/>
                      </a:lnTo>
                      <a:lnTo>
                        <a:pt x="24" y="124"/>
                      </a:lnTo>
                      <a:lnTo>
                        <a:pt x="29" y="128"/>
                      </a:lnTo>
                      <a:lnTo>
                        <a:pt x="35" y="132"/>
                      </a:lnTo>
                      <a:lnTo>
                        <a:pt x="41" y="135"/>
                      </a:lnTo>
                      <a:lnTo>
                        <a:pt x="48" y="138"/>
                      </a:lnTo>
                      <a:lnTo>
                        <a:pt x="53" y="139"/>
                      </a:lnTo>
                      <a:lnTo>
                        <a:pt x="60" y="140"/>
                      </a:lnTo>
                      <a:lnTo>
                        <a:pt x="67" y="140"/>
                      </a:lnTo>
                      <a:lnTo>
                        <a:pt x="74" y="140"/>
                      </a:lnTo>
                      <a:lnTo>
                        <a:pt x="81" y="139"/>
                      </a:lnTo>
                      <a:lnTo>
                        <a:pt x="88" y="138"/>
                      </a:lnTo>
                      <a:lnTo>
                        <a:pt x="94" y="135"/>
                      </a:lnTo>
                      <a:lnTo>
                        <a:pt x="99" y="132"/>
                      </a:lnTo>
                      <a:lnTo>
                        <a:pt x="105" y="128"/>
                      </a:lnTo>
                      <a:lnTo>
                        <a:pt x="111" y="124"/>
                      </a:lnTo>
                      <a:lnTo>
                        <a:pt x="115" y="119"/>
                      </a:lnTo>
                      <a:lnTo>
                        <a:pt x="119" y="115"/>
                      </a:lnTo>
                      <a:lnTo>
                        <a:pt x="123" y="110"/>
                      </a:lnTo>
                      <a:lnTo>
                        <a:pt x="127" y="104"/>
                      </a:lnTo>
                      <a:lnTo>
                        <a:pt x="130" y="97"/>
                      </a:lnTo>
                      <a:lnTo>
                        <a:pt x="132" y="91"/>
                      </a:lnTo>
                      <a:lnTo>
                        <a:pt x="134" y="84"/>
                      </a:lnTo>
                      <a:lnTo>
                        <a:pt x="134" y="77"/>
                      </a:lnTo>
                      <a:lnTo>
                        <a:pt x="136" y="70"/>
                      </a:lnTo>
                      <a:lnTo>
                        <a:pt x="134" y="63"/>
                      </a:lnTo>
                      <a:lnTo>
                        <a:pt x="134" y="56"/>
                      </a:lnTo>
                      <a:lnTo>
                        <a:pt x="132" y="49"/>
                      </a:lnTo>
                      <a:lnTo>
                        <a:pt x="130" y="42"/>
                      </a:lnTo>
                      <a:lnTo>
                        <a:pt x="127" y="37"/>
                      </a:lnTo>
                      <a:lnTo>
                        <a:pt x="123" y="31"/>
                      </a:lnTo>
                      <a:lnTo>
                        <a:pt x="119" y="25"/>
                      </a:lnTo>
                      <a:lnTo>
                        <a:pt x="115" y="20"/>
                      </a:lnTo>
                      <a:lnTo>
                        <a:pt x="111" y="16"/>
                      </a:lnTo>
                      <a:lnTo>
                        <a:pt x="105" y="11"/>
                      </a:lnTo>
                      <a:lnTo>
                        <a:pt x="99" y="9"/>
                      </a:lnTo>
                      <a:lnTo>
                        <a:pt x="94" y="6"/>
                      </a:lnTo>
                      <a:lnTo>
                        <a:pt x="88" y="3"/>
                      </a:lnTo>
                      <a:lnTo>
                        <a:pt x="81" y="2"/>
                      </a:lnTo>
                      <a:lnTo>
                        <a:pt x="74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5400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706454" y="1668364"/>
                  <a:ext cx="93365" cy="104452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721843" y="1351159"/>
                  <a:ext cx="3626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chemeClr val="tx1"/>
                      </a:solidFill>
                    </a:rPr>
                    <a:t>e</a:t>
                  </a:r>
                  <a:r>
                    <a:rPr lang="en-US" sz="2400" b="1" baseline="300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cxnSp>
              <p:nvCxnSpPr>
                <p:cNvPr id="148" name="Gerade Verbindung mit Pfeil 147"/>
                <p:cNvCxnSpPr/>
                <p:nvPr/>
              </p:nvCxnSpPr>
              <p:spPr>
                <a:xfrm flipH="1">
                  <a:off x="745185" y="1834433"/>
                  <a:ext cx="67" cy="477282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feld 148"/>
                <p:cNvSpPr txBox="1"/>
                <p:nvPr/>
              </p:nvSpPr>
              <p:spPr>
                <a:xfrm>
                  <a:off x="141813" y="2276872"/>
                  <a:ext cx="325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chemeClr val="tx1"/>
                      </a:solidFill>
                    </a:rPr>
                    <a:t>Z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55" name="Gerade Verbindung mit Pfeil 254"/>
              <p:cNvCxnSpPr/>
              <p:nvPr/>
            </p:nvCxnSpPr>
            <p:spPr bwMode="auto">
              <a:xfrm>
                <a:off x="1779051" y="1857880"/>
                <a:ext cx="144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6" name="Gerade Verbindung mit Pfeil 255"/>
              <p:cNvCxnSpPr/>
              <p:nvPr/>
            </p:nvCxnSpPr>
            <p:spPr bwMode="auto">
              <a:xfrm>
                <a:off x="1691680" y="2917192"/>
                <a:ext cx="151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57" name="Line 154"/>
            <p:cNvSpPr>
              <a:spLocks noChangeAspect="1" noChangeShapeType="1"/>
            </p:cNvSpPr>
            <p:nvPr/>
          </p:nvSpPr>
          <p:spPr bwMode="auto">
            <a:xfrm>
              <a:off x="10015023" y="4083440"/>
              <a:ext cx="412750" cy="0"/>
            </a:xfrm>
            <a:prstGeom prst="line">
              <a:avLst/>
            </a:prstGeom>
            <a:noFill/>
            <a:ln w="17526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81253" y="3718597"/>
            <a:ext cx="8955243" cy="2806747"/>
            <a:chOff x="81253" y="3718597"/>
            <a:chExt cx="8955243" cy="2806747"/>
          </a:xfrm>
        </p:grpSpPr>
        <p:sp>
          <p:nvSpPr>
            <p:cNvPr id="4" name="Rechteck 3"/>
            <p:cNvSpPr/>
            <p:nvPr/>
          </p:nvSpPr>
          <p:spPr bwMode="auto">
            <a:xfrm>
              <a:off x="81253" y="3718597"/>
              <a:ext cx="6074923" cy="2806747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3" name="Rechteck 252"/>
            <p:cNvSpPr/>
            <p:nvPr/>
          </p:nvSpPr>
          <p:spPr bwMode="auto">
            <a:xfrm>
              <a:off x="6156176" y="3718597"/>
              <a:ext cx="2880320" cy="2517150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952558" y="2164794"/>
            <a:ext cx="389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Time-</a:t>
            </a:r>
            <a:r>
              <a:rPr lang="de-DE" sz="2000" dirty="0" err="1" smtClean="0">
                <a:solidFill>
                  <a:schemeClr val="tx1"/>
                </a:solidFill>
              </a:rPr>
              <a:t>reversal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photoionization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07904" y="200103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err="1" smtClean="0">
                <a:solidFill>
                  <a:schemeClr val="tx1"/>
                </a:solidFill>
              </a:rPr>
              <a:t>Continuation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RR for </a:t>
            </a:r>
            <a:r>
              <a:rPr lang="de-DE" sz="2000" dirty="0" err="1" smtClean="0">
                <a:solidFill>
                  <a:schemeClr val="tx1"/>
                </a:solidFill>
              </a:rPr>
              <a:t>continuum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states</a:t>
            </a:r>
            <a:r>
              <a:rPr lang="de-DE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00434 0.3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7" name="Rechteck 176136"/>
          <p:cNvSpPr/>
          <p:nvPr/>
        </p:nvSpPr>
        <p:spPr bwMode="auto">
          <a:xfrm>
            <a:off x="0" y="1484784"/>
            <a:ext cx="6084168" cy="252028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5" name="Rechteck 164"/>
          <p:cNvSpPr/>
          <p:nvPr/>
        </p:nvSpPr>
        <p:spPr bwMode="auto">
          <a:xfrm>
            <a:off x="6084168" y="1124744"/>
            <a:ext cx="2952328" cy="2592287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t="10502" r="68232" b="75579"/>
          <a:stretch/>
        </p:blipFill>
        <p:spPr bwMode="auto">
          <a:xfrm>
            <a:off x="350644" y="1083692"/>
            <a:ext cx="1124245" cy="119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14231" r="75444" b="79135"/>
          <a:stretch/>
        </p:blipFill>
        <p:spPr bwMode="auto">
          <a:xfrm>
            <a:off x="494660" y="2860286"/>
            <a:ext cx="580925" cy="56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" name="Gruppieren 116"/>
          <p:cNvGrpSpPr/>
          <p:nvPr/>
        </p:nvGrpSpPr>
        <p:grpSpPr>
          <a:xfrm>
            <a:off x="1114849" y="1876723"/>
            <a:ext cx="2883197" cy="2137633"/>
            <a:chOff x="1440754" y="4490520"/>
            <a:chExt cx="2883197" cy="2137633"/>
          </a:xfrm>
        </p:grpSpPr>
        <p:pic>
          <p:nvPicPr>
            <p:cNvPr id="119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754" y="4509120"/>
              <a:ext cx="2763155" cy="211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25"/>
            <p:cNvSpPr>
              <a:spLocks noChangeAspect="1" noEditPoints="1"/>
            </p:cNvSpPr>
            <p:nvPr/>
          </p:nvSpPr>
          <p:spPr bwMode="auto">
            <a:xfrm>
              <a:off x="2412194" y="4809141"/>
              <a:ext cx="52240" cy="582262"/>
            </a:xfrm>
            <a:custGeom>
              <a:avLst/>
              <a:gdLst>
                <a:gd name="T0" fmla="*/ 31 w 70"/>
                <a:gd name="T1" fmla="*/ 701 h 705"/>
                <a:gd name="T2" fmla="*/ 31 w 70"/>
                <a:gd name="T3" fmla="*/ 106 h 705"/>
                <a:gd name="T4" fmla="*/ 31 w 70"/>
                <a:gd name="T5" fmla="*/ 103 h 705"/>
                <a:gd name="T6" fmla="*/ 31 w 70"/>
                <a:gd name="T7" fmla="*/ 101 h 705"/>
                <a:gd name="T8" fmla="*/ 34 w 70"/>
                <a:gd name="T9" fmla="*/ 101 h 705"/>
                <a:gd name="T10" fmla="*/ 35 w 70"/>
                <a:gd name="T11" fmla="*/ 100 h 705"/>
                <a:gd name="T12" fmla="*/ 37 w 70"/>
                <a:gd name="T13" fmla="*/ 101 h 705"/>
                <a:gd name="T14" fmla="*/ 38 w 70"/>
                <a:gd name="T15" fmla="*/ 101 h 705"/>
                <a:gd name="T16" fmla="*/ 40 w 70"/>
                <a:gd name="T17" fmla="*/ 103 h 705"/>
                <a:gd name="T18" fmla="*/ 40 w 70"/>
                <a:gd name="T19" fmla="*/ 106 h 705"/>
                <a:gd name="T20" fmla="*/ 40 w 70"/>
                <a:gd name="T21" fmla="*/ 701 h 705"/>
                <a:gd name="T22" fmla="*/ 40 w 70"/>
                <a:gd name="T23" fmla="*/ 702 h 705"/>
                <a:gd name="T24" fmla="*/ 38 w 70"/>
                <a:gd name="T25" fmla="*/ 704 h 705"/>
                <a:gd name="T26" fmla="*/ 37 w 70"/>
                <a:gd name="T27" fmla="*/ 704 h 705"/>
                <a:gd name="T28" fmla="*/ 35 w 70"/>
                <a:gd name="T29" fmla="*/ 705 h 705"/>
                <a:gd name="T30" fmla="*/ 34 w 70"/>
                <a:gd name="T31" fmla="*/ 704 h 705"/>
                <a:gd name="T32" fmla="*/ 31 w 70"/>
                <a:gd name="T33" fmla="*/ 704 h 705"/>
                <a:gd name="T34" fmla="*/ 31 w 70"/>
                <a:gd name="T35" fmla="*/ 702 h 705"/>
                <a:gd name="T36" fmla="*/ 31 w 70"/>
                <a:gd name="T37" fmla="*/ 701 h 705"/>
                <a:gd name="T38" fmla="*/ 31 w 70"/>
                <a:gd name="T39" fmla="*/ 701 h 705"/>
                <a:gd name="T40" fmla="*/ 0 w 70"/>
                <a:gd name="T41" fmla="*/ 117 h 705"/>
                <a:gd name="T42" fmla="*/ 35 w 70"/>
                <a:gd name="T43" fmla="*/ 0 h 705"/>
                <a:gd name="T44" fmla="*/ 70 w 70"/>
                <a:gd name="T45" fmla="*/ 117 h 705"/>
                <a:gd name="T46" fmla="*/ 0 w 70"/>
                <a:gd name="T47" fmla="*/ 11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05">
                  <a:moveTo>
                    <a:pt x="31" y="701"/>
                  </a:moveTo>
                  <a:lnTo>
                    <a:pt x="31" y="106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3"/>
                  </a:lnTo>
                  <a:lnTo>
                    <a:pt x="40" y="106"/>
                  </a:lnTo>
                  <a:lnTo>
                    <a:pt x="40" y="701"/>
                  </a:lnTo>
                  <a:lnTo>
                    <a:pt x="40" y="702"/>
                  </a:lnTo>
                  <a:lnTo>
                    <a:pt x="38" y="704"/>
                  </a:lnTo>
                  <a:lnTo>
                    <a:pt x="37" y="704"/>
                  </a:lnTo>
                  <a:lnTo>
                    <a:pt x="35" y="705"/>
                  </a:lnTo>
                  <a:lnTo>
                    <a:pt x="34" y="704"/>
                  </a:lnTo>
                  <a:lnTo>
                    <a:pt x="31" y="704"/>
                  </a:lnTo>
                  <a:lnTo>
                    <a:pt x="31" y="702"/>
                  </a:lnTo>
                  <a:lnTo>
                    <a:pt x="31" y="701"/>
                  </a:lnTo>
                  <a:lnTo>
                    <a:pt x="31" y="701"/>
                  </a:lnTo>
                  <a:close/>
                  <a:moveTo>
                    <a:pt x="0" y="117"/>
                  </a:moveTo>
                  <a:lnTo>
                    <a:pt x="35" y="0"/>
                  </a:lnTo>
                  <a:lnTo>
                    <a:pt x="7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6"/>
            <p:cNvSpPr>
              <a:spLocks noChangeAspect="1" noEditPoints="1"/>
            </p:cNvSpPr>
            <p:nvPr/>
          </p:nvSpPr>
          <p:spPr bwMode="auto">
            <a:xfrm>
              <a:off x="2362177" y="5401403"/>
              <a:ext cx="68912" cy="130009"/>
            </a:xfrm>
            <a:custGeom>
              <a:avLst/>
              <a:gdLst>
                <a:gd name="T0" fmla="*/ 94 w 94"/>
                <a:gd name="T1" fmla="*/ 7 h 158"/>
                <a:gd name="T2" fmla="*/ 34 w 94"/>
                <a:gd name="T3" fmla="*/ 109 h 158"/>
                <a:gd name="T4" fmla="*/ 32 w 94"/>
                <a:gd name="T5" fmla="*/ 110 h 158"/>
                <a:gd name="T6" fmla="*/ 31 w 94"/>
                <a:gd name="T7" fmla="*/ 112 h 158"/>
                <a:gd name="T8" fmla="*/ 28 w 94"/>
                <a:gd name="T9" fmla="*/ 112 h 158"/>
                <a:gd name="T10" fmla="*/ 27 w 94"/>
                <a:gd name="T11" fmla="*/ 110 h 158"/>
                <a:gd name="T12" fmla="*/ 25 w 94"/>
                <a:gd name="T13" fmla="*/ 110 h 158"/>
                <a:gd name="T14" fmla="*/ 25 w 94"/>
                <a:gd name="T15" fmla="*/ 107 h 158"/>
                <a:gd name="T16" fmla="*/ 25 w 94"/>
                <a:gd name="T17" fmla="*/ 106 h 158"/>
                <a:gd name="T18" fmla="*/ 25 w 94"/>
                <a:gd name="T19" fmla="*/ 105 h 158"/>
                <a:gd name="T20" fmla="*/ 87 w 94"/>
                <a:gd name="T21" fmla="*/ 2 h 158"/>
                <a:gd name="T22" fmla="*/ 88 w 94"/>
                <a:gd name="T23" fmla="*/ 1 h 158"/>
                <a:gd name="T24" fmla="*/ 90 w 94"/>
                <a:gd name="T25" fmla="*/ 0 h 158"/>
                <a:gd name="T26" fmla="*/ 91 w 94"/>
                <a:gd name="T27" fmla="*/ 0 h 158"/>
                <a:gd name="T28" fmla="*/ 93 w 94"/>
                <a:gd name="T29" fmla="*/ 1 h 158"/>
                <a:gd name="T30" fmla="*/ 94 w 94"/>
                <a:gd name="T31" fmla="*/ 1 h 158"/>
                <a:gd name="T32" fmla="*/ 94 w 94"/>
                <a:gd name="T33" fmla="*/ 2 h 158"/>
                <a:gd name="T34" fmla="*/ 94 w 94"/>
                <a:gd name="T35" fmla="*/ 5 h 158"/>
                <a:gd name="T36" fmla="*/ 94 w 94"/>
                <a:gd name="T37" fmla="*/ 7 h 158"/>
                <a:gd name="T38" fmla="*/ 94 w 94"/>
                <a:gd name="T39" fmla="*/ 7 h 158"/>
                <a:gd name="T40" fmla="*/ 66 w 94"/>
                <a:gd name="T41" fmla="*/ 114 h 158"/>
                <a:gd name="T42" fmla="*/ 0 w 94"/>
                <a:gd name="T43" fmla="*/ 158 h 158"/>
                <a:gd name="T44" fmla="*/ 6 w 94"/>
                <a:gd name="T45" fmla="*/ 79 h 158"/>
                <a:gd name="T46" fmla="*/ 66 w 94"/>
                <a:gd name="T47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58">
                  <a:moveTo>
                    <a:pt x="94" y="7"/>
                  </a:moveTo>
                  <a:lnTo>
                    <a:pt x="34" y="109"/>
                  </a:lnTo>
                  <a:lnTo>
                    <a:pt x="32" y="110"/>
                  </a:lnTo>
                  <a:lnTo>
                    <a:pt x="31" y="112"/>
                  </a:lnTo>
                  <a:lnTo>
                    <a:pt x="28" y="112"/>
                  </a:lnTo>
                  <a:lnTo>
                    <a:pt x="27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87" y="2"/>
                  </a:lnTo>
                  <a:lnTo>
                    <a:pt x="88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4" y="5"/>
                  </a:ln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66" y="114"/>
                  </a:moveTo>
                  <a:lnTo>
                    <a:pt x="0" y="158"/>
                  </a:lnTo>
                  <a:lnTo>
                    <a:pt x="6" y="79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27"/>
            <p:cNvSpPr>
              <a:spLocks noChangeAspect="1" noChangeArrowheads="1"/>
            </p:cNvSpPr>
            <p:nvPr/>
          </p:nvSpPr>
          <p:spPr bwMode="auto">
            <a:xfrm>
              <a:off x="2500001" y="5061380"/>
              <a:ext cx="108926" cy="19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</a:rPr>
                <a:t>E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3" name="Rectangle 28"/>
            <p:cNvSpPr>
              <a:spLocks noChangeAspect="1" noChangeArrowheads="1"/>
            </p:cNvSpPr>
            <p:nvPr/>
          </p:nvSpPr>
          <p:spPr bwMode="auto">
            <a:xfrm>
              <a:off x="2452207" y="5465852"/>
              <a:ext cx="108926" cy="198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4" name="Rectangle 49"/>
            <p:cNvSpPr>
              <a:spLocks noChangeAspect="1" noChangeArrowheads="1"/>
            </p:cNvSpPr>
            <p:nvPr/>
          </p:nvSpPr>
          <p:spPr bwMode="auto">
            <a:xfrm>
              <a:off x="1849781" y="6214792"/>
              <a:ext cx="441260" cy="198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99"/>
                  </a:solidFill>
                </a:rPr>
                <a:t>dipole</a:t>
              </a:r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125" name="Picture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754" y="4509120"/>
              <a:ext cx="2763155" cy="211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Freeform 52"/>
            <p:cNvSpPr>
              <a:spLocks noChangeAspect="1" noEditPoints="1"/>
            </p:cNvSpPr>
            <p:nvPr/>
          </p:nvSpPr>
          <p:spPr bwMode="auto">
            <a:xfrm>
              <a:off x="2412194" y="4809141"/>
              <a:ext cx="52240" cy="582262"/>
            </a:xfrm>
            <a:custGeom>
              <a:avLst/>
              <a:gdLst>
                <a:gd name="T0" fmla="*/ 31 w 70"/>
                <a:gd name="T1" fmla="*/ 701 h 705"/>
                <a:gd name="T2" fmla="*/ 31 w 70"/>
                <a:gd name="T3" fmla="*/ 106 h 705"/>
                <a:gd name="T4" fmla="*/ 31 w 70"/>
                <a:gd name="T5" fmla="*/ 103 h 705"/>
                <a:gd name="T6" fmla="*/ 31 w 70"/>
                <a:gd name="T7" fmla="*/ 101 h 705"/>
                <a:gd name="T8" fmla="*/ 34 w 70"/>
                <a:gd name="T9" fmla="*/ 101 h 705"/>
                <a:gd name="T10" fmla="*/ 35 w 70"/>
                <a:gd name="T11" fmla="*/ 100 h 705"/>
                <a:gd name="T12" fmla="*/ 37 w 70"/>
                <a:gd name="T13" fmla="*/ 101 h 705"/>
                <a:gd name="T14" fmla="*/ 38 w 70"/>
                <a:gd name="T15" fmla="*/ 101 h 705"/>
                <a:gd name="T16" fmla="*/ 40 w 70"/>
                <a:gd name="T17" fmla="*/ 103 h 705"/>
                <a:gd name="T18" fmla="*/ 40 w 70"/>
                <a:gd name="T19" fmla="*/ 106 h 705"/>
                <a:gd name="T20" fmla="*/ 40 w 70"/>
                <a:gd name="T21" fmla="*/ 701 h 705"/>
                <a:gd name="T22" fmla="*/ 40 w 70"/>
                <a:gd name="T23" fmla="*/ 702 h 705"/>
                <a:gd name="T24" fmla="*/ 38 w 70"/>
                <a:gd name="T25" fmla="*/ 704 h 705"/>
                <a:gd name="T26" fmla="*/ 37 w 70"/>
                <a:gd name="T27" fmla="*/ 704 h 705"/>
                <a:gd name="T28" fmla="*/ 35 w 70"/>
                <a:gd name="T29" fmla="*/ 705 h 705"/>
                <a:gd name="T30" fmla="*/ 34 w 70"/>
                <a:gd name="T31" fmla="*/ 704 h 705"/>
                <a:gd name="T32" fmla="*/ 31 w 70"/>
                <a:gd name="T33" fmla="*/ 704 h 705"/>
                <a:gd name="T34" fmla="*/ 31 w 70"/>
                <a:gd name="T35" fmla="*/ 702 h 705"/>
                <a:gd name="T36" fmla="*/ 31 w 70"/>
                <a:gd name="T37" fmla="*/ 701 h 705"/>
                <a:gd name="T38" fmla="*/ 31 w 70"/>
                <a:gd name="T39" fmla="*/ 701 h 705"/>
                <a:gd name="T40" fmla="*/ 0 w 70"/>
                <a:gd name="T41" fmla="*/ 117 h 705"/>
                <a:gd name="T42" fmla="*/ 35 w 70"/>
                <a:gd name="T43" fmla="*/ 0 h 705"/>
                <a:gd name="T44" fmla="*/ 70 w 70"/>
                <a:gd name="T45" fmla="*/ 117 h 705"/>
                <a:gd name="T46" fmla="*/ 0 w 70"/>
                <a:gd name="T47" fmla="*/ 11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05">
                  <a:moveTo>
                    <a:pt x="31" y="701"/>
                  </a:moveTo>
                  <a:lnTo>
                    <a:pt x="31" y="106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3"/>
                  </a:lnTo>
                  <a:lnTo>
                    <a:pt x="40" y="106"/>
                  </a:lnTo>
                  <a:lnTo>
                    <a:pt x="40" y="701"/>
                  </a:lnTo>
                  <a:lnTo>
                    <a:pt x="40" y="702"/>
                  </a:lnTo>
                  <a:lnTo>
                    <a:pt x="38" y="704"/>
                  </a:lnTo>
                  <a:lnTo>
                    <a:pt x="37" y="704"/>
                  </a:lnTo>
                  <a:lnTo>
                    <a:pt x="35" y="705"/>
                  </a:lnTo>
                  <a:lnTo>
                    <a:pt x="34" y="704"/>
                  </a:lnTo>
                  <a:lnTo>
                    <a:pt x="31" y="704"/>
                  </a:lnTo>
                  <a:lnTo>
                    <a:pt x="31" y="702"/>
                  </a:lnTo>
                  <a:lnTo>
                    <a:pt x="31" y="701"/>
                  </a:lnTo>
                  <a:lnTo>
                    <a:pt x="31" y="701"/>
                  </a:lnTo>
                  <a:close/>
                  <a:moveTo>
                    <a:pt x="0" y="117"/>
                  </a:moveTo>
                  <a:lnTo>
                    <a:pt x="35" y="0"/>
                  </a:lnTo>
                  <a:lnTo>
                    <a:pt x="7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3"/>
            <p:cNvSpPr>
              <a:spLocks noChangeAspect="1" noEditPoints="1"/>
            </p:cNvSpPr>
            <p:nvPr/>
          </p:nvSpPr>
          <p:spPr bwMode="auto">
            <a:xfrm>
              <a:off x="2362177" y="5401403"/>
              <a:ext cx="68912" cy="130009"/>
            </a:xfrm>
            <a:custGeom>
              <a:avLst/>
              <a:gdLst>
                <a:gd name="T0" fmla="*/ 94 w 94"/>
                <a:gd name="T1" fmla="*/ 7 h 158"/>
                <a:gd name="T2" fmla="*/ 34 w 94"/>
                <a:gd name="T3" fmla="*/ 109 h 158"/>
                <a:gd name="T4" fmla="*/ 32 w 94"/>
                <a:gd name="T5" fmla="*/ 110 h 158"/>
                <a:gd name="T6" fmla="*/ 31 w 94"/>
                <a:gd name="T7" fmla="*/ 112 h 158"/>
                <a:gd name="T8" fmla="*/ 28 w 94"/>
                <a:gd name="T9" fmla="*/ 112 h 158"/>
                <a:gd name="T10" fmla="*/ 27 w 94"/>
                <a:gd name="T11" fmla="*/ 110 h 158"/>
                <a:gd name="T12" fmla="*/ 25 w 94"/>
                <a:gd name="T13" fmla="*/ 110 h 158"/>
                <a:gd name="T14" fmla="*/ 25 w 94"/>
                <a:gd name="T15" fmla="*/ 107 h 158"/>
                <a:gd name="T16" fmla="*/ 25 w 94"/>
                <a:gd name="T17" fmla="*/ 106 h 158"/>
                <a:gd name="T18" fmla="*/ 25 w 94"/>
                <a:gd name="T19" fmla="*/ 105 h 158"/>
                <a:gd name="T20" fmla="*/ 87 w 94"/>
                <a:gd name="T21" fmla="*/ 2 h 158"/>
                <a:gd name="T22" fmla="*/ 88 w 94"/>
                <a:gd name="T23" fmla="*/ 1 h 158"/>
                <a:gd name="T24" fmla="*/ 90 w 94"/>
                <a:gd name="T25" fmla="*/ 0 h 158"/>
                <a:gd name="T26" fmla="*/ 91 w 94"/>
                <a:gd name="T27" fmla="*/ 0 h 158"/>
                <a:gd name="T28" fmla="*/ 93 w 94"/>
                <a:gd name="T29" fmla="*/ 1 h 158"/>
                <a:gd name="T30" fmla="*/ 94 w 94"/>
                <a:gd name="T31" fmla="*/ 1 h 158"/>
                <a:gd name="T32" fmla="*/ 94 w 94"/>
                <a:gd name="T33" fmla="*/ 2 h 158"/>
                <a:gd name="T34" fmla="*/ 94 w 94"/>
                <a:gd name="T35" fmla="*/ 5 h 158"/>
                <a:gd name="T36" fmla="*/ 94 w 94"/>
                <a:gd name="T37" fmla="*/ 7 h 158"/>
                <a:gd name="T38" fmla="*/ 94 w 94"/>
                <a:gd name="T39" fmla="*/ 7 h 158"/>
                <a:gd name="T40" fmla="*/ 66 w 94"/>
                <a:gd name="T41" fmla="*/ 114 h 158"/>
                <a:gd name="T42" fmla="*/ 0 w 94"/>
                <a:gd name="T43" fmla="*/ 158 h 158"/>
                <a:gd name="T44" fmla="*/ 6 w 94"/>
                <a:gd name="T45" fmla="*/ 79 h 158"/>
                <a:gd name="T46" fmla="*/ 66 w 94"/>
                <a:gd name="T47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58">
                  <a:moveTo>
                    <a:pt x="94" y="7"/>
                  </a:moveTo>
                  <a:lnTo>
                    <a:pt x="34" y="109"/>
                  </a:lnTo>
                  <a:lnTo>
                    <a:pt x="32" y="110"/>
                  </a:lnTo>
                  <a:lnTo>
                    <a:pt x="31" y="112"/>
                  </a:lnTo>
                  <a:lnTo>
                    <a:pt x="28" y="112"/>
                  </a:lnTo>
                  <a:lnTo>
                    <a:pt x="27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87" y="2"/>
                  </a:lnTo>
                  <a:lnTo>
                    <a:pt x="88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4" y="5"/>
                  </a:ln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66" y="114"/>
                  </a:moveTo>
                  <a:lnTo>
                    <a:pt x="0" y="158"/>
                  </a:lnTo>
                  <a:lnTo>
                    <a:pt x="6" y="79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54"/>
            <p:cNvSpPr>
              <a:spLocks noChangeAspect="1" noChangeArrowheads="1"/>
            </p:cNvSpPr>
            <p:nvPr/>
          </p:nvSpPr>
          <p:spPr bwMode="auto">
            <a:xfrm>
              <a:off x="2500001" y="5061380"/>
              <a:ext cx="108926" cy="197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</a:rPr>
                <a:t>E</a:t>
              </a: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9" name="Rectangle 55"/>
            <p:cNvSpPr>
              <a:spLocks noChangeAspect="1" noChangeArrowheads="1"/>
            </p:cNvSpPr>
            <p:nvPr/>
          </p:nvSpPr>
          <p:spPr bwMode="auto">
            <a:xfrm>
              <a:off x="2452207" y="5465852"/>
              <a:ext cx="108926" cy="198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</a:rPr>
                <a:t>B</a:t>
              </a:r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130" name="Picture 7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50758" y="4509120"/>
              <a:ext cx="2763155" cy="211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Freeform 72"/>
            <p:cNvSpPr>
              <a:spLocks noChangeAspect="1" noEditPoints="1"/>
            </p:cNvSpPr>
            <p:nvPr/>
          </p:nvSpPr>
          <p:spPr bwMode="auto">
            <a:xfrm>
              <a:off x="2412194" y="4809141"/>
              <a:ext cx="52240" cy="582262"/>
            </a:xfrm>
            <a:custGeom>
              <a:avLst/>
              <a:gdLst>
                <a:gd name="T0" fmla="*/ 31 w 70"/>
                <a:gd name="T1" fmla="*/ 701 h 705"/>
                <a:gd name="T2" fmla="*/ 31 w 70"/>
                <a:gd name="T3" fmla="*/ 106 h 705"/>
                <a:gd name="T4" fmla="*/ 31 w 70"/>
                <a:gd name="T5" fmla="*/ 103 h 705"/>
                <a:gd name="T6" fmla="*/ 31 w 70"/>
                <a:gd name="T7" fmla="*/ 101 h 705"/>
                <a:gd name="T8" fmla="*/ 34 w 70"/>
                <a:gd name="T9" fmla="*/ 101 h 705"/>
                <a:gd name="T10" fmla="*/ 35 w 70"/>
                <a:gd name="T11" fmla="*/ 100 h 705"/>
                <a:gd name="T12" fmla="*/ 37 w 70"/>
                <a:gd name="T13" fmla="*/ 101 h 705"/>
                <a:gd name="T14" fmla="*/ 38 w 70"/>
                <a:gd name="T15" fmla="*/ 101 h 705"/>
                <a:gd name="T16" fmla="*/ 40 w 70"/>
                <a:gd name="T17" fmla="*/ 103 h 705"/>
                <a:gd name="T18" fmla="*/ 40 w 70"/>
                <a:gd name="T19" fmla="*/ 106 h 705"/>
                <a:gd name="T20" fmla="*/ 40 w 70"/>
                <a:gd name="T21" fmla="*/ 701 h 705"/>
                <a:gd name="T22" fmla="*/ 40 w 70"/>
                <a:gd name="T23" fmla="*/ 702 h 705"/>
                <a:gd name="T24" fmla="*/ 38 w 70"/>
                <a:gd name="T25" fmla="*/ 704 h 705"/>
                <a:gd name="T26" fmla="*/ 37 w 70"/>
                <a:gd name="T27" fmla="*/ 704 h 705"/>
                <a:gd name="T28" fmla="*/ 35 w 70"/>
                <a:gd name="T29" fmla="*/ 705 h 705"/>
                <a:gd name="T30" fmla="*/ 34 w 70"/>
                <a:gd name="T31" fmla="*/ 704 h 705"/>
                <a:gd name="T32" fmla="*/ 31 w 70"/>
                <a:gd name="T33" fmla="*/ 704 h 705"/>
                <a:gd name="T34" fmla="*/ 31 w 70"/>
                <a:gd name="T35" fmla="*/ 702 h 705"/>
                <a:gd name="T36" fmla="*/ 31 w 70"/>
                <a:gd name="T37" fmla="*/ 701 h 705"/>
                <a:gd name="T38" fmla="*/ 31 w 70"/>
                <a:gd name="T39" fmla="*/ 701 h 705"/>
                <a:gd name="T40" fmla="*/ 0 w 70"/>
                <a:gd name="T41" fmla="*/ 117 h 705"/>
                <a:gd name="T42" fmla="*/ 35 w 70"/>
                <a:gd name="T43" fmla="*/ 0 h 705"/>
                <a:gd name="T44" fmla="*/ 70 w 70"/>
                <a:gd name="T45" fmla="*/ 117 h 705"/>
                <a:gd name="T46" fmla="*/ 0 w 70"/>
                <a:gd name="T47" fmla="*/ 11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05">
                  <a:moveTo>
                    <a:pt x="31" y="701"/>
                  </a:moveTo>
                  <a:lnTo>
                    <a:pt x="31" y="106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3"/>
                  </a:lnTo>
                  <a:lnTo>
                    <a:pt x="40" y="106"/>
                  </a:lnTo>
                  <a:lnTo>
                    <a:pt x="40" y="701"/>
                  </a:lnTo>
                  <a:lnTo>
                    <a:pt x="40" y="702"/>
                  </a:lnTo>
                  <a:lnTo>
                    <a:pt x="38" y="704"/>
                  </a:lnTo>
                  <a:lnTo>
                    <a:pt x="37" y="704"/>
                  </a:lnTo>
                  <a:lnTo>
                    <a:pt x="35" y="705"/>
                  </a:lnTo>
                  <a:lnTo>
                    <a:pt x="34" y="704"/>
                  </a:lnTo>
                  <a:lnTo>
                    <a:pt x="31" y="704"/>
                  </a:lnTo>
                  <a:lnTo>
                    <a:pt x="31" y="702"/>
                  </a:lnTo>
                  <a:lnTo>
                    <a:pt x="31" y="701"/>
                  </a:lnTo>
                  <a:lnTo>
                    <a:pt x="31" y="701"/>
                  </a:lnTo>
                  <a:close/>
                  <a:moveTo>
                    <a:pt x="0" y="117"/>
                  </a:moveTo>
                  <a:lnTo>
                    <a:pt x="35" y="0"/>
                  </a:lnTo>
                  <a:lnTo>
                    <a:pt x="70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73"/>
            <p:cNvSpPr>
              <a:spLocks noChangeAspect="1" noEditPoints="1"/>
            </p:cNvSpPr>
            <p:nvPr/>
          </p:nvSpPr>
          <p:spPr bwMode="auto">
            <a:xfrm>
              <a:off x="2362177" y="5401403"/>
              <a:ext cx="68912" cy="130009"/>
            </a:xfrm>
            <a:custGeom>
              <a:avLst/>
              <a:gdLst>
                <a:gd name="T0" fmla="*/ 94 w 94"/>
                <a:gd name="T1" fmla="*/ 7 h 158"/>
                <a:gd name="T2" fmla="*/ 34 w 94"/>
                <a:gd name="T3" fmla="*/ 109 h 158"/>
                <a:gd name="T4" fmla="*/ 32 w 94"/>
                <a:gd name="T5" fmla="*/ 110 h 158"/>
                <a:gd name="T6" fmla="*/ 31 w 94"/>
                <a:gd name="T7" fmla="*/ 112 h 158"/>
                <a:gd name="T8" fmla="*/ 28 w 94"/>
                <a:gd name="T9" fmla="*/ 112 h 158"/>
                <a:gd name="T10" fmla="*/ 27 w 94"/>
                <a:gd name="T11" fmla="*/ 110 h 158"/>
                <a:gd name="T12" fmla="*/ 25 w 94"/>
                <a:gd name="T13" fmla="*/ 110 h 158"/>
                <a:gd name="T14" fmla="*/ 25 w 94"/>
                <a:gd name="T15" fmla="*/ 107 h 158"/>
                <a:gd name="T16" fmla="*/ 25 w 94"/>
                <a:gd name="T17" fmla="*/ 106 h 158"/>
                <a:gd name="T18" fmla="*/ 25 w 94"/>
                <a:gd name="T19" fmla="*/ 105 h 158"/>
                <a:gd name="T20" fmla="*/ 87 w 94"/>
                <a:gd name="T21" fmla="*/ 2 h 158"/>
                <a:gd name="T22" fmla="*/ 88 w 94"/>
                <a:gd name="T23" fmla="*/ 1 h 158"/>
                <a:gd name="T24" fmla="*/ 90 w 94"/>
                <a:gd name="T25" fmla="*/ 0 h 158"/>
                <a:gd name="T26" fmla="*/ 91 w 94"/>
                <a:gd name="T27" fmla="*/ 0 h 158"/>
                <a:gd name="T28" fmla="*/ 93 w 94"/>
                <a:gd name="T29" fmla="*/ 1 h 158"/>
                <a:gd name="T30" fmla="*/ 94 w 94"/>
                <a:gd name="T31" fmla="*/ 1 h 158"/>
                <a:gd name="T32" fmla="*/ 94 w 94"/>
                <a:gd name="T33" fmla="*/ 2 h 158"/>
                <a:gd name="T34" fmla="*/ 94 w 94"/>
                <a:gd name="T35" fmla="*/ 5 h 158"/>
                <a:gd name="T36" fmla="*/ 94 w 94"/>
                <a:gd name="T37" fmla="*/ 7 h 158"/>
                <a:gd name="T38" fmla="*/ 94 w 94"/>
                <a:gd name="T39" fmla="*/ 7 h 158"/>
                <a:gd name="T40" fmla="*/ 66 w 94"/>
                <a:gd name="T41" fmla="*/ 114 h 158"/>
                <a:gd name="T42" fmla="*/ 0 w 94"/>
                <a:gd name="T43" fmla="*/ 158 h 158"/>
                <a:gd name="T44" fmla="*/ 6 w 94"/>
                <a:gd name="T45" fmla="*/ 79 h 158"/>
                <a:gd name="T46" fmla="*/ 66 w 94"/>
                <a:gd name="T47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58">
                  <a:moveTo>
                    <a:pt x="94" y="7"/>
                  </a:moveTo>
                  <a:lnTo>
                    <a:pt x="34" y="109"/>
                  </a:lnTo>
                  <a:lnTo>
                    <a:pt x="32" y="110"/>
                  </a:lnTo>
                  <a:lnTo>
                    <a:pt x="31" y="112"/>
                  </a:lnTo>
                  <a:lnTo>
                    <a:pt x="28" y="112"/>
                  </a:lnTo>
                  <a:lnTo>
                    <a:pt x="27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87" y="2"/>
                  </a:lnTo>
                  <a:lnTo>
                    <a:pt x="88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4" y="5"/>
                  </a:ln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66" y="114"/>
                  </a:moveTo>
                  <a:lnTo>
                    <a:pt x="0" y="158"/>
                  </a:lnTo>
                  <a:lnTo>
                    <a:pt x="6" y="79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74"/>
            <p:cNvSpPr>
              <a:spLocks noChangeAspect="1" noChangeArrowheads="1"/>
            </p:cNvSpPr>
            <p:nvPr/>
          </p:nvSpPr>
          <p:spPr bwMode="auto">
            <a:xfrm>
              <a:off x="2377625" y="4490520"/>
              <a:ext cx="1122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 dirty="0">
                  <a:solidFill>
                    <a:srgbClr val="000000"/>
                  </a:solidFill>
                </a:rPr>
                <a:t>E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75"/>
            <p:cNvSpPr>
              <a:spLocks noChangeAspect="1" noChangeArrowheads="1"/>
            </p:cNvSpPr>
            <p:nvPr/>
          </p:nvSpPr>
          <p:spPr bwMode="auto">
            <a:xfrm>
              <a:off x="2293845" y="5576643"/>
              <a:ext cx="1298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 dirty="0">
                  <a:solidFill>
                    <a:srgbClr val="000000"/>
                  </a:solidFill>
                </a:rPr>
                <a:t>B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Line 110"/>
            <p:cNvSpPr>
              <a:spLocks noChangeAspect="1" noChangeShapeType="1"/>
            </p:cNvSpPr>
            <p:nvPr/>
          </p:nvSpPr>
          <p:spPr bwMode="auto">
            <a:xfrm>
              <a:off x="1500775" y="5104716"/>
              <a:ext cx="2823176" cy="9067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6" name="Gerade Verbindung mit Pfeil 135"/>
          <p:cNvCxnSpPr/>
          <p:nvPr/>
        </p:nvCxnSpPr>
        <p:spPr>
          <a:xfrm flipH="1">
            <a:off x="782692" y="2138833"/>
            <a:ext cx="2506" cy="6975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35496" y="1052736"/>
            <a:ext cx="6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2p</a:t>
            </a:r>
            <a:r>
              <a:rPr lang="de-DE" b="1" baseline="-25000" dirty="0" smtClean="0">
                <a:solidFill>
                  <a:schemeClr val="tx1"/>
                </a:solidFill>
              </a:rPr>
              <a:t>3/2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-36512" y="3068960"/>
            <a:ext cx="6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1s</a:t>
            </a:r>
            <a:r>
              <a:rPr lang="de-DE" b="1" baseline="-25000" dirty="0" smtClean="0">
                <a:solidFill>
                  <a:schemeClr val="tx1"/>
                </a:solidFill>
              </a:rPr>
              <a:t>1/2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1793164" y="1116033"/>
            <a:ext cx="478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000066"/>
                </a:solidFill>
              </a:rPr>
              <a:t>Characteristic</a:t>
            </a:r>
            <a:r>
              <a:rPr lang="de-DE" sz="3200" dirty="0" smtClean="0">
                <a:solidFill>
                  <a:srgbClr val="000066"/>
                </a:solidFill>
              </a:rPr>
              <a:t> </a:t>
            </a:r>
            <a:r>
              <a:rPr lang="de-DE" sz="3200" dirty="0" err="1" smtClean="0">
                <a:solidFill>
                  <a:srgbClr val="000066"/>
                </a:solidFill>
              </a:rPr>
              <a:t>Transitions</a:t>
            </a:r>
            <a:endParaRPr lang="en-US" sz="3200" dirty="0">
              <a:solidFill>
                <a:srgbClr val="000066"/>
              </a:solidFill>
            </a:endParaRPr>
          </a:p>
        </p:txBody>
      </p:sp>
      <p:grpSp>
        <p:nvGrpSpPr>
          <p:cNvPr id="140" name="Group 347"/>
          <p:cNvGrpSpPr>
            <a:grpSpLocks/>
          </p:cNvGrpSpPr>
          <p:nvPr/>
        </p:nvGrpSpPr>
        <p:grpSpPr bwMode="auto">
          <a:xfrm>
            <a:off x="6803481" y="1566729"/>
            <a:ext cx="2089150" cy="1800225"/>
            <a:chOff x="2245" y="2614"/>
            <a:chExt cx="1316" cy="1134"/>
          </a:xfrm>
        </p:grpSpPr>
        <p:sp>
          <p:nvSpPr>
            <p:cNvPr id="141" name="Rectangle 125"/>
            <p:cNvSpPr>
              <a:spLocks noChangeAspect="1" noChangeArrowheads="1"/>
            </p:cNvSpPr>
            <p:nvPr/>
          </p:nvSpPr>
          <p:spPr bwMode="auto">
            <a:xfrm>
              <a:off x="2245" y="2614"/>
              <a:ext cx="1316" cy="1134"/>
            </a:xfrm>
            <a:prstGeom prst="rect">
              <a:avLst/>
            </a:prstGeom>
            <a:solidFill>
              <a:srgbClr val="EAEAEA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Line 128"/>
            <p:cNvSpPr>
              <a:spLocks noChangeAspect="1" noChangeShapeType="1"/>
            </p:cNvSpPr>
            <p:nvPr/>
          </p:nvSpPr>
          <p:spPr bwMode="auto">
            <a:xfrm>
              <a:off x="2463" y="3606"/>
              <a:ext cx="64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29"/>
            <p:cNvSpPr>
              <a:spLocks noChangeAspect="1" noChangeShapeType="1"/>
            </p:cNvSpPr>
            <p:nvPr/>
          </p:nvSpPr>
          <p:spPr bwMode="auto">
            <a:xfrm>
              <a:off x="2459" y="2867"/>
              <a:ext cx="648" cy="0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30"/>
            <p:cNvSpPr>
              <a:spLocks noChangeAspect="1" noChangeShapeType="1"/>
            </p:cNvSpPr>
            <p:nvPr/>
          </p:nvSpPr>
          <p:spPr bwMode="auto">
            <a:xfrm>
              <a:off x="2463" y="2913"/>
              <a:ext cx="6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1"/>
            <p:cNvSpPr>
              <a:spLocks noChangeAspect="1" noChangeShapeType="1"/>
            </p:cNvSpPr>
            <p:nvPr/>
          </p:nvSpPr>
          <p:spPr bwMode="auto">
            <a:xfrm>
              <a:off x="2467" y="2954"/>
              <a:ext cx="64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32"/>
            <p:cNvSpPr>
              <a:spLocks noChangeAspect="1" noChangeShapeType="1"/>
            </p:cNvSpPr>
            <p:nvPr/>
          </p:nvSpPr>
          <p:spPr bwMode="auto">
            <a:xfrm>
              <a:off x="2475" y="3078"/>
              <a:ext cx="63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4"/>
            <p:cNvSpPr>
              <a:spLocks noChangeAspect="1"/>
            </p:cNvSpPr>
            <p:nvPr/>
          </p:nvSpPr>
          <p:spPr bwMode="auto">
            <a:xfrm>
              <a:off x="2789" y="3257"/>
              <a:ext cx="426" cy="128"/>
            </a:xfrm>
            <a:custGeom>
              <a:avLst/>
              <a:gdLst>
                <a:gd name="T0" fmla="*/ 0 w 624"/>
                <a:gd name="T1" fmla="*/ 64 h 112"/>
                <a:gd name="T2" fmla="*/ 33 w 624"/>
                <a:gd name="T3" fmla="*/ 64 h 112"/>
                <a:gd name="T4" fmla="*/ 66 w 624"/>
                <a:gd name="T5" fmla="*/ 119 h 112"/>
                <a:gd name="T6" fmla="*/ 98 w 624"/>
                <a:gd name="T7" fmla="*/ 9 h 112"/>
                <a:gd name="T8" fmla="*/ 131 w 624"/>
                <a:gd name="T9" fmla="*/ 119 h 112"/>
                <a:gd name="T10" fmla="*/ 164 w 624"/>
                <a:gd name="T11" fmla="*/ 9 h 112"/>
                <a:gd name="T12" fmla="*/ 197 w 624"/>
                <a:gd name="T13" fmla="*/ 119 h 112"/>
                <a:gd name="T14" fmla="*/ 229 w 624"/>
                <a:gd name="T15" fmla="*/ 9 h 112"/>
                <a:gd name="T16" fmla="*/ 262 w 624"/>
                <a:gd name="T17" fmla="*/ 119 h 112"/>
                <a:gd name="T18" fmla="*/ 295 w 624"/>
                <a:gd name="T19" fmla="*/ 9 h 112"/>
                <a:gd name="T20" fmla="*/ 328 w 624"/>
                <a:gd name="T21" fmla="*/ 119 h 112"/>
                <a:gd name="T22" fmla="*/ 360 w 624"/>
                <a:gd name="T23" fmla="*/ 9 h 112"/>
                <a:gd name="T24" fmla="*/ 393 w 624"/>
                <a:gd name="T25" fmla="*/ 64 h 112"/>
                <a:gd name="T26" fmla="*/ 426 w 624"/>
                <a:gd name="T27" fmla="*/ 64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4" h="112">
                  <a:moveTo>
                    <a:pt x="0" y="56"/>
                  </a:moveTo>
                  <a:cubicBezTo>
                    <a:pt x="16" y="52"/>
                    <a:pt x="32" y="48"/>
                    <a:pt x="48" y="56"/>
                  </a:cubicBezTo>
                  <a:cubicBezTo>
                    <a:pt x="64" y="64"/>
                    <a:pt x="80" y="112"/>
                    <a:pt x="96" y="104"/>
                  </a:cubicBezTo>
                  <a:cubicBezTo>
                    <a:pt x="112" y="96"/>
                    <a:pt x="128" y="8"/>
                    <a:pt x="144" y="8"/>
                  </a:cubicBezTo>
                  <a:cubicBezTo>
                    <a:pt x="160" y="8"/>
                    <a:pt x="176" y="104"/>
                    <a:pt x="192" y="104"/>
                  </a:cubicBezTo>
                  <a:cubicBezTo>
                    <a:pt x="208" y="104"/>
                    <a:pt x="224" y="8"/>
                    <a:pt x="240" y="8"/>
                  </a:cubicBezTo>
                  <a:cubicBezTo>
                    <a:pt x="256" y="8"/>
                    <a:pt x="272" y="104"/>
                    <a:pt x="288" y="104"/>
                  </a:cubicBezTo>
                  <a:cubicBezTo>
                    <a:pt x="304" y="104"/>
                    <a:pt x="320" y="8"/>
                    <a:pt x="336" y="8"/>
                  </a:cubicBezTo>
                  <a:cubicBezTo>
                    <a:pt x="352" y="8"/>
                    <a:pt x="368" y="104"/>
                    <a:pt x="384" y="104"/>
                  </a:cubicBezTo>
                  <a:cubicBezTo>
                    <a:pt x="400" y="104"/>
                    <a:pt x="416" y="8"/>
                    <a:pt x="432" y="8"/>
                  </a:cubicBezTo>
                  <a:cubicBezTo>
                    <a:pt x="448" y="8"/>
                    <a:pt x="464" y="104"/>
                    <a:pt x="480" y="104"/>
                  </a:cubicBezTo>
                  <a:cubicBezTo>
                    <a:pt x="496" y="104"/>
                    <a:pt x="512" y="16"/>
                    <a:pt x="528" y="8"/>
                  </a:cubicBezTo>
                  <a:cubicBezTo>
                    <a:pt x="544" y="0"/>
                    <a:pt x="560" y="48"/>
                    <a:pt x="576" y="56"/>
                  </a:cubicBezTo>
                  <a:cubicBezTo>
                    <a:pt x="592" y="64"/>
                    <a:pt x="616" y="56"/>
                    <a:pt x="624" y="5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8" name="Object 136"/>
            <p:cNvGraphicFramePr>
              <a:graphicFrameLocks noChangeAspect="1"/>
            </p:cNvGraphicFramePr>
            <p:nvPr/>
          </p:nvGraphicFramePr>
          <p:xfrm>
            <a:off x="3243" y="3204"/>
            <a:ext cx="232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0" name="Equation" r:id="rId5" imgW="215619" imgH="177569" progId="Equation.3">
                    <p:embed/>
                  </p:oleObj>
                </mc:Choice>
                <mc:Fallback>
                  <p:oleObj name="Equation" r:id="rId5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204"/>
                          <a:ext cx="232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9" name="Text Box 137"/>
            <p:cNvSpPr txBox="1">
              <a:spLocks noChangeAspect="1" noChangeArrowheads="1"/>
            </p:cNvSpPr>
            <p:nvPr/>
          </p:nvSpPr>
          <p:spPr bwMode="auto">
            <a:xfrm>
              <a:off x="2245" y="3452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de-DE" altLang="en-US" sz="1600" b="1">
                  <a:solidFill>
                    <a:schemeClr val="tx1"/>
                  </a:solidFill>
                </a:rPr>
                <a:t>K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50" name="Text Box 138"/>
            <p:cNvSpPr txBox="1">
              <a:spLocks noChangeAspect="1" noChangeArrowheads="1"/>
            </p:cNvSpPr>
            <p:nvPr/>
          </p:nvSpPr>
          <p:spPr bwMode="auto">
            <a:xfrm>
              <a:off x="2245" y="2950"/>
              <a:ext cx="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de-DE" altLang="en-US" sz="1600" b="1">
                  <a:solidFill>
                    <a:schemeClr val="tx1"/>
                  </a:solidFill>
                </a:rPr>
                <a:t>L</a:t>
              </a:r>
              <a:endParaRPr lang="en-US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51" name="Oval 140"/>
            <p:cNvSpPr>
              <a:spLocks noChangeAspect="1" noChangeArrowheads="1"/>
            </p:cNvSpPr>
            <p:nvPr/>
          </p:nvSpPr>
          <p:spPr bwMode="auto">
            <a:xfrm>
              <a:off x="2699" y="3581"/>
              <a:ext cx="49" cy="4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2" name="Object 141"/>
            <p:cNvGraphicFramePr>
              <a:graphicFrameLocks noChangeAspect="1"/>
            </p:cNvGraphicFramePr>
            <p:nvPr/>
          </p:nvGraphicFramePr>
          <p:xfrm>
            <a:off x="2246" y="2764"/>
            <a:ext cx="227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1" name="Formel" r:id="rId7" imgW="152202" imgH="126835" progId="Equation.3">
                    <p:embed/>
                  </p:oleObj>
                </mc:Choice>
                <mc:Fallback>
                  <p:oleObj name="Formel" r:id="rId7" imgW="152202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" y="2764"/>
                          <a:ext cx="227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" name="Oval 144"/>
            <p:cNvSpPr>
              <a:spLocks noChangeAspect="1" noChangeArrowheads="1"/>
            </p:cNvSpPr>
            <p:nvPr/>
          </p:nvSpPr>
          <p:spPr bwMode="auto">
            <a:xfrm>
              <a:off x="2698" y="3050"/>
              <a:ext cx="49" cy="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Line 145"/>
            <p:cNvSpPr>
              <a:spLocks noChangeAspect="1" noChangeShapeType="1"/>
            </p:cNvSpPr>
            <p:nvPr/>
          </p:nvSpPr>
          <p:spPr bwMode="auto">
            <a:xfrm flipH="1">
              <a:off x="2742" y="3125"/>
              <a:ext cx="2" cy="4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" name="Text Box 351"/>
          <p:cNvSpPr txBox="1">
            <a:spLocks noChangeArrowheads="1"/>
          </p:cNvSpPr>
          <p:nvPr/>
        </p:nvSpPr>
        <p:spPr bwMode="auto">
          <a:xfrm>
            <a:off x="7036796" y="1157526"/>
            <a:ext cx="1490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1"/>
                </a:solidFill>
              </a:rPr>
              <a:t>bound-bound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55976" y="4221087"/>
            <a:ext cx="4752317" cy="2103081"/>
            <a:chOff x="4355976" y="4221087"/>
            <a:chExt cx="4752317" cy="2103081"/>
          </a:xfrm>
        </p:grpSpPr>
        <p:pic>
          <p:nvPicPr>
            <p:cNvPr id="2308" name="Picture 260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51"/>
            <a:stretch/>
          </p:blipFill>
          <p:spPr bwMode="auto">
            <a:xfrm>
              <a:off x="4355976" y="4221087"/>
              <a:ext cx="4752317" cy="198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260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69" b="18905"/>
            <a:stretch/>
          </p:blipFill>
          <p:spPr bwMode="auto">
            <a:xfrm>
              <a:off x="7524328" y="4797152"/>
              <a:ext cx="1496135" cy="152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ieren 3"/>
          <p:cNvGrpSpPr/>
          <p:nvPr/>
        </p:nvGrpSpPr>
        <p:grpSpPr>
          <a:xfrm>
            <a:off x="-9999" y="4293096"/>
            <a:ext cx="4293967" cy="2088232"/>
            <a:chOff x="-9999" y="4293096"/>
            <a:chExt cx="4293967" cy="2088232"/>
          </a:xfrm>
        </p:grpSpPr>
        <p:pic>
          <p:nvPicPr>
            <p:cNvPr id="2309" name="Picture 261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71"/>
            <a:stretch/>
          </p:blipFill>
          <p:spPr bwMode="auto">
            <a:xfrm>
              <a:off x="-9999" y="4293096"/>
              <a:ext cx="4293967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261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8" b="9712"/>
            <a:stretch/>
          </p:blipFill>
          <p:spPr bwMode="auto">
            <a:xfrm>
              <a:off x="2541999" y="4787482"/>
              <a:ext cx="1531807" cy="159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261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9" r="31370" b="78206"/>
            <a:stretch/>
          </p:blipFill>
          <p:spPr bwMode="auto">
            <a:xfrm>
              <a:off x="977462" y="4318269"/>
              <a:ext cx="2758008" cy="4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hteck 5"/>
          <p:cNvSpPr/>
          <p:nvPr/>
        </p:nvSpPr>
        <p:spPr bwMode="auto">
          <a:xfrm>
            <a:off x="0" y="4149080"/>
            <a:ext cx="9108293" cy="2232248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9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Radiative Processes for Highly Charged Ions</a:t>
            </a:r>
            <a:endParaRPr lang="de-D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3" name="Gerade Verbindung mit Pfeil 52"/>
          <p:cNvCxnSpPr/>
          <p:nvPr/>
        </p:nvCxnSpPr>
        <p:spPr bwMode="auto">
          <a:xfrm>
            <a:off x="2068482" y="1882416"/>
            <a:ext cx="144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mit Pfeil 53"/>
          <p:cNvCxnSpPr/>
          <p:nvPr/>
        </p:nvCxnSpPr>
        <p:spPr bwMode="auto">
          <a:xfrm>
            <a:off x="1981111" y="2973627"/>
            <a:ext cx="151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3563888" y="192902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err="1" smtClean="0">
                <a:solidFill>
                  <a:schemeClr val="tx1"/>
                </a:solidFill>
              </a:rPr>
              <a:t>Determined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by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alignment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excited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state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>
          <a:xfrm>
            <a:off x="0" y="241484"/>
            <a:ext cx="9144000" cy="523220"/>
          </a:xfr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</a:rPr>
              <a:t>The Experimental Storage Ring (ESR) at GSI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752475" y="1045195"/>
            <a:ext cx="8391525" cy="5372100"/>
            <a:chOff x="752475" y="1045195"/>
            <a:chExt cx="8391525" cy="5372100"/>
          </a:xfrm>
        </p:grpSpPr>
        <p:pic>
          <p:nvPicPr>
            <p:cNvPr id="880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6"/>
            <a:stretch>
              <a:fillRect/>
            </a:stretch>
          </p:blipFill>
          <p:spPr bwMode="auto">
            <a:xfrm>
              <a:off x="752475" y="1045195"/>
              <a:ext cx="8391525" cy="537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hteck 1"/>
            <p:cNvSpPr/>
            <p:nvPr/>
          </p:nvSpPr>
          <p:spPr bwMode="auto">
            <a:xfrm>
              <a:off x="3275856" y="2996952"/>
              <a:ext cx="1584176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" name="Rechteck 2"/>
            <p:cNvSpPr/>
            <p:nvPr/>
          </p:nvSpPr>
          <p:spPr bwMode="auto">
            <a:xfrm rot="20234556">
              <a:off x="1087037" y="3402802"/>
              <a:ext cx="735163" cy="14204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 rot="20610845">
              <a:off x="1653521" y="3689697"/>
              <a:ext cx="376488" cy="8359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 rot="20610845">
              <a:off x="8647342" y="4411523"/>
              <a:ext cx="397983" cy="5626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 rot="19306910">
              <a:off x="6272606" y="1050585"/>
              <a:ext cx="142417" cy="5626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 rot="15503516">
              <a:off x="5953022" y="989341"/>
              <a:ext cx="321609" cy="5626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cxnSp>
        <p:nvCxnSpPr>
          <p:cNvPr id="88068" name="Gerade Verbindung mit Pfeil 88067"/>
          <p:cNvCxnSpPr>
            <a:stCxn id="88069" idx="0"/>
          </p:cNvCxnSpPr>
          <p:nvPr/>
        </p:nvCxnSpPr>
        <p:spPr bwMode="auto">
          <a:xfrm flipV="1">
            <a:off x="1122863" y="4186050"/>
            <a:ext cx="916355" cy="971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69" name="Textfeld 88068"/>
          <p:cNvSpPr txBox="1"/>
          <p:nvPr/>
        </p:nvSpPr>
        <p:spPr>
          <a:xfrm>
            <a:off x="51543" y="5157192"/>
            <a:ext cx="214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Internal Gas Target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072" name="Textfeld 88071"/>
          <p:cNvSpPr txBox="1"/>
          <p:nvPr/>
        </p:nvSpPr>
        <p:spPr>
          <a:xfrm>
            <a:off x="3150309" y="3194293"/>
            <a:ext cx="359585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</a:rPr>
              <a:t>Ions: p</a:t>
            </a:r>
            <a:r>
              <a:rPr lang="de-DE" b="1" baseline="30000" dirty="0" smtClean="0">
                <a:solidFill>
                  <a:schemeClr val="tx1"/>
                </a:solidFill>
              </a:rPr>
              <a:t>+</a:t>
            </a:r>
            <a:r>
              <a:rPr lang="de-DE" b="1" dirty="0" smtClean="0">
                <a:solidFill>
                  <a:schemeClr val="tx1"/>
                </a:solidFill>
              </a:rPr>
              <a:t> … U</a:t>
            </a:r>
            <a:r>
              <a:rPr lang="de-DE" b="1" baseline="30000" dirty="0" smtClean="0">
                <a:solidFill>
                  <a:schemeClr val="tx1"/>
                </a:solidFill>
              </a:rPr>
              <a:t>92+</a:t>
            </a:r>
          </a:p>
          <a:p>
            <a:pPr algn="l"/>
            <a:r>
              <a:rPr lang="de-DE" b="1" dirty="0" err="1" smtClean="0">
                <a:solidFill>
                  <a:schemeClr val="tx1"/>
                </a:solidFill>
              </a:rPr>
              <a:t>Intensity</a:t>
            </a:r>
            <a:r>
              <a:rPr lang="de-DE" b="1" dirty="0" smtClean="0">
                <a:solidFill>
                  <a:schemeClr val="tx1"/>
                </a:solidFill>
              </a:rPr>
              <a:t>: </a:t>
            </a:r>
            <a:r>
              <a:rPr lang="de-DE" b="1" dirty="0" err="1" smtClean="0">
                <a:solidFill>
                  <a:schemeClr val="tx1"/>
                </a:solidFill>
              </a:rPr>
              <a:t>up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10</a:t>
            </a:r>
            <a:r>
              <a:rPr lang="de-DE" b="1" baseline="30000" dirty="0" smtClean="0">
                <a:solidFill>
                  <a:schemeClr val="tx1"/>
                </a:solidFill>
              </a:rPr>
              <a:t>8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stored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ions</a:t>
            </a:r>
            <a:endParaRPr lang="de-DE" b="1" dirty="0" smtClean="0">
              <a:solidFill>
                <a:schemeClr val="tx1"/>
              </a:solidFill>
            </a:endParaRPr>
          </a:p>
          <a:p>
            <a:pPr algn="l"/>
            <a:r>
              <a:rPr lang="de-DE" b="1" dirty="0" err="1" smtClean="0">
                <a:solidFill>
                  <a:schemeClr val="tx1"/>
                </a:solidFill>
              </a:rPr>
              <a:t>Energy</a:t>
            </a:r>
            <a:r>
              <a:rPr lang="de-DE" b="1" dirty="0" smtClean="0">
                <a:solidFill>
                  <a:schemeClr val="tx1"/>
                </a:solidFill>
              </a:rPr>
              <a:t>: 4 – 400 </a:t>
            </a:r>
            <a:r>
              <a:rPr lang="de-DE" b="1" dirty="0" err="1" smtClean="0">
                <a:solidFill>
                  <a:schemeClr val="tx1"/>
                </a:solidFill>
              </a:rPr>
              <a:t>MeV</a:t>
            </a:r>
            <a:r>
              <a:rPr lang="de-DE" b="1" dirty="0" smtClean="0">
                <a:solidFill>
                  <a:schemeClr val="tx1"/>
                </a:solidFill>
              </a:rPr>
              <a:t>/u (</a:t>
            </a:r>
            <a:r>
              <a:rPr lang="de-DE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de-DE" b="1" dirty="0" smtClean="0">
                <a:solidFill>
                  <a:schemeClr val="tx1"/>
                </a:solidFill>
              </a:rPr>
              <a:t>=0.7)</a:t>
            </a:r>
          </a:p>
          <a:p>
            <a:pPr algn="l"/>
            <a:r>
              <a:rPr lang="de-DE" b="1" dirty="0" err="1" smtClean="0">
                <a:solidFill>
                  <a:schemeClr val="tx1"/>
                </a:solidFill>
              </a:rPr>
              <a:t>Circumfence</a:t>
            </a:r>
            <a:r>
              <a:rPr lang="de-DE" b="1" dirty="0" smtClean="0">
                <a:solidFill>
                  <a:schemeClr val="tx1"/>
                </a:solidFill>
              </a:rPr>
              <a:t>: 108 m</a:t>
            </a:r>
          </a:p>
          <a:p>
            <a:pPr algn="l"/>
            <a:r>
              <a:rPr lang="de-DE" b="1" dirty="0" err="1" smtClean="0">
                <a:solidFill>
                  <a:schemeClr val="tx1"/>
                </a:solidFill>
              </a:rPr>
              <a:t>Frequency</a:t>
            </a:r>
            <a:r>
              <a:rPr lang="de-DE" b="1" dirty="0" smtClean="0">
                <a:solidFill>
                  <a:schemeClr val="tx1"/>
                </a:solidFill>
              </a:rPr>
              <a:t>: </a:t>
            </a:r>
            <a:r>
              <a:rPr lang="de-DE" b="1" dirty="0" err="1" smtClean="0">
                <a:solidFill>
                  <a:schemeClr val="tx1"/>
                </a:solidFill>
              </a:rPr>
              <a:t>up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2 MHz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1710484" y="2348880"/>
            <a:ext cx="4820287" cy="2368178"/>
            <a:chOff x="1710484" y="2348880"/>
            <a:chExt cx="4820287" cy="2368178"/>
          </a:xfrm>
        </p:grpSpPr>
        <p:sp>
          <p:nvSpPr>
            <p:cNvPr id="42" name="Ellipse 41"/>
            <p:cNvSpPr/>
            <p:nvPr/>
          </p:nvSpPr>
          <p:spPr bwMode="auto">
            <a:xfrm rot="949112">
              <a:off x="1710484" y="3628053"/>
              <a:ext cx="903600" cy="90293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1941933" y="2348880"/>
              <a:ext cx="4588838" cy="2368178"/>
              <a:chOff x="1976162" y="2388927"/>
              <a:chExt cx="4588838" cy="2368178"/>
            </a:xfrm>
          </p:grpSpPr>
          <p:grpSp>
            <p:nvGrpSpPr>
              <p:cNvPr id="44" name="Gruppieren 43"/>
              <p:cNvGrpSpPr/>
              <p:nvPr/>
            </p:nvGrpSpPr>
            <p:grpSpPr>
              <a:xfrm>
                <a:off x="1976162" y="2388927"/>
                <a:ext cx="4588838" cy="2368178"/>
                <a:chOff x="1976162" y="2388927"/>
                <a:chExt cx="4588838" cy="2368178"/>
              </a:xfrm>
            </p:grpSpPr>
            <p:pic>
              <p:nvPicPr>
                <p:cNvPr id="51" name="Picture 238" descr="Kammer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1" t="16017" r="2855"/>
                <a:stretch>
                  <a:fillRect/>
                </a:stretch>
              </p:blipFill>
              <p:spPr bwMode="auto">
                <a:xfrm>
                  <a:off x="2843808" y="2388927"/>
                  <a:ext cx="3721192" cy="2368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2" name="Gerade Verbindung 51"/>
                <p:cNvCxnSpPr>
                  <a:stCxn id="42" idx="1"/>
                </p:cNvCxnSpPr>
                <p:nvPr/>
              </p:nvCxnSpPr>
              <p:spPr bwMode="auto">
                <a:xfrm flipV="1">
                  <a:off x="1976162" y="2388930"/>
                  <a:ext cx="867646" cy="13364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Gerade Verbindung 52"/>
                <p:cNvCxnSpPr>
                  <a:stCxn id="42" idx="4"/>
                </p:cNvCxnSpPr>
                <p:nvPr/>
              </p:nvCxnSpPr>
              <p:spPr bwMode="auto">
                <a:xfrm>
                  <a:off x="2073447" y="4553940"/>
                  <a:ext cx="770361" cy="20316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5" name="Gruppieren 44"/>
              <p:cNvGrpSpPr/>
              <p:nvPr/>
            </p:nvGrpSpPr>
            <p:grpSpPr>
              <a:xfrm>
                <a:off x="2843808" y="2388927"/>
                <a:ext cx="3600400" cy="1695295"/>
                <a:chOff x="2843808" y="2388927"/>
                <a:chExt cx="3600400" cy="1695295"/>
              </a:xfrm>
            </p:grpSpPr>
            <p:cxnSp>
              <p:nvCxnSpPr>
                <p:cNvPr id="46" name="Gerade Verbindung mit Pfeil 45"/>
                <p:cNvCxnSpPr/>
                <p:nvPr/>
              </p:nvCxnSpPr>
              <p:spPr bwMode="auto">
                <a:xfrm flipH="1">
                  <a:off x="2843808" y="2852936"/>
                  <a:ext cx="3600400" cy="100811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Gerade Verbindung mit Pfeil 46"/>
                <p:cNvCxnSpPr/>
                <p:nvPr/>
              </p:nvCxnSpPr>
              <p:spPr bwMode="auto">
                <a:xfrm>
                  <a:off x="4644008" y="2388927"/>
                  <a:ext cx="0" cy="1688145"/>
                </a:xfrm>
                <a:prstGeom prst="straightConnector1">
                  <a:avLst/>
                </a:prstGeom>
                <a:solidFill>
                  <a:schemeClr val="accent1"/>
                </a:solidFill>
                <a:ln w="44450" cap="flat" cmpd="sng" algn="ctr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8" name="Explosion 2 47"/>
                <p:cNvSpPr/>
                <p:nvPr/>
              </p:nvSpPr>
              <p:spPr bwMode="auto">
                <a:xfrm>
                  <a:off x="4499992" y="3232999"/>
                  <a:ext cx="324036" cy="216024"/>
                </a:xfrm>
                <a:prstGeom prst="irregularSeal2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9" name="Textfeld 48"/>
                <p:cNvSpPr txBox="1"/>
                <p:nvPr/>
              </p:nvSpPr>
              <p:spPr>
                <a:xfrm>
                  <a:off x="4678237" y="2391606"/>
                  <a:ext cx="1309077" cy="36933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003399"/>
                      </a:solidFill>
                    </a:rPr>
                    <a:t>Gas Target</a:t>
                  </a:r>
                  <a:endParaRPr lang="en-US" dirty="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50" name="Textfeld 49"/>
                <p:cNvSpPr txBox="1"/>
                <p:nvPr/>
              </p:nvSpPr>
              <p:spPr>
                <a:xfrm rot="20723279">
                  <a:off x="3015454" y="3714890"/>
                  <a:ext cx="1172117" cy="36933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>
                      <a:solidFill>
                        <a:srgbClr val="FF0000"/>
                      </a:solidFill>
                    </a:rPr>
                    <a:t>Ion Beam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687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Bildschirmpräsentation (4:3)</PresentationFormat>
  <Paragraphs>345</Paragraphs>
  <Slides>26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Office-Design</vt:lpstr>
      <vt:lpstr>Graph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Experimental Storage Ring (ESR) at GSI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gweber</dc:creator>
  <cp:lastModifiedBy>Günter Weber</cp:lastModifiedBy>
  <cp:revision>503</cp:revision>
  <dcterms:created xsi:type="dcterms:W3CDTF">2009-02-04T14:37:00Z</dcterms:created>
  <dcterms:modified xsi:type="dcterms:W3CDTF">2014-09-26T07:24:42Z</dcterms:modified>
</cp:coreProperties>
</file>