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7" r:id="rId6"/>
    <p:sldId id="261" r:id="rId7"/>
    <p:sldId id="265" r:id="rId8"/>
    <p:sldId id="269" r:id="rId9"/>
    <p:sldId id="270" r:id="rId10"/>
    <p:sldId id="262" r:id="rId11"/>
    <p:sldId id="266" r:id="rId12"/>
    <p:sldId id="263" r:id="rId13"/>
    <p:sldId id="264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5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7508-D302-4641-925D-240D4551D8DE}" type="datetimeFigureOut">
              <a:rPr lang="de-DE" smtClean="0"/>
              <a:t>26.10.2014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ACDA7-550B-4BC5-B954-6BDED1FB32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0473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7508-D302-4641-925D-240D4551D8DE}" type="datetimeFigureOut">
              <a:rPr lang="de-DE" smtClean="0"/>
              <a:t>26.10.2014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ACDA7-550B-4BC5-B954-6BDED1FB32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013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7508-D302-4641-925D-240D4551D8DE}" type="datetimeFigureOut">
              <a:rPr lang="de-DE" smtClean="0"/>
              <a:t>26.10.2014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ACDA7-550B-4BC5-B954-6BDED1FB32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56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7508-D302-4641-925D-240D4551D8DE}" type="datetimeFigureOut">
              <a:rPr lang="de-DE" smtClean="0"/>
              <a:t>26.10.2014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ACDA7-550B-4BC5-B954-6BDED1FB32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865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7508-D302-4641-925D-240D4551D8DE}" type="datetimeFigureOut">
              <a:rPr lang="de-DE" smtClean="0"/>
              <a:t>26.10.2014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ACDA7-550B-4BC5-B954-6BDED1FB32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48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7508-D302-4641-925D-240D4551D8DE}" type="datetimeFigureOut">
              <a:rPr lang="de-DE" smtClean="0"/>
              <a:t>26.10.2014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ACDA7-550B-4BC5-B954-6BDED1FB32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2709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7508-D302-4641-925D-240D4551D8DE}" type="datetimeFigureOut">
              <a:rPr lang="de-DE" smtClean="0"/>
              <a:t>26.10.2014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ACDA7-550B-4BC5-B954-6BDED1FB32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0891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7508-D302-4641-925D-240D4551D8DE}" type="datetimeFigureOut">
              <a:rPr lang="de-DE" smtClean="0"/>
              <a:t>26.10.2014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ACDA7-550B-4BC5-B954-6BDED1FB32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7871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7508-D302-4641-925D-240D4551D8DE}" type="datetimeFigureOut">
              <a:rPr lang="de-DE" smtClean="0"/>
              <a:t>26.10.2014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ACDA7-550B-4BC5-B954-6BDED1FB32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485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7508-D302-4641-925D-240D4551D8DE}" type="datetimeFigureOut">
              <a:rPr lang="de-DE" smtClean="0"/>
              <a:t>26.10.2014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ACDA7-550B-4BC5-B954-6BDED1FB32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41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7508-D302-4641-925D-240D4551D8DE}" type="datetimeFigureOut">
              <a:rPr lang="de-DE" smtClean="0"/>
              <a:t>26.10.2014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ACDA7-550B-4BC5-B954-6BDED1FB32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2852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97508-D302-4641-925D-240D4551D8DE}" type="datetimeFigureOut">
              <a:rPr lang="de-DE" smtClean="0"/>
              <a:t>26.10.2014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ACDA7-550B-4BC5-B954-6BDED1FB32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430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hyperlink" Target="http://nachbarschaft11.de/default/wp-content/uploads/2012/03/uhr1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Drususstein_Gesamt_2011.jpg" TargetMode="External"/><Relationship Id="rId3" Type="http://schemas.openxmlformats.org/officeDocument/2006/relationships/hyperlink" Target="http://de.wikipedia.org/wiki/Datei:MainzerDom_sw_neu.jpg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File:Mainz_aerial_photograph.jpg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8.jpeg"/><Relationship Id="rId10" Type="http://schemas.openxmlformats.org/officeDocument/2006/relationships/hyperlink" Target="http://stabuenv.files.wordpress.com/2011/12/handsatz.jpg" TargetMode="External"/><Relationship Id="rId4" Type="http://schemas.openxmlformats.org/officeDocument/2006/relationships/image" Target="../media/image7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hyperlink" Target="http://upload.wikimedia.org/wikipedia/commons/0/0b/No_smoking_sign.sv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74999"/>
            <a:ext cx="7772400" cy="1470025"/>
          </a:xfrm>
        </p:spPr>
        <p:txBody>
          <a:bodyPr/>
          <a:lstStyle/>
          <a:p>
            <a:r>
              <a:rPr lang="de-DE" dirty="0" smtClean="0"/>
              <a:t>Welcome </a:t>
            </a:r>
            <a:r>
              <a:rPr lang="de-DE" dirty="0" err="1" smtClean="0"/>
              <a:t>to</a:t>
            </a:r>
            <a:r>
              <a:rPr lang="de-DE" dirty="0" smtClean="0"/>
              <a:t> WAO2014!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2080" y="4690978"/>
            <a:ext cx="3744416" cy="970270"/>
          </a:xfrm>
        </p:spPr>
        <p:txBody>
          <a:bodyPr>
            <a:normAutofit/>
          </a:bodyPr>
          <a:lstStyle/>
          <a:p>
            <a:pPr algn="l"/>
            <a:r>
              <a:rPr lang="de-DE" sz="2000" dirty="0" smtClean="0"/>
              <a:t>Michael Bieler, </a:t>
            </a:r>
            <a:r>
              <a:rPr lang="de-DE" sz="2000" dirty="0" err="1" smtClean="0"/>
              <a:t>Chair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IPC</a:t>
            </a:r>
          </a:p>
          <a:p>
            <a:pPr algn="l"/>
            <a:r>
              <a:rPr lang="de-DE" sz="2000" dirty="0" smtClean="0"/>
              <a:t>Petra Schütt, </a:t>
            </a:r>
            <a:r>
              <a:rPr lang="de-DE" sz="2000" dirty="0" err="1" smtClean="0"/>
              <a:t>Chair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LOC</a:t>
            </a:r>
            <a:endParaRPr lang="de-DE" sz="2000" dirty="0"/>
          </a:p>
        </p:txBody>
      </p:sp>
      <p:pic>
        <p:nvPicPr>
          <p:cNvPr id="1026" name="Picture 2" descr="    WAO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4" y="44624"/>
            <a:ext cx="9048750" cy="16859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805264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991001"/>
            <a:ext cx="1619250" cy="48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S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991001"/>
            <a:ext cx="1428750" cy="48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AI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871938"/>
            <a:ext cx="952500" cy="72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11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   WAO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27" y="5979703"/>
            <a:ext cx="4524375" cy="8429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404664"/>
            <a:ext cx="561662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Schedule: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Sessions:</a:t>
            </a:r>
            <a:r>
              <a:rPr lang="en-US" dirty="0" smtClean="0"/>
              <a:t> </a:t>
            </a:r>
          </a:p>
          <a:p>
            <a:r>
              <a:rPr lang="en-US" dirty="0" smtClean="0"/>
              <a:t>We have a tight schedule.</a:t>
            </a:r>
          </a:p>
          <a:p>
            <a:r>
              <a:rPr lang="en-US" dirty="0" smtClean="0"/>
              <a:t>Every session will start on time.</a:t>
            </a:r>
          </a:p>
          <a:p>
            <a:r>
              <a:rPr lang="en-US" dirty="0" smtClean="0"/>
              <a:t>2 minutes prior to the start of the session                         the chairman will ring a bell in the foyer.</a:t>
            </a:r>
          </a:p>
          <a:p>
            <a:endParaRPr lang="en-US" dirty="0"/>
          </a:p>
          <a:p>
            <a:r>
              <a:rPr lang="en-US" b="1" dirty="0" smtClean="0"/>
              <a:t>Talks:</a:t>
            </a:r>
          </a:p>
          <a:p>
            <a:r>
              <a:rPr lang="en-US" dirty="0" smtClean="0"/>
              <a:t>We have a tight schedule.</a:t>
            </a:r>
          </a:p>
          <a:p>
            <a:r>
              <a:rPr lang="en-US" dirty="0" smtClean="0"/>
              <a:t>Speakers are kindly asked to stay within their time limit.</a:t>
            </a:r>
          </a:p>
          <a:p>
            <a:r>
              <a:rPr lang="en-US" dirty="0" smtClean="0"/>
              <a:t>Chairmen will give warnings a few minutes before the end</a:t>
            </a:r>
          </a:p>
          <a:p>
            <a:r>
              <a:rPr lang="en-US" dirty="0" smtClean="0"/>
              <a:t>(and use the bell afterwards).</a:t>
            </a:r>
          </a:p>
          <a:p>
            <a:endParaRPr lang="en-US" dirty="0"/>
          </a:p>
          <a:p>
            <a:r>
              <a:rPr lang="en-US" b="1" dirty="0" smtClean="0"/>
              <a:t>Bus trips </a:t>
            </a:r>
            <a:r>
              <a:rPr lang="en-US" dirty="0" smtClean="0"/>
              <a:t>(Heidelberg and GSI):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Erbacher</a:t>
            </a:r>
            <a:r>
              <a:rPr lang="en-US" dirty="0" smtClean="0"/>
              <a:t> Hof can not be reached by our buses.</a:t>
            </a:r>
          </a:p>
          <a:p>
            <a:r>
              <a:rPr lang="en-US" dirty="0" smtClean="0"/>
              <a:t>They have to use a bus stop on the main road,</a:t>
            </a:r>
          </a:p>
          <a:p>
            <a:r>
              <a:rPr lang="en-US" dirty="0" smtClean="0"/>
              <a:t>7 minutes walking distance from </a:t>
            </a:r>
            <a:r>
              <a:rPr lang="en-US" dirty="0" err="1" smtClean="0"/>
              <a:t>Erbacher</a:t>
            </a:r>
            <a:r>
              <a:rPr lang="en-US" dirty="0" smtClean="0"/>
              <a:t> Hof.</a:t>
            </a:r>
          </a:p>
          <a:p>
            <a:r>
              <a:rPr lang="en-US" dirty="0" smtClean="0"/>
              <a:t>Be there on time or you will miss the trip.</a:t>
            </a:r>
          </a:p>
          <a:p>
            <a:r>
              <a:rPr lang="en-US" dirty="0" smtClean="0"/>
              <a:t>No mercy!</a:t>
            </a:r>
          </a:p>
        </p:txBody>
      </p:sp>
      <p:pic>
        <p:nvPicPr>
          <p:cNvPr id="3" name="Picture 2" descr="http://image.karneval-megastore.de/big/1508C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4665"/>
            <a:ext cx="111137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image.karneval-megastore.de/big/1508C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326" y="2348880"/>
            <a:ext cx="111137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h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37112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10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366025" cy="491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404664"/>
            <a:ext cx="56166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Bus Stop: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 descr="    WAO2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27" y="5979703"/>
            <a:ext cx="4524375" cy="8429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0158" y="5301208"/>
            <a:ext cx="14141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Erbacher </a:t>
            </a:r>
            <a:r>
              <a:rPr lang="de-DE" dirty="0"/>
              <a:t>H</a:t>
            </a:r>
            <a:r>
              <a:rPr lang="de-DE" dirty="0" smtClean="0"/>
              <a:t>of</a:t>
            </a:r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6444208" y="1143328"/>
            <a:ext cx="99835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Bus </a:t>
            </a:r>
            <a:r>
              <a:rPr lang="de-DE" dirty="0" err="1" smtClean="0"/>
              <a:t>Stop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39793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   WAO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27" y="5979703"/>
            <a:ext cx="4524375" cy="8429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404664"/>
            <a:ext cx="676875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Schedule: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Poster session: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There will be a poster session on Wednesday afternoon,</a:t>
            </a:r>
          </a:p>
          <a:p>
            <a:r>
              <a:rPr lang="en-US" dirty="0" smtClean="0"/>
              <a:t>followed by another session of talks in the auditorium.</a:t>
            </a:r>
          </a:p>
          <a:p>
            <a:endParaRPr lang="en-US" dirty="0"/>
          </a:p>
          <a:p>
            <a:r>
              <a:rPr lang="en-US" b="1" dirty="0" smtClean="0"/>
              <a:t>Heidelberg tour:</a:t>
            </a:r>
          </a:p>
          <a:p>
            <a:r>
              <a:rPr lang="en-US" dirty="0" smtClean="0"/>
              <a:t>There will be a bus tour to Heidelberg on Thursday afternoon</a:t>
            </a:r>
          </a:p>
          <a:p>
            <a:r>
              <a:rPr lang="en-US" dirty="0" smtClean="0"/>
              <a:t>for a visit to HIT followed by a dinner in Heidelberg.</a:t>
            </a:r>
          </a:p>
          <a:p>
            <a:endParaRPr lang="en-US" dirty="0"/>
          </a:p>
          <a:p>
            <a:r>
              <a:rPr lang="en-US" b="1" dirty="0" smtClean="0"/>
              <a:t>GSI tour:</a:t>
            </a:r>
            <a:endParaRPr lang="en-US" dirty="0" smtClean="0"/>
          </a:p>
          <a:p>
            <a:r>
              <a:rPr lang="en-US" dirty="0" smtClean="0"/>
              <a:t>There will be a tour to GSI on Friday afternoon.</a:t>
            </a:r>
          </a:p>
          <a:p>
            <a:r>
              <a:rPr lang="en-US" dirty="0" smtClean="0"/>
              <a:t>After the visit to GSI there will be transport to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Frankfurt airport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 local train to Frankfurt </a:t>
            </a:r>
            <a:r>
              <a:rPr lang="en-US" dirty="0" err="1" smtClean="0"/>
              <a:t>Hauptbahnhof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Mainz, </a:t>
            </a:r>
            <a:r>
              <a:rPr lang="en-US" dirty="0" err="1" smtClean="0"/>
              <a:t>Erbacher</a:t>
            </a:r>
            <a:r>
              <a:rPr lang="en-US" dirty="0" smtClean="0"/>
              <a:t> Hof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b="1" dirty="0" smtClean="0"/>
              <a:t>DESY </a:t>
            </a:r>
            <a:r>
              <a:rPr lang="en-US" b="1" dirty="0"/>
              <a:t>tour:</a:t>
            </a:r>
            <a:endParaRPr lang="en-US" dirty="0"/>
          </a:p>
          <a:p>
            <a:r>
              <a:rPr lang="en-US" dirty="0"/>
              <a:t>There will be a </a:t>
            </a:r>
            <a:r>
              <a:rPr lang="en-US" dirty="0" smtClean="0"/>
              <a:t>tour to DESY after WAO2014.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416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   WAO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27" y="5979703"/>
            <a:ext cx="4524375" cy="8429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404664"/>
            <a:ext cx="705678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Schedule: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Discussion time:</a:t>
            </a:r>
            <a:r>
              <a:rPr lang="en-US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There will be a (short) discussion time after each talk.                     Please make use of it!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There will be a ‘discussion style’ session on Tuesday afternoon.      Make it a lively session!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Use breakfast, lunch and dinner to extend discussions.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Use the unofficial ‘discussion time’ in the </a:t>
            </a:r>
            <a:r>
              <a:rPr lang="en-US" dirty="0"/>
              <a:t>evenings to meet new colleagues, make new </a:t>
            </a:r>
            <a:r>
              <a:rPr lang="en-US" dirty="0" smtClean="0"/>
              <a:t>friends, learn about other labs and cultures.</a:t>
            </a:r>
          </a:p>
          <a:p>
            <a:endParaRPr lang="en-US" dirty="0" smtClean="0"/>
          </a:p>
          <a:p>
            <a:r>
              <a:rPr lang="en-US" b="1" dirty="0" smtClean="0"/>
              <a:t>And now:</a:t>
            </a:r>
          </a:p>
          <a:p>
            <a:r>
              <a:rPr lang="en-US" b="1" dirty="0" smtClean="0"/>
              <a:t>Let’s get started!</a:t>
            </a:r>
          </a:p>
          <a:p>
            <a:endParaRPr lang="en-US" b="1" dirty="0" smtClean="0"/>
          </a:p>
          <a:p>
            <a:r>
              <a:rPr lang="en-US" b="1" dirty="0" smtClean="0"/>
              <a:t>Enjoy the workshop, make it a success for yourself and your colleagues.</a:t>
            </a:r>
          </a:p>
          <a:p>
            <a:endParaRPr lang="en-US" b="1" dirty="0"/>
          </a:p>
          <a:p>
            <a:r>
              <a:rPr lang="en-US" dirty="0"/>
              <a:t>	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016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 descr="    WAO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27" y="5979703"/>
            <a:ext cx="4524375" cy="8429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29" y="548680"/>
            <a:ext cx="7503795" cy="526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01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   WAO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27" y="5979703"/>
            <a:ext cx="4524375" cy="8429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332656"/>
            <a:ext cx="424847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Mainz</a:t>
            </a:r>
            <a:r>
              <a:rPr lang="en-US" dirty="0" smtClean="0"/>
              <a:t> (</a:t>
            </a:r>
            <a:r>
              <a:rPr lang="en-US" dirty="0" err="1" smtClean="0"/>
              <a:t>Mayence</a:t>
            </a:r>
            <a:r>
              <a:rPr lang="en-US" dirty="0" smtClean="0"/>
              <a:t>):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13/12 BC:                                           Roman stronghold  </a:t>
            </a:r>
            <a:r>
              <a:rPr lang="en-US" b="1" i="1" dirty="0" err="1" smtClean="0"/>
              <a:t>Mogontiacum</a:t>
            </a:r>
            <a:r>
              <a:rPr lang="en-US" dirty="0" smtClean="0"/>
              <a:t>, founded by Roman general Drusus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11th century:                                      </a:t>
            </a:r>
            <a:r>
              <a:rPr lang="en-US" b="1" dirty="0" smtClean="0"/>
              <a:t>Mainz Cathedral                                   </a:t>
            </a:r>
            <a:r>
              <a:rPr lang="en-US" dirty="0" smtClean="0"/>
              <a:t>build in it‘s present form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1450:                                                            A major step forward in IT:         Johannes Gutenberg invents the </a:t>
            </a:r>
            <a:r>
              <a:rPr lang="en-US" b="1" dirty="0" smtClean="0"/>
              <a:t>movable type printing </a:t>
            </a:r>
            <a:r>
              <a:rPr lang="en-US" dirty="0" smtClean="0"/>
              <a:t>in Mainz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Today:                                         Population: 200 000                                                    Capital of the German state of Rhineland-Palatinate 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de-DE" dirty="0"/>
          </a:p>
        </p:txBody>
      </p:sp>
      <p:pic>
        <p:nvPicPr>
          <p:cNvPr id="3074" name="Picture 2" descr="http://upload.wikimedia.org/wikipedia/commons/thumb/7/77/MainzerDom_sw_neu.jpg/320px-MainzerDom_sw_neu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836712"/>
            <a:ext cx="3048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efritz-publish.de/images/07_gutenberg-presse2_4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32246"/>
            <a:ext cx="2895600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pload.wikimedia.org/wikipedia/commons/thumb/e/e7/Mainz_aerial_photograph.jpg/500px-Mainz_aerial_photograph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1" y="4581128"/>
            <a:ext cx="4454592" cy="222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upload.wikimedia.org/wikipedia/commons/thumb/4/40/Drususstein_Gesamt_2011.jpg/400px-Drususstein_Gesamt_2011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900" y="333819"/>
            <a:ext cx="3810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Bild: wilhei@pixelio.de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395" y="3108558"/>
            <a:ext cx="14287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80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01738"/>
            <a:ext cx="5364088" cy="418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    WAO2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27" y="5979703"/>
            <a:ext cx="4524375" cy="8429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340768"/>
            <a:ext cx="4248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Erbacher</a:t>
            </a:r>
            <a:r>
              <a:rPr lang="en-US" sz="2400" b="1" dirty="0" smtClean="0"/>
              <a:t> Hof: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dating back to the 12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conference center of the diocese Mainz of the catholic church since 1988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73 guest rooms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16 conference rooms, 3 conference halls</a:t>
            </a:r>
            <a:r>
              <a:rPr lang="en-US" dirty="0"/>
              <a:t>	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de-DE" dirty="0"/>
          </a:p>
        </p:txBody>
      </p:sp>
      <p:pic>
        <p:nvPicPr>
          <p:cNvPr id="9" name="Picture 4" descr="http://www.bistummainz.de/bm/dcms/sites/einrichtungen/erbacher_hof/tagungszentrum/logo_ban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30" y="116632"/>
            <a:ext cx="85534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54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8604448" cy="671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    WAO20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299433"/>
            <a:ext cx="2808310" cy="5232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260648"/>
            <a:ext cx="170989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Poster Session</a:t>
            </a:r>
          </a:p>
          <a:p>
            <a:r>
              <a:rPr lang="de-DE" dirty="0"/>
              <a:t>      (</a:t>
            </a:r>
            <a:r>
              <a:rPr lang="de-DE" dirty="0" err="1"/>
              <a:t>upstairs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r>
              <a:rPr lang="de-DE" dirty="0" smtClean="0"/>
              <a:t>Auditorium</a:t>
            </a:r>
          </a:p>
          <a:p>
            <a:endParaRPr lang="de-DE" dirty="0" smtClean="0"/>
          </a:p>
          <a:p>
            <a:r>
              <a:rPr lang="de-DE" dirty="0" smtClean="0"/>
              <a:t>WAO2014 </a:t>
            </a:r>
            <a:r>
              <a:rPr lang="de-DE" dirty="0" err="1" smtClean="0"/>
              <a:t>office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Dining </a:t>
            </a:r>
            <a:r>
              <a:rPr lang="de-DE" dirty="0" err="1" smtClean="0"/>
              <a:t>room</a:t>
            </a:r>
            <a:endParaRPr lang="de-DE" dirty="0" smtClean="0"/>
          </a:p>
          <a:p>
            <a:r>
              <a:rPr lang="de-DE" dirty="0"/>
              <a:t> </a:t>
            </a:r>
            <a:r>
              <a:rPr lang="de-DE" dirty="0" smtClean="0"/>
              <a:t>      (</a:t>
            </a:r>
            <a:r>
              <a:rPr lang="de-DE" dirty="0" err="1" smtClean="0"/>
              <a:t>upstairs</a:t>
            </a:r>
            <a:r>
              <a:rPr lang="de-DE" dirty="0" smtClean="0"/>
              <a:t>)</a:t>
            </a:r>
            <a:endParaRPr lang="de-DE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403648" y="1052736"/>
            <a:ext cx="2016224" cy="2520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547664" y="548680"/>
            <a:ext cx="468052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835696" y="1844824"/>
            <a:ext cx="3672408" cy="24482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75656" y="2708920"/>
            <a:ext cx="2452464" cy="19442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44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   WAO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27" y="5979703"/>
            <a:ext cx="4524375" cy="8429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340768"/>
            <a:ext cx="676875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Erbacher</a:t>
            </a:r>
            <a:r>
              <a:rPr lang="en-US" sz="2400" b="1" dirty="0" smtClean="0"/>
              <a:t> Hof: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WIFI: </a:t>
            </a:r>
          </a:p>
          <a:p>
            <a:r>
              <a:rPr lang="en-US" dirty="0" smtClean="0"/>
              <a:t>Low Bandwidth, not enough for 100 people in the auditorium.</a:t>
            </a:r>
          </a:p>
          <a:p>
            <a:r>
              <a:rPr lang="en-US" dirty="0" smtClean="0"/>
              <a:t>Access codes can be obtained from </a:t>
            </a:r>
            <a:r>
              <a:rPr lang="en-US" dirty="0" smtClean="0"/>
              <a:t>front desk</a:t>
            </a:r>
            <a:r>
              <a:rPr lang="en-US" dirty="0"/>
              <a:t> </a:t>
            </a:r>
            <a:r>
              <a:rPr lang="en-US" dirty="0" smtClean="0"/>
              <a:t>(12 h in 3 days).</a:t>
            </a:r>
          </a:p>
          <a:p>
            <a:r>
              <a:rPr lang="en-US" dirty="0" smtClean="0"/>
              <a:t>PC with LAN connection in the WAO office.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Breakfast, Lunch and Dinner:</a:t>
            </a:r>
          </a:p>
          <a:p>
            <a:r>
              <a:rPr lang="en-US" dirty="0" smtClean="0"/>
              <a:t>Meals are served upstairs in the main building.</a:t>
            </a:r>
          </a:p>
          <a:p>
            <a:r>
              <a:rPr lang="en-US" dirty="0" smtClean="0"/>
              <a:t>There are 1-2 counters for 100 people. </a:t>
            </a:r>
          </a:p>
          <a:p>
            <a:r>
              <a:rPr lang="en-US" dirty="0" smtClean="0"/>
              <a:t>Expect delays.</a:t>
            </a:r>
          </a:p>
          <a:p>
            <a:endParaRPr lang="en-US" dirty="0"/>
          </a:p>
          <a:p>
            <a:r>
              <a:rPr lang="en-US" b="1" dirty="0" smtClean="0"/>
              <a:t>Smoking:</a:t>
            </a:r>
          </a:p>
          <a:p>
            <a:r>
              <a:rPr lang="en-US" dirty="0" smtClean="0"/>
              <a:t>Inside all buildings smoking is prohibited.</a:t>
            </a:r>
          </a:p>
          <a:p>
            <a:r>
              <a:rPr lang="en-US" dirty="0" smtClean="0"/>
              <a:t>If necessary, please use the courtyard for smoking.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endParaRPr lang="de-DE" dirty="0"/>
          </a:p>
        </p:txBody>
      </p:sp>
      <p:pic>
        <p:nvPicPr>
          <p:cNvPr id="9" name="Picture 4" descr="http://www.bistummainz.de/bm/dcms/sites/einrichtungen/erbacher_hof/tagungszentrum/logo_ban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30" y="116632"/>
            <a:ext cx="85534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File:No smoking sign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93096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28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   WAO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27" y="5979703"/>
            <a:ext cx="4524375" cy="8429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340768"/>
            <a:ext cx="676875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Erbacher</a:t>
            </a:r>
            <a:r>
              <a:rPr lang="en-US" sz="2400" b="1" dirty="0" smtClean="0"/>
              <a:t> Hof: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Payment:</a:t>
            </a:r>
          </a:p>
          <a:p>
            <a:r>
              <a:rPr lang="en-US" dirty="0" smtClean="0"/>
              <a:t>You will have to pay for your drinks at lunchtime in cash.</a:t>
            </a:r>
          </a:p>
          <a:p>
            <a:r>
              <a:rPr lang="en-US" dirty="0" smtClean="0"/>
              <a:t>You will have to pay for your evening drinks in cash.</a:t>
            </a:r>
          </a:p>
          <a:p>
            <a:r>
              <a:rPr lang="en-US" dirty="0" smtClean="0"/>
              <a:t>You will have to pay for your room and for your breakfast                       at checkout on Friday in cash.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endParaRPr lang="de-DE" dirty="0"/>
          </a:p>
        </p:txBody>
      </p:sp>
      <p:pic>
        <p:nvPicPr>
          <p:cNvPr id="9" name="Picture 4" descr="http://www.bistummainz.de/bm/dcms/sites/einrichtungen/erbacher_hof/tagungszentrum/logo_ban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30" y="116632"/>
            <a:ext cx="85534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221088"/>
            <a:ext cx="29718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5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   WAO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27" y="5979703"/>
            <a:ext cx="4524375" cy="8429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340768"/>
            <a:ext cx="67687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Erbacher</a:t>
            </a:r>
            <a:r>
              <a:rPr lang="en-US" sz="2400" b="1" dirty="0" smtClean="0"/>
              <a:t> Hof: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Payment:</a:t>
            </a:r>
          </a:p>
          <a:p>
            <a:r>
              <a:rPr lang="en-US" dirty="0" smtClean="0"/>
              <a:t>The next ATMs are just around the corner: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endParaRPr lang="de-DE" dirty="0"/>
          </a:p>
        </p:txBody>
      </p:sp>
      <p:pic>
        <p:nvPicPr>
          <p:cNvPr id="9" name="Picture 4" descr="http://www.bistummainz.de/bm/dcms/sites/einrichtungen/erbacher_hof/tagungszentrum/logo_ban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30" y="116632"/>
            <a:ext cx="85534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54197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96136" y="4365104"/>
            <a:ext cx="14141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Erbacher </a:t>
            </a:r>
            <a:r>
              <a:rPr lang="de-DE" dirty="0"/>
              <a:t>H</a:t>
            </a:r>
            <a:r>
              <a:rPr lang="de-DE" dirty="0" smtClean="0"/>
              <a:t>of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400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   WAO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27" y="5979703"/>
            <a:ext cx="4524375" cy="8429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04664"/>
            <a:ext cx="45365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Contributions: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Talks, Posters:</a:t>
            </a:r>
          </a:p>
          <a:p>
            <a:r>
              <a:rPr lang="en-US" dirty="0" smtClean="0"/>
              <a:t>Please upload your material to our Indico </a:t>
            </a:r>
            <a:r>
              <a:rPr lang="en-US" dirty="0" smtClean="0"/>
              <a:t>system half a day before your talk, at latest </a:t>
            </a:r>
            <a:r>
              <a:rPr lang="en-US" smtClean="0"/>
              <a:t>on Wednesday.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Papers:</a:t>
            </a:r>
            <a:endParaRPr lang="en-US" b="1" dirty="0"/>
          </a:p>
          <a:p>
            <a:r>
              <a:rPr lang="en-US" dirty="0"/>
              <a:t>In addition the </a:t>
            </a:r>
            <a:r>
              <a:rPr lang="en-US" dirty="0" smtClean="0"/>
              <a:t>IPC </a:t>
            </a:r>
            <a:r>
              <a:rPr lang="en-US" dirty="0"/>
              <a:t>would like to </a:t>
            </a:r>
            <a:r>
              <a:rPr lang="en-US" dirty="0" smtClean="0"/>
              <a:t>encourage you </a:t>
            </a:r>
            <a:r>
              <a:rPr lang="en-US" dirty="0"/>
              <a:t>to summarize your contribution in a paper. </a:t>
            </a:r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/>
              <a:t>submitting a paper you can make sure that your </a:t>
            </a:r>
            <a:r>
              <a:rPr lang="en-US" dirty="0" smtClean="0"/>
              <a:t>ideas presented at </a:t>
            </a:r>
            <a:r>
              <a:rPr lang="en-US" dirty="0"/>
              <a:t>WAO2014 can be much better </a:t>
            </a:r>
            <a:r>
              <a:rPr lang="en-US" dirty="0" smtClean="0"/>
              <a:t>referred </a:t>
            </a:r>
            <a:r>
              <a:rPr lang="en-US" dirty="0"/>
              <a:t>to later, as they are </a:t>
            </a:r>
            <a:r>
              <a:rPr lang="en-US" dirty="0" smtClean="0"/>
              <a:t>available in </a:t>
            </a:r>
            <a:r>
              <a:rPr lang="en-US" dirty="0"/>
              <a:t>a written text on the </a:t>
            </a:r>
            <a:r>
              <a:rPr lang="en-US" dirty="0" err="1"/>
              <a:t>Indico</a:t>
            </a:r>
            <a:r>
              <a:rPr lang="en-US" dirty="0"/>
              <a:t> site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any </a:t>
            </a:r>
            <a:r>
              <a:rPr lang="en-US" dirty="0" smtClean="0"/>
              <a:t>style and </a:t>
            </a:r>
            <a:r>
              <a:rPr lang="en-US" dirty="0"/>
              <a:t>layout you </a:t>
            </a:r>
            <a:r>
              <a:rPr lang="en-US" dirty="0" smtClean="0"/>
              <a:t>know.                 We suggest to </a:t>
            </a:r>
            <a:r>
              <a:rPr lang="en-US" dirty="0"/>
              <a:t>use 3 pages, but this is not a hard limit</a:t>
            </a:r>
            <a:r>
              <a:rPr lang="en-US" dirty="0" smtClean="0"/>
              <a:t>.</a:t>
            </a:r>
            <a:endParaRPr lang="en-US" dirty="0"/>
          </a:p>
          <a:p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4" t="33257" r="39336" b="24067"/>
          <a:stretch/>
        </p:blipFill>
        <p:spPr bwMode="auto">
          <a:xfrm>
            <a:off x="5563690" y="513200"/>
            <a:ext cx="3293231" cy="38519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40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707</Words>
  <Application>Microsoft Office PowerPoint</Application>
  <PresentationFormat>Bildschirmpräsentation (4:3)</PresentationFormat>
  <Paragraphs>124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Office Theme</vt:lpstr>
      <vt:lpstr>Welcome to WAO2014!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WAO2014!</dc:title>
  <dc:creator>Bieler, Michael</dc:creator>
  <cp:lastModifiedBy>Wunderlich, Lea</cp:lastModifiedBy>
  <cp:revision>40</cp:revision>
  <dcterms:created xsi:type="dcterms:W3CDTF">2014-10-20T06:00:10Z</dcterms:created>
  <dcterms:modified xsi:type="dcterms:W3CDTF">2014-10-26T15:54:18Z</dcterms:modified>
</cp:coreProperties>
</file>