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6" r:id="rId4"/>
    <p:sldId id="258" r:id="rId5"/>
    <p:sldId id="259" r:id="rId6"/>
    <p:sldId id="266" r:id="rId7"/>
    <p:sldId id="274" r:id="rId8"/>
    <p:sldId id="260" r:id="rId9"/>
    <p:sldId id="261" r:id="rId10"/>
    <p:sldId id="271" r:id="rId11"/>
    <p:sldId id="272" r:id="rId12"/>
    <p:sldId id="262" r:id="rId13"/>
    <p:sldId id="263" r:id="rId14"/>
    <p:sldId id="275" r:id="rId15"/>
    <p:sldId id="267" r:id="rId16"/>
    <p:sldId id="273" r:id="rId17"/>
    <p:sldId id="268" r:id="rId18"/>
    <p:sldId id="264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9566CEE-257E-E448-B741-60E2A65624A2}">
          <p14:sldIdLst>
            <p14:sldId id="256"/>
            <p14:sldId id="257"/>
            <p14:sldId id="276"/>
            <p14:sldId id="258"/>
            <p14:sldId id="259"/>
            <p14:sldId id="266"/>
            <p14:sldId id="274"/>
            <p14:sldId id="260"/>
            <p14:sldId id="261"/>
            <p14:sldId id="271"/>
            <p14:sldId id="272"/>
            <p14:sldId id="262"/>
            <p14:sldId id="263"/>
            <p14:sldId id="275"/>
            <p14:sldId id="267"/>
            <p14:sldId id="273"/>
            <p14:sldId id="268"/>
            <p14:sldId id="264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B691"/>
    <a:srgbClr val="BFC0C6"/>
    <a:srgbClr val="B3B5BA"/>
    <a:srgbClr val="A8A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>
        <p:scale>
          <a:sx n="100" d="100"/>
          <a:sy n="100" d="100"/>
        </p:scale>
        <p:origin x="-1712" y="-160"/>
      </p:cViewPr>
      <p:guideLst>
        <p:guide orient="horz" pos="216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EA1260E-A89E-4A83-A266-5BA967DBDB26}" type="datetimeFigureOut">
              <a:rPr lang="en-US"/>
              <a:pPr>
                <a:defRPr/>
              </a:pPr>
              <a:t>10/28/14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55958CF-0417-4573-AE14-2EF360EBD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0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958CF-0417-4573-AE14-2EF360EBD7D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02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5958CF-0417-4573-AE14-2EF360EBD7D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Header_Fina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4" descr="Footer_Final_DO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443663"/>
            <a:ext cx="9145588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43200" y="6530201"/>
            <a:ext cx="309569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Tom Scarvie, WAO2014, October 29, 2014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20" Type="http://schemas.openxmlformats.org/officeDocument/2006/relationships/image" Target="../media/image23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1828799"/>
          </a:xfrm>
        </p:spPr>
        <p:txBody>
          <a:bodyPr/>
          <a:lstStyle/>
          <a:p>
            <a:r>
              <a:rPr lang="en-US" sz="4000" dirty="0" smtClean="0"/>
              <a:t>Operators and Radiation Safety</a:t>
            </a:r>
            <a:br>
              <a:rPr lang="en-US" sz="4000" dirty="0" smtClean="0"/>
            </a:br>
            <a:r>
              <a:rPr lang="en-US" sz="4000" dirty="0" smtClean="0"/>
              <a:t>at </a:t>
            </a:r>
            <a:r>
              <a:rPr lang="en-US" sz="4000" dirty="0"/>
              <a:t>the Advanced Light Source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r>
              <a:rPr lang="en-US" dirty="0" smtClean="0"/>
              <a:t>Tom Scarvie</a:t>
            </a:r>
          </a:p>
          <a:p>
            <a:r>
              <a:rPr lang="en-US" sz="2400" dirty="0"/>
              <a:t>ALS Physics Group</a:t>
            </a:r>
          </a:p>
          <a:p>
            <a:r>
              <a:rPr lang="en-US" sz="2400" dirty="0" smtClean="0"/>
              <a:t>Operations Group Work Lead</a:t>
            </a:r>
          </a:p>
        </p:txBody>
      </p:sp>
    </p:spTree>
    <p:extLst>
      <p:ext uri="{BB962C8B-B14F-4D97-AF65-F5344CB8AC3E}">
        <p14:creationId xmlns:p14="http://schemas.microsoft.com/office/powerpoint/2010/main" val="307872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FO’s: Tools of the Job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1905000" cy="2362200"/>
          </a:xfrm>
          <a:ln w="38100"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R</a:t>
            </a:r>
            <a:r>
              <a:rPr lang="en-US" dirty="0" smtClean="0"/>
              <a:t>adiation</a:t>
            </a:r>
          </a:p>
          <a:p>
            <a:pPr marL="0" indent="0">
              <a:buNone/>
            </a:pPr>
            <a:r>
              <a:rPr lang="en-US" b="1" dirty="0" smtClean="0"/>
              <a:t>S</a:t>
            </a:r>
            <a:r>
              <a:rPr lang="en-US" dirty="0" smtClean="0"/>
              <a:t>afety</a:t>
            </a:r>
          </a:p>
          <a:p>
            <a:pPr marL="0" indent="0">
              <a:buNone/>
            </a:pPr>
            <a:r>
              <a:rPr lang="en-US" b="1" dirty="0" smtClean="0"/>
              <a:t>S</a:t>
            </a:r>
            <a:r>
              <a:rPr lang="en-US" dirty="0" smtClean="0"/>
              <a:t>ystem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interlocks</a:t>
            </a:r>
          </a:p>
        </p:txBody>
      </p:sp>
      <p:pic>
        <p:nvPicPr>
          <p:cNvPr id="5" name="Picture 4" descr="BL5_RS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42690"/>
            <a:ext cx="6375400" cy="476187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2514600" y="2133600"/>
            <a:ext cx="3505200" cy="4114800"/>
          </a:xfrm>
          <a:prstGeom prst="ellipse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1024235"/>
            <a:ext cx="4251661" cy="461665"/>
          </a:xfrm>
          <a:prstGeom prst="rect">
            <a:avLst/>
          </a:prstGeom>
          <a:ln w="31750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E</a:t>
            </a:r>
            <a:r>
              <a:rPr lang="en-US" dirty="0"/>
              <a:t>quipment </a:t>
            </a:r>
            <a:r>
              <a:rPr lang="en-US" b="1" dirty="0"/>
              <a:t>P</a:t>
            </a:r>
            <a:r>
              <a:rPr lang="en-US" dirty="0"/>
              <a:t>rotection </a:t>
            </a:r>
            <a:r>
              <a:rPr lang="en-US" b="1" dirty="0" smtClean="0"/>
              <a:t>S</a:t>
            </a:r>
            <a:r>
              <a:rPr lang="en-US" dirty="0" smtClean="0"/>
              <a:t>ystem 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7086600" y="2590800"/>
            <a:ext cx="1968500" cy="2514600"/>
          </a:xfrm>
          <a:prstGeom prst="ellipse">
            <a:avLst/>
          </a:prstGeom>
          <a:noFill/>
          <a:ln w="444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</a:endParaRPr>
          </a:p>
        </p:txBody>
      </p:sp>
      <p:cxnSp>
        <p:nvCxnSpPr>
          <p:cNvPr id="10" name="Straight Arrow Connector 9"/>
          <p:cNvCxnSpPr>
            <a:endCxn id="6" idx="2"/>
          </p:cNvCxnSpPr>
          <p:nvPr/>
        </p:nvCxnSpPr>
        <p:spPr bwMode="auto">
          <a:xfrm>
            <a:off x="2133600" y="3810000"/>
            <a:ext cx="381000" cy="381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9" name="Straight Arrow Connector 18"/>
          <p:cNvCxnSpPr>
            <a:stCxn id="7" idx="2"/>
          </p:cNvCxnSpPr>
          <p:nvPr/>
        </p:nvCxnSpPr>
        <p:spPr bwMode="auto">
          <a:xfrm>
            <a:off x="6926431" y="1485900"/>
            <a:ext cx="769769" cy="11811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28897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FO’s: Tools of the Job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4114800" cy="60959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Key-enable Checklists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0" y="914400"/>
            <a:ext cx="335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Beamline / Endstation</a:t>
            </a:r>
          </a:p>
          <a:p>
            <a:pPr algn="ctr"/>
            <a:r>
              <a:rPr lang="en-US" dirty="0" smtClean="0"/>
              <a:t>Review </a:t>
            </a:r>
            <a:r>
              <a:rPr lang="en-US" dirty="0"/>
              <a:t>C</a:t>
            </a:r>
            <a:r>
              <a:rPr lang="en-US" dirty="0" smtClean="0"/>
              <a:t>hecklists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1524000"/>
            <a:ext cx="2393950" cy="3352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650" y="2330450"/>
            <a:ext cx="2393950" cy="3384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950" y="3994150"/>
            <a:ext cx="2406650" cy="2406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440" y="1757680"/>
            <a:ext cx="2727960" cy="3576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7850" y="1930400"/>
            <a:ext cx="3448050" cy="4470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7090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4000" dirty="0" smtClean="0"/>
              <a:t>Interaction with</a:t>
            </a:r>
            <a:br>
              <a:rPr lang="en-US" sz="4000" dirty="0" smtClean="0"/>
            </a:br>
            <a:r>
              <a:rPr lang="en-US" sz="4000" dirty="0" smtClean="0"/>
              <a:t>Radiation Protection Group (RPG)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r>
              <a:rPr lang="en-US" dirty="0" smtClean="0"/>
              <a:t>We inform RPG of any changes related to accelerator or beamline shielding to get their consent</a:t>
            </a:r>
          </a:p>
          <a:p>
            <a:r>
              <a:rPr lang="en-US" dirty="0" smtClean="0"/>
              <a:t>RPG can give us responsibility to perform rad surveys after work is complete</a:t>
            </a:r>
          </a:p>
          <a:p>
            <a:r>
              <a:rPr lang="en-US" dirty="0" smtClean="0"/>
              <a:t>Operators can do commissioning surveys (later backed up by RPG survey)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65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667000"/>
            <a:ext cx="6400800" cy="1524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ym typeface="Wingdings"/>
              </a:rPr>
              <a:t>I asked the Operators what their biggest radiation safety challenges were, and this is what they said…</a:t>
            </a:r>
            <a:endParaRPr lang="en-US" sz="2800" dirty="0">
              <a:sym typeface="Wingding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70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9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Radiation Safety and Configuration Control:</a:t>
            </a:r>
          </a:p>
          <a:p>
            <a:pPr marL="0" indent="0">
              <a:buNone/>
            </a:pPr>
            <a:r>
              <a:rPr lang="en-US" sz="2800" dirty="0" smtClean="0"/>
              <a:t>It can be difficult to get all stakeholders to agree on who has ultimate responsibility for rad safety</a:t>
            </a:r>
          </a:p>
          <a:p>
            <a:pPr marL="635000" lvl="2"/>
            <a:r>
              <a:rPr lang="en-US" dirty="0">
                <a:sym typeface="Wingdings"/>
              </a:rPr>
              <a:t>O</a:t>
            </a:r>
            <a:r>
              <a:rPr lang="en-US" dirty="0" smtClean="0">
                <a:sym typeface="Wingdings"/>
              </a:rPr>
              <a:t>ur shielding control procedure is out-of-date, has been thoroughly revised, but final agreement on changes is elusive</a:t>
            </a:r>
          </a:p>
          <a:p>
            <a:pPr marL="635000" lvl="2"/>
            <a:r>
              <a:rPr lang="en-US" dirty="0" smtClean="0">
                <a:sym typeface="Wingdings"/>
              </a:rPr>
              <a:t>This is frustrating for FO’s, who </a:t>
            </a:r>
            <a:r>
              <a:rPr lang="en-US" dirty="0">
                <a:sym typeface="Wingdings"/>
              </a:rPr>
              <a:t>revised the </a:t>
            </a:r>
            <a:r>
              <a:rPr lang="en-US" dirty="0" smtClean="0">
                <a:sym typeface="Wingdings"/>
              </a:rPr>
              <a:t>procedure and added many improvements, and who do the actual control work</a:t>
            </a:r>
          </a:p>
          <a:p>
            <a:pPr lvl="2" indent="0">
              <a:buNone/>
            </a:pPr>
            <a:r>
              <a:rPr lang="en-US" sz="2800" i="1" dirty="0" smtClean="0">
                <a:sym typeface="Wingdings"/>
              </a:rPr>
              <a:t>Configuration Control is an evolving</a:t>
            </a:r>
          </a:p>
          <a:p>
            <a:pPr lvl="2" indent="0">
              <a:buNone/>
            </a:pPr>
            <a:r>
              <a:rPr lang="en-US" sz="2800" i="1" dirty="0" smtClean="0">
                <a:sym typeface="Wingdings"/>
              </a:rPr>
              <a:t>landscape within the DOE complex</a:t>
            </a:r>
            <a:endParaRPr lang="en-US" sz="2800" i="1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75278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447800"/>
            <a:ext cx="5334000" cy="76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Beamlines are complicated!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762000" y="304800"/>
            <a:ext cx="7239000" cy="86836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dirty="0" smtClean="0"/>
              <a:t>Challenges - 2</a:t>
            </a:r>
            <a:endParaRPr lang="en-US" dirty="0"/>
          </a:p>
        </p:txBody>
      </p:sp>
      <p:pic>
        <p:nvPicPr>
          <p:cNvPr id="5" name="Picture 4" descr="BL5.0.3_hutc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00" y="419100"/>
            <a:ext cx="3763433" cy="5038646"/>
          </a:xfrm>
          <a:prstGeom prst="rect">
            <a:avLst/>
          </a:prstGeom>
        </p:spPr>
      </p:pic>
      <p:pic>
        <p:nvPicPr>
          <p:cNvPr id="7" name="Picture 6" descr="BL5.3_pip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0" y="2514600"/>
            <a:ext cx="5182230" cy="387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4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2400" dirty="0" smtClean="0"/>
              <a:t>many</a:t>
            </a:r>
            <a:r>
              <a:rPr lang="en-US" dirty="0" smtClean="0"/>
              <a:t> Challenges -3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22437"/>
            <a:ext cx="8839200" cy="4525963"/>
          </a:xfrm>
        </p:spPr>
        <p:txBody>
          <a:bodyPr/>
          <a:lstStyle/>
          <a:p>
            <a:r>
              <a:rPr lang="en-US" sz="2800" dirty="0" smtClean="0">
                <a:sym typeface="Wingdings"/>
              </a:rPr>
              <a:t>Drawing out the whole story of what a beamline scientist is </a:t>
            </a:r>
            <a:r>
              <a:rPr lang="en-US" sz="2800" i="1" dirty="0" smtClean="0">
                <a:sym typeface="Wingdings"/>
              </a:rPr>
              <a:t>actually</a:t>
            </a:r>
            <a:r>
              <a:rPr lang="en-US" sz="2800" dirty="0" smtClean="0">
                <a:sym typeface="Wingdings"/>
              </a:rPr>
              <a:t> going to do to their beamline </a:t>
            </a:r>
          </a:p>
          <a:p>
            <a:pPr marL="0" indent="0">
              <a:buNone/>
            </a:pPr>
            <a:endParaRPr lang="en-US" sz="2800" dirty="0" smtClean="0">
              <a:sym typeface="Wingdings"/>
            </a:endParaRPr>
          </a:p>
          <a:p>
            <a:r>
              <a:rPr lang="en-US" sz="2800" dirty="0" smtClean="0">
                <a:sym typeface="Wingdings"/>
              </a:rPr>
              <a:t>Resisting pressure from </a:t>
            </a:r>
            <a:r>
              <a:rPr lang="en-US" sz="2800" i="1" dirty="0" smtClean="0">
                <a:sym typeface="Wingdings"/>
              </a:rPr>
              <a:t>scientists-in-a-hurry!</a:t>
            </a:r>
          </a:p>
          <a:p>
            <a:pPr marL="0" indent="0">
              <a:buNone/>
            </a:pPr>
            <a:endParaRPr lang="en-US" sz="2800" dirty="0" smtClean="0">
              <a:sym typeface="Wingdings"/>
            </a:endParaRPr>
          </a:p>
          <a:p>
            <a:r>
              <a:rPr lang="en-US" sz="2800" dirty="0" smtClean="0"/>
              <a:t>Keeping track of the beamline review process</a:t>
            </a:r>
          </a:p>
          <a:p>
            <a:endParaRPr lang="en-US" sz="2800" dirty="0" smtClean="0">
              <a:sym typeface="Wingdings"/>
            </a:endParaRPr>
          </a:p>
          <a:p>
            <a:r>
              <a:rPr lang="en-US" sz="2800" dirty="0" smtClean="0">
                <a:sym typeface="Wingdings"/>
              </a:rPr>
              <a:t>Face-to-face training with non-English-speakers</a:t>
            </a:r>
          </a:p>
          <a:p>
            <a:endParaRPr lang="en-US" sz="2800" dirty="0" smtClean="0">
              <a:sym typeface="Wingdings"/>
            </a:endParaRPr>
          </a:p>
          <a:p>
            <a:endParaRPr lang="en-US" sz="2800" dirty="0" smtClean="0">
              <a:sym typeface="Wingdings"/>
            </a:endParaRPr>
          </a:p>
          <a:p>
            <a:endParaRPr lang="en-US" sz="28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91116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2514600"/>
          </a:xfrm>
        </p:spPr>
        <p:txBody>
          <a:bodyPr/>
          <a:lstStyle/>
          <a:p>
            <a:r>
              <a:rPr lang="en-US" dirty="0" smtClean="0"/>
              <a:t>a dirty little secret…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</a:t>
            </a:r>
            <a:r>
              <a:rPr lang="en-US" dirty="0" smtClean="0"/>
              <a:t>ometimes things go wrong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Radiation Incident at the 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Machine startup – everything looked fine, but could not inject</a:t>
            </a:r>
          </a:p>
          <a:p>
            <a:pPr marL="0" indent="0">
              <a:buNone/>
            </a:pPr>
            <a:r>
              <a:rPr lang="en-US" sz="2800" i="1" dirty="0" smtClean="0"/>
              <a:t>Tuning went on for 5.5 hours with NO success</a:t>
            </a:r>
          </a:p>
          <a:p>
            <a:r>
              <a:rPr lang="en-US" sz="2400" dirty="0" smtClean="0"/>
              <a:t>Our normal local area monitors did not show anything of concern, so hand-held surveys were discussed but not done</a:t>
            </a:r>
          </a:p>
          <a:p>
            <a:r>
              <a:rPr lang="en-US" sz="2400" dirty="0" smtClean="0"/>
              <a:t>Temporary development monitors measured administratively high levels: up to 15 mrem/</a:t>
            </a:r>
            <a:r>
              <a:rPr lang="en-US" sz="2400" dirty="0" err="1" smtClean="0"/>
              <a:t>hr</a:t>
            </a:r>
            <a:r>
              <a:rPr lang="en-US" sz="2400" dirty="0" smtClean="0"/>
              <a:t> – 35 mrem total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An invisible software bug corrupted our lattice, making injection impossible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We did an extensive internal investigation to find causes</a:t>
            </a:r>
          </a:p>
          <a:p>
            <a:pPr marL="0" indent="0">
              <a:buNone/>
            </a:pPr>
            <a:endParaRPr lang="en-US" sz="10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2400" b="1" u="sng" dirty="0" smtClean="0">
                <a:solidFill>
                  <a:srgbClr val="000000"/>
                </a:solidFill>
              </a:rPr>
              <a:t>Operators now go out to survey at first sign of trouble</a:t>
            </a:r>
            <a:endParaRPr lang="en-US" sz="2400" b="1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83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sz="2800" dirty="0" smtClean="0"/>
              <a:t>Ensuring radiation safety requires good procedures and checklists, but it also takes critical thinking and experience</a:t>
            </a:r>
          </a:p>
          <a:p>
            <a:r>
              <a:rPr lang="en-US" sz="2800" dirty="0" smtClean="0"/>
              <a:t>Operators are instrumental in creating the tools they need, but we depend on training to use them correctly</a:t>
            </a:r>
          </a:p>
          <a:p>
            <a:r>
              <a:rPr lang="en-US" sz="2800" dirty="0" smtClean="0"/>
              <a:t>We constantly try to learn from each other and from unusual situations</a:t>
            </a:r>
          </a:p>
          <a:p>
            <a:r>
              <a:rPr lang="en-US" sz="2800" dirty="0" smtClean="0"/>
              <a:t>When a mistake is made, we don’t blame, we learn from it!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466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Operators are the front-line of radiation safety at the Advanced Light Source,        a 3</a:t>
            </a:r>
            <a:r>
              <a:rPr lang="en-US" baseline="30000" dirty="0" smtClean="0"/>
              <a:t>rd</a:t>
            </a:r>
            <a:r>
              <a:rPr lang="en-US" dirty="0" smtClean="0"/>
              <a:t> generation x-ray </a:t>
            </a:r>
            <a:r>
              <a:rPr lang="en-US" dirty="0"/>
              <a:t>l</a:t>
            </a:r>
            <a:r>
              <a:rPr lang="en-US" dirty="0" smtClean="0"/>
              <a:t>ight source</a:t>
            </a:r>
          </a:p>
          <a:p>
            <a:r>
              <a:rPr lang="en-US" dirty="0" smtClean="0"/>
              <a:t>Accelerator Operator duties and tools</a:t>
            </a:r>
          </a:p>
          <a:p>
            <a:r>
              <a:rPr lang="en-US" dirty="0" smtClean="0"/>
              <a:t>Floor Operator </a:t>
            </a:r>
            <a:r>
              <a:rPr lang="en-US" dirty="0"/>
              <a:t>duties and tools</a:t>
            </a:r>
            <a:endParaRPr lang="en-US" dirty="0" smtClean="0"/>
          </a:p>
          <a:p>
            <a:r>
              <a:rPr lang="en-US" dirty="0" smtClean="0"/>
              <a:t>Our </a:t>
            </a:r>
            <a:r>
              <a:rPr lang="en-US" sz="4000" dirty="0" smtClean="0"/>
              <a:t>biggest </a:t>
            </a:r>
            <a:r>
              <a:rPr lang="en-US" dirty="0" smtClean="0"/>
              <a:t>challenges</a:t>
            </a:r>
          </a:p>
          <a:p>
            <a:r>
              <a:rPr lang="en-US" dirty="0" smtClean="0"/>
              <a:t>Example of a radiation safety incident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24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 at the ALS	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410" y="1066800"/>
            <a:ext cx="7480590" cy="538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28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Accelerator Operators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AO’s primary responsibility is safe operation of the </a:t>
            </a:r>
            <a:r>
              <a:rPr lang="en-US" b="1" i="1" dirty="0" smtClean="0"/>
              <a:t>accelerator complex</a:t>
            </a:r>
          </a:p>
          <a:p>
            <a:r>
              <a:rPr lang="en-US" dirty="0" smtClean="0"/>
              <a:t>Also must maintain reliable operations and quickly resolve problems</a:t>
            </a:r>
          </a:p>
          <a:p>
            <a:r>
              <a:rPr lang="en-US" dirty="0" smtClean="0"/>
              <a:t>These desires can compete with each other</a:t>
            </a:r>
          </a:p>
          <a:p>
            <a:pPr marL="0" indent="0" algn="ctr">
              <a:buNone/>
            </a:pPr>
            <a:endParaRPr lang="en-US" sz="2800" i="1" dirty="0" smtClean="0">
              <a:effectLst>
                <a:glow rad="25400">
                  <a:srgbClr val="FF0000">
                    <a:alpha val="50000"/>
                  </a:srgbClr>
                </a:glow>
              </a:effectLst>
            </a:endParaRPr>
          </a:p>
          <a:p>
            <a:pPr marL="0" indent="0" algn="ctr">
              <a:buNone/>
            </a:pPr>
            <a:r>
              <a:rPr lang="en-US" sz="2800" i="1" dirty="0" smtClean="0">
                <a:effectLst>
                  <a:glow rad="25400">
                    <a:srgbClr val="FF0000">
                      <a:alpha val="50000"/>
                    </a:srgbClr>
                  </a:glow>
                </a:effectLst>
              </a:rPr>
              <a:t>Radiation Safety: Reacting </a:t>
            </a:r>
            <a:r>
              <a:rPr lang="en-US" sz="2800" i="1" dirty="0">
                <a:effectLst>
                  <a:glow rad="25400">
                    <a:srgbClr val="FF0000">
                      <a:alpha val="50000"/>
                    </a:srgbClr>
                  </a:glow>
                </a:effectLst>
              </a:rPr>
              <a:t>is not good enough</a:t>
            </a:r>
            <a:endParaRPr lang="en-US" sz="2800" i="1" dirty="0"/>
          </a:p>
          <a:p>
            <a:pPr marL="0" indent="0">
              <a:buNone/>
            </a:pPr>
            <a:r>
              <a:rPr lang="en-US" sz="2800" i="1" dirty="0">
                <a:effectLst>
                  <a:glow rad="25400">
                    <a:srgbClr val="FF0000">
                      <a:alpha val="50000"/>
                    </a:srgbClr>
                  </a:glow>
                </a:effectLst>
              </a:rPr>
              <a:t>Operators must also predict elevated radiation levels</a:t>
            </a:r>
          </a:p>
        </p:txBody>
      </p:sp>
    </p:spTree>
    <p:extLst>
      <p:ext uri="{BB962C8B-B14F-4D97-AF65-F5344CB8AC3E}">
        <p14:creationId xmlns:p14="http://schemas.microsoft.com/office/powerpoint/2010/main" val="600985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763000" cy="4525963"/>
          </a:xfrm>
        </p:spPr>
        <p:txBody>
          <a:bodyPr/>
          <a:lstStyle/>
          <a:p>
            <a:r>
              <a:rPr lang="en-US" sz="2800" dirty="0"/>
              <a:t>Monitor machine </a:t>
            </a:r>
            <a:r>
              <a:rPr lang="en-US" sz="2800" dirty="0" smtClean="0"/>
              <a:t>operations paying special attention to radiation safety</a:t>
            </a:r>
            <a:endParaRPr lang="en-US" sz="2800" dirty="0"/>
          </a:p>
          <a:p>
            <a:pPr lvl="1"/>
            <a:r>
              <a:rPr lang="en-US" sz="2400" dirty="0" smtClean="0"/>
              <a:t>bad vacuum</a:t>
            </a:r>
            <a:r>
              <a:rPr lang="en-US" sz="2400" dirty="0"/>
              <a:t>, </a:t>
            </a:r>
            <a:r>
              <a:rPr lang="en-US" sz="2400" dirty="0" smtClean="0"/>
              <a:t>low </a:t>
            </a:r>
            <a:r>
              <a:rPr lang="en-US" sz="2400" dirty="0"/>
              <a:t>lifetime, poor injection </a:t>
            </a:r>
            <a:r>
              <a:rPr lang="en-US" sz="2400" dirty="0" smtClean="0"/>
              <a:t>tuning, etc.</a:t>
            </a:r>
          </a:p>
          <a:p>
            <a:pPr lvl="1"/>
            <a:r>
              <a:rPr lang="en-US" sz="2400" dirty="0" smtClean="0"/>
              <a:t>hand</a:t>
            </a:r>
            <a:r>
              <a:rPr lang="en-US" sz="2400" dirty="0"/>
              <a:t>-held monitoring at any sign of </a:t>
            </a:r>
            <a:r>
              <a:rPr lang="en-US" sz="2400" dirty="0" smtClean="0"/>
              <a:t>trouble</a:t>
            </a:r>
          </a:p>
          <a:p>
            <a:pPr lvl="1"/>
            <a:r>
              <a:rPr lang="en-US" sz="2400" dirty="0"/>
              <a:t>sharing of knowledge and ongoing training is </a:t>
            </a:r>
            <a:r>
              <a:rPr lang="en-US" sz="2400" dirty="0" smtClean="0"/>
              <a:t>critical</a:t>
            </a:r>
            <a:endParaRPr lang="en-US" sz="2400" dirty="0"/>
          </a:p>
          <a:p>
            <a:endParaRPr lang="en-US" sz="2800" dirty="0" smtClean="0"/>
          </a:p>
          <a:p>
            <a:r>
              <a:rPr lang="en-US" sz="2800" dirty="0" smtClean="0"/>
              <a:t>Control configuration </a:t>
            </a:r>
            <a:r>
              <a:rPr lang="en-US" sz="2800" dirty="0"/>
              <a:t>of accelerator shielding</a:t>
            </a:r>
          </a:p>
          <a:p>
            <a:endParaRPr lang="en-US" sz="2800" dirty="0" smtClean="0"/>
          </a:p>
          <a:p>
            <a:r>
              <a:rPr lang="en-US" sz="2800" dirty="0" smtClean="0"/>
              <a:t>Monthly surveys (compliance more than safety)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010400" cy="715962"/>
          </a:xfrm>
        </p:spPr>
        <p:txBody>
          <a:bodyPr/>
          <a:lstStyle/>
          <a:p>
            <a:r>
              <a:rPr lang="en-US" dirty="0" smtClean="0"/>
              <a:t>AO Rad Safety Duties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5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400800" cy="868362"/>
          </a:xfrm>
        </p:spPr>
        <p:txBody>
          <a:bodyPr/>
          <a:lstStyle/>
          <a:p>
            <a:r>
              <a:rPr lang="en-US" sz="4000" dirty="0" smtClean="0"/>
              <a:t>AO’s: Tools of the Job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31242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Beamline radiation monitors app is called RPIX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Instituted when we began topoff operation (shutters-open injection)</a:t>
            </a:r>
            <a:endParaRPr lang="en-US" sz="1800" dirty="0"/>
          </a:p>
          <a:p>
            <a:pPr>
              <a:buFont typeface="Wingdings" charset="2"/>
              <a:buChar char="Ø"/>
            </a:pPr>
            <a:r>
              <a:rPr lang="en-US" sz="1800" dirty="0" smtClean="0"/>
              <a:t>Interpretation can be subtle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No substitute for hand-held monitoring</a:t>
            </a:r>
          </a:p>
        </p:txBody>
      </p:sp>
      <p:pic>
        <p:nvPicPr>
          <p:cNvPr id="4" name="Picture 3" descr="RPIX_screen_shot_201403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14561"/>
            <a:ext cx="5497863" cy="548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2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Tom Scarvie\Desktop\HLC Screen Images\Station5\Booster-IC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2371" y="3048000"/>
            <a:ext cx="3306229" cy="3362528"/>
          </a:xfrm>
          <a:prstGeom prst="rect">
            <a:avLst/>
          </a:prstGeom>
          <a:noFill/>
        </p:spPr>
      </p:pic>
      <p:pic>
        <p:nvPicPr>
          <p:cNvPr id="14" name="Picture 2" descr="C:\Documents and Settings\Tom Scarvie\Desktop\HLC Screen Images\Station6\graphit-bp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743200"/>
            <a:ext cx="3840552" cy="364173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274638"/>
            <a:ext cx="6400800" cy="868362"/>
          </a:xfrm>
        </p:spPr>
        <p:txBody>
          <a:bodyPr/>
          <a:lstStyle/>
          <a:p>
            <a:r>
              <a:rPr lang="en-US" sz="4000" dirty="0" smtClean="0"/>
              <a:t>AO’s: Tools of the Job</a:t>
            </a:r>
            <a:endParaRPr lang="en-US" sz="4000" dirty="0"/>
          </a:p>
        </p:txBody>
      </p:sp>
      <p:pic>
        <p:nvPicPr>
          <p:cNvPr id="10" name="Picture 2" descr="C:\Documents and Settings\Tom Scarvie\Desktop\HLC Screen Images\Station3\VacPri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915217"/>
            <a:ext cx="4597400" cy="4485583"/>
          </a:xfrm>
          <a:prstGeom prst="rect">
            <a:avLst/>
          </a:prstGeom>
          <a:noFill/>
        </p:spPr>
      </p:pic>
      <p:pic>
        <p:nvPicPr>
          <p:cNvPr id="16" name="Picture 3" descr="C:\Documents and Settings\Tom Scarvie\Desktop\HLC Screen Images\Station1\iGp-LFB-System-IGP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438400"/>
            <a:ext cx="3755813" cy="3250222"/>
          </a:xfrm>
          <a:prstGeom prst="rect">
            <a:avLst/>
          </a:prstGeom>
          <a:noFill/>
          <a:effectLst>
            <a:outerShdw blurRad="88900" dist="38100" dir="18900000" algn="b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</p:pic>
      <p:pic>
        <p:nvPicPr>
          <p:cNvPr id="13" name="Picture 5" descr="C:\Documents and Settings\Tom Scarvie\Desktop\HLC Screen Images\Station2\Plot-Famil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1600200"/>
            <a:ext cx="5142688" cy="2662621"/>
          </a:xfrm>
          <a:prstGeom prst="rect">
            <a:avLst/>
          </a:prstGeom>
          <a:noFill/>
        </p:spPr>
      </p:pic>
      <p:pic>
        <p:nvPicPr>
          <p:cNvPr id="11" name="Picture 3" descr="C:\Documents and Settings\Tom Scarvie\Desktop\HLC Screen Images\Station1\VacVi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395" y="1066800"/>
            <a:ext cx="9080205" cy="1219200"/>
          </a:xfrm>
          <a:prstGeom prst="rect">
            <a:avLst/>
          </a:prstGeom>
          <a:noFill/>
        </p:spPr>
      </p:pic>
      <p:pic>
        <p:nvPicPr>
          <p:cNvPr id="17" name="Picture 2" descr="\\Als-filer\users-win\HLC\croper\HLC Screen Images\ALS MAIN\ShutdownStatus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57800" y="1905000"/>
            <a:ext cx="2286000" cy="3540292"/>
          </a:xfrm>
          <a:prstGeom prst="rect">
            <a:avLst/>
          </a:prstGeom>
          <a:noFill/>
        </p:spPr>
      </p:pic>
      <p:pic>
        <p:nvPicPr>
          <p:cNvPr id="15" name="Picture 2" descr="C:\Documents and Settings\Tom Scarvie\Desktop\HLC Screen Images\Station6\SR-General-Inf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652462"/>
            <a:ext cx="2895600" cy="4071938"/>
          </a:xfrm>
          <a:prstGeom prst="rect">
            <a:avLst/>
          </a:prstGeom>
          <a:noFill/>
        </p:spPr>
      </p:pic>
      <p:pic>
        <p:nvPicPr>
          <p:cNvPr id="18" name="Picture 2" descr="\\Als-filer\users-win\HLC\croper\HLC Screen Images\ALS MAIN\Mai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19200" y="1616198"/>
            <a:ext cx="4572000" cy="4403602"/>
          </a:xfrm>
          <a:prstGeom prst="rect">
            <a:avLst/>
          </a:prstGeom>
          <a:noFill/>
        </p:spPr>
      </p:pic>
      <p:pic>
        <p:nvPicPr>
          <p:cNvPr id="19" name="Picture 2" descr="\\Als-filer\users-win\HLC\croper\HLC Screen Images\ALS MAIN\HCMma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-304800"/>
            <a:ext cx="5638800" cy="3329139"/>
          </a:xfrm>
          <a:prstGeom prst="rect">
            <a:avLst/>
          </a:prstGeom>
          <a:noFill/>
        </p:spPr>
      </p:pic>
      <p:pic>
        <p:nvPicPr>
          <p:cNvPr id="20" name="Picture 2" descr="\\Als-filer\users-win\HLC\croper\HLC Screen Images\ALS MAIN\BEND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572000" y="-381000"/>
            <a:ext cx="5010150" cy="4482766"/>
          </a:xfrm>
          <a:prstGeom prst="rect">
            <a:avLst/>
          </a:prstGeom>
          <a:noFill/>
        </p:spPr>
      </p:pic>
      <p:pic>
        <p:nvPicPr>
          <p:cNvPr id="21" name="Picture 2" descr="\\Als-filer\users-win\HLC\croper\HLC Screen Images\ALS MAIN\MODs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228600" y="4038600"/>
            <a:ext cx="5385115" cy="3129977"/>
          </a:xfrm>
          <a:prstGeom prst="rect">
            <a:avLst/>
          </a:prstGeom>
          <a:noFill/>
        </p:spPr>
      </p:pic>
      <p:pic>
        <p:nvPicPr>
          <p:cNvPr id="22" name="Picture 2" descr="\\Als-filer\users-win\HLC\croper\HLC Screen Images\ALS MAIN\TOP-OFF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67000" y="609600"/>
            <a:ext cx="4800600" cy="4876499"/>
          </a:xfrm>
          <a:prstGeom prst="rect">
            <a:avLst/>
          </a:prstGeom>
          <a:noFill/>
        </p:spPr>
      </p:pic>
      <p:pic>
        <p:nvPicPr>
          <p:cNvPr id="23" name="Picture 2" descr="\\Als-filer\users-win\HLC\croper\HLC Screen Images\ALS MAIN\BR RF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24600" y="1371600"/>
            <a:ext cx="2241252" cy="4773036"/>
          </a:xfrm>
          <a:prstGeom prst="rect">
            <a:avLst/>
          </a:prstGeom>
          <a:noFill/>
        </p:spPr>
      </p:pic>
      <p:pic>
        <p:nvPicPr>
          <p:cNvPr id="24" name="Picture 3" descr="\\Als-filer\users-win\HLC\croper\HLC Screen Images\Launcher\General\DBChan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524000" y="457200"/>
            <a:ext cx="5857875" cy="4075045"/>
          </a:xfrm>
          <a:prstGeom prst="rect">
            <a:avLst/>
          </a:prstGeom>
          <a:noFill/>
        </p:spPr>
      </p:pic>
      <p:pic>
        <p:nvPicPr>
          <p:cNvPr id="25" name="Picture 2" descr="C:\Documents and Settings\Tom Scarvie\Desktop\HLC Screen Images\Station5\BTSview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0" y="2971800"/>
            <a:ext cx="4800600" cy="6383777"/>
          </a:xfrm>
          <a:prstGeom prst="rect">
            <a:avLst/>
          </a:prstGeom>
          <a:noFill/>
        </p:spPr>
      </p:pic>
      <p:pic>
        <p:nvPicPr>
          <p:cNvPr id="26" name="Picture 2" descr="C:\Documents and Settings\Tom Scarvie\Desktop\HLC Screen Images\Station4\PulseMag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0000" y="152400"/>
            <a:ext cx="5226407" cy="3462330"/>
          </a:xfrm>
          <a:prstGeom prst="rect">
            <a:avLst/>
          </a:prstGeom>
          <a:noFill/>
        </p:spPr>
      </p:pic>
      <p:pic>
        <p:nvPicPr>
          <p:cNvPr id="27" name="Picture 3" descr="C:\Documents and Settings\Tom Scarvie\Desktop\HLC Screen Images\Station4\CATime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-152400" y="4191000"/>
            <a:ext cx="7082281" cy="2967990"/>
          </a:xfrm>
          <a:prstGeom prst="rect">
            <a:avLst/>
          </a:prstGeom>
          <a:noFill/>
        </p:spPr>
      </p:pic>
      <p:pic>
        <p:nvPicPr>
          <p:cNvPr id="28" name="Picture 2" descr="C:\Documents and Settings\Tom Scarvie\Desktop\HLC Screen Images\iGp Waveforms1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66800" y="2590800"/>
            <a:ext cx="5491051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647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xmlns:p14="http://schemas.microsoft.com/office/powerpoint/2010/main" advClick="0" advTm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5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6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3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1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2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2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8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1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7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9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6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2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7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3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1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2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4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1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6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0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7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47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Floor Operators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41437"/>
            <a:ext cx="8686800" cy="4525963"/>
          </a:xfrm>
        </p:spPr>
        <p:txBody>
          <a:bodyPr/>
          <a:lstStyle/>
          <a:p>
            <a:r>
              <a:rPr lang="en-US" sz="2800" dirty="0" smtClean="0"/>
              <a:t>Primary responsibility is safe operation of our 40 </a:t>
            </a:r>
            <a:r>
              <a:rPr lang="en-US" sz="2800" b="1" i="1" dirty="0" smtClean="0"/>
              <a:t>beamlines</a:t>
            </a:r>
          </a:p>
          <a:p>
            <a:r>
              <a:rPr lang="en-US" sz="2800" dirty="0" smtClean="0"/>
              <a:t>The first contact for any beamline work involving shielding components</a:t>
            </a:r>
          </a:p>
          <a:p>
            <a:r>
              <a:rPr lang="en-US" sz="2800" dirty="0"/>
              <a:t>Configuration control of </a:t>
            </a:r>
            <a:r>
              <a:rPr lang="en-US" sz="2800" dirty="0" smtClean="0"/>
              <a:t>beamline shielding</a:t>
            </a:r>
          </a:p>
          <a:p>
            <a:r>
              <a:rPr lang="en-US" sz="2800" dirty="0" smtClean="0"/>
              <a:t>Face-to-face training of all beamline personnel and every new User that comes to the ALS</a:t>
            </a:r>
          </a:p>
          <a:p>
            <a:r>
              <a:rPr lang="en-US" sz="2800" dirty="0" smtClean="0"/>
              <a:t>Beamline review process</a:t>
            </a:r>
          </a:p>
          <a:p>
            <a:pPr lvl="1"/>
            <a:r>
              <a:rPr lang="en-US" sz="2400" dirty="0" smtClean="0"/>
              <a:t>Beamline, Endstation, and Hutch inspections</a:t>
            </a:r>
          </a:p>
          <a:p>
            <a:pPr lvl="1"/>
            <a:r>
              <a:rPr lang="en-US" sz="2400" dirty="0" smtClean="0"/>
              <a:t>Beamline design and modification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180924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FO’s: Tools of the Job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47244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Shielding Change Forms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3000" y="9906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Two flavors:</a:t>
            </a:r>
          </a:p>
          <a:p>
            <a:pPr algn="ctr"/>
            <a:r>
              <a:rPr lang="en-US" sz="2000" dirty="0"/>
              <a:t> </a:t>
            </a:r>
            <a:r>
              <a:rPr lang="en-US" sz="2000" dirty="0" smtClean="0"/>
              <a:t>Accelerator and Beamline</a:t>
            </a:r>
            <a:endParaRPr lang="en-US" sz="2000" dirty="0"/>
          </a:p>
        </p:txBody>
      </p:sp>
      <p:pic>
        <p:nvPicPr>
          <p:cNvPr id="10" name="Picture 9" descr="ASCF-op0204A1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3532914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BSCF-op0204A1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86" y="1752600"/>
            <a:ext cx="3532914" cy="457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254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csteier_sextupole_review_overview_20091216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2_csteier_sextupole_review_overview_20091216</Template>
  <TotalTime>14604</TotalTime>
  <Words>681</Words>
  <Application>Microsoft Macintosh PowerPoint</Application>
  <PresentationFormat>On-screen Show (4:3)</PresentationFormat>
  <Paragraphs>101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2_csteier_sextupole_review_overview_20091216</vt:lpstr>
      <vt:lpstr>Operators and Radiation Safety at the Advanced Light Source </vt:lpstr>
      <vt:lpstr>Introduction</vt:lpstr>
      <vt:lpstr>Operators at the ALS </vt:lpstr>
      <vt:lpstr>Accelerator Operators </vt:lpstr>
      <vt:lpstr>AO Rad Safety Duties</vt:lpstr>
      <vt:lpstr>AO’s: Tools of the Job</vt:lpstr>
      <vt:lpstr>AO’s: Tools of the Job</vt:lpstr>
      <vt:lpstr>Floor Operators </vt:lpstr>
      <vt:lpstr>FO’s: Tools of the Job</vt:lpstr>
      <vt:lpstr>FO’s: Tools of the Job</vt:lpstr>
      <vt:lpstr>FO’s: Tools of the Job</vt:lpstr>
      <vt:lpstr>Interaction with Radiation Protection Group (RPG)</vt:lpstr>
      <vt:lpstr>Challenges</vt:lpstr>
      <vt:lpstr>Challenges -1</vt:lpstr>
      <vt:lpstr>PowerPoint Presentation</vt:lpstr>
      <vt:lpstr>many Challenges -3</vt:lpstr>
      <vt:lpstr>a dirty little secret…  sometimes things go wrong</vt:lpstr>
      <vt:lpstr>Radiation Incident at the ALS</vt:lpstr>
      <vt:lpstr>Summary</vt:lpstr>
      <vt:lpstr>Thanks for your attention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ALS User Meeting 2013</dc:title>
  <dc:subject>ALS - 2: Accelerator</dc:subject>
  <dc:creator>Christoph A Steier</dc:creator>
  <cp:keywords>ALS, diffraction, brightness, ALS-2</cp:keywords>
  <dc:description/>
  <cp:lastModifiedBy>Tom Scarvie</cp:lastModifiedBy>
  <cp:revision>234</cp:revision>
  <dcterms:created xsi:type="dcterms:W3CDTF">2010-05-13T17:25:02Z</dcterms:created>
  <dcterms:modified xsi:type="dcterms:W3CDTF">2014-10-28T11:22:38Z</dcterms:modified>
  <cp:category/>
</cp:coreProperties>
</file>