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82" r:id="rId2"/>
  </p:sldMasterIdLst>
  <p:notesMasterIdLst>
    <p:notesMasterId r:id="rId30"/>
  </p:notesMasterIdLst>
  <p:handoutMasterIdLst>
    <p:handoutMasterId r:id="rId31"/>
  </p:handoutMasterIdLst>
  <p:sldIdLst>
    <p:sldId id="265" r:id="rId3"/>
    <p:sldId id="283" r:id="rId4"/>
    <p:sldId id="269" r:id="rId5"/>
    <p:sldId id="272" r:id="rId6"/>
    <p:sldId id="271" r:id="rId7"/>
    <p:sldId id="274" r:id="rId8"/>
    <p:sldId id="273" r:id="rId9"/>
    <p:sldId id="267" r:id="rId10"/>
    <p:sldId id="268" r:id="rId11"/>
    <p:sldId id="266" r:id="rId12"/>
    <p:sldId id="275" r:id="rId13"/>
    <p:sldId id="276" r:id="rId14"/>
    <p:sldId id="277" r:id="rId15"/>
    <p:sldId id="278" r:id="rId16"/>
    <p:sldId id="286" r:id="rId17"/>
    <p:sldId id="279" r:id="rId18"/>
    <p:sldId id="281" r:id="rId19"/>
    <p:sldId id="280" r:id="rId20"/>
    <p:sldId id="282" r:id="rId21"/>
    <p:sldId id="284" r:id="rId22"/>
    <p:sldId id="288" r:id="rId23"/>
    <p:sldId id="296" r:id="rId24"/>
    <p:sldId id="285" r:id="rId25"/>
    <p:sldId id="287" r:id="rId26"/>
    <p:sldId id="289" r:id="rId27"/>
    <p:sldId id="292" r:id="rId28"/>
    <p:sldId id="291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3E7DAE52-E315-4A44-BCD5-F18A84F492AB}" type="datetimeFigureOut">
              <a:rPr lang="en-US"/>
              <a:pPr>
                <a:defRPr/>
              </a:pPr>
              <a:t>10/28/14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15A32E8B-7D16-D74F-9243-19EBA8B30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162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9AC66183-5925-8048-9723-787B991CC1BC}" type="datetimeFigureOut">
              <a:rPr lang="en-US"/>
              <a:pPr>
                <a:defRPr/>
              </a:pPr>
              <a:t>10/28/14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ED9457B3-CC98-DC4A-AC55-7404485C99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9571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7183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C34CC9B6-4E60-E34E-BA19-969D997366D4}" type="datetime1">
              <a:rPr lang="en-US"/>
              <a:pPr>
                <a:defRPr/>
              </a:pPr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9A22D486-B0AC-D042-B9D8-5AD81C9041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97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21A1B-69AA-B646-A064-C41DA6F58E72}" type="datetime1">
              <a:rPr lang="en-US"/>
              <a:pPr>
                <a:defRPr/>
              </a:pPr>
              <a:t>10/28/14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36A1-0646-6A45-94C4-DF32FF477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028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5863C-BA47-8244-8490-2CAAE6E5C81F}" type="datetime1">
              <a:rPr lang="en-US"/>
              <a:pPr>
                <a:defRPr/>
              </a:pPr>
              <a:t>10/28/14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0A33E-7517-AD46-8FC1-8DC2EC9302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289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37AF-2B0A-0D4B-8EE2-2D5538350671}" type="datetime1">
              <a:rPr lang="en-US"/>
              <a:pPr>
                <a:defRPr/>
              </a:pPr>
              <a:t>10/28/14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665BA-924C-E540-B821-25DDAD2DF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845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78E51-B315-C14E-B347-D0AAB83C46AE}" type="datetime1">
              <a:rPr lang="en-US"/>
              <a:pPr>
                <a:defRPr/>
              </a:pPr>
              <a:t>10/28/14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67C38-17A9-834D-87A8-122B86553F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513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61298-D853-0A42-A644-C30E4C156006}" type="datetime1">
              <a:rPr lang="en-US"/>
              <a:pPr>
                <a:defRPr/>
              </a:pPr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B2682-EE36-3D4B-ACF0-D1A032DCF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15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84354-1ACE-814C-8DDB-067DB795613D}" type="datetime1">
              <a:rPr lang="en-US"/>
              <a:pPr>
                <a:defRPr/>
              </a:pPr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CC118-325D-444D-BEEB-A9A63AC04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010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5781A-BDB3-C645-B0EB-72E6A90DB204}" type="datetime1">
              <a:rPr lang="en-US"/>
              <a:pPr>
                <a:defRPr/>
              </a:pPr>
              <a:t>10/28/14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3968F-DD97-9441-A9A8-BE398913E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992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56923B20-C80E-FB42-8A52-D49B8DA27426}" type="datetime1">
              <a:rPr lang="en-US"/>
              <a:pPr>
                <a:defRPr/>
              </a:pPr>
              <a:t>10/28/14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AD9158D-B1C5-BD42-9295-D08C143776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fld id="{48057AC4-2DD8-9040-B85A-0337E5505028}" type="datetime1">
              <a:rPr lang="en-US"/>
              <a:pPr>
                <a:defRPr/>
              </a:pPr>
              <a:t>10/28/14</a:t>
            </a:fld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fld id="{A7B1E02A-4749-EE45-A36F-A5EA65FA9A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gif"/><Relationship Id="rId3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gif"/><Relationship Id="rId3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gif"/><Relationship Id="rId3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gif"/><Relationship Id="rId3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Re-Commissioning the FNAL Recycler Ring for Proton Operation</a:t>
            </a:r>
            <a:endParaRPr lang="en-US" dirty="0"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Martin Murphy</a:t>
            </a:r>
            <a:endParaRPr lang="en-US" dirty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Workshop on Accelerator Operations</a:t>
            </a:r>
            <a:endParaRPr lang="en-US" dirty="0" smtClean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30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October 2014</a:t>
            </a:r>
            <a:endParaRPr lang="en-US" dirty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Proton Source outputs one 8-GeV Batch every 66-mS. </a:t>
            </a:r>
          </a:p>
          <a:p>
            <a:r>
              <a:rPr lang="en-US" dirty="0">
                <a:latin typeface="Helvetica" charset="0"/>
              </a:rPr>
              <a:t>The MI needs </a:t>
            </a:r>
            <a:r>
              <a:rPr lang="en-US" dirty="0" smtClean="0">
                <a:latin typeface="Helvetica" charset="0"/>
              </a:rPr>
              <a:t>six Booster injections </a:t>
            </a:r>
            <a:r>
              <a:rPr lang="en-US" dirty="0">
                <a:latin typeface="Helvetica" charset="0"/>
              </a:rPr>
              <a:t>to fill it completely.</a:t>
            </a:r>
          </a:p>
          <a:p>
            <a:pPr lvl="1"/>
            <a:r>
              <a:rPr lang="en-US" dirty="0">
                <a:latin typeface="Helvetica" charset="0"/>
              </a:rPr>
              <a:t>6 x 66mS = 0.4 Sec.</a:t>
            </a:r>
          </a:p>
          <a:p>
            <a:pPr lvl="1"/>
            <a:r>
              <a:rPr lang="en-US" dirty="0">
                <a:latin typeface="Helvetica" charset="0"/>
              </a:rPr>
              <a:t>0.4 </a:t>
            </a:r>
            <a:r>
              <a:rPr lang="en-US" dirty="0" smtClean="0">
                <a:latin typeface="Helvetica" charset="0"/>
              </a:rPr>
              <a:t>+ 1.33 [sec] = 1.73 second duty cycle</a:t>
            </a:r>
            <a:endParaRPr lang="en-US" dirty="0">
              <a:latin typeface="Helvetica" charset="0"/>
            </a:endParaRPr>
          </a:p>
          <a:p>
            <a:r>
              <a:rPr lang="en-US" dirty="0">
                <a:latin typeface="Helvetica" charset="0"/>
              </a:rPr>
              <a:t>The Proton Source intensity peaks at 5 E12 protons /cycle. </a:t>
            </a:r>
            <a:endParaRPr lang="en-US" dirty="0" smtClean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6 x 5.0 E12 protons = </a:t>
            </a:r>
            <a:r>
              <a:rPr lang="en-US" b="1" dirty="0" smtClean="0">
                <a:solidFill>
                  <a:srgbClr val="C00000"/>
                </a:solidFill>
                <a:latin typeface="Helvetica" charset="0"/>
              </a:rPr>
              <a:t>3.0 E13 protons/pulse from MI every 1.73 seconds</a:t>
            </a:r>
            <a:r>
              <a:rPr lang="en-US" dirty="0" smtClean="0">
                <a:latin typeface="Helvetica" charset="0"/>
              </a:rPr>
              <a:t>.</a:t>
            </a:r>
          </a:p>
          <a:p>
            <a:endParaRPr lang="en-US" dirty="0" smtClean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What does this look like?</a:t>
            </a:r>
          </a:p>
          <a:p>
            <a:endParaRPr lang="en-US" dirty="0">
              <a:latin typeface="Helvetica" charset="0"/>
            </a:endParaRPr>
          </a:p>
        </p:txBody>
      </p:sp>
      <p:sp>
        <p:nvSpPr>
          <p:cNvPr id="18434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DE41EDB-D842-7144-953B-BAE05098E6FE}" type="datetime1">
              <a:rPr lang="en-US" sz="900">
                <a:solidFill>
                  <a:srgbClr val="004C97"/>
                </a:solidFill>
                <a:latin typeface="Helvetica" charset="0"/>
                <a:cs typeface="Helvetica" charset="0"/>
              </a:rPr>
              <a:pPr eaLnBrk="1" hangingPunct="1"/>
              <a:t>10/28/14</a:t>
            </a:fld>
            <a:endParaRPr lang="en-US" sz="900">
              <a:solidFill>
                <a:srgbClr val="004C97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/>
              <a:t>Martin Murphy| Re-commissioning the FNAL Recycler Ring</a:t>
            </a:r>
            <a:endParaRPr lang="en-US" sz="900" b="1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45C0F12-BC46-8E46-B5D6-51CF1C0713F9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10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15455" y="1043693"/>
            <a:ext cx="3232727" cy="499427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g</a:t>
            </a:r>
            <a:r>
              <a:rPr lang="en-US" dirty="0" smtClean="0"/>
              <a:t>reen trace at right is an intensity monitor in the Main Injector.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Each step is the injection of one Booster batch.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time scale of the plot is 1.2-seconds. 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Acceleration starts immediately after the 6</a:t>
            </a:r>
            <a:r>
              <a:rPr lang="en-US" baseline="30000" dirty="0" smtClean="0"/>
              <a:t>th</a:t>
            </a:r>
            <a:r>
              <a:rPr lang="en-US" dirty="0" smtClean="0"/>
              <a:t> injection.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Beam is extracted at 120-GeV; 1.07 seconds after the first injection.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Another 0.665 seconds are used to ramp down.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10" name="Content Placeholder 9" descr="Six-Batch-MI.gif"/>
          <p:cNvPicPr>
            <a:picLocks noGrp="1" noChangeAspect="1"/>
          </p:cNvPicPr>
          <p:nvPr>
            <p:ph sz="half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511" t="-3615" r="-414" b="-3465"/>
          <a:stretch/>
        </p:blipFill>
        <p:spPr>
          <a:xfrm>
            <a:off x="3495040" y="1043694"/>
            <a:ext cx="5420360" cy="4994275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Batch Injection to the MI – Cycle Time &gt; 1.7 seconds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8F184354-1ACE-814C-8DDB-067DB795613D}" type="datetime1">
              <a:rPr lang="en-US" smtClean="0"/>
              <a:pPr>
                <a:defRPr/>
              </a:pPr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Martin Murphy| Re-commissioning the FNAL Recycler Ring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C1CC118-325D-444D-BEEB-A9A63AC04B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17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0817" y="1043693"/>
            <a:ext cx="3278909" cy="499427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Yellow Trace is MI Ramp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Green Trace is RR beam intensity.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Red Trace is MI beam intensity.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By injecting into the RR and then transferring to the MI we can utilize the ramp-down time of the MI to reduce the total cycle time 1.33-seconds –</a:t>
            </a:r>
            <a:r>
              <a:rPr lang="en-US" b="1" dirty="0" smtClean="0">
                <a:solidFill>
                  <a:schemeClr val="accent6"/>
                </a:solidFill>
              </a:rPr>
              <a:t> 22% improvement!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What if we could double the beam intensity without changing the fundamental nature of either machine?</a:t>
            </a:r>
            <a:endParaRPr lang="en-US" dirty="0"/>
          </a:p>
        </p:txBody>
      </p:sp>
      <p:pic>
        <p:nvPicPr>
          <p:cNvPr id="8" name="Content Placeholder 7" descr="Six-Batch-RR-MI.gif"/>
          <p:cNvPicPr>
            <a:picLocks noGrp="1" noChangeAspect="1"/>
          </p:cNvPicPr>
          <p:nvPr>
            <p:ph sz="half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3614" r="460" b="-3466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Utilize Recycler (RR) as a Proton Injector While MI Ramps!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8D5863C-BA47-8244-8490-2CAAE6E5C81F}" type="datetime1">
              <a:rPr lang="en-US" smtClean="0"/>
              <a:pPr>
                <a:defRPr/>
              </a:pPr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850A33E-7517-AD46-8FC1-8DC2EC9302C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19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12"/>
          </p:nvPr>
        </p:nvSpPr>
        <p:spPr>
          <a:xfrm>
            <a:off x="229365" y="4765100"/>
            <a:ext cx="4251960" cy="1466747"/>
          </a:xfrm>
        </p:spPr>
        <p:txBody>
          <a:bodyPr/>
          <a:lstStyle/>
          <a:p>
            <a:r>
              <a:rPr lang="en-US" dirty="0" smtClean="0"/>
              <a:t>Green – RR Intensity Monitor</a:t>
            </a:r>
          </a:p>
          <a:p>
            <a:r>
              <a:rPr lang="en-US" dirty="0" smtClean="0"/>
              <a:t>Yellow – MI Intensity Monitor</a:t>
            </a:r>
          </a:p>
          <a:p>
            <a:r>
              <a:rPr lang="en-US" dirty="0" smtClean="0"/>
              <a:t>Blue – </a:t>
            </a:r>
            <a:r>
              <a:rPr lang="en-US" dirty="0" err="1" smtClean="0"/>
              <a:t>NuMI</a:t>
            </a:r>
            <a:r>
              <a:rPr lang="en-US" dirty="0" smtClean="0"/>
              <a:t> Target Toroid</a:t>
            </a:r>
          </a:p>
          <a:p>
            <a:r>
              <a:rPr lang="en-US" dirty="0" smtClean="0"/>
              <a:t>Red – Beam Loss Monitor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Yellow – RR Intensity Monitor</a:t>
            </a:r>
          </a:p>
          <a:p>
            <a:r>
              <a:rPr lang="en-US" dirty="0" smtClean="0"/>
              <a:t>Green – RF01 Gap Voltage</a:t>
            </a:r>
          </a:p>
          <a:p>
            <a:r>
              <a:rPr lang="en-US" dirty="0" smtClean="0"/>
              <a:t>Red – RF02 Gap Voltage</a:t>
            </a:r>
            <a:endParaRPr lang="en-US" dirty="0"/>
          </a:p>
        </p:txBody>
      </p:sp>
      <p:pic>
        <p:nvPicPr>
          <p:cNvPr id="12" name="Content Placeholder 11" descr="12-batch-RR-SS.gif"/>
          <p:cNvPicPr>
            <a:picLocks noGrp="1" noChangeAspect="1"/>
          </p:cNvPicPr>
          <p:nvPr>
            <p:ph sz="half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545" r="545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Slip-Stacking Nearly Doubles Beam Intensity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8D5863C-BA47-8244-8490-2CAAE6E5C81F}" type="datetime1">
              <a:rPr lang="en-US" smtClean="0"/>
              <a:pPr>
                <a:defRPr/>
              </a:pPr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1850A33E-7517-AD46-8FC1-8DC2EC9302C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5" name="Content Placeholder 14" descr="RR-RF-Plot-SS.gif"/>
          <p:cNvPicPr>
            <a:picLocks noGrp="1" noChangeAspect="1"/>
          </p:cNvPicPr>
          <p:nvPr>
            <p:ph sz="half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435" r="4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72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Longitudinal display of slip-stacking two batches.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Bunch-by-Bunch Display of slipped proton batches in the Recycler</a:t>
            </a:r>
            <a:endParaRPr lang="en-US" dirty="0"/>
          </a:p>
        </p:txBody>
      </p:sp>
      <p:pic>
        <p:nvPicPr>
          <p:cNvPr id="14" name="Content Placeholder 13" descr="TARDIS.gif"/>
          <p:cNvPicPr>
            <a:picLocks noGrp="1" noChangeAspect="1"/>
          </p:cNvPicPr>
          <p:nvPr>
            <p:ph sz="half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6731" r="6731"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Slip-Stacking Continued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8D5863C-BA47-8244-8490-2CAAE6E5C81F}" type="datetime1">
              <a:rPr lang="en-US" smtClean="0"/>
              <a:pPr>
                <a:defRPr/>
              </a:pPr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1850A33E-7517-AD46-8FC1-8DC2EC9302C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3" name="Content Placeholder 12" descr="slipstack1.gif"/>
          <p:cNvPicPr>
            <a:picLocks noGrp="1" noChangeAspect="1"/>
          </p:cNvPicPr>
          <p:nvPr>
            <p:ph sz="half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42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Recycler &amp; Main Injector Upgrades &amp; Modifications</a:t>
            </a:r>
            <a:r>
              <a:rPr lang="en-US" dirty="0" smtClean="0"/>
              <a:t> (an incomplete list)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Repurposing the Recycler required two significant shutdown periods.</a:t>
            </a:r>
          </a:p>
          <a:p>
            <a:r>
              <a:rPr lang="en-US" sz="2000" dirty="0" smtClean="0"/>
              <a:t>The first period went from May 2012 through July 2013. </a:t>
            </a:r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New Recycler injection line.</a:t>
            </a:r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Removal of antiproton era hardware.</a:t>
            </a:r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New RR-to-MI beam transfer line.</a:t>
            </a:r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Installed two of three 53 MHz Recycler RF cavities.</a:t>
            </a:r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Installed additional RF cavities in Main Injector.</a:t>
            </a:r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Installed loss reducing kickers in Recycler.</a:t>
            </a:r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Installed new diagnostic instrumentation.</a:t>
            </a:r>
          </a:p>
          <a:p>
            <a:r>
              <a:rPr lang="en-US" sz="2000" dirty="0" smtClean="0"/>
              <a:t>The second period lasted six weeks and ended this past week.</a:t>
            </a:r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Installed new Recycler extraction beam line for muon experiments</a:t>
            </a:r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Installed third Recycle 53 MHz RF cavity.</a:t>
            </a:r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Installed new ion pumps in the Recycler.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D5863C-BA47-8244-8490-2CAAE6E5C81F}" type="datetime1">
              <a:rPr lang="en-US" smtClean="0"/>
              <a:pPr>
                <a:defRPr/>
              </a:pPr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0A33E-7517-AD46-8FC1-8DC2EC9302C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36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RRRF01-03 Pano.edit1.0-Annotated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214549" y="958273"/>
            <a:ext cx="8700851" cy="4514272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214549" y="5553364"/>
            <a:ext cx="8700851" cy="561719"/>
          </a:xfrm>
        </p:spPr>
        <p:txBody>
          <a:bodyPr/>
          <a:lstStyle/>
          <a:p>
            <a:r>
              <a:rPr lang="en-US" dirty="0" smtClean="0"/>
              <a:t>Three new 53-MHz RF cavities were installed in the RR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Recycler &amp; Main Injector Upgrades &amp; Modifications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D5863C-BA47-8244-8490-2CAAE6E5C81F}" type="datetime1">
              <a:rPr lang="en-US" smtClean="0"/>
              <a:pPr>
                <a:defRPr/>
              </a:pPr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0A33E-7517-AD46-8FC1-8DC2EC9302C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802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New Booster-Recycler Injection Line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New Recycler to MI Transfer Line</a:t>
            </a:r>
            <a:endParaRPr lang="en-US" dirty="0"/>
          </a:p>
        </p:txBody>
      </p:sp>
      <p:pic>
        <p:nvPicPr>
          <p:cNvPr id="15" name="Content Placeholder 14" descr="IMG_0306.edit1.1.MRes.jpg"/>
          <p:cNvPicPr>
            <a:picLocks noGrp="1" noChangeAspect="1"/>
          </p:cNvPicPr>
          <p:nvPr>
            <p:ph sz="half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33" t="-4849" b="-5347"/>
          <a:stretch/>
        </p:blipFill>
        <p:spPr/>
      </p:pic>
      <p:pic>
        <p:nvPicPr>
          <p:cNvPr id="16" name="Content Placeholder 15" descr="IMG_0612.edit1.0.LowRes.jpg"/>
          <p:cNvPicPr>
            <a:picLocks noGrp="1" noChangeAspect="1"/>
          </p:cNvPicPr>
          <p:nvPr>
            <p:ph sz="half" idx="1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6400" b="-6000"/>
          <a:stretch/>
        </p:blipFill>
        <p:spPr/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Recycler &amp; Main Injector Upgrades &amp; Modifications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8D5863C-BA47-8244-8490-2CAAE6E5C81F}" type="datetime1">
              <a:rPr lang="en-US" smtClean="0"/>
              <a:pPr>
                <a:defRPr/>
              </a:pPr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1850A33E-7517-AD46-8FC1-8DC2EC9302C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44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Problem:  Two accelerators in the same tunnel, both running beam at the same time, and only one Beam Loss Monitor (BLM) system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Answer:  It’s all in the timing…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Content Placeholder 14" descr="BLMs.jpg"/>
          <p:cNvPicPr>
            <a:picLocks noGrp="1" noChangeAspect="1"/>
          </p:cNvPicPr>
          <p:nvPr>
            <p:ph sz="half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Beam Loss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8D5863C-BA47-8244-8490-2CAAE6E5C81F}" type="datetime1">
              <a:rPr lang="en-US" smtClean="0"/>
              <a:pPr>
                <a:defRPr/>
              </a:pPr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850A33E-7517-AD46-8FC1-8DC2EC9302C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00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Six-Batch-RR-MI.gif"/>
          <p:cNvPicPr>
            <a:picLocks noGrp="1" noChangeAspect="1"/>
          </p:cNvPicPr>
          <p:nvPr>
            <p:ph sz="half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545" r="545"/>
          <a:stretch>
            <a:fillRect/>
          </a:stretch>
        </p:blipFill>
        <p:spPr>
          <a:xfrm>
            <a:off x="4765965" y="1043694"/>
            <a:ext cx="4251324" cy="3568701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18"/>
          </p:nvPr>
        </p:nvSpPr>
        <p:spPr>
          <a:xfrm>
            <a:off x="210660" y="1043694"/>
            <a:ext cx="4260851" cy="5156215"/>
          </a:xfrm>
        </p:spPr>
        <p:txBody>
          <a:bodyPr/>
          <a:lstStyle/>
          <a:p>
            <a:r>
              <a:rPr lang="en-US" dirty="0" smtClean="0"/>
              <a:t>Each machine has dedicated BLM parameters fed from common hardware.</a:t>
            </a:r>
          </a:p>
          <a:p>
            <a:r>
              <a:rPr lang="en-US" dirty="0" smtClean="0"/>
              <a:t>Each machine’s BLM parameters are triggered on/off when beam is injected/extracted from each machine.</a:t>
            </a:r>
          </a:p>
          <a:p>
            <a:r>
              <a:rPr lang="en-US" dirty="0" smtClean="0"/>
              <a:t>Independent of the BLM system, a total “beam power lost” number is calculated from the respective intensity monitor inputs.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for Beam Loss with Two Accelerators in the Same Tunnel with a Single BLM System.  How?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8D5863C-BA47-8244-8490-2CAAE6E5C81F}" type="datetime1">
              <a:rPr lang="en-US" smtClean="0"/>
              <a:pPr>
                <a:defRPr/>
              </a:pPr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1850A33E-7517-AD46-8FC1-8DC2EC9302C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434808"/>
          </a:xfrm>
        </p:spPr>
        <p:txBody>
          <a:bodyPr/>
          <a:lstStyle/>
          <a:p>
            <a:r>
              <a:rPr lang="en-US" dirty="0"/>
              <a:t>Trigger </a:t>
            </a:r>
            <a:r>
              <a:rPr lang="en-US" dirty="0" smtClean="0"/>
              <a:t>RR loss monitors during </a:t>
            </a:r>
            <a:r>
              <a:rPr lang="en-US" dirty="0"/>
              <a:t>RR </a:t>
            </a:r>
            <a:r>
              <a:rPr lang="en-US" dirty="0" smtClean="0"/>
              <a:t>injection.</a:t>
            </a:r>
          </a:p>
          <a:p>
            <a:r>
              <a:rPr lang="en-US" dirty="0" smtClean="0"/>
              <a:t>Trigger MI loss monitoring after MI injection.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42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2363" y="1043693"/>
            <a:ext cx="3278909" cy="4994276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Fermilab is a US National Laboratory specializing in high energy physics research </a:t>
            </a:r>
            <a:r>
              <a:rPr lang="en-US" sz="1800" dirty="0" smtClean="0"/>
              <a:t>&amp; accelerator </a:t>
            </a:r>
            <a:r>
              <a:rPr lang="en-US" sz="1800" dirty="0" smtClean="0"/>
              <a:t>development.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We are</a:t>
            </a:r>
            <a:r>
              <a:rPr lang="en-US" sz="1800" dirty="0" smtClean="0"/>
              <a:t> </a:t>
            </a:r>
            <a:r>
              <a:rPr lang="en-US" sz="1800" dirty="0" smtClean="0"/>
              <a:t>working to become a world leader in Neutrino and </a:t>
            </a:r>
            <a:r>
              <a:rPr lang="en-US" sz="1800" dirty="0"/>
              <a:t>M</a:t>
            </a:r>
            <a:r>
              <a:rPr lang="en-US" sz="1800" dirty="0" smtClean="0"/>
              <a:t>uon physics research.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In parallel we have a top-notch superconducting RF R&amp;D center and we contribute to efforts at the LHC.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This talk will focus on our Accelerator Division’s commitment to the Neutrino program. </a:t>
            </a:r>
          </a:p>
        </p:txBody>
      </p:sp>
      <p:pic>
        <p:nvPicPr>
          <p:cNvPr id="8" name="Content Placeholder 7" descr="07-0337-24D.hr.jpg"/>
          <p:cNvPicPr>
            <a:picLocks noGrp="1" noChangeAspect="1"/>
          </p:cNvPicPr>
          <p:nvPr>
            <p:ph sz="half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3469958" y="1043694"/>
            <a:ext cx="5558587" cy="49942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Terms:  Fermilab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8D5863C-BA47-8244-8490-2CAAE6E5C81F}" type="datetime1">
              <a:rPr lang="en-US" smtClean="0"/>
              <a:pPr>
                <a:defRPr/>
              </a:pPr>
              <a:t>10/28/14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850A33E-7517-AD46-8FC1-8DC2EC9302C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09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Recycler Beam Loss Histogram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Main Injector Beam Loss Histogram</a:t>
            </a:r>
            <a:endParaRPr lang="en-US" dirty="0"/>
          </a:p>
        </p:txBody>
      </p:sp>
      <p:pic>
        <p:nvPicPr>
          <p:cNvPr id="12" name="Content Placeholder 11" descr="RR-BLM.gif"/>
          <p:cNvPicPr>
            <a:picLocks noGrp="1" noChangeAspect="1"/>
          </p:cNvPicPr>
          <p:nvPr>
            <p:ph sz="half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545" r="545"/>
          <a:stretch>
            <a:fillRect/>
          </a:stretch>
        </p:blipFill>
        <p:spPr>
          <a:xfrm>
            <a:off x="228601" y="1043694"/>
            <a:ext cx="4251324" cy="3568701"/>
          </a:xfrm>
        </p:spPr>
      </p:pic>
      <p:pic>
        <p:nvPicPr>
          <p:cNvPr id="13" name="Content Placeholder 12" descr="MI-BLMs.gif"/>
          <p:cNvPicPr>
            <a:picLocks noGrp="1" noChangeAspect="1"/>
          </p:cNvPicPr>
          <p:nvPr>
            <p:ph sz="half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435" r="435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Loss Monitoring – What Operators See…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8D5863C-BA47-8244-8490-2CAAE6E5C81F}" type="datetime1">
              <a:rPr lang="en-US" smtClean="0"/>
              <a:pPr>
                <a:defRPr/>
              </a:pPr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1850A33E-7517-AD46-8FC1-8DC2EC9302C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70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4987219"/>
          </a:xfrm>
        </p:spPr>
        <p:txBody>
          <a:bodyPr/>
          <a:lstStyle/>
          <a:p>
            <a:r>
              <a:rPr lang="en-US" dirty="0" smtClean="0"/>
              <a:t>“Dirty” Work During Shutdown:</a:t>
            </a:r>
          </a:p>
          <a:p>
            <a:pPr lvl="1"/>
            <a:r>
              <a:rPr lang="en-US" dirty="0" smtClean="0"/>
              <a:t>Installed RR end shims (213 magnets).</a:t>
            </a:r>
          </a:p>
          <a:p>
            <a:pPr lvl="1"/>
            <a:r>
              <a:rPr lang="en-US" dirty="0" smtClean="0"/>
              <a:t>Dismantled old </a:t>
            </a:r>
            <a:r>
              <a:rPr lang="en-US" dirty="0" err="1" smtClean="0"/>
              <a:t>BPMs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Shorted off-plane </a:t>
            </a:r>
            <a:r>
              <a:rPr lang="en-US" dirty="0" err="1" smtClean="0"/>
              <a:t>BPMs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Assisted Alignment crews.</a:t>
            </a:r>
          </a:p>
          <a:p>
            <a:pPr lvl="1"/>
            <a:r>
              <a:rPr lang="en-US" dirty="0" smtClean="0"/>
              <a:t>Assisted Mechanical crews.</a:t>
            </a:r>
          </a:p>
          <a:p>
            <a:pPr lvl="1"/>
            <a:r>
              <a:rPr lang="en-US" dirty="0" smtClean="0"/>
              <a:t>Assisted RF and Instrumentation dept.</a:t>
            </a:r>
          </a:p>
          <a:p>
            <a:pPr lvl="1"/>
            <a:r>
              <a:rPr lang="en-US" dirty="0" smtClean="0"/>
              <a:t>Created/edited numerous database entries.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4987219"/>
          </a:xfrm>
        </p:spPr>
        <p:txBody>
          <a:bodyPr/>
          <a:lstStyle/>
          <a:p>
            <a:r>
              <a:rPr lang="en-US" dirty="0" smtClean="0"/>
              <a:t>In MCR:</a:t>
            </a:r>
          </a:p>
          <a:p>
            <a:pPr lvl="1"/>
            <a:r>
              <a:rPr lang="en-US" dirty="0" smtClean="0"/>
              <a:t>Written console apps, sequencers, etc. to help optimize operation.  </a:t>
            </a:r>
          </a:p>
          <a:p>
            <a:pPr lvl="1"/>
            <a:r>
              <a:rPr lang="en-US" dirty="0" smtClean="0"/>
              <a:t>Aperture scans of MI &amp; RR</a:t>
            </a:r>
          </a:p>
          <a:p>
            <a:pPr lvl="1"/>
            <a:r>
              <a:rPr lang="en-US" dirty="0" smtClean="0"/>
              <a:t>Collecting data to help understand beam loss issues in RR.</a:t>
            </a:r>
          </a:p>
          <a:p>
            <a:pPr lvl="1"/>
            <a:r>
              <a:rPr lang="en-US" dirty="0" smtClean="0"/>
              <a:t>Provide direct support for MI/RR scientists.</a:t>
            </a:r>
          </a:p>
          <a:p>
            <a:pPr lvl="1"/>
            <a:r>
              <a:rPr lang="en-US" dirty="0" smtClean="0"/>
              <a:t>Daily tuning to maximize intensity &amp; reduce losses.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Recycler into Proton Production for </a:t>
            </a:r>
            <a:r>
              <a:rPr lang="en-US" dirty="0" smtClean="0"/>
              <a:t>NuMI – the Operators’ Roles </a:t>
            </a:r>
            <a:r>
              <a:rPr lang="en-US" dirty="0" smtClean="0"/>
              <a:t>(a very incomplete list)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8D5863C-BA47-8244-8490-2CAAE6E5C81F}" type="datetime1">
              <a:rPr lang="en-US" smtClean="0"/>
              <a:pPr>
                <a:defRPr/>
              </a:pPr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1850A33E-7517-AD46-8FC1-8DC2EC9302C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2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Recycler into Proton Production for </a:t>
            </a:r>
            <a:r>
              <a:rPr lang="en-US" dirty="0" err="1" smtClean="0"/>
              <a:t>NuMI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Injecting in the RR reduced cycle time to 1.33 seconds (from 2.0 seconds in 2011).</a:t>
            </a:r>
          </a:p>
          <a:p>
            <a:r>
              <a:rPr lang="en-US" dirty="0" smtClean="0"/>
              <a:t>Adding new RF to RR allows for slip-stacking, which will allow for nearly doubling of beam intensity 6 E13 protons/pulse.</a:t>
            </a:r>
          </a:p>
          <a:p>
            <a:r>
              <a:rPr lang="en-US" dirty="0" smtClean="0"/>
              <a:t>These two effects should more than double the neutrino target power from 330 KW to 750 KW.</a:t>
            </a:r>
          </a:p>
          <a:p>
            <a:r>
              <a:rPr lang="en-US" dirty="0" smtClean="0"/>
              <a:t>Work continues toward this goal.</a:t>
            </a:r>
          </a:p>
          <a:p>
            <a:r>
              <a:rPr lang="en-US" dirty="0" smtClean="0"/>
              <a:t>There are still pitfalls ahead and problems to solve…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CC9B6-4E60-E34E-BA19-969D997366D4}" type="datetime1">
              <a:rPr lang="en-US" smtClean="0"/>
              <a:pPr>
                <a:defRPr/>
              </a:pPr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2D486-B0AC-D042-B9D8-5AD81C9041E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44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At right, ring-wide sample of vacuum response as intensity increased from 1.5 E13 to 2.0 E13 protons per pulse. </a:t>
            </a:r>
          </a:p>
          <a:p>
            <a:endParaRPr lang="en-US" dirty="0"/>
          </a:p>
          <a:p>
            <a:r>
              <a:rPr lang="en-US" dirty="0" smtClean="0"/>
              <a:t>Vacuum improves over time with continued increase in beam intensity.</a:t>
            </a:r>
            <a:endParaRPr lang="en-US" dirty="0"/>
          </a:p>
        </p:txBody>
      </p:sp>
      <p:pic>
        <p:nvPicPr>
          <p:cNvPr id="8" name="Content Placeholder 7" descr="RR-Vac-Scrub.gif"/>
          <p:cNvPicPr>
            <a:picLocks noGrp="1" noChangeAspect="1"/>
          </p:cNvPicPr>
          <p:nvPr>
            <p:ph sz="half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6425" r="460" b="-6529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 Falls:  Recycler Vacuum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8D5863C-BA47-8244-8490-2CAAE6E5C81F}" type="datetime1">
              <a:rPr lang="en-US" smtClean="0"/>
              <a:pPr>
                <a:defRPr/>
              </a:pPr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850A33E-7517-AD46-8FC1-8DC2EC9302C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43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A very fast beam instability is causing losses, which abort the Recycler beam.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Turn-by-turn data sampled at each injection.  Note beam aborts after the 4</a:t>
            </a:r>
            <a:r>
              <a:rPr lang="en-US" baseline="30000" dirty="0" smtClean="0"/>
              <a:t>th</a:t>
            </a:r>
            <a:r>
              <a:rPr lang="en-US" dirty="0" smtClean="0"/>
              <a:t> injection; in this case, there should be six.</a:t>
            </a:r>
            <a:endParaRPr lang="en-US" dirty="0"/>
          </a:p>
        </p:txBody>
      </p:sp>
      <p:pic>
        <p:nvPicPr>
          <p:cNvPr id="12" name="Content Placeholder 11" descr="RR-instab-ftp.gif"/>
          <p:cNvPicPr>
            <a:picLocks noGrp="1" noChangeAspect="1"/>
          </p:cNvPicPr>
          <p:nvPr>
            <p:ph sz="half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545" r="545"/>
          <a:stretch>
            <a:fillRect/>
          </a:stretch>
        </p:blipFill>
        <p:spPr/>
      </p:pic>
      <p:pic>
        <p:nvPicPr>
          <p:cNvPr id="13" name="Content Placeholder 12" descr="RR-INJ-TBT.gif"/>
          <p:cNvPicPr>
            <a:picLocks noGrp="1" noChangeAspect="1"/>
          </p:cNvPicPr>
          <p:nvPr>
            <p:ph sz="half" idx="1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-2486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 Falls:  Recycler Beam Instability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8D5863C-BA47-8244-8490-2CAAE6E5C81F}" type="datetime1">
              <a:rPr lang="en-US" smtClean="0"/>
              <a:pPr>
                <a:defRPr/>
              </a:pPr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1850A33E-7517-AD46-8FC1-8DC2EC9302C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9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Currently a pair of Muon projects are on Fermilab’s horizon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Beam will pass </a:t>
            </a:r>
            <a:r>
              <a:rPr lang="en-US" smtClean="0"/>
              <a:t>through RR, but not MI.</a:t>
            </a:r>
            <a:endParaRPr lang="en-US" smtClean="0"/>
          </a:p>
          <a:p>
            <a:r>
              <a:rPr lang="en-US" dirty="0" smtClean="0"/>
              <a:t>The g-2 experiment looks to complete the most precise measurement of the magnetic moment of the muon</a:t>
            </a:r>
            <a:r>
              <a:rPr lang="en-US" dirty="0"/>
              <a:t> </a:t>
            </a:r>
            <a:r>
              <a:rPr lang="en-US" dirty="0" smtClean="0"/>
              <a:t>(see image at right).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2</a:t>
            </a:r>
            <a:r>
              <a:rPr lang="en-US" dirty="0" smtClean="0"/>
              <a:t>e </a:t>
            </a:r>
            <a:r>
              <a:rPr lang="en-US" dirty="0" smtClean="0"/>
              <a:t>experiment looks to study muon-to-electron conversions.</a:t>
            </a:r>
          </a:p>
          <a:p>
            <a:r>
              <a:rPr lang="en-US" dirty="0" smtClean="0"/>
              <a:t>g-2 is expecting beam by Spring of 2017;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2</a:t>
            </a:r>
            <a:r>
              <a:rPr lang="en-US" dirty="0" smtClean="0"/>
              <a:t>e </a:t>
            </a:r>
            <a:r>
              <a:rPr lang="en-US" dirty="0" smtClean="0"/>
              <a:t>in the early 2020’s.  </a:t>
            </a:r>
            <a:endParaRPr lang="en-US" dirty="0"/>
          </a:p>
        </p:txBody>
      </p:sp>
      <p:pic>
        <p:nvPicPr>
          <p:cNvPr id="8" name="Content Placeholder 7" descr="g-2.jpg"/>
          <p:cNvPicPr>
            <a:picLocks noGrp="1" noChangeAspect="1"/>
          </p:cNvPicPr>
          <p:nvPr>
            <p:ph sz="half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7265" b="-1"/>
          <a:stretch/>
        </p:blipFill>
        <p:spPr>
          <a:xfrm>
            <a:off x="3495675" y="746125"/>
            <a:ext cx="5419725" cy="439366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Demands of the Recycler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8D5863C-BA47-8244-8490-2CAAE6E5C81F}" type="datetime1">
              <a:rPr lang="en-US" smtClean="0"/>
              <a:pPr>
                <a:defRPr/>
              </a:pPr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850A33E-7517-AD46-8FC1-8DC2EC9302C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55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To:	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operator in the department.</a:t>
            </a:r>
          </a:p>
          <a:p>
            <a:r>
              <a:rPr lang="en-US" dirty="0" smtClean="0"/>
              <a:t>Denton Morris, Dave </a:t>
            </a:r>
            <a:r>
              <a:rPr lang="en-US" dirty="0" err="1" smtClean="0"/>
              <a:t>Capista</a:t>
            </a:r>
            <a:r>
              <a:rPr lang="en-US" dirty="0" smtClean="0"/>
              <a:t>, Phil Adamson, </a:t>
            </a:r>
            <a:r>
              <a:rPr lang="en-US" dirty="0" err="1" smtClean="0"/>
              <a:t>Ioanis</a:t>
            </a:r>
            <a:r>
              <a:rPr lang="en-US" dirty="0" smtClean="0"/>
              <a:t> </a:t>
            </a:r>
            <a:r>
              <a:rPr lang="en-US" dirty="0" err="1" smtClean="0"/>
              <a:t>Kourbonis</a:t>
            </a:r>
            <a:endParaRPr lang="en-US" dirty="0" smtClean="0"/>
          </a:p>
          <a:p>
            <a:r>
              <a:rPr lang="en-US" dirty="0" smtClean="0"/>
              <a:t>Dan Johnson, Duane Newhart &amp; Bob Mau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D5863C-BA47-8244-8490-2CAAE6E5C81F}" type="datetime1">
              <a:rPr lang="en-US" smtClean="0"/>
              <a:pPr>
                <a:defRPr/>
              </a:pPr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0A33E-7517-AD46-8FC1-8DC2EC9302C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65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lunar-eclipse-10.08.2014.jpg"/>
          <p:cNvPicPr>
            <a:picLocks noGrp="1" noChangeAspect="1"/>
          </p:cNvPicPr>
          <p:nvPr>
            <p:ph sz="half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193"/>
          <a:stretch/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8D5863C-BA47-8244-8490-2CAAE6E5C81F}" type="datetime1">
              <a:rPr lang="en-US" smtClean="0"/>
              <a:pPr>
                <a:defRPr/>
              </a:pPr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850A33E-7517-AD46-8FC1-8DC2EC9302C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90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Comprised of an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H- ion Source.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400-MeV Linear Accelerator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8-GeV Booster synchrotron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Produces </a:t>
            </a:r>
            <a:r>
              <a:rPr lang="en-US" dirty="0"/>
              <a:t>8-GeV </a:t>
            </a:r>
            <a:r>
              <a:rPr lang="en-US" dirty="0" smtClean="0"/>
              <a:t>protons.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Current average </a:t>
            </a:r>
            <a:r>
              <a:rPr lang="en-US" dirty="0"/>
              <a:t>duty cycle is 7-</a:t>
            </a:r>
            <a:r>
              <a:rPr lang="en-US" dirty="0" smtClean="0"/>
              <a:t>Hz.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Striving </a:t>
            </a:r>
            <a:r>
              <a:rPr lang="en-US" dirty="0"/>
              <a:t>for duty cycle of 15-Hz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At right is the Booster tunnel – the Linac injection line on the left and the Booster on the right.</a:t>
            </a:r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IMG_7218-7225.HDR.edit3.0.tif"/>
          <p:cNvPicPr>
            <a:picLocks noGrp="1" noChangeAspect="1"/>
          </p:cNvPicPr>
          <p:nvPr>
            <p:ph sz="half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3371273" y="1043694"/>
            <a:ext cx="5798445" cy="49942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Terms:  The Proton Source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C34CC9B6-4E60-E34E-BA19-969D997366D4}" type="datetime1">
              <a:rPr lang="en-US" smtClean="0"/>
              <a:pPr>
                <a:defRPr/>
              </a:pPr>
              <a:t>10/28/14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A22D486-B0AC-D042-B9D8-5AD81C9041E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49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47785" y="1043693"/>
            <a:ext cx="3241358" cy="499427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Energy is fixed at 8-GeV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Shares Tunnel with the Main Injector; 4-km in circumference.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Used as an Antiproton </a:t>
            </a:r>
            <a:r>
              <a:rPr lang="en-US" dirty="0"/>
              <a:t>Storage </a:t>
            </a:r>
            <a:r>
              <a:rPr lang="en-US" dirty="0" smtClean="0"/>
              <a:t>Ring during collider era.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Comprised </a:t>
            </a:r>
            <a:r>
              <a:rPr lang="en-US" dirty="0"/>
              <a:t>mostly of permanent </a:t>
            </a:r>
            <a:r>
              <a:rPr lang="en-US" dirty="0" smtClean="0"/>
              <a:t>magnets.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Powered </a:t>
            </a:r>
            <a:r>
              <a:rPr lang="en-US" dirty="0"/>
              <a:t>elements for controlling orbits, </a:t>
            </a:r>
            <a:r>
              <a:rPr lang="en-US" dirty="0" err="1" smtClean="0"/>
              <a:t>betatron</a:t>
            </a:r>
            <a:r>
              <a:rPr lang="en-US" dirty="0" smtClean="0"/>
              <a:t> tune &amp; </a:t>
            </a:r>
            <a:r>
              <a:rPr lang="en-US" dirty="0"/>
              <a:t>chromaticity.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Terms:  The Recycler </a:t>
            </a:r>
            <a:r>
              <a:rPr lang="en-US" dirty="0"/>
              <a:t>Ring (RR):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C34CC9B6-4E60-E34E-BA19-969D997366D4}" type="datetime1">
              <a:rPr lang="en-US" smtClean="0"/>
              <a:pPr>
                <a:defRPr/>
              </a:pPr>
              <a:t>10/28/14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A22D486-B0AC-D042-B9D8-5AD81C9041E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2" name="Content Placeholder 11" descr="IMG_0579.edit1.1MRes.jpg"/>
          <p:cNvPicPr>
            <a:picLocks noGrp="1" noChangeAspect="1"/>
          </p:cNvPicPr>
          <p:nvPr>
            <p:ph sz="half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8685" b="-7350"/>
          <a:stretch/>
        </p:blipFill>
        <p:spPr>
          <a:xfrm>
            <a:off x="3389143" y="946150"/>
            <a:ext cx="5526087" cy="509111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09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28599" y="1043693"/>
            <a:ext cx="3131127" cy="499427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Synchrotron accelerator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4-km circumference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8</a:t>
            </a:r>
            <a:r>
              <a:rPr lang="en-US" dirty="0"/>
              <a:t>-GeV injection </a:t>
            </a:r>
            <a:r>
              <a:rPr lang="en-US" dirty="0" smtClean="0"/>
              <a:t>energy.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8 </a:t>
            </a:r>
            <a:r>
              <a:rPr lang="en-US" dirty="0"/>
              <a:t>or </a:t>
            </a:r>
            <a:r>
              <a:rPr lang="en-US" dirty="0" smtClean="0"/>
              <a:t>120-GeV extraction energy.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120</a:t>
            </a:r>
            <a:r>
              <a:rPr lang="en-US" dirty="0"/>
              <a:t>-GeV cycle </a:t>
            </a:r>
            <a:r>
              <a:rPr lang="en-US" dirty="0" smtClean="0"/>
              <a:t>time is </a:t>
            </a:r>
            <a:r>
              <a:rPr lang="en-US" dirty="0"/>
              <a:t>1.33 </a:t>
            </a:r>
            <a:r>
              <a:rPr lang="en-US" dirty="0" smtClean="0"/>
              <a:t>seconds.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Two beam extraction points.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Provides beam for multiple experiments and a test beam facility. 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8" descr="MIRR Tunnel.jpg"/>
          <p:cNvPicPr>
            <a:picLocks noGrp="1" noChangeAspect="1"/>
          </p:cNvPicPr>
          <p:nvPr>
            <p:ph sz="half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Terms:  The Main Injector (MI)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C34CC9B6-4E60-E34E-BA19-969D997366D4}" type="datetime1">
              <a:rPr lang="en-US" smtClean="0"/>
              <a:pPr>
                <a:defRPr/>
              </a:pPr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A22D486-B0AC-D042-B9D8-5AD81C9041E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46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03909" y="1043693"/>
            <a:ext cx="3255818" cy="499427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120-GeV protons are extracted from the MI.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Provides beam for three distinct neutrino experiments.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Protons collide with a graphite target and subsequent </a:t>
            </a:r>
            <a:r>
              <a:rPr lang="en-US" sz="1800" dirty="0" err="1" smtClean="0"/>
              <a:t>pions</a:t>
            </a:r>
            <a:r>
              <a:rPr lang="en-US" sz="1800" dirty="0" smtClean="0"/>
              <a:t> are steered with a high current  horn magnet </a:t>
            </a:r>
            <a:r>
              <a:rPr lang="en-US" sz="1600" dirty="0" smtClean="0"/>
              <a:t>(image at right</a:t>
            </a:r>
            <a:r>
              <a:rPr lang="en-US" sz="1800" dirty="0" smtClean="0"/>
              <a:t>).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After the horn there is a 600+ meter decay pipe.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After the decay section are a variety of local neutrino detectors (so-called “near detectors”).</a:t>
            </a:r>
          </a:p>
        </p:txBody>
      </p:sp>
      <p:pic>
        <p:nvPicPr>
          <p:cNvPr id="8" name="Content Placeholder 7" descr="numi horn.jpg"/>
          <p:cNvPicPr>
            <a:picLocks noGrp="1" noChangeAspect="1"/>
          </p:cNvPicPr>
          <p:nvPr>
            <p:ph sz="half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11654" b="-8130"/>
          <a:stretch/>
        </p:blipFill>
        <p:spPr>
          <a:xfrm>
            <a:off x="3481503" y="935182"/>
            <a:ext cx="5445442" cy="510278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Terms:  </a:t>
            </a:r>
            <a:r>
              <a:rPr lang="en-US" dirty="0" err="1" smtClean="0"/>
              <a:t>NuMI</a:t>
            </a:r>
            <a:r>
              <a:rPr lang="en-US" dirty="0" smtClean="0"/>
              <a:t> Beam 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8D5863C-BA47-8244-8490-2CAAE6E5C81F}" type="datetime1">
              <a:rPr lang="en-US" smtClean="0"/>
              <a:pPr>
                <a:defRPr/>
              </a:pPr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850A33E-7517-AD46-8FC1-8DC2EC9302C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43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err="1" smtClean="0"/>
              <a:t>NO</a:t>
            </a:r>
            <a:r>
              <a:rPr lang="en-US" dirty="0" err="1">
                <a:latin typeface="Symbol" charset="2"/>
                <a:cs typeface="Symbol" charset="2"/>
              </a:rPr>
              <a:t>n</a:t>
            </a:r>
            <a:r>
              <a:rPr lang="en-US" dirty="0" err="1" smtClean="0"/>
              <a:t>A</a:t>
            </a:r>
            <a:r>
              <a:rPr lang="en-US" dirty="0" smtClean="0"/>
              <a:t> has </a:t>
            </a:r>
            <a:r>
              <a:rPr lang="en-US" dirty="0"/>
              <a:t>T</a:t>
            </a:r>
            <a:r>
              <a:rPr lang="en-US" dirty="0" smtClean="0"/>
              <a:t>wo Detectors:</a:t>
            </a:r>
          </a:p>
          <a:p>
            <a:r>
              <a:rPr lang="en-US" dirty="0"/>
              <a:t>A</a:t>
            </a:r>
            <a:r>
              <a:rPr lang="en-US" dirty="0" smtClean="0"/>
              <a:t>n on-site “near” detector and a “far” detector near the US-Canadian boarder, 800+ km away.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3"/>
          </p:nvPr>
        </p:nvSpPr>
        <p:spPr>
          <a:xfrm>
            <a:off x="4883150" y="5146101"/>
            <a:ext cx="3706668" cy="884812"/>
          </a:xfrm>
        </p:spPr>
        <p:txBody>
          <a:bodyPr/>
          <a:lstStyle/>
          <a:p>
            <a:r>
              <a:rPr lang="en-US" dirty="0" err="1" smtClean="0"/>
              <a:t>NO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err="1" smtClean="0"/>
              <a:t>A</a:t>
            </a:r>
            <a:r>
              <a:rPr lang="en-US" dirty="0" smtClean="0"/>
              <a:t> Far Detector</a:t>
            </a:r>
          </a:p>
          <a:p>
            <a:r>
              <a:rPr lang="en-US" dirty="0" smtClean="0"/>
              <a:t>Ash River, Minnesota </a:t>
            </a:r>
            <a:endParaRPr lang="en-US" dirty="0"/>
          </a:p>
        </p:txBody>
      </p:sp>
      <p:pic>
        <p:nvPicPr>
          <p:cNvPr id="13" name="Content Placeholder 12" descr="NOvA Graphic.jpg"/>
          <p:cNvPicPr>
            <a:picLocks noGrp="1" noChangeAspect="1"/>
          </p:cNvPicPr>
          <p:nvPr>
            <p:ph sz="half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9086" t="-20" r="-10391"/>
          <a:stretch/>
        </p:blipFill>
        <p:spPr>
          <a:xfrm>
            <a:off x="228600" y="1042988"/>
            <a:ext cx="4251325" cy="3568700"/>
          </a:xfrm>
        </p:spPr>
      </p:pic>
      <p:pic>
        <p:nvPicPr>
          <p:cNvPr id="14" name="Content Placeholder 13" descr="NOvA Detector.jpg"/>
          <p:cNvPicPr>
            <a:picLocks noGrp="1" noChangeAspect="1"/>
          </p:cNvPicPr>
          <p:nvPr>
            <p:ph sz="half" idx="1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8974" r="-10518" b="-530"/>
          <a:stretch/>
        </p:blipFill>
        <p:spPr>
          <a:xfrm>
            <a:off x="4178962" y="1043694"/>
            <a:ext cx="4736440" cy="39670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Terms:  </a:t>
            </a:r>
            <a:br>
              <a:rPr lang="en-US" dirty="0" smtClean="0"/>
            </a:br>
            <a:r>
              <a:rPr lang="en-US" dirty="0" err="1" smtClean="0"/>
              <a:t>NO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err="1" smtClean="0"/>
              <a:t>A</a:t>
            </a:r>
            <a:r>
              <a:rPr lang="en-US" dirty="0" smtClean="0"/>
              <a:t> – studying neutrino mass oscillations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C34CC9B6-4E60-E34E-BA19-969D997366D4}" type="datetime1">
              <a:rPr lang="en-US" smtClean="0"/>
              <a:pPr>
                <a:defRPr/>
              </a:pPr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9A22D486-B0AC-D042-B9D8-5AD81C9041E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3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9"/>
            <a:ext cx="8686800" cy="497176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Motivation</a:t>
            </a:r>
            <a:endParaRPr lang="en-US" dirty="0">
              <a:latin typeface="Helvetica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115455" y="877456"/>
            <a:ext cx="8936181" cy="5153458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</a:t>
            </a:r>
            <a:r>
              <a:rPr lang="en-US" dirty="0"/>
              <a:t>goal is to establish a 750 KW beam for use by a variety of neutrino experiments </a:t>
            </a:r>
            <a:r>
              <a:rPr lang="en-US" dirty="0" smtClean="0"/>
              <a:t>that are attempting understand neutrino mass oscillations.  Prior to 2012, the peak power was just over 300 KW.  </a:t>
            </a:r>
          </a:p>
          <a:p>
            <a:r>
              <a:rPr lang="en-US" dirty="0" smtClean="0"/>
              <a:t>In the bigger picture, the next step will be to create a 1MW beam for the planned Long Baseline Neutrino Facility (LBNF).  This step will also require a dramatic improvement of the FNAL Proton Source.  </a:t>
            </a:r>
          </a:p>
          <a:p>
            <a:r>
              <a:rPr lang="en-US" dirty="0" smtClean="0"/>
              <a:t>In addition to supporting the neutrino program we must also support a future muon experimental program.  All of these experiments demand beam from the Proton Source &amp; Main Injector.  </a:t>
            </a:r>
          </a:p>
          <a:p>
            <a:r>
              <a:rPr lang="en-US" dirty="0" smtClean="0"/>
              <a:t>Repurposing the Recycler proved to be the key to meeting these goals!</a:t>
            </a:r>
          </a:p>
          <a:p>
            <a:endParaRPr lang="en-US" dirty="0">
              <a:latin typeface="Helvetica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4744721-6814-5542-B448-2A17A1D959C2}" type="datetime1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10/28/14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004C97"/>
                </a:solidFill>
                <a:latin typeface="Helvetica" charset="0"/>
              </a:rPr>
              <a:t>Presenter | Presentation Title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2F24655-6CBA-AA47-9A3D-5BE4FAFF0816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8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Circa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Recycler was designed and built as an </a:t>
            </a:r>
            <a:r>
              <a:rPr lang="en-US" dirty="0" smtClean="0"/>
              <a:t>4-km antiproton </a:t>
            </a:r>
            <a:r>
              <a:rPr lang="en-US" dirty="0"/>
              <a:t>storage ring.</a:t>
            </a:r>
          </a:p>
          <a:p>
            <a:r>
              <a:rPr lang="en-US" dirty="0"/>
              <a:t>Arithmetic:  </a:t>
            </a:r>
          </a:p>
          <a:p>
            <a:pPr lvl="1"/>
            <a:r>
              <a:rPr lang="en-US" dirty="0" smtClean="0"/>
              <a:t>The Proton Source </a:t>
            </a:r>
            <a:r>
              <a:rPr lang="en-US" dirty="0"/>
              <a:t>cycles at a rate of 66 </a:t>
            </a:r>
            <a:r>
              <a:rPr lang="en-US" dirty="0" err="1"/>
              <a:t>mS</a:t>
            </a:r>
            <a:r>
              <a:rPr lang="en-US" dirty="0"/>
              <a:t> and outputs 84 bunches of 8-GeV protons</a:t>
            </a:r>
            <a:r>
              <a:rPr lang="en-US" dirty="0" smtClean="0"/>
              <a:t>.  We call this one Booster </a:t>
            </a:r>
            <a:r>
              <a:rPr lang="en-US" b="1" dirty="0" smtClean="0"/>
              <a:t>Batch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The Main Injector can </a:t>
            </a:r>
            <a:r>
              <a:rPr lang="en-US" dirty="0" smtClean="0"/>
              <a:t>accelerate to </a:t>
            </a:r>
            <a:r>
              <a:rPr lang="en-US" dirty="0"/>
              <a:t>120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smtClean="0"/>
              <a:t>and decelerate every </a:t>
            </a:r>
            <a:r>
              <a:rPr lang="en-US" dirty="0"/>
              <a:t>1.33 seconds. </a:t>
            </a:r>
            <a:r>
              <a:rPr lang="en-US" dirty="0" smtClean="0"/>
              <a:t> It’s </a:t>
            </a:r>
            <a:r>
              <a:rPr lang="en-US" dirty="0"/>
              <a:t>Harmonic </a:t>
            </a:r>
            <a:r>
              <a:rPr lang="en-US" dirty="0" smtClean="0"/>
              <a:t>number, h, is 588.</a:t>
            </a:r>
            <a:endParaRPr lang="en-US" dirty="0"/>
          </a:p>
          <a:p>
            <a:pPr lvl="1"/>
            <a:r>
              <a:rPr lang="en-US" dirty="0" smtClean="0"/>
              <a:t>How much beam can the MI hold?  </a:t>
            </a:r>
          </a:p>
          <a:p>
            <a:pPr lvl="2"/>
            <a:r>
              <a:rPr lang="en-US" dirty="0" smtClean="0"/>
              <a:t>588 </a:t>
            </a:r>
            <a:r>
              <a:rPr lang="en-US" sz="1600" dirty="0" smtClean="0"/>
              <a:t>[MI Bunches] </a:t>
            </a:r>
            <a:r>
              <a:rPr lang="en-US" dirty="0"/>
              <a:t>/ </a:t>
            </a:r>
            <a:r>
              <a:rPr lang="en-US" dirty="0" smtClean="0"/>
              <a:t>84 </a:t>
            </a:r>
            <a:r>
              <a:rPr lang="en-US" sz="1600" dirty="0" smtClean="0"/>
              <a:t>[Bunches/Batch] </a:t>
            </a:r>
            <a:r>
              <a:rPr lang="en-US" dirty="0"/>
              <a:t>= </a:t>
            </a:r>
            <a:r>
              <a:rPr lang="en-US" b="1" dirty="0" smtClean="0"/>
              <a:t>7 Batches</a:t>
            </a:r>
            <a:r>
              <a:rPr lang="en-US" dirty="0" smtClean="0"/>
              <a:t>, 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So in </a:t>
            </a:r>
            <a:r>
              <a:rPr lang="en-US" dirty="0"/>
              <a:t>theory one could inject seven batches of Booster beam into the MI.  </a:t>
            </a:r>
            <a:r>
              <a:rPr lang="en-US" b="1" dirty="0"/>
              <a:t>In practice we use six batches</a:t>
            </a:r>
            <a:r>
              <a:rPr lang="en-US" dirty="0"/>
              <a:t>, the void allows for kicker magnets to cycle without affecting circulating beam.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CC9B6-4E60-E34E-BA19-969D997366D4}" type="datetime1">
              <a:rPr lang="en-US" smtClean="0"/>
              <a:pPr>
                <a:defRPr/>
              </a:pPr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Martin Murphy| Re-commissioning the FNAL Recycler Ring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2D486-B0AC-D042-B9D8-5AD81C9041E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54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7631</TotalTime>
  <Words>1975</Words>
  <Application>Microsoft Macintosh PowerPoint</Application>
  <PresentationFormat>On-screen Show (4:3)</PresentationFormat>
  <Paragraphs>245</Paragraphs>
  <Slides>27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FNAL_TemplateMac_060514</vt:lpstr>
      <vt:lpstr>Fermilab: Footer Only</vt:lpstr>
      <vt:lpstr>Re-Commissioning the FNAL Recycler Ring for Proton Operation</vt:lpstr>
      <vt:lpstr>Definition of Terms:  Fermilab</vt:lpstr>
      <vt:lpstr>Definition of Terms:  The Proton Source</vt:lpstr>
      <vt:lpstr>Definition of Terms:  The Recycler Ring (RR): </vt:lpstr>
      <vt:lpstr>Definition of Terms:  The Main Injector (MI)</vt:lpstr>
      <vt:lpstr>Definition of Terms:  NuMI Beam Line</vt:lpstr>
      <vt:lpstr>Definition of Terms:   NOnA – studying neutrino mass oscillations</vt:lpstr>
      <vt:lpstr>Motivation</vt:lpstr>
      <vt:lpstr>Situation Circa 2012</vt:lpstr>
      <vt:lpstr>Situation Continued</vt:lpstr>
      <vt:lpstr>Six Batch Injection to the MI – Cycle Time &gt; 1.7 seconds</vt:lpstr>
      <vt:lpstr>Utilize Recycler (RR) as a Proton Injector While MI Ramps!</vt:lpstr>
      <vt:lpstr>Slip-Stacking Nearly Doubles Beam Intensity</vt:lpstr>
      <vt:lpstr>Slip-Stacking Continued</vt:lpstr>
      <vt:lpstr>Recycler &amp; Main Injector Upgrades &amp; Modifications (an incomplete list)</vt:lpstr>
      <vt:lpstr>Recycler &amp; Main Injector Upgrades &amp; Modifications </vt:lpstr>
      <vt:lpstr>Recycler &amp; Main Injector Upgrades &amp; Modifications </vt:lpstr>
      <vt:lpstr>Minimizing Beam Loss</vt:lpstr>
      <vt:lpstr>Monitoring for Beam Loss with Two Accelerators in the Same Tunnel with a Single BLM System.  How?</vt:lpstr>
      <vt:lpstr>Beam Loss Monitoring – What Operators See…</vt:lpstr>
      <vt:lpstr>Incorporating Recycler into Proton Production for NuMI – the Operators’ Roles (a very incomplete list)</vt:lpstr>
      <vt:lpstr>Incorporating Recycler into Proton Production for NuMI</vt:lpstr>
      <vt:lpstr>Pit Falls:  Recycler Vacuum </vt:lpstr>
      <vt:lpstr>Pit Falls:  Recycler Beam Instability</vt:lpstr>
      <vt:lpstr>Future Demands of the Recycler</vt:lpstr>
      <vt:lpstr>Thanks To: </vt:lpstr>
      <vt:lpstr>Slide 27</vt:lpstr>
    </vt:vector>
  </TitlesOfParts>
  <Company>Sandbox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Martin Murphy</cp:lastModifiedBy>
  <cp:revision>184</cp:revision>
  <cp:lastPrinted>2014-01-20T19:40:21Z</cp:lastPrinted>
  <dcterms:created xsi:type="dcterms:W3CDTF">2014-10-28T17:27:02Z</dcterms:created>
  <dcterms:modified xsi:type="dcterms:W3CDTF">2014-10-28T18:33:10Z</dcterms:modified>
</cp:coreProperties>
</file>