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59" r:id="rId3"/>
    <p:sldId id="266" r:id="rId4"/>
    <p:sldId id="267" r:id="rId5"/>
    <p:sldId id="268" r:id="rId6"/>
    <p:sldId id="269" r:id="rId7"/>
    <p:sldId id="270" r:id="rId8"/>
    <p:sldId id="277" r:id="rId9"/>
    <p:sldId id="278" r:id="rId10"/>
    <p:sldId id="279" r:id="rId11"/>
    <p:sldId id="280" r:id="rId12"/>
    <p:sldId id="281" r:id="rId13"/>
    <p:sldId id="282" r:id="rId14"/>
    <p:sldId id="275" r:id="rId15"/>
    <p:sldId id="276" r:id="rId1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265"/>
            <p14:sldId id="259"/>
            <p14:sldId id="266"/>
            <p14:sldId id="267"/>
            <p14:sldId id="268"/>
            <p14:sldId id="269"/>
            <p14:sldId id="270"/>
            <p14:sldId id="277"/>
            <p14:sldId id="278"/>
            <p14:sldId id="279"/>
            <p14:sldId id="280"/>
            <p14:sldId id="281"/>
            <p14:sldId id="282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E50"/>
    <a:srgbClr val="125E9F"/>
    <a:srgbClr val="979F07"/>
    <a:srgbClr val="88A0B8"/>
    <a:srgbClr val="DEDFE6"/>
    <a:srgbClr val="5F0E0B"/>
    <a:srgbClr val="9C9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4673" autoAdjust="0"/>
  </p:normalViewPr>
  <p:slideViewPr>
    <p:cSldViewPr>
      <p:cViewPr>
        <p:scale>
          <a:sx n="125" d="100"/>
          <a:sy n="125" d="100"/>
        </p:scale>
        <p:origin x="-121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10600" y="304800"/>
            <a:ext cx="4026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/>
            <a:fld id="{393CF724-F9E0-44B8-95BD-D38D8B22F53D}" type="slidenum">
              <a:rPr lang="es-E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 algn="r"/>
              <a:t>‹#›</a:t>
            </a:fld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934200" cy="3385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010400" cy="3385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dirty="0" smtClean="0"/>
              <a:t>Operators training experience at the ALBA synchrotron light 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F.</a:t>
            </a:r>
            <a:r>
              <a:rPr lang="es-ES" baseline="0" dirty="0" smtClean="0">
                <a:solidFill>
                  <a:srgbClr val="112E50"/>
                </a:solidFill>
              </a:rPr>
              <a:t> Fernandez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www.albasynchrotron.es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28/10/2014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16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4495800" cy="2523703"/>
          </a:xfrm>
        </p:spPr>
        <p:txBody>
          <a:bodyPr/>
          <a:lstStyle/>
          <a:p>
            <a:r>
              <a:rPr lang="es-ES_tradnl" dirty="0" smtClean="0"/>
              <a:t>Ferran Fernandez</a:t>
            </a:r>
            <a:endParaRPr lang="es-ES_tradnl" dirty="0"/>
          </a:p>
          <a:p>
            <a:r>
              <a:rPr lang="es-ES_tradnl" dirty="0" smtClean="0"/>
              <a:t>WAO2014</a:t>
            </a:r>
            <a:endParaRPr lang="es-ES_trad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2308324"/>
          </a:xfrm>
        </p:spPr>
        <p:txBody>
          <a:bodyPr/>
          <a:lstStyle/>
          <a:p>
            <a:r>
              <a:rPr lang="en-US" sz="3600" dirty="0"/>
              <a:t>Operators training experience at the ALBA synchrotron light source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r="12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7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– </a:t>
            </a:r>
            <a:r>
              <a:rPr lang="en-US" sz="3200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3200" dirty="0">
              <a:solidFill>
                <a:srgbClr val="112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848601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Hypothetical scenarios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50 hours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/>
              <a:t>Examples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/>
              <a:t>You do not see any beam in the last fluorescent screen of the Linac. What would you do (flowchart)?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/>
              <a:t>You are trying to inject in the Booster, but yo do not see any beam in the DCCT. What would you do (flowchart)?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/>
              <a:t>You have beam in the Booster but you do not accumulate beam in the Storage Ring. What would you do (flowchart)?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Done with Operators Group Head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Discussion -&gt; documentation -&gt; discussion -&gt; doc...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7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– </a:t>
            </a:r>
            <a:r>
              <a:rPr lang="en-US" sz="3200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3200" dirty="0">
              <a:solidFill>
                <a:srgbClr val="112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7848601" cy="441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Radiation safety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150 hours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Legal requirement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Generic course on Radiation Safety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Given by an external company authorized by Nuclear Safety Council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Covers: Interaction with matter, detection, dose, radiation zones, law,...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Specific course on the ALBA synchrotron light facility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Given by ALBA responsibles of the Accelerators, Safety and Controls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Approved by the Nuclear Safety Council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Covers radiation </a:t>
            </a:r>
            <a:r>
              <a:rPr lang="es-ES" sz="1600" dirty="0"/>
              <a:t>safety issues at </a:t>
            </a:r>
            <a:r>
              <a:rPr lang="es-ES" sz="1600" dirty="0" smtClean="0"/>
              <a:t>ALBA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1400" dirty="0" smtClean="0"/>
              <a:t>ALBA accelerators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1400" dirty="0" smtClean="0"/>
              <a:t>ALBA beamlines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1400" dirty="0" smtClean="0"/>
              <a:t>Personal Safety System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s-ES" sz="1400" dirty="0" smtClean="0"/>
              <a:t>... and specific</a:t>
            </a:r>
            <a:r>
              <a:rPr lang="es-ES" sz="1400" dirty="0"/>
              <a:t> </a:t>
            </a:r>
            <a:r>
              <a:rPr lang="es-ES" sz="1400" dirty="0" smtClean="0"/>
              <a:t>radiation safety issues at ALBA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7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– </a:t>
            </a:r>
            <a:r>
              <a:rPr lang="en-US" sz="3200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3200" dirty="0">
              <a:solidFill>
                <a:srgbClr val="112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6400801" cy="274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Hands on: Procedures and Fails Simulation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150 hours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Injections (when decay mode)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Startup / shutdown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Beam preparation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Participate in failures identification and solving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Dedicated shifts on Fails Simulation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7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– </a:t>
            </a:r>
            <a:r>
              <a:rPr lang="en-US" sz="3200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</a:t>
            </a:r>
            <a:endParaRPr lang="en-US" sz="3200" dirty="0">
              <a:solidFill>
                <a:srgbClr val="112E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23365"/>
              </p:ext>
            </p:extLst>
          </p:nvPr>
        </p:nvGraphicFramePr>
        <p:xfrm>
          <a:off x="457200" y="2209800"/>
          <a:ext cx="809078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367155"/>
                <a:gridCol w="1294892"/>
                <a:gridCol w="1630553"/>
                <a:gridCol w="1766189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Subsystem</a:t>
                      </a:r>
                      <a:endParaRPr lang="es-E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 smtClean="0"/>
                        <a:t>Experts</a:t>
                      </a:r>
                      <a:r>
                        <a:rPr lang="es-ES" sz="2000" dirty="0" smtClean="0"/>
                        <a:t> [h]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 smtClean="0"/>
                        <a:t>Operators</a:t>
                      </a:r>
                      <a:r>
                        <a:rPr lang="es-ES" sz="2000" dirty="0" smtClean="0"/>
                        <a:t> [h]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Head of </a:t>
                      </a:r>
                      <a:r>
                        <a:rPr lang="es-ES" sz="2000" dirty="0" err="1" smtClean="0"/>
                        <a:t>Operators</a:t>
                      </a:r>
                      <a:r>
                        <a:rPr lang="es-ES" sz="2000" dirty="0" smtClean="0"/>
                        <a:t> [h]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Total [h]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Lectures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Procedures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150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Hypotetical</a:t>
                      </a:r>
                      <a:r>
                        <a:rPr lang="es-ES" sz="2000" dirty="0" smtClean="0"/>
                        <a:t> cases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Radiation</a:t>
                      </a:r>
                      <a:r>
                        <a:rPr lang="es-ES" sz="2000" dirty="0" smtClean="0"/>
                        <a:t> Safety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Hands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1596" y="4876800"/>
            <a:ext cx="10070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490 h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798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>
                <a:solidFill>
                  <a:srgbClr val="112E50"/>
                </a:solidFill>
              </a:rPr>
              <a:t>Experience and lessons learned</a:t>
            </a:r>
            <a:endParaRPr lang="en-US" sz="2000" b="1" dirty="0">
              <a:solidFill>
                <a:srgbClr val="112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7315200" cy="434340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Hands on As Soon As Possible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It is when they REALLY understand things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Many questions arise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Operations Wiki is also very useful for training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It is good to involve existing operators on the training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Hypothetical scenarios good for generating their own documentation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Focus the firsts months only on training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765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584775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Questions?</a:t>
            </a:r>
            <a:endParaRPr lang="en-US" sz="2000" dirty="0">
              <a:solidFill>
                <a:srgbClr val="112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r>
              <a:rPr lang="es-E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7162800" cy="490696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Introduction</a:t>
            </a:r>
          </a:p>
          <a:p>
            <a:pPr lvl="1"/>
            <a:r>
              <a:rPr lang="en-US" dirty="0" smtClean="0"/>
              <a:t>The ALBA synchrotron light source</a:t>
            </a:r>
          </a:p>
          <a:p>
            <a:pPr lvl="1"/>
            <a:r>
              <a:rPr lang="en-US" dirty="0" smtClean="0"/>
              <a:t>How we operate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Training</a:t>
            </a:r>
          </a:p>
          <a:p>
            <a:pPr lvl="1"/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Manpower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Experience and lessons learned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05800" y="462954"/>
            <a:ext cx="609600" cy="307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59F38"/>
              </a:buClr>
              <a:buFontTx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9F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3CF724-F9E0-44B8-95BD-D38D8B22F53D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934200" cy="892552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</a:t>
            </a:r>
            <a:r>
              <a:rPr lang="en-US" sz="2000" dirty="0" smtClean="0">
                <a:solidFill>
                  <a:srgbClr val="112E50"/>
                </a:solidFill>
              </a:rPr>
              <a:t>The ALBA synchrotron light source</a:t>
            </a:r>
            <a:endParaRPr lang="en-US" sz="2000" dirty="0">
              <a:solidFill>
                <a:srgbClr val="112E5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"/>
          <a:stretch>
            <a:fillRect/>
          </a:stretch>
        </p:blipFill>
        <p:spPr bwMode="auto">
          <a:xfrm>
            <a:off x="3403600" y="1141372"/>
            <a:ext cx="5054600" cy="50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989085"/>
            <a:ext cx="256147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s-ES" altLang="en-US" b="0" dirty="0"/>
          </a:p>
          <a:p>
            <a:pPr algn="ctr" eaLnBrk="1" hangingPunct="1">
              <a:lnSpc>
                <a:spcPct val="120000"/>
              </a:lnSpc>
            </a:pPr>
            <a:r>
              <a:rPr lang="es-ES" altLang="en-US" b="0" dirty="0"/>
              <a:t>BOOSTER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en-US" b="0" dirty="0"/>
              <a:t>100 MeV – 3 GeV</a:t>
            </a:r>
          </a:p>
          <a:p>
            <a:pPr algn="ctr" eaLnBrk="1" hangingPunct="1">
              <a:lnSpc>
                <a:spcPct val="120000"/>
              </a:lnSpc>
            </a:pPr>
            <a:endParaRPr lang="es-ES" altLang="en-US" b="0" dirty="0" smtClean="0"/>
          </a:p>
          <a:p>
            <a:pPr algn="ctr" eaLnBrk="1" hangingPunct="1">
              <a:lnSpc>
                <a:spcPct val="120000"/>
              </a:lnSpc>
            </a:pPr>
            <a:endParaRPr lang="es-ES" altLang="en-US" b="0" dirty="0" smtClean="0"/>
          </a:p>
          <a:p>
            <a:pPr algn="ctr" eaLnBrk="1" hangingPunct="1">
              <a:lnSpc>
                <a:spcPct val="120000"/>
              </a:lnSpc>
            </a:pPr>
            <a:endParaRPr lang="es-ES" altLang="en-US" b="0" dirty="0"/>
          </a:p>
          <a:p>
            <a:pPr algn="ctr" eaLnBrk="1" hangingPunct="1">
              <a:lnSpc>
                <a:spcPct val="120000"/>
              </a:lnSpc>
            </a:pPr>
            <a:endParaRPr lang="es-ES" altLang="en-US" b="0" dirty="0" smtClean="0"/>
          </a:p>
          <a:p>
            <a:pPr algn="ctr" eaLnBrk="1" hangingPunct="1">
              <a:lnSpc>
                <a:spcPct val="120000"/>
              </a:lnSpc>
            </a:pPr>
            <a:endParaRPr lang="es-ES" altLang="en-US" b="0" dirty="0"/>
          </a:p>
          <a:p>
            <a:pPr algn="ctr" eaLnBrk="1" hangingPunct="1">
              <a:lnSpc>
                <a:spcPct val="120000"/>
              </a:lnSpc>
            </a:pPr>
            <a:endParaRPr lang="es-ES" altLang="en-US" b="0" dirty="0" smtClean="0"/>
          </a:p>
          <a:p>
            <a:pPr algn="ctr" eaLnBrk="1" hangingPunct="1">
              <a:lnSpc>
                <a:spcPct val="120000"/>
              </a:lnSpc>
            </a:pPr>
            <a:endParaRPr lang="es-ES" altLang="en-US" b="0" dirty="0"/>
          </a:p>
          <a:p>
            <a:pPr algn="ctr" eaLnBrk="1" hangingPunct="1">
              <a:lnSpc>
                <a:spcPct val="120000"/>
              </a:lnSpc>
            </a:pPr>
            <a:endParaRPr lang="es-ES" altLang="en-US" b="0" dirty="0" smtClean="0"/>
          </a:p>
          <a:p>
            <a:pPr algn="ctr" eaLnBrk="1" hangingPunct="1">
              <a:lnSpc>
                <a:spcPct val="120000"/>
              </a:lnSpc>
            </a:pPr>
            <a:endParaRPr lang="es-ES" altLang="en-US" b="0" dirty="0"/>
          </a:p>
          <a:p>
            <a:pPr algn="ctr" eaLnBrk="1" hangingPunct="1">
              <a:lnSpc>
                <a:spcPct val="120000"/>
              </a:lnSpc>
            </a:pPr>
            <a:r>
              <a:rPr lang="es-ES" altLang="en-US" b="0" dirty="0"/>
              <a:t>STORAGE RING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en-US" b="0" dirty="0"/>
              <a:t>3 GeV</a:t>
            </a:r>
          </a:p>
          <a:p>
            <a:pPr algn="ctr" eaLnBrk="1" hangingPunct="1">
              <a:lnSpc>
                <a:spcPct val="120000"/>
              </a:lnSpc>
            </a:pPr>
            <a:endParaRPr lang="es-ES" altLang="en-US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21300" y="3320074"/>
            <a:ext cx="1219200" cy="7571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n-US" b="0" dirty="0"/>
              <a:t>LINAC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en-US" b="0" dirty="0"/>
              <a:t>100 </a:t>
            </a:r>
            <a:r>
              <a:rPr lang="es-ES" altLang="en-US" b="0" dirty="0" smtClean="0"/>
              <a:t>MeV</a:t>
            </a:r>
            <a:endParaRPr lang="es-ES" altLang="en-US" b="0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6324600" y="2971800"/>
            <a:ext cx="914400" cy="5564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743200" y="1551501"/>
            <a:ext cx="2590799" cy="5257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3048000" y="4668041"/>
            <a:ext cx="1371599" cy="4648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38200" y="3459681"/>
            <a:ext cx="256147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n-US" b="0" dirty="0" smtClean="0"/>
              <a:t>+ 7 </a:t>
            </a:r>
            <a:r>
              <a:rPr lang="es-ES" altLang="en-US" b="0" dirty="0" err="1" smtClean="0"/>
              <a:t>Beamlines</a:t>
            </a:r>
            <a:endParaRPr lang="es-ES" altLang="en-US" b="0" dirty="0" smtClean="0"/>
          </a:p>
          <a:p>
            <a:pPr algn="ctr" eaLnBrk="1" hangingPunct="1">
              <a:lnSpc>
                <a:spcPct val="120000"/>
              </a:lnSpc>
            </a:pPr>
            <a:r>
              <a:rPr lang="es-ES" altLang="en-US" b="0" dirty="0" smtClean="0"/>
              <a:t>+ 2 </a:t>
            </a:r>
            <a:r>
              <a:rPr lang="es-ES" altLang="en-US" b="0" dirty="0" err="1" smtClean="0"/>
              <a:t>BLs</a:t>
            </a:r>
            <a:r>
              <a:rPr lang="es-ES" altLang="en-US" b="0" dirty="0" smtClean="0"/>
              <a:t> in </a:t>
            </a:r>
            <a:r>
              <a:rPr lang="es-ES" altLang="en-US" b="0" dirty="0" err="1" smtClean="0"/>
              <a:t>construction</a:t>
            </a:r>
            <a:endParaRPr lang="es-ES" altLang="en-US" b="0" dirty="0"/>
          </a:p>
        </p:txBody>
      </p:sp>
    </p:spTree>
    <p:extLst>
      <p:ext uri="{BB962C8B-B14F-4D97-AF65-F5344CB8AC3E}">
        <p14:creationId xmlns:p14="http://schemas.microsoft.com/office/powerpoint/2010/main" val="19858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934200" cy="892552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</a:t>
            </a:r>
            <a:r>
              <a:rPr lang="en-US" sz="2000" dirty="0" smtClean="0">
                <a:solidFill>
                  <a:srgbClr val="112E50"/>
                </a:solidFill>
              </a:rPr>
              <a:t>The ALBA synchrotron light source</a:t>
            </a:r>
            <a:endParaRPr lang="en-US" sz="2000" dirty="0">
              <a:solidFill>
                <a:srgbClr val="112E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4239815" cy="41549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s-ES" sz="2400" dirty="0" smtClean="0">
                <a:solidFill>
                  <a:srgbClr val="112E50"/>
                </a:solidFill>
              </a:rPr>
              <a:t>Booster and SR inst. - 2009</a:t>
            </a:r>
          </a:p>
          <a:p>
            <a:pPr algn="r"/>
            <a:endParaRPr lang="es-ES" sz="2400" dirty="0">
              <a:solidFill>
                <a:srgbClr val="112E50"/>
              </a:solidFill>
            </a:endParaRPr>
          </a:p>
          <a:p>
            <a:pPr algn="r"/>
            <a:r>
              <a:rPr lang="es-ES" sz="2400" dirty="0" smtClean="0">
                <a:solidFill>
                  <a:srgbClr val="112E50"/>
                </a:solidFill>
              </a:rPr>
              <a:t>Booster comm. + SR inst. - 2010</a:t>
            </a:r>
          </a:p>
          <a:p>
            <a:pPr algn="r"/>
            <a:endParaRPr lang="es-ES" sz="2400" dirty="0" smtClean="0">
              <a:solidFill>
                <a:srgbClr val="112E50"/>
              </a:solidFill>
            </a:endParaRPr>
          </a:p>
          <a:p>
            <a:pPr algn="r"/>
            <a:r>
              <a:rPr lang="es-ES" sz="2400" dirty="0" smtClean="0">
                <a:solidFill>
                  <a:srgbClr val="112E50"/>
                </a:solidFill>
              </a:rPr>
              <a:t>SR comm. - 2011</a:t>
            </a:r>
          </a:p>
          <a:p>
            <a:pPr algn="r"/>
            <a:endParaRPr lang="es-ES" sz="2400" dirty="0">
              <a:solidFill>
                <a:srgbClr val="112E50"/>
              </a:solidFill>
            </a:endParaRPr>
          </a:p>
          <a:p>
            <a:pPr algn="r"/>
            <a:r>
              <a:rPr lang="es-ES" sz="2400" dirty="0" smtClean="0">
                <a:solidFill>
                  <a:srgbClr val="112E50"/>
                </a:solidFill>
              </a:rPr>
              <a:t>BLs comm. and first Users - 2012</a:t>
            </a:r>
          </a:p>
          <a:p>
            <a:pPr algn="r"/>
            <a:endParaRPr lang="es-ES" sz="2400" dirty="0" smtClean="0">
              <a:solidFill>
                <a:srgbClr val="112E50"/>
              </a:solidFill>
            </a:endParaRPr>
          </a:p>
          <a:p>
            <a:pPr algn="r"/>
            <a:r>
              <a:rPr lang="es-ES" sz="2400" dirty="0" smtClean="0">
                <a:solidFill>
                  <a:srgbClr val="112E50"/>
                </a:solidFill>
              </a:rPr>
              <a:t>Users - 2013</a:t>
            </a:r>
          </a:p>
          <a:p>
            <a:pPr algn="r"/>
            <a:endParaRPr lang="es-ES" sz="2400" dirty="0" smtClean="0">
              <a:solidFill>
                <a:srgbClr val="112E50"/>
              </a:solidFill>
            </a:endParaRPr>
          </a:p>
          <a:p>
            <a:pPr algn="r"/>
            <a:r>
              <a:rPr lang="es-ES" sz="2400" dirty="0" smtClean="0">
                <a:solidFill>
                  <a:srgbClr val="112E50"/>
                </a:solidFill>
              </a:rPr>
              <a:t>Users and TopUp - 2014</a:t>
            </a:r>
            <a:endParaRPr lang="en-US" sz="2400" dirty="0" smtClean="0">
              <a:solidFill>
                <a:srgbClr val="112E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24400" y="1295399"/>
            <a:ext cx="0" cy="4524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1501139"/>
            <a:ext cx="403860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12E50"/>
                </a:solidFill>
              </a:rPr>
              <a:t>5 operators</a:t>
            </a:r>
          </a:p>
          <a:p>
            <a:endParaRPr lang="en-US" sz="2400" dirty="0" smtClean="0">
              <a:solidFill>
                <a:srgbClr val="112E50"/>
              </a:solidFill>
            </a:endParaRPr>
          </a:p>
          <a:p>
            <a:endParaRPr lang="en-US" sz="2400" dirty="0" smtClean="0">
              <a:solidFill>
                <a:srgbClr val="112E50"/>
              </a:solidFill>
            </a:endParaRPr>
          </a:p>
          <a:p>
            <a:endParaRPr lang="en-US" sz="2400" dirty="0" smtClean="0">
              <a:solidFill>
                <a:srgbClr val="112E50"/>
              </a:solidFill>
            </a:endParaRPr>
          </a:p>
          <a:p>
            <a:endParaRPr lang="en-US" sz="2400" dirty="0" smtClean="0">
              <a:solidFill>
                <a:srgbClr val="112E50"/>
              </a:solidFill>
            </a:endParaRPr>
          </a:p>
          <a:p>
            <a:endParaRPr lang="en-US" sz="2400" dirty="0" smtClean="0">
              <a:solidFill>
                <a:srgbClr val="112E50"/>
              </a:solidFill>
            </a:endParaRPr>
          </a:p>
          <a:p>
            <a:endParaRPr lang="en-US" sz="2400" dirty="0" smtClean="0">
              <a:solidFill>
                <a:srgbClr val="112E50"/>
              </a:solidFill>
            </a:endParaRPr>
          </a:p>
          <a:p>
            <a:endParaRPr lang="en-US" sz="2400" dirty="0" smtClean="0">
              <a:solidFill>
                <a:srgbClr val="112E50"/>
              </a:solidFill>
            </a:endParaRPr>
          </a:p>
          <a:p>
            <a:endParaRPr lang="en-US" sz="2400" dirty="0" smtClean="0">
              <a:solidFill>
                <a:srgbClr val="112E50"/>
              </a:solidFill>
            </a:endParaRPr>
          </a:p>
          <a:p>
            <a:r>
              <a:rPr lang="en-US" sz="2400" dirty="0" smtClean="0">
                <a:solidFill>
                  <a:srgbClr val="112E50"/>
                </a:solidFill>
              </a:rPr>
              <a:t>6 new operators to replace and increase up to 7</a:t>
            </a:r>
            <a:endParaRPr lang="en-US" sz="2400" dirty="0">
              <a:solidFill>
                <a:srgbClr val="112E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91200" y="2011680"/>
            <a:ext cx="0" cy="24079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4800600" y="4572000"/>
            <a:ext cx="228600" cy="1106984"/>
          </a:xfrm>
          <a:prstGeom prst="rightBrace">
            <a:avLst>
              <a:gd name="adj1" fmla="val 8333"/>
              <a:gd name="adj2" fmla="val 4105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– </a:t>
            </a:r>
            <a:r>
              <a:rPr lang="en-US" sz="3200" dirty="0" smtClean="0">
                <a:solidFill>
                  <a:srgbClr val="112E50"/>
                </a:solidFill>
              </a:rPr>
              <a:t>How we operate</a:t>
            </a:r>
            <a:endParaRPr lang="en-US" sz="3200" dirty="0">
              <a:solidFill>
                <a:srgbClr val="112E5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219201"/>
            <a:ext cx="7957415" cy="502919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6 operators (7 in 2015)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2014 - 5500h</a:t>
            </a:r>
          </a:p>
          <a:p>
            <a:endParaRPr lang="es-ES" sz="2400" dirty="0" smtClean="0"/>
          </a:p>
          <a:p>
            <a:r>
              <a:rPr lang="es-ES" sz="2400" dirty="0" smtClean="0"/>
              <a:t>TopUp from July’14</a:t>
            </a:r>
            <a:endParaRPr lang="en-US" sz="2400" dirty="0" smtClean="0"/>
          </a:p>
          <a:p>
            <a:endParaRPr lang="es-ES" sz="2400" dirty="0"/>
          </a:p>
          <a:p>
            <a:r>
              <a:rPr lang="es-ES" sz="2400" dirty="0" smtClean="0"/>
              <a:t>2 people on shift: operator + ACE</a:t>
            </a:r>
          </a:p>
          <a:p>
            <a:endParaRPr lang="es-ES" sz="2400" dirty="0"/>
          </a:p>
          <a:p>
            <a:r>
              <a:rPr lang="es-ES" sz="2400" dirty="0" smtClean="0"/>
              <a:t>OnCall service for critical subsystems</a:t>
            </a:r>
          </a:p>
          <a:p>
            <a:endParaRPr lang="es-ES" sz="2400" dirty="0"/>
          </a:p>
          <a:p>
            <a:r>
              <a:rPr lang="es-ES" sz="2400" dirty="0" smtClean="0"/>
              <a:t>Each operator specialized in one subsystem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7" t="23365" r="5793" b="28484"/>
          <a:stretch/>
        </p:blipFill>
        <p:spPr bwMode="auto">
          <a:xfrm>
            <a:off x="4876800" y="1066800"/>
            <a:ext cx="376641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– </a:t>
            </a:r>
            <a:r>
              <a:rPr lang="en-US" sz="3200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en-US" sz="3200" dirty="0">
              <a:solidFill>
                <a:srgbClr val="112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7162801" cy="502919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Basics of accelerators technologies and physics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RF, PS, Beam Dynamics, Injection, Lifetime,...</a:t>
            </a:r>
            <a:endParaRPr lang="en-US" sz="24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Operation procedures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Startup, shutdown, beam preparation for users, injection,...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First diagnose and intervention in all subsystems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RF, Power Converters, Water cooling, Diagnostics, Pulsed elements, Vacuum, Device servers,...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Radiation safety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Radiation zones, radiation detectors, Personal Safety System,...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5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– </a:t>
            </a:r>
            <a:r>
              <a:rPr lang="en-US" sz="3200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3200" dirty="0">
              <a:solidFill>
                <a:srgbClr val="112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399" y="1860317"/>
            <a:ext cx="6324600" cy="48847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Lectures on </a:t>
            </a:r>
            <a:r>
              <a:rPr lang="es-ES" sz="2400" dirty="0" err="1" smtClean="0"/>
              <a:t>accelerators</a:t>
            </a:r>
            <a:r>
              <a:rPr lang="es-ES" sz="2400" dirty="0" smtClean="0"/>
              <a:t> </a:t>
            </a:r>
            <a:r>
              <a:rPr lang="es-ES" sz="2400" dirty="0" err="1" smtClean="0"/>
              <a:t>technologies</a:t>
            </a:r>
            <a:r>
              <a:rPr lang="es-ES" sz="2400" dirty="0" smtClean="0"/>
              <a:t> and </a:t>
            </a:r>
            <a:r>
              <a:rPr lang="es-ES" sz="2400" dirty="0" err="1" smtClean="0"/>
              <a:t>physics</a:t>
            </a:r>
            <a:endParaRPr lang="en-US" sz="2400" dirty="0" smtClean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399" y="3112871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59F38"/>
              </a:buClr>
              <a:buFont typeface="Wingdings" panose="05000000000000000000" pitchFamily="2" charset="2"/>
              <a:buChar char="ü"/>
            </a:pPr>
            <a:r>
              <a:rPr lang="es-ES" sz="2400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Procedures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4329737"/>
            <a:ext cx="3757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59F38"/>
              </a:buClr>
              <a:buFont typeface="Wingdings" panose="05000000000000000000" pitchFamily="2" charset="2"/>
              <a:buChar char="ü"/>
            </a:pPr>
            <a:r>
              <a:rPr lang="es-ES" sz="2400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Radiation </a:t>
            </a:r>
            <a:r>
              <a:rPr lang="es-ES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safety</a:t>
            </a:r>
            <a:endParaRPr lang="es-ES" sz="2400" i="1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399" y="3786016"/>
            <a:ext cx="3645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59F38"/>
              </a:buClr>
              <a:buFont typeface="Wingdings" panose="05000000000000000000" pitchFamily="2" charset="2"/>
              <a:buChar char="ü"/>
            </a:pPr>
            <a:r>
              <a:rPr lang="es-ES" sz="2400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Hypothetical </a:t>
            </a:r>
            <a:r>
              <a:rPr lang="es-ES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scenarios</a:t>
            </a:r>
            <a:endParaRPr lang="es-ES" sz="2400" i="1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6020" y="5150687"/>
            <a:ext cx="646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59F38"/>
              </a:buClr>
              <a:buFont typeface="Wingdings" panose="05000000000000000000" pitchFamily="2" charset="2"/>
              <a:buChar char="ü"/>
            </a:pPr>
            <a:r>
              <a:rPr lang="es-E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on: Procedures and Fails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1406099"/>
            <a:ext cx="1371600" cy="13969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979F07"/>
                </a:solidFill>
              </a:rPr>
              <a:t>250 h</a:t>
            </a:r>
            <a:endParaRPr lang="en-US" b="1" dirty="0">
              <a:solidFill>
                <a:srgbClr val="979F0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803012"/>
            <a:ext cx="1371600" cy="1081385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125E9F"/>
                </a:solidFill>
              </a:rPr>
              <a:t>200 h</a:t>
            </a:r>
            <a:endParaRPr lang="en-US" b="1" dirty="0">
              <a:solidFill>
                <a:srgbClr val="125E9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884399"/>
            <a:ext cx="1371600" cy="26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979F07"/>
                </a:solidFill>
              </a:rPr>
              <a:t>50 h</a:t>
            </a:r>
            <a:endParaRPr lang="en-US" b="1" dirty="0">
              <a:solidFill>
                <a:srgbClr val="979F0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4971841"/>
            <a:ext cx="1371600" cy="819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979F07"/>
                </a:solidFill>
              </a:rPr>
              <a:t>150 h</a:t>
            </a:r>
            <a:endParaRPr lang="en-US" b="1" dirty="0">
              <a:solidFill>
                <a:srgbClr val="979F0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4149299"/>
            <a:ext cx="1371600" cy="822543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125E9F"/>
                </a:solidFill>
              </a:rPr>
              <a:t>150 h</a:t>
            </a:r>
            <a:endParaRPr lang="en-US" b="1" dirty="0">
              <a:solidFill>
                <a:srgbClr val="125E9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861441" y="3368834"/>
            <a:ext cx="28264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125E9F"/>
                </a:solidFill>
              </a:rPr>
              <a:t>FIVE MONTHS</a:t>
            </a:r>
            <a:endParaRPr lang="en-US" sz="3600" dirty="0" smtClean="0">
              <a:solidFill>
                <a:srgbClr val="125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– </a:t>
            </a:r>
            <a:r>
              <a:rPr lang="en-US" sz="3200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3200" dirty="0">
              <a:solidFill>
                <a:srgbClr val="112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7772400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Lectures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/>
              <a:t>accelerators</a:t>
            </a:r>
            <a:r>
              <a:rPr lang="es-ES" sz="2400" dirty="0"/>
              <a:t> </a:t>
            </a:r>
            <a:r>
              <a:rPr lang="es-ES" sz="2400" dirty="0" err="1"/>
              <a:t>technologies</a:t>
            </a:r>
            <a:r>
              <a:rPr lang="es-ES" sz="2400" dirty="0"/>
              <a:t> and </a:t>
            </a:r>
            <a:r>
              <a:rPr lang="es-ES" sz="2400" dirty="0" err="1"/>
              <a:t>physics</a:t>
            </a:r>
            <a:endParaRPr lang="es-ES" sz="2400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250 hours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/>
              <a:t>1 lecture/day with homework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Given </a:t>
            </a:r>
            <a:r>
              <a:rPr lang="es-ES" sz="2000" dirty="0"/>
              <a:t>by subsystems experts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Including: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Basics of accelerators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Beam dynamics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Acc. Subsystems (Linac, RF, Power Conv., Diagnostics,...)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Equipment Protection System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Personal Safety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Controls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/>
              <a:t>C</a:t>
            </a:r>
            <a:r>
              <a:rPr lang="es-ES" sz="1600" dirty="0" smtClean="0"/>
              <a:t>ivil engineering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7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584775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S" sz="3200" b="1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– </a:t>
            </a:r>
            <a:r>
              <a:rPr lang="en-US" sz="3200" dirty="0" smtClean="0">
                <a:solidFill>
                  <a:srgbClr val="112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3200" dirty="0">
              <a:solidFill>
                <a:srgbClr val="112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4572000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Procedures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200 hours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Reviewed with Operators and Operators Group Head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Followed in Control Room and Service Area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Including: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Startup and shutdown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Beam preparation for users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Injections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HowTo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1600" dirty="0" smtClean="0"/>
              <a:t>Troubleshootings and reparations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15000" y="76200"/>
            <a:ext cx="3200400" cy="6248400"/>
            <a:chOff x="5715000" y="76200"/>
            <a:chExt cx="3200400" cy="6248400"/>
          </a:xfrm>
        </p:grpSpPr>
        <p:grpSp>
          <p:nvGrpSpPr>
            <p:cNvPr id="8" name="Group 7"/>
            <p:cNvGrpSpPr/>
            <p:nvPr/>
          </p:nvGrpSpPr>
          <p:grpSpPr>
            <a:xfrm>
              <a:off x="6001618" y="76200"/>
              <a:ext cx="2913782" cy="6248400"/>
              <a:chOff x="6077818" y="76200"/>
              <a:chExt cx="2913782" cy="62484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29" t="19500" r="43229" b="3666"/>
              <a:stretch/>
            </p:blipFill>
            <p:spPr bwMode="auto">
              <a:xfrm>
                <a:off x="6077818" y="381000"/>
                <a:ext cx="2913782" cy="594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595381" y="76200"/>
                <a:ext cx="18786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solidFill>
                      <a:srgbClr val="112E50"/>
                    </a:solidFill>
                  </a:rPr>
                  <a:t>OPERATIONS WIKI</a:t>
                </a:r>
                <a:endParaRPr lang="en-US" dirty="0" smtClean="0">
                  <a:solidFill>
                    <a:srgbClr val="112E50"/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5715000" y="76200"/>
              <a:ext cx="0" cy="6248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07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BA Powerpoint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ALBA Powerpoint_2</Template>
  <TotalTime>5090</TotalTime>
  <Words>659</Words>
  <Application>Microsoft Office PowerPoint</Application>
  <PresentationFormat>On-screen Show (4:3)</PresentationFormat>
  <Paragraphs>193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ALBA Powerpoint_2</vt:lpstr>
      <vt:lpstr>Operators training experience at the ALBA synchrotron light source</vt:lpstr>
      <vt:lpstr>Outline</vt:lpstr>
      <vt:lpstr>Introduction – The ALBA synchrotron light source</vt:lpstr>
      <vt:lpstr>Introduction – The ALBA synchrotron light source</vt:lpstr>
      <vt:lpstr>Introduction – How we operate</vt:lpstr>
      <vt:lpstr>Training – Needs</vt:lpstr>
      <vt:lpstr>Training – Steps</vt:lpstr>
      <vt:lpstr>Training – Steps</vt:lpstr>
      <vt:lpstr>Training – Steps</vt:lpstr>
      <vt:lpstr>Training – Steps</vt:lpstr>
      <vt:lpstr>Training – Steps</vt:lpstr>
      <vt:lpstr>Training – Steps</vt:lpstr>
      <vt:lpstr>Training – Manpower</vt:lpstr>
      <vt:lpstr>Experience and lessons learned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fuente de luz de sincrotrón ALBA</dc:title>
  <dc:creator>Ana Belén Martínez Bonillo</dc:creator>
  <cp:lastModifiedBy>Ferran Fernández Banqué</cp:lastModifiedBy>
  <cp:revision>51</cp:revision>
  <cp:lastPrinted>2014-10-21T10:43:22Z</cp:lastPrinted>
  <dcterms:created xsi:type="dcterms:W3CDTF">2014-04-30T09:25:31Z</dcterms:created>
  <dcterms:modified xsi:type="dcterms:W3CDTF">2014-10-24T10:28:26Z</dcterms:modified>
</cp:coreProperties>
</file>