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22"/>
  </p:notesMasterIdLst>
  <p:sldIdLst>
    <p:sldId id="259" r:id="rId2"/>
    <p:sldId id="271" r:id="rId3"/>
    <p:sldId id="283" r:id="rId4"/>
    <p:sldId id="284" r:id="rId5"/>
    <p:sldId id="285" r:id="rId6"/>
    <p:sldId id="286" r:id="rId7"/>
    <p:sldId id="287" r:id="rId8"/>
    <p:sldId id="288" r:id="rId9"/>
    <p:sldId id="295" r:id="rId10"/>
    <p:sldId id="296" r:id="rId11"/>
    <p:sldId id="294" r:id="rId12"/>
    <p:sldId id="298" r:id="rId13"/>
    <p:sldId id="302" r:id="rId14"/>
    <p:sldId id="273" r:id="rId15"/>
    <p:sldId id="274" r:id="rId16"/>
    <p:sldId id="297" r:id="rId17"/>
    <p:sldId id="299" r:id="rId18"/>
    <p:sldId id="301" r:id="rId19"/>
    <p:sldId id="300" r:id="rId20"/>
    <p:sldId id="28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5B19"/>
    <a:srgbClr val="1A4C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53" autoAdjust="0"/>
    <p:restoredTop sz="94635" autoAdjust="0"/>
  </p:normalViewPr>
  <p:slideViewPr>
    <p:cSldViewPr>
      <p:cViewPr>
        <p:scale>
          <a:sx n="108" d="100"/>
          <a:sy n="108" d="100"/>
        </p:scale>
        <p:origin x="-872" y="-152"/>
      </p:cViewPr>
      <p:guideLst>
        <p:guide orient="horz" pos="799"/>
        <p:guide orient="horz" pos="3974"/>
        <p:guide pos="5556"/>
        <p:guide pos="216"/>
      </p:guideLst>
    </p:cSldViewPr>
  </p:slideViewPr>
  <p:outlineViewPr>
    <p:cViewPr>
      <p:scale>
        <a:sx n="33" d="100"/>
        <a:sy n="33" d="100"/>
      </p:scale>
      <p:origin x="0" y="125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1353E-B277-4142-B21D-1B89E42D3123}" type="datetimeFigureOut">
              <a:rPr lang="en-AU" smtClean="0"/>
              <a:pPr/>
              <a:t>28/10/2014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DCBDE-2F60-487B-96C2-31CAE9D53FA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0856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1A864-81ED-4566-9CD2-29C383D1B1A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1A864-81ED-4566-9CD2-29C383D1B1A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DCBDE-2F60-487B-96C2-31CAE9D53FA6}" type="slidenum">
              <a:rPr lang="en-AU" smtClean="0"/>
              <a:pPr/>
              <a:t>15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31840" y="2130425"/>
            <a:ext cx="5088044" cy="1470025"/>
          </a:xfr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lang="en-AU" sz="2800" kern="1200" dirty="0" smtClean="0">
                <a:solidFill>
                  <a:schemeClr val="bg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31840" y="3645024"/>
            <a:ext cx="4640560" cy="72008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AU" sz="2000" kern="120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58214" y="6584156"/>
            <a:ext cx="785786" cy="273844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FD6AD281-E497-4513-9250-2C4199296ED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Diffratcion_Graphic.png"/>
          <p:cNvPicPr>
            <a:picLocks noChangeAspect="1"/>
          </p:cNvPicPr>
          <p:nvPr userDrawn="1"/>
        </p:nvPicPr>
        <p:blipFill>
          <a:blip r:embed="rId2" cstate="print"/>
          <a:srcRect l="48815"/>
          <a:stretch>
            <a:fillRect/>
          </a:stretch>
        </p:blipFill>
        <p:spPr>
          <a:xfrm>
            <a:off x="0" y="188640"/>
            <a:ext cx="2991423" cy="5955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Australian Synchrotron_PRIM_[CMYK]w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347760" y="1298509"/>
            <a:ext cx="2433600" cy="666407"/>
          </a:xfrm>
          <a:prstGeom prst="rect">
            <a:avLst/>
          </a:prstGeom>
        </p:spPr>
      </p:pic>
      <p:pic>
        <p:nvPicPr>
          <p:cNvPr id="8" name="Picture 7" descr="Australian Synchrotron_PRIM_[CMYK]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372200" y="260648"/>
            <a:ext cx="2448273" cy="670424"/>
          </a:xfrm>
          <a:prstGeom prst="rect">
            <a:avLst/>
          </a:prstGeom>
        </p:spPr>
      </p:pic>
      <p:pic>
        <p:nvPicPr>
          <p:cNvPr id="10" name="Picture 2" descr="\\psf\Host\Client Active\Synchrotron\GOVERNMENT LOGO LINE_CMYK new no Australia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6942" y="6165304"/>
            <a:ext cx="2448000" cy="4772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knowledg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9144000" cy="1428724"/>
          </a:xfrm>
          <a:prstGeom prst="rect">
            <a:avLst/>
          </a:prstGeom>
          <a:solidFill>
            <a:srgbClr val="74747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F8F8F8"/>
              </a:solidFill>
              <a:latin typeface="Calibri"/>
            </a:endParaRPr>
          </a:p>
        </p:txBody>
      </p:sp>
      <p:pic>
        <p:nvPicPr>
          <p:cNvPr id="15" name="Picture 14" descr="gradient_band_CMYK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" y="1428724"/>
            <a:ext cx="5715009" cy="139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Australian Synchrotron_PRIM_[CMYK]w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09575" y="360469"/>
            <a:ext cx="2674658" cy="732418"/>
          </a:xfrm>
          <a:prstGeom prst="rect">
            <a:avLst/>
          </a:prstGeom>
        </p:spPr>
      </p:pic>
      <p:pic>
        <p:nvPicPr>
          <p:cNvPr id="10" name="Picture 2" descr="\\psf\Host\Client Active\Synchrotron\GOVERNMENT LOGO LINE_CMYK REVERSED new no Australia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5625" y="370903"/>
            <a:ext cx="3695191" cy="720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 userDrawn="1"/>
        </p:nvSpPr>
        <p:spPr>
          <a:xfrm>
            <a:off x="0" y="167119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ACKNOWLEDGMENTS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cknowledg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15087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gradient_band_CMYK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508787"/>
            <a:ext cx="5715009" cy="185703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409575" y="1700808"/>
            <a:ext cx="8347075" cy="677387"/>
          </a:xfrm>
        </p:spPr>
        <p:txBody>
          <a:bodyPr/>
          <a:lstStyle>
            <a:lvl1pPr algn="ctr"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2" name="Group 21"/>
          <p:cNvGrpSpPr/>
          <p:nvPr userDrawn="1"/>
        </p:nvGrpSpPr>
        <p:grpSpPr>
          <a:xfrm>
            <a:off x="2616363" y="4141917"/>
            <a:ext cx="3881407" cy="410555"/>
            <a:chOff x="2226846" y="2643188"/>
            <a:chExt cx="4537942" cy="360000"/>
          </a:xfrm>
        </p:grpSpPr>
        <p:sp>
          <p:nvSpPr>
            <p:cNvPr id="34" name="Rectangle 33"/>
            <p:cNvSpPr/>
            <p:nvPr/>
          </p:nvSpPr>
          <p:spPr>
            <a:xfrm>
              <a:off x="2226846" y="2643188"/>
              <a:ext cx="360000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312586" y="2643188"/>
              <a:ext cx="360000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404788" y="2643188"/>
              <a:ext cx="360000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7" name="Picture 36" descr="Australian Synchrotron_PRIM_[CMYK]w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09575" y="396851"/>
            <a:ext cx="2083460" cy="760703"/>
          </a:xfrm>
          <a:prstGeom prst="rect">
            <a:avLst/>
          </a:prstGeom>
        </p:spPr>
      </p:pic>
      <p:sp>
        <p:nvSpPr>
          <p:cNvPr id="22" name="Slide Number Placeholder 2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AD281-E497-4513-9250-2C4199296ED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" descr="\\psf\Host\Client Active\Synchrotron\GOVERNMENT LOGO LINE_CMYK REVERSED new no Australia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9520" y="412759"/>
            <a:ext cx="2882249" cy="7488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413"/>
            <a:ext cx="8568630" cy="5040312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D575D485-3E4C-41C3-8B01-AE450C34458F}" type="slidenum">
              <a:rPr lang="en-A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A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E910469-308E-47E3-B35D-399830AB6E7E}" type="datetimeFigureOut">
              <a:rPr lang="en-AU" smtClean="0"/>
              <a:pPr/>
              <a:t>28/10/2014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A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10469-308E-47E3-B35D-399830AB6E7E}" type="datetimeFigureOut">
              <a:rPr lang="en-AU" smtClean="0"/>
              <a:pPr/>
              <a:t>28/10/2014</a:t>
            </a:fld>
            <a:endParaRPr lang="en-AU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5D485-3E4C-41C3-8B01-AE450C34458F}" type="slidenum">
              <a:rPr lang="en-A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A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A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/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9"/>
            <a:ext cx="8390736" cy="3500896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AD281-E497-4513-9250-2C4199296ED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1520" y="1268413"/>
            <a:ext cx="8477250" cy="571493"/>
          </a:xfr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E910469-308E-47E3-B35D-399830AB6E7E}" type="datetimeFigureOut">
              <a:rPr lang="en-AU" smtClean="0"/>
              <a:pPr/>
              <a:t>28/10/2014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A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268413"/>
            <a:ext cx="4104000" cy="507118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150" y="1268413"/>
            <a:ext cx="4104000" cy="507118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10469-308E-47E3-B35D-399830AB6E7E}" type="datetimeFigureOut">
              <a:rPr lang="en-AU" smtClean="0"/>
              <a:pPr/>
              <a:t>28/10/2014</a:t>
            </a:fld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5D485-3E4C-41C3-8B01-AE450C34458F}" type="slidenum">
              <a:rPr lang="en-A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A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A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268413"/>
            <a:ext cx="4104000" cy="432395"/>
          </a:xfrm>
        </p:spPr>
        <p:txBody>
          <a:bodyPr anchor="t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520" y="1700807"/>
            <a:ext cx="4104000" cy="460791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150" y="1268413"/>
            <a:ext cx="4104000" cy="432395"/>
          </a:xfrm>
        </p:spPr>
        <p:txBody>
          <a:bodyPr anchor="t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6150" y="1700807"/>
            <a:ext cx="4104000" cy="460791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10469-308E-47E3-B35D-399830AB6E7E}" type="datetimeFigureOut">
              <a:rPr lang="en-AU" smtClean="0"/>
              <a:pPr/>
              <a:t>28/10/2014</a:t>
            </a:fld>
            <a:endParaRPr lang="en-AU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5D485-3E4C-41C3-8B01-AE450C34458F}" type="slidenum">
              <a:rPr lang="en-A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A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A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5D485-3E4C-41C3-8B01-AE450C34458F}" type="slidenum">
              <a:rPr lang="en-A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A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E910469-308E-47E3-B35D-399830AB6E7E}" type="datetimeFigureOut">
              <a:rPr lang="en-AU" smtClean="0"/>
              <a:pPr/>
              <a:t>28/10/2014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A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Frame pictur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196752"/>
            <a:ext cx="9144000" cy="5661248"/>
          </a:xfrm>
          <a:ln w="76200">
            <a:noFill/>
          </a:ln>
        </p:spPr>
        <p:txBody>
          <a:bodyPr anchor="t"/>
          <a:lstStyle>
            <a:lvl1pPr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5905517"/>
            <a:ext cx="9144000" cy="952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E910469-308E-47E3-B35D-399830AB6E7E}" type="datetimeFigureOut">
              <a:rPr lang="en-AU" smtClean="0"/>
              <a:pPr/>
              <a:t>28/10/2014</a:t>
            </a:fld>
            <a:endParaRPr lang="en-AU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75D485-3E4C-41C3-8B01-AE450C34458F}" type="slidenum">
              <a:rPr lang="en-A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A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A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AD281-E497-4513-9250-2C4199296ED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42900" y="1268414"/>
            <a:ext cx="8477250" cy="5040312"/>
          </a:xfrm>
          <a:ln w="76200">
            <a:solidFill>
              <a:srgbClr val="706F72"/>
            </a:solidFill>
            <a:miter lim="800000"/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E910469-308E-47E3-B35D-399830AB6E7E}" type="datetimeFigureOut">
              <a:rPr lang="en-AU" smtClean="0"/>
              <a:pPr/>
              <a:t>28/10/2014</a:t>
            </a:fld>
            <a:endParaRPr lang="en-AU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A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gradient_band_CMYK.png"/>
          <p:cNvPicPr>
            <a:picLocks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-2" y="928676"/>
            <a:ext cx="7200000" cy="139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Diffratcion_Graphic.png"/>
          <p:cNvPicPr>
            <a:picLocks noChangeAspect="1"/>
          </p:cNvPicPr>
          <p:nvPr userDrawn="1"/>
        </p:nvPicPr>
        <p:blipFill>
          <a:blip r:embed="rId14" cstate="print"/>
          <a:srcRect t="55529" r="35989"/>
          <a:stretch>
            <a:fillRect/>
          </a:stretch>
        </p:blipFill>
        <p:spPr>
          <a:xfrm>
            <a:off x="7516686" y="0"/>
            <a:ext cx="1627314" cy="11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810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268413"/>
            <a:ext cx="8568630" cy="5040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575D485-3E4C-41C3-8B01-AE450C34458F}" type="slidenum">
              <a:rPr lang="en-A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A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6492875"/>
            <a:ext cx="2133600" cy="365125"/>
          </a:xfrm>
          <a:prstGeom prst="rect">
            <a:avLst/>
          </a:prstGeom>
        </p:spPr>
        <p:txBody>
          <a:bodyPr anchor="b" anchorCtr="0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8E910469-308E-47E3-B35D-399830AB6E7E}" type="datetimeFigureOut">
              <a:rPr lang="en-AU" smtClean="0"/>
              <a:pPr/>
              <a:t>28/10/2014</a:t>
            </a:fld>
            <a:endParaRPr lang="en-AU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7940" y="6492875"/>
            <a:ext cx="2895600" cy="365125"/>
          </a:xfrm>
          <a:prstGeom prst="rect">
            <a:avLst/>
          </a:prstGeom>
        </p:spPr>
        <p:txBody>
          <a:bodyPr anchor="b" anchorCtr="0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3" r:id="rId2"/>
    <p:sldLayoutId id="2147483704" r:id="rId3"/>
    <p:sldLayoutId id="2147483711" r:id="rId4"/>
    <p:sldLayoutId id="2147483705" r:id="rId5"/>
    <p:sldLayoutId id="2147483706" r:id="rId6"/>
    <p:sldLayoutId id="2147483707" r:id="rId7"/>
    <p:sldLayoutId id="2147483713" r:id="rId8"/>
    <p:sldLayoutId id="2147483712" r:id="rId9"/>
    <p:sldLayoutId id="214748370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Joel.Trewhella@synchrotron.org.au" TargetMode="External"/><Relationship Id="rId4" Type="http://schemas.openxmlformats.org/officeDocument/2006/relationships/hyperlink" Target="http://reliability.forumotion.com/c2-conferences-workshops" TargetMode="External"/><Relationship Id="rId1" Type="http://schemas.openxmlformats.org/officeDocument/2006/relationships/slideLayout" Target="../slideLayouts/slideLayout8.xml"/><Relationship Id="rId2" Type="http://schemas.openxmlformats.org/officeDocument/2006/relationships/hyperlink" Target="mailto:Don.McGilvery@synchrotron.org.a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AUSTRALIAN SYNCHROTRON ELECTRONIC LOG BOOK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31840" y="3645024"/>
            <a:ext cx="4824536" cy="2520280"/>
          </a:xfrm>
        </p:spPr>
        <p:txBody>
          <a:bodyPr>
            <a:normAutofit/>
          </a:bodyPr>
          <a:lstStyle/>
          <a:p>
            <a:r>
              <a:rPr lang="en-US" dirty="0" smtClean="0"/>
              <a:t>How do We Communicate?</a:t>
            </a:r>
          </a:p>
          <a:p>
            <a:endParaRPr lang="en-US" dirty="0" smtClean="0"/>
          </a:p>
          <a:p>
            <a:r>
              <a:rPr lang="en-US" dirty="0" smtClean="0"/>
              <a:t>Don McGilvery</a:t>
            </a:r>
          </a:p>
          <a:p>
            <a:r>
              <a:rPr lang="en-US" dirty="0" smtClean="0"/>
              <a:t>Joel Trewhella</a:t>
            </a:r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TEMPLATES </a:t>
            </a:r>
            <a:endParaRPr lang="en-US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 cstate="print"/>
          <a:srcRect t="11136"/>
          <a:stretch>
            <a:fillRect/>
          </a:stretch>
        </p:blipFill>
        <p:spPr bwMode="auto">
          <a:xfrm>
            <a:off x="683568" y="1124744"/>
            <a:ext cx="7380287" cy="563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Annotation and Comments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 cstate="print"/>
          <a:srcRect t="12148" b="10124"/>
          <a:stretch>
            <a:fillRect/>
          </a:stretch>
        </p:blipFill>
        <p:spPr bwMode="auto">
          <a:xfrm>
            <a:off x="323528" y="836712"/>
            <a:ext cx="8477250" cy="5663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ANNOTATIONS HELP FOR CLEAR INSTRUCTIONS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 cstate="print"/>
          <a:srcRect t="13987" b="3037"/>
          <a:stretch>
            <a:fillRect/>
          </a:stretch>
        </p:blipFill>
        <p:spPr bwMode="auto">
          <a:xfrm>
            <a:off x="539552" y="1124744"/>
            <a:ext cx="7773842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TO BEAMLINE CALLOUT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9" y="2348880"/>
            <a:ext cx="9144000" cy="42640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7544" y="1196752"/>
            <a:ext cx="57021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</a:t>
            </a:r>
            <a:br>
              <a:rPr lang="en-US" dirty="0" smtClean="0"/>
            </a:br>
            <a:r>
              <a:rPr lang="en-US" dirty="0" smtClean="0"/>
              <a:t>The IMT </a:t>
            </a:r>
            <a:r>
              <a:rPr lang="en-US" dirty="0" err="1" smtClean="0"/>
              <a:t>beamline</a:t>
            </a:r>
            <a:r>
              <a:rPr lang="en-US" dirty="0" smtClean="0"/>
              <a:t> is still under development.  </a:t>
            </a:r>
          </a:p>
          <a:p>
            <a:r>
              <a:rPr lang="en-US" dirty="0" smtClean="0"/>
              <a:t>Operators have had no formal training in its operation!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862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OHSE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D6AD281-E497-4513-9250-2C4199296EDD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 cstate="print"/>
          <a:srcRect t="8774" b="6412"/>
          <a:stretch>
            <a:fillRect/>
          </a:stretch>
        </p:blipFill>
        <p:spPr bwMode="auto">
          <a:xfrm>
            <a:off x="683568" y="1196752"/>
            <a:ext cx="7359411" cy="53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505200" y="6394606"/>
            <a:ext cx="2133600" cy="365125"/>
          </a:xfrm>
          <a:prstGeom prst="rect">
            <a:avLst/>
          </a:prstGeom>
        </p:spPr>
        <p:txBody>
          <a:bodyPr/>
          <a:lstStyle/>
          <a:p>
            <a:fld id="{FD6AD281-E497-4513-9250-2C4199296ED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t="11136"/>
          <a:stretch>
            <a:fillRect/>
          </a:stretch>
        </p:blipFill>
        <p:spPr bwMode="auto">
          <a:xfrm>
            <a:off x="611560" y="1150808"/>
            <a:ext cx="7416824" cy="566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- INITIAL LINAC CONDITIONING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 cstate="print"/>
          <a:srcRect t="8434" b="8434"/>
          <a:stretch>
            <a:fillRect/>
          </a:stretch>
        </p:blipFill>
        <p:spPr bwMode="auto">
          <a:xfrm>
            <a:off x="755650" y="1268413"/>
            <a:ext cx="7235825" cy="517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 AND FACILITY KEY PERFORMANCE </a:t>
            </a:r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-1383" t="1" r="-311" b="-2633"/>
          <a:stretch/>
        </p:blipFill>
        <p:spPr>
          <a:xfrm>
            <a:off x="0" y="1556792"/>
            <a:ext cx="9144000" cy="4194000"/>
          </a:xfrm>
        </p:spPr>
      </p:pic>
    </p:spTree>
    <p:extLst>
      <p:ext uri="{BB962C8B-B14F-4D97-AF65-F5344CB8AC3E}">
        <p14:creationId xmlns:p14="http://schemas.microsoft.com/office/powerpoint/2010/main" val="3512407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eLog</a:t>
            </a:r>
            <a:r>
              <a:rPr lang="en-US" dirty="0" smtClean="0"/>
              <a:t> A FACILITY WIDE COMMUNICATION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Everything – not just the accelerators</a:t>
            </a:r>
          </a:p>
          <a:p>
            <a:r>
              <a:rPr lang="en-US" dirty="0" smtClean="0"/>
              <a:t>Everybody – not just Operations</a:t>
            </a:r>
          </a:p>
          <a:p>
            <a:r>
              <a:rPr lang="en-US" dirty="0" smtClean="0"/>
              <a:t>Everywhere – not just the Control Room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708920"/>
            <a:ext cx="8221446" cy="425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390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DEMONSTRATION VERSION AVAILABLE SOON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1700808"/>
            <a:ext cx="75608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Waiting for our IT group to complete some security checks before allowing us to make a demo version of our </a:t>
            </a:r>
            <a:r>
              <a:rPr lang="en-US" dirty="0" err="1" smtClean="0"/>
              <a:t>eLog</a:t>
            </a:r>
            <a:r>
              <a:rPr lang="en-US" dirty="0" smtClean="0"/>
              <a:t> available.</a:t>
            </a:r>
          </a:p>
          <a:p>
            <a:endParaRPr lang="en-US" dirty="0"/>
          </a:p>
          <a:p>
            <a:r>
              <a:rPr lang="en-US" dirty="0" smtClean="0"/>
              <a:t>Send an email to</a:t>
            </a:r>
          </a:p>
          <a:p>
            <a:r>
              <a:rPr lang="en-US" dirty="0" smtClean="0">
                <a:hlinkClick r:id="rId2"/>
              </a:rPr>
              <a:t>Don.McGilvery@synchrotron.org.au</a:t>
            </a:r>
            <a:endParaRPr lang="en-US" dirty="0" smtClean="0"/>
          </a:p>
          <a:p>
            <a:r>
              <a:rPr lang="en-US" dirty="0"/>
              <a:t>o</a:t>
            </a:r>
            <a:r>
              <a:rPr lang="en-US" dirty="0" smtClean="0"/>
              <a:t>r</a:t>
            </a:r>
          </a:p>
          <a:p>
            <a:r>
              <a:rPr lang="en-US" dirty="0" smtClean="0">
                <a:hlinkClick r:id="rId3"/>
              </a:rPr>
              <a:t>Joel.Trewhella@synchrotron.org.au</a:t>
            </a:r>
            <a:endParaRPr lang="en-US" dirty="0" smtClean="0"/>
          </a:p>
          <a:p>
            <a:r>
              <a:rPr lang="en-US" dirty="0" smtClean="0"/>
              <a:t>or</a:t>
            </a:r>
          </a:p>
          <a:p>
            <a:endParaRPr lang="en-US" dirty="0" smtClean="0"/>
          </a:p>
          <a:p>
            <a:r>
              <a:rPr lang="en-US" dirty="0" smtClean="0"/>
              <a:t>Look for a posting on </a:t>
            </a:r>
          </a:p>
          <a:p>
            <a:endParaRPr lang="en-US" dirty="0" smtClean="0"/>
          </a:p>
          <a:p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://reliability.forumotion.com/c2-conferences-</a:t>
            </a:r>
            <a:r>
              <a:rPr lang="en-US" dirty="0" smtClean="0">
                <a:hlinkClick r:id="rId4"/>
              </a:rPr>
              <a:t>workshops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350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 LOG BOOK     </a:t>
            </a:r>
            <a:r>
              <a:rPr lang="en-US" dirty="0" err="1" smtClean="0"/>
              <a:t>eLog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ASLS in User Operation for 7 years</a:t>
            </a:r>
          </a:p>
          <a:p>
            <a:r>
              <a:rPr lang="en-US" dirty="0" err="1" smtClean="0"/>
              <a:t>eLog</a:t>
            </a:r>
            <a:r>
              <a:rPr lang="en-US" dirty="0" smtClean="0"/>
              <a:t> since Commissioning</a:t>
            </a:r>
          </a:p>
          <a:p>
            <a:r>
              <a:rPr lang="en-US" dirty="0" smtClean="0"/>
              <a:t>Initially used the DESY </a:t>
            </a:r>
            <a:r>
              <a:rPr lang="en-US" dirty="0" err="1" smtClean="0"/>
              <a:t>eLog</a:t>
            </a:r>
            <a:endParaRPr lang="en-US" dirty="0" smtClean="0"/>
          </a:p>
          <a:p>
            <a:r>
              <a:rPr lang="en-US" dirty="0" smtClean="0"/>
              <a:t>Limitations =&gt; Operators developed our own</a:t>
            </a:r>
          </a:p>
          <a:p>
            <a:r>
              <a:rPr lang="en-US" dirty="0" smtClean="0"/>
              <a:t>Has become a major communication tool across the facility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5D485-3E4C-41C3-8B01-AE450C34458F}" type="slidenum">
              <a:rPr lang="en-AU" smtClean="0"/>
              <a:pPr/>
              <a:t>2</a:t>
            </a:fld>
            <a:endParaRPr lang="en-AU"/>
          </a:p>
        </p:txBody>
      </p:sp>
      <p:pic>
        <p:nvPicPr>
          <p:cNvPr id="6" name="Picture 5" descr="gradient_band_CMY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928676"/>
            <a:ext cx="5715009" cy="139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Diffratcion_Graphic.png"/>
          <p:cNvPicPr>
            <a:picLocks noChangeAspect="1"/>
          </p:cNvPicPr>
          <p:nvPr/>
        </p:nvPicPr>
        <p:blipFill>
          <a:blip r:embed="rId4" cstate="print"/>
          <a:srcRect t="55529" r="35989"/>
          <a:stretch>
            <a:fillRect/>
          </a:stretch>
        </p:blipFill>
        <p:spPr>
          <a:xfrm>
            <a:off x="7668344" y="0"/>
            <a:ext cx="1475656" cy="1044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5" cstate="print"/>
          <a:srcRect t="43745"/>
          <a:stretch>
            <a:fillRect/>
          </a:stretch>
        </p:blipFill>
        <p:spPr bwMode="auto">
          <a:xfrm>
            <a:off x="1187613" y="4007976"/>
            <a:ext cx="6429811" cy="2661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34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FD6AD281-E497-4513-9250-2C4199296ED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15616" y="2636912"/>
            <a:ext cx="349510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Joel </a:t>
            </a:r>
            <a:r>
              <a:rPr lang="en-US" dirty="0" err="1" smtClean="0"/>
              <a:t>Trewhella</a:t>
            </a:r>
            <a:r>
              <a:rPr lang="en-US" dirty="0" smtClean="0"/>
              <a:t> – main developer</a:t>
            </a:r>
          </a:p>
          <a:p>
            <a:endParaRPr lang="en-US" dirty="0"/>
          </a:p>
          <a:p>
            <a:r>
              <a:rPr lang="en-US" dirty="0" smtClean="0"/>
              <a:t>Robbie </a:t>
            </a:r>
            <a:r>
              <a:rPr lang="en-US" dirty="0" err="1" smtClean="0"/>
              <a:t>Clarken</a:t>
            </a:r>
            <a:endParaRPr lang="en-US" dirty="0" smtClean="0"/>
          </a:p>
          <a:p>
            <a:r>
              <a:rPr lang="en-US" dirty="0" smtClean="0"/>
              <a:t>Cameron </a:t>
            </a:r>
            <a:r>
              <a:rPr lang="en-US" dirty="0" err="1" smtClean="0"/>
              <a:t>Rodda</a:t>
            </a:r>
            <a:endParaRPr lang="en-US" dirty="0" smtClean="0"/>
          </a:p>
          <a:p>
            <a:r>
              <a:rPr lang="en-US" dirty="0" smtClean="0"/>
              <a:t>Stephen Martin</a:t>
            </a:r>
          </a:p>
          <a:p>
            <a:endParaRPr lang="en-US" dirty="0"/>
          </a:p>
          <a:p>
            <a:r>
              <a:rPr lang="en-US" dirty="0" smtClean="0"/>
              <a:t>IT Services and Controls Group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eLog</a:t>
            </a:r>
            <a:r>
              <a:rPr lang="en-US" dirty="0" smtClean="0"/>
              <a:t> A FACILITY WIDE COMMUNICATION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568630" cy="1512515"/>
          </a:xfrm>
        </p:spPr>
        <p:txBody>
          <a:bodyPr/>
          <a:lstStyle/>
          <a:p>
            <a:r>
              <a:rPr lang="en-US" smtClean="0"/>
              <a:t>Feature rich – </a:t>
            </a:r>
            <a:r>
              <a:rPr lang="en-US" dirty="0" smtClean="0"/>
              <a:t>not just the Accelerators</a:t>
            </a:r>
          </a:p>
          <a:p>
            <a:r>
              <a:rPr lang="en-US" dirty="0" smtClean="0"/>
              <a:t>Many Users – not just Operations</a:t>
            </a:r>
          </a:p>
          <a:p>
            <a:r>
              <a:rPr lang="en-US" dirty="0" smtClean="0"/>
              <a:t>Facility wide – not just the Control Room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581488"/>
            <a:ext cx="7509644" cy="4159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OF ASLS </a:t>
            </a:r>
            <a:r>
              <a:rPr lang="en-US" dirty="0" err="1" smtClean="0"/>
              <a:t>eLOG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Desirable Features</a:t>
            </a:r>
          </a:p>
          <a:p>
            <a:pPr lvl="0"/>
            <a:r>
              <a:rPr lang="en-US" dirty="0"/>
              <a:t>Formatted entries</a:t>
            </a:r>
            <a:endParaRPr lang="en-AU" dirty="0"/>
          </a:p>
          <a:p>
            <a:pPr lvl="0"/>
            <a:r>
              <a:rPr lang="en-US" dirty="0"/>
              <a:t>Standard SQL database </a:t>
            </a:r>
            <a:endParaRPr lang="en-US" dirty="0" smtClean="0"/>
          </a:p>
          <a:p>
            <a:pPr lvl="0"/>
            <a:r>
              <a:rPr lang="en-US" dirty="0" smtClean="0"/>
              <a:t>Templates</a:t>
            </a:r>
            <a:endParaRPr lang="en-AU" dirty="0"/>
          </a:p>
          <a:p>
            <a:pPr lvl="0"/>
            <a:r>
              <a:rPr lang="en-US" dirty="0"/>
              <a:t>Embed objects</a:t>
            </a:r>
            <a:endParaRPr lang="en-AU" dirty="0"/>
          </a:p>
          <a:p>
            <a:pPr lvl="0"/>
            <a:r>
              <a:rPr lang="en-US" dirty="0"/>
              <a:t>Fully </a:t>
            </a:r>
            <a:r>
              <a:rPr lang="en-US" dirty="0" smtClean="0"/>
              <a:t>search-able (+advanced search)</a:t>
            </a:r>
            <a:endParaRPr lang="en-AU" dirty="0"/>
          </a:p>
          <a:p>
            <a:pPr lvl="0"/>
            <a:r>
              <a:rPr lang="en-US" dirty="0" err="1"/>
              <a:t>Customisable</a:t>
            </a:r>
            <a:r>
              <a:rPr lang="en-US" dirty="0"/>
              <a:t> views</a:t>
            </a:r>
            <a:endParaRPr lang="en-AU" dirty="0"/>
          </a:p>
          <a:p>
            <a:pPr lvl="0"/>
            <a:r>
              <a:rPr lang="en-AU" dirty="0" smtClean="0"/>
              <a:t>Critical Information</a:t>
            </a:r>
            <a:endParaRPr lang="en-AU" dirty="0"/>
          </a:p>
          <a:p>
            <a:pPr lvl="0"/>
            <a:r>
              <a:rPr lang="en-AU" dirty="0" smtClean="0"/>
              <a:t>Tagged Comments</a:t>
            </a:r>
          </a:p>
          <a:p>
            <a:pPr lvl="0"/>
            <a:r>
              <a:rPr lang="en-AU" dirty="0" smtClean="0"/>
              <a:t>Only enter Information ONCE!</a:t>
            </a:r>
            <a:endParaRPr lang="en-A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ADDED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Statistics </a:t>
            </a:r>
            <a:endParaRPr lang="en-AU" dirty="0"/>
          </a:p>
          <a:p>
            <a:pPr lvl="0"/>
            <a:r>
              <a:rPr lang="en-US" dirty="0" smtClean="0"/>
              <a:t>Shift summaries</a:t>
            </a:r>
          </a:p>
          <a:p>
            <a:pPr lvl="0"/>
            <a:r>
              <a:rPr lang="en-US" dirty="0" smtClean="0"/>
              <a:t>Every </a:t>
            </a:r>
            <a:r>
              <a:rPr lang="en-US" dirty="0"/>
              <a:t>beam dump</a:t>
            </a:r>
            <a:endParaRPr lang="en-AU" dirty="0"/>
          </a:p>
          <a:p>
            <a:pPr lvl="0"/>
            <a:r>
              <a:rPr lang="en-US" dirty="0"/>
              <a:t>Every injection (pre </a:t>
            </a:r>
            <a:r>
              <a:rPr lang="en-US" dirty="0" err="1"/>
              <a:t>topup</a:t>
            </a:r>
            <a:r>
              <a:rPr lang="en-US" dirty="0"/>
              <a:t>)</a:t>
            </a:r>
            <a:endParaRPr lang="en-AU" dirty="0"/>
          </a:p>
          <a:p>
            <a:pPr lvl="0"/>
            <a:r>
              <a:rPr lang="en-US" dirty="0"/>
              <a:t>Every </a:t>
            </a:r>
            <a:r>
              <a:rPr lang="en-US" dirty="0" err="1"/>
              <a:t>Topup</a:t>
            </a:r>
            <a:r>
              <a:rPr lang="en-US" dirty="0"/>
              <a:t> </a:t>
            </a:r>
            <a:r>
              <a:rPr lang="en-US" dirty="0" smtClean="0"/>
              <a:t>dropout</a:t>
            </a:r>
          </a:p>
          <a:p>
            <a:pPr lvl="0"/>
            <a:r>
              <a:rPr lang="en-US" dirty="0" smtClean="0"/>
              <a:t>Maintenance Management</a:t>
            </a:r>
          </a:p>
          <a:p>
            <a:pPr lvl="0"/>
            <a:r>
              <a:rPr lang="en-US" dirty="0" smtClean="0"/>
              <a:t>Shift Management</a:t>
            </a:r>
          </a:p>
          <a:p>
            <a:pPr lvl="0"/>
            <a:r>
              <a:rPr lang="en-US" dirty="0" smtClean="0"/>
              <a:t>Useful Links</a:t>
            </a:r>
          </a:p>
          <a:p>
            <a:pPr lvl="0"/>
            <a:endParaRPr lang="en-A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FACILITY WIDE USAGE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Daily Operations</a:t>
            </a:r>
          </a:p>
          <a:p>
            <a:r>
              <a:rPr lang="en-US" dirty="0" smtClean="0"/>
              <a:t>Machine Physics</a:t>
            </a:r>
          </a:p>
          <a:p>
            <a:r>
              <a:rPr lang="en-US" dirty="0" smtClean="0"/>
              <a:t>Technicians and Engineers</a:t>
            </a:r>
          </a:p>
          <a:p>
            <a:r>
              <a:rPr lang="en-US" dirty="0" smtClean="0"/>
              <a:t>Each </a:t>
            </a:r>
            <a:r>
              <a:rPr lang="en-US" dirty="0" err="1" smtClean="0"/>
              <a:t>Beamline</a:t>
            </a:r>
            <a:endParaRPr lang="en-US" dirty="0"/>
          </a:p>
          <a:p>
            <a:pPr lvl="1"/>
            <a:r>
              <a:rPr lang="en-US" dirty="0" err="1" smtClean="0"/>
              <a:t>Beamline</a:t>
            </a:r>
            <a:r>
              <a:rPr lang="en-US" dirty="0" smtClean="0"/>
              <a:t> Scientists</a:t>
            </a:r>
          </a:p>
          <a:p>
            <a:pPr lvl="1"/>
            <a:r>
              <a:rPr lang="en-US" dirty="0" smtClean="0"/>
              <a:t>Operator </a:t>
            </a:r>
            <a:r>
              <a:rPr lang="en-US" dirty="0" err="1" smtClean="0"/>
              <a:t>Beamline</a:t>
            </a:r>
            <a:r>
              <a:rPr lang="en-US" dirty="0" smtClean="0"/>
              <a:t> Support</a:t>
            </a:r>
          </a:p>
          <a:p>
            <a:pPr lvl="1"/>
            <a:r>
              <a:rPr lang="en-US" dirty="0" err="1" smtClean="0"/>
              <a:t>Beamline</a:t>
            </a:r>
            <a:r>
              <a:rPr lang="en-US" dirty="0" smtClean="0"/>
              <a:t> Users</a:t>
            </a:r>
          </a:p>
          <a:p>
            <a:r>
              <a:rPr lang="en-US" dirty="0" smtClean="0"/>
              <a:t>Safety Team</a:t>
            </a:r>
          </a:p>
          <a:p>
            <a:r>
              <a:rPr lang="en-US" dirty="0" smtClean="0"/>
              <a:t>Facility Key Performance Indicators (KPIs)</a:t>
            </a:r>
          </a:p>
          <a:p>
            <a:r>
              <a:rPr lang="en-US" dirty="0" smtClean="0"/>
              <a:t>Resources for Management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1219689"/>
            <a:ext cx="2969967" cy="54669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WIDE ACCESS (Everywhere)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based - can be accessed worldwide</a:t>
            </a:r>
          </a:p>
          <a:p>
            <a:r>
              <a:rPr lang="en-US" dirty="0" smtClean="0"/>
              <a:t>Can monitor what is going on remotely</a:t>
            </a:r>
          </a:p>
          <a:p>
            <a:r>
              <a:rPr lang="en-US" dirty="0" smtClean="0"/>
              <a:t>Can provide remote assistance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934" y="2996952"/>
            <a:ext cx="8945910" cy="3861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</a:t>
            </a:r>
            <a:r>
              <a:rPr lang="en-US" dirty="0" err="1" smtClean="0"/>
              <a:t>eLOG</a:t>
            </a:r>
            <a:r>
              <a:rPr lang="en-US" dirty="0" smtClean="0"/>
              <a:t>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Support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0768"/>
            <a:ext cx="9144000" cy="4969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FORMATTED DATA ENTRY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 cstate="print"/>
          <a:srcRect t="13987"/>
          <a:stretch>
            <a:fillRect/>
          </a:stretch>
        </p:blipFill>
        <p:spPr bwMode="auto">
          <a:xfrm>
            <a:off x="582028" y="1162281"/>
            <a:ext cx="7518364" cy="5558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AS Colour Scheme">
      <a:dk1>
        <a:srgbClr val="000000"/>
      </a:dk1>
      <a:lt1>
        <a:srgbClr val="FFFFFF"/>
      </a:lt1>
      <a:dk2>
        <a:srgbClr val="CCD221"/>
      </a:dk2>
      <a:lt2>
        <a:srgbClr val="808080"/>
      </a:lt2>
      <a:accent1>
        <a:srgbClr val="3C97D1"/>
      </a:accent1>
      <a:accent2>
        <a:srgbClr val="1B9B94"/>
      </a:accent2>
      <a:accent3>
        <a:srgbClr val="94B633"/>
      </a:accent3>
      <a:accent4>
        <a:srgbClr val="C53830"/>
      </a:accent4>
      <a:accent5>
        <a:srgbClr val="C31C67"/>
      </a:accent5>
      <a:accent6>
        <a:srgbClr val="DE9829"/>
      </a:accent6>
      <a:hlink>
        <a:srgbClr val="1B9B94"/>
      </a:hlink>
      <a:folHlink>
        <a:srgbClr val="94B63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9207</TotalTime>
  <Words>328</Words>
  <Application>Microsoft Macintosh PowerPoint</Application>
  <PresentationFormat>On-screen Show (4:3)</PresentationFormat>
  <Paragraphs>93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1_Office Theme</vt:lpstr>
      <vt:lpstr>THE AUSTRALIAN SYNCHROTRON ELECTRONIC LOG BOOK</vt:lpstr>
      <vt:lpstr>ELECTRONIC LOG BOOK     eLog</vt:lpstr>
      <vt:lpstr>eLog A FACILITY WIDE COMMUNICATION TOOL</vt:lpstr>
      <vt:lpstr>DEVELOPMENT OF ASLS eLOG</vt:lpstr>
      <vt:lpstr>ADDED FEATURES</vt:lpstr>
      <vt:lpstr>FACILITY WIDE USAGE</vt:lpstr>
      <vt:lpstr>WIDE ACCESS (Everywhere)</vt:lpstr>
      <vt:lpstr>WHAT DOES eLOG LOOK LIKE?</vt:lpstr>
      <vt:lpstr>FULL FORMATTED DATA ENTRY</vt:lpstr>
      <vt:lpstr>TEMPLATES </vt:lpstr>
      <vt:lpstr>Annotation and Comments</vt:lpstr>
      <vt:lpstr>ANNOTATIONS HELP FOR CLEAR INSTRUCTIONS</vt:lpstr>
      <vt:lpstr>RESPONSE TO BEAMLINE CALLOUT</vt:lpstr>
      <vt:lpstr>OHSE</vt:lpstr>
      <vt:lpstr>STATISTICS</vt:lpstr>
      <vt:lpstr>HISTORY - INITIAL LINAC CONDITIONING</vt:lpstr>
      <vt:lpstr>STATISTICS AND FACILITY KEY PERFORMANCE </vt:lpstr>
      <vt:lpstr>eLog A FACILITY WIDE COMMUNICATION TOOL</vt:lpstr>
      <vt:lpstr>DEMONSTRATION VERSION AVAILABLE SOON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</dc:creator>
  <cp:lastModifiedBy>Minnetta McGilvery</cp:lastModifiedBy>
  <cp:revision>95</cp:revision>
  <dcterms:created xsi:type="dcterms:W3CDTF">2010-06-25T00:44:03Z</dcterms:created>
  <dcterms:modified xsi:type="dcterms:W3CDTF">2014-10-28T22:16:14Z</dcterms:modified>
</cp:coreProperties>
</file>