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63" r:id="rId2"/>
  </p:sldIdLst>
  <p:sldSz cx="30267275" cy="42794238"/>
  <p:notesSz cx="6858000" cy="9144000"/>
  <p:defaultTextStyle>
    <a:defPPr>
      <a:defRPr lang="en-US"/>
    </a:defPPr>
    <a:lvl1pPr marL="0" algn="l" defTabSz="2087392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392" algn="l" defTabSz="2087392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4785" algn="l" defTabSz="2087392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2177" algn="l" defTabSz="2087392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9569" algn="l" defTabSz="2087392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6962" algn="l" defTabSz="2087392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4354" algn="l" defTabSz="2087392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1746" algn="l" defTabSz="2087392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9139" algn="l" defTabSz="2087392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00"/>
    <a:srgbClr val="007833"/>
    <a:srgbClr val="086114"/>
    <a:srgbClr val="0E5B10"/>
    <a:srgbClr val="1A6A1D"/>
    <a:srgbClr val="266A2A"/>
    <a:srgbClr val="2A7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375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80" y="8072"/>
      </p:cViewPr>
      <p:guideLst>
        <p:guide orient="horz" pos="13479"/>
        <p:guide pos="95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EF6D1-C355-404D-B092-860CE33AB03A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5FFB-2F8C-4C49-8C92-C53BC4CF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9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1084" y="652357"/>
            <a:ext cx="28065108" cy="206507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6200" b="1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 Click to edit Master title style Click to edit Master title style 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407254" y="4147028"/>
            <a:ext cx="29468624" cy="136064"/>
          </a:xfrm>
          <a:prstGeom prst="rect">
            <a:avLst/>
          </a:prstGeom>
          <a:solidFill>
            <a:srgbClr val="0078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70" tIns="52185" rIns="104370" bIns="52185" rtlCol="0" anchor="ctr"/>
          <a:lstStyle/>
          <a:p>
            <a:pPr algn="ctr"/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101084" y="2823501"/>
            <a:ext cx="28065108" cy="1315951"/>
          </a:xfrm>
        </p:spPr>
        <p:txBody>
          <a:bodyPr>
            <a:normAutofit/>
          </a:bodyPr>
          <a:lstStyle>
            <a:lvl1pPr marL="0" indent="0" algn="ctr">
              <a:buNone/>
              <a:defRPr lang="en-US" sz="4100" b="0" i="0" kern="1200" baseline="0" dirty="0" smtClean="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6264571" y="6607181"/>
            <a:ext cx="8108351" cy="4510634"/>
          </a:xfrm>
        </p:spPr>
        <p:txBody>
          <a:bodyPr>
            <a:normAutofit/>
          </a:bodyPr>
          <a:lstStyle>
            <a:lvl1pPr marL="309848" indent="-309848">
              <a:buClr>
                <a:srgbClr val="007833"/>
              </a:buClr>
              <a:defRPr sz="3700"/>
            </a:lvl1pPr>
            <a:lvl2pPr marL="777337" indent="-467489">
              <a:buClr>
                <a:srgbClr val="007833"/>
              </a:buClr>
              <a:defRPr sz="3700"/>
            </a:lvl2pPr>
            <a:lvl3pPr marL="1087184" indent="-309848">
              <a:buClr>
                <a:srgbClr val="007833"/>
              </a:buClr>
              <a:defRPr sz="3700"/>
            </a:lvl3pPr>
            <a:lvl4pPr marL="1552861" indent="-465678">
              <a:buClr>
                <a:srgbClr val="007833"/>
              </a:buClr>
              <a:defRPr sz="3700"/>
            </a:lvl4pPr>
            <a:lvl5pPr marL="1967802" indent="-414942">
              <a:buClr>
                <a:srgbClr val="007833"/>
              </a:buClr>
              <a:defRPr sz="3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6264572" y="5385917"/>
            <a:ext cx="8108351" cy="1221263"/>
          </a:xfrm>
        </p:spPr>
        <p:txBody>
          <a:bodyPr>
            <a:normAutofit/>
          </a:bodyPr>
          <a:lstStyle>
            <a:lvl1pPr marL="0" indent="0" algn="l">
              <a:buNone/>
              <a:defRPr sz="4100" b="1" baseline="0">
                <a:solidFill>
                  <a:srgbClr val="007833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Header and text style 1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5765132" y="6607181"/>
            <a:ext cx="8108351" cy="4510634"/>
          </a:xfrm>
        </p:spPr>
        <p:txBody>
          <a:bodyPr>
            <a:normAutofit/>
          </a:bodyPr>
          <a:lstStyle>
            <a:lvl1pPr marL="309848" indent="-309848">
              <a:buClr>
                <a:srgbClr val="007833"/>
              </a:buClr>
              <a:defRPr sz="3700"/>
            </a:lvl1pPr>
            <a:lvl2pPr marL="777337" indent="-467489">
              <a:buClr>
                <a:srgbClr val="007833"/>
              </a:buClr>
              <a:defRPr sz="3700"/>
            </a:lvl2pPr>
            <a:lvl3pPr marL="1087184" indent="-309848">
              <a:buClr>
                <a:srgbClr val="007833"/>
              </a:buClr>
              <a:defRPr sz="3700"/>
            </a:lvl3pPr>
            <a:lvl4pPr marL="1552861" indent="-465678">
              <a:buClr>
                <a:srgbClr val="007833"/>
              </a:buClr>
              <a:defRPr sz="3700"/>
            </a:lvl4pPr>
            <a:lvl5pPr marL="1967802" indent="-414942">
              <a:buClr>
                <a:srgbClr val="007833"/>
              </a:buClr>
              <a:defRPr sz="3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5765133" y="5385917"/>
            <a:ext cx="8108351" cy="1221263"/>
          </a:xfrm>
          <a:solidFill>
            <a:srgbClr val="007833"/>
          </a:solidFill>
        </p:spPr>
        <p:txBody>
          <a:bodyPr>
            <a:normAutofit/>
          </a:bodyPr>
          <a:lstStyle>
            <a:lvl1pPr marL="0" indent="0" algn="l">
              <a:buNone/>
              <a:defRPr sz="4100" b="1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Header and text style 2</a:t>
            </a:r>
          </a:p>
        </p:txBody>
      </p:sp>
      <p:pic>
        <p:nvPicPr>
          <p:cNvPr id="5" name="Picture 4" descr="30 inch_poster bar_sns gr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2136"/>
            <a:ext cx="30267275" cy="196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4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3774" y="1713758"/>
            <a:ext cx="6810137" cy="36513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364" y="1713758"/>
            <a:ext cx="19925956" cy="36513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8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13293955"/>
            <a:ext cx="25727184" cy="9173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091" y="24250068"/>
            <a:ext cx="21187093" cy="109363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6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1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8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0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6" y="27499263"/>
            <a:ext cx="25727184" cy="8499411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6" y="18138028"/>
            <a:ext cx="25727184" cy="936123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392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478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217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956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696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435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17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913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364" y="9985326"/>
            <a:ext cx="13368046" cy="2824221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5865" y="9985326"/>
            <a:ext cx="13368046" cy="2824221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7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579176"/>
            <a:ext cx="13373303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392" indent="0">
              <a:buNone/>
              <a:defRPr sz="9100" b="1"/>
            </a:lvl2pPr>
            <a:lvl3pPr marL="4174785" indent="0">
              <a:buNone/>
              <a:defRPr sz="8200" b="1"/>
            </a:lvl3pPr>
            <a:lvl4pPr marL="6262177" indent="0">
              <a:buNone/>
              <a:defRPr sz="7300" b="1"/>
            </a:lvl4pPr>
            <a:lvl5pPr marL="8349569" indent="0">
              <a:buNone/>
              <a:defRPr sz="7300" b="1"/>
            </a:lvl5pPr>
            <a:lvl6pPr marL="10436962" indent="0">
              <a:buNone/>
              <a:defRPr sz="7300" b="1"/>
            </a:lvl6pPr>
            <a:lvl7pPr marL="12524354" indent="0">
              <a:buNone/>
              <a:defRPr sz="7300" b="1"/>
            </a:lvl7pPr>
            <a:lvl8pPr marL="14611746" indent="0">
              <a:buNone/>
              <a:defRPr sz="7300" b="1"/>
            </a:lvl8pPr>
            <a:lvl9pPr marL="16699139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64" y="13571321"/>
            <a:ext cx="13373303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358" y="9579176"/>
            <a:ext cx="13378556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392" indent="0">
              <a:buNone/>
              <a:defRPr sz="9100" b="1"/>
            </a:lvl2pPr>
            <a:lvl3pPr marL="4174785" indent="0">
              <a:buNone/>
              <a:defRPr sz="8200" b="1"/>
            </a:lvl3pPr>
            <a:lvl4pPr marL="6262177" indent="0">
              <a:buNone/>
              <a:defRPr sz="7300" b="1"/>
            </a:lvl4pPr>
            <a:lvl5pPr marL="8349569" indent="0">
              <a:buNone/>
              <a:defRPr sz="7300" b="1"/>
            </a:lvl5pPr>
            <a:lvl6pPr marL="10436962" indent="0">
              <a:buNone/>
              <a:defRPr sz="7300" b="1"/>
            </a:lvl6pPr>
            <a:lvl7pPr marL="12524354" indent="0">
              <a:buNone/>
              <a:defRPr sz="7300" b="1"/>
            </a:lvl7pPr>
            <a:lvl8pPr marL="14611746" indent="0">
              <a:buNone/>
              <a:defRPr sz="7300" b="1"/>
            </a:lvl8pPr>
            <a:lvl9pPr marL="16699139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358" y="13571321"/>
            <a:ext cx="13378556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5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6" y="1703845"/>
            <a:ext cx="9957725" cy="725124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664" y="1703848"/>
            <a:ext cx="16920247" cy="36523697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66" y="8955094"/>
            <a:ext cx="9957725" cy="29272451"/>
          </a:xfrm>
        </p:spPr>
        <p:txBody>
          <a:bodyPr/>
          <a:lstStyle>
            <a:lvl1pPr marL="0" indent="0">
              <a:buNone/>
              <a:defRPr sz="6400"/>
            </a:lvl1pPr>
            <a:lvl2pPr marL="2087392" indent="0">
              <a:buNone/>
              <a:defRPr sz="5500"/>
            </a:lvl2pPr>
            <a:lvl3pPr marL="4174785" indent="0">
              <a:buNone/>
              <a:defRPr sz="4600"/>
            </a:lvl3pPr>
            <a:lvl4pPr marL="6262177" indent="0">
              <a:buNone/>
              <a:defRPr sz="4100"/>
            </a:lvl4pPr>
            <a:lvl5pPr marL="8349569" indent="0">
              <a:buNone/>
              <a:defRPr sz="4100"/>
            </a:lvl5pPr>
            <a:lvl6pPr marL="10436962" indent="0">
              <a:buNone/>
              <a:defRPr sz="4100"/>
            </a:lvl6pPr>
            <a:lvl7pPr marL="12524354" indent="0">
              <a:buNone/>
              <a:defRPr sz="4100"/>
            </a:lvl7pPr>
            <a:lvl8pPr marL="14611746" indent="0">
              <a:buNone/>
              <a:defRPr sz="4100"/>
            </a:lvl8pPr>
            <a:lvl9pPr marL="1669913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9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598" y="29955967"/>
            <a:ext cx="18160365" cy="353647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598" y="3823744"/>
            <a:ext cx="18160365" cy="25676543"/>
          </a:xfrm>
        </p:spPr>
        <p:txBody>
          <a:bodyPr/>
          <a:lstStyle>
            <a:lvl1pPr marL="0" indent="0">
              <a:buNone/>
              <a:defRPr sz="14600"/>
            </a:lvl1pPr>
            <a:lvl2pPr marL="2087392" indent="0">
              <a:buNone/>
              <a:defRPr sz="12800"/>
            </a:lvl2pPr>
            <a:lvl3pPr marL="4174785" indent="0">
              <a:buNone/>
              <a:defRPr sz="11000"/>
            </a:lvl3pPr>
            <a:lvl4pPr marL="6262177" indent="0">
              <a:buNone/>
              <a:defRPr sz="9100"/>
            </a:lvl4pPr>
            <a:lvl5pPr marL="8349569" indent="0">
              <a:buNone/>
              <a:defRPr sz="9100"/>
            </a:lvl5pPr>
            <a:lvl6pPr marL="10436962" indent="0">
              <a:buNone/>
              <a:defRPr sz="9100"/>
            </a:lvl6pPr>
            <a:lvl7pPr marL="12524354" indent="0">
              <a:buNone/>
              <a:defRPr sz="9100"/>
            </a:lvl7pPr>
            <a:lvl8pPr marL="14611746" indent="0">
              <a:buNone/>
              <a:defRPr sz="9100"/>
            </a:lvl8pPr>
            <a:lvl9pPr marL="16699139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598" y="33492439"/>
            <a:ext cx="18160365" cy="5022376"/>
          </a:xfrm>
        </p:spPr>
        <p:txBody>
          <a:bodyPr/>
          <a:lstStyle>
            <a:lvl1pPr marL="0" indent="0">
              <a:buNone/>
              <a:defRPr sz="6400"/>
            </a:lvl1pPr>
            <a:lvl2pPr marL="2087392" indent="0">
              <a:buNone/>
              <a:defRPr sz="5500"/>
            </a:lvl2pPr>
            <a:lvl3pPr marL="4174785" indent="0">
              <a:buNone/>
              <a:defRPr sz="4600"/>
            </a:lvl3pPr>
            <a:lvl4pPr marL="6262177" indent="0">
              <a:buNone/>
              <a:defRPr sz="4100"/>
            </a:lvl4pPr>
            <a:lvl5pPr marL="8349569" indent="0">
              <a:buNone/>
              <a:defRPr sz="4100"/>
            </a:lvl5pPr>
            <a:lvl6pPr marL="10436962" indent="0">
              <a:buNone/>
              <a:defRPr sz="4100"/>
            </a:lvl6pPr>
            <a:lvl7pPr marL="12524354" indent="0">
              <a:buNone/>
              <a:defRPr sz="4100"/>
            </a:lvl7pPr>
            <a:lvl8pPr marL="14611746" indent="0">
              <a:buNone/>
              <a:defRPr sz="4100"/>
            </a:lvl8pPr>
            <a:lvl9pPr marL="1669913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4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364" y="1713754"/>
            <a:ext cx="27240548" cy="7132373"/>
          </a:xfrm>
          <a:prstGeom prst="rect">
            <a:avLst/>
          </a:prstGeom>
        </p:spPr>
        <p:txBody>
          <a:bodyPr vert="horz" lIns="417478" tIns="208739" rIns="417478" bIns="20873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985326"/>
            <a:ext cx="27240548" cy="28242219"/>
          </a:xfrm>
          <a:prstGeom prst="rect">
            <a:avLst/>
          </a:prstGeom>
        </p:spPr>
        <p:txBody>
          <a:bodyPr vert="horz" lIns="417478" tIns="208739" rIns="417478" bIns="2087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364" y="39663922"/>
            <a:ext cx="7062364" cy="2278397"/>
          </a:xfrm>
          <a:prstGeom prst="rect">
            <a:avLst/>
          </a:prstGeom>
        </p:spPr>
        <p:txBody>
          <a:bodyPr vert="horz" lIns="417478" tIns="208739" rIns="417478" bIns="208739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395B-180B-3340-AE8A-4B218B40C199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1319" y="39663922"/>
            <a:ext cx="9584637" cy="2278397"/>
          </a:xfrm>
          <a:prstGeom prst="rect">
            <a:avLst/>
          </a:prstGeom>
        </p:spPr>
        <p:txBody>
          <a:bodyPr vert="horz" lIns="417478" tIns="208739" rIns="417478" bIns="208739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1547" y="39663922"/>
            <a:ext cx="7062364" cy="2278397"/>
          </a:xfrm>
          <a:prstGeom prst="rect">
            <a:avLst/>
          </a:prstGeom>
        </p:spPr>
        <p:txBody>
          <a:bodyPr vert="horz" lIns="417478" tIns="208739" rIns="417478" bIns="208739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60608-5631-894A-AFE3-6325A72C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7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7392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544" indent="-1565544" algn="l" defTabSz="2087392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013" indent="-1304620" algn="l" defTabSz="2087392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481" indent="-1043696" algn="l" defTabSz="208739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873" indent="-1043696" algn="l" defTabSz="2087392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265" indent="-1043696" algn="l" defTabSz="2087392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0658" indent="-1043696" algn="l" defTabSz="2087392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8050" indent="-1043696" algn="l" defTabSz="2087392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5442" indent="-1043696" algn="l" defTabSz="2087392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2835" indent="-1043696" algn="l" defTabSz="2087392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739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392" algn="l" defTabSz="208739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785" algn="l" defTabSz="208739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2177" algn="l" defTabSz="208739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9569" algn="l" defTabSz="208739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6962" algn="l" defTabSz="208739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4354" algn="l" defTabSz="208739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1746" algn="l" defTabSz="208739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9139" algn="l" defTabSz="208739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6222406" y="20650392"/>
            <a:ext cx="13581489" cy="7001741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6222406" y="28925738"/>
            <a:ext cx="13581489" cy="9567314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6070006" y="12478623"/>
            <a:ext cx="13581489" cy="6706664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01361" y="32362060"/>
            <a:ext cx="13581489" cy="637127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01361" y="25370706"/>
            <a:ext cx="13581489" cy="637127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01361" y="18133551"/>
            <a:ext cx="13581489" cy="6487090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1361" y="11552450"/>
            <a:ext cx="13581489" cy="5874036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77" y="1132987"/>
            <a:ext cx="28579431" cy="2065078"/>
          </a:xfrm>
        </p:spPr>
        <p:txBody>
          <a:bodyPr/>
          <a:lstStyle/>
          <a:p>
            <a:r>
              <a:rPr lang="en-US" sz="6500" dirty="0"/>
              <a:t>Remote Operation at SNS: Tools for the Modern Interconnected World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01084" y="2165526"/>
            <a:ext cx="28065108" cy="1856055"/>
          </a:xfrm>
        </p:spPr>
        <p:txBody>
          <a:bodyPr>
            <a:noAutofit/>
          </a:bodyPr>
          <a:lstStyle/>
          <a:p>
            <a:r>
              <a:rPr lang="en-US" dirty="0" smtClean="0"/>
              <a:t>Geoffrey Milanovich</a:t>
            </a:r>
          </a:p>
          <a:p>
            <a:r>
              <a:rPr lang="en-US" dirty="0" smtClean="0"/>
              <a:t>Oak Ridge National Laboratory</a:t>
            </a:r>
            <a:endParaRPr lang="en-US" dirty="0"/>
          </a:p>
        </p:txBody>
      </p:sp>
      <p:pic>
        <p:nvPicPr>
          <p:cNvPr id="14" name="Picture 13" descr="logbook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70" y="11812684"/>
            <a:ext cx="6270752" cy="4909786"/>
          </a:xfrm>
          <a:prstGeom prst="rect">
            <a:avLst/>
          </a:prstGeom>
          <a:effectLst>
            <a:outerShdw blurRad="317500" dist="127000" dir="2700000" algn="tl" rotWithShape="0">
              <a:srgbClr val="000000">
                <a:alpha val="3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264970" y="16722470"/>
            <a:ext cx="6270752" cy="540152"/>
          </a:xfrm>
          <a:prstGeom prst="rect">
            <a:avLst/>
          </a:prstGeom>
          <a:noFill/>
        </p:spPr>
        <p:txBody>
          <a:bodyPr wrap="square" lIns="104370" tIns="52185" rIns="104370" bIns="52185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Web Overview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72" y="18564150"/>
            <a:ext cx="6270752" cy="5341521"/>
          </a:xfrm>
          <a:prstGeom prst="rect">
            <a:avLst/>
          </a:prstGeom>
          <a:effectLst>
            <a:outerShdw blurRad="317500" dist="127000" dir="2700000" algn="tl" rotWithShape="0">
              <a:srgbClr val="000000">
                <a:alpha val="3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64971" y="23905671"/>
            <a:ext cx="6270752" cy="540152"/>
          </a:xfrm>
          <a:prstGeom prst="rect">
            <a:avLst/>
          </a:prstGeom>
          <a:noFill/>
        </p:spPr>
        <p:txBody>
          <a:bodyPr wrap="square" lIns="104370" tIns="52185" rIns="104370" bIns="52185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Web Beam Diagnostics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71" y="25580695"/>
            <a:ext cx="6270751" cy="5349279"/>
          </a:xfrm>
          <a:prstGeom prst="rect">
            <a:avLst/>
          </a:prstGeom>
          <a:effectLst>
            <a:outerShdw blurRad="317500" dist="127000" dir="2700000" algn="tl" rotWithShape="0">
              <a:srgbClr val="000000">
                <a:alpha val="3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264970" y="31074837"/>
            <a:ext cx="6270752" cy="540152"/>
          </a:xfrm>
          <a:prstGeom prst="rect">
            <a:avLst/>
          </a:prstGeom>
          <a:noFill/>
        </p:spPr>
        <p:txBody>
          <a:bodyPr wrap="square" lIns="104370" tIns="52185" rIns="104370" bIns="52185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Web Availability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1084" y="39411375"/>
            <a:ext cx="1431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Acknowledgements: 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Kay 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Kasemir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Xihui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Chen</a:t>
            </a:r>
            <a:endParaRPr lang="en-US" sz="3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4968" y="7898268"/>
            <a:ext cx="128899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/>
                <a:cs typeface="Arial"/>
              </a:rPr>
              <a:t>SNS Status Page</a:t>
            </a:r>
          </a:p>
          <a:p>
            <a:endParaRPr lang="en-US" sz="3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The status page was first developed as an alternative to the online logbook. It evolved into a graphically rich page with a focus on machine health.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13843" y="29344196"/>
            <a:ext cx="5535189" cy="378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"/>
                <a:cs typeface="Arial"/>
              </a:rPr>
              <a:t>WebOPI</a:t>
            </a:r>
            <a:endParaRPr lang="en-US" sz="4800" dirty="0" smtClean="0"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Converts BOY OPIs  to JSON text which is displayed by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  <a:cs typeface="Arial"/>
              </a:rPr>
              <a:t>Javascript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 on a browser. This example could be optimized for mobile display if put into production.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4134" y="11815880"/>
            <a:ext cx="6106769" cy="28007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 smtClean="0">
                <a:solidFill>
                  <a:srgbClr val="007833"/>
                </a:solidFill>
                <a:latin typeface="Arial"/>
                <a:cs typeface="Arial"/>
              </a:rPr>
              <a:t>Overview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The overview page provides at-a-glance informatio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. It is management’s preferred page to check machine status.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4134" y="25579665"/>
            <a:ext cx="6434735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833"/>
                </a:solidFill>
                <a:latin typeface="Arial"/>
                <a:cs typeface="Arial"/>
              </a:rPr>
              <a:t>Availability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Availability numbers are generated from data entered by operators into the end-of-shift reports database.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84134" y="18657462"/>
            <a:ext cx="6434735" cy="378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833"/>
                </a:solidFill>
                <a:latin typeface="Arial"/>
                <a:cs typeface="Arial"/>
              </a:rPr>
              <a:t>Diagnostics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The diagnostics page shows the most visually interesting images to the public. The stripper foil picture is false-colored by temperature. Current waveforms show beam increasing in the ring.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6392" y="4492155"/>
            <a:ext cx="27575516" cy="271788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0" tIns="228600" rIns="274320" bIns="228600" rtlCol="0">
            <a:noAutofit/>
          </a:bodyPr>
          <a:lstStyle/>
          <a:p>
            <a:pPr algn="ctr"/>
            <a:r>
              <a:rPr lang="en-US" sz="5400" b="1" dirty="0" smtClean="0">
                <a:latin typeface="Arial"/>
                <a:cs typeface="Arial"/>
              </a:rPr>
              <a:t>Summary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The presence of operators in a control room may not ever end, but new tools now make remote monitoring and operation more feasible. High level overviews are provided on a standard web page, and detailed information is now available through the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  <a:cs typeface="Arial"/>
              </a:rPr>
              <a:t>WebOPI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 interface.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6" name="Picture 25" descr="StatusLogboo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73" y="32684446"/>
            <a:ext cx="6270752" cy="5332087"/>
          </a:xfrm>
          <a:prstGeom prst="rect">
            <a:avLst/>
          </a:prstGeom>
          <a:effectLst>
            <a:outerShdw blurRad="317500" dist="127000" dir="2700000" algn="tl" rotWithShape="0">
              <a:srgbClr val="000000">
                <a:alpha val="3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1264976" y="38092730"/>
            <a:ext cx="6270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Web Logbook Overview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84134" y="32684446"/>
            <a:ext cx="643473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833"/>
                </a:solidFill>
                <a:latin typeface="Arial"/>
                <a:cs typeface="Arial"/>
              </a:rPr>
              <a:t>Logbook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The l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ogbook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overview shows entries from multiple logbooks at once. Also, it embeds pictures, but does not show attachments, which provides some confidentiality.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6" descr="IOS Screen Sho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871" y="29325487"/>
            <a:ext cx="6269877" cy="8167826"/>
          </a:xfrm>
          <a:prstGeom prst="rect">
            <a:avLst/>
          </a:prstGeom>
          <a:effectLst>
            <a:outerShdw blurRad="317500" dist="127000" dir="2700000" algn="tl" rotWithShape="0">
              <a:srgbClr val="000000">
                <a:alpha val="3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16590872" y="37657177"/>
            <a:ext cx="626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/>
                <a:cs typeface="Arial"/>
              </a:rPr>
              <a:t>iPad</a:t>
            </a:r>
            <a:r>
              <a:rPr lang="en-US" sz="2800" dirty="0" smtClean="0">
                <a:latin typeface="Arial"/>
                <a:cs typeface="Arial"/>
              </a:rPr>
              <a:t> displaying </a:t>
            </a:r>
            <a:r>
              <a:rPr lang="en-US" sz="2800" dirty="0" err="1" smtClean="0">
                <a:latin typeface="Arial"/>
                <a:cs typeface="Arial"/>
              </a:rPr>
              <a:t>WebOPI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590877" y="7937896"/>
            <a:ext cx="12889916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/>
                <a:cs typeface="Arial"/>
              </a:rPr>
              <a:t>Evolution from EPICS to the Web</a:t>
            </a:r>
          </a:p>
          <a:p>
            <a:endParaRPr lang="en-US" sz="3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EPICS provides a robust control system, but lacks internet connectivity. BOY, part of Control System Studio (CSS), provides a Java-based GUI to display variables and controls. The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  <a:cs typeface="Arial"/>
              </a:rPr>
              <a:t>WebOPI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 tool displays BOY screens on the internet. Conversion is easy and accurate.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1" name="Picture 30" descr="EkickEDLNoError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876" y="12744083"/>
            <a:ext cx="6269875" cy="5820067"/>
          </a:xfrm>
          <a:prstGeom prst="rect">
            <a:avLst/>
          </a:prstGeom>
          <a:effectLst>
            <a:outerShdw blurRad="317500" dist="127000" dir="2700000" algn="tl" rotWithShape="0">
              <a:srgbClr val="000000">
                <a:alpha val="35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16590875" y="18647789"/>
            <a:ext cx="626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EDM Display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313843" y="12744083"/>
            <a:ext cx="48861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833"/>
                </a:solidFill>
                <a:latin typeface="Arial"/>
                <a:cs typeface="Arial"/>
              </a:rPr>
              <a:t>EDM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This example of an Epics-based display has buttons, sliders, and waveforms to be converted.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4" name="Picture 33" descr="EkickBoyNoError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875" y="21007044"/>
            <a:ext cx="6269873" cy="5826793"/>
          </a:xfrm>
          <a:prstGeom prst="rect">
            <a:avLst/>
          </a:prstGeom>
          <a:effectLst>
            <a:outerShdw blurRad="317500" dist="127000" dir="2700000" algn="tl" rotWithShape="0">
              <a:srgbClr val="000000">
                <a:alpha val="35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16590877" y="26956735"/>
            <a:ext cx="626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BOY Conversion of Display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313843" y="21007044"/>
            <a:ext cx="48861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833"/>
                </a:solidFill>
                <a:latin typeface="Arial"/>
                <a:cs typeface="Arial"/>
              </a:rPr>
              <a:t>EDM2BOY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EDM2BOY, a tool provided in CSS, converted the screen with no assistance from the user.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26993" y="39415852"/>
            <a:ext cx="7340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srgbClr val="007833"/>
                </a:solidFill>
                <a:latin typeface="Arial"/>
                <a:cs typeface="Arial"/>
              </a:rPr>
              <a:t>Visit 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http:/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controlsystemstudio.org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1084" y="40155911"/>
            <a:ext cx="23021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Arial"/>
                <a:cs typeface="Arial"/>
              </a:rPr>
              <a:t>ORNL is managed by UT-</a:t>
            </a:r>
            <a:r>
              <a:rPr lang="en-US" sz="3600" i="1" dirty="0" err="1" smtClean="0">
                <a:latin typeface="Arial"/>
                <a:cs typeface="Arial"/>
              </a:rPr>
              <a:t>Battele</a:t>
            </a:r>
            <a:r>
              <a:rPr lang="en-US" sz="3600" i="1" dirty="0" smtClean="0">
                <a:latin typeface="Arial"/>
                <a:cs typeface="Arial"/>
              </a:rPr>
              <a:t>, LLC for the U.S. Department of Energy under contract DE-AC05-00OR22725</a:t>
            </a:r>
            <a:endParaRPr lang="en-US" sz="3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4588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NL Guidline colors">
      <a:dk1>
        <a:srgbClr val="007833"/>
      </a:dk1>
      <a:lt1>
        <a:sysClr val="window" lastClr="FFFFFF"/>
      </a:lt1>
      <a:dk2>
        <a:srgbClr val="88332E"/>
      </a:dk2>
      <a:lt2>
        <a:srgbClr val="EEECE1"/>
      </a:lt2>
      <a:accent1>
        <a:srgbClr val="84B641"/>
      </a:accent1>
      <a:accent2>
        <a:srgbClr val="DE762D"/>
      </a:accent2>
      <a:accent3>
        <a:srgbClr val="1A9D96"/>
      </a:accent3>
      <a:accent4>
        <a:srgbClr val="88332E"/>
      </a:accent4>
      <a:accent5>
        <a:srgbClr val="5091CD"/>
      </a:accent5>
      <a:accent6>
        <a:srgbClr val="F1B94A"/>
      </a:accent6>
      <a:hlink>
        <a:srgbClr val="84B641"/>
      </a:hlink>
      <a:folHlink>
        <a:srgbClr val="84E6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28998</TotalTime>
  <Words>382</Words>
  <Application>Microsoft Macintosh PowerPoint</Application>
  <PresentationFormat>Custom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Remote Operation at SNS: Tools for the Modern Interconnected World</vt:lpstr>
    </vt:vector>
  </TitlesOfParts>
  <Manager/>
  <Company>Oak Ridge National Laboratory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LeJean Hardin</dc:creator>
  <cp:keywords/>
  <dc:description/>
  <cp:lastModifiedBy>Geoffrey Milanovich</cp:lastModifiedBy>
  <cp:revision>61</cp:revision>
  <dcterms:created xsi:type="dcterms:W3CDTF">2014-03-03T21:28:59Z</dcterms:created>
  <dcterms:modified xsi:type="dcterms:W3CDTF">2014-10-21T13:49:58Z</dcterms:modified>
  <cp:category/>
</cp:coreProperties>
</file>