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9306838" cy="42808525"/>
  <p:notesSz cx="6805613" cy="9939338"/>
  <p:defaultTextStyle>
    <a:defPPr>
      <a:defRPr lang="ja-JP"/>
    </a:defPPr>
    <a:lvl1pPr marL="0" algn="l" defTabSz="41208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1pPr>
    <a:lvl2pPr marL="2060418" algn="l" defTabSz="41208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2pPr>
    <a:lvl3pPr marL="4120835" algn="l" defTabSz="41208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3pPr>
    <a:lvl4pPr marL="6181253" algn="l" defTabSz="41208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4pPr>
    <a:lvl5pPr marL="8241670" algn="l" defTabSz="41208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5pPr>
    <a:lvl6pPr marL="10302088" algn="l" defTabSz="41208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6pPr>
    <a:lvl7pPr marL="12362505" algn="l" defTabSz="41208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7pPr>
    <a:lvl8pPr marL="14422923" algn="l" defTabSz="41208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8pPr>
    <a:lvl9pPr marL="16483340" algn="l" defTabSz="41208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592" autoAdjust="0"/>
  </p:normalViewPr>
  <p:slideViewPr>
    <p:cSldViewPr>
      <p:cViewPr>
        <p:scale>
          <a:sx n="50" d="100"/>
          <a:sy n="50" d="100"/>
        </p:scale>
        <p:origin x="-864" y="6726"/>
      </p:cViewPr>
      <p:guideLst>
        <p:guide orient="horz" pos="13483"/>
        <p:guide pos="92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WAO%202014\&#20998;&#26512;&#12487;&#12540;&#12479;\HE%20Analysis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29482;&#21475;&#12398;&#20316;&#25104;&#25991;&#26360;&#12501;&#12449;&#12452;&#12523;\WAO\2014\USB&#20998;&#26512;&#12487;&#12540;&#12479;\HE%20Analysi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29482;&#21475;&#12398;&#20316;&#25104;&#25991;&#26360;&#12501;&#12449;&#12452;&#12523;\WAO\2014\USB&#20998;&#26512;&#12487;&#12540;&#12479;\HE%20Analysi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29482;&#21475;&#12398;&#20316;&#25104;&#25991;&#26360;&#12501;&#12449;&#12452;&#12523;\WAO\2014\USB&#20998;&#26512;&#12487;&#12540;&#12479;\HE%20Analysis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29482;&#21475;&#12398;&#20316;&#25104;&#25991;&#26360;&#12501;&#12449;&#12452;&#12523;\WAO\2014\USB&#20998;&#26512;&#12487;&#12540;&#12479;\HE%20Analysis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29482;&#21475;&#12398;&#20316;&#25104;&#25991;&#26360;&#12501;&#12449;&#12452;&#12523;\WAO\2014\USB&#20998;&#26512;&#12487;&#12540;&#12479;\HE%20Analysis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29482;&#21475;&#12398;&#20316;&#25104;&#25991;&#26360;&#12501;&#12449;&#12452;&#12523;\WAO\2014\USB&#20998;&#26512;&#12487;&#12540;&#12479;\HE%20Analysis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29482;&#21475;&#12398;&#20316;&#25104;&#25991;&#26360;&#12501;&#12449;&#12452;&#12523;\WAO\2014\USB&#20998;&#26512;&#12487;&#12540;&#12479;\HE%20Analysis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29482;&#21475;&#12398;&#20316;&#25104;&#25991;&#26360;&#12501;&#12449;&#12452;&#12523;\WAO\2014\USB&#20998;&#26512;&#12487;&#12540;&#12479;\HE%20Analysis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29482;&#21475;&#12398;&#20316;&#25104;&#25991;&#26360;&#12501;&#12449;&#12452;&#12523;\WAO\2014\USB&#20998;&#26512;&#12487;&#12540;&#12479;\HE%20Analysi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data!$F$48</c:f>
              <c:strCache>
                <c:ptCount val="1"/>
                <c:pt idx="0">
                  <c:v>Year of 2013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invertIfNegative val="0"/>
          <c:val>
            <c:numRef>
              <c:f>data!$G$48:$R$48</c:f>
              <c:numCache>
                <c:formatCode>General</c:formatCode>
                <c:ptCount val="12"/>
                <c:pt idx="0">
                  <c:v>0.42449969678593102</c:v>
                </c:pt>
                <c:pt idx="1">
                  <c:v>0.48989589712186254</c:v>
                </c:pt>
                <c:pt idx="2">
                  <c:v>0.38520801232665708</c:v>
                </c:pt>
                <c:pt idx="3">
                  <c:v>0.45871559633027531</c:v>
                </c:pt>
                <c:pt idx="4">
                  <c:v>0.30303030303030332</c:v>
                </c:pt>
                <c:pt idx="5">
                  <c:v>0.29585798816568143</c:v>
                </c:pt>
                <c:pt idx="6">
                  <c:v>0.16703786191536782</c:v>
                </c:pt>
                <c:pt idx="7">
                  <c:v>0.15936254980079712</c:v>
                </c:pt>
                <c:pt idx="8">
                  <c:v>0.33472803347280444</c:v>
                </c:pt>
                <c:pt idx="9">
                  <c:v>0.58972198820556065</c:v>
                </c:pt>
                <c:pt idx="10">
                  <c:v>0.46056419113413938</c:v>
                </c:pt>
                <c:pt idx="11">
                  <c:v>0.45480386583286098</c:v>
                </c:pt>
              </c:numCache>
            </c:numRef>
          </c:val>
        </c:ser>
        <c:ser>
          <c:idx val="2"/>
          <c:order val="1"/>
          <c:tx>
            <c:strRef>
              <c:f>data!$F$49</c:f>
              <c:strCache>
                <c:ptCount val="1"/>
                <c:pt idx="0">
                  <c:v>Year of 2014</c:v>
                </c:pt>
              </c:strCache>
            </c:strRef>
          </c:tx>
          <c:invertIfNegative val="0"/>
          <c:val>
            <c:numRef>
              <c:f>data!$G$49:$R$49</c:f>
              <c:numCache>
                <c:formatCode>General</c:formatCode>
                <c:ptCount val="12"/>
                <c:pt idx="0">
                  <c:v>0.36231884057971098</c:v>
                </c:pt>
                <c:pt idx="1">
                  <c:v>0.3046922608165753</c:v>
                </c:pt>
                <c:pt idx="2">
                  <c:v>0.14880952380952381</c:v>
                </c:pt>
                <c:pt idx="3">
                  <c:v>0</c:v>
                </c:pt>
                <c:pt idx="4">
                  <c:v>0.14440433212996451</c:v>
                </c:pt>
                <c:pt idx="5">
                  <c:v>0.1754385964912287</c:v>
                </c:pt>
                <c:pt idx="6">
                  <c:v>0.22259321090706774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895360"/>
        <c:axId val="96896896"/>
      </c:barChart>
      <c:catAx>
        <c:axId val="96895360"/>
        <c:scaling>
          <c:orientation val="minMax"/>
        </c:scaling>
        <c:delete val="0"/>
        <c:axPos val="b"/>
        <c:majorTickMark val="out"/>
        <c:minorTickMark val="none"/>
        <c:tickLblPos val="nextTo"/>
        <c:crossAx val="96896896"/>
        <c:crosses val="autoZero"/>
        <c:auto val="1"/>
        <c:lblAlgn val="ctr"/>
        <c:lblOffset val="100"/>
        <c:noMultiLvlLbl val="0"/>
      </c:catAx>
      <c:valAx>
        <c:axId val="96896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6895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288521839198746"/>
          <c:y val="0.4398745534121945"/>
          <c:w val="0.17921764911693119"/>
          <c:h val="0.12025089317561206"/>
        </c:manualLayout>
      </c:layout>
      <c:overlay val="0"/>
      <c:txPr>
        <a:bodyPr/>
        <a:lstStyle/>
        <a:p>
          <a:pPr>
            <a:defRPr sz="1800" b="1">
              <a:latin typeface="Arial" pitchFamily="34" charset="0"/>
              <a:cs typeface="Arial" pitchFamily="34" charset="0"/>
            </a:defRPr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gurph!$P$17:$P$29</c:f>
              <c:strCache>
                <c:ptCount val="13"/>
                <c:pt idx="0">
                  <c:v>data file handling error</c:v>
                </c:pt>
                <c:pt idx="1">
                  <c:v>data file selection error</c:v>
                </c:pt>
                <c:pt idx="2">
                  <c:v>measurement equipment selection error</c:v>
                </c:pt>
                <c:pt idx="3">
                  <c:v>data input error</c:v>
                </c:pt>
                <c:pt idx="4">
                  <c:v>beam or course change order error</c:v>
                </c:pt>
                <c:pt idx="5">
                  <c:v>caliculation error</c:v>
                </c:pt>
                <c:pt idx="6">
                  <c:v>damage</c:v>
                </c:pt>
                <c:pt idx="7">
                  <c:v>equipment setting error</c:v>
                </c:pt>
                <c:pt idx="8">
                  <c:v>installation error</c:v>
                </c:pt>
                <c:pt idx="9">
                  <c:v>measurement process error</c:v>
                </c:pt>
                <c:pt idx="10">
                  <c:v>measurement error</c:v>
                </c:pt>
                <c:pt idx="11">
                  <c:v>switch operation error</c:v>
                </c:pt>
                <c:pt idx="12">
                  <c:v>other</c:v>
                </c:pt>
              </c:strCache>
            </c:strRef>
          </c:cat>
          <c:val>
            <c:numRef>
              <c:f>gurph!$Q$17:$Q$29</c:f>
              <c:numCache>
                <c:formatCode>General</c:formatCode>
                <c:ptCount val="13"/>
                <c:pt idx="0">
                  <c:v>15</c:v>
                </c:pt>
                <c:pt idx="1">
                  <c:v>6</c:v>
                </c:pt>
                <c:pt idx="2">
                  <c:v>9</c:v>
                </c:pt>
                <c:pt idx="3">
                  <c:v>4</c:v>
                </c:pt>
                <c:pt idx="4">
                  <c:v>5</c:v>
                </c:pt>
                <c:pt idx="5">
                  <c:v>2</c:v>
                </c:pt>
                <c:pt idx="6">
                  <c:v>5</c:v>
                </c:pt>
                <c:pt idx="7">
                  <c:v>2</c:v>
                </c:pt>
                <c:pt idx="8">
                  <c:v>2</c:v>
                </c:pt>
                <c:pt idx="9">
                  <c:v>5</c:v>
                </c:pt>
                <c:pt idx="10">
                  <c:v>3</c:v>
                </c:pt>
                <c:pt idx="11">
                  <c:v>26</c:v>
                </c:pt>
                <c:pt idx="1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7883430555555559"/>
          <c:y val="4.3557222222222219E-2"/>
          <c:w val="0.41058236111111113"/>
          <c:h val="0.93757999999999986"/>
        </c:manualLayout>
      </c:layout>
      <c:overlay val="0"/>
      <c:txPr>
        <a:bodyPr/>
        <a:lstStyle/>
        <a:p>
          <a:pPr>
            <a:defRPr sz="1400" b="1">
              <a:latin typeface="Arial" pitchFamily="34" charset="0"/>
              <a:cs typeface="Arial" pitchFamily="34" charset="0"/>
            </a:defRPr>
          </a:pPr>
          <a:endParaRPr lang="ja-JP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gurph!$G$17:$G$21</c:f>
              <c:strCache>
                <c:ptCount val="5"/>
                <c:pt idx="0">
                  <c:v>data file selection errors</c:v>
                </c:pt>
                <c:pt idx="1">
                  <c:v>machne operation error</c:v>
                </c:pt>
                <c:pt idx="2">
                  <c:v>preset switch or other error</c:v>
                </c:pt>
                <c:pt idx="3">
                  <c:v>course change operation error</c:v>
                </c:pt>
                <c:pt idx="4">
                  <c:v>beam calibration error</c:v>
                </c:pt>
              </c:strCache>
            </c:strRef>
          </c:cat>
          <c:val>
            <c:numRef>
              <c:f>gurph!$H$17:$H$21</c:f>
              <c:numCache>
                <c:formatCode>General</c:formatCode>
                <c:ptCount val="5"/>
                <c:pt idx="0">
                  <c:v>3</c:v>
                </c:pt>
                <c:pt idx="1">
                  <c:v>5</c:v>
                </c:pt>
                <c:pt idx="2">
                  <c:v>10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1795190058479532"/>
          <c:y val="0.23468527777777776"/>
          <c:w val="0.38019137426900607"/>
          <c:h val="0.59765694444444439"/>
        </c:manualLayout>
      </c:layout>
      <c:overlay val="0"/>
      <c:txPr>
        <a:bodyPr/>
        <a:lstStyle/>
        <a:p>
          <a:pPr>
            <a:defRPr sz="1400" b="1">
              <a:latin typeface="Arial" pitchFamily="34" charset="0"/>
              <a:cs typeface="Arial" pitchFamily="34" charset="0"/>
            </a:defRPr>
          </a:pPr>
          <a:endParaRPr lang="ja-JP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gurph!$P$63:$P$66</c:f>
              <c:strCache>
                <c:ptCount val="4"/>
                <c:pt idx="0">
                  <c:v>less than 5 years</c:v>
                </c:pt>
                <c:pt idx="1">
                  <c:v>6 to 10 years</c:v>
                </c:pt>
                <c:pt idx="2">
                  <c:v>11 to 15 years</c:v>
                </c:pt>
                <c:pt idx="3">
                  <c:v>16 to 20 years</c:v>
                </c:pt>
              </c:strCache>
            </c:strRef>
          </c:cat>
          <c:val>
            <c:numRef>
              <c:f>gurph!$Q$63:$Q$66</c:f>
              <c:numCache>
                <c:formatCode>General</c:formatCode>
                <c:ptCount val="4"/>
                <c:pt idx="0">
                  <c:v>61</c:v>
                </c:pt>
                <c:pt idx="1">
                  <c:v>6</c:v>
                </c:pt>
                <c:pt idx="2">
                  <c:v>25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087902777777856"/>
          <c:y val="0.34842111111111118"/>
          <c:w val="0.27853763888888883"/>
          <c:h val="0.30315777777777836"/>
        </c:manualLayout>
      </c:layout>
      <c:overlay val="0"/>
      <c:txPr>
        <a:bodyPr/>
        <a:lstStyle/>
        <a:p>
          <a:pPr>
            <a:defRPr sz="1400" b="1">
              <a:latin typeface="Arial" pitchFamily="34" charset="0"/>
              <a:cs typeface="Arial" pitchFamily="34" charset="0"/>
            </a:defRPr>
          </a:pPr>
          <a:endParaRPr lang="ja-JP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6701973684210532"/>
          <c:y val="8.6916264090177137E-2"/>
          <c:w val="0.53718323586744521"/>
          <c:h val="0.88752012882447651"/>
        </c:manualLayout>
      </c:layout>
      <c:pieChart>
        <c:varyColors val="1"/>
        <c:ser>
          <c:idx val="0"/>
          <c:order val="0"/>
          <c:cat>
            <c:strRef>
              <c:f>gurph!$P$63:$P$66</c:f>
              <c:strCache>
                <c:ptCount val="4"/>
                <c:pt idx="0">
                  <c:v>less than 5 years</c:v>
                </c:pt>
                <c:pt idx="1">
                  <c:v>6 to 10 years</c:v>
                </c:pt>
                <c:pt idx="2">
                  <c:v>11 to 15 years</c:v>
                </c:pt>
                <c:pt idx="3">
                  <c:v>16 to 20 years</c:v>
                </c:pt>
              </c:strCache>
            </c:strRef>
          </c:cat>
          <c:val>
            <c:numRef>
              <c:f>gurph!$Q$63:$Q$66</c:f>
              <c:numCache>
                <c:formatCode>General</c:formatCode>
                <c:ptCount val="4"/>
                <c:pt idx="0">
                  <c:v>61</c:v>
                </c:pt>
                <c:pt idx="1">
                  <c:v>6</c:v>
                </c:pt>
                <c:pt idx="2">
                  <c:v>25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2.4605263157894699E-3"/>
          <c:y val="0.31509420289855128"/>
          <c:w val="0.32049236111111173"/>
          <c:h val="0.36981159420289966"/>
        </c:manualLayout>
      </c:layout>
      <c:overlay val="0"/>
      <c:txPr>
        <a:bodyPr/>
        <a:lstStyle/>
        <a:p>
          <a:pPr>
            <a:defRPr sz="1200" b="1">
              <a:latin typeface="Arial" pitchFamily="34" charset="0"/>
              <a:cs typeface="Arial" pitchFamily="34" charset="0"/>
            </a:defRPr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gurph!$P$6:$P$12</c:f>
              <c:strCache>
                <c:ptCount val="7"/>
                <c:pt idx="0">
                  <c:v>Inspection phase</c:v>
                </c:pt>
                <c:pt idx="1">
                  <c:v>Quality assurance </c:v>
                </c:pt>
                <c:pt idx="2">
                  <c:v>Preparation of a therapy</c:v>
                </c:pt>
                <c:pt idx="3">
                  <c:v>irradation</c:v>
                </c:pt>
                <c:pt idx="4">
                  <c:v>After process of therapy</c:v>
                </c:pt>
                <c:pt idx="5">
                  <c:v>experiment</c:v>
                </c:pt>
                <c:pt idx="6">
                  <c:v>Other</c:v>
                </c:pt>
              </c:strCache>
            </c:strRef>
          </c:cat>
          <c:val>
            <c:numRef>
              <c:f>gurph!$Q$6:$Q$12</c:f>
              <c:numCache>
                <c:formatCode>General</c:formatCode>
                <c:ptCount val="7"/>
                <c:pt idx="0">
                  <c:v>4</c:v>
                </c:pt>
                <c:pt idx="1">
                  <c:v>6</c:v>
                </c:pt>
                <c:pt idx="2">
                  <c:v>17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9805194444444443"/>
          <c:y val="0.23473694444444457"/>
          <c:w val="0.39136472222222279"/>
          <c:h val="0.5305261111111107"/>
        </c:manualLayout>
      </c:layout>
      <c:overlay val="0"/>
      <c:txPr>
        <a:bodyPr/>
        <a:lstStyle/>
        <a:p>
          <a:pPr>
            <a:defRPr sz="1400" b="1">
              <a:latin typeface="Arial" pitchFamily="34" charset="0"/>
              <a:cs typeface="Arial" pitchFamily="34" charset="0"/>
            </a:defRPr>
          </a:pPr>
          <a:endParaRPr lang="ja-JP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gurph!$G$6:$G$8</c:f>
              <c:strCache>
                <c:ptCount val="3"/>
                <c:pt idx="0">
                  <c:v>Preparation for machine operation</c:v>
                </c:pt>
                <c:pt idx="1">
                  <c:v>machine operation</c:v>
                </c:pt>
                <c:pt idx="2">
                  <c:v>beam calibration</c:v>
                </c:pt>
              </c:strCache>
            </c:strRef>
          </c:cat>
          <c:val>
            <c:numRef>
              <c:f>gurph!$H$6:$H$8</c:f>
              <c:numCache>
                <c:formatCode>General</c:formatCode>
                <c:ptCount val="3"/>
                <c:pt idx="0">
                  <c:v>11</c:v>
                </c:pt>
                <c:pt idx="1">
                  <c:v>6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0999347222222267"/>
          <c:y val="0.20207611111111121"/>
          <c:w val="0.37942319444444489"/>
          <c:h val="0.39123666666666695"/>
        </c:manualLayout>
      </c:layout>
      <c:overlay val="0"/>
      <c:txPr>
        <a:bodyPr/>
        <a:lstStyle/>
        <a:p>
          <a:pPr>
            <a:defRPr sz="1400" b="1">
              <a:latin typeface="Arial" pitchFamily="34" charset="0"/>
              <a:cs typeface="Arial" pitchFamily="34" charset="0"/>
            </a:defRPr>
          </a:pPr>
          <a:endParaRPr lang="ja-JP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gurph!$P$33:$P$38</c:f>
              <c:strCache>
                <c:ptCount val="6"/>
                <c:pt idx="0">
                  <c:v>Communication</c:v>
                </c:pt>
                <c:pt idx="1">
                  <c:v>knowledge</c:v>
                </c:pt>
                <c:pt idx="2">
                  <c:v>pressure</c:v>
                </c:pt>
                <c:pt idx="3">
                  <c:v>slip</c:v>
                </c:pt>
                <c:pt idx="4">
                  <c:v>supposition</c:v>
                </c:pt>
                <c:pt idx="5">
                  <c:v>other</c:v>
                </c:pt>
              </c:strCache>
            </c:strRef>
          </c:cat>
          <c:val>
            <c:numRef>
              <c:f>gurph!$Q$33:$Q$38</c:f>
              <c:numCache>
                <c:formatCode>General</c:formatCode>
                <c:ptCount val="6"/>
                <c:pt idx="0">
                  <c:v>14</c:v>
                </c:pt>
                <c:pt idx="1">
                  <c:v>32</c:v>
                </c:pt>
                <c:pt idx="2">
                  <c:v>14</c:v>
                </c:pt>
                <c:pt idx="3">
                  <c:v>28</c:v>
                </c:pt>
                <c:pt idx="4">
                  <c:v>23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925763888888977"/>
          <c:y val="0.27968722222222231"/>
          <c:w val="0.32075625000000002"/>
          <c:h val="0.45473666666666668"/>
        </c:manualLayout>
      </c:layout>
      <c:overlay val="0"/>
      <c:txPr>
        <a:bodyPr/>
        <a:lstStyle/>
        <a:p>
          <a:pPr>
            <a:defRPr sz="1400" b="1">
              <a:latin typeface="Arial" pitchFamily="34" charset="0"/>
              <a:cs typeface="Arial" pitchFamily="34" charset="0"/>
            </a:defRPr>
          </a:pPr>
          <a:endParaRPr lang="ja-JP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gurph!$P$75:$P$80</c:f>
              <c:strCache>
                <c:ptCount val="6"/>
                <c:pt idx="0">
                  <c:v>Communication</c:v>
                </c:pt>
                <c:pt idx="1">
                  <c:v>knowledge</c:v>
                </c:pt>
                <c:pt idx="2">
                  <c:v>pressure</c:v>
                </c:pt>
                <c:pt idx="3">
                  <c:v>slip</c:v>
                </c:pt>
                <c:pt idx="4">
                  <c:v>supposition</c:v>
                </c:pt>
                <c:pt idx="5">
                  <c:v>other</c:v>
                </c:pt>
              </c:strCache>
            </c:strRef>
          </c:cat>
          <c:val>
            <c:numRef>
              <c:f>gurph!$Q$75:$Q$80</c:f>
              <c:numCache>
                <c:formatCode>General</c:formatCode>
                <c:ptCount val="6"/>
                <c:pt idx="0">
                  <c:v>4</c:v>
                </c:pt>
                <c:pt idx="1">
                  <c:v>31</c:v>
                </c:pt>
                <c:pt idx="2">
                  <c:v>12</c:v>
                </c:pt>
                <c:pt idx="3">
                  <c:v>10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3696171918186861"/>
          <c:y val="0.27968722222222231"/>
          <c:w val="0.28230306799336685"/>
          <c:h val="0.45473666666666668"/>
        </c:manualLayout>
      </c:layout>
      <c:overlay val="0"/>
      <c:txPr>
        <a:bodyPr/>
        <a:lstStyle/>
        <a:p>
          <a:pPr>
            <a:defRPr sz="1400" b="1">
              <a:latin typeface="Arial" pitchFamily="34" charset="0"/>
              <a:cs typeface="Arial" pitchFamily="34" charset="0"/>
            </a:defRPr>
          </a:pPr>
          <a:endParaRPr lang="ja-JP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gurph!$P$83:$P$88</c:f>
              <c:strCache>
                <c:ptCount val="6"/>
                <c:pt idx="0">
                  <c:v>communication</c:v>
                </c:pt>
                <c:pt idx="1">
                  <c:v>knowledge</c:v>
                </c:pt>
                <c:pt idx="2">
                  <c:v>pressure</c:v>
                </c:pt>
                <c:pt idx="3">
                  <c:v>slip</c:v>
                </c:pt>
                <c:pt idx="4">
                  <c:v>supposition</c:v>
                </c:pt>
                <c:pt idx="5">
                  <c:v>other</c:v>
                </c:pt>
              </c:strCache>
            </c:strRef>
          </c:cat>
          <c:val>
            <c:numRef>
              <c:f>gurph!$Q$83:$Q$88</c:f>
              <c:numCache>
                <c:formatCode>General</c:formatCode>
                <c:ptCount val="6"/>
                <c:pt idx="0">
                  <c:v>0</c:v>
                </c:pt>
                <c:pt idx="1">
                  <c:v>11</c:v>
                </c:pt>
                <c:pt idx="2">
                  <c:v>4</c:v>
                </c:pt>
                <c:pt idx="3">
                  <c:v>4</c:v>
                </c:pt>
                <c:pt idx="4">
                  <c:v>9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0.0597</cdr:x>
      <cdr:y>0.17105</cdr:y>
    </cdr:from>
    <cdr:to>
      <cdr:x>0.76866</cdr:x>
      <cdr:y>0.73862</cdr:y>
    </cdr:to>
    <cdr:sp macro="" textlink="">
      <cdr:nvSpPr>
        <cdr:cNvPr id="4" name="フリーフォーム 3"/>
        <cdr:cNvSpPr/>
      </cdr:nvSpPr>
      <cdr:spPr>
        <a:xfrm xmlns:a="http://schemas.openxmlformats.org/drawingml/2006/main">
          <a:off x="576064" y="936104"/>
          <a:ext cx="6840760" cy="3106057"/>
        </a:xfrm>
        <a:custGeom xmlns:a="http://schemas.openxmlformats.org/drawingml/2006/main">
          <a:avLst/>
          <a:gdLst>
            <a:gd name="connsiteX0" fmla="*/ 0 w 6429828"/>
            <a:gd name="connsiteY0" fmla="*/ 1190172 h 3106057"/>
            <a:gd name="connsiteX1" fmla="*/ 580571 w 6429828"/>
            <a:gd name="connsiteY1" fmla="*/ 725715 h 3106057"/>
            <a:gd name="connsiteX2" fmla="*/ 1190171 w 6429828"/>
            <a:gd name="connsiteY2" fmla="*/ 1465943 h 3106057"/>
            <a:gd name="connsiteX3" fmla="*/ 1756228 w 6429828"/>
            <a:gd name="connsiteY3" fmla="*/ 986972 h 3106057"/>
            <a:gd name="connsiteX4" fmla="*/ 2351314 w 6429828"/>
            <a:gd name="connsiteY4" fmla="*/ 2090057 h 3106057"/>
            <a:gd name="connsiteX5" fmla="*/ 2902857 w 6429828"/>
            <a:gd name="connsiteY5" fmla="*/ 2133600 h 3106057"/>
            <a:gd name="connsiteX6" fmla="*/ 3483428 w 6429828"/>
            <a:gd name="connsiteY6" fmla="*/ 3062515 h 3106057"/>
            <a:gd name="connsiteX7" fmla="*/ 4064000 w 6429828"/>
            <a:gd name="connsiteY7" fmla="*/ 3106057 h 3106057"/>
            <a:gd name="connsiteX8" fmla="*/ 4673600 w 6429828"/>
            <a:gd name="connsiteY8" fmla="*/ 1814286 h 3106057"/>
            <a:gd name="connsiteX9" fmla="*/ 5268686 w 6429828"/>
            <a:gd name="connsiteY9" fmla="*/ 0 h 3106057"/>
            <a:gd name="connsiteX10" fmla="*/ 5849257 w 6429828"/>
            <a:gd name="connsiteY10" fmla="*/ 943429 h 3106057"/>
            <a:gd name="connsiteX11" fmla="*/ 6429828 w 6429828"/>
            <a:gd name="connsiteY11" fmla="*/ 986972 h 3106057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</a:cxnLst>
          <a:rect l="l" t="t" r="r" b="b"/>
          <a:pathLst>
            <a:path w="6429828" h="3106057">
              <a:moveTo>
                <a:pt x="0" y="1190172"/>
              </a:moveTo>
              <a:lnTo>
                <a:pt x="580571" y="725715"/>
              </a:lnTo>
              <a:lnTo>
                <a:pt x="1190171" y="1465943"/>
              </a:lnTo>
              <a:lnTo>
                <a:pt x="1756228" y="986972"/>
              </a:lnTo>
              <a:lnTo>
                <a:pt x="2351314" y="2090057"/>
              </a:lnTo>
              <a:lnTo>
                <a:pt x="2902857" y="2133600"/>
              </a:lnTo>
              <a:lnTo>
                <a:pt x="3483428" y="3062515"/>
              </a:lnTo>
              <a:lnTo>
                <a:pt x="4064000" y="3106057"/>
              </a:lnTo>
              <a:lnTo>
                <a:pt x="4673600" y="1814286"/>
              </a:lnTo>
              <a:lnTo>
                <a:pt x="5268686" y="0"/>
              </a:lnTo>
              <a:lnTo>
                <a:pt x="5849257" y="943429"/>
              </a:lnTo>
              <a:lnTo>
                <a:pt x="6429828" y="986972"/>
              </a:lnTo>
            </a:path>
          </a:pathLst>
        </a:custGeom>
        <a:ln xmlns:a="http://schemas.openxmlformats.org/drawingml/2006/main" w="2857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0.08547</cdr:x>
      <cdr:y>0.47368</cdr:y>
    </cdr:from>
    <cdr:to>
      <cdr:x>0.47015</cdr:x>
      <cdr:y>0.95107</cdr:y>
    </cdr:to>
    <cdr:sp macro="" textlink="">
      <cdr:nvSpPr>
        <cdr:cNvPr id="5" name="フリーフォーム 4"/>
        <cdr:cNvSpPr/>
      </cdr:nvSpPr>
      <cdr:spPr>
        <a:xfrm xmlns:a="http://schemas.openxmlformats.org/drawingml/2006/main">
          <a:off x="824707" y="2592288"/>
          <a:ext cx="3711797" cy="2612572"/>
        </a:xfrm>
        <a:custGeom xmlns:a="http://schemas.openxmlformats.org/drawingml/2006/main">
          <a:avLst/>
          <a:gdLst>
            <a:gd name="connsiteX0" fmla="*/ 0 w 3439885"/>
            <a:gd name="connsiteY0" fmla="*/ 0 h 2612572"/>
            <a:gd name="connsiteX1" fmla="*/ 580571 w 3439885"/>
            <a:gd name="connsiteY1" fmla="*/ 478972 h 2612572"/>
            <a:gd name="connsiteX2" fmla="*/ 1146628 w 3439885"/>
            <a:gd name="connsiteY2" fmla="*/ 1596572 h 2612572"/>
            <a:gd name="connsiteX3" fmla="*/ 1712685 w 3439885"/>
            <a:gd name="connsiteY3" fmla="*/ 2612572 h 2612572"/>
            <a:gd name="connsiteX4" fmla="*/ 2322285 w 3439885"/>
            <a:gd name="connsiteY4" fmla="*/ 1596572 h 2612572"/>
            <a:gd name="connsiteX5" fmla="*/ 2975428 w 3439885"/>
            <a:gd name="connsiteY5" fmla="*/ 1349829 h 2612572"/>
            <a:gd name="connsiteX6" fmla="*/ 3439885 w 3439885"/>
            <a:gd name="connsiteY6" fmla="*/ 1045029 h 2612572"/>
            <a:gd name="connsiteX7" fmla="*/ 3425371 w 3439885"/>
            <a:gd name="connsiteY7" fmla="*/ 1045029 h 2612572"/>
            <a:gd name="connsiteX8" fmla="*/ 3425371 w 3439885"/>
            <a:gd name="connsiteY8" fmla="*/ 1045029 h 2612572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</a:cxnLst>
          <a:rect l="l" t="t" r="r" b="b"/>
          <a:pathLst>
            <a:path w="3439885" h="2612572">
              <a:moveTo>
                <a:pt x="0" y="0"/>
              </a:moveTo>
              <a:lnTo>
                <a:pt x="580571" y="478972"/>
              </a:lnTo>
              <a:lnTo>
                <a:pt x="1146628" y="1596572"/>
              </a:lnTo>
              <a:lnTo>
                <a:pt x="1712685" y="2612572"/>
              </a:lnTo>
              <a:lnTo>
                <a:pt x="2322285" y="1596572"/>
              </a:lnTo>
              <a:lnTo>
                <a:pt x="2975428" y="1349829"/>
              </a:lnTo>
              <a:lnTo>
                <a:pt x="3439885" y="1045029"/>
              </a:lnTo>
              <a:lnTo>
                <a:pt x="3425371" y="1045029"/>
              </a:lnTo>
              <a:lnTo>
                <a:pt x="3425371" y="1045029"/>
              </a:lnTo>
            </a:path>
          </a:pathLst>
        </a:custGeom>
        <a:ln xmlns:a="http://schemas.openxmlformats.org/drawingml/2006/main" w="25400">
          <a:solidFill>
            <a:srgbClr val="00B05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8DDDA-F331-475F-826A-7175D311F1A1}" type="datetimeFigureOut">
              <a:rPr kumimoji="1" lang="ja-JP" altLang="en-US" smtClean="0"/>
              <a:pPr/>
              <a:t>2014/10/23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28838" y="746125"/>
            <a:ext cx="254793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0097F-0F3F-4328-A699-1FE6509657F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478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20835" rtl="0" eaLnBrk="1" latinLnBrk="0" hangingPunct="1">
      <a:defRPr kumimoji="1" sz="5400" kern="1200">
        <a:solidFill>
          <a:schemeClr val="tx1"/>
        </a:solidFill>
        <a:latin typeface="+mn-lt"/>
        <a:ea typeface="+mn-ea"/>
        <a:cs typeface="+mn-cs"/>
      </a:defRPr>
    </a:lvl1pPr>
    <a:lvl2pPr marL="2060418" algn="l" defTabSz="4120835" rtl="0" eaLnBrk="1" latinLnBrk="0" hangingPunct="1">
      <a:defRPr kumimoji="1" sz="5400" kern="1200">
        <a:solidFill>
          <a:schemeClr val="tx1"/>
        </a:solidFill>
        <a:latin typeface="+mn-lt"/>
        <a:ea typeface="+mn-ea"/>
        <a:cs typeface="+mn-cs"/>
      </a:defRPr>
    </a:lvl2pPr>
    <a:lvl3pPr marL="4120835" algn="l" defTabSz="4120835" rtl="0" eaLnBrk="1" latinLnBrk="0" hangingPunct="1">
      <a:defRPr kumimoji="1" sz="5400" kern="1200">
        <a:solidFill>
          <a:schemeClr val="tx1"/>
        </a:solidFill>
        <a:latin typeface="+mn-lt"/>
        <a:ea typeface="+mn-ea"/>
        <a:cs typeface="+mn-cs"/>
      </a:defRPr>
    </a:lvl3pPr>
    <a:lvl4pPr marL="6181253" algn="l" defTabSz="4120835" rtl="0" eaLnBrk="1" latinLnBrk="0" hangingPunct="1">
      <a:defRPr kumimoji="1" sz="5400" kern="1200">
        <a:solidFill>
          <a:schemeClr val="tx1"/>
        </a:solidFill>
        <a:latin typeface="+mn-lt"/>
        <a:ea typeface="+mn-ea"/>
        <a:cs typeface="+mn-cs"/>
      </a:defRPr>
    </a:lvl4pPr>
    <a:lvl5pPr marL="8241670" algn="l" defTabSz="4120835" rtl="0" eaLnBrk="1" latinLnBrk="0" hangingPunct="1">
      <a:defRPr kumimoji="1" sz="5400" kern="1200">
        <a:solidFill>
          <a:schemeClr val="tx1"/>
        </a:solidFill>
        <a:latin typeface="+mn-lt"/>
        <a:ea typeface="+mn-ea"/>
        <a:cs typeface="+mn-cs"/>
      </a:defRPr>
    </a:lvl5pPr>
    <a:lvl6pPr marL="10302088" algn="l" defTabSz="4120835" rtl="0" eaLnBrk="1" latinLnBrk="0" hangingPunct="1">
      <a:defRPr kumimoji="1" sz="5400" kern="1200">
        <a:solidFill>
          <a:schemeClr val="tx1"/>
        </a:solidFill>
        <a:latin typeface="+mn-lt"/>
        <a:ea typeface="+mn-ea"/>
        <a:cs typeface="+mn-cs"/>
      </a:defRPr>
    </a:lvl6pPr>
    <a:lvl7pPr marL="12362505" algn="l" defTabSz="4120835" rtl="0" eaLnBrk="1" latinLnBrk="0" hangingPunct="1">
      <a:defRPr kumimoji="1" sz="5400" kern="1200">
        <a:solidFill>
          <a:schemeClr val="tx1"/>
        </a:solidFill>
        <a:latin typeface="+mn-lt"/>
        <a:ea typeface="+mn-ea"/>
        <a:cs typeface="+mn-cs"/>
      </a:defRPr>
    </a:lvl7pPr>
    <a:lvl8pPr marL="14422923" algn="l" defTabSz="4120835" rtl="0" eaLnBrk="1" latinLnBrk="0" hangingPunct="1">
      <a:defRPr kumimoji="1" sz="5400" kern="1200">
        <a:solidFill>
          <a:schemeClr val="tx1"/>
        </a:solidFill>
        <a:latin typeface="+mn-lt"/>
        <a:ea typeface="+mn-ea"/>
        <a:cs typeface="+mn-cs"/>
      </a:defRPr>
    </a:lvl8pPr>
    <a:lvl9pPr marL="16483340" algn="l" defTabSz="4120835" rtl="0" eaLnBrk="1" latinLnBrk="0" hangingPunct="1">
      <a:defRPr kumimoji="1" sz="5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0097F-0F3F-4328-A699-1FE6509657F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98013" y="13298392"/>
            <a:ext cx="24910812" cy="9176087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396026" y="24258164"/>
            <a:ext cx="20514787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60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20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81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41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302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62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229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83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788E-E4FA-4BD1-B6FA-D1CDDACCAD5A}" type="datetimeFigureOut">
              <a:rPr kumimoji="1" lang="ja-JP" altLang="en-US" smtClean="0"/>
              <a:pPr/>
              <a:t>2014/10/23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E7C4-5D0E-438E-8939-A7F62DD0F8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788E-E4FA-4BD1-B6FA-D1CDDACCAD5A}" type="datetimeFigureOut">
              <a:rPr kumimoji="1" lang="ja-JP" altLang="en-US" smtClean="0"/>
              <a:pPr/>
              <a:t>2014/10/23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E7C4-5D0E-438E-8939-A7F62DD0F8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1247457" y="1714329"/>
            <a:ext cx="6594039" cy="36525978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465342" y="1714329"/>
            <a:ext cx="19293668" cy="3652597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788E-E4FA-4BD1-B6FA-D1CDDACCAD5A}" type="datetimeFigureOut">
              <a:rPr kumimoji="1" lang="ja-JP" altLang="en-US" smtClean="0"/>
              <a:pPr/>
              <a:t>2014/10/23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E7C4-5D0E-438E-8939-A7F62DD0F8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788E-E4FA-4BD1-B6FA-D1CDDACCAD5A}" type="datetimeFigureOut">
              <a:rPr kumimoji="1" lang="ja-JP" altLang="en-US" smtClean="0"/>
              <a:pPr/>
              <a:t>2014/10/23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E7C4-5D0E-438E-8939-A7F62DD0F8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15038" y="27508444"/>
            <a:ext cx="24910812" cy="8502249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315038" y="18144082"/>
            <a:ext cx="24910812" cy="9364362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60418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20835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8125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4167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302088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6250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2292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8334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788E-E4FA-4BD1-B6FA-D1CDDACCAD5A}" type="datetimeFigureOut">
              <a:rPr kumimoji="1" lang="ja-JP" altLang="en-US" smtClean="0"/>
              <a:pPr/>
              <a:t>2014/10/23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E7C4-5D0E-438E-8939-A7F62DD0F8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465342" y="9988659"/>
            <a:ext cx="12943853" cy="28251648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4897643" y="9988659"/>
            <a:ext cx="12943853" cy="28251648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788E-E4FA-4BD1-B6FA-D1CDDACCAD5A}" type="datetimeFigureOut">
              <a:rPr kumimoji="1" lang="ja-JP" altLang="en-US" smtClean="0"/>
              <a:pPr/>
              <a:t>2014/10/23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E7C4-5D0E-438E-8939-A7F62DD0F8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465342" y="9582375"/>
            <a:ext cx="12948943" cy="3993477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60418" indent="0">
              <a:buNone/>
              <a:defRPr sz="9000" b="1"/>
            </a:lvl2pPr>
            <a:lvl3pPr marL="4120835" indent="0">
              <a:buNone/>
              <a:defRPr sz="8100" b="1"/>
            </a:lvl3pPr>
            <a:lvl4pPr marL="6181253" indent="0">
              <a:buNone/>
              <a:defRPr sz="7200" b="1"/>
            </a:lvl4pPr>
            <a:lvl5pPr marL="8241670" indent="0">
              <a:buNone/>
              <a:defRPr sz="7200" b="1"/>
            </a:lvl5pPr>
            <a:lvl6pPr marL="10302088" indent="0">
              <a:buNone/>
              <a:defRPr sz="7200" b="1"/>
            </a:lvl6pPr>
            <a:lvl7pPr marL="12362505" indent="0">
              <a:buNone/>
              <a:defRPr sz="7200" b="1"/>
            </a:lvl7pPr>
            <a:lvl8pPr marL="14422923" indent="0">
              <a:buNone/>
              <a:defRPr sz="7200" b="1"/>
            </a:lvl8pPr>
            <a:lvl9pPr marL="16483340" indent="0">
              <a:buNone/>
              <a:defRPr sz="7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465342" y="13575852"/>
            <a:ext cx="12948943" cy="24664452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4887468" y="9582375"/>
            <a:ext cx="12954029" cy="3993477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60418" indent="0">
              <a:buNone/>
              <a:defRPr sz="9000" b="1"/>
            </a:lvl2pPr>
            <a:lvl3pPr marL="4120835" indent="0">
              <a:buNone/>
              <a:defRPr sz="8100" b="1"/>
            </a:lvl3pPr>
            <a:lvl4pPr marL="6181253" indent="0">
              <a:buNone/>
              <a:defRPr sz="7200" b="1"/>
            </a:lvl4pPr>
            <a:lvl5pPr marL="8241670" indent="0">
              <a:buNone/>
              <a:defRPr sz="7200" b="1"/>
            </a:lvl5pPr>
            <a:lvl6pPr marL="10302088" indent="0">
              <a:buNone/>
              <a:defRPr sz="7200" b="1"/>
            </a:lvl6pPr>
            <a:lvl7pPr marL="12362505" indent="0">
              <a:buNone/>
              <a:defRPr sz="7200" b="1"/>
            </a:lvl7pPr>
            <a:lvl8pPr marL="14422923" indent="0">
              <a:buNone/>
              <a:defRPr sz="7200" b="1"/>
            </a:lvl8pPr>
            <a:lvl9pPr marL="16483340" indent="0">
              <a:buNone/>
              <a:defRPr sz="7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4887468" y="13575852"/>
            <a:ext cx="12954029" cy="24664452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788E-E4FA-4BD1-B6FA-D1CDDACCAD5A}" type="datetimeFigureOut">
              <a:rPr kumimoji="1" lang="ja-JP" altLang="en-US" smtClean="0"/>
              <a:pPr/>
              <a:t>2014/10/23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E7C4-5D0E-438E-8939-A7F62DD0F8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788E-E4FA-4BD1-B6FA-D1CDDACCAD5A}" type="datetimeFigureOut">
              <a:rPr kumimoji="1" lang="ja-JP" altLang="en-US" smtClean="0"/>
              <a:pPr/>
              <a:t>2014/10/23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E7C4-5D0E-438E-8939-A7F62DD0F8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788E-E4FA-4BD1-B6FA-D1CDDACCAD5A}" type="datetimeFigureOut">
              <a:rPr kumimoji="1" lang="ja-JP" altLang="en-US" smtClean="0"/>
              <a:pPr/>
              <a:t>2014/10/23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E7C4-5D0E-438E-8939-A7F62DD0F8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65343" y="1704413"/>
            <a:ext cx="9641748" cy="7253667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458159" y="1704417"/>
            <a:ext cx="16383337" cy="36535890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65343" y="8958084"/>
            <a:ext cx="9641748" cy="29282223"/>
          </a:xfrm>
        </p:spPr>
        <p:txBody>
          <a:bodyPr/>
          <a:lstStyle>
            <a:lvl1pPr marL="0" indent="0">
              <a:buNone/>
              <a:defRPr sz="6300"/>
            </a:lvl1pPr>
            <a:lvl2pPr marL="2060418" indent="0">
              <a:buNone/>
              <a:defRPr sz="5400"/>
            </a:lvl2pPr>
            <a:lvl3pPr marL="4120835" indent="0">
              <a:buNone/>
              <a:defRPr sz="4500"/>
            </a:lvl3pPr>
            <a:lvl4pPr marL="6181253" indent="0">
              <a:buNone/>
              <a:defRPr sz="4100"/>
            </a:lvl4pPr>
            <a:lvl5pPr marL="8241670" indent="0">
              <a:buNone/>
              <a:defRPr sz="4100"/>
            </a:lvl5pPr>
            <a:lvl6pPr marL="10302088" indent="0">
              <a:buNone/>
              <a:defRPr sz="4100"/>
            </a:lvl6pPr>
            <a:lvl7pPr marL="12362505" indent="0">
              <a:buNone/>
              <a:defRPr sz="4100"/>
            </a:lvl7pPr>
            <a:lvl8pPr marL="14422923" indent="0">
              <a:buNone/>
              <a:defRPr sz="4100"/>
            </a:lvl8pPr>
            <a:lvl9pPr marL="16483340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788E-E4FA-4BD1-B6FA-D1CDDACCAD5A}" type="datetimeFigureOut">
              <a:rPr kumimoji="1" lang="ja-JP" altLang="en-US" smtClean="0"/>
              <a:pPr/>
              <a:t>2014/10/23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E7C4-5D0E-438E-8939-A7F62DD0F8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44345" y="29965968"/>
            <a:ext cx="17584103" cy="3537652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744345" y="3825021"/>
            <a:ext cx="17584103" cy="25685115"/>
          </a:xfrm>
        </p:spPr>
        <p:txBody>
          <a:bodyPr/>
          <a:lstStyle>
            <a:lvl1pPr marL="0" indent="0">
              <a:buNone/>
              <a:defRPr sz="14400"/>
            </a:lvl1pPr>
            <a:lvl2pPr marL="2060418" indent="0">
              <a:buNone/>
              <a:defRPr sz="12600"/>
            </a:lvl2pPr>
            <a:lvl3pPr marL="4120835" indent="0">
              <a:buNone/>
              <a:defRPr sz="10800"/>
            </a:lvl3pPr>
            <a:lvl4pPr marL="6181253" indent="0">
              <a:buNone/>
              <a:defRPr sz="9000"/>
            </a:lvl4pPr>
            <a:lvl5pPr marL="8241670" indent="0">
              <a:buNone/>
              <a:defRPr sz="9000"/>
            </a:lvl5pPr>
            <a:lvl6pPr marL="10302088" indent="0">
              <a:buNone/>
              <a:defRPr sz="9000"/>
            </a:lvl6pPr>
            <a:lvl7pPr marL="12362505" indent="0">
              <a:buNone/>
              <a:defRPr sz="9000"/>
            </a:lvl7pPr>
            <a:lvl8pPr marL="14422923" indent="0">
              <a:buNone/>
              <a:defRPr sz="9000"/>
            </a:lvl8pPr>
            <a:lvl9pPr marL="16483340" indent="0">
              <a:buNone/>
              <a:defRPr sz="9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744345" y="33503620"/>
            <a:ext cx="17584103" cy="5024053"/>
          </a:xfrm>
        </p:spPr>
        <p:txBody>
          <a:bodyPr/>
          <a:lstStyle>
            <a:lvl1pPr marL="0" indent="0">
              <a:buNone/>
              <a:defRPr sz="6300"/>
            </a:lvl1pPr>
            <a:lvl2pPr marL="2060418" indent="0">
              <a:buNone/>
              <a:defRPr sz="5400"/>
            </a:lvl2pPr>
            <a:lvl3pPr marL="4120835" indent="0">
              <a:buNone/>
              <a:defRPr sz="4500"/>
            </a:lvl3pPr>
            <a:lvl4pPr marL="6181253" indent="0">
              <a:buNone/>
              <a:defRPr sz="4100"/>
            </a:lvl4pPr>
            <a:lvl5pPr marL="8241670" indent="0">
              <a:buNone/>
              <a:defRPr sz="4100"/>
            </a:lvl5pPr>
            <a:lvl6pPr marL="10302088" indent="0">
              <a:buNone/>
              <a:defRPr sz="4100"/>
            </a:lvl6pPr>
            <a:lvl7pPr marL="12362505" indent="0">
              <a:buNone/>
              <a:defRPr sz="4100"/>
            </a:lvl7pPr>
            <a:lvl8pPr marL="14422923" indent="0">
              <a:buNone/>
              <a:defRPr sz="4100"/>
            </a:lvl8pPr>
            <a:lvl9pPr marL="16483340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788E-E4FA-4BD1-B6FA-D1CDDACCAD5A}" type="datetimeFigureOut">
              <a:rPr kumimoji="1" lang="ja-JP" altLang="en-US" smtClean="0"/>
              <a:pPr/>
              <a:t>2014/10/23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E7C4-5D0E-438E-8939-A7F62DD0F8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465342" y="1714326"/>
            <a:ext cx="26376154" cy="7134754"/>
          </a:xfrm>
          <a:prstGeom prst="rect">
            <a:avLst/>
          </a:prstGeom>
        </p:spPr>
        <p:txBody>
          <a:bodyPr vert="horz" lIns="412084" tIns="206042" rIns="412084" bIns="206042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465342" y="9988659"/>
            <a:ext cx="26376154" cy="28251648"/>
          </a:xfrm>
          <a:prstGeom prst="rect">
            <a:avLst/>
          </a:prstGeom>
        </p:spPr>
        <p:txBody>
          <a:bodyPr vert="horz" lIns="412084" tIns="206042" rIns="412084" bIns="20604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465342" y="39677164"/>
            <a:ext cx="6838262" cy="2279158"/>
          </a:xfrm>
          <a:prstGeom prst="rect">
            <a:avLst/>
          </a:prstGeom>
        </p:spPr>
        <p:txBody>
          <a:bodyPr vert="horz" lIns="412084" tIns="206042" rIns="412084" bIns="206042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3788E-E4FA-4BD1-B6FA-D1CDDACCAD5A}" type="datetimeFigureOut">
              <a:rPr kumimoji="1" lang="ja-JP" altLang="en-US" smtClean="0"/>
              <a:pPr/>
              <a:t>2014/10/23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013170" y="39677164"/>
            <a:ext cx="9280499" cy="2279158"/>
          </a:xfrm>
          <a:prstGeom prst="rect">
            <a:avLst/>
          </a:prstGeom>
        </p:spPr>
        <p:txBody>
          <a:bodyPr vert="horz" lIns="412084" tIns="206042" rIns="412084" bIns="206042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1003234" y="39677164"/>
            <a:ext cx="6838262" cy="2279158"/>
          </a:xfrm>
          <a:prstGeom prst="rect">
            <a:avLst/>
          </a:prstGeom>
        </p:spPr>
        <p:txBody>
          <a:bodyPr vert="horz" lIns="412084" tIns="206042" rIns="412084" bIns="206042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5E7C4-5D0E-438E-8939-A7F62DD0F8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20835" rtl="0" eaLnBrk="1" latinLnBrk="0" hangingPunct="1">
        <a:spcBef>
          <a:spcPct val="0"/>
        </a:spcBef>
        <a:buNone/>
        <a:defRPr kumimoji="1"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5313" indent="-1545313" algn="l" defTabSz="4120835" rtl="0" eaLnBrk="1" latinLnBrk="0" hangingPunct="1">
        <a:spcBef>
          <a:spcPct val="20000"/>
        </a:spcBef>
        <a:buFont typeface="Arial" pitchFamily="34" charset="0"/>
        <a:buChar char="•"/>
        <a:defRPr kumimoji="1"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8178" indent="-1287761" algn="l" defTabSz="4120835" rtl="0" eaLnBrk="1" latinLnBrk="0" hangingPunct="1">
        <a:spcBef>
          <a:spcPct val="20000"/>
        </a:spcBef>
        <a:buFont typeface="Arial" pitchFamily="34" charset="0"/>
        <a:buChar char="–"/>
        <a:defRPr kumimoji="1"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51044" indent="-1030209" algn="l" defTabSz="4120835" rtl="0" eaLnBrk="1" latinLnBrk="0" hangingPunct="1">
        <a:spcBef>
          <a:spcPct val="20000"/>
        </a:spcBef>
        <a:buFont typeface="Arial" pitchFamily="34" charset="0"/>
        <a:buChar char="•"/>
        <a:defRPr kumimoji="1"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11461" indent="-1030209" algn="l" defTabSz="4120835" rtl="0" eaLnBrk="1" latinLnBrk="0" hangingPunct="1">
        <a:spcBef>
          <a:spcPct val="20000"/>
        </a:spcBef>
        <a:buFont typeface="Arial" pitchFamily="34" charset="0"/>
        <a:buChar char="–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71879" indent="-1030209" algn="l" defTabSz="4120835" rtl="0" eaLnBrk="1" latinLnBrk="0" hangingPunct="1">
        <a:spcBef>
          <a:spcPct val="20000"/>
        </a:spcBef>
        <a:buFont typeface="Arial" pitchFamily="34" charset="0"/>
        <a:buChar char="»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32296" indent="-1030209" algn="l" defTabSz="41208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92714" indent="-1030209" algn="l" defTabSz="41208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53131" indent="-1030209" algn="l" defTabSz="41208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513549" indent="-1030209" algn="l" defTabSz="41208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208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60418" algn="l" defTabSz="41208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20835" algn="l" defTabSz="41208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81253" algn="l" defTabSz="41208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41670" algn="l" defTabSz="41208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302088" algn="l" defTabSz="41208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62505" algn="l" defTabSz="41208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22923" algn="l" defTabSz="41208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83340" algn="l" defTabSz="41208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13" Type="http://schemas.openxmlformats.org/officeDocument/2006/relationships/chart" Target="../charts/chart6.xm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12" Type="http://schemas.openxmlformats.org/officeDocument/2006/relationships/chart" Target="../charts/chart5.xml"/><Relationship Id="rId17" Type="http://schemas.openxmlformats.org/officeDocument/2006/relationships/chart" Target="../charts/chart10.xml"/><Relationship Id="rId2" Type="http://schemas.openxmlformats.org/officeDocument/2006/relationships/slideLayout" Target="../slideLayouts/slideLayout1.xml"/><Relationship Id="rId16" Type="http://schemas.openxmlformats.org/officeDocument/2006/relationships/chart" Target="../charts/chart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11" Type="http://schemas.openxmlformats.org/officeDocument/2006/relationships/chart" Target="../charts/chart4.xml"/><Relationship Id="rId5" Type="http://schemas.openxmlformats.org/officeDocument/2006/relationships/image" Target="../media/image1.emf"/><Relationship Id="rId15" Type="http://schemas.openxmlformats.org/officeDocument/2006/relationships/chart" Target="../charts/chart8.xml"/><Relationship Id="rId10" Type="http://schemas.openxmlformats.org/officeDocument/2006/relationships/chart" Target="../charts/chart3.xml"/><Relationship Id="rId4" Type="http://schemas.openxmlformats.org/officeDocument/2006/relationships/oleObject" Target="../embeddings/oleObject1.bin"/><Relationship Id="rId9" Type="http://schemas.openxmlformats.org/officeDocument/2006/relationships/chart" Target="../charts/chart2.xml"/><Relationship Id="rId1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2371217" y="12159722"/>
            <a:ext cx="16560000" cy="9172532"/>
          </a:xfrm>
          <a:prstGeom prst="rect">
            <a:avLst/>
          </a:prstGeom>
          <a:solidFill>
            <a:srgbClr val="DCE6F2">
              <a:alpha val="6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en-US" altLang="ja-JP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Our investigation is performed </a:t>
            </a:r>
            <a:r>
              <a:rPr lang="en-US" altLang="ja-JP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the </a:t>
            </a:r>
            <a:r>
              <a:rPr kumimoji="1" lang="en-US" altLang="ja-JP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interview to a personnel who made a mistake based on SHELL model.</a:t>
            </a:r>
            <a:endParaRPr kumimoji="1" lang="ja-JP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683867" y="12159722"/>
            <a:ext cx="11521280" cy="91725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en-US" altLang="ja-JP" sz="4000" dirty="0" smtClean="0"/>
              <a:t>Investigation of human error</a:t>
            </a:r>
            <a:endParaRPr kumimoji="1" lang="ja-JP" altLang="en-US" sz="4000" dirty="0"/>
          </a:p>
        </p:txBody>
      </p:sp>
      <p:graphicFrame>
        <p:nvGraphicFramePr>
          <p:cNvPr id="1026" name="Object 244"/>
          <p:cNvGraphicFramePr>
            <a:graphicFrameLocks noChangeAspect="1"/>
          </p:cNvGraphicFramePr>
          <p:nvPr/>
        </p:nvGraphicFramePr>
        <p:xfrm>
          <a:off x="611860" y="671307"/>
          <a:ext cx="4464496" cy="2257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Drawing" r:id="rId4" imgW="3801600" imgH="1922400" progId="">
                  <p:embed/>
                </p:oleObj>
              </mc:Choice>
              <mc:Fallback>
                <p:oleObj name="Drawing" r:id="rId4" imgW="3801600" imgH="1922400" progId="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860" y="671307"/>
                        <a:ext cx="4464496" cy="22576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492179" y="377364"/>
            <a:ext cx="24986776" cy="2736304"/>
          </a:xfrm>
          <a:prstGeom prst="rect">
            <a:avLst/>
          </a:prstGeom>
        </p:spPr>
        <p:txBody>
          <a:bodyPr vert="horz" lIns="412084" tIns="206042" rIns="412084" bIns="206042" rtlCol="0">
            <a:noAutofit/>
          </a:bodyPr>
          <a:lstStyle/>
          <a:p>
            <a:pPr marL="0" marR="0" lvl="0" indent="0" algn="ctr" defTabSz="4120835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7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HGS創英角ﾎﾟｯﾌﾟ体" pitchFamily="50" charset="-128"/>
                <a:cs typeface="Arial" pitchFamily="34" charset="0"/>
              </a:rPr>
              <a:t>Improvement</a:t>
            </a:r>
            <a:r>
              <a:rPr lang="ja-JP" altLang="en-US" sz="7200" b="1" dirty="0" smtClean="0">
                <a:latin typeface="Arial" pitchFamily="34" charset="0"/>
                <a:ea typeface="HGS創英角ﾎﾟｯﾌﾟ体" pitchFamily="50" charset="-128"/>
                <a:cs typeface="Arial" pitchFamily="34" charset="0"/>
              </a:rPr>
              <a:t> </a:t>
            </a:r>
            <a:r>
              <a:rPr lang="en-US" altLang="ja-JP" sz="7200" b="1" dirty="0" smtClean="0">
                <a:latin typeface="Arial" pitchFamily="34" charset="0"/>
                <a:ea typeface="HGS創英角ﾎﾟｯﾌﾟ体" pitchFamily="50" charset="-128"/>
                <a:cs typeface="Arial" pitchFamily="34" charset="0"/>
              </a:rPr>
              <a:t>of</a:t>
            </a:r>
            <a:r>
              <a:rPr lang="ja-JP" altLang="en-US" sz="7200" b="1" dirty="0" smtClean="0">
                <a:latin typeface="Arial" pitchFamily="34" charset="0"/>
                <a:ea typeface="HGS創英角ﾎﾟｯﾌﾟ体" pitchFamily="50" charset="-128"/>
                <a:cs typeface="Arial" pitchFamily="34" charset="0"/>
              </a:rPr>
              <a:t> </a:t>
            </a:r>
            <a:r>
              <a:rPr lang="en-US" altLang="ja-JP" sz="7200" b="1" dirty="0" smtClean="0">
                <a:latin typeface="Arial" pitchFamily="34" charset="0"/>
                <a:ea typeface="HGS創英角ﾎﾟｯﾌﾟ体" pitchFamily="50" charset="-128"/>
                <a:cs typeface="Arial" pitchFamily="34" charset="0"/>
              </a:rPr>
              <a:t>the training program </a:t>
            </a:r>
          </a:p>
          <a:p>
            <a:pPr marL="0" marR="0" lvl="0" indent="0" algn="ctr" defTabSz="4120835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7200" b="1" dirty="0" smtClean="0">
                <a:latin typeface="Arial" pitchFamily="34" charset="0"/>
                <a:ea typeface="HGS創英角ﾎﾟｯﾌﾟ体" pitchFamily="50" charset="-128"/>
                <a:cs typeface="Arial" pitchFamily="34" charset="0"/>
              </a:rPr>
              <a:t>for newcomers by human factor analysis</a:t>
            </a:r>
            <a:endParaRPr kumimoji="1" lang="en-US" altLang="ja-JP" sz="7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HGS創英角ﾎﾟｯﾌﾟ体" pitchFamily="50" charset="-128"/>
              <a:cs typeface="Arial" pitchFamily="34" charset="0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2772099" y="2883692"/>
            <a:ext cx="25560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381125" y="2898775"/>
            <a:ext cx="26522363" cy="1583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ja-JP" sz="4000" dirty="0" smtClean="0">
                <a:latin typeface="Arial" pitchFamily="34" charset="0"/>
                <a:ea typeface="HGS創英角ﾎﾟｯﾌﾟ体" pitchFamily="50" charset="-128"/>
                <a:cs typeface="Arial" pitchFamily="34" charset="0"/>
              </a:rPr>
              <a:t>Hiromi. Inokuchi</a:t>
            </a:r>
            <a:r>
              <a:rPr lang="en-US" altLang="ja-JP" sz="4000" baseline="30000" dirty="0" smtClean="0">
                <a:latin typeface="Arial" pitchFamily="34" charset="0"/>
                <a:ea typeface="HGS創英角ﾎﾟｯﾌﾟ体" pitchFamily="50" charset="-128"/>
                <a:cs typeface="Arial" pitchFamily="34" charset="0"/>
              </a:rPr>
              <a:t>1</a:t>
            </a:r>
            <a:r>
              <a:rPr lang="en-US" altLang="ja-JP" sz="4000" dirty="0">
                <a:latin typeface="Arial" pitchFamily="34" charset="0"/>
                <a:ea typeface="HGS創英角ﾎﾟｯﾌﾟ体" pitchFamily="50" charset="-128"/>
                <a:cs typeface="Arial" pitchFamily="34" charset="0"/>
              </a:rPr>
              <a:t>, </a:t>
            </a:r>
            <a:r>
              <a:rPr lang="en-US" altLang="ja-JP" sz="4000" dirty="0" smtClean="0">
                <a:latin typeface="Arial" pitchFamily="34" charset="0"/>
                <a:ea typeface="HGS創英角ﾎﾟｯﾌﾟ体" pitchFamily="50" charset="-128"/>
                <a:cs typeface="Arial" pitchFamily="34" charset="0"/>
              </a:rPr>
              <a:t>  Shigekazu.Fukuda</a:t>
            </a:r>
            <a:r>
              <a:rPr lang="en-US" altLang="ja-JP" sz="4000" baseline="30000" dirty="0" smtClean="0">
                <a:latin typeface="Arial" pitchFamily="34" charset="0"/>
                <a:ea typeface="HGS創英角ﾎﾟｯﾌﾟ体" pitchFamily="50" charset="-128"/>
                <a:cs typeface="Arial" pitchFamily="34" charset="0"/>
              </a:rPr>
              <a:t>1</a:t>
            </a:r>
            <a:r>
              <a:rPr lang="en-US" altLang="ja-JP" sz="4000" dirty="0" smtClean="0">
                <a:latin typeface="Arial" pitchFamily="34" charset="0"/>
                <a:ea typeface="HGS創英角ﾎﾟｯﾌﾟ体" pitchFamily="50" charset="-128"/>
                <a:cs typeface="Arial" pitchFamily="34" charset="0"/>
              </a:rPr>
              <a:t>,  Katsumi.Okumura</a:t>
            </a:r>
            <a:r>
              <a:rPr lang="en-US" altLang="ja-JP" sz="4000" baseline="30000" dirty="0" smtClean="0">
                <a:latin typeface="Arial" pitchFamily="34" charset="0"/>
                <a:ea typeface="HGS創英角ﾎﾟｯﾌﾟ体" pitchFamily="50" charset="-128"/>
                <a:cs typeface="Arial" pitchFamily="34" charset="0"/>
              </a:rPr>
              <a:t>1</a:t>
            </a:r>
            <a:r>
              <a:rPr lang="en-US" altLang="ja-JP" sz="4000" dirty="0" smtClean="0">
                <a:latin typeface="Arial" pitchFamily="34" charset="0"/>
                <a:ea typeface="HGS創英角ﾎﾟｯﾌﾟ体" pitchFamily="50" charset="-128"/>
                <a:cs typeface="Arial" pitchFamily="34" charset="0"/>
              </a:rPr>
              <a:t>,   </a:t>
            </a:r>
            <a:r>
              <a:rPr lang="en-US" altLang="ja-JP" sz="4000" dirty="0" err="1" smtClean="0">
                <a:latin typeface="Arial" pitchFamily="34" charset="0"/>
                <a:ea typeface="HGS創英角ﾎﾟｯﾌﾟ体" pitchFamily="50" charset="-128"/>
                <a:cs typeface="Arial" pitchFamily="34" charset="0"/>
              </a:rPr>
              <a:t>Izuimi</a:t>
            </a:r>
            <a:r>
              <a:rPr lang="en-US" altLang="ja-JP" sz="4000" dirty="0" smtClean="0">
                <a:latin typeface="Arial" pitchFamily="34" charset="0"/>
                <a:ea typeface="HGS創英角ﾎﾟｯﾌﾟ体" pitchFamily="50" charset="-128"/>
                <a:cs typeface="Arial" pitchFamily="34" charset="0"/>
              </a:rPr>
              <a:t>. Kobayashi</a:t>
            </a:r>
            <a:r>
              <a:rPr lang="en-US" altLang="ja-JP" sz="4000" baseline="30000" dirty="0" smtClean="0">
                <a:latin typeface="Arial" pitchFamily="34" charset="0"/>
                <a:ea typeface="HGS創英角ﾎﾟｯﾌﾟ体" pitchFamily="50" charset="-128"/>
                <a:cs typeface="Arial" pitchFamily="34" charset="0"/>
              </a:rPr>
              <a:t>2</a:t>
            </a:r>
          </a:p>
          <a:p>
            <a:pPr algn="ctr"/>
            <a:r>
              <a:rPr lang="en-US" altLang="ja-JP" sz="2000" baseline="30000" dirty="0" smtClean="0">
                <a:latin typeface="Arial" pitchFamily="34" charset="0"/>
                <a:ea typeface="HGS創英角ﾎﾟｯﾌﾟ体" pitchFamily="50" charset="-128"/>
                <a:cs typeface="Arial" pitchFamily="34" charset="0"/>
              </a:rPr>
              <a:t>1</a:t>
            </a:r>
            <a:r>
              <a:rPr lang="en-US" altLang="ja-JP" sz="2000" dirty="0" smtClean="0">
                <a:latin typeface="Arial" pitchFamily="34" charset="0"/>
                <a:ea typeface="HGS創英角ﾎﾟｯﾌﾟ体" pitchFamily="50" charset="-128"/>
                <a:cs typeface="Arial" pitchFamily="34" charset="0"/>
              </a:rPr>
              <a:t>National </a:t>
            </a:r>
            <a:r>
              <a:rPr lang="en-US" altLang="ja-JP" sz="2000" dirty="0">
                <a:latin typeface="Arial" pitchFamily="34" charset="0"/>
                <a:ea typeface="HGS創英角ﾎﾟｯﾌﾟ体" pitchFamily="50" charset="-128"/>
                <a:cs typeface="Arial" pitchFamily="34" charset="0"/>
              </a:rPr>
              <a:t>Institute of Radiological Sciences (NIRS), 4-9-1 </a:t>
            </a:r>
            <a:r>
              <a:rPr lang="en-US" altLang="ja-JP" sz="2000" dirty="0" err="1">
                <a:latin typeface="Arial" pitchFamily="34" charset="0"/>
                <a:ea typeface="HGS創英角ﾎﾟｯﾌﾟ体" pitchFamily="50" charset="-128"/>
                <a:cs typeface="Arial" pitchFamily="34" charset="0"/>
              </a:rPr>
              <a:t>Anagawa</a:t>
            </a:r>
            <a:r>
              <a:rPr lang="en-US" altLang="ja-JP" sz="2000" dirty="0">
                <a:latin typeface="Arial" pitchFamily="34" charset="0"/>
                <a:ea typeface="HGS創英角ﾎﾟｯﾌﾟ体" pitchFamily="50" charset="-128"/>
                <a:cs typeface="Arial" pitchFamily="34" charset="0"/>
              </a:rPr>
              <a:t>, Inage, Chiba 263-8555, </a:t>
            </a:r>
            <a:r>
              <a:rPr lang="en-US" altLang="ja-JP" sz="2000" dirty="0" smtClean="0">
                <a:latin typeface="Arial" pitchFamily="34" charset="0"/>
                <a:ea typeface="HGS創英角ﾎﾟｯﾌﾟ体" pitchFamily="50" charset="-128"/>
                <a:cs typeface="Arial" pitchFamily="34" charset="0"/>
              </a:rPr>
              <a:t>Japan (Here after called NIRS) </a:t>
            </a:r>
            <a:endParaRPr lang="en-US" altLang="ja-JP" sz="2000" dirty="0">
              <a:latin typeface="Arial" pitchFamily="34" charset="0"/>
              <a:ea typeface="HGS創英角ﾎﾟｯﾌﾟ体" pitchFamily="50" charset="-128"/>
              <a:cs typeface="Arial" pitchFamily="34" charset="0"/>
            </a:endParaRPr>
          </a:p>
          <a:p>
            <a:pPr algn="ctr"/>
            <a:r>
              <a:rPr lang="en-US" altLang="ja-JP" sz="2000" baseline="30000" dirty="0" smtClean="0">
                <a:latin typeface="Arial" pitchFamily="34" charset="0"/>
                <a:ea typeface="HGS創英角ﾎﾟｯﾌﾟ体" pitchFamily="50" charset="-128"/>
                <a:cs typeface="Arial" pitchFamily="34" charset="0"/>
              </a:rPr>
              <a:t>2</a:t>
            </a:r>
            <a:r>
              <a:rPr lang="en-US" altLang="ja-JP" sz="2000" dirty="0" smtClean="0">
                <a:latin typeface="Arial" pitchFamily="34" charset="0"/>
                <a:ea typeface="HGS創英角ﾎﾟｯﾌﾟ体" pitchFamily="50" charset="-128"/>
                <a:cs typeface="Arial" pitchFamily="34" charset="0"/>
              </a:rPr>
              <a:t>Accelerator </a:t>
            </a:r>
            <a:r>
              <a:rPr lang="en-US" altLang="ja-JP" sz="2000" dirty="0">
                <a:latin typeface="Arial" pitchFamily="34" charset="0"/>
                <a:ea typeface="HGS創英角ﾎﾟｯﾌﾟ体" pitchFamily="50" charset="-128"/>
                <a:cs typeface="Arial" pitchFamily="34" charset="0"/>
              </a:rPr>
              <a:t>Engineering Corporation, 3-8-5 </a:t>
            </a:r>
            <a:r>
              <a:rPr lang="en-US" altLang="ja-JP" sz="2000" dirty="0" err="1">
                <a:latin typeface="Arial" pitchFamily="34" charset="0"/>
                <a:ea typeface="HGS創英角ﾎﾟｯﾌﾟ体" pitchFamily="50" charset="-128"/>
                <a:cs typeface="Arial" pitchFamily="34" charset="0"/>
              </a:rPr>
              <a:t>Konakadai</a:t>
            </a:r>
            <a:r>
              <a:rPr lang="en-US" altLang="ja-JP" sz="2000" dirty="0">
                <a:latin typeface="Arial" pitchFamily="34" charset="0"/>
                <a:ea typeface="HGS創英角ﾎﾟｯﾌﾟ体" pitchFamily="50" charset="-128"/>
                <a:cs typeface="Arial" pitchFamily="34" charset="0"/>
              </a:rPr>
              <a:t>, Inage, Chiba 263-0043, </a:t>
            </a:r>
            <a:r>
              <a:rPr lang="en-US" altLang="ja-JP" sz="2000" dirty="0" smtClean="0">
                <a:latin typeface="Arial" pitchFamily="34" charset="0"/>
                <a:ea typeface="HGS創英角ﾎﾟｯﾌﾟ体" pitchFamily="50" charset="-128"/>
                <a:cs typeface="Arial" pitchFamily="34" charset="0"/>
              </a:rPr>
              <a:t>Japan(Here after called AEC)</a:t>
            </a:r>
            <a:endParaRPr lang="en-US" altLang="ja-JP" sz="2000" dirty="0">
              <a:latin typeface="Arial" pitchFamily="34" charset="0"/>
              <a:ea typeface="HGS創英角ﾎﾟｯﾌﾟ体" pitchFamily="50" charset="-128"/>
              <a:cs typeface="Arial" pitchFamily="34" charset="0"/>
            </a:endParaRPr>
          </a:p>
          <a:p>
            <a:pPr algn="ctr"/>
            <a:endParaRPr lang="en-US" altLang="ja-JP" sz="2000" dirty="0">
              <a:latin typeface="Arial" pitchFamily="34" charset="0"/>
              <a:ea typeface="HGS創英角ﾎﾟｯﾌﾟ体" pitchFamily="50" charset="-128"/>
              <a:cs typeface="Arial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85591" y="4693081"/>
            <a:ext cx="28225412" cy="727813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en-US" altLang="ja-JP" sz="4000" dirty="0" smtClean="0"/>
              <a:t>Introduction</a:t>
            </a:r>
          </a:p>
          <a:p>
            <a:r>
              <a:rPr lang="en-US" altLang="ja-JP" sz="4000" dirty="0" smtClean="0"/>
              <a:t>We, NIRS, have experienced a number of troubles that interrupt a beam supply</a:t>
            </a:r>
          </a:p>
          <a:p>
            <a:r>
              <a:rPr lang="en-US" altLang="ja-JP" sz="4000" dirty="0" smtClean="0"/>
              <a:t>or therapy treatment by human errors in a year.</a:t>
            </a:r>
          </a:p>
          <a:p>
            <a:r>
              <a:rPr lang="en-US" altLang="ja-JP" sz="4000" dirty="0" smtClean="0"/>
              <a:t>The occurrence rate was 0.3 per 100 operating hours every year.</a:t>
            </a:r>
          </a:p>
          <a:p>
            <a:r>
              <a:rPr lang="en-US" altLang="ja-JP" sz="4000" dirty="0" smtClean="0"/>
              <a:t>We investigated the cause of human errors and reviewed the training program</a:t>
            </a:r>
          </a:p>
          <a:p>
            <a:r>
              <a:rPr lang="en-US" altLang="ja-JP" sz="4000" dirty="0" smtClean="0"/>
              <a:t> for newcomers.</a:t>
            </a:r>
          </a:p>
          <a:p>
            <a:r>
              <a:rPr lang="en-US" altLang="ja-JP" sz="4000" dirty="0" smtClean="0"/>
              <a:t>As a result of this review and improvement, we successfully </a:t>
            </a:r>
          </a:p>
          <a:p>
            <a:r>
              <a:rPr lang="en-US" altLang="ja-JP" sz="4000" dirty="0" smtClean="0"/>
              <a:t>have reduced errors by 20% in 6 months of this year </a:t>
            </a:r>
          </a:p>
          <a:p>
            <a:r>
              <a:rPr lang="en-US" altLang="ja-JP" sz="4000" dirty="0" smtClean="0"/>
              <a:t>Compared to those of last years. </a:t>
            </a:r>
          </a:p>
          <a:p>
            <a:r>
              <a:rPr kumimoji="1" lang="en-US" altLang="ja-JP" sz="4000" dirty="0" smtClean="0"/>
              <a:t>Figure 1 shows the trend of occurrence rate of human errors.</a:t>
            </a:r>
            <a:endParaRPr kumimoji="1" lang="ja-JP" altLang="en-US" sz="4000" dirty="0"/>
          </a:p>
        </p:txBody>
      </p:sp>
      <p:sp>
        <p:nvSpPr>
          <p:cNvPr id="2" name="正方形/長方形 1"/>
          <p:cNvSpPr/>
          <p:nvPr/>
        </p:nvSpPr>
        <p:spPr>
          <a:xfrm>
            <a:off x="19837995" y="5418486"/>
            <a:ext cx="8640960" cy="5760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FIG-1.</a:t>
            </a:r>
            <a:r>
              <a:rPr lang="ja-JP" alt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Rate</a:t>
            </a:r>
            <a:r>
              <a:rPr lang="ja-JP" alt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of </a:t>
            </a:r>
            <a:r>
              <a:rPr kumimoji="1" lang="en-US" altLang="ja-JP" sz="2000" b="1" dirty="0" smtClean="0">
                <a:latin typeface="Arial" pitchFamily="34" charset="0"/>
                <a:cs typeface="Arial" pitchFamily="34" charset="0"/>
              </a:rPr>
              <a:t>human error (3 month moving average)</a:t>
            </a:r>
            <a:endParaRPr kumimoji="1" lang="ja-JP" altLang="en-US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5307" y="8586840"/>
            <a:ext cx="4536501" cy="3242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029" descr="ERR_S5_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354" y="16313026"/>
            <a:ext cx="6840000" cy="4898944"/>
          </a:xfrm>
          <a:prstGeom prst="rect">
            <a:avLst/>
          </a:prstGeom>
          <a:noFill/>
        </p:spPr>
      </p:pic>
      <p:sp>
        <p:nvSpPr>
          <p:cNvPr id="7" name="正方形/長方形 6"/>
          <p:cNvSpPr/>
          <p:nvPr/>
        </p:nvSpPr>
        <p:spPr>
          <a:xfrm>
            <a:off x="899892" y="12797183"/>
            <a:ext cx="10801200" cy="24287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ja-JP" sz="4000" dirty="0" smtClean="0"/>
              <a:t>Figure2 is the </a:t>
            </a:r>
            <a:r>
              <a:rPr lang="en-US" altLang="ja-JP" sz="4000" dirty="0"/>
              <a:t>Swiss Cheese </a:t>
            </a:r>
            <a:r>
              <a:rPr lang="en-US" altLang="ja-JP" sz="4000" dirty="0" smtClean="0"/>
              <a:t>model which represents the structure of failure or accident by human errors. </a:t>
            </a:r>
            <a:r>
              <a:rPr lang="en-US" altLang="ja-JP" sz="4000" dirty="0"/>
              <a:t>The holes in the slices represent weaknesses in individual parts of the system.</a:t>
            </a:r>
            <a:endParaRPr lang="en-US" altLang="ja-JP" sz="4000" dirty="0" smtClean="0"/>
          </a:p>
          <a:p>
            <a:endParaRPr lang="en-US" altLang="ja-JP" sz="4000" dirty="0" smtClean="0"/>
          </a:p>
        </p:txBody>
      </p:sp>
      <p:sp>
        <p:nvSpPr>
          <p:cNvPr id="53" name="正方形/長方形 52"/>
          <p:cNvSpPr/>
          <p:nvPr/>
        </p:nvSpPr>
        <p:spPr>
          <a:xfrm>
            <a:off x="783780" y="15948321"/>
            <a:ext cx="4403826" cy="34487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ja-JP" sz="4000" dirty="0" smtClean="0"/>
              <a:t>It is very important to reveal all factors for investigation.</a:t>
            </a:r>
            <a:endParaRPr kumimoji="1" lang="ja-JP" altLang="en-US" sz="4000" dirty="0"/>
          </a:p>
        </p:txBody>
      </p:sp>
      <p:grpSp>
        <p:nvGrpSpPr>
          <p:cNvPr id="56" name="グループ化 55"/>
          <p:cNvGrpSpPr/>
          <p:nvPr/>
        </p:nvGrpSpPr>
        <p:grpSpPr>
          <a:xfrm>
            <a:off x="12565188" y="16010136"/>
            <a:ext cx="8545246" cy="4734667"/>
            <a:chOff x="13213258" y="17741651"/>
            <a:chExt cx="8769791" cy="4094659"/>
          </a:xfrm>
        </p:grpSpPr>
        <p:sp>
          <p:nvSpPr>
            <p:cNvPr id="55" name="正方形/長方形 54"/>
            <p:cNvSpPr/>
            <p:nvPr/>
          </p:nvSpPr>
          <p:spPr>
            <a:xfrm>
              <a:off x="13213258" y="17741651"/>
              <a:ext cx="8572418" cy="409465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8" name="グループ化 57"/>
            <p:cNvGrpSpPr/>
            <p:nvPr/>
          </p:nvGrpSpPr>
          <p:grpSpPr>
            <a:xfrm>
              <a:off x="13515603" y="18020988"/>
              <a:ext cx="8467446" cy="3597275"/>
              <a:chOff x="13054763" y="13858361"/>
              <a:chExt cx="8467446" cy="3597275"/>
            </a:xfrm>
          </p:grpSpPr>
          <p:grpSp>
            <p:nvGrpSpPr>
              <p:cNvPr id="59" name="グループ化 45"/>
              <p:cNvGrpSpPr>
                <a:grpSpLocks/>
              </p:cNvGrpSpPr>
              <p:nvPr/>
            </p:nvGrpSpPr>
            <p:grpSpPr bwMode="auto">
              <a:xfrm>
                <a:off x="13054763" y="14046376"/>
                <a:ext cx="3346450" cy="3206750"/>
                <a:chOff x="742950" y="1930400"/>
                <a:chExt cx="3617913" cy="3511550"/>
              </a:xfrm>
            </p:grpSpPr>
            <p:sp>
              <p:nvSpPr>
                <p:cNvPr id="74" name="円/楕円 73"/>
                <p:cNvSpPr/>
                <p:nvPr/>
              </p:nvSpPr>
              <p:spPr bwMode="auto">
                <a:xfrm>
                  <a:off x="1244103" y="2298939"/>
                  <a:ext cx="2655082" cy="2767519"/>
                </a:xfrm>
                <a:prstGeom prst="ellipse">
                  <a:avLst/>
                </a:prstGeom>
                <a:noFill/>
                <a:ln>
                  <a:solidFill>
                    <a:srgbClr val="7030A0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>
                    <a:defRPr/>
                  </a:pPr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75" name="グループ化 37"/>
                <p:cNvGrpSpPr>
                  <a:grpSpLocks/>
                </p:cNvGrpSpPr>
                <p:nvPr/>
              </p:nvGrpSpPr>
              <p:grpSpPr bwMode="auto">
                <a:xfrm>
                  <a:off x="2019300" y="3149600"/>
                  <a:ext cx="1108075" cy="1089025"/>
                  <a:chOff x="2019300" y="3149600"/>
                  <a:chExt cx="1108075" cy="1089025"/>
                </a:xfrm>
              </p:grpSpPr>
              <p:sp>
                <p:nvSpPr>
                  <p:cNvPr id="89" name="Freeform 49"/>
                  <p:cNvSpPr>
                    <a:spLocks/>
                  </p:cNvSpPr>
                  <p:nvPr/>
                </p:nvSpPr>
                <p:spPr bwMode="auto">
                  <a:xfrm>
                    <a:off x="2019300" y="3149600"/>
                    <a:ext cx="1108075" cy="1089025"/>
                  </a:xfrm>
                  <a:custGeom>
                    <a:avLst/>
                    <a:gdLst>
                      <a:gd name="T0" fmla="*/ 2147483647 w 698"/>
                      <a:gd name="T1" fmla="*/ 2147483647 h 686"/>
                      <a:gd name="T2" fmla="*/ 2147483647 w 698"/>
                      <a:gd name="T3" fmla="*/ 2147483647 h 686"/>
                      <a:gd name="T4" fmla="*/ 2147483647 w 698"/>
                      <a:gd name="T5" fmla="*/ 2147483647 h 686"/>
                      <a:gd name="T6" fmla="*/ 2147483647 w 698"/>
                      <a:gd name="T7" fmla="*/ 2147483647 h 686"/>
                      <a:gd name="T8" fmla="*/ 0 w 698"/>
                      <a:gd name="T9" fmla="*/ 2147483647 h 686"/>
                      <a:gd name="T10" fmla="*/ 2147483647 w 698"/>
                      <a:gd name="T11" fmla="*/ 2147483647 h 686"/>
                      <a:gd name="T12" fmla="*/ 2147483647 w 698"/>
                      <a:gd name="T13" fmla="*/ 2147483647 h 686"/>
                      <a:gd name="T14" fmla="*/ 2147483647 w 698"/>
                      <a:gd name="T15" fmla="*/ 2147483647 h 686"/>
                      <a:gd name="T16" fmla="*/ 2147483647 w 698"/>
                      <a:gd name="T17" fmla="*/ 2147483647 h 686"/>
                      <a:gd name="T18" fmla="*/ 2147483647 w 698"/>
                      <a:gd name="T19" fmla="*/ 2147483647 h 686"/>
                      <a:gd name="T20" fmla="*/ 2147483647 w 698"/>
                      <a:gd name="T21" fmla="*/ 2147483647 h 686"/>
                      <a:gd name="T22" fmla="*/ 2147483647 w 698"/>
                      <a:gd name="T23" fmla="*/ 2147483647 h 686"/>
                      <a:gd name="T24" fmla="*/ 2147483647 w 698"/>
                      <a:gd name="T25" fmla="*/ 2147483647 h 686"/>
                      <a:gd name="T26" fmla="*/ 2147483647 w 698"/>
                      <a:gd name="T27" fmla="*/ 2147483647 h 686"/>
                      <a:gd name="T28" fmla="*/ 2147483647 w 698"/>
                      <a:gd name="T29" fmla="*/ 2147483647 h 686"/>
                      <a:gd name="T30" fmla="*/ 2147483647 w 698"/>
                      <a:gd name="T31" fmla="*/ 2147483647 h 686"/>
                      <a:gd name="T32" fmla="*/ 2147483647 w 698"/>
                      <a:gd name="T33" fmla="*/ 0 h 686"/>
                      <a:gd name="T34" fmla="*/ 2147483647 w 698"/>
                      <a:gd name="T35" fmla="*/ 2147483647 h 686"/>
                      <a:gd name="T36" fmla="*/ 2147483647 w 698"/>
                      <a:gd name="T37" fmla="*/ 2147483647 h 68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698"/>
                      <a:gd name="T58" fmla="*/ 0 h 686"/>
                      <a:gd name="T59" fmla="*/ 698 w 698"/>
                      <a:gd name="T60" fmla="*/ 686 h 68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698" h="686">
                        <a:moveTo>
                          <a:pt x="21" y="44"/>
                        </a:moveTo>
                        <a:lnTo>
                          <a:pt x="36" y="174"/>
                        </a:lnTo>
                        <a:lnTo>
                          <a:pt x="12" y="309"/>
                        </a:lnTo>
                        <a:lnTo>
                          <a:pt x="3" y="446"/>
                        </a:lnTo>
                        <a:lnTo>
                          <a:pt x="0" y="677"/>
                        </a:lnTo>
                        <a:lnTo>
                          <a:pt x="192" y="640"/>
                        </a:lnTo>
                        <a:lnTo>
                          <a:pt x="411" y="686"/>
                        </a:lnTo>
                        <a:lnTo>
                          <a:pt x="567" y="686"/>
                        </a:lnTo>
                        <a:lnTo>
                          <a:pt x="667" y="677"/>
                        </a:lnTo>
                        <a:lnTo>
                          <a:pt x="658" y="457"/>
                        </a:lnTo>
                        <a:lnTo>
                          <a:pt x="686" y="265"/>
                        </a:lnTo>
                        <a:lnTo>
                          <a:pt x="695" y="156"/>
                        </a:lnTo>
                        <a:lnTo>
                          <a:pt x="698" y="44"/>
                        </a:lnTo>
                        <a:lnTo>
                          <a:pt x="588" y="62"/>
                        </a:lnTo>
                        <a:lnTo>
                          <a:pt x="457" y="55"/>
                        </a:lnTo>
                        <a:lnTo>
                          <a:pt x="274" y="9"/>
                        </a:lnTo>
                        <a:lnTo>
                          <a:pt x="137" y="0"/>
                        </a:lnTo>
                        <a:lnTo>
                          <a:pt x="12" y="44"/>
                        </a:lnTo>
                        <a:lnTo>
                          <a:pt x="21" y="44"/>
                        </a:lnTo>
                        <a:close/>
                      </a:path>
                    </a:pathLst>
                  </a:custGeom>
                  <a:solidFill>
                    <a:srgbClr val="ABD5FF"/>
                  </a:solidFill>
                  <a:ln w="635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0" rIns="0"/>
                  <a:lstStyle/>
                  <a:p>
                    <a:endParaRPr lang="ja-JP" altLang="en-US"/>
                  </a:p>
                </p:txBody>
              </p:sp>
              <p:sp>
                <p:nvSpPr>
                  <p:cNvPr id="90" name="WordArt 56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392363" y="3479800"/>
                    <a:ext cx="393700" cy="493713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en-US" altLang="ja-JP" sz="4800" kern="10" spc="960" dirty="0"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solidFill>
                          <a:srgbClr val="FF0000"/>
                        </a:solidFill>
                        <a:latin typeface="ＭＳ Ｐゴシック"/>
                        <a:ea typeface="ＭＳ Ｐゴシック"/>
                      </a:rPr>
                      <a:t>L</a:t>
                    </a:r>
                    <a:endParaRPr lang="ja-JP" altLang="en-US" sz="4800" kern="10" spc="960" dirty="0"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ＭＳ Ｐゴシック"/>
                      <a:ea typeface="ＭＳ Ｐゴシック"/>
                    </a:endParaRPr>
                  </a:p>
                </p:txBody>
              </p:sp>
            </p:grpSp>
            <p:grpSp>
              <p:nvGrpSpPr>
                <p:cNvPr id="76" name="グループ化 36"/>
                <p:cNvGrpSpPr>
                  <a:grpSpLocks/>
                </p:cNvGrpSpPr>
                <p:nvPr/>
              </p:nvGrpSpPr>
              <p:grpSpPr bwMode="auto">
                <a:xfrm>
                  <a:off x="1990725" y="4352925"/>
                  <a:ext cx="1108075" cy="1089025"/>
                  <a:chOff x="1990725" y="4352925"/>
                  <a:chExt cx="1108075" cy="1089025"/>
                </a:xfrm>
              </p:grpSpPr>
              <p:sp>
                <p:nvSpPr>
                  <p:cNvPr id="87" name="Freeform 52"/>
                  <p:cNvSpPr>
                    <a:spLocks/>
                  </p:cNvSpPr>
                  <p:nvPr/>
                </p:nvSpPr>
                <p:spPr bwMode="auto">
                  <a:xfrm>
                    <a:off x="1990725" y="4352925"/>
                    <a:ext cx="1108075" cy="1089025"/>
                  </a:xfrm>
                  <a:custGeom>
                    <a:avLst/>
                    <a:gdLst>
                      <a:gd name="T0" fmla="*/ 2147483647 w 698"/>
                      <a:gd name="T1" fmla="*/ 2147483647 h 686"/>
                      <a:gd name="T2" fmla="*/ 2147483647 w 698"/>
                      <a:gd name="T3" fmla="*/ 2147483647 h 686"/>
                      <a:gd name="T4" fmla="*/ 2147483647 w 698"/>
                      <a:gd name="T5" fmla="*/ 2147483647 h 686"/>
                      <a:gd name="T6" fmla="*/ 2147483647 w 698"/>
                      <a:gd name="T7" fmla="*/ 2147483647 h 686"/>
                      <a:gd name="T8" fmla="*/ 0 w 698"/>
                      <a:gd name="T9" fmla="*/ 2147483647 h 686"/>
                      <a:gd name="T10" fmla="*/ 2147483647 w 698"/>
                      <a:gd name="T11" fmla="*/ 2147483647 h 686"/>
                      <a:gd name="T12" fmla="*/ 2147483647 w 698"/>
                      <a:gd name="T13" fmla="*/ 2147483647 h 686"/>
                      <a:gd name="T14" fmla="*/ 2147483647 w 698"/>
                      <a:gd name="T15" fmla="*/ 2147483647 h 686"/>
                      <a:gd name="T16" fmla="*/ 2147483647 w 698"/>
                      <a:gd name="T17" fmla="*/ 2147483647 h 686"/>
                      <a:gd name="T18" fmla="*/ 2147483647 w 698"/>
                      <a:gd name="T19" fmla="*/ 2147483647 h 686"/>
                      <a:gd name="T20" fmla="*/ 2147483647 w 698"/>
                      <a:gd name="T21" fmla="*/ 2147483647 h 686"/>
                      <a:gd name="T22" fmla="*/ 2147483647 w 698"/>
                      <a:gd name="T23" fmla="*/ 2147483647 h 686"/>
                      <a:gd name="T24" fmla="*/ 2147483647 w 698"/>
                      <a:gd name="T25" fmla="*/ 2147483647 h 686"/>
                      <a:gd name="T26" fmla="*/ 2147483647 w 698"/>
                      <a:gd name="T27" fmla="*/ 2147483647 h 686"/>
                      <a:gd name="T28" fmla="*/ 2147483647 w 698"/>
                      <a:gd name="T29" fmla="*/ 2147483647 h 686"/>
                      <a:gd name="T30" fmla="*/ 2147483647 w 698"/>
                      <a:gd name="T31" fmla="*/ 2147483647 h 686"/>
                      <a:gd name="T32" fmla="*/ 2147483647 w 698"/>
                      <a:gd name="T33" fmla="*/ 0 h 686"/>
                      <a:gd name="T34" fmla="*/ 2147483647 w 698"/>
                      <a:gd name="T35" fmla="*/ 2147483647 h 686"/>
                      <a:gd name="T36" fmla="*/ 2147483647 w 698"/>
                      <a:gd name="T37" fmla="*/ 2147483647 h 68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698"/>
                      <a:gd name="T58" fmla="*/ 0 h 686"/>
                      <a:gd name="T59" fmla="*/ 698 w 698"/>
                      <a:gd name="T60" fmla="*/ 686 h 68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698" h="686">
                        <a:moveTo>
                          <a:pt x="21" y="44"/>
                        </a:moveTo>
                        <a:lnTo>
                          <a:pt x="36" y="174"/>
                        </a:lnTo>
                        <a:lnTo>
                          <a:pt x="12" y="309"/>
                        </a:lnTo>
                        <a:lnTo>
                          <a:pt x="3" y="446"/>
                        </a:lnTo>
                        <a:lnTo>
                          <a:pt x="0" y="677"/>
                        </a:lnTo>
                        <a:lnTo>
                          <a:pt x="192" y="640"/>
                        </a:lnTo>
                        <a:lnTo>
                          <a:pt x="411" y="686"/>
                        </a:lnTo>
                        <a:lnTo>
                          <a:pt x="567" y="686"/>
                        </a:lnTo>
                        <a:lnTo>
                          <a:pt x="667" y="677"/>
                        </a:lnTo>
                        <a:lnTo>
                          <a:pt x="658" y="457"/>
                        </a:lnTo>
                        <a:lnTo>
                          <a:pt x="686" y="265"/>
                        </a:lnTo>
                        <a:lnTo>
                          <a:pt x="695" y="156"/>
                        </a:lnTo>
                        <a:lnTo>
                          <a:pt x="698" y="44"/>
                        </a:lnTo>
                        <a:lnTo>
                          <a:pt x="588" y="62"/>
                        </a:lnTo>
                        <a:lnTo>
                          <a:pt x="457" y="55"/>
                        </a:lnTo>
                        <a:lnTo>
                          <a:pt x="274" y="9"/>
                        </a:lnTo>
                        <a:lnTo>
                          <a:pt x="137" y="0"/>
                        </a:lnTo>
                        <a:lnTo>
                          <a:pt x="12" y="44"/>
                        </a:lnTo>
                        <a:lnTo>
                          <a:pt x="21" y="44"/>
                        </a:lnTo>
                        <a:close/>
                      </a:path>
                    </a:pathLst>
                  </a:custGeom>
                  <a:solidFill>
                    <a:srgbClr val="ABD5FF"/>
                  </a:solidFill>
                  <a:ln w="635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0" rIns="0"/>
                  <a:lstStyle/>
                  <a:p>
                    <a:endParaRPr lang="ja-JP" altLang="en-US"/>
                  </a:p>
                </p:txBody>
              </p:sp>
              <p:sp>
                <p:nvSpPr>
                  <p:cNvPr id="88" name="WordArt 60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347913" y="4670425"/>
                    <a:ext cx="393700" cy="493713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en-US" altLang="ja-JP" sz="4800" kern="10" spc="960"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solidFill>
                          <a:srgbClr val="FFFF00"/>
                        </a:solidFill>
                        <a:latin typeface="ＭＳ Ｐゴシック"/>
                        <a:ea typeface="ＭＳ Ｐゴシック"/>
                      </a:rPr>
                      <a:t>L</a:t>
                    </a:r>
                    <a:endParaRPr lang="ja-JP" altLang="en-US" sz="4800" kern="10" spc="960"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ＭＳ Ｐゴシック"/>
                      <a:ea typeface="ＭＳ Ｐゴシック"/>
                    </a:endParaRPr>
                  </a:p>
                </p:txBody>
              </p:sp>
            </p:grpSp>
            <p:grpSp>
              <p:nvGrpSpPr>
                <p:cNvPr id="77" name="グループ化 33"/>
                <p:cNvGrpSpPr>
                  <a:grpSpLocks/>
                </p:cNvGrpSpPr>
                <p:nvPr/>
              </p:nvGrpSpPr>
              <p:grpSpPr bwMode="auto">
                <a:xfrm>
                  <a:off x="2032000" y="1930400"/>
                  <a:ext cx="1108075" cy="1089025"/>
                  <a:chOff x="2032000" y="1930400"/>
                  <a:chExt cx="1108075" cy="1089025"/>
                </a:xfrm>
              </p:grpSpPr>
              <p:sp>
                <p:nvSpPr>
                  <p:cNvPr id="85" name="Freeform 50"/>
                  <p:cNvSpPr>
                    <a:spLocks/>
                  </p:cNvSpPr>
                  <p:nvPr/>
                </p:nvSpPr>
                <p:spPr bwMode="auto">
                  <a:xfrm>
                    <a:off x="2032000" y="1930400"/>
                    <a:ext cx="1108075" cy="1089025"/>
                  </a:xfrm>
                  <a:custGeom>
                    <a:avLst/>
                    <a:gdLst>
                      <a:gd name="T0" fmla="*/ 2147483647 w 698"/>
                      <a:gd name="T1" fmla="*/ 2147483647 h 686"/>
                      <a:gd name="T2" fmla="*/ 2147483647 w 698"/>
                      <a:gd name="T3" fmla="*/ 2147483647 h 686"/>
                      <a:gd name="T4" fmla="*/ 2147483647 w 698"/>
                      <a:gd name="T5" fmla="*/ 2147483647 h 686"/>
                      <a:gd name="T6" fmla="*/ 2147483647 w 698"/>
                      <a:gd name="T7" fmla="*/ 2147483647 h 686"/>
                      <a:gd name="T8" fmla="*/ 0 w 698"/>
                      <a:gd name="T9" fmla="*/ 2147483647 h 686"/>
                      <a:gd name="T10" fmla="*/ 2147483647 w 698"/>
                      <a:gd name="T11" fmla="*/ 2147483647 h 686"/>
                      <a:gd name="T12" fmla="*/ 2147483647 w 698"/>
                      <a:gd name="T13" fmla="*/ 2147483647 h 686"/>
                      <a:gd name="T14" fmla="*/ 2147483647 w 698"/>
                      <a:gd name="T15" fmla="*/ 2147483647 h 686"/>
                      <a:gd name="T16" fmla="*/ 2147483647 w 698"/>
                      <a:gd name="T17" fmla="*/ 2147483647 h 686"/>
                      <a:gd name="T18" fmla="*/ 2147483647 w 698"/>
                      <a:gd name="T19" fmla="*/ 2147483647 h 686"/>
                      <a:gd name="T20" fmla="*/ 2147483647 w 698"/>
                      <a:gd name="T21" fmla="*/ 2147483647 h 686"/>
                      <a:gd name="T22" fmla="*/ 2147483647 w 698"/>
                      <a:gd name="T23" fmla="*/ 2147483647 h 686"/>
                      <a:gd name="T24" fmla="*/ 2147483647 w 698"/>
                      <a:gd name="T25" fmla="*/ 2147483647 h 686"/>
                      <a:gd name="T26" fmla="*/ 2147483647 w 698"/>
                      <a:gd name="T27" fmla="*/ 2147483647 h 686"/>
                      <a:gd name="T28" fmla="*/ 2147483647 w 698"/>
                      <a:gd name="T29" fmla="*/ 2147483647 h 686"/>
                      <a:gd name="T30" fmla="*/ 2147483647 w 698"/>
                      <a:gd name="T31" fmla="*/ 2147483647 h 686"/>
                      <a:gd name="T32" fmla="*/ 2147483647 w 698"/>
                      <a:gd name="T33" fmla="*/ 0 h 686"/>
                      <a:gd name="T34" fmla="*/ 2147483647 w 698"/>
                      <a:gd name="T35" fmla="*/ 2147483647 h 686"/>
                      <a:gd name="T36" fmla="*/ 2147483647 w 698"/>
                      <a:gd name="T37" fmla="*/ 2147483647 h 68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698"/>
                      <a:gd name="T58" fmla="*/ 0 h 686"/>
                      <a:gd name="T59" fmla="*/ 698 w 698"/>
                      <a:gd name="T60" fmla="*/ 686 h 68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698" h="686">
                        <a:moveTo>
                          <a:pt x="21" y="44"/>
                        </a:moveTo>
                        <a:lnTo>
                          <a:pt x="36" y="174"/>
                        </a:lnTo>
                        <a:lnTo>
                          <a:pt x="12" y="309"/>
                        </a:lnTo>
                        <a:lnTo>
                          <a:pt x="3" y="446"/>
                        </a:lnTo>
                        <a:lnTo>
                          <a:pt x="0" y="677"/>
                        </a:lnTo>
                        <a:lnTo>
                          <a:pt x="192" y="640"/>
                        </a:lnTo>
                        <a:lnTo>
                          <a:pt x="411" y="686"/>
                        </a:lnTo>
                        <a:lnTo>
                          <a:pt x="567" y="686"/>
                        </a:lnTo>
                        <a:lnTo>
                          <a:pt x="667" y="677"/>
                        </a:lnTo>
                        <a:lnTo>
                          <a:pt x="658" y="457"/>
                        </a:lnTo>
                        <a:lnTo>
                          <a:pt x="686" y="265"/>
                        </a:lnTo>
                        <a:lnTo>
                          <a:pt x="695" y="156"/>
                        </a:lnTo>
                        <a:lnTo>
                          <a:pt x="698" y="44"/>
                        </a:lnTo>
                        <a:lnTo>
                          <a:pt x="588" y="62"/>
                        </a:lnTo>
                        <a:lnTo>
                          <a:pt x="457" y="55"/>
                        </a:lnTo>
                        <a:lnTo>
                          <a:pt x="274" y="9"/>
                        </a:lnTo>
                        <a:lnTo>
                          <a:pt x="137" y="0"/>
                        </a:lnTo>
                        <a:lnTo>
                          <a:pt x="12" y="44"/>
                        </a:lnTo>
                        <a:lnTo>
                          <a:pt x="21" y="44"/>
                        </a:lnTo>
                        <a:close/>
                      </a:path>
                    </a:pathLst>
                  </a:custGeom>
                  <a:solidFill>
                    <a:srgbClr val="ABD5FF"/>
                  </a:solidFill>
                  <a:ln w="635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0" rIns="0"/>
                  <a:lstStyle/>
                  <a:p>
                    <a:endParaRPr lang="ja-JP" altLang="en-US"/>
                  </a:p>
                </p:txBody>
              </p:sp>
              <p:sp>
                <p:nvSpPr>
                  <p:cNvPr id="86" name="WordArt 62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400300" y="2236788"/>
                    <a:ext cx="420688" cy="52863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en-US" altLang="ja-JP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FFFF00"/>
                        </a:solidFill>
                        <a:latin typeface="ＭＳ Ｐゴシック"/>
                        <a:ea typeface="ＭＳ Ｐゴシック"/>
                      </a:rPr>
                      <a:t>H</a:t>
                    </a:r>
                    <a:endParaRPr lang="ja-JP" altLang="en-U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ＭＳ Ｐゴシック"/>
                      <a:ea typeface="ＭＳ Ｐゴシック"/>
                    </a:endParaRPr>
                  </a:p>
                </p:txBody>
              </p:sp>
            </p:grpSp>
            <p:grpSp>
              <p:nvGrpSpPr>
                <p:cNvPr id="78" name="グループ化 35"/>
                <p:cNvGrpSpPr>
                  <a:grpSpLocks/>
                </p:cNvGrpSpPr>
                <p:nvPr/>
              </p:nvGrpSpPr>
              <p:grpSpPr bwMode="auto">
                <a:xfrm>
                  <a:off x="3252788" y="3178175"/>
                  <a:ext cx="1108075" cy="1089025"/>
                  <a:chOff x="3252788" y="3178175"/>
                  <a:chExt cx="1108075" cy="1089025"/>
                </a:xfrm>
              </p:grpSpPr>
              <p:sp>
                <p:nvSpPr>
                  <p:cNvPr id="83" name="Freeform 53"/>
                  <p:cNvSpPr>
                    <a:spLocks/>
                  </p:cNvSpPr>
                  <p:nvPr/>
                </p:nvSpPr>
                <p:spPr bwMode="auto">
                  <a:xfrm>
                    <a:off x="3252788" y="3178175"/>
                    <a:ext cx="1108075" cy="1089025"/>
                  </a:xfrm>
                  <a:custGeom>
                    <a:avLst/>
                    <a:gdLst>
                      <a:gd name="T0" fmla="*/ 2147483647 w 698"/>
                      <a:gd name="T1" fmla="*/ 2147483647 h 686"/>
                      <a:gd name="T2" fmla="*/ 2147483647 w 698"/>
                      <a:gd name="T3" fmla="*/ 2147483647 h 686"/>
                      <a:gd name="T4" fmla="*/ 2147483647 w 698"/>
                      <a:gd name="T5" fmla="*/ 2147483647 h 686"/>
                      <a:gd name="T6" fmla="*/ 2147483647 w 698"/>
                      <a:gd name="T7" fmla="*/ 2147483647 h 686"/>
                      <a:gd name="T8" fmla="*/ 0 w 698"/>
                      <a:gd name="T9" fmla="*/ 2147483647 h 686"/>
                      <a:gd name="T10" fmla="*/ 2147483647 w 698"/>
                      <a:gd name="T11" fmla="*/ 2147483647 h 686"/>
                      <a:gd name="T12" fmla="*/ 2147483647 w 698"/>
                      <a:gd name="T13" fmla="*/ 2147483647 h 686"/>
                      <a:gd name="T14" fmla="*/ 2147483647 w 698"/>
                      <a:gd name="T15" fmla="*/ 2147483647 h 686"/>
                      <a:gd name="T16" fmla="*/ 2147483647 w 698"/>
                      <a:gd name="T17" fmla="*/ 2147483647 h 686"/>
                      <a:gd name="T18" fmla="*/ 2147483647 w 698"/>
                      <a:gd name="T19" fmla="*/ 2147483647 h 686"/>
                      <a:gd name="T20" fmla="*/ 2147483647 w 698"/>
                      <a:gd name="T21" fmla="*/ 2147483647 h 686"/>
                      <a:gd name="T22" fmla="*/ 2147483647 w 698"/>
                      <a:gd name="T23" fmla="*/ 2147483647 h 686"/>
                      <a:gd name="T24" fmla="*/ 2147483647 w 698"/>
                      <a:gd name="T25" fmla="*/ 2147483647 h 686"/>
                      <a:gd name="T26" fmla="*/ 2147483647 w 698"/>
                      <a:gd name="T27" fmla="*/ 2147483647 h 686"/>
                      <a:gd name="T28" fmla="*/ 2147483647 w 698"/>
                      <a:gd name="T29" fmla="*/ 2147483647 h 686"/>
                      <a:gd name="T30" fmla="*/ 2147483647 w 698"/>
                      <a:gd name="T31" fmla="*/ 2147483647 h 686"/>
                      <a:gd name="T32" fmla="*/ 2147483647 w 698"/>
                      <a:gd name="T33" fmla="*/ 0 h 686"/>
                      <a:gd name="T34" fmla="*/ 2147483647 w 698"/>
                      <a:gd name="T35" fmla="*/ 2147483647 h 686"/>
                      <a:gd name="T36" fmla="*/ 2147483647 w 698"/>
                      <a:gd name="T37" fmla="*/ 2147483647 h 68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698"/>
                      <a:gd name="T58" fmla="*/ 0 h 686"/>
                      <a:gd name="T59" fmla="*/ 698 w 698"/>
                      <a:gd name="T60" fmla="*/ 686 h 68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698" h="686">
                        <a:moveTo>
                          <a:pt x="21" y="44"/>
                        </a:moveTo>
                        <a:lnTo>
                          <a:pt x="36" y="174"/>
                        </a:lnTo>
                        <a:lnTo>
                          <a:pt x="12" y="309"/>
                        </a:lnTo>
                        <a:lnTo>
                          <a:pt x="3" y="446"/>
                        </a:lnTo>
                        <a:lnTo>
                          <a:pt x="0" y="677"/>
                        </a:lnTo>
                        <a:lnTo>
                          <a:pt x="192" y="640"/>
                        </a:lnTo>
                        <a:lnTo>
                          <a:pt x="411" y="686"/>
                        </a:lnTo>
                        <a:lnTo>
                          <a:pt x="567" y="686"/>
                        </a:lnTo>
                        <a:lnTo>
                          <a:pt x="667" y="677"/>
                        </a:lnTo>
                        <a:lnTo>
                          <a:pt x="658" y="457"/>
                        </a:lnTo>
                        <a:lnTo>
                          <a:pt x="686" y="265"/>
                        </a:lnTo>
                        <a:lnTo>
                          <a:pt x="695" y="156"/>
                        </a:lnTo>
                        <a:lnTo>
                          <a:pt x="698" y="44"/>
                        </a:lnTo>
                        <a:lnTo>
                          <a:pt x="588" y="62"/>
                        </a:lnTo>
                        <a:lnTo>
                          <a:pt x="457" y="55"/>
                        </a:lnTo>
                        <a:lnTo>
                          <a:pt x="274" y="9"/>
                        </a:lnTo>
                        <a:lnTo>
                          <a:pt x="137" y="0"/>
                        </a:lnTo>
                        <a:lnTo>
                          <a:pt x="12" y="44"/>
                        </a:lnTo>
                        <a:lnTo>
                          <a:pt x="21" y="44"/>
                        </a:lnTo>
                        <a:close/>
                      </a:path>
                    </a:pathLst>
                  </a:custGeom>
                  <a:solidFill>
                    <a:srgbClr val="ABD5FF"/>
                  </a:solidFill>
                  <a:ln w="635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0" rIns="0"/>
                  <a:lstStyle/>
                  <a:p>
                    <a:endParaRPr lang="ja-JP" altLang="en-US"/>
                  </a:p>
                </p:txBody>
              </p:sp>
              <p:sp>
                <p:nvSpPr>
                  <p:cNvPr id="84" name="WordArt 74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3582988" y="3479800"/>
                    <a:ext cx="455612" cy="561975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en-US" altLang="ja-JP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FFFF00"/>
                        </a:solidFill>
                        <a:latin typeface="ＭＳ Ｐゴシック"/>
                        <a:ea typeface="ＭＳ Ｐゴシック"/>
                      </a:rPr>
                      <a:t>E</a:t>
                    </a:r>
                    <a:endParaRPr lang="ja-JP" altLang="en-U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ＭＳ Ｐゴシック"/>
                      <a:ea typeface="ＭＳ Ｐゴシック"/>
                    </a:endParaRPr>
                  </a:p>
                </p:txBody>
              </p:sp>
            </p:grpSp>
            <p:sp>
              <p:nvSpPr>
                <p:cNvPr id="79" name="円/楕円 40"/>
                <p:cNvSpPr>
                  <a:spLocks noChangeArrowheads="1"/>
                </p:cNvSpPr>
                <p:nvPr/>
              </p:nvSpPr>
              <p:spPr bwMode="auto">
                <a:xfrm>
                  <a:off x="3289300" y="2540000"/>
                  <a:ext cx="711200" cy="444500"/>
                </a:xfrm>
                <a:prstGeom prst="ellipse">
                  <a:avLst/>
                </a:prstGeom>
                <a:solidFill>
                  <a:srgbClr val="FFEAA7"/>
                </a:solidFill>
                <a:ln w="254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1pPr>
                  <a:lvl2pPr marL="742950" indent="-285750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2pPr>
                  <a:lvl3pPr marL="1143000" indent="-228600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3pPr>
                  <a:lvl4pPr marL="1600200" indent="-228600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4pPr>
                  <a:lvl5pPr marL="2057400" indent="-228600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9pPr>
                </a:lstStyle>
                <a:p>
                  <a:pPr eaLnBrk="1" hangingPunct="1"/>
                  <a:r>
                    <a:rPr lang="en-US" altLang="ja-JP" sz="3200">
                      <a:solidFill>
                        <a:srgbClr val="FF0000"/>
                      </a:solidFill>
                    </a:rPr>
                    <a:t>m</a:t>
                  </a:r>
                  <a:endParaRPr lang="ja-JP" altLang="en-US" sz="3200">
                    <a:solidFill>
                      <a:srgbClr val="FF0000"/>
                    </a:solidFill>
                  </a:endParaRPr>
                </a:p>
              </p:txBody>
            </p:sp>
            <p:grpSp>
              <p:nvGrpSpPr>
                <p:cNvPr id="80" name="グループ化 44"/>
                <p:cNvGrpSpPr>
                  <a:grpSpLocks/>
                </p:cNvGrpSpPr>
                <p:nvPr/>
              </p:nvGrpSpPr>
              <p:grpSpPr bwMode="auto">
                <a:xfrm>
                  <a:off x="742950" y="3105150"/>
                  <a:ext cx="1108075" cy="1089025"/>
                  <a:chOff x="742950" y="3105150"/>
                  <a:chExt cx="1108075" cy="1089025"/>
                </a:xfrm>
              </p:grpSpPr>
              <p:sp>
                <p:nvSpPr>
                  <p:cNvPr id="81" name="Freeform 51"/>
                  <p:cNvSpPr>
                    <a:spLocks/>
                  </p:cNvSpPr>
                  <p:nvPr/>
                </p:nvSpPr>
                <p:spPr bwMode="auto">
                  <a:xfrm>
                    <a:off x="742950" y="3105150"/>
                    <a:ext cx="1108075" cy="1089025"/>
                  </a:xfrm>
                  <a:custGeom>
                    <a:avLst/>
                    <a:gdLst>
                      <a:gd name="T0" fmla="*/ 2147483647 w 698"/>
                      <a:gd name="T1" fmla="*/ 2147483647 h 686"/>
                      <a:gd name="T2" fmla="*/ 2147483647 w 698"/>
                      <a:gd name="T3" fmla="*/ 2147483647 h 686"/>
                      <a:gd name="T4" fmla="*/ 2147483647 w 698"/>
                      <a:gd name="T5" fmla="*/ 2147483647 h 686"/>
                      <a:gd name="T6" fmla="*/ 2147483647 w 698"/>
                      <a:gd name="T7" fmla="*/ 2147483647 h 686"/>
                      <a:gd name="T8" fmla="*/ 0 w 698"/>
                      <a:gd name="T9" fmla="*/ 2147483647 h 686"/>
                      <a:gd name="T10" fmla="*/ 2147483647 w 698"/>
                      <a:gd name="T11" fmla="*/ 2147483647 h 686"/>
                      <a:gd name="T12" fmla="*/ 2147483647 w 698"/>
                      <a:gd name="T13" fmla="*/ 2147483647 h 686"/>
                      <a:gd name="T14" fmla="*/ 2147483647 w 698"/>
                      <a:gd name="T15" fmla="*/ 2147483647 h 686"/>
                      <a:gd name="T16" fmla="*/ 2147483647 w 698"/>
                      <a:gd name="T17" fmla="*/ 2147483647 h 686"/>
                      <a:gd name="T18" fmla="*/ 2147483647 w 698"/>
                      <a:gd name="T19" fmla="*/ 2147483647 h 686"/>
                      <a:gd name="T20" fmla="*/ 2147483647 w 698"/>
                      <a:gd name="T21" fmla="*/ 2147483647 h 686"/>
                      <a:gd name="T22" fmla="*/ 2147483647 w 698"/>
                      <a:gd name="T23" fmla="*/ 2147483647 h 686"/>
                      <a:gd name="T24" fmla="*/ 2147483647 w 698"/>
                      <a:gd name="T25" fmla="*/ 2147483647 h 686"/>
                      <a:gd name="T26" fmla="*/ 2147483647 w 698"/>
                      <a:gd name="T27" fmla="*/ 2147483647 h 686"/>
                      <a:gd name="T28" fmla="*/ 2147483647 w 698"/>
                      <a:gd name="T29" fmla="*/ 2147483647 h 686"/>
                      <a:gd name="T30" fmla="*/ 2147483647 w 698"/>
                      <a:gd name="T31" fmla="*/ 2147483647 h 686"/>
                      <a:gd name="T32" fmla="*/ 2147483647 w 698"/>
                      <a:gd name="T33" fmla="*/ 0 h 686"/>
                      <a:gd name="T34" fmla="*/ 2147483647 w 698"/>
                      <a:gd name="T35" fmla="*/ 2147483647 h 686"/>
                      <a:gd name="T36" fmla="*/ 2147483647 w 698"/>
                      <a:gd name="T37" fmla="*/ 2147483647 h 68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698"/>
                      <a:gd name="T58" fmla="*/ 0 h 686"/>
                      <a:gd name="T59" fmla="*/ 698 w 698"/>
                      <a:gd name="T60" fmla="*/ 686 h 68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698" h="686">
                        <a:moveTo>
                          <a:pt x="21" y="44"/>
                        </a:moveTo>
                        <a:lnTo>
                          <a:pt x="36" y="174"/>
                        </a:lnTo>
                        <a:lnTo>
                          <a:pt x="12" y="309"/>
                        </a:lnTo>
                        <a:lnTo>
                          <a:pt x="3" y="446"/>
                        </a:lnTo>
                        <a:lnTo>
                          <a:pt x="0" y="677"/>
                        </a:lnTo>
                        <a:lnTo>
                          <a:pt x="192" y="640"/>
                        </a:lnTo>
                        <a:lnTo>
                          <a:pt x="411" y="686"/>
                        </a:lnTo>
                        <a:lnTo>
                          <a:pt x="567" y="686"/>
                        </a:lnTo>
                        <a:lnTo>
                          <a:pt x="667" y="677"/>
                        </a:lnTo>
                        <a:lnTo>
                          <a:pt x="658" y="457"/>
                        </a:lnTo>
                        <a:lnTo>
                          <a:pt x="686" y="265"/>
                        </a:lnTo>
                        <a:lnTo>
                          <a:pt x="695" y="156"/>
                        </a:lnTo>
                        <a:lnTo>
                          <a:pt x="698" y="44"/>
                        </a:lnTo>
                        <a:lnTo>
                          <a:pt x="588" y="62"/>
                        </a:lnTo>
                        <a:lnTo>
                          <a:pt x="457" y="55"/>
                        </a:lnTo>
                        <a:lnTo>
                          <a:pt x="274" y="9"/>
                        </a:lnTo>
                        <a:lnTo>
                          <a:pt x="137" y="0"/>
                        </a:lnTo>
                        <a:lnTo>
                          <a:pt x="12" y="44"/>
                        </a:lnTo>
                        <a:lnTo>
                          <a:pt x="21" y="44"/>
                        </a:lnTo>
                        <a:close/>
                      </a:path>
                    </a:pathLst>
                  </a:custGeom>
                  <a:solidFill>
                    <a:srgbClr val="ABD5FF"/>
                  </a:solidFill>
                  <a:ln w="635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0" rIns="0"/>
                  <a:lstStyle/>
                  <a:p>
                    <a:endParaRPr lang="ja-JP" altLang="en-US"/>
                  </a:p>
                </p:txBody>
              </p:sp>
              <p:sp>
                <p:nvSpPr>
                  <p:cNvPr id="82" name="WordArt 61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1138238" y="3363913"/>
                    <a:ext cx="349250" cy="603250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r>
                      <a:rPr lang="en-US" altLang="ja-JP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FFFF00"/>
                        </a:solidFill>
                        <a:latin typeface="ＭＳ Ｐゴシック"/>
                        <a:ea typeface="ＭＳ Ｐゴシック"/>
                      </a:rPr>
                      <a:t>s</a:t>
                    </a:r>
                    <a:endParaRPr lang="ja-JP" altLang="en-U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ＭＳ Ｐゴシック"/>
                      <a:ea typeface="ＭＳ Ｐゴシック"/>
                    </a:endParaRPr>
                  </a:p>
                </p:txBody>
              </p:sp>
            </p:grpSp>
          </p:grpSp>
          <p:grpSp>
            <p:nvGrpSpPr>
              <p:cNvPr id="60" name="グループ化 59"/>
              <p:cNvGrpSpPr/>
              <p:nvPr/>
            </p:nvGrpSpPr>
            <p:grpSpPr>
              <a:xfrm>
                <a:off x="16570685" y="13858361"/>
                <a:ext cx="4951524" cy="3597275"/>
                <a:chOff x="16614663" y="13858361"/>
                <a:chExt cx="4951524" cy="3597275"/>
              </a:xfrm>
            </p:grpSpPr>
            <p:sp>
              <p:nvSpPr>
                <p:cNvPr id="61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7300463" y="14402873"/>
                  <a:ext cx="346075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36" tIns="45718" rIns="91436" bIns="45718">
                  <a:spAutoFit/>
                </a:bodyPr>
                <a:lstStyle>
                  <a:lvl1pPr defTabSz="915988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1pPr>
                  <a:lvl2pPr marL="742950" indent="-285750" defTabSz="915988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2pPr>
                  <a:lvl3pPr marL="1143000" indent="-228600" defTabSz="915988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3pPr>
                  <a:lvl4pPr marL="1600200" indent="-228600" defTabSz="915988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4pPr>
                  <a:lvl5pPr marL="2057400" indent="-228600" defTabSz="915988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5pPr>
                  <a:lvl6pPr marL="2514600" indent="-228600" algn="ctr" defTabSz="9159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6pPr>
                  <a:lvl7pPr marL="2971800" indent="-228600" algn="ctr" defTabSz="9159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7pPr>
                  <a:lvl8pPr marL="3429000" indent="-228600" algn="ctr" defTabSz="9159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8pPr>
                  <a:lvl9pPr marL="3886200" indent="-228600" algn="ctr" defTabSz="9159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9pPr>
                </a:lstStyle>
                <a:p>
                  <a:pPr algn="l"/>
                  <a:endParaRPr kumimoji="0" lang="ja-JP" altLang="ja-JP" sz="2400" b="0">
                    <a:latin typeface="Times New Roman" pitchFamily="18" charset="0"/>
                    <a:ea typeface="ＭＳ Ｐゴシック" charset="-128"/>
                  </a:endParaRPr>
                </a:p>
              </p:txBody>
            </p:sp>
            <p:sp>
              <p:nvSpPr>
                <p:cNvPr id="62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7300463" y="13858361"/>
                  <a:ext cx="1735137" cy="520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32" tIns="45717" rIns="91432" bIns="45717">
                  <a:spAutoFit/>
                </a:bodyPr>
                <a:lstStyle>
                  <a:lvl1pPr defTabSz="915988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1pPr>
                  <a:lvl2pPr marL="742950" indent="-285750" defTabSz="915988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2pPr>
                  <a:lvl3pPr marL="1143000" indent="-228600" defTabSz="915988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3pPr>
                  <a:lvl4pPr marL="1600200" indent="-228600" defTabSz="915988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4pPr>
                  <a:lvl5pPr marL="2057400" indent="-228600" defTabSz="915988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5pPr>
                  <a:lvl6pPr marL="2514600" indent="-228600" algn="ctr" defTabSz="9159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6pPr>
                  <a:lvl7pPr marL="2971800" indent="-228600" algn="ctr" defTabSz="9159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7pPr>
                  <a:lvl8pPr marL="3429000" indent="-228600" algn="ctr" defTabSz="9159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8pPr>
                  <a:lvl9pPr marL="3886200" indent="-228600" algn="ctr" defTabSz="9159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9pPr>
                </a:lstStyle>
                <a:p>
                  <a:pPr algn="l"/>
                  <a:r>
                    <a:rPr kumimoji="0" lang="en-US" altLang="ja-JP" sz="2800" b="0" dirty="0">
                      <a:latin typeface="ＭＳ Ｐゴシック" charset="-128"/>
                      <a:ea typeface="ＭＳ Ｐゴシック" charset="-128"/>
                    </a:rPr>
                    <a:t>Software</a:t>
                  </a:r>
                </a:p>
              </p:txBody>
            </p:sp>
            <p:sp>
              <p:nvSpPr>
                <p:cNvPr id="6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7300463" y="14477486"/>
                  <a:ext cx="1697038" cy="5207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1432" tIns="45717" rIns="91432" bIns="45717">
                  <a:spAutoFit/>
                </a:bodyPr>
                <a:lstStyle/>
                <a:p>
                  <a:pPr algn="l" defTabSz="915988" eaLnBrk="0" hangingPunct="0">
                    <a:defRPr/>
                  </a:pPr>
                  <a:r>
                    <a:rPr kumimoji="0" lang="en-US" altLang="ja-JP" sz="2800" b="0" dirty="0"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ＭＳ Ｐゴシック" pitchFamily="50" charset="-128"/>
                      <a:ea typeface="ＭＳ Ｐゴシック" pitchFamily="50" charset="-128"/>
                    </a:rPr>
                    <a:t>Hardware</a:t>
                  </a:r>
                  <a:endParaRPr kumimoji="0" lang="en-US" altLang="ja-JP" sz="2400" b="0" dirty="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ＭＳ Ｐゴシック" pitchFamily="50" charset="-128"/>
                    <a:ea typeface="ＭＳ Ｐゴシック" pitchFamily="50" charset="-128"/>
                  </a:endParaRPr>
                </a:p>
              </p:txBody>
            </p:sp>
            <p:sp>
              <p:nvSpPr>
                <p:cNvPr id="64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7300463" y="15072799"/>
                  <a:ext cx="2133600" cy="520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32" tIns="45717" rIns="91432" bIns="45717">
                  <a:spAutoFit/>
                </a:bodyPr>
                <a:lstStyle>
                  <a:lvl1pPr defTabSz="915988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1pPr>
                  <a:lvl2pPr marL="742950" indent="-285750" defTabSz="915988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2pPr>
                  <a:lvl3pPr marL="1143000" indent="-228600" defTabSz="915988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3pPr>
                  <a:lvl4pPr marL="1600200" indent="-228600" defTabSz="915988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4pPr>
                  <a:lvl5pPr marL="2057400" indent="-228600" defTabSz="915988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5pPr>
                  <a:lvl6pPr marL="2514600" indent="-228600" algn="ctr" defTabSz="9159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6pPr>
                  <a:lvl7pPr marL="2971800" indent="-228600" algn="ctr" defTabSz="9159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7pPr>
                  <a:lvl8pPr marL="3429000" indent="-228600" algn="ctr" defTabSz="9159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8pPr>
                  <a:lvl9pPr marL="3886200" indent="-228600" algn="ctr" defTabSz="9159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9pPr>
                </a:lstStyle>
                <a:p>
                  <a:pPr algn="l"/>
                  <a:r>
                    <a:rPr kumimoji="0" lang="en-US" altLang="ja-JP" sz="2800" b="0">
                      <a:latin typeface="ＭＳ Ｐゴシック" charset="-128"/>
                      <a:ea typeface="ＭＳ Ｐゴシック" charset="-128"/>
                    </a:rPr>
                    <a:t>Environment</a:t>
                  </a:r>
                </a:p>
              </p:txBody>
            </p:sp>
            <p:sp>
              <p:nvSpPr>
                <p:cNvPr id="6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7300463" y="15718912"/>
                  <a:ext cx="4265724" cy="4524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32" tIns="45717" rIns="91432" bIns="45717">
                  <a:spAutoFit/>
                </a:bodyPr>
                <a:lstStyle>
                  <a:lvl1pPr defTabSz="915988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1pPr>
                  <a:lvl2pPr marL="742950" indent="-285750" defTabSz="915988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2pPr>
                  <a:lvl3pPr marL="1143000" indent="-228600" defTabSz="915988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3pPr>
                  <a:lvl4pPr marL="1600200" indent="-228600" defTabSz="915988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4pPr>
                  <a:lvl5pPr marL="2057400" indent="-228600" defTabSz="915988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5pPr>
                  <a:lvl6pPr marL="2514600" indent="-228600" algn="ctr" defTabSz="9159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6pPr>
                  <a:lvl7pPr marL="2971800" indent="-228600" algn="ctr" defTabSz="9159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7pPr>
                  <a:lvl8pPr marL="3429000" indent="-228600" algn="ctr" defTabSz="9159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8pPr>
                  <a:lvl9pPr marL="3886200" indent="-228600" algn="ctr" defTabSz="9159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9pPr>
                </a:lstStyle>
                <a:p>
                  <a:pPr algn="l"/>
                  <a:r>
                    <a:rPr kumimoji="0" lang="en-US" altLang="ja-JP" sz="2800" b="0" dirty="0" smtClean="0">
                      <a:latin typeface="ＭＳ Ｐゴシック" charset="-128"/>
                      <a:ea typeface="ＭＳ Ｐゴシック" charset="-128"/>
                    </a:rPr>
                    <a:t>Live ware</a:t>
                  </a:r>
                  <a:r>
                    <a:rPr kumimoji="0" lang="ja-JP" altLang="en-US" sz="2400" dirty="0" smtClean="0"/>
                    <a:t>（</a:t>
                  </a:r>
                  <a:r>
                    <a:rPr kumimoji="0" lang="en-US" altLang="ja-JP" sz="2400" dirty="0" smtClean="0">
                      <a:latin typeface="Arial" pitchFamily="34" charset="0"/>
                      <a:cs typeface="Arial" pitchFamily="34" charset="0"/>
                    </a:rPr>
                    <a:t>other person</a:t>
                  </a:r>
                  <a:r>
                    <a:rPr kumimoji="0" lang="ja-JP" altLang="en-US" sz="2400" dirty="0" smtClean="0">
                      <a:latin typeface="Arial" pitchFamily="34" charset="0"/>
                      <a:cs typeface="Arial" pitchFamily="34" charset="0"/>
                    </a:rPr>
                    <a:t>）</a:t>
                  </a:r>
                  <a:endParaRPr kumimoji="0" lang="ja-JP" altLang="en-US" sz="24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7300463" y="16363436"/>
                  <a:ext cx="3994452" cy="4524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32" tIns="45717" rIns="91432" bIns="45717">
                  <a:spAutoFit/>
                </a:bodyPr>
                <a:lstStyle>
                  <a:lvl1pPr defTabSz="915988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1pPr>
                  <a:lvl2pPr marL="742950" indent="-285750" defTabSz="915988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2pPr>
                  <a:lvl3pPr marL="1143000" indent="-228600" defTabSz="915988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3pPr>
                  <a:lvl4pPr marL="1600200" indent="-228600" defTabSz="915988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4pPr>
                  <a:lvl5pPr marL="2057400" indent="-228600" defTabSz="915988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5pPr>
                  <a:lvl6pPr marL="2514600" indent="-228600" algn="ctr" defTabSz="9159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6pPr>
                  <a:lvl7pPr marL="2971800" indent="-228600" algn="ctr" defTabSz="9159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7pPr>
                  <a:lvl8pPr marL="3429000" indent="-228600" algn="ctr" defTabSz="9159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8pPr>
                  <a:lvl9pPr marL="3886200" indent="-228600" algn="ctr" defTabSz="9159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9pPr>
                </a:lstStyle>
                <a:p>
                  <a:pPr algn="l"/>
                  <a:r>
                    <a:rPr kumimoji="0" lang="en-US" altLang="ja-JP" sz="2800" b="0" dirty="0" smtClean="0">
                      <a:latin typeface="ＭＳ Ｐゴシック" charset="-128"/>
                      <a:ea typeface="ＭＳ Ｐゴシック" charset="-128"/>
                    </a:rPr>
                    <a:t>Live ware</a:t>
                  </a:r>
                  <a:r>
                    <a:rPr kumimoji="0" lang="ja-JP" altLang="en-US" sz="2400" dirty="0" smtClean="0"/>
                    <a:t>（</a:t>
                  </a:r>
                  <a:r>
                    <a:rPr kumimoji="0" lang="en-US" altLang="ja-JP" sz="2400" dirty="0" smtClean="0">
                      <a:latin typeface="Arial" pitchFamily="34" charset="0"/>
                      <a:cs typeface="Arial" pitchFamily="34" charset="0"/>
                    </a:rPr>
                    <a:t>themselves</a:t>
                  </a:r>
                  <a:r>
                    <a:rPr kumimoji="0" lang="ja-JP" altLang="en-US" sz="2400" dirty="0" smtClean="0">
                      <a:latin typeface="Arial" pitchFamily="34" charset="0"/>
                      <a:cs typeface="Arial" pitchFamily="34" charset="0"/>
                    </a:rPr>
                    <a:t>）</a:t>
                  </a:r>
                  <a:endParaRPr kumimoji="0" lang="ja-JP" altLang="en-US" sz="24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7" name="WordArt 6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6728963" y="15099786"/>
                  <a:ext cx="311150" cy="45243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r>
                    <a:rPr lang="en-US" altLang="ja-JP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ＭＳ Ｐゴシック"/>
                      <a:ea typeface="ＭＳ Ｐゴシック"/>
                    </a:rPr>
                    <a:t>E</a:t>
                  </a:r>
                  <a:endPara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00"/>
                    </a:solidFill>
                    <a:latin typeface="ＭＳ Ｐゴシック"/>
                    <a:ea typeface="ＭＳ Ｐゴシック"/>
                  </a:endParaRPr>
                </a:p>
              </p:txBody>
            </p:sp>
            <p:sp>
              <p:nvSpPr>
                <p:cNvPr id="68" name="WordArt 7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6728963" y="13923449"/>
                  <a:ext cx="349250" cy="44450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r>
                    <a:rPr lang="en-US" altLang="ja-JP" sz="3600" kern="10" dirty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ＭＳ Ｐゴシック"/>
                      <a:ea typeface="ＭＳ Ｐゴシック"/>
                    </a:rPr>
                    <a:t>s</a:t>
                  </a:r>
                  <a:endParaRPr lang="ja-JP" altLang="en-US" sz="3600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00"/>
                    </a:solidFill>
                    <a:latin typeface="ＭＳ Ｐゴシック"/>
                    <a:ea typeface="ＭＳ Ｐゴシック"/>
                  </a:endParaRPr>
                </a:p>
              </p:txBody>
            </p:sp>
            <p:sp>
              <p:nvSpPr>
                <p:cNvPr id="69" name="WordArt 7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6728963" y="14533049"/>
                  <a:ext cx="327025" cy="401637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r>
                    <a:rPr lang="en-US" altLang="ja-JP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ＭＳ Ｐゴシック"/>
                      <a:ea typeface="ＭＳ Ｐゴシック"/>
                    </a:rPr>
                    <a:t>H</a:t>
                  </a:r>
                  <a:endPara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00"/>
                    </a:solidFill>
                    <a:latin typeface="ＭＳ Ｐゴシック"/>
                    <a:ea typeface="ＭＳ Ｐゴシック"/>
                  </a:endParaRPr>
                </a:p>
              </p:txBody>
            </p:sp>
            <p:sp>
              <p:nvSpPr>
                <p:cNvPr id="70" name="WordArt 7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6728963" y="15717324"/>
                  <a:ext cx="349250" cy="46672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r>
                    <a:rPr lang="en-US" altLang="ja-JP" sz="4800" kern="10" spc="960"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ＭＳ Ｐゴシック"/>
                      <a:ea typeface="ＭＳ Ｐゴシック"/>
                    </a:rPr>
                    <a:t>L</a:t>
                  </a:r>
                  <a:endParaRPr lang="ja-JP" altLang="en-US" sz="4800" kern="10" spc="960"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solidFill>
                      <a:srgbClr val="FFFF00"/>
                    </a:solidFill>
                    <a:latin typeface="ＭＳ Ｐゴシック"/>
                    <a:ea typeface="ＭＳ Ｐゴシック"/>
                  </a:endParaRPr>
                </a:p>
              </p:txBody>
            </p:sp>
            <p:sp>
              <p:nvSpPr>
                <p:cNvPr id="71" name="WordArt 8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6728963" y="16349149"/>
                  <a:ext cx="320675" cy="49371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r>
                    <a:rPr lang="en-US" altLang="ja-JP" sz="4800" kern="10" spc="960"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ＭＳ Ｐゴシック"/>
                      <a:ea typeface="ＭＳ Ｐゴシック"/>
                    </a:rPr>
                    <a:t>L</a:t>
                  </a:r>
                  <a:endParaRPr lang="ja-JP" altLang="en-US" sz="4800" kern="10" spc="960"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ＭＳ Ｐゴシック"/>
                    <a:ea typeface="ＭＳ Ｐゴシック"/>
                  </a:endParaRPr>
                </a:p>
              </p:txBody>
            </p:sp>
            <p:sp>
              <p:nvSpPr>
                <p:cNvPr id="72" name="正方形/長方形 41"/>
                <p:cNvSpPr>
                  <a:spLocks noChangeArrowheads="1"/>
                </p:cNvSpPr>
                <p:nvPr/>
              </p:nvSpPr>
              <p:spPr bwMode="auto">
                <a:xfrm>
                  <a:off x="16614663" y="16855561"/>
                  <a:ext cx="62230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1pPr>
                  <a:lvl2pPr marL="742950" indent="-285750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2pPr>
                  <a:lvl3pPr marL="1143000" indent="-228600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3pPr>
                  <a:lvl4pPr marL="1600200" indent="-228600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4pPr>
                  <a:lvl5pPr marL="2057400" indent="-228600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9pPr>
                </a:lstStyle>
                <a:p>
                  <a:pPr algn="l" eaLnBrk="1" hangingPunct="1"/>
                  <a:r>
                    <a:rPr lang="en-US" altLang="ja-JP" sz="3600">
                      <a:solidFill>
                        <a:srgbClr val="FF0000"/>
                      </a:solidFill>
                    </a:rPr>
                    <a:t>m</a:t>
                  </a:r>
                  <a:endParaRPr lang="ja-JP" altLang="en-US" sz="360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73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7300463" y="16931761"/>
                  <a:ext cx="3352800" cy="5238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32" tIns="45717" rIns="91432" bIns="45717">
                  <a:spAutoFit/>
                </a:bodyPr>
                <a:lstStyle>
                  <a:lvl1pPr defTabSz="915988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1pPr>
                  <a:lvl2pPr marL="742950" indent="-285750" defTabSz="915988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2pPr>
                  <a:lvl3pPr marL="1143000" indent="-228600" defTabSz="915988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3pPr>
                  <a:lvl4pPr marL="1600200" indent="-228600" defTabSz="915988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4pPr>
                  <a:lvl5pPr marL="2057400" indent="-228600" defTabSz="915988" eaLnBrk="0" hangingPunct="0"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5pPr>
                  <a:lvl6pPr marL="2514600" indent="-228600" algn="ctr" defTabSz="9159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6pPr>
                  <a:lvl7pPr marL="2971800" indent="-228600" algn="ctr" defTabSz="9159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7pPr>
                  <a:lvl8pPr marL="3429000" indent="-228600" algn="ctr" defTabSz="9159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8pPr>
                  <a:lvl9pPr marL="3886200" indent="-228600" algn="ctr" defTabSz="91598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000" b="1">
                      <a:solidFill>
                        <a:schemeClr val="tx1"/>
                      </a:solidFill>
                      <a:latin typeface="HG丸ｺﾞｼｯｸM-PRO" pitchFamily="50" charset="-128"/>
                      <a:ea typeface="HG丸ｺﾞｼｯｸM-PRO" pitchFamily="50" charset="-128"/>
                    </a:defRPr>
                  </a:lvl9pPr>
                </a:lstStyle>
                <a:p>
                  <a:pPr algn="l"/>
                  <a:r>
                    <a:rPr kumimoji="0" lang="en-US" altLang="ja-JP" sz="2800" b="0" dirty="0" smtClean="0">
                      <a:latin typeface="ＭＳ Ｐゴシック" charset="-128"/>
                      <a:ea typeface="ＭＳ Ｐゴシック" charset="-128"/>
                    </a:rPr>
                    <a:t>Management</a:t>
                  </a:r>
                  <a:endParaRPr kumimoji="0" lang="ja-JP" altLang="en-US" sz="2400" dirty="0"/>
                </a:p>
              </p:txBody>
            </p:sp>
          </p:grpSp>
        </p:grpSp>
      </p:grpSp>
      <p:sp>
        <p:nvSpPr>
          <p:cNvPr id="5" name="正方形/長方形 4"/>
          <p:cNvSpPr/>
          <p:nvPr/>
        </p:nvSpPr>
        <p:spPr>
          <a:xfrm>
            <a:off x="12583442" y="13875235"/>
            <a:ext cx="8334673" cy="1944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sz="4000" b="1" dirty="0">
                <a:latin typeface="Arial" panose="020B0604020202020204" pitchFamily="34" charset="0"/>
                <a:cs typeface="Arial" panose="020B0604020202020204" pitchFamily="34" charset="0"/>
              </a:rPr>
              <a:t>SHELL Model</a:t>
            </a:r>
            <a:r>
              <a:rPr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 is defined as “</a:t>
            </a:r>
            <a:r>
              <a:rPr lang="en-US" altLang="ja-JP" sz="4000" i="1" dirty="0">
                <a:latin typeface="Arial" panose="020B0604020202020204" pitchFamily="34" charset="0"/>
                <a:cs typeface="Arial" panose="020B0604020202020204" pitchFamily="34" charset="0"/>
              </a:rPr>
              <a:t>the relationship of human factors and the aviation environment</a:t>
            </a:r>
            <a:r>
              <a:rPr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kumimoji="1" lang="ja-JP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1" name="グラフ 90"/>
          <p:cNvGraphicFramePr/>
          <p:nvPr/>
        </p:nvGraphicFramePr>
        <p:xfrm>
          <a:off x="18685867" y="6210574"/>
          <a:ext cx="964907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43" name="正方形/長方形 142"/>
          <p:cNvSpPr/>
          <p:nvPr/>
        </p:nvSpPr>
        <p:spPr>
          <a:xfrm>
            <a:off x="5076355" y="15664954"/>
            <a:ext cx="6840760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atin typeface="Arial" pitchFamily="34" charset="0"/>
                <a:cs typeface="Arial" pitchFamily="34" charset="0"/>
              </a:rPr>
              <a:t>Fig-2. Swiss cheese model</a:t>
            </a:r>
            <a:endParaRPr kumimoji="1" lang="ja-JP" alt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正方形/長方形 143"/>
          <p:cNvSpPr/>
          <p:nvPr/>
        </p:nvSpPr>
        <p:spPr>
          <a:xfrm>
            <a:off x="21072797" y="13843422"/>
            <a:ext cx="7751340" cy="73448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正方形/長方形 91"/>
          <p:cNvSpPr/>
          <p:nvPr/>
        </p:nvSpPr>
        <p:spPr>
          <a:xfrm>
            <a:off x="21144805" y="14521084"/>
            <a:ext cx="7751340" cy="6623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Software</a:t>
            </a:r>
          </a:p>
          <a:p>
            <a:pPr marL="711200" indent="-449263"/>
            <a:r>
              <a:rPr lang="en-US" altLang="ja-JP" sz="280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☐ Is it easy to </a:t>
            </a:r>
            <a:r>
              <a:rPr lang="en-US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 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the manual </a:t>
            </a:r>
            <a:r>
              <a:rPr lang="en-US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pPr marL="711200" indent="-449263"/>
            <a:r>
              <a:rPr lang="en-US" altLang="ja-JP" sz="280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☐ is</a:t>
            </a:r>
            <a:r>
              <a:rPr lang="en-US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there the problem </a:t>
            </a:r>
            <a:r>
              <a:rPr lang="en-US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 a procedure ?</a:t>
            </a:r>
          </a:p>
          <a:p>
            <a:pPr marL="711200" indent="-711200"/>
            <a:r>
              <a:rPr lang="en-US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Hardware</a:t>
            </a:r>
          </a:p>
          <a:p>
            <a:pPr marL="711200" indent="-449263"/>
            <a:r>
              <a:rPr lang="en-US" altLang="ja-JP" sz="280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☐ Is it easy to misunderstand ?</a:t>
            </a:r>
          </a:p>
          <a:p>
            <a:pPr marL="711200" indent="-449263"/>
            <a:r>
              <a:rPr lang="en-US" altLang="ja-JP" sz="280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☐ Is there protection to prevent  miss ?</a:t>
            </a:r>
          </a:p>
          <a:p>
            <a:pPr marL="711200" indent="-711200"/>
            <a:r>
              <a:rPr lang="en-US" altLang="ja-JP" sz="280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Environment </a:t>
            </a:r>
          </a:p>
          <a:p>
            <a:pPr marL="711200" indent="-449263"/>
            <a:r>
              <a:rPr lang="en-US" altLang="ja-JP" sz="280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☐ Is time of deadline approaching ?</a:t>
            </a:r>
          </a:p>
          <a:p>
            <a:pPr marL="711200" indent="-449263"/>
            <a:r>
              <a:rPr lang="en-US" altLang="ja-JP" sz="280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☐ Is there the problem to access them ?</a:t>
            </a:r>
          </a:p>
          <a:p>
            <a:pPr marL="711200" indent="-711200"/>
            <a:r>
              <a:rPr lang="en-US" altLang="ja-JP" sz="280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Live ware (other person)</a:t>
            </a:r>
          </a:p>
          <a:p>
            <a:pPr marL="711200" indent="-449263"/>
            <a:r>
              <a:rPr lang="en-US" altLang="ja-JP" sz="280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☐</a:t>
            </a:r>
            <a:r>
              <a:rPr lang="ja-JP" altLang="en-US" sz="2800" dirty="0" smtClean="0">
                <a:latin typeface="Arial" pitchFamily="34" charset="0"/>
                <a:ea typeface="ＭＳ Ｐゴシック"/>
                <a:cs typeface="Arial" pitchFamily="34" charset="0"/>
              </a:rPr>
              <a:t> 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Is the information conveyed definitely?</a:t>
            </a:r>
          </a:p>
          <a:p>
            <a:pPr marL="711200" indent="-449263"/>
            <a:r>
              <a:rPr lang="en-US" altLang="ja-JP" sz="2800" dirty="0" smtClean="0">
                <a:latin typeface="Arial" pitchFamily="34" charset="0"/>
                <a:ea typeface="ＭＳ Ｐゴシック"/>
                <a:cs typeface="Arial" pitchFamily="34" charset="0"/>
              </a:rPr>
              <a:t>☐ Is order clear ?</a:t>
            </a:r>
          </a:p>
          <a:p>
            <a:pPr marL="711200" indent="-711200"/>
            <a:r>
              <a:rPr lang="en-US" altLang="ja-JP" sz="2800" dirty="0" smtClean="0">
                <a:latin typeface="Arial" pitchFamily="34" charset="0"/>
                <a:ea typeface="ＭＳ Ｐゴシック"/>
                <a:cs typeface="Arial" pitchFamily="34" charset="0"/>
              </a:rPr>
              <a:t>Live ware (self)</a:t>
            </a:r>
          </a:p>
          <a:p>
            <a:pPr marL="711200" indent="-449263"/>
            <a:r>
              <a:rPr lang="en-US" altLang="ja-JP" sz="2800" dirty="0" smtClean="0">
                <a:latin typeface="ＭＳ Ｐゴシック"/>
                <a:ea typeface="ＭＳ Ｐゴシック"/>
                <a:cs typeface="Arial" panose="020B0604020202020204" pitchFamily="34" charset="0"/>
              </a:rPr>
              <a:t>☐ </a:t>
            </a:r>
            <a:r>
              <a:rPr lang="en-US" altLang="ja-JP" sz="2800" dirty="0">
                <a:latin typeface="Arial" pitchFamily="34" charset="0"/>
                <a:cs typeface="Arial" pitchFamily="34" charset="0"/>
              </a:rPr>
              <a:t>Are you trained </a:t>
            </a: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?</a:t>
            </a:r>
            <a:endParaRPr lang="en-US" altLang="ja-JP" sz="2800" dirty="0" smtClean="0"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711200" indent="-449263"/>
            <a:r>
              <a:rPr lang="en-US" altLang="ja-JP" sz="2800" dirty="0" smtClean="0">
                <a:latin typeface="ＭＳ Ｐゴシック"/>
                <a:ea typeface="ＭＳ Ｐゴシック"/>
                <a:cs typeface="Arial" panose="020B0604020202020204" pitchFamily="34" charset="0"/>
              </a:rPr>
              <a:t>☐ </a:t>
            </a: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Do you understand the </a:t>
            </a:r>
            <a:r>
              <a:rPr lang="en-US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?</a:t>
            </a:r>
            <a:endParaRPr lang="en-US" altLang="ja-JP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1200" indent="-449263"/>
            <a:endParaRPr lang="en-US" altLang="ja-JP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正方形/長方形 134"/>
          <p:cNvSpPr/>
          <p:nvPr/>
        </p:nvSpPr>
        <p:spPr>
          <a:xfrm>
            <a:off x="6228483" y="38038110"/>
            <a:ext cx="6336704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 smtClean="0">
                <a:latin typeface="Arial" pitchFamily="34" charset="0"/>
                <a:cs typeface="Arial" pitchFamily="34" charset="0"/>
              </a:rPr>
              <a:t>The analysis of error factor below 5 years experience </a:t>
            </a:r>
            <a:endParaRPr kumimoji="1" lang="ja-JP" alt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683867" y="21410736"/>
            <a:ext cx="28224000" cy="1389107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en-US" altLang="ja-JP" sz="4000" dirty="0" smtClean="0"/>
              <a:t>Analysis</a:t>
            </a:r>
          </a:p>
          <a:p>
            <a:r>
              <a:rPr lang="en-US" altLang="ja-JP" sz="4000" dirty="0" smtClean="0"/>
              <a:t>We</a:t>
            </a:r>
            <a:r>
              <a:rPr lang="ja-JP" altLang="en-US" sz="4000" dirty="0" smtClean="0"/>
              <a:t> </a:t>
            </a:r>
            <a:r>
              <a:rPr lang="en-US" altLang="ja-JP" sz="4000" dirty="0" smtClean="0"/>
              <a:t>analyzed all human errors including near-miss error that occurred last year .</a:t>
            </a:r>
          </a:p>
          <a:p>
            <a:r>
              <a:rPr lang="en-US" altLang="ja-JP" sz="4000" dirty="0" smtClean="0"/>
              <a:t>The near miss error was reported by person who made near-miss.</a:t>
            </a:r>
          </a:p>
          <a:p>
            <a:r>
              <a:rPr lang="en-US" altLang="ja-JP" sz="4000" dirty="0" smtClean="0"/>
              <a:t>We analyzed those errors by various approach,  such as work phase, failure conditions, error factors and experiences.</a:t>
            </a:r>
          </a:p>
          <a:p>
            <a:r>
              <a:rPr lang="en-US" altLang="ja-JP" sz="4000" dirty="0" smtClean="0"/>
              <a:t> </a:t>
            </a:r>
            <a:endParaRPr kumimoji="1" lang="ja-JP" altLang="en-US" sz="4000" dirty="0"/>
          </a:p>
        </p:txBody>
      </p:sp>
      <p:sp>
        <p:nvSpPr>
          <p:cNvPr id="130" name="右中かっこ 129"/>
          <p:cNvSpPr/>
          <p:nvPr/>
        </p:nvSpPr>
        <p:spPr>
          <a:xfrm>
            <a:off x="18656523" y="25155152"/>
            <a:ext cx="360040" cy="8352928"/>
          </a:xfrm>
          <a:prstGeom prst="rightBrace">
            <a:avLst>
              <a:gd name="adj1" fmla="val 44615"/>
              <a:gd name="adj2" fmla="val 50000"/>
            </a:avLst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7" name="グループ化 96"/>
          <p:cNvGrpSpPr/>
          <p:nvPr/>
        </p:nvGrpSpPr>
        <p:grpSpPr>
          <a:xfrm>
            <a:off x="9108803" y="24305914"/>
            <a:ext cx="9217024" cy="10944000"/>
            <a:chOff x="9108803" y="24363064"/>
            <a:chExt cx="9217024" cy="10944000"/>
          </a:xfrm>
        </p:grpSpPr>
        <p:sp>
          <p:nvSpPr>
            <p:cNvPr id="122" name="正方形/長方形 121"/>
            <p:cNvSpPr/>
            <p:nvPr/>
          </p:nvSpPr>
          <p:spPr>
            <a:xfrm>
              <a:off x="9180811" y="24363064"/>
              <a:ext cx="9145016" cy="10944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altLang="ja-JP" sz="3200" dirty="0" smtClean="0">
                  <a:latin typeface="Arial" pitchFamily="34" charset="0"/>
                  <a:cs typeface="Arial" pitchFamily="34" charset="0"/>
                </a:rPr>
                <a:t>The failure condition analysis</a:t>
              </a:r>
              <a:endParaRPr kumimoji="1" lang="ja-JP" altLang="en-US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正方形/長方形 104"/>
            <p:cNvSpPr/>
            <p:nvPr/>
          </p:nvSpPr>
          <p:spPr bwMode="auto">
            <a:xfrm>
              <a:off x="9828883" y="26307280"/>
              <a:ext cx="7200000" cy="540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800" b="1" dirty="0" smtClean="0">
                  <a:latin typeface="Arial" pitchFamily="34" charset="0"/>
                  <a:cs typeface="Arial" pitchFamily="34" charset="0"/>
                </a:rPr>
                <a:t>FIG-5.</a:t>
              </a:r>
              <a:r>
                <a:rPr kumimoji="1" lang="ja-JP" altLang="en-US" sz="18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kumimoji="1" lang="en-US" altLang="ja-JP" sz="1800" b="1" dirty="0" smtClean="0">
                  <a:latin typeface="Arial" pitchFamily="34" charset="0"/>
                  <a:cs typeface="Arial" pitchFamily="34" charset="0"/>
                </a:rPr>
                <a:t>The </a:t>
              </a:r>
              <a:r>
                <a:rPr kumimoji="1" lang="en-US" altLang="ja-JP" sz="1800" b="1" dirty="0">
                  <a:latin typeface="Arial" pitchFamily="34" charset="0"/>
                  <a:cs typeface="Arial" pitchFamily="34" charset="0"/>
                </a:rPr>
                <a:t>analysis by</a:t>
              </a:r>
              <a:r>
                <a:rPr kumimoji="1" lang="en-US" altLang="ja-JP" sz="1800" b="1" baseline="0" dirty="0">
                  <a:latin typeface="Arial" pitchFamily="34" charset="0"/>
                  <a:cs typeface="Arial" pitchFamily="34" charset="0"/>
                </a:rPr>
                <a:t> </a:t>
              </a:r>
              <a:r>
                <a:rPr kumimoji="1" lang="en-US" altLang="ja-JP" sz="1800" b="1" dirty="0">
                  <a:latin typeface="Arial" pitchFamily="34" charset="0"/>
                  <a:cs typeface="Arial" pitchFamily="34" charset="0"/>
                </a:rPr>
                <a:t>failure condition for </a:t>
              </a:r>
              <a:r>
                <a:rPr kumimoji="1" lang="en-US" altLang="ja-JP" sz="1800" b="1" dirty="0" smtClean="0">
                  <a:latin typeface="Arial" pitchFamily="34" charset="0"/>
                  <a:cs typeface="Arial" pitchFamily="34" charset="0"/>
                </a:rPr>
                <a:t>therapy support</a:t>
              </a:r>
              <a:endParaRPr kumimoji="1" lang="ja-JP" alt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正方形/長方形 107"/>
            <p:cNvSpPr/>
            <p:nvPr/>
          </p:nvSpPr>
          <p:spPr bwMode="auto">
            <a:xfrm>
              <a:off x="9972899" y="30843784"/>
              <a:ext cx="7200000" cy="540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800" b="1" dirty="0" smtClean="0">
                  <a:latin typeface="Arial" pitchFamily="34" charset="0"/>
                  <a:cs typeface="Arial" pitchFamily="34" charset="0"/>
                </a:rPr>
                <a:t>FIG-6. The analysis</a:t>
              </a:r>
              <a:r>
                <a:rPr kumimoji="1" lang="en-US" altLang="ja-JP" sz="1800" b="1" baseline="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kumimoji="1" lang="en-US" altLang="ja-JP" sz="1800" b="1" baseline="0" dirty="0">
                  <a:latin typeface="Arial" pitchFamily="34" charset="0"/>
                  <a:cs typeface="Arial" pitchFamily="34" charset="0"/>
                </a:rPr>
                <a:t>by failure condition for accelerator</a:t>
              </a:r>
              <a:endParaRPr kumimoji="1" lang="ja-JP" alt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64" name="グラフ 163"/>
            <p:cNvGraphicFramePr>
              <a:graphicFrameLocks/>
            </p:cNvGraphicFramePr>
            <p:nvPr/>
          </p:nvGraphicFramePr>
          <p:xfrm>
            <a:off x="10116915" y="31470524"/>
            <a:ext cx="6840000" cy="360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  <p:sp>
          <p:nvSpPr>
            <p:cNvPr id="168" name="正方形/長方形 167"/>
            <p:cNvSpPr/>
            <p:nvPr/>
          </p:nvSpPr>
          <p:spPr>
            <a:xfrm>
              <a:off x="9108803" y="33918796"/>
              <a:ext cx="5040560" cy="5760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b="1" dirty="0" smtClean="0">
                  <a:latin typeface="Arial" pitchFamily="34" charset="0"/>
                  <a:cs typeface="Arial" pitchFamily="34" charset="0"/>
                </a:rPr>
                <a:t>Presetting data or switch position etc.(occupy 42%)</a:t>
              </a:r>
              <a:endParaRPr kumimoji="1" lang="ja-JP" altLang="en-US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" name="正方形/長方形 168"/>
            <p:cNvSpPr/>
            <p:nvPr/>
          </p:nvSpPr>
          <p:spPr>
            <a:xfrm>
              <a:off x="9756875" y="25011136"/>
              <a:ext cx="7848872" cy="5760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en-US" altLang="ja-JP" sz="2400" b="1" dirty="0" smtClean="0">
                  <a:latin typeface="Arial" pitchFamily="34" charset="0"/>
                  <a:cs typeface="Arial" pitchFamily="34" charset="0"/>
                </a:rPr>
                <a:t>There was no typical trend in this analysis.</a:t>
              </a:r>
              <a:endParaRPr kumimoji="1" lang="ja-JP" altLang="en-US" sz="24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3" name="正方形/長方形 92"/>
          <p:cNvSpPr/>
          <p:nvPr/>
        </p:nvSpPr>
        <p:spPr>
          <a:xfrm>
            <a:off x="21056029" y="13889212"/>
            <a:ext cx="6989350" cy="753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ja-JP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 of questioner !   </a:t>
            </a:r>
          </a:p>
        </p:txBody>
      </p:sp>
      <p:grpSp>
        <p:nvGrpSpPr>
          <p:cNvPr id="96" name="グループ化 95"/>
          <p:cNvGrpSpPr/>
          <p:nvPr/>
        </p:nvGrpSpPr>
        <p:grpSpPr>
          <a:xfrm>
            <a:off x="827883" y="24291056"/>
            <a:ext cx="8280920" cy="10945216"/>
            <a:chOff x="827883" y="24291056"/>
            <a:chExt cx="8280920" cy="10945216"/>
          </a:xfrm>
        </p:grpSpPr>
        <p:sp>
          <p:nvSpPr>
            <p:cNvPr id="117" name="正方形/長方形 116"/>
            <p:cNvSpPr/>
            <p:nvPr/>
          </p:nvSpPr>
          <p:spPr>
            <a:xfrm>
              <a:off x="827883" y="24291056"/>
              <a:ext cx="8280920" cy="1094521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altLang="ja-JP" sz="3200" dirty="0" smtClean="0">
                  <a:latin typeface="Arial" pitchFamily="34" charset="0"/>
                  <a:cs typeface="Arial" pitchFamily="34" charset="0"/>
                </a:rPr>
                <a:t>The work phase analysis </a:t>
              </a:r>
              <a:endParaRPr kumimoji="1" lang="ja-JP" altLang="en-US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正方形/長方形 98"/>
            <p:cNvSpPr/>
            <p:nvPr/>
          </p:nvSpPr>
          <p:spPr bwMode="auto">
            <a:xfrm>
              <a:off x="971899" y="26307280"/>
              <a:ext cx="7200800" cy="540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800" b="1" dirty="0" smtClean="0">
                  <a:latin typeface="Arial" pitchFamily="34" charset="0"/>
                  <a:cs typeface="Arial" pitchFamily="34" charset="0"/>
                </a:rPr>
                <a:t>Fig-3.</a:t>
              </a:r>
              <a:r>
                <a:rPr kumimoji="1" lang="ja-JP" altLang="en-US" sz="18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kumimoji="1" lang="en-US" altLang="ja-JP" sz="1800" b="1" dirty="0" smtClean="0">
                  <a:latin typeface="Arial" pitchFamily="34" charset="0"/>
                  <a:cs typeface="Arial" pitchFamily="34" charset="0"/>
                </a:rPr>
                <a:t> The analysis </a:t>
              </a:r>
              <a:r>
                <a:rPr kumimoji="1" lang="en-US" altLang="ja-JP" sz="1800" b="1" dirty="0">
                  <a:latin typeface="Arial" pitchFamily="34" charset="0"/>
                  <a:cs typeface="Arial" pitchFamily="34" charset="0"/>
                </a:rPr>
                <a:t>by work phase for </a:t>
              </a:r>
              <a:r>
                <a:rPr kumimoji="1" lang="en-US" altLang="ja-JP" sz="1800" b="1" dirty="0" smtClean="0">
                  <a:latin typeface="Arial" pitchFamily="34" charset="0"/>
                  <a:cs typeface="Arial" pitchFamily="34" charset="0"/>
                </a:rPr>
                <a:t>therapy support</a:t>
              </a:r>
              <a:endParaRPr kumimoji="1" lang="ja-JP" alt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正方形/長方形 101"/>
            <p:cNvSpPr/>
            <p:nvPr/>
          </p:nvSpPr>
          <p:spPr bwMode="auto">
            <a:xfrm>
              <a:off x="971899" y="30843784"/>
              <a:ext cx="7200000" cy="5400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1800" b="1" dirty="0" smtClean="0">
                  <a:latin typeface="Arial" pitchFamily="34" charset="0"/>
                  <a:cs typeface="Arial" pitchFamily="34" charset="0"/>
                </a:rPr>
                <a:t>FIG-4. The analysis by work phase for Accelerator</a:t>
              </a:r>
              <a:endParaRPr kumimoji="1" lang="ja-JP" alt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" name="正方形/長方形 156"/>
            <p:cNvSpPr/>
            <p:nvPr/>
          </p:nvSpPr>
          <p:spPr>
            <a:xfrm>
              <a:off x="971899" y="24939128"/>
              <a:ext cx="7848872" cy="9361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en-US" altLang="ja-JP" sz="2400" b="1" dirty="0" smtClean="0">
                  <a:latin typeface="Arial" pitchFamily="34" charset="0"/>
                  <a:cs typeface="Arial" pitchFamily="34" charset="0"/>
                </a:rPr>
                <a:t>A preparation occupied about 50% in both tasks, therapy support and accelerator operation,.</a:t>
              </a:r>
              <a:endParaRPr kumimoji="1" lang="ja-JP" altLang="en-US" sz="24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4" name="正方形/長方形 103"/>
          <p:cNvSpPr/>
          <p:nvPr/>
        </p:nvSpPr>
        <p:spPr>
          <a:xfrm>
            <a:off x="19477955" y="24068558"/>
            <a:ext cx="8280920" cy="51125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正方形/長方形 110"/>
          <p:cNvSpPr/>
          <p:nvPr/>
        </p:nvSpPr>
        <p:spPr bwMode="auto">
          <a:xfrm>
            <a:off x="19982011" y="24778344"/>
            <a:ext cx="7200000" cy="540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600" b="1" dirty="0" smtClean="0">
                <a:latin typeface="Arial" pitchFamily="34" charset="0"/>
                <a:cs typeface="Arial" pitchFamily="34" charset="0"/>
              </a:rPr>
              <a:t>FIG-7 .</a:t>
            </a:r>
            <a:r>
              <a:rPr kumimoji="1" lang="ja-JP" altLang="en-US" sz="16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kumimoji="1" lang="en-US" altLang="ja-JP" sz="1600" b="1" dirty="0" smtClean="0">
                <a:latin typeface="Arial" pitchFamily="34" charset="0"/>
                <a:cs typeface="Arial" pitchFamily="34" charset="0"/>
              </a:rPr>
              <a:t>The analysis by Error</a:t>
            </a:r>
            <a:r>
              <a:rPr kumimoji="1" lang="en-US" altLang="ja-JP" sz="1600" b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1" lang="en-US" altLang="ja-JP" sz="1600" b="1" baseline="0" dirty="0">
                <a:latin typeface="Arial" pitchFamily="34" charset="0"/>
                <a:cs typeface="Arial" pitchFamily="34" charset="0"/>
              </a:rPr>
              <a:t>factor </a:t>
            </a:r>
            <a:endParaRPr kumimoji="1"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20342051" y="24212574"/>
            <a:ext cx="6264696" cy="4320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atin typeface="Arial" pitchFamily="34" charset="0"/>
                <a:cs typeface="Arial" pitchFamily="34" charset="0"/>
              </a:rPr>
              <a:t>The Error factor analysis</a:t>
            </a:r>
            <a:endParaRPr kumimoji="1" lang="ja-JP" alt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19477955" y="29469158"/>
            <a:ext cx="8280920" cy="56886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/>
          <p:cNvSpPr/>
          <p:nvPr/>
        </p:nvSpPr>
        <p:spPr>
          <a:xfrm>
            <a:off x="19910003" y="30197994"/>
            <a:ext cx="7200000" cy="540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800" b="1" dirty="0" smtClean="0">
                <a:latin typeface="Arial" pitchFamily="34" charset="0"/>
                <a:cs typeface="Arial" pitchFamily="34" charset="0"/>
              </a:rPr>
              <a:t>FIG-8.</a:t>
            </a:r>
            <a:r>
              <a:rPr kumimoji="1" lang="ja-JP" alt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1" lang="en-US" altLang="ja-JP" sz="1800" b="1" dirty="0" smtClean="0">
                <a:latin typeface="Arial" pitchFamily="34" charset="0"/>
                <a:cs typeface="Arial" pitchFamily="34" charset="0"/>
              </a:rPr>
              <a:t> Human</a:t>
            </a:r>
            <a:r>
              <a:rPr kumimoji="1" lang="en-US" altLang="ja-JP" sz="1800" b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1" lang="en-US" altLang="ja-JP" sz="1800" b="1" baseline="0" dirty="0">
                <a:latin typeface="Arial" pitchFamily="34" charset="0"/>
                <a:cs typeface="Arial" pitchFamily="34" charset="0"/>
              </a:rPr>
              <a:t>error relating experience</a:t>
            </a:r>
            <a:endParaRPr kumimoji="1" lang="ja-JP" altLang="en-US" sz="1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3" name="グラフ 102"/>
          <p:cNvGraphicFramePr>
            <a:graphicFrameLocks/>
          </p:cNvGraphicFramePr>
          <p:nvPr/>
        </p:nvGraphicFramePr>
        <p:xfrm>
          <a:off x="20126027" y="30765302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48" name="正方形/長方形 147"/>
          <p:cNvSpPr/>
          <p:nvPr/>
        </p:nvSpPr>
        <p:spPr>
          <a:xfrm>
            <a:off x="20918115" y="33567512"/>
            <a:ext cx="6480720" cy="1440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More than 50% persons were less</a:t>
            </a:r>
            <a:r>
              <a:rPr lang="ja-JP" alt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than </a:t>
            </a:r>
            <a:r>
              <a:rPr kumimoji="1" lang="en-US" altLang="ja-JP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years experience.</a:t>
            </a:r>
            <a:endParaRPr kumimoji="1" lang="ja-JP" altLang="en-US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曲折矢印 146"/>
          <p:cNvSpPr/>
          <p:nvPr/>
        </p:nvSpPr>
        <p:spPr>
          <a:xfrm rot="5400000">
            <a:off x="24158475" y="32631408"/>
            <a:ext cx="792088" cy="648072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6" name="正方形/長方形 115"/>
          <p:cNvSpPr/>
          <p:nvPr/>
        </p:nvSpPr>
        <p:spPr>
          <a:xfrm>
            <a:off x="677393" y="35373814"/>
            <a:ext cx="28224000" cy="68407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en-US" altLang="ja-JP" sz="4000" b="1" u="sng" dirty="0" smtClean="0"/>
              <a:t>Conclusion</a:t>
            </a:r>
            <a:endParaRPr kumimoji="1" lang="ja-JP" altLang="en-US" sz="4000" dirty="0"/>
          </a:p>
        </p:txBody>
      </p:sp>
      <p:sp>
        <p:nvSpPr>
          <p:cNvPr id="142" name="正方形/長方形 141"/>
          <p:cNvSpPr/>
          <p:nvPr/>
        </p:nvSpPr>
        <p:spPr>
          <a:xfrm>
            <a:off x="798167" y="36021886"/>
            <a:ext cx="16303524" cy="118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4300"/>
              </a:lnSpc>
            </a:pPr>
            <a:r>
              <a:rPr lang="en-US" altLang="ja-JP" sz="4000" dirty="0" smtClean="0"/>
              <a:t>More than 50% of the</a:t>
            </a:r>
            <a:r>
              <a:rPr lang="ja-JP" altLang="en-US" sz="4000" dirty="0" smtClean="0"/>
              <a:t> </a:t>
            </a:r>
            <a:r>
              <a:rPr lang="en-US" altLang="ja-JP" sz="4000" dirty="0" smtClean="0"/>
              <a:t>errors were caused by the fact that persons having less than five-year experiences lack some prerequisite knowledge. Refer to FIG-9.</a:t>
            </a:r>
            <a:endParaRPr kumimoji="1" lang="ja-JP" altLang="en-US" sz="4000" dirty="0"/>
          </a:p>
        </p:txBody>
      </p:sp>
      <p:sp>
        <p:nvSpPr>
          <p:cNvPr id="171" name="正方形/長方形 170"/>
          <p:cNvSpPr/>
          <p:nvPr/>
        </p:nvSpPr>
        <p:spPr>
          <a:xfrm>
            <a:off x="755875" y="37894094"/>
            <a:ext cx="5256584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000" b="1" dirty="0" smtClean="0">
                <a:latin typeface="Arial" pitchFamily="34" charset="0"/>
                <a:cs typeface="Arial" pitchFamily="34" charset="0"/>
              </a:rPr>
              <a:t>Focused on person who has within 5 years experience</a:t>
            </a:r>
            <a:endParaRPr kumimoji="1" lang="ja-JP" alt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5" name="グラフ 144"/>
          <p:cNvGraphicFramePr/>
          <p:nvPr/>
        </p:nvGraphicFramePr>
        <p:xfrm>
          <a:off x="971899" y="38254134"/>
          <a:ext cx="4464496" cy="26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146" name="右矢印 145"/>
          <p:cNvSpPr/>
          <p:nvPr/>
        </p:nvSpPr>
        <p:spPr>
          <a:xfrm>
            <a:off x="5182271" y="39509896"/>
            <a:ext cx="647510" cy="39600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正方形/長方形 117"/>
          <p:cNvSpPr/>
          <p:nvPr/>
        </p:nvSpPr>
        <p:spPr>
          <a:xfrm>
            <a:off x="6732539" y="37295160"/>
            <a:ext cx="9577064" cy="50405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FIG-9.</a:t>
            </a:r>
            <a:r>
              <a:rPr lang="ja-JP" alt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The error factors of personnel within 5 years experience  </a:t>
            </a:r>
            <a:endParaRPr kumimoji="1" lang="ja-JP" alt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7245707" y="36165902"/>
            <a:ext cx="11131834" cy="5904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ja-JP" sz="4000" dirty="0" smtClean="0">
                <a:latin typeface="Arial" pitchFamily="34" charset="0"/>
                <a:cs typeface="Arial" pitchFamily="34" charset="0"/>
              </a:rPr>
              <a:t>As a result of this analysis, </a:t>
            </a:r>
          </a:p>
          <a:p>
            <a:pPr marL="628650" indent="-628650"/>
            <a:r>
              <a:rPr lang="en-US" altLang="ja-JP" sz="4000" dirty="0" smtClean="0">
                <a:latin typeface="Arial" pitchFamily="34" charset="0"/>
                <a:ea typeface="ＭＳ Ｐゴシック"/>
                <a:cs typeface="Arial" pitchFamily="34" charset="0"/>
              </a:rPr>
              <a:t>☐ W</a:t>
            </a:r>
            <a:r>
              <a:rPr lang="en-US" altLang="ja-JP" sz="4000" dirty="0" smtClean="0">
                <a:latin typeface="Arial" pitchFamily="34" charset="0"/>
                <a:cs typeface="Arial" pitchFamily="34" charset="0"/>
              </a:rPr>
              <a:t>e have reviewed and improved the training program for newcomers. </a:t>
            </a:r>
          </a:p>
          <a:p>
            <a:pPr marL="628650" indent="-628650"/>
            <a:r>
              <a:rPr lang="en-US" altLang="ja-JP" sz="4000" dirty="0" smtClean="0">
                <a:latin typeface="ＭＳ Ｐゴシック"/>
                <a:ea typeface="ＭＳ Ｐゴシック"/>
              </a:rPr>
              <a:t>☐ </a:t>
            </a:r>
            <a:r>
              <a:rPr lang="en-US" altLang="ja-JP" sz="4000" b="1" dirty="0" smtClean="0">
                <a:solidFill>
                  <a:srgbClr val="FF0000"/>
                </a:solidFill>
                <a:latin typeface="Arial" pitchFamily="34" charset="0"/>
                <a:ea typeface="ＭＳ Ｐゴシック"/>
                <a:cs typeface="Arial" pitchFamily="34" charset="0"/>
              </a:rPr>
              <a:t>A</a:t>
            </a:r>
            <a:r>
              <a:rPr lang="en-US" altLang="ja-JP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lso modified the classroom training to be performed by two instructors. </a:t>
            </a:r>
          </a:p>
          <a:p>
            <a:pPr marL="628650"/>
            <a:r>
              <a:rPr lang="en-US" altLang="ja-JP" sz="4000" dirty="0" smtClean="0">
                <a:latin typeface="Arial" pitchFamily="34" charset="0"/>
                <a:cs typeface="Arial" pitchFamily="34" charset="0"/>
              </a:rPr>
              <a:t>While one instructor is lecturing, the other instructor is taking care of the person who has a poor understanding of the lecture at the same time. </a:t>
            </a:r>
            <a:endParaRPr lang="ja-JP" altLang="ja-JP" sz="4000" dirty="0" smtClean="0">
              <a:latin typeface="Arial" pitchFamily="34" charset="0"/>
              <a:cs typeface="Arial" pitchFamily="34" charset="0"/>
            </a:endParaRPr>
          </a:p>
          <a:p>
            <a:endParaRPr kumimoji="1" lang="ja-JP" altLang="en-US" sz="4000" dirty="0"/>
          </a:p>
        </p:txBody>
      </p:sp>
      <p:sp>
        <p:nvSpPr>
          <p:cNvPr id="119" name="正方形/長方形 118"/>
          <p:cNvSpPr/>
          <p:nvPr/>
        </p:nvSpPr>
        <p:spPr>
          <a:xfrm>
            <a:off x="13611399" y="8154790"/>
            <a:ext cx="4536504" cy="5040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NIRS HIMAC overview </a:t>
            </a:r>
            <a:endParaRPr kumimoji="1" lang="ja-JP" alt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正方形/長方形 111"/>
          <p:cNvSpPr/>
          <p:nvPr/>
        </p:nvSpPr>
        <p:spPr>
          <a:xfrm>
            <a:off x="10332939" y="34581726"/>
            <a:ext cx="554461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ja-JP" sz="1800" b="1" dirty="0" smtClean="0">
                <a:latin typeface="Arial" pitchFamily="34" charset="0"/>
                <a:cs typeface="Arial" pitchFamily="34" charset="0"/>
              </a:rPr>
              <a:t>Reason</a:t>
            </a:r>
            <a:r>
              <a:rPr lang="ja-JP" alt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1800" b="1" dirty="0" smtClean="0">
                <a:latin typeface="Arial" pitchFamily="34" charset="0"/>
                <a:cs typeface="Arial" pitchFamily="34" charset="0"/>
              </a:rPr>
              <a:t> same as preparation, FIG-3&amp;</a:t>
            </a:r>
            <a:r>
              <a:rPr lang="ja-JP" alt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1800" b="1" dirty="0" smtClean="0">
                <a:latin typeface="Arial" pitchFamily="34" charset="0"/>
                <a:cs typeface="Arial" pitchFamily="34" charset="0"/>
              </a:rPr>
              <a:t>-4,.</a:t>
            </a:r>
            <a:endParaRPr kumimoji="1" lang="ja-JP" alt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26498921" y="11251134"/>
            <a:ext cx="100811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800" b="1" dirty="0" smtClean="0">
                <a:latin typeface="Arial" pitchFamily="34" charset="0"/>
                <a:cs typeface="Arial" pitchFamily="34" charset="0"/>
              </a:rPr>
              <a:t>Month</a:t>
            </a:r>
            <a:endParaRPr kumimoji="1" lang="ja-JP" alt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17749763" y="5634510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latin typeface="Arial" pitchFamily="34" charset="0"/>
                <a:cs typeface="Arial" pitchFamily="34" charset="0"/>
              </a:rPr>
              <a:t>Rate per 100 operation hours</a:t>
            </a:r>
            <a:endParaRPr kumimoji="1"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7" name="直線矢印コネクタ 126"/>
          <p:cNvCxnSpPr/>
          <p:nvPr/>
        </p:nvCxnSpPr>
        <p:spPr>
          <a:xfrm flipV="1">
            <a:off x="18469843" y="6210574"/>
            <a:ext cx="0" cy="10081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0" name="グラフ 119"/>
          <p:cNvGraphicFramePr>
            <a:graphicFrameLocks/>
          </p:cNvGraphicFramePr>
          <p:nvPr/>
        </p:nvGraphicFramePr>
        <p:xfrm>
          <a:off x="1187923" y="26876870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123" name="正方形/長方形 122"/>
          <p:cNvSpPr/>
          <p:nvPr/>
        </p:nvSpPr>
        <p:spPr>
          <a:xfrm>
            <a:off x="1547963" y="29469158"/>
            <a:ext cx="4680544" cy="57607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2400" b="1" dirty="0" smtClean="0">
                <a:latin typeface="Arial" pitchFamily="34" charset="0"/>
                <a:cs typeface="Arial" pitchFamily="34" charset="0"/>
              </a:rPr>
              <a:t>Preparation(occupy 50%)</a:t>
            </a:r>
            <a:endParaRPr kumimoji="1" lang="ja-JP" alt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正方形/長方形 123"/>
          <p:cNvSpPr/>
          <p:nvPr/>
        </p:nvSpPr>
        <p:spPr>
          <a:xfrm>
            <a:off x="3348163" y="30045222"/>
            <a:ext cx="5544616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ja-JP" sz="1800" b="1" dirty="0" smtClean="0">
                <a:latin typeface="Arial" pitchFamily="34" charset="0"/>
                <a:cs typeface="Arial" pitchFamily="34" charset="0"/>
              </a:rPr>
              <a:t>There are lot of work steps, therefore occurrence of error potential is higher than other works.   </a:t>
            </a:r>
            <a:endParaRPr kumimoji="1" lang="ja-JP" altLang="en-US" sz="1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6" name="グラフ 125"/>
          <p:cNvGraphicFramePr>
            <a:graphicFrameLocks/>
          </p:cNvGraphicFramePr>
          <p:nvPr/>
        </p:nvGraphicFramePr>
        <p:xfrm>
          <a:off x="1187923" y="31557390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128" name="正方形/長方形 127"/>
          <p:cNvSpPr/>
          <p:nvPr/>
        </p:nvSpPr>
        <p:spPr>
          <a:xfrm>
            <a:off x="4788323" y="33789638"/>
            <a:ext cx="4248472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latin typeface="Arial" pitchFamily="34" charset="0"/>
                <a:cs typeface="Arial" pitchFamily="34" charset="0"/>
              </a:rPr>
              <a:t>Preparation(occupy 50%)</a:t>
            </a:r>
            <a:endParaRPr kumimoji="1" lang="ja-JP" alt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正方形/長方形 130"/>
          <p:cNvSpPr/>
          <p:nvPr/>
        </p:nvSpPr>
        <p:spPr>
          <a:xfrm>
            <a:off x="3276155" y="34581726"/>
            <a:ext cx="5544616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ja-JP" sz="1800" b="1" dirty="0" smtClean="0">
                <a:latin typeface="Arial" pitchFamily="34" charset="0"/>
                <a:cs typeface="Arial" pitchFamily="34" charset="0"/>
              </a:rPr>
              <a:t>There are lot of work steps, therefore occurrence of error potential is higher than other works.   </a:t>
            </a:r>
            <a:endParaRPr kumimoji="1" lang="ja-JP" altLang="en-US" sz="1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2" name="グラフ 131"/>
          <p:cNvGraphicFramePr>
            <a:graphicFrameLocks/>
          </p:cNvGraphicFramePr>
          <p:nvPr/>
        </p:nvGraphicFramePr>
        <p:xfrm>
          <a:off x="20054019" y="25364702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133" name="正方形/長方形 132"/>
          <p:cNvSpPr/>
          <p:nvPr/>
        </p:nvSpPr>
        <p:spPr>
          <a:xfrm>
            <a:off x="23222371" y="28389038"/>
            <a:ext cx="403244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latin typeface="Arial" pitchFamily="34" charset="0"/>
                <a:cs typeface="Arial" pitchFamily="34" charset="0"/>
              </a:rPr>
              <a:t>There was no typical trend.</a:t>
            </a:r>
            <a:endParaRPr kumimoji="1" lang="ja-JP" alt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4" name="グラフ 133"/>
          <p:cNvGraphicFramePr>
            <a:graphicFrameLocks/>
          </p:cNvGraphicFramePr>
          <p:nvPr/>
        </p:nvGraphicFramePr>
        <p:xfrm>
          <a:off x="5652419" y="38110118"/>
          <a:ext cx="5688632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graphicFrame>
        <p:nvGraphicFramePr>
          <p:cNvPr id="137" name="グラフ 136"/>
          <p:cNvGraphicFramePr/>
          <p:nvPr/>
        </p:nvGraphicFramePr>
        <p:xfrm>
          <a:off x="11485067" y="38038110"/>
          <a:ext cx="4752528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136" name="正方形/長方形 135"/>
          <p:cNvSpPr/>
          <p:nvPr/>
        </p:nvSpPr>
        <p:spPr>
          <a:xfrm>
            <a:off x="6372499" y="41206462"/>
            <a:ext cx="4354388" cy="9890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Lack of knowledge was</a:t>
            </a:r>
            <a:r>
              <a:rPr lang="ja-JP" alt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occupied a</a:t>
            </a:r>
            <a:r>
              <a:rPr kumimoji="1" lang="en-US" altLang="ja-JP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bout 50%</a:t>
            </a:r>
            <a:endParaRPr kumimoji="1" lang="ja-JP" alt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正方形/長方形 137"/>
          <p:cNvSpPr/>
          <p:nvPr/>
        </p:nvSpPr>
        <p:spPr>
          <a:xfrm>
            <a:off x="8028683" y="37860186"/>
            <a:ext cx="2088232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latin typeface="Arial" pitchFamily="34" charset="0"/>
                <a:cs typeface="Arial" pitchFamily="34" charset="0"/>
              </a:rPr>
              <a:t>Year</a:t>
            </a:r>
            <a:r>
              <a:rPr kumimoji="1" lang="ja-JP" alt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1" lang="en-US" altLang="ja-JP" sz="2000" b="1" dirty="0" smtClean="0">
                <a:latin typeface="Arial" pitchFamily="34" charset="0"/>
                <a:cs typeface="Arial" pitchFamily="34" charset="0"/>
              </a:rPr>
              <a:t>of</a:t>
            </a:r>
            <a:r>
              <a:rPr kumimoji="1" lang="ja-JP" alt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1" lang="en-US" altLang="ja-JP" sz="2000" b="1" dirty="0" smtClean="0">
                <a:latin typeface="Arial" pitchFamily="34" charset="0"/>
                <a:cs typeface="Arial" pitchFamily="34" charset="0"/>
              </a:rPr>
              <a:t>2013</a:t>
            </a:r>
            <a:endParaRPr kumimoji="1" lang="ja-JP" alt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正方形/長方形 138"/>
          <p:cNvSpPr/>
          <p:nvPr/>
        </p:nvSpPr>
        <p:spPr>
          <a:xfrm>
            <a:off x="13442231" y="37860186"/>
            <a:ext cx="2088232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latin typeface="Arial" pitchFamily="34" charset="0"/>
                <a:cs typeface="Arial" pitchFamily="34" charset="0"/>
              </a:rPr>
              <a:t>Year</a:t>
            </a:r>
            <a:r>
              <a:rPr kumimoji="1" lang="ja-JP" alt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1" lang="en-US" altLang="ja-JP" sz="2000" b="1" dirty="0" smtClean="0">
                <a:latin typeface="Arial" pitchFamily="34" charset="0"/>
                <a:cs typeface="Arial" pitchFamily="34" charset="0"/>
              </a:rPr>
              <a:t>of</a:t>
            </a:r>
            <a:r>
              <a:rPr kumimoji="1" lang="ja-JP" alt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1" lang="en-US" altLang="ja-JP" sz="2000" b="1" dirty="0" smtClean="0">
                <a:latin typeface="Arial" pitchFamily="34" charset="0"/>
                <a:cs typeface="Arial" pitchFamily="34" charset="0"/>
              </a:rPr>
              <a:t>2014</a:t>
            </a:r>
            <a:endParaRPr kumimoji="1" lang="ja-JP" alt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右矢印 139"/>
          <p:cNvSpPr/>
          <p:nvPr/>
        </p:nvSpPr>
        <p:spPr>
          <a:xfrm>
            <a:off x="11125027" y="39509896"/>
            <a:ext cx="647510" cy="39600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1" name="直線矢印コネクタ 150"/>
          <p:cNvCxnSpPr/>
          <p:nvPr/>
        </p:nvCxnSpPr>
        <p:spPr>
          <a:xfrm flipH="1" flipV="1">
            <a:off x="8532739" y="40630398"/>
            <a:ext cx="216024" cy="57606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矢印コネクタ 153"/>
          <p:cNvCxnSpPr/>
          <p:nvPr/>
        </p:nvCxnSpPr>
        <p:spPr>
          <a:xfrm flipV="1">
            <a:off x="14797435" y="40702406"/>
            <a:ext cx="0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正方形/長方形 152"/>
          <p:cNvSpPr/>
          <p:nvPr/>
        </p:nvSpPr>
        <p:spPr>
          <a:xfrm>
            <a:off x="11125027" y="41350478"/>
            <a:ext cx="396044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Reduce</a:t>
            </a:r>
            <a:r>
              <a:rPr lang="ja-JP" alt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ja-JP" alt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about</a:t>
            </a:r>
            <a:r>
              <a:rPr lang="ja-JP" alt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kumimoji="1" lang="en-US" altLang="ja-JP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0%</a:t>
            </a:r>
            <a:endParaRPr kumimoji="1" lang="ja-JP" alt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20414059" y="29613174"/>
            <a:ext cx="6264696" cy="4320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smtClean="0">
                <a:latin typeface="Arial" pitchFamily="34" charset="0"/>
                <a:cs typeface="Arial" pitchFamily="34" charset="0"/>
              </a:rPr>
              <a:t>The </a:t>
            </a:r>
            <a:r>
              <a:rPr kumimoji="1" lang="en-US" altLang="ja-JP" sz="3200" smtClean="0">
                <a:latin typeface="Arial" pitchFamily="34" charset="0"/>
                <a:cs typeface="Arial" pitchFamily="34" charset="0"/>
              </a:rPr>
              <a:t>experience </a:t>
            </a:r>
            <a:r>
              <a:rPr kumimoji="1" lang="en-US" altLang="ja-JP" sz="3200" dirty="0" smtClean="0">
                <a:latin typeface="Arial" pitchFamily="34" charset="0"/>
                <a:cs typeface="Arial" pitchFamily="34" charset="0"/>
              </a:rPr>
              <a:t>analysis</a:t>
            </a:r>
            <a:endParaRPr kumimoji="1" lang="ja-JP" alt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0" name="グラフ 149"/>
          <p:cNvGraphicFramePr>
            <a:graphicFrameLocks/>
          </p:cNvGraphicFramePr>
          <p:nvPr/>
        </p:nvGraphicFramePr>
        <p:xfrm>
          <a:off x="9828883" y="26804862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2210</TotalTime>
  <Words>742</Words>
  <Application>Microsoft Office PowerPoint</Application>
  <PresentationFormat>ユーザー設定</PresentationFormat>
  <Paragraphs>98</Paragraphs>
  <Slides>1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Office テーマ</vt:lpstr>
      <vt:lpstr>Drawing</vt:lpstr>
      <vt:lpstr>PowerPoint プレゼンテーション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Inokuchi</dc:creator>
  <cp:lastModifiedBy>Inokuchi Hiromi</cp:lastModifiedBy>
  <cp:revision>215</cp:revision>
  <dcterms:created xsi:type="dcterms:W3CDTF">2014-10-07T04:14:47Z</dcterms:created>
  <dcterms:modified xsi:type="dcterms:W3CDTF">2014-10-23T05:19:41Z</dcterms:modified>
</cp:coreProperties>
</file>