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6" r:id="rId2"/>
    <p:sldMasterId id="2147483693" r:id="rId3"/>
  </p:sldMasterIdLst>
  <p:notesMasterIdLst>
    <p:notesMasterId r:id="rId40"/>
  </p:notesMasterIdLst>
  <p:handoutMasterIdLst>
    <p:handoutMasterId r:id="rId41"/>
  </p:handoutMasterIdLst>
  <p:sldIdLst>
    <p:sldId id="257" r:id="rId4"/>
    <p:sldId id="321" r:id="rId5"/>
    <p:sldId id="258" r:id="rId6"/>
    <p:sldId id="325" r:id="rId7"/>
    <p:sldId id="260" r:id="rId8"/>
    <p:sldId id="328" r:id="rId9"/>
    <p:sldId id="262" r:id="rId10"/>
    <p:sldId id="312" r:id="rId11"/>
    <p:sldId id="306" r:id="rId12"/>
    <p:sldId id="265" r:id="rId13"/>
    <p:sldId id="269" r:id="rId14"/>
    <p:sldId id="303" r:id="rId15"/>
    <p:sldId id="322" r:id="rId16"/>
    <p:sldId id="271" r:id="rId17"/>
    <p:sldId id="272" r:id="rId18"/>
    <p:sldId id="273" r:id="rId19"/>
    <p:sldId id="304" r:id="rId20"/>
    <p:sldId id="280" r:id="rId21"/>
    <p:sldId id="281" r:id="rId22"/>
    <p:sldId id="305" r:id="rId23"/>
    <p:sldId id="323" r:id="rId24"/>
    <p:sldId id="324" r:id="rId25"/>
    <p:sldId id="288" r:id="rId26"/>
    <p:sldId id="320" r:id="rId27"/>
    <p:sldId id="289" r:id="rId28"/>
    <p:sldId id="285" r:id="rId29"/>
    <p:sldId id="316" r:id="rId30"/>
    <p:sldId id="315" r:id="rId31"/>
    <p:sldId id="275" r:id="rId32"/>
    <p:sldId id="293" r:id="rId33"/>
    <p:sldId id="308" r:id="rId34"/>
    <p:sldId id="309" r:id="rId35"/>
    <p:sldId id="302" r:id="rId36"/>
    <p:sldId id="327" r:id="rId37"/>
    <p:sldId id="317" r:id="rId38"/>
    <p:sldId id="318" r:id="rId39"/>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0"/>
    <a:srgbClr val="0B387C"/>
    <a:srgbClr val="104282"/>
    <a:srgbClr val="FFCC00"/>
    <a:srgbClr val="CC9900"/>
    <a:srgbClr val="FFFF99"/>
    <a:srgbClr val="0C37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92817" autoAdjust="0"/>
  </p:normalViewPr>
  <p:slideViewPr>
    <p:cSldViewPr snapToGrid="0" snapToObjects="1">
      <p:cViewPr varScale="1">
        <p:scale>
          <a:sx n="84" d="100"/>
          <a:sy n="84" d="100"/>
        </p:scale>
        <p:origin x="1454" y="77"/>
      </p:cViewPr>
      <p:guideLst>
        <p:guide orient="horz" pos="2160"/>
        <p:guide pos="2880"/>
      </p:guideLst>
    </p:cSldViewPr>
  </p:slideViewPr>
  <p:outlineViewPr>
    <p:cViewPr>
      <p:scale>
        <a:sx n="33" d="100"/>
        <a:sy n="33" d="100"/>
      </p:scale>
      <p:origin x="0" y="-379"/>
    </p:cViewPr>
  </p:outlineViewPr>
  <p:notesTextViewPr>
    <p:cViewPr>
      <p:scale>
        <a:sx n="3" d="2"/>
        <a:sy n="3" d="2"/>
      </p:scale>
      <p:origin x="0" y="0"/>
    </p:cViewPr>
  </p:notesTextViewPr>
  <p:sorterViewPr>
    <p:cViewPr>
      <p:scale>
        <a:sx n="71" d="100"/>
        <a:sy n="71" d="100"/>
      </p:scale>
      <p:origin x="0" y="0"/>
    </p:cViewPr>
  </p:sorterViewPr>
  <p:notesViewPr>
    <p:cSldViewPr snapToGrid="0" snapToObjects="1">
      <p:cViewPr varScale="1">
        <p:scale>
          <a:sx n="69" d="100"/>
          <a:sy n="69" d="100"/>
        </p:scale>
        <p:origin x="3082"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amontm:Documents:lhc:data:availibility-nov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ln w="12700">
              <a:solidFill>
                <a:schemeClr val="tx1"/>
              </a:solidFill>
            </a:ln>
          </c:spPr>
          <c:dPt>
            <c:idx val="0"/>
            <c:bubble3D val="0"/>
            <c:spPr>
              <a:solidFill>
                <a:srgbClr val="C00000"/>
              </a:solidFill>
              <a:ln w="12700">
                <a:solidFill>
                  <a:schemeClr val="tx1"/>
                </a:solidFill>
              </a:ln>
            </c:spPr>
          </c:dPt>
          <c:dPt>
            <c:idx val="1"/>
            <c:bubble3D val="0"/>
            <c:spPr>
              <a:solidFill>
                <a:srgbClr val="FFC000"/>
              </a:solidFill>
              <a:ln w="12700">
                <a:solidFill>
                  <a:schemeClr val="tx1"/>
                </a:solidFill>
              </a:ln>
            </c:spPr>
          </c:dPt>
          <c:dPt>
            <c:idx val="2"/>
            <c:bubble3D val="0"/>
            <c:spPr>
              <a:solidFill>
                <a:srgbClr val="92D050"/>
              </a:solidFill>
              <a:ln w="12700">
                <a:solidFill>
                  <a:schemeClr val="tx1"/>
                </a:solidFill>
              </a:ln>
            </c:spPr>
          </c:dPt>
          <c:dPt>
            <c:idx val="3"/>
            <c:bubble3D val="0"/>
            <c:spPr>
              <a:solidFill>
                <a:srgbClr val="00B0F0"/>
              </a:solidFill>
              <a:ln w="12700">
                <a:solidFill>
                  <a:schemeClr val="tx1"/>
                </a:solidFill>
              </a:ln>
            </c:spPr>
          </c:dPt>
          <c:dPt>
            <c:idx val="4"/>
            <c:bubble3D val="0"/>
            <c:spPr>
              <a:solidFill>
                <a:srgbClr val="00B050"/>
              </a:solidFill>
              <a:ln w="12700">
                <a:solidFill>
                  <a:schemeClr val="tx1"/>
                </a:solidFill>
              </a:ln>
            </c:spPr>
          </c:dPt>
          <c:dLbls>
            <c:dLbl>
              <c:idx val="2"/>
              <c:tx>
                <c:rich>
                  <a:bodyPr/>
                  <a:lstStyle/>
                  <a:p>
                    <a:r>
                      <a:rPr lang="en-US"/>
                      <a:t>BEAM </a:t>
                    </a:r>
                    <a:r>
                      <a:rPr lang="en-US" smtClean="0"/>
                      <a:t>Injection</a:t>
                    </a:r>
                    <a:r>
                      <a:rPr lang="en-US"/>
                      <a:t>
15%</a:t>
                    </a:r>
                  </a:p>
                </c:rich>
              </c:tx>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6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Sheet1!$A$1:$A$5</c:f>
              <c:strCache>
                <c:ptCount val="5"/>
                <c:pt idx="0">
                  <c:v>ACCESS</c:v>
                </c:pt>
                <c:pt idx="1">
                  <c:v>SETUP</c:v>
                </c:pt>
                <c:pt idx="2">
                  <c:v>BEAM IN</c:v>
                </c:pt>
                <c:pt idx="3">
                  <c:v>RAMP AND SQUEEZE</c:v>
                </c:pt>
                <c:pt idx="4">
                  <c:v>STABLE BEAMS</c:v>
                </c:pt>
              </c:strCache>
            </c:strRef>
          </c:cat>
          <c:val>
            <c:numRef>
              <c:f>Sheet1!$B$1:$B$5</c:f>
              <c:numCache>
                <c:formatCode>General</c:formatCode>
                <c:ptCount val="5"/>
                <c:pt idx="0">
                  <c:v>14</c:v>
                </c:pt>
                <c:pt idx="1">
                  <c:v>27.2</c:v>
                </c:pt>
                <c:pt idx="2">
                  <c:v>15</c:v>
                </c:pt>
                <c:pt idx="3">
                  <c:v>8.1</c:v>
                </c:pt>
                <c:pt idx="4">
                  <c:v>35.700000000000003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8135"/>
          </a:xfrm>
          <a:prstGeom prst="rect">
            <a:avLst/>
          </a:prstGeom>
        </p:spPr>
        <p:txBody>
          <a:bodyPr vert="horz" lIns="91440" tIns="45720" rIns="91440" bIns="45720" rtlCol="0"/>
          <a:lstStyle>
            <a:lvl1pPr algn="r">
              <a:defRPr sz="1200"/>
            </a:lvl1pPr>
          </a:lstStyle>
          <a:p>
            <a:fld id="{AD728578-5CB5-4A12-B5FD-39EC8C26945E}" type="datetimeFigureOut">
              <a:rPr lang="en-GB" smtClean="0"/>
              <a:t>25/10/2014</a:t>
            </a:fld>
            <a:endParaRPr lang="en-GB"/>
          </a:p>
        </p:txBody>
      </p:sp>
      <p:sp>
        <p:nvSpPr>
          <p:cNvPr id="4" name="Footer Placeholder 3"/>
          <p:cNvSpPr>
            <a:spLocks noGrp="1"/>
          </p:cNvSpPr>
          <p:nvPr>
            <p:ph type="ftr" sz="quarter" idx="2"/>
          </p:nvPr>
        </p:nvSpPr>
        <p:spPr>
          <a:xfrm>
            <a:off x="1" y="9430092"/>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30092"/>
            <a:ext cx="2945659" cy="498134"/>
          </a:xfrm>
          <a:prstGeom prst="rect">
            <a:avLst/>
          </a:prstGeom>
        </p:spPr>
        <p:txBody>
          <a:bodyPr vert="horz" lIns="91440" tIns="45720" rIns="91440" bIns="45720" rtlCol="0" anchor="b"/>
          <a:lstStyle>
            <a:lvl1pPr algn="r">
              <a:defRPr sz="1200"/>
            </a:lvl1pPr>
          </a:lstStyle>
          <a:p>
            <a:fld id="{4DE5CEB4-206B-4CBF-9EEF-B52FCEC0E8B2}" type="slidenum">
              <a:rPr lang="en-GB" smtClean="0"/>
              <a:t>‹#›</a:t>
            </a:fld>
            <a:endParaRPr lang="en-GB"/>
          </a:p>
        </p:txBody>
      </p:sp>
    </p:spTree>
    <p:extLst>
      <p:ext uri="{BB962C8B-B14F-4D97-AF65-F5344CB8AC3E}">
        <p14:creationId xmlns:p14="http://schemas.microsoft.com/office/powerpoint/2010/main" val="536319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8135"/>
          </a:xfrm>
          <a:prstGeom prst="rect">
            <a:avLst/>
          </a:prstGeom>
        </p:spPr>
        <p:txBody>
          <a:bodyPr vert="horz" lIns="91440" tIns="45720" rIns="91440" bIns="45720" rtlCol="0"/>
          <a:lstStyle>
            <a:lvl1pPr algn="r">
              <a:defRPr sz="1200"/>
            </a:lvl1pPr>
          </a:lstStyle>
          <a:p>
            <a:fld id="{3F8345F9-A387-44BD-9AC9-6E9792757C86}" type="datetimeFigureOut">
              <a:rPr lang="en-GB" smtClean="0"/>
              <a:t>25/10/2014</a:t>
            </a:fld>
            <a:endParaRPr lang="en-GB"/>
          </a:p>
        </p:txBody>
      </p:sp>
      <p:sp>
        <p:nvSpPr>
          <p:cNvPr id="4" name="Slide Image Placeholder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30092"/>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30092"/>
            <a:ext cx="2945659" cy="498134"/>
          </a:xfrm>
          <a:prstGeom prst="rect">
            <a:avLst/>
          </a:prstGeom>
        </p:spPr>
        <p:txBody>
          <a:bodyPr vert="horz" lIns="91440" tIns="45720" rIns="91440" bIns="45720" rtlCol="0" anchor="b"/>
          <a:lstStyle>
            <a:lvl1pPr algn="r">
              <a:defRPr sz="1200"/>
            </a:lvl1pPr>
          </a:lstStyle>
          <a:p>
            <a:fld id="{9709A323-5CD7-4A90-B8BF-A646841249C5}" type="slidenum">
              <a:rPr lang="en-GB" smtClean="0"/>
              <a:t>‹#›</a:t>
            </a:fld>
            <a:endParaRPr lang="en-GB"/>
          </a:p>
        </p:txBody>
      </p:sp>
    </p:spTree>
    <p:extLst>
      <p:ext uri="{BB962C8B-B14F-4D97-AF65-F5344CB8AC3E}">
        <p14:creationId xmlns:p14="http://schemas.microsoft.com/office/powerpoint/2010/main" val="42930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Event_(particle_physic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en.wikipedia.org/wiki/Cross_section_(physic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is machine reliability and availability impacted by the user’s requirements? Sometimes the users are happy with any beam as opposed to waiting for “quality” beam. They don’t want the high intensity, high luminosity, brightness, stable spill structure or any of the other parameters used to describe user’s beam quality. What kind of beam quality do they need? What are important parameters to them? What impact does ‘customer satisfaction’ have on typical machine statistics? The availability of a machine is usually considered the % of time that all system will be available to produce physic beams. These systems will have to be reliable to maximize the availability of the beam time. Various topics like Beam Quality metrics, performance statistics or repair tracking will be presented to explain how they will contribute to increase the overall availability.</a:t>
            </a:r>
          </a:p>
          <a:p>
            <a:endParaRPr lang="en-GB" dirty="0"/>
          </a:p>
        </p:txBody>
      </p:sp>
      <p:sp>
        <p:nvSpPr>
          <p:cNvPr id="4" name="Slide Number Placeholder 3"/>
          <p:cNvSpPr>
            <a:spLocks noGrp="1"/>
          </p:cNvSpPr>
          <p:nvPr>
            <p:ph type="sldNum" sz="quarter" idx="10"/>
          </p:nvPr>
        </p:nvSpPr>
        <p:spPr/>
        <p:txBody>
          <a:bodyPr/>
          <a:lstStyle/>
          <a:p>
            <a:fld id="{9709A323-5CD7-4A90-B8BF-A646841249C5}" type="slidenum">
              <a:rPr lang="en-GB" smtClean="0"/>
              <a:t>1</a:t>
            </a:fld>
            <a:endParaRPr lang="en-GB"/>
          </a:p>
        </p:txBody>
      </p:sp>
    </p:spTree>
    <p:extLst>
      <p:ext uri="{BB962C8B-B14F-4D97-AF65-F5344CB8AC3E}">
        <p14:creationId xmlns:p14="http://schemas.microsoft.com/office/powerpoint/2010/main" val="3884305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10</a:t>
            </a:fld>
            <a:endParaRPr lang="en-GB"/>
          </a:p>
        </p:txBody>
      </p:sp>
    </p:spTree>
    <p:extLst>
      <p:ext uri="{BB962C8B-B14F-4D97-AF65-F5344CB8AC3E}">
        <p14:creationId xmlns:p14="http://schemas.microsoft.com/office/powerpoint/2010/main" val="2692489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11</a:t>
            </a:fld>
            <a:endParaRPr lang="en-GB"/>
          </a:p>
        </p:txBody>
      </p:sp>
    </p:spTree>
    <p:extLst>
      <p:ext uri="{BB962C8B-B14F-4D97-AF65-F5344CB8AC3E}">
        <p14:creationId xmlns:p14="http://schemas.microsoft.com/office/powerpoint/2010/main" val="141663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12</a:t>
            </a:fld>
            <a:endParaRPr lang="en-GB"/>
          </a:p>
        </p:txBody>
      </p:sp>
    </p:spTree>
    <p:extLst>
      <p:ext uri="{BB962C8B-B14F-4D97-AF65-F5344CB8AC3E}">
        <p14:creationId xmlns:p14="http://schemas.microsoft.com/office/powerpoint/2010/main" val="3707354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13</a:t>
            </a:fld>
            <a:endParaRPr lang="en-GB"/>
          </a:p>
        </p:txBody>
      </p:sp>
    </p:spTree>
    <p:extLst>
      <p:ext uri="{BB962C8B-B14F-4D97-AF65-F5344CB8AC3E}">
        <p14:creationId xmlns:p14="http://schemas.microsoft.com/office/powerpoint/2010/main" val="1546914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14</a:t>
            </a:fld>
            <a:endParaRPr lang="en-GB"/>
          </a:p>
        </p:txBody>
      </p:sp>
    </p:spTree>
    <p:extLst>
      <p:ext uri="{BB962C8B-B14F-4D97-AF65-F5344CB8AC3E}">
        <p14:creationId xmlns:p14="http://schemas.microsoft.com/office/powerpoint/2010/main" val="2550643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15</a:t>
            </a:fld>
            <a:endParaRPr lang="en-GB"/>
          </a:p>
        </p:txBody>
      </p:sp>
    </p:spTree>
    <p:extLst>
      <p:ext uri="{BB962C8B-B14F-4D97-AF65-F5344CB8AC3E}">
        <p14:creationId xmlns:p14="http://schemas.microsoft.com/office/powerpoint/2010/main" val="3082294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16</a:t>
            </a:fld>
            <a:endParaRPr lang="en-GB"/>
          </a:p>
        </p:txBody>
      </p:sp>
    </p:spTree>
    <p:extLst>
      <p:ext uri="{BB962C8B-B14F-4D97-AF65-F5344CB8AC3E}">
        <p14:creationId xmlns:p14="http://schemas.microsoft.com/office/powerpoint/2010/main" val="385958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17</a:t>
            </a:fld>
            <a:endParaRPr lang="en-GB"/>
          </a:p>
        </p:txBody>
      </p:sp>
    </p:spTree>
    <p:extLst>
      <p:ext uri="{BB962C8B-B14F-4D97-AF65-F5344CB8AC3E}">
        <p14:creationId xmlns:p14="http://schemas.microsoft.com/office/powerpoint/2010/main" val="3065738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9A783-9664-4C4C-B93A-A53801552A86}" type="slidenum">
              <a:rPr lang="en-GB"/>
              <a:pPr/>
              <a:t>18</a:t>
            </a:fld>
            <a:endParaRPr lang="en-GB"/>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679768" y="4714185"/>
            <a:ext cx="5438140" cy="4469424"/>
          </a:xfrm>
        </p:spPr>
        <p:txBody>
          <a:bodyPr/>
          <a:lstStyle/>
          <a:p>
            <a:endParaRPr lang="de-DE"/>
          </a:p>
        </p:txBody>
      </p:sp>
    </p:spTree>
    <p:extLst>
      <p:ext uri="{BB962C8B-B14F-4D97-AF65-F5344CB8AC3E}">
        <p14:creationId xmlns:p14="http://schemas.microsoft.com/office/powerpoint/2010/main" val="4220982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19</a:t>
            </a:fld>
            <a:endParaRPr lang="en-GB"/>
          </a:p>
        </p:txBody>
      </p:sp>
    </p:spTree>
    <p:extLst>
      <p:ext uri="{BB962C8B-B14F-4D97-AF65-F5344CB8AC3E}">
        <p14:creationId xmlns:p14="http://schemas.microsoft.com/office/powerpoint/2010/main" val="19258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a:t>
            </a:fld>
            <a:endParaRPr lang="en-GB"/>
          </a:p>
        </p:txBody>
      </p:sp>
    </p:spTree>
    <p:extLst>
      <p:ext uri="{BB962C8B-B14F-4D97-AF65-F5344CB8AC3E}">
        <p14:creationId xmlns:p14="http://schemas.microsoft.com/office/powerpoint/2010/main" val="2042716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20</a:t>
            </a:fld>
            <a:endParaRPr lang="en-GB"/>
          </a:p>
        </p:txBody>
      </p:sp>
    </p:spTree>
    <p:extLst>
      <p:ext uri="{BB962C8B-B14F-4D97-AF65-F5344CB8AC3E}">
        <p14:creationId xmlns:p14="http://schemas.microsoft.com/office/powerpoint/2010/main" val="840262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21</a:t>
            </a:fld>
            <a:endParaRPr lang="en-GB"/>
          </a:p>
        </p:txBody>
      </p:sp>
    </p:spTree>
    <p:extLst>
      <p:ext uri="{BB962C8B-B14F-4D97-AF65-F5344CB8AC3E}">
        <p14:creationId xmlns:p14="http://schemas.microsoft.com/office/powerpoint/2010/main" val="3831213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22</a:t>
            </a:fld>
            <a:endParaRPr lang="en-GB"/>
          </a:p>
        </p:txBody>
      </p:sp>
    </p:spTree>
    <p:extLst>
      <p:ext uri="{BB962C8B-B14F-4D97-AF65-F5344CB8AC3E}">
        <p14:creationId xmlns:p14="http://schemas.microsoft.com/office/powerpoint/2010/main" val="3961373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23</a:t>
            </a:fld>
            <a:endParaRPr lang="en-GB"/>
          </a:p>
        </p:txBody>
      </p:sp>
    </p:spTree>
    <p:extLst>
      <p:ext uri="{BB962C8B-B14F-4D97-AF65-F5344CB8AC3E}">
        <p14:creationId xmlns:p14="http://schemas.microsoft.com/office/powerpoint/2010/main" val="1494462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24</a:t>
            </a:fld>
            <a:endParaRPr lang="en-GB"/>
          </a:p>
        </p:txBody>
      </p:sp>
    </p:spTree>
    <p:extLst>
      <p:ext uri="{BB962C8B-B14F-4D97-AF65-F5344CB8AC3E}">
        <p14:creationId xmlns:p14="http://schemas.microsoft.com/office/powerpoint/2010/main" val="3354868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25</a:t>
            </a:fld>
            <a:endParaRPr lang="en-GB"/>
          </a:p>
        </p:txBody>
      </p:sp>
    </p:spTree>
    <p:extLst>
      <p:ext uri="{BB962C8B-B14F-4D97-AF65-F5344CB8AC3E}">
        <p14:creationId xmlns:p14="http://schemas.microsoft.com/office/powerpoint/2010/main" val="263613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26</a:t>
            </a:fld>
            <a:endParaRPr lang="en-GB"/>
          </a:p>
        </p:txBody>
      </p:sp>
    </p:spTree>
    <p:extLst>
      <p:ext uri="{BB962C8B-B14F-4D97-AF65-F5344CB8AC3E}">
        <p14:creationId xmlns:p14="http://schemas.microsoft.com/office/powerpoint/2010/main" val="3925991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27</a:t>
            </a:fld>
            <a:endParaRPr lang="en-GB"/>
          </a:p>
        </p:txBody>
      </p:sp>
    </p:spTree>
    <p:extLst>
      <p:ext uri="{BB962C8B-B14F-4D97-AF65-F5344CB8AC3E}">
        <p14:creationId xmlns:p14="http://schemas.microsoft.com/office/powerpoint/2010/main" val="2255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28</a:t>
            </a:fld>
            <a:endParaRPr lang="en-GB"/>
          </a:p>
        </p:txBody>
      </p:sp>
    </p:spTree>
    <p:extLst>
      <p:ext uri="{BB962C8B-B14F-4D97-AF65-F5344CB8AC3E}">
        <p14:creationId xmlns:p14="http://schemas.microsoft.com/office/powerpoint/2010/main" val="2799766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29</a:t>
            </a:fld>
            <a:endParaRPr lang="en-GB"/>
          </a:p>
        </p:txBody>
      </p:sp>
    </p:spTree>
    <p:extLst>
      <p:ext uri="{BB962C8B-B14F-4D97-AF65-F5344CB8AC3E}">
        <p14:creationId xmlns:p14="http://schemas.microsoft.com/office/powerpoint/2010/main" val="390249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CERN’s organization</a:t>
            </a:r>
            <a:endParaRPr lang="en-GB" dirty="0"/>
          </a:p>
          <a:p>
            <a:r>
              <a:rPr lang="en-US" dirty="0"/>
              <a:t> </a:t>
            </a:r>
            <a:endParaRPr lang="en-GB" dirty="0"/>
          </a:p>
          <a:p>
            <a:r>
              <a:rPr lang="en-US" dirty="0"/>
              <a:t>CERN was founded in 1954 and was one of Europe</a:t>
            </a:r>
            <a:r>
              <a:rPr lang="en-GB" dirty="0"/>
              <a:t>’</a:t>
            </a:r>
            <a:r>
              <a:rPr lang="en-US" dirty="0"/>
              <a:t>s first joint ventures. Today, the laboratory has 21 Member States who provide the delegates to CERN’s Council, which sets the budget and is responsible for all important decisions about the Organization and its activities.  CERN employs around 2500 people and has a budget of about 1 billion Swiss Francs per year.</a:t>
            </a:r>
            <a:endParaRPr lang="en-GB" dirty="0"/>
          </a:p>
          <a:p>
            <a:endParaRPr lang="en-US" b="1" dirty="0" smtClean="0"/>
          </a:p>
          <a:p>
            <a:r>
              <a:rPr lang="en-US" b="1" dirty="0" smtClean="0"/>
              <a:t>A </a:t>
            </a:r>
            <a:r>
              <a:rPr lang="en-US" b="1" dirty="0"/>
              <a:t>world-wide collaboration</a:t>
            </a:r>
            <a:endParaRPr lang="en-GB" dirty="0"/>
          </a:p>
          <a:p>
            <a:r>
              <a:rPr lang="en-US" dirty="0"/>
              <a:t> </a:t>
            </a:r>
            <a:endParaRPr lang="en-GB" dirty="0"/>
          </a:p>
          <a:p>
            <a:r>
              <a:rPr lang="en-US" dirty="0"/>
              <a:t>In addition to CERN’s Member States, many other countries are involved, mainly as Observer States or as holders of a cooperation agreement with the laboratory. Some 10 000 visiting scientists, half of the world</a:t>
            </a:r>
            <a:r>
              <a:rPr lang="en-GB" dirty="0"/>
              <a:t>’</a:t>
            </a:r>
            <a:r>
              <a:rPr lang="en-US" dirty="0"/>
              <a:t>s particle physicists, come to CERN for their research. They represent over 600 universities and nearly 100 nationalities.</a:t>
            </a:r>
            <a:endParaRPr lang="en-GB" dirty="0"/>
          </a:p>
          <a:p>
            <a:r>
              <a:rPr lang="en-US" dirty="0"/>
              <a:t>Experiments at CERN are run by collaborations of physicists, supported by their funding agencies, from both Member and non-Member states. They are responsible for the financing, construction and operation.</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DAA087D9-0AC3-4735-92F6-08A1C8B0A686}" type="slidenum">
              <a:rPr lang="en-GB" smtClean="0"/>
              <a:pPr>
                <a:defRPr/>
              </a:pPr>
              <a:t>3</a:t>
            </a:fld>
            <a:endParaRPr lang="en-GB"/>
          </a:p>
        </p:txBody>
      </p:sp>
    </p:spTree>
    <p:extLst>
      <p:ext uri="{BB962C8B-B14F-4D97-AF65-F5344CB8AC3E}">
        <p14:creationId xmlns:p14="http://schemas.microsoft.com/office/powerpoint/2010/main" val="3716341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30</a:t>
            </a:fld>
            <a:endParaRPr lang="en-GB"/>
          </a:p>
        </p:txBody>
      </p:sp>
    </p:spTree>
    <p:extLst>
      <p:ext uri="{BB962C8B-B14F-4D97-AF65-F5344CB8AC3E}">
        <p14:creationId xmlns:p14="http://schemas.microsoft.com/office/powerpoint/2010/main" val="1665797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31</a:t>
            </a:fld>
            <a:endParaRPr lang="en-GB"/>
          </a:p>
        </p:txBody>
      </p:sp>
    </p:spTree>
    <p:extLst>
      <p:ext uri="{BB962C8B-B14F-4D97-AF65-F5344CB8AC3E}">
        <p14:creationId xmlns:p14="http://schemas.microsoft.com/office/powerpoint/2010/main" val="3359778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9A783-9664-4C4C-B93A-A53801552A86}" type="slidenum">
              <a:rPr lang="en-GB"/>
              <a:pPr/>
              <a:t>32</a:t>
            </a:fld>
            <a:endParaRPr lang="en-GB"/>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679768" y="4714185"/>
            <a:ext cx="5438140" cy="4469424"/>
          </a:xfrm>
        </p:spPr>
        <p:txBody>
          <a:bodyPr/>
          <a:lstStyle/>
          <a:p>
            <a:endParaRPr lang="de-DE"/>
          </a:p>
        </p:txBody>
      </p:sp>
    </p:spTree>
    <p:extLst>
      <p:ext uri="{BB962C8B-B14F-4D97-AF65-F5344CB8AC3E}">
        <p14:creationId xmlns:p14="http://schemas.microsoft.com/office/powerpoint/2010/main" val="348295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E9E00-F01D-6146-893F-56AA92909738}" type="slidenum">
              <a:rPr lang="en-US" smtClean="0"/>
              <a:pPr/>
              <a:t>33</a:t>
            </a:fld>
            <a:endParaRPr lang="en-US"/>
          </a:p>
        </p:txBody>
      </p:sp>
    </p:spTree>
    <p:extLst>
      <p:ext uri="{BB962C8B-B14F-4D97-AF65-F5344CB8AC3E}">
        <p14:creationId xmlns:p14="http://schemas.microsoft.com/office/powerpoint/2010/main" val="101102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de-DE" dirty="0" smtClean="0">
                <a:latin typeface="Arial" pitchFamily="34" charset="0"/>
              </a:rPr>
              <a:t>1 turn = ca. 90 </a:t>
            </a:r>
            <a:r>
              <a:rPr lang="de-DE" dirty="0" err="1" smtClean="0">
                <a:latin typeface="Arial" pitchFamily="34" charset="0"/>
              </a:rPr>
              <a:t>usec</a:t>
            </a:r>
            <a:endParaRPr lang="de-DE"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solidFill>
                  <a:srgbClr val="FFFF00"/>
                </a:solidFill>
                <a:latin typeface="Helvetica"/>
                <a:ea typeface="Helvetica"/>
                <a:cs typeface="Helvetica"/>
                <a:sym typeface="Helvetica"/>
              </a:rPr>
              <a:t>L = 10</a:t>
            </a:r>
            <a:r>
              <a:rPr lang="en-US" sz="1200" b="1" i="1" baseline="32000" dirty="0" smtClean="0">
                <a:solidFill>
                  <a:srgbClr val="FFFF00"/>
                </a:solidFill>
                <a:latin typeface="Helvetica"/>
                <a:ea typeface="Helvetica"/>
                <a:cs typeface="Helvetica"/>
                <a:sym typeface="Helvetica"/>
              </a:rPr>
              <a:t>34</a:t>
            </a:r>
            <a:r>
              <a:rPr lang="en-US" sz="1200" b="1" i="1" dirty="0" smtClean="0">
                <a:solidFill>
                  <a:srgbClr val="FFFF00"/>
                </a:solidFill>
                <a:latin typeface="Helvetica"/>
                <a:ea typeface="Helvetica"/>
                <a:cs typeface="Helvetica"/>
                <a:sym typeface="Helvetica"/>
              </a:rPr>
              <a:t> cm</a:t>
            </a:r>
            <a:r>
              <a:rPr lang="en-US" sz="1200" b="1" i="1" baseline="32000" dirty="0" smtClean="0">
                <a:solidFill>
                  <a:srgbClr val="FFFF00"/>
                </a:solidFill>
                <a:latin typeface="Helvetica"/>
                <a:ea typeface="Helvetica"/>
                <a:cs typeface="Helvetica"/>
                <a:sym typeface="Helvetica"/>
              </a:rPr>
              <a:t>-2</a:t>
            </a:r>
            <a:r>
              <a:rPr lang="en-US" sz="1200" b="1" i="1" dirty="0" smtClean="0">
                <a:solidFill>
                  <a:srgbClr val="FFFF00"/>
                </a:solidFill>
                <a:latin typeface="Helvetica"/>
                <a:ea typeface="Helvetica"/>
                <a:cs typeface="Helvetica"/>
                <a:sym typeface="Helvetica"/>
              </a:rPr>
              <a:t> s</a:t>
            </a:r>
            <a:r>
              <a:rPr lang="en-US" sz="1200" b="1" i="1" baseline="32000" dirty="0" smtClean="0">
                <a:solidFill>
                  <a:srgbClr val="FFFF00"/>
                </a:solidFill>
                <a:latin typeface="Helvetica"/>
                <a:ea typeface="Helvetica"/>
                <a:cs typeface="Helvetica"/>
                <a:sym typeface="Helvetica"/>
              </a:rPr>
              <a:t>-1</a:t>
            </a:r>
            <a:r>
              <a:rPr lang="en-US" dirty="0" smtClean="0">
                <a:solidFill>
                  <a:srgbClr val="0070C0"/>
                </a:solidFill>
                <a:latin typeface="+mn-lt"/>
              </a:rPr>
              <a:t>=10 nb</a:t>
            </a:r>
            <a:r>
              <a:rPr lang="en-US" baseline="30000" dirty="0" smtClean="0">
                <a:solidFill>
                  <a:srgbClr val="0070C0"/>
                </a:solidFill>
                <a:latin typeface="+mn-lt"/>
              </a:rPr>
              <a:t>-1</a:t>
            </a:r>
            <a:r>
              <a:rPr lang="en-US" dirty="0" smtClean="0">
                <a:solidFill>
                  <a:srgbClr val="0070C0"/>
                </a:solidFill>
                <a:latin typeface="+mn-lt"/>
              </a:rPr>
              <a:t>s</a:t>
            </a:r>
            <a:r>
              <a:rPr lang="en-US" baseline="30000" dirty="0" smtClean="0">
                <a:solidFill>
                  <a:srgbClr val="0070C0"/>
                </a:solidFill>
                <a:latin typeface="+mn-lt"/>
              </a:rPr>
              <a:t>-1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latin typeface="+mn-lt"/>
              </a:rPr>
              <a:t>(</a:t>
            </a:r>
            <a:r>
              <a:rPr lang="en-US" dirty="0" err="1" smtClean="0">
                <a:solidFill>
                  <a:srgbClr val="0070C0"/>
                </a:solidFill>
                <a:latin typeface="+mn-lt"/>
              </a:rPr>
              <a:t>Tevatron</a:t>
            </a:r>
            <a:r>
              <a:rPr lang="en-US" dirty="0" smtClean="0">
                <a:solidFill>
                  <a:srgbClr val="0070C0"/>
                </a:solidFill>
                <a:latin typeface="+mn-lt"/>
              </a:rPr>
              <a:t> 	pp	3x10</a:t>
            </a:r>
            <a:r>
              <a:rPr lang="en-US" baseline="30000" dirty="0" smtClean="0">
                <a:solidFill>
                  <a:srgbClr val="0070C0"/>
                </a:solidFill>
                <a:latin typeface="+mn-lt"/>
              </a:rPr>
              <a:t>32</a:t>
            </a:r>
            <a:r>
              <a:rPr lang="en-US" dirty="0" smtClean="0">
                <a:solidFill>
                  <a:srgbClr val="0070C0"/>
                </a:solidFill>
                <a:latin typeface="+mn-lt"/>
              </a:rPr>
              <a:t> cm</a:t>
            </a:r>
            <a:r>
              <a:rPr lang="en-US" baseline="30000" dirty="0" smtClean="0">
                <a:solidFill>
                  <a:srgbClr val="0070C0"/>
                </a:solidFill>
                <a:latin typeface="+mn-lt"/>
              </a:rPr>
              <a:t>-2</a:t>
            </a:r>
            <a:r>
              <a:rPr lang="en-US" dirty="0" smtClean="0">
                <a:solidFill>
                  <a:srgbClr val="0070C0"/>
                </a:solidFill>
                <a:latin typeface="+mn-lt"/>
              </a:rPr>
              <a:t> s</a:t>
            </a:r>
            <a:r>
              <a:rPr lang="en-US" baseline="30000" dirty="0" smtClean="0">
                <a:solidFill>
                  <a:srgbClr val="0070C0"/>
                </a:solidFill>
                <a:latin typeface="+mn-lt"/>
              </a:rPr>
              <a:t>-1</a:t>
            </a:r>
            <a:r>
              <a:rPr lang="en-US" baseline="0" dirty="0" smtClean="0">
                <a:solidFill>
                  <a:srgbClr val="0070C0"/>
                </a:solidFill>
                <a:latin typeface="+mn-lt"/>
              </a:rPr>
              <a:t>)</a:t>
            </a:r>
            <a:endParaRPr lang="de-DE" baseline="0" dirty="0" smtClean="0">
              <a:latin typeface="Arial" pitchFamily="34" charset="0"/>
            </a:endParaRPr>
          </a:p>
          <a:p>
            <a:endParaRPr lang="de-DE" dirty="0" smtClean="0">
              <a:latin typeface="Arial" pitchFamily="34" charset="0"/>
            </a:endParaRPr>
          </a:p>
        </p:txBody>
      </p:sp>
      <p:sp>
        <p:nvSpPr>
          <p:cNvPr id="56324" name="Slide Number Placeholder 3"/>
          <p:cNvSpPr>
            <a:spLocks noGrp="1"/>
          </p:cNvSpPr>
          <p:nvPr>
            <p:ph type="sldNum" sz="quarter" idx="5"/>
          </p:nvPr>
        </p:nvSpPr>
        <p:spPr>
          <a:noFill/>
        </p:spPr>
        <p:txBody>
          <a:bodyPr/>
          <a:lstStyle/>
          <a:p>
            <a:fld id="{3D249D19-F8B7-4520-823A-00DD1774709F}" type="slidenum">
              <a:rPr lang="en-US" smtClean="0">
                <a:solidFill>
                  <a:prstClr val="black"/>
                </a:solidFill>
                <a:latin typeface="Arial" pitchFamily="34" charset="0"/>
              </a:rPr>
              <a:pPr/>
              <a:t>34</a:t>
            </a:fld>
            <a:endParaRPr lang="en-US" smtClean="0">
              <a:solidFill>
                <a:prstClr val="black"/>
              </a:solidFill>
              <a:latin typeface="Arial" pitchFamily="34" charset="0"/>
            </a:endParaRPr>
          </a:p>
        </p:txBody>
      </p:sp>
    </p:spTree>
    <p:extLst>
      <p:ext uri="{BB962C8B-B14F-4D97-AF65-F5344CB8AC3E}">
        <p14:creationId xmlns:p14="http://schemas.microsoft.com/office/powerpoint/2010/main" val="1782291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35</a:t>
            </a:fld>
            <a:endParaRPr lang="en-GB"/>
          </a:p>
        </p:txBody>
      </p:sp>
    </p:spTree>
    <p:extLst>
      <p:ext uri="{BB962C8B-B14F-4D97-AF65-F5344CB8AC3E}">
        <p14:creationId xmlns:p14="http://schemas.microsoft.com/office/powerpoint/2010/main" val="3951271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16B13A5F-468D-6C49-8C24-DAC84FBE6C72}" type="slidenum">
              <a:rPr lang="en-US" sz="1300">
                <a:solidFill>
                  <a:prstClr val="black"/>
                </a:solidFill>
                <a:latin typeface="Times New Roman" charset="0"/>
              </a:rPr>
              <a:pPr>
                <a:defRPr/>
              </a:pPr>
              <a:t>36</a:t>
            </a:fld>
            <a:endParaRPr lang="en-US" sz="1300">
              <a:solidFill>
                <a:prstClr val="black"/>
              </a:solidFill>
              <a:latin typeface="Times New Roman" charset="0"/>
            </a:endParaRPr>
          </a:p>
        </p:txBody>
      </p:sp>
      <p:sp>
        <p:nvSpPr>
          <p:cNvPr id="43010" name="Rectangle 2"/>
          <p:cNvSpPr>
            <a:spLocks noGrp="1" noRot="1" noChangeAspect="1" noChangeArrowheads="1" noTextEdit="1"/>
          </p:cNvSpPr>
          <p:nvPr>
            <p:ph type="sldImg"/>
          </p:nvPr>
        </p:nvSpPr>
        <p:spPr>
          <a:xfrm>
            <a:off x="917575" y="744538"/>
            <a:ext cx="4962525" cy="3722687"/>
          </a:xfrm>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188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4</a:t>
            </a:fld>
            <a:endParaRPr lang="en-GB"/>
          </a:p>
        </p:txBody>
      </p:sp>
    </p:spTree>
    <p:extLst>
      <p:ext uri="{BB962C8B-B14F-4D97-AF65-F5344CB8AC3E}">
        <p14:creationId xmlns:p14="http://schemas.microsoft.com/office/powerpoint/2010/main" val="417493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52017" y="9431815"/>
            <a:ext cx="2945659" cy="49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fld id="{83EA3390-F742-40A8-9494-24D54A93E073}" type="slidenum">
              <a:rPr lang="en-GB" altLang="en-US" sz="1200" b="1">
                <a:latin typeface="Arial" pitchFamily="34" charset="0"/>
              </a:rPr>
              <a:pPr algn="r"/>
              <a:t>5</a:t>
            </a:fld>
            <a:endParaRPr lang="en-GB" altLang="en-US" sz="1200" b="1">
              <a:latin typeface="Arial" pitchFamily="34" charset="0"/>
            </a:endParaRPr>
          </a:p>
        </p:txBody>
      </p:sp>
      <p:sp>
        <p:nvSpPr>
          <p:cNvPr id="39939" name="Rectangle 7"/>
          <p:cNvSpPr txBox="1">
            <a:spLocks noGrp="1" noChangeArrowheads="1"/>
          </p:cNvSpPr>
          <p:nvPr/>
        </p:nvSpPr>
        <p:spPr bwMode="auto">
          <a:xfrm>
            <a:off x="3852017" y="9431815"/>
            <a:ext cx="2945659" cy="49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fld id="{09F963A6-04E7-495D-B71B-5E7172C67222}" type="slidenum">
              <a:rPr lang="en-GB" altLang="en-US" sz="1200">
                <a:latin typeface="Arial" pitchFamily="34" charset="0"/>
              </a:rPr>
              <a:pPr algn="r"/>
              <a:t>5</a:t>
            </a:fld>
            <a:endParaRPr lang="en-GB" altLang="en-US" sz="1200">
              <a:latin typeface="Arial" pitchFamily="34" charset="0"/>
            </a:endParaRPr>
          </a:p>
        </p:txBody>
      </p:sp>
      <p:sp>
        <p:nvSpPr>
          <p:cNvPr id="39940" name="Rectangle 2"/>
          <p:cNvSpPr>
            <a:spLocks noGrp="1" noRot="1" noChangeAspect="1" noChangeArrowheads="1" noTextEdit="1"/>
          </p:cNvSpPr>
          <p:nvPr>
            <p:ph type="sldImg"/>
          </p:nvPr>
        </p:nvSpPr>
        <p:spPr>
          <a:solidFill>
            <a:srgbClr val="FFFFFF"/>
          </a:solidFill>
          <a:ln/>
        </p:spPr>
      </p:sp>
      <p:sp>
        <p:nvSpPr>
          <p:cNvPr id="3994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b="1" dirty="0"/>
              <a:t>The LHC</a:t>
            </a:r>
            <a:endParaRPr lang="en-GB" dirty="0"/>
          </a:p>
          <a:p>
            <a:r>
              <a:rPr lang="en-US" dirty="0"/>
              <a:t> </a:t>
            </a:r>
            <a:endParaRPr lang="en-GB" dirty="0"/>
          </a:p>
          <a:p>
            <a:r>
              <a:rPr lang="en-US" dirty="0"/>
              <a:t>The Large Hadron Collider (LHC) is the world’s largest and most powerful particle accelerator.  In a 27km circular tunnel, 100m below ground, the LHC boosts two particle beams to high energy before colliding them up to 600 million times a second inside giant experiments. These vast particle detectors are built around the four collision points and record the myriad of new particles produced in the collisions. Physicists then sift through the huge quantities of data, looking for clues to understand the fundamental laws that govern our universe.</a:t>
            </a:r>
            <a:endParaRPr lang="en-GB" dirty="0"/>
          </a:p>
          <a:p>
            <a:r>
              <a:rPr lang="en-US" dirty="0"/>
              <a:t>Since 30 March 2010, the LHC’s experiments have been taking data at a new high-energy frontier, where protons collide at a total energy of 7 trillion electron-volts (7 </a:t>
            </a:r>
            <a:r>
              <a:rPr lang="en-US" dirty="0" err="1"/>
              <a:t>TeV</a:t>
            </a:r>
            <a:r>
              <a:rPr lang="en-US" dirty="0"/>
              <a:t>). In 2015, the energy of collisions will be almost doubled, opening the door to new discoveries.</a:t>
            </a:r>
            <a:endParaRPr lang="en-GB" dirty="0"/>
          </a:p>
          <a:p>
            <a:pPr eaLnBrk="1" hangingPunct="1"/>
            <a:endParaRPr lang="fr-FR" altLang="en-US" dirty="0" smtClean="0">
              <a:latin typeface="Times" pitchFamily="18" charset="0"/>
              <a:ea typeface="ＭＳ Ｐゴシック" pitchFamily="34" charset="-128"/>
            </a:endParaRPr>
          </a:p>
        </p:txBody>
      </p:sp>
    </p:spTree>
    <p:extLst>
      <p:ext uri="{BB962C8B-B14F-4D97-AF65-F5344CB8AC3E}">
        <p14:creationId xmlns:p14="http://schemas.microsoft.com/office/powerpoint/2010/main" val="655213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FCDDB52-9EF9-4637-AE67-19224ABE656E}"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48442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7</a:t>
            </a:fld>
            <a:endParaRPr lang="en-GB"/>
          </a:p>
        </p:txBody>
      </p:sp>
    </p:spTree>
    <p:extLst>
      <p:ext uri="{BB962C8B-B14F-4D97-AF65-F5344CB8AC3E}">
        <p14:creationId xmlns:p14="http://schemas.microsoft.com/office/powerpoint/2010/main" val="4171253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number of </a:t>
            </a:r>
            <a:r>
              <a:rPr lang="en-GB" sz="1200" b="0" i="0" u="none" strike="noStrike" kern="1200" dirty="0" smtClean="0">
                <a:solidFill>
                  <a:schemeClr val="tx1"/>
                </a:solidFill>
                <a:effectLst/>
                <a:latin typeface="+mn-lt"/>
                <a:ea typeface="+mn-ea"/>
                <a:cs typeface="+mn-cs"/>
                <a:hlinkClick r:id="rId3" tooltip="Event (particle physics)"/>
              </a:rPr>
              <a:t>events</a:t>
            </a:r>
            <a:r>
              <a:rPr lang="en-GB" sz="1200" b="0" i="0" kern="1200" dirty="0" smtClean="0">
                <a:solidFill>
                  <a:schemeClr val="tx1"/>
                </a:solidFill>
                <a:effectLst/>
                <a:latin typeface="+mn-lt"/>
                <a:ea typeface="+mn-ea"/>
                <a:cs typeface="+mn-cs"/>
              </a:rPr>
              <a:t> detected (</a:t>
            </a:r>
            <a:r>
              <a:rPr lang="en-GB" sz="1200" b="0" i="1" kern="1200" dirty="0" smtClean="0">
                <a:solidFill>
                  <a:schemeClr val="tx1"/>
                </a:solidFill>
                <a:effectLst/>
                <a:latin typeface="+mn-lt"/>
                <a:ea typeface="+mn-ea"/>
                <a:cs typeface="+mn-cs"/>
              </a:rPr>
              <a:t>N</a:t>
            </a:r>
            <a:r>
              <a:rPr lang="en-GB" sz="1200" b="0" i="0" kern="1200" dirty="0" smtClean="0">
                <a:solidFill>
                  <a:schemeClr val="tx1"/>
                </a:solidFill>
                <a:effectLst/>
                <a:latin typeface="+mn-lt"/>
                <a:ea typeface="+mn-ea"/>
                <a:cs typeface="+mn-cs"/>
              </a:rPr>
              <a:t>) in a certain time (</a:t>
            </a:r>
            <a:r>
              <a:rPr lang="en-GB" sz="1200" b="0" i="1" kern="1200" dirty="0" smtClean="0">
                <a:solidFill>
                  <a:schemeClr val="tx1"/>
                </a:solidFill>
                <a:effectLst/>
                <a:latin typeface="+mn-lt"/>
                <a:ea typeface="+mn-ea"/>
                <a:cs typeface="+mn-cs"/>
              </a:rPr>
              <a:t>t</a:t>
            </a:r>
            <a:r>
              <a:rPr lang="en-GB" sz="1200" b="0" i="0" kern="1200" dirty="0" smtClean="0">
                <a:solidFill>
                  <a:schemeClr val="tx1"/>
                </a:solidFill>
                <a:effectLst/>
                <a:latin typeface="+mn-lt"/>
                <a:ea typeface="+mn-ea"/>
                <a:cs typeface="+mn-cs"/>
              </a:rPr>
              <a:t>) to the interaction </a:t>
            </a:r>
            <a:r>
              <a:rPr lang="en-GB" sz="1200" b="0" i="0" u="sng" kern="1200" dirty="0" smtClean="0">
                <a:solidFill>
                  <a:schemeClr val="tx1"/>
                </a:solidFill>
                <a:effectLst/>
                <a:latin typeface="+mn-lt"/>
                <a:ea typeface="+mn-ea"/>
                <a:cs typeface="+mn-cs"/>
                <a:hlinkClick r:id="rId4" tooltip="Cross section (physics)"/>
              </a:rPr>
              <a:t>cross-section</a:t>
            </a:r>
            <a:r>
              <a:rPr lang="en-GB" sz="1200" b="0" i="0" kern="1200" dirty="0" smtClean="0">
                <a:solidFill>
                  <a:schemeClr val="tx1"/>
                </a:solidFill>
                <a:effectLst/>
                <a:latin typeface="+mn-lt"/>
                <a:ea typeface="+mn-ea"/>
                <a:cs typeface="+mn-cs"/>
              </a:rPr>
              <a:t> (σ):</a:t>
            </a:r>
            <a:endParaRPr lang="en-GB" dirty="0"/>
          </a:p>
        </p:txBody>
      </p:sp>
      <p:sp>
        <p:nvSpPr>
          <p:cNvPr id="4" name="Slide Number Placeholder 3"/>
          <p:cNvSpPr>
            <a:spLocks noGrp="1"/>
          </p:cNvSpPr>
          <p:nvPr>
            <p:ph type="sldNum" sz="quarter" idx="10"/>
          </p:nvPr>
        </p:nvSpPr>
        <p:spPr/>
        <p:txBody>
          <a:bodyPr/>
          <a:lstStyle/>
          <a:p>
            <a:fld id="{9709A323-5CD7-4A90-B8BF-A646841249C5}" type="slidenum">
              <a:rPr lang="en-GB" smtClean="0"/>
              <a:t>8</a:t>
            </a:fld>
            <a:endParaRPr lang="en-GB"/>
          </a:p>
        </p:txBody>
      </p:sp>
    </p:spTree>
    <p:extLst>
      <p:ext uri="{BB962C8B-B14F-4D97-AF65-F5344CB8AC3E}">
        <p14:creationId xmlns:p14="http://schemas.microsoft.com/office/powerpoint/2010/main" val="2344611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9A323-5CD7-4A90-B8BF-A646841249C5}" type="slidenum">
              <a:rPr lang="en-GB" smtClean="0"/>
              <a:t>9</a:t>
            </a:fld>
            <a:endParaRPr lang="en-GB"/>
          </a:p>
        </p:txBody>
      </p:sp>
    </p:spTree>
    <p:extLst>
      <p:ext uri="{BB962C8B-B14F-4D97-AF65-F5344CB8AC3E}">
        <p14:creationId xmlns:p14="http://schemas.microsoft.com/office/powerpoint/2010/main" val="313384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6" name="Picture 7" descr="banner-bleu"/>
          <p:cNvPicPr>
            <a:picLocks noChangeAspect="1" noChangeArrowheads="1"/>
          </p:cNvPicPr>
          <p:nvPr userDrawn="1"/>
        </p:nvPicPr>
        <p:blipFill>
          <a:blip r:embed="rId2" cstate="print"/>
          <a:srcRect/>
          <a:stretch>
            <a:fillRect/>
          </a:stretch>
        </p:blipFill>
        <p:spPr bwMode="auto">
          <a:xfrm>
            <a:off x="0" y="0"/>
            <a:ext cx="9144000" cy="866775"/>
          </a:xfrm>
          <a:prstGeom prst="rect">
            <a:avLst/>
          </a:prstGeom>
          <a:noFill/>
          <a:ln w="9525">
            <a:noFill/>
            <a:miter lim="800000"/>
            <a:headEnd/>
            <a:tailEnd/>
          </a:ln>
        </p:spPr>
      </p:pic>
      <p:cxnSp>
        <p:nvCxnSpPr>
          <p:cNvPr id="9" name="Straight Connector 8"/>
          <p:cNvCxnSpPr/>
          <p:nvPr userDrawn="1"/>
        </p:nvCxnSpPr>
        <p:spPr bwMode="auto">
          <a:xfrm rot="16200000" flipV="1">
            <a:off x="7830541"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0" name="Straight Connector 9"/>
          <p:cNvCxnSpPr/>
          <p:nvPr userDrawn="1"/>
        </p:nvCxnSpPr>
        <p:spPr bwMode="auto">
          <a:xfrm rot="16200000" flipV="1">
            <a:off x="391516"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14" name="Title 13"/>
          <p:cNvSpPr>
            <a:spLocks noGrp="1"/>
          </p:cNvSpPr>
          <p:nvPr>
            <p:ph type="title" hasCustomPrompt="1"/>
          </p:nvPr>
        </p:nvSpPr>
        <p:spPr>
          <a:xfrm>
            <a:off x="1010093" y="7442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lstStyle>
            <a:lvl1pPr>
              <a:defRPr sz="3600" b="1">
                <a:solidFill>
                  <a:schemeClr val="tx2"/>
                </a:solidFill>
                <a:latin typeface="Cambria" pitchFamily="18" charset="0"/>
              </a:defRPr>
            </a:lvl1pPr>
          </a:lstStyle>
          <a:p>
            <a:r>
              <a:rPr lang="en-US" dirty="0" smtClean="0"/>
              <a:t>Master title style</a:t>
            </a:r>
            <a:endParaRPr lang="en-US" dirty="0"/>
          </a:p>
        </p:txBody>
      </p:sp>
      <p:sp>
        <p:nvSpPr>
          <p:cNvPr id="16" name="TextBox 15"/>
          <p:cNvSpPr txBox="1"/>
          <p:nvPr userDrawn="1"/>
        </p:nvSpPr>
        <p:spPr>
          <a:xfrm>
            <a:off x="6144768" y="6400800"/>
            <a:ext cx="2860158" cy="307777"/>
          </a:xfrm>
          <a:prstGeom prst="rect">
            <a:avLst/>
          </a:prstGeom>
          <a:noFill/>
        </p:spPr>
        <p:txBody>
          <a:bodyPr wrap="square" rtlCol="0" anchor="ctr">
            <a:spAutoFit/>
          </a:bodyPr>
          <a:lstStyle/>
          <a:p>
            <a:pPr algn="r"/>
            <a:fld id="{236B1D4F-E6E4-470A-A144-E2C6DC4DDB67}" type="slidenum">
              <a:rPr lang="en-US" sz="1400" b="1" smtClean="0">
                <a:solidFill>
                  <a:prstClr val="white">
                    <a:lumMod val="50000"/>
                  </a:prstClr>
                </a:solidFill>
              </a:rPr>
              <a:pPr algn="r"/>
              <a:t>‹#›</a:t>
            </a:fld>
            <a:endParaRPr lang="en-US" sz="1400" b="1" dirty="0" smtClean="0">
              <a:solidFill>
                <a:prstClr val="white">
                  <a:lumMod val="50000"/>
                </a:prstClr>
              </a:solidFill>
            </a:endParaRPr>
          </a:p>
        </p:txBody>
      </p:sp>
      <p:sp>
        <p:nvSpPr>
          <p:cNvPr id="11" name="Textfeld 10"/>
          <p:cNvSpPr txBox="1"/>
          <p:nvPr userDrawn="1"/>
        </p:nvSpPr>
        <p:spPr>
          <a:xfrm rot="16200000">
            <a:off x="-2841560" y="3708663"/>
            <a:ext cx="5990897" cy="307777"/>
          </a:xfrm>
          <a:prstGeom prst="rect">
            <a:avLst/>
          </a:prstGeom>
          <a:solidFill>
            <a:schemeClr val="accent1">
              <a:lumMod val="20000"/>
              <a:lumOff val="80000"/>
            </a:schemeClr>
          </a:solidFill>
        </p:spPr>
        <p:txBody>
          <a:bodyPr wrap="square" rtlCol="0">
            <a:spAutoFit/>
          </a:bodyPr>
          <a:lstStyle/>
          <a:p>
            <a:r>
              <a:rPr lang="de-AT" sz="1400" b="1" dirty="0" smtClean="0">
                <a:solidFill>
                  <a:prstClr val="white">
                    <a:lumMod val="50000"/>
                  </a:prstClr>
                </a:solidFill>
              </a:rPr>
              <a:t>22-02-2011, K. Fuchsberger 	      </a:t>
            </a:r>
            <a:r>
              <a:rPr lang="de-AT" sz="1400" b="1" dirty="0" err="1" smtClean="0">
                <a:solidFill>
                  <a:prstClr val="white">
                    <a:lumMod val="50000"/>
                  </a:prstClr>
                </a:solidFill>
              </a:rPr>
              <a:t>students</a:t>
            </a:r>
            <a:r>
              <a:rPr lang="de-AT" sz="1400" b="1" dirty="0" smtClean="0">
                <a:solidFill>
                  <a:prstClr val="white">
                    <a:lumMod val="50000"/>
                  </a:prstClr>
                </a:solidFill>
              </a:rPr>
              <a:t> </a:t>
            </a:r>
            <a:r>
              <a:rPr lang="de-AT" sz="1400" b="1" dirty="0" err="1" smtClean="0">
                <a:solidFill>
                  <a:prstClr val="white">
                    <a:lumMod val="50000"/>
                  </a:prstClr>
                </a:solidFill>
              </a:rPr>
              <a:t>visit</a:t>
            </a:r>
            <a:r>
              <a:rPr lang="de-AT" sz="1400" b="1" dirty="0" smtClean="0">
                <a:solidFill>
                  <a:prstClr val="white">
                    <a:lumMod val="50000"/>
                  </a:prstClr>
                </a:solidFill>
              </a:rPr>
              <a:t> </a:t>
            </a:r>
            <a:r>
              <a:rPr lang="de-AT" sz="1400" b="1" dirty="0" err="1" smtClean="0">
                <a:solidFill>
                  <a:prstClr val="white">
                    <a:lumMod val="50000"/>
                  </a:prstClr>
                </a:solidFill>
              </a:rPr>
              <a:t>dresden</a:t>
            </a:r>
            <a:endParaRPr lang="de-AT" sz="1400" b="1" dirty="0" smtClean="0">
              <a:solidFill>
                <a:prstClr val="white">
                  <a:lumMod val="50000"/>
                </a:prstClr>
              </a:solidFill>
            </a:endParaRPr>
          </a:p>
        </p:txBody>
      </p:sp>
    </p:spTree>
    <p:extLst>
      <p:ext uri="{BB962C8B-B14F-4D97-AF65-F5344CB8AC3E}">
        <p14:creationId xmlns:p14="http://schemas.microsoft.com/office/powerpoint/2010/main" val="31842411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lide without title">
    <p:spTree>
      <p:nvGrpSpPr>
        <p:cNvPr id="1" name=""/>
        <p:cNvGrpSpPr/>
        <p:nvPr/>
      </p:nvGrpSpPr>
      <p:grpSpPr>
        <a:xfrm>
          <a:off x="0" y="0"/>
          <a:ext cx="0" cy="0"/>
          <a:chOff x="0" y="0"/>
          <a:chExt cx="0" cy="0"/>
        </a:xfrm>
      </p:grpSpPr>
      <p:pic>
        <p:nvPicPr>
          <p:cNvPr id="6" name="Picture 7" descr="banner-bleu"/>
          <p:cNvPicPr>
            <a:picLocks noChangeAspect="1" noChangeArrowheads="1"/>
          </p:cNvPicPr>
          <p:nvPr userDrawn="1"/>
        </p:nvPicPr>
        <p:blipFill>
          <a:blip r:embed="rId2" cstate="print"/>
          <a:srcRect/>
          <a:stretch>
            <a:fillRect/>
          </a:stretch>
        </p:blipFill>
        <p:spPr bwMode="auto">
          <a:xfrm>
            <a:off x="0" y="0"/>
            <a:ext cx="9144000" cy="866775"/>
          </a:xfrm>
          <a:prstGeom prst="rect">
            <a:avLst/>
          </a:prstGeom>
          <a:noFill/>
          <a:ln w="9525">
            <a:noFill/>
            <a:miter lim="800000"/>
            <a:headEnd/>
            <a:tailEnd/>
          </a:ln>
        </p:spPr>
      </p:pic>
      <p:cxnSp>
        <p:nvCxnSpPr>
          <p:cNvPr id="9" name="Straight Connector 8"/>
          <p:cNvCxnSpPr/>
          <p:nvPr userDrawn="1"/>
        </p:nvCxnSpPr>
        <p:spPr bwMode="auto">
          <a:xfrm rot="16200000" flipV="1">
            <a:off x="7830541"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0" name="Straight Connector 9"/>
          <p:cNvCxnSpPr/>
          <p:nvPr userDrawn="1"/>
        </p:nvCxnSpPr>
        <p:spPr bwMode="auto">
          <a:xfrm rot="16200000" flipV="1">
            <a:off x="391516"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11" name="Text Placeholder 9"/>
          <p:cNvSpPr>
            <a:spLocks noGrp="1"/>
          </p:cNvSpPr>
          <p:nvPr>
            <p:ph type="body" sz="quarter" idx="13"/>
          </p:nvPr>
        </p:nvSpPr>
        <p:spPr>
          <a:xfrm>
            <a:off x="299544" y="1051560"/>
            <a:ext cx="8707295" cy="521208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feld 15"/>
          <p:cNvSpPr txBox="1"/>
          <p:nvPr userDrawn="1"/>
        </p:nvSpPr>
        <p:spPr>
          <a:xfrm rot="16200000">
            <a:off x="-2841560" y="3708663"/>
            <a:ext cx="5990897" cy="307777"/>
          </a:xfrm>
          <a:prstGeom prst="rect">
            <a:avLst/>
          </a:prstGeom>
          <a:solidFill>
            <a:schemeClr val="accent1">
              <a:lumMod val="20000"/>
              <a:lumOff val="80000"/>
            </a:schemeClr>
          </a:solidFill>
        </p:spPr>
        <p:txBody>
          <a:bodyPr wrap="square" rtlCol="0">
            <a:spAutoFit/>
          </a:bodyPr>
          <a:lstStyle/>
          <a:p>
            <a:r>
              <a:rPr lang="de-AT" sz="1400" b="1" dirty="0" smtClean="0">
                <a:solidFill>
                  <a:prstClr val="white">
                    <a:lumMod val="50000"/>
                  </a:prstClr>
                </a:solidFill>
              </a:rPr>
              <a:t>22-02-2011, K. Fuchsberger 	      </a:t>
            </a:r>
            <a:r>
              <a:rPr lang="de-AT" sz="1400" b="1" dirty="0" err="1" smtClean="0">
                <a:solidFill>
                  <a:prstClr val="white">
                    <a:lumMod val="50000"/>
                  </a:prstClr>
                </a:solidFill>
              </a:rPr>
              <a:t>students</a:t>
            </a:r>
            <a:r>
              <a:rPr lang="de-AT" sz="1400" b="1" dirty="0" smtClean="0">
                <a:solidFill>
                  <a:prstClr val="white">
                    <a:lumMod val="50000"/>
                  </a:prstClr>
                </a:solidFill>
              </a:rPr>
              <a:t> </a:t>
            </a:r>
            <a:r>
              <a:rPr lang="de-AT" sz="1400" b="1" dirty="0" err="1" smtClean="0">
                <a:solidFill>
                  <a:prstClr val="white">
                    <a:lumMod val="50000"/>
                  </a:prstClr>
                </a:solidFill>
              </a:rPr>
              <a:t>visit</a:t>
            </a:r>
            <a:r>
              <a:rPr lang="de-AT" sz="1400" b="1" dirty="0" smtClean="0">
                <a:solidFill>
                  <a:prstClr val="white">
                    <a:lumMod val="50000"/>
                  </a:prstClr>
                </a:solidFill>
              </a:rPr>
              <a:t> </a:t>
            </a:r>
            <a:r>
              <a:rPr lang="de-AT" sz="1400" b="1" dirty="0" err="1" smtClean="0">
                <a:solidFill>
                  <a:prstClr val="white">
                    <a:lumMod val="50000"/>
                  </a:prstClr>
                </a:solidFill>
              </a:rPr>
              <a:t>dresden</a:t>
            </a:r>
            <a:endParaRPr lang="de-AT" sz="1400" b="1" dirty="0" smtClean="0">
              <a:solidFill>
                <a:prstClr val="white">
                  <a:lumMod val="50000"/>
                </a:prstClr>
              </a:solidFill>
            </a:endParaRPr>
          </a:p>
        </p:txBody>
      </p:sp>
    </p:spTree>
    <p:extLst>
      <p:ext uri="{BB962C8B-B14F-4D97-AF65-F5344CB8AC3E}">
        <p14:creationId xmlns:p14="http://schemas.microsoft.com/office/powerpoint/2010/main" val="32858343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883711"/>
      </p:ext>
    </p:extLst>
  </p:cSld>
  <p:clrMapOvr>
    <a:masterClrMapping/>
  </p:clrMapOvr>
  <p:transition spd="med">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381000" y="4763"/>
            <a:ext cx="8763000" cy="6091237"/>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3" name="Fußzeilenplatzhalter 2"/>
          <p:cNvSpPr>
            <a:spLocks noGrp="1"/>
          </p:cNvSpPr>
          <p:nvPr>
            <p:ph type="ftr" sz="quarter" idx="10"/>
          </p:nvPr>
        </p:nvSpPr>
        <p:spPr>
          <a:xfrm>
            <a:off x="2484438" y="6597650"/>
            <a:ext cx="4032250" cy="287338"/>
          </a:xfrm>
          <a:prstGeom prst="rect">
            <a:avLst/>
          </a:prstGeom>
        </p:spPr>
        <p:txBody>
          <a:bodyPr/>
          <a:lstStyle>
            <a:lvl1pPr>
              <a:defRPr/>
            </a:lvl1pPr>
          </a:lstStyle>
          <a:p>
            <a:r>
              <a:rPr lang="en-GB" smtClean="0">
                <a:solidFill>
                  <a:prstClr val="black"/>
                </a:solidFill>
              </a:rPr>
              <a:t>Wao 2014</a:t>
            </a:r>
            <a:endParaRPr lang="en-GB">
              <a:solidFill>
                <a:prstClr val="black"/>
              </a:solidFill>
            </a:endParaRPr>
          </a:p>
        </p:txBody>
      </p:sp>
      <p:sp>
        <p:nvSpPr>
          <p:cNvPr id="4" name="Foliennummernplatzhalter 3"/>
          <p:cNvSpPr>
            <a:spLocks noGrp="1"/>
          </p:cNvSpPr>
          <p:nvPr>
            <p:ph type="sldNum" sz="quarter" idx="11"/>
          </p:nvPr>
        </p:nvSpPr>
        <p:spPr>
          <a:xfrm>
            <a:off x="6553200" y="6597650"/>
            <a:ext cx="2133600" cy="287338"/>
          </a:xfrm>
          <a:prstGeom prst="rect">
            <a:avLst/>
          </a:prstGeom>
        </p:spPr>
        <p:txBody>
          <a:bodyPr/>
          <a:lstStyle>
            <a:lvl1pPr>
              <a:defRPr/>
            </a:lvl1pPr>
          </a:lstStyle>
          <a:p>
            <a:fld id="{14BC724E-2635-45E4-B144-A55626F33314}"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8612176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2636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1757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43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7196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455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8492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10/27/2014</a:t>
            </a:r>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smtClean="0"/>
              <a:t>Wao</a:t>
            </a:r>
            <a:r>
              <a:rPr lang="en-US" dirty="0" smtClean="0"/>
              <a:t> 2014</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941884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0943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7642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0594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2997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10/27/2014</a:t>
            </a:r>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Wao 2014</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10/27/2014</a:t>
            </a:r>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Wao 2014</a:t>
            </a:r>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2969335" y="6362377"/>
            <a:ext cx="2133600" cy="365125"/>
          </a:xfrm>
          <a:prstGeom prst="rect">
            <a:avLst/>
          </a:prstGeom>
        </p:spPr>
        <p:txBody>
          <a:bodyPr/>
          <a:lstStyle/>
          <a:p>
            <a:r>
              <a:rPr lang="en-US" smtClean="0"/>
              <a:t>10/27/2014</a:t>
            </a:r>
            <a:endParaRPr lang="en-GB"/>
          </a:p>
        </p:txBody>
      </p:sp>
      <p:sp>
        <p:nvSpPr>
          <p:cNvPr id="4" name="Footer Placeholder 3"/>
          <p:cNvSpPr>
            <a:spLocks noGrp="1"/>
          </p:cNvSpPr>
          <p:nvPr>
            <p:ph type="ftr" sz="quarter" idx="11"/>
          </p:nvPr>
        </p:nvSpPr>
        <p:spPr/>
        <p:txBody>
          <a:bodyPr/>
          <a:lstStyle/>
          <a:p>
            <a:r>
              <a:rPr lang="en-GB" smtClean="0"/>
              <a:t>Wao 2014</a:t>
            </a:r>
            <a:endParaRPr lang="en-GB"/>
          </a:p>
        </p:txBody>
      </p:sp>
      <p:sp>
        <p:nvSpPr>
          <p:cNvPr id="5" name="Slide Number Placeholder 4"/>
          <p:cNvSpPr>
            <a:spLocks noGrp="1"/>
          </p:cNvSpPr>
          <p:nvPr>
            <p:ph type="sldNum" sz="quarter" idx="12"/>
          </p:nvPr>
        </p:nvSpPr>
        <p:spPr/>
        <p:txBody>
          <a:bodyPr/>
          <a:lstStyle/>
          <a:p>
            <a:fld id="{59F26A5B-C5A2-4674-A5E2-D5361473873B}" type="slidenum">
              <a:rPr lang="en-GB" smtClean="0"/>
              <a:t>‹#›</a:t>
            </a:fld>
            <a:endParaRPr lang="en-GB"/>
          </a:p>
        </p:txBody>
      </p:sp>
    </p:spTree>
    <p:extLst>
      <p:ext uri="{BB962C8B-B14F-4D97-AF65-F5344CB8AC3E}">
        <p14:creationId xmlns:p14="http://schemas.microsoft.com/office/powerpoint/2010/main" val="26860645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2969335" y="6362377"/>
            <a:ext cx="2133600" cy="365125"/>
          </a:xfrm>
          <a:prstGeom prst="rect">
            <a:avLst/>
          </a:prstGeom>
        </p:spPr>
        <p:txBody>
          <a:bodyPr/>
          <a:lstStyle/>
          <a:p>
            <a:r>
              <a:rPr lang="en-US" smtClean="0"/>
              <a:t>10/27/2014</a:t>
            </a:r>
            <a:endParaRPr lang="en-US"/>
          </a:p>
        </p:txBody>
      </p:sp>
      <p:sp>
        <p:nvSpPr>
          <p:cNvPr id="5" name="Footer Placeholder 4"/>
          <p:cNvSpPr>
            <a:spLocks noGrp="1"/>
          </p:cNvSpPr>
          <p:nvPr>
            <p:ph type="ftr" sz="quarter" idx="11"/>
          </p:nvPr>
        </p:nvSpPr>
        <p:spPr/>
        <p:txBody>
          <a:bodyPr/>
          <a:lstStyle/>
          <a:p>
            <a:r>
              <a:rPr lang="en-US" smtClean="0"/>
              <a:t>Wao 2014</a:t>
            </a:r>
            <a:endParaRPr lang="en-US"/>
          </a:p>
        </p:txBody>
      </p:sp>
      <p:sp>
        <p:nvSpPr>
          <p:cNvPr id="6" name="Slide Number Placeholder 5"/>
          <p:cNvSpPr>
            <a:spLocks noGrp="1"/>
          </p:cNvSpPr>
          <p:nvPr>
            <p:ph type="sldNum" sz="quarter" idx="12"/>
          </p:nvPr>
        </p:nvSpPr>
        <p:spPr/>
        <p:txBody>
          <a:bodyPr/>
          <a:lstStyle/>
          <a:p>
            <a:fld id="{1787A23F-BAF2-40F7-981E-A4E481A32A38}" type="slidenum">
              <a:rPr lang="en-US" smtClean="0"/>
              <a:pPr/>
              <a:t>‹#›</a:t>
            </a:fld>
            <a:endParaRPr lang="en-US"/>
          </a:p>
        </p:txBody>
      </p:sp>
    </p:spTree>
    <p:extLst>
      <p:ext uri="{BB962C8B-B14F-4D97-AF65-F5344CB8AC3E}">
        <p14:creationId xmlns:p14="http://schemas.microsoft.com/office/powerpoint/2010/main" val="1739587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7" descr="banner-bleu"/>
          <p:cNvPicPr>
            <a:picLocks noChangeAspect="1" noChangeArrowheads="1"/>
          </p:cNvPicPr>
          <p:nvPr/>
        </p:nvPicPr>
        <p:blipFill>
          <a:blip r:embed="rId2"/>
          <a:srcRect/>
          <a:stretch>
            <a:fillRect/>
          </a:stretch>
        </p:blipFill>
        <p:spPr bwMode="auto">
          <a:xfrm>
            <a:off x="0" y="0"/>
            <a:ext cx="9144000" cy="866775"/>
          </a:xfrm>
          <a:prstGeom prst="rect">
            <a:avLst/>
          </a:prstGeom>
          <a:noFill/>
          <a:ln w="9525">
            <a:noFill/>
            <a:miter lim="800000"/>
            <a:headEnd/>
            <a:tailEnd/>
          </a:ln>
        </p:spPr>
      </p:pic>
      <p:sp>
        <p:nvSpPr>
          <p:cNvPr id="27650"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4" name="Date Placeholder 3"/>
          <p:cNvSpPr>
            <a:spLocks noGrp="1" noChangeArrowheads="1"/>
          </p:cNvSpPr>
          <p:nvPr>
            <p:ph type="dt" sz="half" idx="10"/>
          </p:nvPr>
        </p:nvSpPr>
        <p:spPr>
          <a:xfrm>
            <a:off x="2969335" y="6362377"/>
            <a:ext cx="2133600" cy="365125"/>
          </a:xfrm>
          <a:prstGeom prst="rect">
            <a:avLst/>
          </a:prstGeom>
        </p:spPr>
        <p:txBody>
          <a:bodyPr/>
          <a:lstStyle>
            <a:lvl1pPr>
              <a:defRPr/>
            </a:lvl1pPr>
          </a:lstStyle>
          <a:p>
            <a:pPr>
              <a:defRPr/>
            </a:pPr>
            <a:r>
              <a:rPr lang="en-US" smtClean="0"/>
              <a:t>10/27/2014</a:t>
            </a:r>
            <a:endParaRPr lang="en-US"/>
          </a:p>
        </p:txBody>
      </p:sp>
      <p:sp>
        <p:nvSpPr>
          <p:cNvPr id="5" name="Rectangle 4"/>
          <p:cNvSpPr>
            <a:spLocks noGrp="1" noChangeArrowheads="1"/>
          </p:cNvSpPr>
          <p:nvPr>
            <p:ph type="ftr" sz="quarter" idx="11"/>
          </p:nvPr>
        </p:nvSpPr>
        <p:spPr/>
        <p:txBody>
          <a:bodyPr/>
          <a:lstStyle>
            <a:lvl1pPr>
              <a:defRPr/>
            </a:lvl1pPr>
          </a:lstStyle>
          <a:p>
            <a:pPr>
              <a:defRPr/>
            </a:pPr>
            <a:r>
              <a:rPr lang="en-US" smtClean="0"/>
              <a:t>Wao 2014</a:t>
            </a:r>
            <a:endParaRPr lang="en-US"/>
          </a:p>
        </p:txBody>
      </p:sp>
      <p:sp>
        <p:nvSpPr>
          <p:cNvPr id="6" name="Rectangle 5"/>
          <p:cNvSpPr>
            <a:spLocks noGrp="1" noChangeArrowheads="1"/>
          </p:cNvSpPr>
          <p:nvPr>
            <p:ph type="sldNum" sz="quarter" idx="12"/>
          </p:nvPr>
        </p:nvSpPr>
        <p:spPr/>
        <p:txBody>
          <a:bodyPr/>
          <a:lstStyle>
            <a:lvl1pPr>
              <a:defRPr/>
            </a:lvl1pPr>
          </a:lstStyle>
          <a:p>
            <a:fld id="{B3F02427-AFE3-4BCF-9038-0FB899F3E4BB}" type="slidenum">
              <a:rPr lang="en-US"/>
              <a:pPr/>
              <a:t>‹#›</a:t>
            </a:fld>
            <a:endParaRPr lang="en-US" sz="1400">
              <a:solidFill>
                <a:schemeClr val="tx1"/>
              </a:solidFill>
            </a:endParaRPr>
          </a:p>
        </p:txBody>
      </p:sp>
    </p:spTree>
    <p:extLst>
      <p:ext uri="{BB962C8B-B14F-4D97-AF65-F5344CB8AC3E}">
        <p14:creationId xmlns:p14="http://schemas.microsoft.com/office/powerpoint/2010/main" val="2469146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51945" y="2809875"/>
            <a:ext cx="7105650" cy="1409700"/>
          </a:xfrm>
          <a:prstGeom prst="rect">
            <a:avLst/>
          </a:prstGeom>
        </p:spPr>
        <p:txBody>
          <a:bodyPr/>
          <a:lstStyle>
            <a:lvl1pPr>
              <a:defRPr b="1" spc="300">
                <a:solidFill>
                  <a:schemeClr val="tx2"/>
                </a:solidFill>
                <a:latin typeface="Cambria" pitchFamily="18" charset="0"/>
              </a:defRPr>
            </a:lvl1pPr>
            <a:lvl2pPr>
              <a:defRPr b="1">
                <a:solidFill>
                  <a:schemeClr val="accent1"/>
                </a:solidFill>
                <a:latin typeface="Cambria" pitchFamily="18" charset="0"/>
              </a:defRPr>
            </a:lvl2pPr>
            <a:lvl3pPr>
              <a:defRPr b="0" i="1">
                <a:solidFill>
                  <a:schemeClr val="accent5"/>
                </a:solidFill>
                <a:latin typeface="Cambria" pitchFamily="18" charset="0"/>
              </a:defRPr>
            </a:lvl3pPr>
          </a:lstStyle>
          <a:p>
            <a:pPr lvl="0"/>
            <a:r>
              <a:rPr lang="en-US" dirty="0" smtClean="0"/>
              <a:t>Title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4" hasCustomPrompt="1"/>
          </p:nvPr>
        </p:nvSpPr>
        <p:spPr>
          <a:xfrm>
            <a:off x="2638424" y="4295775"/>
            <a:ext cx="6353175" cy="1924050"/>
          </a:xfrm>
          <a:prstGeom prst="rect">
            <a:avLst/>
          </a:prstGeom>
        </p:spPr>
        <p:txBody>
          <a:bodyPr/>
          <a:lstStyle>
            <a:lvl1pPr>
              <a:defRPr sz="2400" b="1" baseline="0">
                <a:solidFill>
                  <a:schemeClr val="accent1"/>
                </a:solidFill>
                <a:latin typeface="Cambria" pitchFamily="18" charset="0"/>
              </a:defRPr>
            </a:lvl1pPr>
            <a:lvl2pPr>
              <a:defRPr sz="2400" b="0" i="1">
                <a:solidFill>
                  <a:schemeClr val="accent1"/>
                </a:solidFill>
                <a:latin typeface="Cambria" pitchFamily="18" charset="0"/>
              </a:defRPr>
            </a:lvl2pPr>
            <a:lvl3pPr>
              <a:defRPr b="0" i="0">
                <a:solidFill>
                  <a:schemeClr val="tx1"/>
                </a:solidFill>
                <a:latin typeface="Cambria" pitchFamily="18" charset="0"/>
              </a:defRPr>
            </a:lvl3pPr>
          </a:lstStyle>
          <a:p>
            <a:pPr lvl="0"/>
            <a:r>
              <a:rPr lang="en-US" dirty="0" smtClean="0"/>
              <a:t>Subtitle and Name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6" descr="Blue-banner"/>
          <p:cNvPicPr>
            <a:picLocks noChangeAspect="1" noChangeArrowheads="1"/>
          </p:cNvPicPr>
          <p:nvPr userDrawn="1"/>
        </p:nvPicPr>
        <p:blipFill>
          <a:blip r:embed="rId2" cstate="print"/>
          <a:srcRect/>
          <a:stretch>
            <a:fillRect/>
          </a:stretch>
        </p:blipFill>
        <p:spPr bwMode="auto">
          <a:xfrm>
            <a:off x="-1588" y="0"/>
            <a:ext cx="9145588" cy="1927225"/>
          </a:xfrm>
          <a:prstGeom prst="rect">
            <a:avLst/>
          </a:prstGeom>
          <a:noFill/>
          <a:ln w="9525">
            <a:noFill/>
            <a:miter lim="800000"/>
            <a:headEnd/>
            <a:tailEnd/>
          </a:ln>
        </p:spPr>
      </p:pic>
    </p:spTree>
    <p:extLst>
      <p:ext uri="{BB962C8B-B14F-4D97-AF65-F5344CB8AC3E}">
        <p14:creationId xmlns:p14="http://schemas.microsoft.com/office/powerpoint/2010/main" val="9573488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ide with title">
    <p:spTree>
      <p:nvGrpSpPr>
        <p:cNvPr id="1" name=""/>
        <p:cNvGrpSpPr/>
        <p:nvPr/>
      </p:nvGrpSpPr>
      <p:grpSpPr>
        <a:xfrm>
          <a:off x="0" y="0"/>
          <a:ext cx="0" cy="0"/>
          <a:chOff x="0" y="0"/>
          <a:chExt cx="0" cy="0"/>
        </a:xfrm>
      </p:grpSpPr>
      <p:pic>
        <p:nvPicPr>
          <p:cNvPr id="6" name="Picture 7" descr="banner-bleu"/>
          <p:cNvPicPr>
            <a:picLocks noChangeAspect="1" noChangeArrowheads="1"/>
          </p:cNvPicPr>
          <p:nvPr userDrawn="1"/>
        </p:nvPicPr>
        <p:blipFill>
          <a:blip r:embed="rId2" cstate="print"/>
          <a:srcRect/>
          <a:stretch>
            <a:fillRect/>
          </a:stretch>
        </p:blipFill>
        <p:spPr bwMode="auto">
          <a:xfrm>
            <a:off x="0" y="0"/>
            <a:ext cx="9144000" cy="866775"/>
          </a:xfrm>
          <a:prstGeom prst="rect">
            <a:avLst/>
          </a:prstGeom>
          <a:noFill/>
          <a:ln w="9525">
            <a:noFill/>
            <a:miter lim="800000"/>
            <a:headEnd/>
            <a:tailEnd/>
          </a:ln>
        </p:spPr>
      </p:pic>
      <p:cxnSp>
        <p:nvCxnSpPr>
          <p:cNvPr id="9" name="Straight Connector 8"/>
          <p:cNvCxnSpPr/>
          <p:nvPr userDrawn="1"/>
        </p:nvCxnSpPr>
        <p:spPr bwMode="auto">
          <a:xfrm rot="16200000" flipV="1">
            <a:off x="7830541"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0" name="Straight Connector 9"/>
          <p:cNvCxnSpPr/>
          <p:nvPr userDrawn="1"/>
        </p:nvCxnSpPr>
        <p:spPr bwMode="auto">
          <a:xfrm rot="16200000" flipV="1">
            <a:off x="391516"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14" name="Title 13"/>
          <p:cNvSpPr>
            <a:spLocks noGrp="1"/>
          </p:cNvSpPr>
          <p:nvPr>
            <p:ph type="title" hasCustomPrompt="1"/>
          </p:nvPr>
        </p:nvSpPr>
        <p:spPr>
          <a:xfrm>
            <a:off x="1010093" y="7442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lstStyle>
            <a:lvl1pPr>
              <a:defRPr sz="3600" b="1">
                <a:solidFill>
                  <a:schemeClr val="tx2"/>
                </a:solidFill>
                <a:latin typeface="Cambria" pitchFamily="18" charset="0"/>
              </a:defRPr>
            </a:lvl1pPr>
          </a:lstStyle>
          <a:p>
            <a:r>
              <a:rPr lang="en-US" dirty="0" smtClean="0"/>
              <a:t>Master title style</a:t>
            </a:r>
            <a:endParaRPr lang="en-US" dirty="0"/>
          </a:p>
        </p:txBody>
      </p:sp>
      <p:sp>
        <p:nvSpPr>
          <p:cNvPr id="17" name="Text Placeholder 9"/>
          <p:cNvSpPr>
            <a:spLocks noGrp="1"/>
          </p:cNvSpPr>
          <p:nvPr>
            <p:ph type="body" sz="quarter" idx="13"/>
          </p:nvPr>
        </p:nvSpPr>
        <p:spPr>
          <a:xfrm>
            <a:off x="331076" y="1066800"/>
            <a:ext cx="8691004" cy="521208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Box 15"/>
          <p:cNvSpPr txBox="1"/>
          <p:nvPr userDrawn="1"/>
        </p:nvSpPr>
        <p:spPr>
          <a:xfrm>
            <a:off x="6144768" y="6400800"/>
            <a:ext cx="2860158" cy="307777"/>
          </a:xfrm>
          <a:prstGeom prst="rect">
            <a:avLst/>
          </a:prstGeom>
          <a:noFill/>
        </p:spPr>
        <p:txBody>
          <a:bodyPr wrap="square" rtlCol="0" anchor="ctr">
            <a:spAutoFit/>
          </a:bodyPr>
          <a:lstStyle/>
          <a:p>
            <a:pPr algn="r"/>
            <a:fld id="{236B1D4F-E6E4-470A-A144-E2C6DC4DDB67}" type="slidenum">
              <a:rPr lang="en-US" sz="1400" b="1" smtClean="0">
                <a:solidFill>
                  <a:prstClr val="white">
                    <a:lumMod val="50000"/>
                  </a:prstClr>
                </a:solidFill>
              </a:rPr>
              <a:pPr algn="r"/>
              <a:t>‹#›</a:t>
            </a:fld>
            <a:endParaRPr lang="en-US" sz="1400" b="1" dirty="0" smtClean="0">
              <a:solidFill>
                <a:prstClr val="white">
                  <a:lumMod val="50000"/>
                </a:prstClr>
              </a:solidFill>
            </a:endParaRPr>
          </a:p>
        </p:txBody>
      </p:sp>
      <p:sp>
        <p:nvSpPr>
          <p:cNvPr id="11" name="Textfeld 10"/>
          <p:cNvSpPr txBox="1"/>
          <p:nvPr userDrawn="1"/>
        </p:nvSpPr>
        <p:spPr>
          <a:xfrm rot="16200000">
            <a:off x="-2841560" y="3708663"/>
            <a:ext cx="5990897" cy="307777"/>
          </a:xfrm>
          <a:prstGeom prst="rect">
            <a:avLst/>
          </a:prstGeom>
          <a:solidFill>
            <a:schemeClr val="accent1">
              <a:lumMod val="20000"/>
              <a:lumOff val="80000"/>
            </a:schemeClr>
          </a:solidFill>
        </p:spPr>
        <p:txBody>
          <a:bodyPr wrap="square" rtlCol="0">
            <a:spAutoFit/>
          </a:bodyPr>
          <a:lstStyle/>
          <a:p>
            <a:r>
              <a:rPr lang="de-AT" sz="1400" b="1" dirty="0" smtClean="0">
                <a:solidFill>
                  <a:prstClr val="white">
                    <a:lumMod val="50000"/>
                  </a:prstClr>
                </a:solidFill>
              </a:rPr>
              <a:t>22-02-2011, K. Fuchsberger 	      </a:t>
            </a:r>
            <a:r>
              <a:rPr lang="de-AT" sz="1400" b="1" dirty="0" err="1" smtClean="0">
                <a:solidFill>
                  <a:prstClr val="white">
                    <a:lumMod val="50000"/>
                  </a:prstClr>
                </a:solidFill>
              </a:rPr>
              <a:t>students</a:t>
            </a:r>
            <a:r>
              <a:rPr lang="de-AT" sz="1400" b="1" dirty="0" smtClean="0">
                <a:solidFill>
                  <a:prstClr val="white">
                    <a:lumMod val="50000"/>
                  </a:prstClr>
                </a:solidFill>
              </a:rPr>
              <a:t> </a:t>
            </a:r>
            <a:r>
              <a:rPr lang="de-AT" sz="1400" b="1" dirty="0" err="1" smtClean="0">
                <a:solidFill>
                  <a:prstClr val="white">
                    <a:lumMod val="50000"/>
                  </a:prstClr>
                </a:solidFill>
              </a:rPr>
              <a:t>visit</a:t>
            </a:r>
            <a:r>
              <a:rPr lang="de-AT" sz="1400" b="1" dirty="0" smtClean="0">
                <a:solidFill>
                  <a:prstClr val="white">
                    <a:lumMod val="50000"/>
                  </a:prstClr>
                </a:solidFill>
              </a:rPr>
              <a:t> </a:t>
            </a:r>
            <a:r>
              <a:rPr lang="de-AT" sz="1400" b="1" dirty="0" err="1" smtClean="0">
                <a:solidFill>
                  <a:prstClr val="white">
                    <a:lumMod val="50000"/>
                  </a:prstClr>
                </a:solidFill>
              </a:rPr>
              <a:t>dresden</a:t>
            </a:r>
            <a:endParaRPr lang="de-AT" sz="1400" b="1" dirty="0" smtClean="0">
              <a:solidFill>
                <a:prstClr val="white">
                  <a:lumMod val="50000"/>
                </a:prstClr>
              </a:solidFill>
            </a:endParaRPr>
          </a:p>
        </p:txBody>
      </p:sp>
    </p:spTree>
    <p:extLst>
      <p:ext uri="{BB962C8B-B14F-4D97-AF65-F5344CB8AC3E}">
        <p14:creationId xmlns:p14="http://schemas.microsoft.com/office/powerpoint/2010/main" val="2616610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3.jpeg"/><Relationship Id="rId4" Type="http://schemas.openxmlformats.org/officeDocument/2006/relationships/slideLayout" Target="../slideLayouts/slideLayout11.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Wao 2014</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7" r:id="rId1"/>
    <p:sldLayoutId id="2147483679" r:id="rId2"/>
    <p:sldLayoutId id="2147483664" r:id="rId3"/>
    <p:sldLayoutId id="2147483667" r:id="rId4"/>
    <p:sldLayoutId id="2147483683" r:id="rId5"/>
    <p:sldLayoutId id="2147483684" r:id="rId6"/>
    <p:sldLayoutId id="2147483685" r:id="rId7"/>
  </p:sldLayoutIdLst>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6" descr="LOGO-BE-60x60b.jpg"/>
          <p:cNvPicPr>
            <a:picLocks noChangeAspect="1"/>
          </p:cNvPicPr>
          <p:nvPr/>
        </p:nvPicPr>
        <p:blipFill>
          <a:blip r:embed="rId8" cstate="print"/>
          <a:srcRect l="3149" t="3149" r="3149" b="3149"/>
          <a:stretch>
            <a:fillRect/>
          </a:stretch>
        </p:blipFill>
        <p:spPr bwMode="auto">
          <a:xfrm>
            <a:off x="8286750" y="0"/>
            <a:ext cx="857250" cy="857250"/>
          </a:xfrm>
          <a:prstGeom prst="rect">
            <a:avLst/>
          </a:prstGeom>
          <a:noFill/>
          <a:ln w="9525">
            <a:noFill/>
            <a:miter lim="800000"/>
            <a:headEnd/>
            <a:tailEnd/>
          </a:ln>
        </p:spPr>
      </p:pic>
      <p:pic>
        <p:nvPicPr>
          <p:cNvPr id="11" name="Picture 3"/>
          <p:cNvPicPr>
            <a:picLocks noChangeAspect="1" noChangeArrowheads="1"/>
          </p:cNvPicPr>
          <p:nvPr/>
        </p:nvPicPr>
        <p:blipFill>
          <a:blip r:embed="rId9" cstate="print"/>
          <a:srcRect/>
          <a:stretch>
            <a:fillRect/>
          </a:stretch>
        </p:blipFill>
        <p:spPr bwMode="auto">
          <a:xfrm>
            <a:off x="8262937" y="0"/>
            <a:ext cx="881063" cy="867715"/>
          </a:xfrm>
          <a:prstGeom prst="rect">
            <a:avLst/>
          </a:prstGeom>
          <a:noFill/>
          <a:ln w="19050">
            <a:noFill/>
            <a:miter lim="800000"/>
            <a:headEnd/>
            <a:tailEnd/>
          </a:ln>
        </p:spPr>
      </p:pic>
      <p:cxnSp>
        <p:nvCxnSpPr>
          <p:cNvPr id="13" name="Straight Connector 12"/>
          <p:cNvCxnSpPr/>
          <p:nvPr/>
        </p:nvCxnSpPr>
        <p:spPr bwMode="auto">
          <a:xfrm rot="16200000" flipV="1">
            <a:off x="7830541"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4" name="Straight Connector 13"/>
          <p:cNvCxnSpPr/>
          <p:nvPr/>
        </p:nvCxnSpPr>
        <p:spPr bwMode="auto">
          <a:xfrm rot="16200000" flipV="1">
            <a:off x="391516"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pic>
        <p:nvPicPr>
          <p:cNvPr id="15" name="Picture 7" descr="banner-bleu"/>
          <p:cNvPicPr>
            <a:picLocks noChangeAspect="1" noChangeArrowheads="1"/>
          </p:cNvPicPr>
          <p:nvPr/>
        </p:nvPicPr>
        <p:blipFill>
          <a:blip r:embed="rId10" cstate="print"/>
          <a:srcRect/>
          <a:stretch>
            <a:fillRect/>
          </a:stretch>
        </p:blipFill>
        <p:spPr bwMode="auto">
          <a:xfrm>
            <a:off x="0" y="0"/>
            <a:ext cx="9144000" cy="866775"/>
          </a:xfrm>
          <a:prstGeom prst="rect">
            <a:avLst/>
          </a:prstGeom>
          <a:noFill/>
          <a:ln w="9525">
            <a:noFill/>
            <a:miter lim="800000"/>
            <a:headEnd/>
            <a:tailEnd/>
          </a:ln>
        </p:spPr>
      </p:pic>
      <p:cxnSp>
        <p:nvCxnSpPr>
          <p:cNvPr id="18" name="Straight Connector 17"/>
          <p:cNvCxnSpPr/>
          <p:nvPr/>
        </p:nvCxnSpPr>
        <p:spPr bwMode="auto">
          <a:xfrm rot="16200000" flipV="1">
            <a:off x="7830541"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19" name="Straight Connector 18"/>
          <p:cNvCxnSpPr/>
          <p:nvPr/>
        </p:nvCxnSpPr>
        <p:spPr bwMode="auto">
          <a:xfrm rot="16200000" flipV="1">
            <a:off x="391516" y="430772"/>
            <a:ext cx="866830" cy="5286"/>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26" name="TextBox 25"/>
          <p:cNvSpPr txBox="1"/>
          <p:nvPr/>
        </p:nvSpPr>
        <p:spPr>
          <a:xfrm>
            <a:off x="6144768" y="6400800"/>
            <a:ext cx="2860158" cy="307777"/>
          </a:xfrm>
          <a:prstGeom prst="rect">
            <a:avLst/>
          </a:prstGeom>
          <a:noFill/>
        </p:spPr>
        <p:txBody>
          <a:bodyPr wrap="square" rtlCol="0" anchor="ctr">
            <a:spAutoFit/>
          </a:bodyPr>
          <a:lstStyle/>
          <a:p>
            <a:pPr algn="r"/>
            <a:fld id="{236B1D4F-E6E4-470A-A144-E2C6DC4DDB67}" type="slidenum">
              <a:rPr lang="en-US" sz="1400" b="1" smtClean="0">
                <a:solidFill>
                  <a:prstClr val="white">
                    <a:lumMod val="50000"/>
                  </a:prstClr>
                </a:solidFill>
              </a:rPr>
              <a:pPr algn="r"/>
              <a:t>‹#›</a:t>
            </a:fld>
            <a:endParaRPr lang="en-US" sz="1400" b="1" dirty="0" smtClean="0">
              <a:solidFill>
                <a:prstClr val="white">
                  <a:lumMod val="50000"/>
                </a:prstClr>
              </a:solidFill>
            </a:endParaRPr>
          </a:p>
        </p:txBody>
      </p:sp>
    </p:spTree>
    <p:extLst>
      <p:ext uri="{BB962C8B-B14F-4D97-AF65-F5344CB8AC3E}">
        <p14:creationId xmlns:p14="http://schemas.microsoft.com/office/powerpoint/2010/main" val="34231627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D52C0-51C5-4FDB-BBA8-4D77E92B49AA}" type="datetimeFigureOut">
              <a:rPr lang="en-GB" smtClean="0">
                <a:solidFill>
                  <a:prstClr val="black">
                    <a:tint val="75000"/>
                  </a:prstClr>
                </a:solidFill>
              </a:rPr>
              <a:pPr/>
              <a:t>25/10/2014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8ED4C-D7A8-4C4B-9953-AE4B42E981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912003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emf"/><Relationship Id="rId7" Type="http://schemas.openxmlformats.org/officeDocument/2006/relationships/image" Target="../media/image54.emf"/><Relationship Id="rId12" Type="http://schemas.openxmlformats.org/officeDocument/2006/relationships/image" Target="../media/image59.emf"/><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3.emf"/><Relationship Id="rId11" Type="http://schemas.openxmlformats.org/officeDocument/2006/relationships/image" Target="../media/image58.emf"/><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51.emf"/><Relationship Id="rId9"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2.tiff"/><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34.xml"/><Relationship Id="rId7" Type="http://schemas.openxmlformats.org/officeDocument/2006/relationships/oleObject" Target="../embeddings/oleObject5.bin"/><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34.wmf"/><Relationship Id="rId5" Type="http://schemas.openxmlformats.org/officeDocument/2006/relationships/oleObject" Target="../embeddings/oleObject4.bin"/><Relationship Id="rId10" Type="http://schemas.openxmlformats.org/officeDocument/2006/relationships/image" Target="../media/image66.png"/><Relationship Id="rId4" Type="http://schemas.openxmlformats.org/officeDocument/2006/relationships/image" Target="../media/image64.jpe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hyperlink" Target="http://elogbook.cern.ch/eLogbook/attach_viewer.jsp?attach_id=1025394" TargetMode="Externa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3.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en.wikipedia.org/wiki/Cross_section_(physics)" TargetMode="External"/><Relationship Id="rId4" Type="http://schemas.openxmlformats.org/officeDocument/2006/relationships/hyperlink" Target="http://en.wikipedia.org/wiki/Event_(particle_physics)" TargetMode="External"/><Relationship Id="rId9" Type="http://schemas.openxmlformats.org/officeDocument/2006/relationships/image" Target="../media/image34.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2880" y="254581"/>
            <a:ext cx="8726211" cy="5808468"/>
          </a:xfrm>
          <a:prstGeom prst="rect">
            <a:avLst/>
          </a:prstGeom>
        </p:spPr>
      </p:pic>
      <p:sp>
        <p:nvSpPr>
          <p:cNvPr id="3" name="TextBox 2"/>
          <p:cNvSpPr txBox="1"/>
          <p:nvPr/>
        </p:nvSpPr>
        <p:spPr>
          <a:xfrm>
            <a:off x="400136" y="247908"/>
            <a:ext cx="8508955" cy="4431983"/>
          </a:xfrm>
          <a:prstGeom prst="rect">
            <a:avLst/>
          </a:prstGeom>
          <a:noFill/>
        </p:spPr>
        <p:txBody>
          <a:bodyPr wrap="square" rtlCol="0">
            <a:spAutoFit/>
          </a:bodyPr>
          <a:lstStyle/>
          <a:p>
            <a:pPr algn="ctr"/>
            <a:r>
              <a:rPr lang="en-US" sz="6600" dirty="0">
                <a:solidFill>
                  <a:srgbClr val="FFCC00"/>
                </a:solidFill>
                <a:latin typeface="Buxton Sketch" panose="03080500000500000004" pitchFamily="66" charset="0"/>
              </a:rPr>
              <a:t>How to </a:t>
            </a:r>
            <a:r>
              <a:rPr lang="en-US" sz="6600" dirty="0" smtClean="0">
                <a:solidFill>
                  <a:srgbClr val="FFCC00"/>
                </a:solidFill>
                <a:latin typeface="Buxton Sketch" panose="03080500000500000004" pitchFamily="66" charset="0"/>
              </a:rPr>
              <a:t>maximize LHC </a:t>
            </a:r>
          </a:p>
          <a:p>
            <a:pPr algn="ctr"/>
            <a:endParaRPr lang="en-US" sz="6600" dirty="0" smtClean="0">
              <a:solidFill>
                <a:srgbClr val="FFCC00"/>
              </a:solidFill>
              <a:latin typeface="Buxton Sketch" panose="03080500000500000004" pitchFamily="66" charset="0"/>
            </a:endParaRPr>
          </a:p>
          <a:p>
            <a:pPr algn="ctr"/>
            <a:endParaRPr lang="en-US" sz="6600" dirty="0">
              <a:solidFill>
                <a:srgbClr val="FFCC00"/>
              </a:solidFill>
              <a:latin typeface="Buxton Sketch" panose="03080500000500000004" pitchFamily="66" charset="0"/>
            </a:endParaRPr>
          </a:p>
          <a:p>
            <a:pPr algn="ctr"/>
            <a:r>
              <a:rPr lang="en-US" sz="6600" dirty="0">
                <a:solidFill>
                  <a:srgbClr val="FFCC00"/>
                </a:solidFill>
                <a:latin typeface="Buxton Sketch" panose="03080500000500000004" pitchFamily="66" charset="0"/>
              </a:rPr>
              <a:t>Physics </a:t>
            </a:r>
            <a:r>
              <a:rPr lang="en-US" sz="6600" dirty="0" smtClean="0">
                <a:solidFill>
                  <a:srgbClr val="FFCC00"/>
                </a:solidFill>
                <a:latin typeface="Buxton Sketch" panose="03080500000500000004" pitchFamily="66" charset="0"/>
              </a:rPr>
              <a:t>requirements ? </a:t>
            </a:r>
            <a:endParaRPr lang="en-US" sz="6600" b="1" dirty="0">
              <a:ln w="13462">
                <a:noFill/>
                <a:prstDash val="solid"/>
              </a:ln>
              <a:solidFill>
                <a:srgbClr val="FFCC00"/>
              </a:solidFill>
              <a:effectLst>
                <a:outerShdw dist="38100" dir="2700000" algn="bl" rotWithShape="0">
                  <a:schemeClr val="accent5"/>
                </a:outerShdw>
              </a:effectLst>
            </a:endParaRPr>
          </a:p>
          <a:p>
            <a:endParaRPr lang="en-GB" dirty="0">
              <a:solidFill>
                <a:schemeClr val="tx2"/>
              </a:solidFill>
            </a:endParaRPr>
          </a:p>
        </p:txBody>
      </p:sp>
      <p:sp>
        <p:nvSpPr>
          <p:cNvPr id="6" name="TextBox 5"/>
          <p:cNvSpPr txBox="1"/>
          <p:nvPr/>
        </p:nvSpPr>
        <p:spPr>
          <a:xfrm>
            <a:off x="324148" y="6163348"/>
            <a:ext cx="8508955" cy="800219"/>
          </a:xfrm>
          <a:prstGeom prst="rect">
            <a:avLst/>
          </a:prstGeom>
          <a:noFill/>
        </p:spPr>
        <p:txBody>
          <a:bodyPr wrap="square" rtlCol="0">
            <a:spAutoFit/>
          </a:bodyPr>
          <a:lstStyle/>
          <a:p>
            <a:pPr algn="ctr"/>
            <a:r>
              <a:rPr lang="en-US" sz="2800" dirty="0" smtClean="0">
                <a:solidFill>
                  <a:schemeClr val="bg1"/>
                </a:solidFill>
                <a:latin typeface="Buxton Sketch" panose="03080500000500000004" pitchFamily="66" charset="0"/>
              </a:rPr>
              <a:t>GH Hemelsoet &amp; </a:t>
            </a:r>
            <a:r>
              <a:rPr lang="en-US" sz="2800" dirty="0" err="1" smtClean="0">
                <a:solidFill>
                  <a:schemeClr val="bg1"/>
                </a:solidFill>
                <a:latin typeface="Buxton Sketch" panose="03080500000500000004" pitchFamily="66" charset="0"/>
              </a:rPr>
              <a:t>Rossano</a:t>
            </a:r>
            <a:r>
              <a:rPr lang="en-US" sz="2800" dirty="0" smtClean="0">
                <a:solidFill>
                  <a:schemeClr val="bg1"/>
                </a:solidFill>
                <a:latin typeface="Buxton Sketch" panose="03080500000500000004" pitchFamily="66" charset="0"/>
              </a:rPr>
              <a:t> </a:t>
            </a:r>
            <a:r>
              <a:rPr lang="en-US" sz="2800" dirty="0" err="1" smtClean="0">
                <a:solidFill>
                  <a:schemeClr val="bg1"/>
                </a:solidFill>
                <a:latin typeface="Buxton Sketch" panose="03080500000500000004" pitchFamily="66" charset="0"/>
              </a:rPr>
              <a:t>Giachino</a:t>
            </a:r>
            <a:r>
              <a:rPr lang="en-US" sz="2800" dirty="0" smtClean="0">
                <a:solidFill>
                  <a:schemeClr val="bg1"/>
                </a:solidFill>
                <a:latin typeface="Buxton Sketch" panose="03080500000500000004" pitchFamily="66" charset="0"/>
              </a:rPr>
              <a:t> (CERN)                  WAO 2014</a:t>
            </a:r>
            <a:endParaRPr lang="en-US" sz="2800" b="1" dirty="0">
              <a:ln w="13462">
                <a:noFill/>
                <a:prstDash val="solid"/>
              </a:ln>
              <a:solidFill>
                <a:schemeClr val="bg1">
                  <a:lumMod val="20000"/>
                  <a:lumOff val="80000"/>
                </a:schemeClr>
              </a:solidFill>
              <a:effectLst>
                <a:outerShdw dist="38100" dir="2700000" algn="bl" rotWithShape="0">
                  <a:schemeClr val="accent5"/>
                </a:outerShdw>
              </a:effectLst>
            </a:endParaRPr>
          </a:p>
          <a:p>
            <a:endParaRPr lang="en-GB" dirty="0"/>
          </a:p>
        </p:txBody>
      </p:sp>
    </p:spTree>
    <p:extLst>
      <p:ext uri="{BB962C8B-B14F-4D97-AF65-F5344CB8AC3E}">
        <p14:creationId xmlns:p14="http://schemas.microsoft.com/office/powerpoint/2010/main" val="202379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pPr/>
                <a14:m>
                  <m:oMathPara xmlns:m="http://schemas.openxmlformats.org/officeDocument/2006/math">
                    <m:oMathParaPr>
                      <m:jc m:val="left"/>
                    </m:oMathParaPr>
                    <m:oMath xmlns:m="http://schemas.openxmlformats.org/officeDocument/2006/math">
                      <m:nary>
                        <m:naryPr>
                          <m:limLoc m:val="undOvr"/>
                          <m:supHide m:val="on"/>
                          <m:ctrlPr>
                            <a:rPr lang="en-US" i="1" smtClean="0">
                              <a:latin typeface="Cambria Math" panose="02040503050406030204" pitchFamily="18" charset="0"/>
                            </a:rPr>
                          </m:ctrlPr>
                        </m:naryPr>
                        <m:sub>
                          <m:r>
                            <m:rPr>
                              <m:brk m:alnAt="8"/>
                            </m:rPr>
                            <a:rPr lang="en-GB" b="0" i="1" smtClean="0">
                              <a:latin typeface="Cambria Math" panose="02040503050406030204" pitchFamily="18" charset="0"/>
                            </a:rPr>
                            <m:t>𝑡</m:t>
                          </m:r>
                          <m:r>
                            <a:rPr lang="en-GB" b="0" i="1" smtClean="0">
                              <a:latin typeface="Cambria Math" panose="02040503050406030204" pitchFamily="18" charset="0"/>
                            </a:rPr>
                            <m:t>𝑖𝑚𝑒</m:t>
                          </m:r>
                        </m:sub>
                        <m:sup/>
                        <m:e>
                          <m:r>
                            <m:rPr>
                              <m:nor/>
                            </m:rPr>
                            <a:rPr lang="en-US" dirty="0"/>
                            <m:t>Luminosity</m:t>
                          </m:r>
                        </m:e>
                      </m:nary>
                    </m:oMath>
                  </m:oMathPara>
                </a14:m>
                <a:endParaRPr lang="en-GB"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4255" b="-21277"/>
                </a:stretch>
              </a:blipFill>
            </p:spPr>
            <p:txBody>
              <a:bodyPr/>
              <a:lstStyle/>
              <a:p>
                <a:r>
                  <a:rPr lang="en-GB">
                    <a:noFill/>
                  </a:rPr>
                  <a:t> </a:t>
                </a:r>
              </a:p>
            </p:txBody>
          </p:sp>
        </mc:Fallback>
      </mc:AlternateContent>
      <p:pic>
        <p:nvPicPr>
          <p:cNvPr id="4" name="Content Placeholder 3"/>
          <p:cNvPicPr>
            <a:picLocks noGrp="1" noChangeAspect="1"/>
          </p:cNvPicPr>
          <p:nvPr>
            <p:ph sz="half" idx="1"/>
          </p:nvPr>
        </p:nvPicPr>
        <p:blipFill>
          <a:blip r:embed="rId4" cstate="email">
            <a:extLst>
              <a:ext uri="{28A0092B-C50C-407E-A947-70E740481C1C}">
                <a14:useLocalDpi xmlns:a14="http://schemas.microsoft.com/office/drawing/2010/main" val="0"/>
              </a:ext>
            </a:extLst>
          </a:blip>
          <a:stretch>
            <a:fillRect/>
          </a:stretch>
        </p:blipFill>
        <p:spPr>
          <a:xfrm>
            <a:off x="457200" y="2001415"/>
            <a:ext cx="3657600" cy="3547320"/>
          </a:xfrm>
          <a:prstGeom prst="rect">
            <a:avLst/>
          </a:prstGeom>
        </p:spPr>
      </p:pic>
      <p:sp>
        <p:nvSpPr>
          <p:cNvPr id="6" name="Content Placeholder 5"/>
          <p:cNvSpPr>
            <a:spLocks noGrp="1"/>
          </p:cNvSpPr>
          <p:nvPr>
            <p:ph sz="half" idx="2"/>
          </p:nvPr>
        </p:nvSpPr>
        <p:spPr>
          <a:xfrm>
            <a:off x="4150613" y="395337"/>
            <a:ext cx="4993387" cy="1235744"/>
          </a:xfrm>
          <a:prstGeom prst="rect">
            <a:avLst/>
          </a:prstGeom>
        </p:spPr>
        <p:txBody>
          <a:bodyPr>
            <a:normAutofit/>
          </a:bodyPr>
          <a:lstStyle/>
          <a:p>
            <a:pPr marL="36576" indent="0">
              <a:buNone/>
            </a:pPr>
            <a:r>
              <a:rPr lang="en-US" dirty="0" smtClean="0"/>
              <a:t>Huge amount of </a:t>
            </a:r>
            <a:r>
              <a:rPr lang="en-US" b="1" u="sng" dirty="0" smtClean="0">
                <a:solidFill>
                  <a:srgbClr val="FFC000"/>
                </a:solidFill>
              </a:rPr>
              <a:t>integrated</a:t>
            </a:r>
            <a:r>
              <a:rPr lang="en-US" dirty="0" smtClean="0"/>
              <a:t> luminosity to make a discovery</a:t>
            </a:r>
          </a:p>
          <a:p>
            <a:endParaRPr lang="en-GB" dirty="0"/>
          </a:p>
        </p:txBody>
      </p:sp>
      <p:sp>
        <p:nvSpPr>
          <p:cNvPr id="7" name="TextBox 6"/>
          <p:cNvSpPr txBox="1"/>
          <p:nvPr/>
        </p:nvSpPr>
        <p:spPr>
          <a:xfrm>
            <a:off x="5192569" y="2251594"/>
            <a:ext cx="2437921" cy="1107996"/>
          </a:xfrm>
          <a:prstGeom prst="rect">
            <a:avLst/>
          </a:prstGeom>
          <a:noFill/>
        </p:spPr>
        <p:txBody>
          <a:bodyPr wrap="square" rtlCol="0">
            <a:spAutoFit/>
          </a:bodyPr>
          <a:lstStyle/>
          <a:p>
            <a:r>
              <a:rPr lang="en-US" dirty="0" smtClean="0">
                <a:solidFill>
                  <a:srgbClr val="FF0000"/>
                </a:solidFill>
              </a:rPr>
              <a:t>Availability</a:t>
            </a:r>
          </a:p>
          <a:p>
            <a:r>
              <a:rPr lang="en-US" sz="1600" dirty="0" smtClean="0"/>
              <a:t>Planning Management</a:t>
            </a:r>
          </a:p>
          <a:p>
            <a:r>
              <a:rPr lang="en-US" sz="1600" dirty="0" smtClean="0"/>
              <a:t>Low turnaround time</a:t>
            </a:r>
          </a:p>
          <a:p>
            <a:r>
              <a:rPr lang="en-US" sz="1600" dirty="0" smtClean="0"/>
              <a:t>Injection chain</a:t>
            </a:r>
          </a:p>
        </p:txBody>
      </p:sp>
      <p:sp>
        <p:nvSpPr>
          <p:cNvPr id="10" name="TextBox 9"/>
          <p:cNvSpPr txBox="1"/>
          <p:nvPr/>
        </p:nvSpPr>
        <p:spPr>
          <a:xfrm>
            <a:off x="4379213" y="4071381"/>
            <a:ext cx="2792752" cy="861774"/>
          </a:xfrm>
          <a:prstGeom prst="rect">
            <a:avLst/>
          </a:prstGeom>
          <a:noFill/>
        </p:spPr>
        <p:txBody>
          <a:bodyPr wrap="none" rtlCol="0">
            <a:spAutoFit/>
          </a:bodyPr>
          <a:lstStyle/>
          <a:p>
            <a:r>
              <a:rPr lang="en-US" dirty="0" smtClean="0">
                <a:solidFill>
                  <a:srgbClr val="C00000"/>
                </a:solidFill>
              </a:rPr>
              <a:t>Reliability</a:t>
            </a:r>
          </a:p>
          <a:p>
            <a:r>
              <a:rPr lang="en-US" sz="1600" dirty="0" smtClean="0"/>
              <a:t>Critical Equipment readiness</a:t>
            </a:r>
          </a:p>
          <a:p>
            <a:r>
              <a:rPr lang="en-GB" sz="1600" dirty="0" smtClean="0"/>
              <a:t>Maintenance program</a:t>
            </a:r>
          </a:p>
        </p:txBody>
      </p:sp>
      <p:sp>
        <p:nvSpPr>
          <p:cNvPr id="8" name="Bent Arrow 7"/>
          <p:cNvSpPr/>
          <p:nvPr/>
        </p:nvSpPr>
        <p:spPr>
          <a:xfrm rot="5400000">
            <a:off x="7063107" y="3379669"/>
            <a:ext cx="2110327" cy="975560"/>
          </a:xfrm>
          <a:prstGeom prst="bentArrow">
            <a:avLst>
              <a:gd name="adj1" fmla="val 10541"/>
              <a:gd name="adj2" fmla="val 10117"/>
              <a:gd name="adj3" fmla="val 25000"/>
              <a:gd name="adj4" fmla="val 4375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146" name="Picture 2" descr="http://www.learner.org/courses/physics/visual/img_lrg/higgs_decay.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90011" y="5220376"/>
            <a:ext cx="1669577" cy="1429158"/>
          </a:xfrm>
          <a:prstGeom prst="rect">
            <a:avLst/>
          </a:prstGeom>
          <a:noFill/>
          <a:extLst>
            <a:ext uri="{909E8E84-426E-40DD-AFC4-6F175D3DCCD1}">
              <a14:hiddenFill xmlns:a14="http://schemas.microsoft.com/office/drawing/2010/main">
                <a:solidFill>
                  <a:srgbClr val="FFFFFF"/>
                </a:solidFill>
              </a14:hiddenFill>
            </a:ext>
          </a:extLst>
        </p:spPr>
      </p:pic>
      <p:sp>
        <p:nvSpPr>
          <p:cNvPr id="11" name="Bent Arrow 10"/>
          <p:cNvSpPr/>
          <p:nvPr/>
        </p:nvSpPr>
        <p:spPr>
          <a:xfrm rot="5400000">
            <a:off x="7077605" y="3935213"/>
            <a:ext cx="845951" cy="1128853"/>
          </a:xfrm>
          <a:prstGeom prst="bentArrow">
            <a:avLst>
              <a:gd name="adj1" fmla="val 10541"/>
              <a:gd name="adj2" fmla="val 10117"/>
              <a:gd name="adj3" fmla="val 25000"/>
              <a:gd name="adj4" fmla="val 4375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Date Placeholder 2"/>
          <p:cNvSpPr>
            <a:spLocks noGrp="1"/>
          </p:cNvSpPr>
          <p:nvPr>
            <p:ph type="dt" sz="half" idx="10"/>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10</a:t>
            </a:fld>
            <a:endParaRPr lang="en-US" dirty="0"/>
          </a:p>
        </p:txBody>
      </p:sp>
    </p:spTree>
    <p:extLst>
      <p:ext uri="{BB962C8B-B14F-4D97-AF65-F5344CB8AC3E}">
        <p14:creationId xmlns:p14="http://schemas.microsoft.com/office/powerpoint/2010/main" val="165206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10" grpId="0"/>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and reliability</a:t>
            </a:r>
            <a:endParaRPr lang="en-GB" dirty="0"/>
          </a:p>
        </p:txBody>
      </p:sp>
      <p:sp>
        <p:nvSpPr>
          <p:cNvPr id="3" name="Content Placeholder 2"/>
          <p:cNvSpPr>
            <a:spLocks noGrp="1"/>
          </p:cNvSpPr>
          <p:nvPr>
            <p:ph idx="1"/>
          </p:nvPr>
        </p:nvSpPr>
        <p:spPr>
          <a:xfrm>
            <a:off x="685330" y="1325461"/>
            <a:ext cx="7772870" cy="4465739"/>
          </a:xfrm>
          <a:prstGeom prst="rect">
            <a:avLst/>
          </a:prstGeom>
        </p:spPr>
        <p:txBody>
          <a:bodyPr>
            <a:normAutofit lnSpcReduction="10000"/>
          </a:bodyPr>
          <a:lstStyle/>
          <a:p>
            <a:r>
              <a:rPr lang="en-US" b="1" dirty="0"/>
              <a:t>A</a:t>
            </a:r>
            <a:r>
              <a:rPr lang="en-US" b="1" dirty="0" smtClean="0"/>
              <a:t>vailability</a:t>
            </a:r>
            <a:r>
              <a:rPr lang="en-US" dirty="0" smtClean="0"/>
              <a:t> </a:t>
            </a:r>
            <a:r>
              <a:rPr lang="en-US" dirty="0"/>
              <a:t>is a measure of the % of time the equipment is in an </a:t>
            </a:r>
            <a:r>
              <a:rPr lang="en-US" dirty="0">
                <a:solidFill>
                  <a:srgbClr val="FF0000"/>
                </a:solidFill>
              </a:rPr>
              <a:t>operable</a:t>
            </a:r>
            <a:r>
              <a:rPr lang="en-US" dirty="0"/>
              <a:t> </a:t>
            </a:r>
            <a:r>
              <a:rPr lang="en-US" dirty="0" smtClean="0"/>
              <a:t>state. </a:t>
            </a:r>
          </a:p>
          <a:p>
            <a:endParaRPr lang="en-US" dirty="0" smtClean="0"/>
          </a:p>
          <a:p>
            <a:r>
              <a:rPr lang="en-US" b="1" dirty="0" smtClean="0"/>
              <a:t>Reliability</a:t>
            </a:r>
            <a:r>
              <a:rPr lang="en-US" dirty="0" smtClean="0"/>
              <a:t> </a:t>
            </a:r>
            <a:r>
              <a:rPr lang="en-US" dirty="0"/>
              <a:t>is a measure of how long the item </a:t>
            </a:r>
            <a:r>
              <a:rPr lang="en-US" dirty="0">
                <a:solidFill>
                  <a:srgbClr val="FF0000"/>
                </a:solidFill>
              </a:rPr>
              <a:t>performs its intended function</a:t>
            </a:r>
            <a:r>
              <a:rPr lang="en-US" dirty="0" smtClean="0"/>
              <a:t>.</a:t>
            </a:r>
          </a:p>
          <a:p>
            <a:pPr marL="448056" lvl="1" indent="0">
              <a:buNone/>
            </a:pPr>
            <a:endParaRPr lang="en-US" b="1" dirty="0" smtClean="0"/>
          </a:p>
          <a:p>
            <a:pPr lvl="1"/>
            <a:r>
              <a:rPr lang="en-US" b="1" dirty="0" smtClean="0"/>
              <a:t>Cryogenic</a:t>
            </a:r>
            <a:r>
              <a:rPr lang="en-US" dirty="0" smtClean="0"/>
              <a:t> system, </a:t>
            </a:r>
            <a:r>
              <a:rPr lang="en-US" b="1" dirty="0" smtClean="0"/>
              <a:t>machine protection </a:t>
            </a:r>
            <a:r>
              <a:rPr lang="en-US" dirty="0" smtClean="0"/>
              <a:t>must be reliable</a:t>
            </a:r>
          </a:p>
          <a:p>
            <a:pPr lvl="1"/>
            <a:r>
              <a:rPr lang="en-US" dirty="0" smtClean="0"/>
              <a:t> </a:t>
            </a:r>
            <a:r>
              <a:rPr lang="en-US" b="1" dirty="0" smtClean="0"/>
              <a:t>Injector chain </a:t>
            </a:r>
            <a:r>
              <a:rPr lang="en-US" dirty="0" smtClean="0"/>
              <a:t>has to be available during LHC injection</a:t>
            </a:r>
            <a:endParaRPr lang="en-GB" dirty="0"/>
          </a:p>
        </p:txBody>
      </p:sp>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a:t>
            </a:fld>
            <a:endParaRPr lang="en-US" dirty="0"/>
          </a:p>
        </p:txBody>
      </p:sp>
    </p:spTree>
    <p:extLst>
      <p:ext uri="{BB962C8B-B14F-4D97-AF65-F5344CB8AC3E}">
        <p14:creationId xmlns:p14="http://schemas.microsoft.com/office/powerpoint/2010/main" val="185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a:bodyPr>
          <a:lstStyle/>
          <a:p>
            <a:r>
              <a:rPr lang="en-US" altLang="en-US" dirty="0" smtClean="0"/>
              <a:t>Minimizing the dead time</a:t>
            </a:r>
          </a:p>
        </p:txBody>
      </p:sp>
      <p:sp>
        <p:nvSpPr>
          <p:cNvPr id="4" name="Content Placeholder 3"/>
          <p:cNvSpPr>
            <a:spLocks noGrp="1"/>
          </p:cNvSpPr>
          <p:nvPr>
            <p:ph idx="1"/>
          </p:nvPr>
        </p:nvSpPr>
        <p:spPr/>
        <p:txBody>
          <a:bodyPr/>
          <a:lstStyle/>
          <a:p>
            <a:endParaRPr lang="en-GB"/>
          </a:p>
        </p:txBody>
      </p:sp>
      <p:sp>
        <p:nvSpPr>
          <p:cNvPr id="47107"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52ECA511-2A3D-4BAA-8C2D-B8728F380E2D}" type="slidenum">
              <a:rPr lang="en-US" altLang="en-US" smtClean="0">
                <a:solidFill>
                  <a:prstClr val="black"/>
                </a:solidFill>
              </a:rPr>
              <a:pPr/>
              <a:t>12</a:t>
            </a:fld>
            <a:endParaRPr lang="en-US" altLang="en-US" smtClean="0">
              <a:solidFill>
                <a:prstClr val="black"/>
              </a:solidFill>
            </a:endParaRPr>
          </a:p>
        </p:txBody>
      </p:sp>
      <p:sp>
        <p:nvSpPr>
          <p:cNvPr id="20" name="Rectangle 2"/>
          <p:cNvSpPr>
            <a:spLocks noChangeArrowheads="1"/>
          </p:cNvSpPr>
          <p:nvPr/>
        </p:nvSpPr>
        <p:spPr bwMode="auto">
          <a:xfrm>
            <a:off x="177800" y="1130300"/>
            <a:ext cx="8850313" cy="5562600"/>
          </a:xfrm>
          <a:prstGeom prst="rect">
            <a:avLst/>
          </a:prstGeom>
          <a:solidFill>
            <a:srgbClr val="FFFFFF"/>
          </a:solidFill>
          <a:ln w="12700">
            <a:solidFill>
              <a:srgbClr val="FFFFFF"/>
            </a:solidFill>
            <a:miter lim="800000"/>
            <a:headEnd type="none" w="sm" len="sm"/>
            <a:tailEnd type="none" w="sm" len="sm"/>
          </a:ln>
        </p:spPr>
        <p:txBody>
          <a:bodyPr wrap="none" anchor="ctr"/>
          <a:lstStyle/>
          <a:p>
            <a:pPr algn="ctr">
              <a:defRPr/>
            </a:pPr>
            <a:endParaRPr lang="en-GB" sz="2400" kern="0">
              <a:solidFill>
                <a:sysClr val="windowText" lastClr="000000"/>
              </a:solidFill>
              <a:latin typeface="Book Antiqua" pitchFamily="18" charset="0"/>
            </a:endParaRPr>
          </a:p>
        </p:txBody>
      </p:sp>
      <p:pic>
        <p:nvPicPr>
          <p:cNvPr id="4710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956" y="1635125"/>
            <a:ext cx="9144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AutoShape 7"/>
          <p:cNvSpPr>
            <a:spLocks/>
          </p:cNvSpPr>
          <p:nvPr/>
        </p:nvSpPr>
        <p:spPr bwMode="auto">
          <a:xfrm>
            <a:off x="3488120" y="1211263"/>
            <a:ext cx="887413" cy="661987"/>
          </a:xfrm>
          <a:prstGeom prst="accentCallout2">
            <a:avLst>
              <a:gd name="adj1" fmla="val 17264"/>
              <a:gd name="adj2" fmla="val -8588"/>
              <a:gd name="adj3" fmla="val 17264"/>
              <a:gd name="adj4" fmla="val -8588"/>
              <a:gd name="adj5" fmla="val 109352"/>
              <a:gd name="adj6" fmla="val -37745"/>
            </a:avLst>
          </a:prstGeom>
          <a:solidFill>
            <a:srgbClr val="EAEAEA"/>
          </a:solidFill>
          <a:ln w="9525">
            <a:solidFill>
              <a:srgbClr val="0000FF"/>
            </a:solidFill>
            <a:miter lim="800000"/>
            <a:headEnd type="none" w="sm" len="lg"/>
            <a:tailEnd type="stealth" w="sm" len="lg"/>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en-US" sz="1600" dirty="0">
                <a:solidFill>
                  <a:srgbClr val="0000FF"/>
                </a:solidFill>
                <a:latin typeface="Tahoma" pitchFamily="34" charset="0"/>
              </a:rPr>
              <a:t>beam dump</a:t>
            </a:r>
            <a:endParaRPr lang="en-US" altLang="en-US" sz="1600" dirty="0">
              <a:solidFill>
                <a:srgbClr val="0000FF"/>
              </a:solidFill>
              <a:latin typeface="Arial" charset="0"/>
            </a:endParaRPr>
          </a:p>
        </p:txBody>
      </p:sp>
      <p:sp>
        <p:nvSpPr>
          <p:cNvPr id="30" name="Line 13"/>
          <p:cNvSpPr>
            <a:spLocks noChangeShapeType="1"/>
          </p:cNvSpPr>
          <p:nvPr/>
        </p:nvSpPr>
        <p:spPr bwMode="auto">
          <a:xfrm flipH="1" flipV="1">
            <a:off x="1977483" y="5508702"/>
            <a:ext cx="2954557" cy="8530"/>
          </a:xfrm>
          <a:prstGeom prst="line">
            <a:avLst/>
          </a:prstGeom>
          <a:noFill/>
          <a:ln w="28575">
            <a:solidFill>
              <a:srgbClr val="008000"/>
            </a:solidFill>
            <a:round/>
            <a:headEnd type="triangle" w="sm" len="sm"/>
            <a:tailEnd type="none" w="sm" len="sm"/>
          </a:ln>
        </p:spPr>
        <p:txBody>
          <a:bodyPr/>
          <a:lstStyle/>
          <a:p>
            <a:pPr>
              <a:defRPr/>
            </a:pPr>
            <a:endParaRPr lang="en-US" kern="0">
              <a:solidFill>
                <a:sysClr val="windowText" lastClr="000000"/>
              </a:solidFill>
            </a:endParaRPr>
          </a:p>
        </p:txBody>
      </p:sp>
      <p:sp>
        <p:nvSpPr>
          <p:cNvPr id="31" name="Text Box 14"/>
          <p:cNvSpPr txBox="1">
            <a:spLocks noChangeArrowheads="1"/>
          </p:cNvSpPr>
          <p:nvPr/>
        </p:nvSpPr>
        <p:spPr bwMode="auto">
          <a:xfrm>
            <a:off x="832148" y="5307587"/>
            <a:ext cx="1143000" cy="366712"/>
          </a:xfrm>
          <a:prstGeom prst="rect">
            <a:avLst/>
          </a:prstGeom>
          <a:solidFill>
            <a:srgbClr val="CCFFCC"/>
          </a:solidFill>
          <a:ln w="12700">
            <a:noFill/>
            <a:miter lim="800000"/>
            <a:headEnd type="none" w="sm" len="sm"/>
            <a:tailEnd type="none" w="sm" len="sm"/>
          </a:ln>
        </p:spPr>
        <p:txBody>
          <a:bodyPr>
            <a:spAutoFit/>
          </a:bodyPr>
          <a:lstStyle/>
          <a:p>
            <a:pPr>
              <a:defRPr/>
            </a:pPr>
            <a:r>
              <a:rPr lang="en-GB" kern="0">
                <a:solidFill>
                  <a:srgbClr val="0000FF"/>
                </a:solidFill>
                <a:latin typeface="Arial" charset="0"/>
              </a:rPr>
              <a:t>450 GeV</a:t>
            </a:r>
          </a:p>
        </p:txBody>
      </p:sp>
      <p:sp>
        <p:nvSpPr>
          <p:cNvPr id="32" name="Text Box 15"/>
          <p:cNvSpPr txBox="1">
            <a:spLocks noChangeArrowheads="1"/>
          </p:cNvSpPr>
          <p:nvPr/>
        </p:nvSpPr>
        <p:spPr bwMode="auto">
          <a:xfrm>
            <a:off x="1030535" y="2132856"/>
            <a:ext cx="838200" cy="369332"/>
          </a:xfrm>
          <a:prstGeom prst="rect">
            <a:avLst/>
          </a:prstGeom>
          <a:solidFill>
            <a:srgbClr val="CCFFCC"/>
          </a:solidFill>
          <a:ln w="12700">
            <a:noFill/>
            <a:miter lim="800000"/>
            <a:headEnd type="none" w="sm" len="sm"/>
            <a:tailEnd type="none" w="sm" len="sm"/>
          </a:ln>
        </p:spPr>
        <p:txBody>
          <a:bodyPr>
            <a:spAutoFit/>
          </a:bodyPr>
          <a:lstStyle/>
          <a:p>
            <a:pPr>
              <a:defRPr/>
            </a:pPr>
            <a:r>
              <a:rPr lang="en-GB" kern="0" dirty="0" smtClean="0">
                <a:solidFill>
                  <a:srgbClr val="0000FF"/>
                </a:solidFill>
                <a:latin typeface="Arial" charset="0"/>
              </a:rPr>
              <a:t>4 </a:t>
            </a:r>
            <a:r>
              <a:rPr lang="en-GB" kern="0" dirty="0" err="1">
                <a:solidFill>
                  <a:srgbClr val="0000FF"/>
                </a:solidFill>
                <a:latin typeface="Arial" charset="0"/>
              </a:rPr>
              <a:t>TeV</a:t>
            </a:r>
            <a:endParaRPr lang="en-GB" kern="0" dirty="0">
              <a:solidFill>
                <a:srgbClr val="0000FF"/>
              </a:solidFill>
              <a:latin typeface="Arial" charset="0"/>
            </a:endParaRPr>
          </a:p>
        </p:txBody>
      </p:sp>
      <p:sp>
        <p:nvSpPr>
          <p:cNvPr id="33" name="Line 16"/>
          <p:cNvSpPr>
            <a:spLocks noChangeShapeType="1"/>
          </p:cNvSpPr>
          <p:nvPr/>
        </p:nvSpPr>
        <p:spPr bwMode="auto">
          <a:xfrm flipH="1">
            <a:off x="7914137" y="1415709"/>
            <a:ext cx="599633" cy="526102"/>
          </a:xfrm>
          <a:prstGeom prst="line">
            <a:avLst/>
          </a:prstGeom>
          <a:noFill/>
          <a:ln w="38100">
            <a:solidFill>
              <a:srgbClr val="008000"/>
            </a:solidFill>
            <a:round/>
            <a:headEnd type="none" w="sm" len="sm"/>
            <a:tailEnd type="triangle" w="sm" len="sm"/>
          </a:ln>
        </p:spPr>
        <p:txBody>
          <a:bodyPr/>
          <a:lstStyle/>
          <a:p>
            <a:pPr>
              <a:defRPr/>
            </a:pPr>
            <a:endParaRPr lang="en-US" kern="0">
              <a:solidFill>
                <a:sysClr val="windowText" lastClr="000000"/>
              </a:solidFill>
            </a:endParaRPr>
          </a:p>
        </p:txBody>
      </p:sp>
      <p:sp>
        <p:nvSpPr>
          <p:cNvPr id="21" name="Rectangle 20"/>
          <p:cNvSpPr/>
          <p:nvPr/>
        </p:nvSpPr>
        <p:spPr>
          <a:xfrm>
            <a:off x="2411760" y="2057182"/>
            <a:ext cx="744984" cy="3656768"/>
          </a:xfrm>
          <a:prstGeom prst="rect">
            <a:avLst/>
          </a:prstGeom>
          <a:solidFill>
            <a:srgbClr val="92D05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solidFill>
                  <a:prstClr val="white"/>
                </a:solidFill>
              </a:rPr>
              <a:t>Collisions</a:t>
            </a:r>
            <a:endParaRPr lang="en-GB" dirty="0">
              <a:solidFill>
                <a:prstClr val="white"/>
              </a:solidFill>
            </a:endParaRPr>
          </a:p>
        </p:txBody>
      </p:sp>
      <p:sp>
        <p:nvSpPr>
          <p:cNvPr id="24" name="Freeform 6"/>
          <p:cNvSpPr>
            <a:spLocks/>
          </p:cNvSpPr>
          <p:nvPr/>
        </p:nvSpPr>
        <p:spPr bwMode="auto">
          <a:xfrm>
            <a:off x="2971800" y="1898650"/>
            <a:ext cx="369888" cy="323850"/>
          </a:xfrm>
          <a:custGeom>
            <a:avLst/>
            <a:gdLst>
              <a:gd name="T0" fmla="*/ 50 w 760"/>
              <a:gd name="T1" fmla="*/ 200 h 690"/>
              <a:gd name="T2" fmla="*/ 210 w 760"/>
              <a:gd name="T3" fmla="*/ 400 h 690"/>
              <a:gd name="T4" fmla="*/ 0 w 760"/>
              <a:gd name="T5" fmla="*/ 490 h 690"/>
              <a:gd name="T6" fmla="*/ 230 w 760"/>
              <a:gd name="T7" fmla="*/ 480 h 690"/>
              <a:gd name="T8" fmla="*/ 140 w 760"/>
              <a:gd name="T9" fmla="*/ 690 h 690"/>
              <a:gd name="T10" fmla="*/ 350 w 760"/>
              <a:gd name="T11" fmla="*/ 510 h 690"/>
              <a:gd name="T12" fmla="*/ 460 w 760"/>
              <a:gd name="T13" fmla="*/ 690 h 690"/>
              <a:gd name="T14" fmla="*/ 380 w 760"/>
              <a:gd name="T15" fmla="*/ 450 h 690"/>
              <a:gd name="T16" fmla="*/ 760 w 760"/>
              <a:gd name="T17" fmla="*/ 340 h 690"/>
              <a:gd name="T18" fmla="*/ 350 w 760"/>
              <a:gd name="T19" fmla="*/ 360 h 690"/>
              <a:gd name="T20" fmla="*/ 430 w 760"/>
              <a:gd name="T21" fmla="*/ 0 h 690"/>
              <a:gd name="T22" fmla="*/ 250 w 760"/>
              <a:gd name="T23" fmla="*/ 280 h 690"/>
              <a:gd name="T24" fmla="*/ 50 w 760"/>
              <a:gd name="T25" fmla="*/ 200 h 6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0"/>
              <a:gd name="T40" fmla="*/ 0 h 690"/>
              <a:gd name="T41" fmla="*/ 760 w 760"/>
              <a:gd name="T42" fmla="*/ 690 h 6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0" h="690">
                <a:moveTo>
                  <a:pt x="50" y="200"/>
                </a:moveTo>
                <a:lnTo>
                  <a:pt x="210" y="400"/>
                </a:lnTo>
                <a:lnTo>
                  <a:pt x="0" y="490"/>
                </a:lnTo>
                <a:lnTo>
                  <a:pt x="230" y="480"/>
                </a:lnTo>
                <a:lnTo>
                  <a:pt x="140" y="690"/>
                </a:lnTo>
                <a:lnTo>
                  <a:pt x="350" y="510"/>
                </a:lnTo>
                <a:lnTo>
                  <a:pt x="460" y="690"/>
                </a:lnTo>
                <a:lnTo>
                  <a:pt x="380" y="450"/>
                </a:lnTo>
                <a:lnTo>
                  <a:pt x="760" y="340"/>
                </a:lnTo>
                <a:lnTo>
                  <a:pt x="350" y="360"/>
                </a:lnTo>
                <a:lnTo>
                  <a:pt x="430" y="0"/>
                </a:lnTo>
                <a:lnTo>
                  <a:pt x="250" y="280"/>
                </a:lnTo>
                <a:lnTo>
                  <a:pt x="50" y="200"/>
                </a:lnTo>
                <a:close/>
              </a:path>
            </a:pathLst>
          </a:custGeom>
          <a:solidFill>
            <a:srgbClr val="FF9900"/>
          </a:solidFill>
          <a:ln w="9525">
            <a:solidFill>
              <a:srgbClr val="FF0000"/>
            </a:solidFill>
            <a:round/>
            <a:headEnd/>
            <a:tailEnd/>
          </a:ln>
        </p:spPr>
        <p:txBody>
          <a:bodyPr/>
          <a:lstStyle/>
          <a:p>
            <a:pPr>
              <a:defRPr/>
            </a:pPr>
            <a:endParaRPr lang="en-US" kern="0">
              <a:solidFill>
                <a:sysClr val="windowText" lastClr="000000"/>
              </a:solidFill>
            </a:endParaRPr>
          </a:p>
        </p:txBody>
      </p:sp>
      <p:sp>
        <p:nvSpPr>
          <p:cNvPr id="22" name="Rectangle 21"/>
          <p:cNvSpPr/>
          <p:nvPr/>
        </p:nvSpPr>
        <p:spPr>
          <a:xfrm>
            <a:off x="7841462" y="2057182"/>
            <a:ext cx="744984" cy="3683318"/>
          </a:xfrm>
          <a:prstGeom prst="rect">
            <a:avLst/>
          </a:prstGeom>
          <a:solidFill>
            <a:srgbClr val="92D05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solidFill>
                  <a:prstClr val="white"/>
                </a:solidFill>
              </a:rPr>
              <a:t>Collisions</a:t>
            </a:r>
            <a:endParaRPr lang="en-GB" dirty="0">
              <a:solidFill>
                <a:prstClr val="white"/>
              </a:solidFill>
            </a:endParaRPr>
          </a:p>
        </p:txBody>
      </p:sp>
      <p:sp>
        <p:nvSpPr>
          <p:cNvPr id="26" name="Rectangle 25"/>
          <p:cNvSpPr/>
          <p:nvPr/>
        </p:nvSpPr>
        <p:spPr>
          <a:xfrm>
            <a:off x="6154798" y="2057182"/>
            <a:ext cx="1155144" cy="3673309"/>
          </a:xfrm>
          <a:prstGeom prst="rect">
            <a:avLst/>
          </a:prstGeom>
          <a:solidFill>
            <a:srgbClr val="CC99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solidFill>
                  <a:prstClr val="white"/>
                </a:solidFill>
              </a:rPr>
              <a:t>Ramp</a:t>
            </a:r>
            <a:endParaRPr lang="en-GB" dirty="0">
              <a:solidFill>
                <a:prstClr val="white"/>
              </a:solidFill>
            </a:endParaRPr>
          </a:p>
        </p:txBody>
      </p:sp>
      <p:sp>
        <p:nvSpPr>
          <p:cNvPr id="27" name="Rectangle 26"/>
          <p:cNvSpPr/>
          <p:nvPr/>
        </p:nvSpPr>
        <p:spPr>
          <a:xfrm>
            <a:off x="7309598" y="2057182"/>
            <a:ext cx="540296" cy="3673309"/>
          </a:xfrm>
          <a:prstGeom prst="rect">
            <a:avLst/>
          </a:prstGeom>
          <a:solidFill>
            <a:schemeClr val="accent4">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solidFill>
                  <a:prstClr val="white"/>
                </a:solidFill>
              </a:rPr>
              <a:t>Squeeze</a:t>
            </a:r>
            <a:endParaRPr lang="en-GB" dirty="0">
              <a:solidFill>
                <a:prstClr val="white"/>
              </a:solidFill>
            </a:endParaRPr>
          </a:p>
        </p:txBody>
      </p:sp>
      <p:sp>
        <p:nvSpPr>
          <p:cNvPr id="3" name="Rectangle 2"/>
          <p:cNvSpPr/>
          <p:nvPr/>
        </p:nvSpPr>
        <p:spPr>
          <a:xfrm>
            <a:off x="748419" y="2458703"/>
            <a:ext cx="1185167" cy="2832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809684" y="1861174"/>
            <a:ext cx="1185167" cy="243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p:cNvSpPr/>
          <p:nvPr/>
        </p:nvSpPr>
        <p:spPr>
          <a:xfrm>
            <a:off x="1170957" y="5927825"/>
            <a:ext cx="7423575" cy="371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p:cNvSpPr/>
          <p:nvPr/>
        </p:nvSpPr>
        <p:spPr>
          <a:xfrm>
            <a:off x="7842946" y="5881724"/>
            <a:ext cx="1185167" cy="371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Rectangle 35"/>
          <p:cNvSpPr/>
          <p:nvPr/>
        </p:nvSpPr>
        <p:spPr>
          <a:xfrm>
            <a:off x="2503329" y="6452347"/>
            <a:ext cx="5134679" cy="371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Rectangle 36"/>
          <p:cNvSpPr/>
          <p:nvPr/>
        </p:nvSpPr>
        <p:spPr>
          <a:xfrm>
            <a:off x="3156400" y="2057182"/>
            <a:ext cx="1343248" cy="3673309"/>
          </a:xfrm>
          <a:prstGeom prst="rect">
            <a:avLst/>
          </a:prstGeom>
          <a:solidFill>
            <a:srgbClr val="FFC0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err="1" smtClean="0">
                <a:solidFill>
                  <a:prstClr val="white"/>
                </a:solidFill>
              </a:rPr>
              <a:t>Rampdown</a:t>
            </a:r>
            <a:endParaRPr lang="en-GB" dirty="0">
              <a:solidFill>
                <a:prstClr val="white"/>
              </a:solidFill>
            </a:endParaRPr>
          </a:p>
        </p:txBody>
      </p:sp>
      <p:sp>
        <p:nvSpPr>
          <p:cNvPr id="38" name="Rectangle 37"/>
          <p:cNvSpPr/>
          <p:nvPr/>
        </p:nvSpPr>
        <p:spPr>
          <a:xfrm>
            <a:off x="4499304" y="2057182"/>
            <a:ext cx="432047" cy="3673309"/>
          </a:xfrm>
          <a:prstGeom prst="rect">
            <a:avLst/>
          </a:prstGeom>
          <a:solidFill>
            <a:srgbClr val="7030A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err="1" smtClean="0">
                <a:solidFill>
                  <a:prstClr val="white"/>
                </a:solidFill>
              </a:rPr>
              <a:t>Prepareation</a:t>
            </a:r>
            <a:r>
              <a:rPr lang="en-GB" dirty="0" smtClean="0">
                <a:solidFill>
                  <a:prstClr val="white"/>
                </a:solidFill>
              </a:rPr>
              <a:t> (access)</a:t>
            </a:r>
            <a:endParaRPr lang="en-GB" dirty="0">
              <a:solidFill>
                <a:prstClr val="white"/>
              </a:solidFill>
            </a:endParaRPr>
          </a:p>
        </p:txBody>
      </p:sp>
      <p:sp>
        <p:nvSpPr>
          <p:cNvPr id="39" name="Rectangle 38"/>
          <p:cNvSpPr/>
          <p:nvPr/>
        </p:nvSpPr>
        <p:spPr>
          <a:xfrm>
            <a:off x="4931007" y="2057182"/>
            <a:ext cx="1224135" cy="3673309"/>
          </a:xfrm>
          <a:prstGeom prst="rect">
            <a:avLst/>
          </a:prstGeom>
          <a:solidFill>
            <a:schemeClr val="tx2">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solidFill>
                  <a:prstClr val="white"/>
                </a:solidFill>
              </a:rPr>
              <a:t>Injection</a:t>
            </a:r>
            <a:endParaRPr lang="en-GB" dirty="0">
              <a:solidFill>
                <a:prstClr val="white"/>
              </a:solidFill>
            </a:endParaRPr>
          </a:p>
        </p:txBody>
      </p:sp>
      <p:sp>
        <p:nvSpPr>
          <p:cNvPr id="5" name="Left-Right Arrow 4"/>
          <p:cNvSpPr/>
          <p:nvPr/>
        </p:nvSpPr>
        <p:spPr>
          <a:xfrm>
            <a:off x="3146895" y="2687413"/>
            <a:ext cx="4665502" cy="2417370"/>
          </a:xfrm>
          <a:prstGeom prst="lef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Turnaround time</a:t>
            </a:r>
          </a:p>
          <a:p>
            <a:pPr algn="ctr"/>
            <a:r>
              <a:rPr lang="en-GB" dirty="0" smtClean="0"/>
              <a:t>~ 2 to 3 hours</a:t>
            </a:r>
            <a:endParaRPr lang="en-GB" dirty="0"/>
          </a:p>
        </p:txBody>
      </p:sp>
      <p:sp>
        <p:nvSpPr>
          <p:cNvPr id="2" name="Date Placeholder 1"/>
          <p:cNvSpPr>
            <a:spLocks noGrp="1"/>
          </p:cNvSpPr>
          <p:nvPr>
            <p:ph type="dt" sz="half" idx="2"/>
          </p:nvPr>
        </p:nvSpPr>
        <p:spPr/>
        <p:txBody>
          <a:bodyPr/>
          <a:lstStyle/>
          <a:p>
            <a:r>
              <a:rPr lang="en-US" smtClean="0"/>
              <a:t>10/27/2014</a:t>
            </a:r>
            <a:endParaRPr lang="en-US" dirty="0"/>
          </a:p>
        </p:txBody>
      </p:sp>
      <p:sp>
        <p:nvSpPr>
          <p:cNvPr id="6" name="Footer Placeholder 5"/>
          <p:cNvSpPr>
            <a:spLocks noGrp="1"/>
          </p:cNvSpPr>
          <p:nvPr>
            <p:ph type="ftr" sz="quarter" idx="3"/>
          </p:nvPr>
        </p:nvSpPr>
        <p:spPr/>
        <p:txBody>
          <a:bodyPr/>
          <a:lstStyle/>
          <a:p>
            <a:r>
              <a:rPr lang="en-US" smtClean="0"/>
              <a:t>Wao 2014</a:t>
            </a:r>
            <a:endParaRPr lang="en-US" dirty="0"/>
          </a:p>
        </p:txBody>
      </p:sp>
    </p:spTree>
    <p:extLst>
      <p:ext uri="{BB962C8B-B14F-4D97-AF65-F5344CB8AC3E}">
        <p14:creationId xmlns:p14="http://schemas.microsoft.com/office/powerpoint/2010/main" val="44196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13"/>
                                        </p:tgtEl>
                                        <p:attrNameLst>
                                          <p:attrName>style.visibility</p:attrName>
                                        </p:attrNameLst>
                                      </p:cBhvr>
                                      <p:to>
                                        <p:strVal val="visible"/>
                                      </p:to>
                                    </p:set>
                                    <p:animEffect transition="in" filter="fade">
                                      <p:cBhvr>
                                        <p:cTn id="12" dur="500"/>
                                        <p:tgtEl>
                                          <p:spTgt spid="471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animBg="1"/>
      <p:bldP spid="33" grpId="0" animBg="1"/>
      <p:bldP spid="21" grpId="0" animBg="1"/>
      <p:bldP spid="24" grpId="0" animBg="1"/>
      <p:bldP spid="22" grpId="0" animBg="1"/>
      <p:bldP spid="26" grpId="0" animBg="1"/>
      <p:bldP spid="27" grpId="0" animBg="1"/>
      <p:bldP spid="37" grpId="0" animBg="1"/>
      <p:bldP spid="38" grpId="0" animBg="1"/>
      <p:bldP spid="39"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Reality …</a:t>
            </a:r>
            <a:endParaRPr lang="en-GB" dirty="0"/>
          </a:p>
        </p:txBody>
      </p:sp>
      <p:sp>
        <p:nvSpPr>
          <p:cNvPr id="3" name="Content Placeholder 2"/>
          <p:cNvSpPr>
            <a:spLocks noGrp="1"/>
          </p:cNvSpPr>
          <p:nvPr>
            <p:ph idx="1"/>
          </p:nvPr>
        </p:nvSpPr>
        <p:spPr/>
        <p:txBody>
          <a:bodyPr/>
          <a:lstStyle/>
          <a:p>
            <a:endParaRPr lang="en-GB"/>
          </a:p>
        </p:txBody>
      </p:sp>
      <p:pic>
        <p:nvPicPr>
          <p:cNvPr id="7" name="Picture 6"/>
          <p:cNvPicPr>
            <a:picLocks noChangeAspect="1"/>
          </p:cNvPicPr>
          <p:nvPr/>
        </p:nvPicPr>
        <p:blipFill>
          <a:blip r:embed="rId3"/>
          <a:stretch>
            <a:fillRect/>
          </a:stretch>
        </p:blipFill>
        <p:spPr>
          <a:xfrm>
            <a:off x="0" y="1363259"/>
            <a:ext cx="9101328" cy="4808416"/>
          </a:xfrm>
          <a:prstGeom prst="rect">
            <a:avLst/>
          </a:prstGeom>
        </p:spPr>
      </p:pic>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13</a:t>
            </a:fld>
            <a:endParaRPr lang="en-US" dirty="0"/>
          </a:p>
        </p:txBody>
      </p:sp>
    </p:spTree>
    <p:extLst>
      <p:ext uri="{BB962C8B-B14F-4D97-AF65-F5344CB8AC3E}">
        <p14:creationId xmlns:p14="http://schemas.microsoft.com/office/powerpoint/2010/main" val="3202675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 name="Rectangle 12"/>
          <p:cNvSpPr/>
          <p:nvPr/>
        </p:nvSpPr>
        <p:spPr>
          <a:xfrm>
            <a:off x="3530309" y="2425187"/>
            <a:ext cx="1820902" cy="152243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Integrated luminosity</a:t>
            </a:r>
          </a:p>
          <a:p>
            <a:pPr algn="ctr"/>
            <a:endParaRPr lang="en-GB" dirty="0"/>
          </a:p>
        </p:txBody>
      </p:sp>
      <p:cxnSp>
        <p:nvCxnSpPr>
          <p:cNvPr id="3" name="Straight Arrow Connector 2"/>
          <p:cNvCxnSpPr/>
          <p:nvPr/>
        </p:nvCxnSpPr>
        <p:spPr>
          <a:xfrm>
            <a:off x="2523455" y="1692806"/>
            <a:ext cx="1358043" cy="1076032"/>
          </a:xfrm>
          <a:prstGeom prst="straightConnector1">
            <a:avLst/>
          </a:prstGeom>
          <a:ln w="25400">
            <a:headEnd type="triangle" w="lg" len="lg"/>
            <a:tailEnd type="ova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21374" y="891626"/>
            <a:ext cx="3456384" cy="646331"/>
          </a:xfrm>
          <a:prstGeom prst="rect">
            <a:avLst/>
          </a:prstGeom>
          <a:noFill/>
        </p:spPr>
        <p:txBody>
          <a:bodyPr wrap="square" rtlCol="0">
            <a:spAutoFit/>
          </a:bodyPr>
          <a:lstStyle/>
          <a:p>
            <a:r>
              <a:rPr lang="en-US" dirty="0" smtClean="0"/>
              <a:t>Lightness of the fault</a:t>
            </a:r>
          </a:p>
          <a:p>
            <a:r>
              <a:rPr lang="en-US" dirty="0" smtClean="0"/>
              <a:t>(Fault easy to clear)</a:t>
            </a:r>
            <a:endParaRPr lang="en-GB" dirty="0"/>
          </a:p>
        </p:txBody>
      </p:sp>
      <p:sp>
        <p:nvSpPr>
          <p:cNvPr id="8" name="TextBox 7"/>
          <p:cNvSpPr txBox="1"/>
          <p:nvPr/>
        </p:nvSpPr>
        <p:spPr>
          <a:xfrm>
            <a:off x="6444208" y="1160813"/>
            <a:ext cx="2095445" cy="646331"/>
          </a:xfrm>
          <a:prstGeom prst="rect">
            <a:avLst/>
          </a:prstGeom>
          <a:noFill/>
        </p:spPr>
        <p:txBody>
          <a:bodyPr wrap="none" rtlCol="0">
            <a:spAutoFit/>
          </a:bodyPr>
          <a:lstStyle/>
          <a:p>
            <a:r>
              <a:rPr lang="en-US" dirty="0" smtClean="0"/>
              <a:t>Scheduled Time </a:t>
            </a:r>
          </a:p>
          <a:p>
            <a:r>
              <a:rPr lang="en-US" dirty="0" smtClean="0"/>
              <a:t>devoted to physics</a:t>
            </a:r>
            <a:endParaRPr lang="en-GB" dirty="0"/>
          </a:p>
        </p:txBody>
      </p:sp>
      <p:sp>
        <p:nvSpPr>
          <p:cNvPr id="9" name="TextBox 8"/>
          <p:cNvSpPr txBox="1"/>
          <p:nvPr/>
        </p:nvSpPr>
        <p:spPr>
          <a:xfrm>
            <a:off x="1072836" y="4723307"/>
            <a:ext cx="1364476" cy="646331"/>
          </a:xfrm>
          <a:prstGeom prst="rect">
            <a:avLst/>
          </a:prstGeom>
          <a:noFill/>
        </p:spPr>
        <p:txBody>
          <a:bodyPr wrap="none" rtlCol="0">
            <a:spAutoFit/>
          </a:bodyPr>
          <a:lstStyle/>
          <a:p>
            <a:r>
              <a:rPr lang="en-US" dirty="0" smtClean="0"/>
              <a:t>Shorter </a:t>
            </a:r>
          </a:p>
          <a:p>
            <a:r>
              <a:rPr lang="en-US" dirty="0" smtClean="0"/>
              <a:t>turnaround </a:t>
            </a:r>
            <a:endParaRPr lang="en-GB" dirty="0"/>
          </a:p>
        </p:txBody>
      </p:sp>
      <p:sp>
        <p:nvSpPr>
          <p:cNvPr id="12" name="TextBox 11"/>
          <p:cNvSpPr txBox="1"/>
          <p:nvPr/>
        </p:nvSpPr>
        <p:spPr>
          <a:xfrm>
            <a:off x="6751984" y="4585529"/>
            <a:ext cx="1479892" cy="646331"/>
          </a:xfrm>
          <a:prstGeom prst="rect">
            <a:avLst/>
          </a:prstGeom>
          <a:noFill/>
        </p:spPr>
        <p:txBody>
          <a:bodyPr wrap="none" rtlCol="0">
            <a:spAutoFit/>
          </a:bodyPr>
          <a:lstStyle/>
          <a:p>
            <a:r>
              <a:rPr lang="en-US" dirty="0" smtClean="0"/>
              <a:t>Physics </a:t>
            </a:r>
          </a:p>
          <a:p>
            <a:r>
              <a:rPr lang="en-US" dirty="0" smtClean="0"/>
              <a:t>performance</a:t>
            </a:r>
            <a:endParaRPr lang="en-GB" dirty="0"/>
          </a:p>
        </p:txBody>
      </p:sp>
      <p:sp>
        <p:nvSpPr>
          <p:cNvPr id="2" name="TextBox 1"/>
          <p:cNvSpPr txBox="1"/>
          <p:nvPr/>
        </p:nvSpPr>
        <p:spPr>
          <a:xfrm>
            <a:off x="3564914" y="774604"/>
            <a:ext cx="2102744" cy="584775"/>
          </a:xfrm>
          <a:prstGeom prst="rect">
            <a:avLst/>
          </a:prstGeom>
          <a:noFill/>
        </p:spPr>
        <p:txBody>
          <a:bodyPr wrap="square" rtlCol="0">
            <a:spAutoFit/>
          </a:bodyPr>
          <a:lstStyle/>
          <a:p>
            <a:r>
              <a:rPr lang="en-GB" sz="3200" dirty="0" smtClean="0">
                <a:solidFill>
                  <a:srgbClr val="00B050"/>
                </a:solidFill>
              </a:rPr>
              <a:t>Availability</a:t>
            </a:r>
            <a:endParaRPr lang="en-GB" sz="3200" dirty="0">
              <a:solidFill>
                <a:srgbClr val="00B050"/>
              </a:solidFill>
            </a:endParaRPr>
          </a:p>
        </p:txBody>
      </p:sp>
      <p:sp>
        <p:nvSpPr>
          <p:cNvPr id="5" name="TextBox 4"/>
          <p:cNvSpPr txBox="1"/>
          <p:nvPr/>
        </p:nvSpPr>
        <p:spPr>
          <a:xfrm>
            <a:off x="3222547" y="5277240"/>
            <a:ext cx="2817778" cy="646331"/>
          </a:xfrm>
          <a:prstGeom prst="rect">
            <a:avLst/>
          </a:prstGeom>
          <a:noFill/>
        </p:spPr>
        <p:txBody>
          <a:bodyPr wrap="square" rtlCol="0">
            <a:spAutoFit/>
          </a:bodyPr>
          <a:lstStyle/>
          <a:p>
            <a:r>
              <a:rPr lang="en-GB" dirty="0" smtClean="0">
                <a:solidFill>
                  <a:srgbClr val="C00000"/>
                </a:solidFill>
              </a:rPr>
              <a:t>Machine understanding </a:t>
            </a:r>
          </a:p>
          <a:p>
            <a:r>
              <a:rPr lang="en-GB" dirty="0" smtClean="0">
                <a:solidFill>
                  <a:srgbClr val="C00000"/>
                </a:solidFill>
              </a:rPr>
              <a:t>&amp; Operator skills </a:t>
            </a:r>
            <a:endParaRPr lang="en-GB" dirty="0">
              <a:solidFill>
                <a:srgbClr val="C00000"/>
              </a:solidFill>
            </a:endParaRPr>
          </a:p>
        </p:txBody>
      </p:sp>
      <p:sp>
        <p:nvSpPr>
          <p:cNvPr id="15" name="Title 1"/>
          <p:cNvSpPr txBox="1">
            <a:spLocks/>
          </p:cNvSpPr>
          <p:nvPr/>
        </p:nvSpPr>
        <p:spPr>
          <a:xfrm>
            <a:off x="0" y="82744"/>
            <a:ext cx="9144000" cy="488978"/>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400" dirty="0" smtClean="0"/>
              <a:t>Luminosity production optimisation</a:t>
            </a:r>
            <a:endParaRPr lang="en-GB" sz="3400" dirty="0"/>
          </a:p>
        </p:txBody>
      </p:sp>
      <p:sp>
        <p:nvSpPr>
          <p:cNvPr id="7" name="Up Arrow 6"/>
          <p:cNvSpPr/>
          <p:nvPr/>
        </p:nvSpPr>
        <p:spPr>
          <a:xfrm>
            <a:off x="4215384" y="1544906"/>
            <a:ext cx="713232" cy="723508"/>
          </a:xfrm>
          <a:prstGeom prst="upArrow">
            <a:avLst/>
          </a:prstGeom>
          <a:gradFill>
            <a:gsLst>
              <a:gs pos="0">
                <a:srgbClr val="00B050"/>
              </a:gs>
              <a:gs pos="100000">
                <a:schemeClr val="accent1">
                  <a:tint val="96000"/>
                  <a:shade val="80000"/>
                  <a:satMod val="105000"/>
                </a:schemeClr>
              </a:gs>
              <a:gs pos="100000">
                <a:schemeClr val="accent1">
                  <a:tint val="96000"/>
                  <a:shade val="59000"/>
                  <a:satMod val="120000"/>
                </a:schemeClr>
              </a:gs>
              <a:gs pos="100000">
                <a:schemeClr val="accent1">
                  <a:shade val="57000"/>
                  <a:satMod val="120000"/>
                </a:schemeClr>
              </a:gs>
              <a:gs pos="100000">
                <a:schemeClr val="accent1">
                  <a:shade val="56000"/>
                  <a:satMod val="145000"/>
                </a:schemeClr>
              </a:gs>
              <a:gs pos="100000">
                <a:schemeClr val="accent1">
                  <a:shade val="63000"/>
                  <a:satMod val="160000"/>
                </a:schemeClr>
              </a:gs>
              <a:gs pos="100000">
                <a:schemeClr val="accent1">
                  <a:tint val="99555"/>
                  <a:satMod val="15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Down Arrow 9"/>
          <p:cNvSpPr/>
          <p:nvPr/>
        </p:nvSpPr>
        <p:spPr>
          <a:xfrm>
            <a:off x="4215384" y="4102890"/>
            <a:ext cx="832104" cy="849898"/>
          </a:xfrm>
          <a:prstGeom prst="downArrow">
            <a:avLst/>
          </a:prstGeom>
          <a:gradFill>
            <a:gsLst>
              <a:gs pos="100000">
                <a:srgbClr val="FF0000"/>
              </a:gs>
              <a:gs pos="0">
                <a:schemeClr val="accent1">
                  <a:tint val="99555"/>
                  <a:satMod val="15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flipH="1">
            <a:off x="4928616" y="1459416"/>
            <a:ext cx="1561053" cy="1296516"/>
          </a:xfrm>
          <a:prstGeom prst="straightConnector1">
            <a:avLst/>
          </a:prstGeom>
          <a:ln w="25400">
            <a:headEnd type="triangle" w="lg" len="lg"/>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788487" y="3345023"/>
            <a:ext cx="2037073" cy="1562673"/>
          </a:xfrm>
          <a:prstGeom prst="straightConnector1">
            <a:avLst/>
          </a:prstGeom>
          <a:ln w="25400">
            <a:headEnd type="triangle" w="lg" len="lg"/>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437312" y="3334223"/>
            <a:ext cx="1853661" cy="1464146"/>
          </a:xfrm>
          <a:prstGeom prst="straightConnector1">
            <a:avLst/>
          </a:prstGeom>
          <a:ln w="25400">
            <a:headEnd type="triangle" w="lg" len="lg"/>
            <a:tailEnd type="oval"/>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2"/>
          </p:nvPr>
        </p:nvSpPr>
        <p:spPr/>
        <p:txBody>
          <a:bodyPr/>
          <a:lstStyle/>
          <a:p>
            <a:r>
              <a:rPr lang="en-US" smtClean="0"/>
              <a:t>10/27/2014</a:t>
            </a:r>
            <a:endParaRPr lang="en-US" dirty="0"/>
          </a:p>
        </p:txBody>
      </p:sp>
      <p:sp>
        <p:nvSpPr>
          <p:cNvPr id="11" name="Footer Placeholder 10"/>
          <p:cNvSpPr>
            <a:spLocks noGrp="1"/>
          </p:cNvSpPr>
          <p:nvPr>
            <p:ph type="ftr" sz="quarter" idx="3"/>
          </p:nvPr>
        </p:nvSpPr>
        <p:spPr/>
        <p:txBody>
          <a:bodyPr/>
          <a:lstStyle/>
          <a:p>
            <a:r>
              <a:rPr lang="en-US" smtClean="0"/>
              <a:t>Wao 2014</a:t>
            </a:r>
            <a:endParaRPr lang="en-US" dirty="0"/>
          </a:p>
        </p:txBody>
      </p:sp>
      <p:sp>
        <p:nvSpPr>
          <p:cNvPr id="14" name="Slide Number Placeholder 13"/>
          <p:cNvSpPr>
            <a:spLocks noGrp="1"/>
          </p:cNvSpPr>
          <p:nvPr>
            <p:ph type="sldNum" sz="quarter" idx="4"/>
          </p:nvPr>
        </p:nvSpPr>
        <p:spPr/>
        <p:txBody>
          <a:bodyPr/>
          <a:lstStyle/>
          <a:p>
            <a:fld id="{17918391-D411-FE40-AAD7-861AE5233E0E}" type="slidenum">
              <a:rPr lang="en-US" smtClean="0"/>
              <a:pPr/>
              <a:t>14</a:t>
            </a:fld>
            <a:endParaRPr lang="en-US" dirty="0"/>
          </a:p>
        </p:txBody>
      </p:sp>
    </p:spTree>
    <p:extLst>
      <p:ext uri="{BB962C8B-B14F-4D97-AF65-F5344CB8AC3E}">
        <p14:creationId xmlns:p14="http://schemas.microsoft.com/office/powerpoint/2010/main" val="347344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2" grpId="0"/>
      <p:bldP spid="2" grpId="0"/>
      <p:bldP spid="5" grpId="0"/>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19" name="Title 18"/>
          <p:cNvSpPr>
            <a:spLocks noGrp="1"/>
          </p:cNvSpPr>
          <p:nvPr>
            <p:ph type="title"/>
          </p:nvPr>
        </p:nvSpPr>
        <p:spPr/>
        <p:txBody>
          <a:bodyPr>
            <a:normAutofit/>
          </a:bodyPr>
          <a:lstStyle/>
          <a:p>
            <a:r>
              <a:rPr lang="en-US" dirty="0" smtClean="0"/>
              <a:t>Highly reliable</a:t>
            </a:r>
            <a:endParaRPr lang="en-GB" dirty="0"/>
          </a:p>
        </p:txBody>
      </p:sp>
      <p:grpSp>
        <p:nvGrpSpPr>
          <p:cNvPr id="20" name="Group 19"/>
          <p:cNvGrpSpPr/>
          <p:nvPr/>
        </p:nvGrpSpPr>
        <p:grpSpPr>
          <a:xfrm>
            <a:off x="147419" y="1303902"/>
            <a:ext cx="8722290" cy="4868544"/>
            <a:chOff x="179512" y="645577"/>
            <a:chExt cx="8722290" cy="5305492"/>
          </a:xfrm>
        </p:grpSpPr>
        <p:cxnSp>
          <p:nvCxnSpPr>
            <p:cNvPr id="22" name="Straight Arrow Connector 21"/>
            <p:cNvCxnSpPr/>
            <p:nvPr/>
          </p:nvCxnSpPr>
          <p:spPr>
            <a:xfrm flipH="1" flipV="1">
              <a:off x="2483768" y="1772816"/>
              <a:ext cx="3960440" cy="3528392"/>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79512" y="645577"/>
              <a:ext cx="3456384" cy="704339"/>
            </a:xfrm>
            <a:prstGeom prst="rect">
              <a:avLst/>
            </a:prstGeom>
            <a:noFill/>
          </p:spPr>
          <p:txBody>
            <a:bodyPr wrap="square" rtlCol="0">
              <a:spAutoFit/>
            </a:bodyPr>
            <a:lstStyle/>
            <a:p>
              <a:r>
                <a:rPr lang="en-US" dirty="0" smtClean="0">
                  <a:solidFill>
                    <a:srgbClr val="00B050"/>
                  </a:solidFill>
                </a:rPr>
                <a:t>Lightness of the fault</a:t>
              </a:r>
            </a:p>
            <a:p>
              <a:r>
                <a:rPr lang="en-US" dirty="0" smtClean="0">
                  <a:solidFill>
                    <a:srgbClr val="00B050"/>
                  </a:solidFill>
                </a:rPr>
                <a:t>(Fault easy to clear)</a:t>
              </a:r>
              <a:endParaRPr lang="en-GB" dirty="0">
                <a:solidFill>
                  <a:srgbClr val="00B050"/>
                </a:solidFill>
              </a:endParaRPr>
            </a:p>
          </p:txBody>
        </p:sp>
        <p:cxnSp>
          <p:nvCxnSpPr>
            <p:cNvPr id="24" name="Straight Arrow Connector 23"/>
            <p:cNvCxnSpPr/>
            <p:nvPr/>
          </p:nvCxnSpPr>
          <p:spPr>
            <a:xfrm flipV="1">
              <a:off x="2859183" y="1423900"/>
              <a:ext cx="3820963" cy="3806978"/>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444208" y="784076"/>
              <a:ext cx="2159566" cy="704339"/>
            </a:xfrm>
            <a:prstGeom prst="rect">
              <a:avLst/>
            </a:prstGeom>
            <a:noFill/>
          </p:spPr>
          <p:txBody>
            <a:bodyPr wrap="none" rtlCol="0">
              <a:spAutoFit/>
            </a:bodyPr>
            <a:lstStyle/>
            <a:p>
              <a:r>
                <a:rPr lang="en-US" dirty="0" smtClean="0">
                  <a:solidFill>
                    <a:srgbClr val="00B050"/>
                  </a:solidFill>
                </a:rPr>
                <a:t>Scheduled Time</a:t>
              </a:r>
            </a:p>
            <a:p>
              <a:r>
                <a:rPr lang="en-US" dirty="0" smtClean="0">
                  <a:solidFill>
                    <a:srgbClr val="00B050"/>
                  </a:solidFill>
                </a:rPr>
                <a:t> devoted to physics</a:t>
              </a:r>
              <a:endParaRPr lang="en-GB" dirty="0">
                <a:solidFill>
                  <a:srgbClr val="00B050"/>
                </a:solidFill>
              </a:endParaRPr>
            </a:p>
          </p:txBody>
        </p:sp>
        <p:sp>
          <p:nvSpPr>
            <p:cNvPr id="26" name="TextBox 25"/>
            <p:cNvSpPr txBox="1"/>
            <p:nvPr/>
          </p:nvSpPr>
          <p:spPr>
            <a:xfrm>
              <a:off x="604308" y="5183129"/>
              <a:ext cx="2121093" cy="402479"/>
            </a:xfrm>
            <a:prstGeom prst="rect">
              <a:avLst/>
            </a:prstGeom>
            <a:noFill/>
          </p:spPr>
          <p:txBody>
            <a:bodyPr wrap="none" rtlCol="0">
              <a:spAutoFit/>
            </a:bodyPr>
            <a:lstStyle/>
            <a:p>
              <a:r>
                <a:rPr lang="en-US" dirty="0" smtClean="0"/>
                <a:t>Shorter turnaround</a:t>
              </a:r>
              <a:endParaRPr lang="en-GB" dirty="0"/>
            </a:p>
          </p:txBody>
        </p:sp>
        <p:sp>
          <p:nvSpPr>
            <p:cNvPr id="27" name="TextBox 26"/>
            <p:cNvSpPr txBox="1"/>
            <p:nvPr/>
          </p:nvSpPr>
          <p:spPr>
            <a:xfrm>
              <a:off x="6562700" y="5548590"/>
              <a:ext cx="2339102" cy="402479"/>
            </a:xfrm>
            <a:prstGeom prst="rect">
              <a:avLst/>
            </a:prstGeom>
            <a:noFill/>
          </p:spPr>
          <p:txBody>
            <a:bodyPr wrap="none" rtlCol="0">
              <a:spAutoFit/>
            </a:bodyPr>
            <a:lstStyle/>
            <a:p>
              <a:r>
                <a:rPr lang="en-US" dirty="0" smtClean="0">
                  <a:solidFill>
                    <a:srgbClr val="FF0000"/>
                  </a:solidFill>
                </a:rPr>
                <a:t>Physics performance</a:t>
              </a:r>
              <a:endParaRPr lang="en-GB" dirty="0">
                <a:solidFill>
                  <a:srgbClr val="FF0000"/>
                </a:solidFill>
              </a:endParaRPr>
            </a:p>
          </p:txBody>
        </p:sp>
      </p:grpSp>
      <p:sp>
        <p:nvSpPr>
          <p:cNvPr id="29" name="Freeform 28"/>
          <p:cNvSpPr/>
          <p:nvPr/>
        </p:nvSpPr>
        <p:spPr>
          <a:xfrm>
            <a:off x="3332303" y="3045410"/>
            <a:ext cx="2171700" cy="1917700"/>
          </a:xfrm>
          <a:custGeom>
            <a:avLst/>
            <a:gdLst>
              <a:gd name="connsiteX0" fmla="*/ 0 w 3276600"/>
              <a:gd name="connsiteY0" fmla="*/ 76200 h 2959100"/>
              <a:gd name="connsiteX1" fmla="*/ 25400 w 3276600"/>
              <a:gd name="connsiteY1" fmla="*/ 2959100 h 2959100"/>
              <a:gd name="connsiteX2" fmla="*/ 1905000 w 3276600"/>
              <a:gd name="connsiteY2" fmla="*/ 1841500 h 2959100"/>
              <a:gd name="connsiteX3" fmla="*/ 3276600 w 3276600"/>
              <a:gd name="connsiteY3" fmla="*/ 0 h 2959100"/>
              <a:gd name="connsiteX4" fmla="*/ 0 w 3276600"/>
              <a:gd name="connsiteY4" fmla="*/ 76200 h 2959100"/>
              <a:gd name="connsiteX0" fmla="*/ 482600 w 3251200"/>
              <a:gd name="connsiteY0" fmla="*/ 533400 h 2959100"/>
              <a:gd name="connsiteX1" fmla="*/ 0 w 3251200"/>
              <a:gd name="connsiteY1" fmla="*/ 2959100 h 2959100"/>
              <a:gd name="connsiteX2" fmla="*/ 1879600 w 3251200"/>
              <a:gd name="connsiteY2" fmla="*/ 1841500 h 2959100"/>
              <a:gd name="connsiteX3" fmla="*/ 3251200 w 3251200"/>
              <a:gd name="connsiteY3" fmla="*/ 0 h 2959100"/>
              <a:gd name="connsiteX4" fmla="*/ 482600 w 3251200"/>
              <a:gd name="connsiteY4" fmla="*/ 533400 h 2959100"/>
              <a:gd name="connsiteX0" fmla="*/ 0 w 2768600"/>
              <a:gd name="connsiteY0" fmla="*/ 533400 h 2438400"/>
              <a:gd name="connsiteX1" fmla="*/ 88900 w 2768600"/>
              <a:gd name="connsiteY1" fmla="*/ 2438400 h 2438400"/>
              <a:gd name="connsiteX2" fmla="*/ 1397000 w 2768600"/>
              <a:gd name="connsiteY2" fmla="*/ 1841500 h 2438400"/>
              <a:gd name="connsiteX3" fmla="*/ 2768600 w 2768600"/>
              <a:gd name="connsiteY3" fmla="*/ 0 h 2438400"/>
              <a:gd name="connsiteX4" fmla="*/ 0 w 2768600"/>
              <a:gd name="connsiteY4" fmla="*/ 533400 h 2438400"/>
              <a:gd name="connsiteX0" fmla="*/ 0 w 2171700"/>
              <a:gd name="connsiteY0" fmla="*/ 12700 h 1917700"/>
              <a:gd name="connsiteX1" fmla="*/ 88900 w 2171700"/>
              <a:gd name="connsiteY1" fmla="*/ 1917700 h 1917700"/>
              <a:gd name="connsiteX2" fmla="*/ 1397000 w 2171700"/>
              <a:gd name="connsiteY2" fmla="*/ 1320800 h 1917700"/>
              <a:gd name="connsiteX3" fmla="*/ 2171700 w 2171700"/>
              <a:gd name="connsiteY3" fmla="*/ 0 h 1917700"/>
              <a:gd name="connsiteX4" fmla="*/ 0 w 2171700"/>
              <a:gd name="connsiteY4" fmla="*/ 12700 h 1917700"/>
              <a:gd name="connsiteX0" fmla="*/ 0 w 2171700"/>
              <a:gd name="connsiteY0" fmla="*/ 12700 h 1917700"/>
              <a:gd name="connsiteX1" fmla="*/ 88900 w 2171700"/>
              <a:gd name="connsiteY1" fmla="*/ 1917700 h 1917700"/>
              <a:gd name="connsiteX2" fmla="*/ 1676400 w 2171700"/>
              <a:gd name="connsiteY2" fmla="*/ 1447800 h 1917700"/>
              <a:gd name="connsiteX3" fmla="*/ 2171700 w 2171700"/>
              <a:gd name="connsiteY3" fmla="*/ 0 h 1917700"/>
              <a:gd name="connsiteX4" fmla="*/ 0 w 2171700"/>
              <a:gd name="connsiteY4" fmla="*/ 12700 h 191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917700">
                <a:moveTo>
                  <a:pt x="0" y="12700"/>
                </a:moveTo>
                <a:lnTo>
                  <a:pt x="88900" y="1917700"/>
                </a:lnTo>
                <a:lnTo>
                  <a:pt x="1676400" y="1447800"/>
                </a:lnTo>
                <a:lnTo>
                  <a:pt x="2171700" y="0"/>
                </a:lnTo>
                <a:lnTo>
                  <a:pt x="0" y="12700"/>
                </a:lnTo>
                <a:close/>
              </a:path>
            </a:pathLst>
          </a:cu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Integrated </a:t>
            </a:r>
          </a:p>
          <a:p>
            <a:pPr algn="ctr"/>
            <a:r>
              <a:rPr lang="en-US" dirty="0" smtClean="0"/>
              <a:t>Luminosity</a:t>
            </a:r>
          </a:p>
          <a:p>
            <a:pPr algn="ctr"/>
            <a:endParaRPr lang="en-GB" dirty="0"/>
          </a:p>
        </p:txBody>
      </p:sp>
      <p:sp>
        <p:nvSpPr>
          <p:cNvPr id="2" name="Left-Right Arrow 1"/>
          <p:cNvSpPr/>
          <p:nvPr/>
        </p:nvSpPr>
        <p:spPr>
          <a:xfrm>
            <a:off x="3286529" y="1230542"/>
            <a:ext cx="2568195" cy="1118607"/>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Preventive Maintenance</a:t>
            </a:r>
            <a:endParaRPr lang="en-GB" dirty="0"/>
          </a:p>
        </p:txBody>
      </p:sp>
      <p:sp>
        <p:nvSpPr>
          <p:cNvPr id="3" name="TextBox 2"/>
          <p:cNvSpPr txBox="1"/>
          <p:nvPr/>
        </p:nvSpPr>
        <p:spPr>
          <a:xfrm rot="19291255" flipH="1">
            <a:off x="551120" y="3416605"/>
            <a:ext cx="2114872" cy="584775"/>
          </a:xfrm>
          <a:prstGeom prst="rect">
            <a:avLst/>
          </a:prstGeom>
          <a:noFill/>
        </p:spPr>
        <p:txBody>
          <a:bodyPr wrap="square" rtlCol="0">
            <a:spAutoFit/>
          </a:bodyPr>
          <a:lstStyle/>
          <a:p>
            <a:r>
              <a:rPr lang="en-GB" sz="3200" dirty="0" smtClean="0">
                <a:solidFill>
                  <a:srgbClr val="00B050"/>
                </a:solidFill>
              </a:rPr>
              <a:t>Availability</a:t>
            </a:r>
            <a:endParaRPr lang="en-GB" sz="3200" dirty="0">
              <a:solidFill>
                <a:srgbClr val="00B05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30379" y="3947396"/>
            <a:ext cx="3989374" cy="1712819"/>
          </a:xfrm>
          <a:prstGeom prst="rect">
            <a:avLst/>
          </a:prstGeom>
        </p:spPr>
      </p:pic>
      <p:sp>
        <p:nvSpPr>
          <p:cNvPr id="6" name="Footer Placeholder 5"/>
          <p:cNvSpPr>
            <a:spLocks noGrp="1"/>
          </p:cNvSpPr>
          <p:nvPr>
            <p:ph type="ftr" sz="quarter" idx="11"/>
          </p:nvPr>
        </p:nvSpPr>
        <p:spPr/>
        <p:txBody>
          <a:bodyPr/>
          <a:lstStyle/>
          <a:p>
            <a:r>
              <a:rPr lang="en-GB" smtClean="0"/>
              <a:t>Wao 2014</a:t>
            </a:r>
            <a:endParaRPr lang="en-GB"/>
          </a:p>
        </p:txBody>
      </p:sp>
      <p:sp>
        <p:nvSpPr>
          <p:cNvPr id="7" name="Slide Number Placeholder 6"/>
          <p:cNvSpPr>
            <a:spLocks noGrp="1"/>
          </p:cNvSpPr>
          <p:nvPr>
            <p:ph type="sldNum" sz="quarter" idx="12"/>
          </p:nvPr>
        </p:nvSpPr>
        <p:spPr/>
        <p:txBody>
          <a:bodyPr/>
          <a:lstStyle/>
          <a:p>
            <a:fld id="{59F26A5B-C5A2-4674-A5E2-D5361473873B}" type="slidenum">
              <a:rPr lang="en-GB" smtClean="0"/>
              <a:t>15</a:t>
            </a:fld>
            <a:endParaRPr lang="en-GB"/>
          </a:p>
        </p:txBody>
      </p:sp>
    </p:spTree>
    <p:extLst>
      <p:ext uri="{BB962C8B-B14F-4D97-AF65-F5344CB8AC3E}">
        <p14:creationId xmlns:p14="http://schemas.microsoft.com/office/powerpoint/2010/main" val="427570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smtClean="0"/>
              <a:t>Highly performant</a:t>
            </a:r>
            <a:endParaRPr lang="en-GB" dirty="0"/>
          </a:p>
        </p:txBody>
      </p:sp>
      <p:grpSp>
        <p:nvGrpSpPr>
          <p:cNvPr id="20" name="Group 19"/>
          <p:cNvGrpSpPr/>
          <p:nvPr/>
        </p:nvGrpSpPr>
        <p:grpSpPr>
          <a:xfrm>
            <a:off x="19345" y="1110293"/>
            <a:ext cx="8882457" cy="4862501"/>
            <a:chOff x="19345" y="1110293"/>
            <a:chExt cx="8882457" cy="4803119"/>
          </a:xfrm>
        </p:grpSpPr>
        <p:cxnSp>
          <p:nvCxnSpPr>
            <p:cNvPr id="22" name="Straight Arrow Connector 21"/>
            <p:cNvCxnSpPr/>
            <p:nvPr/>
          </p:nvCxnSpPr>
          <p:spPr>
            <a:xfrm flipH="1" flipV="1">
              <a:off x="2483768" y="1772816"/>
              <a:ext cx="3960440" cy="3528392"/>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345" y="1110293"/>
              <a:ext cx="3456384" cy="646331"/>
            </a:xfrm>
            <a:prstGeom prst="rect">
              <a:avLst/>
            </a:prstGeom>
            <a:noFill/>
          </p:spPr>
          <p:txBody>
            <a:bodyPr wrap="square" rtlCol="0">
              <a:spAutoFit/>
            </a:bodyPr>
            <a:lstStyle/>
            <a:p>
              <a:r>
                <a:rPr lang="en-US" dirty="0" smtClean="0">
                  <a:solidFill>
                    <a:srgbClr val="FF0000"/>
                  </a:solidFill>
                </a:rPr>
                <a:t>Lightness of the fault</a:t>
              </a:r>
            </a:p>
            <a:p>
              <a:r>
                <a:rPr lang="en-US" dirty="0" smtClean="0">
                  <a:solidFill>
                    <a:srgbClr val="FF0000"/>
                  </a:solidFill>
                </a:rPr>
                <a:t>(Fault easy to clear)</a:t>
              </a:r>
              <a:endParaRPr lang="en-GB" dirty="0">
                <a:solidFill>
                  <a:srgbClr val="FF0000"/>
                </a:solidFill>
              </a:endParaRPr>
            </a:p>
          </p:txBody>
        </p:sp>
        <p:cxnSp>
          <p:nvCxnSpPr>
            <p:cNvPr id="24" name="Straight Arrow Connector 23"/>
            <p:cNvCxnSpPr/>
            <p:nvPr/>
          </p:nvCxnSpPr>
          <p:spPr>
            <a:xfrm flipV="1">
              <a:off x="2483768" y="1628800"/>
              <a:ext cx="4078932" cy="3672408"/>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560368" y="1259468"/>
              <a:ext cx="2095445" cy="638438"/>
            </a:xfrm>
            <a:prstGeom prst="rect">
              <a:avLst/>
            </a:prstGeom>
            <a:noFill/>
          </p:spPr>
          <p:txBody>
            <a:bodyPr wrap="none" rtlCol="0">
              <a:spAutoFit/>
            </a:bodyPr>
            <a:lstStyle/>
            <a:p>
              <a:r>
                <a:rPr lang="en-US" dirty="0" smtClean="0">
                  <a:solidFill>
                    <a:srgbClr val="FF0000"/>
                  </a:solidFill>
                </a:rPr>
                <a:t>Scheduled Time </a:t>
              </a:r>
            </a:p>
            <a:p>
              <a:r>
                <a:rPr lang="en-US" dirty="0" smtClean="0">
                  <a:solidFill>
                    <a:srgbClr val="FF0000"/>
                  </a:solidFill>
                </a:rPr>
                <a:t>devoted to physics</a:t>
              </a:r>
              <a:endParaRPr lang="en-GB" dirty="0">
                <a:solidFill>
                  <a:srgbClr val="FF0000"/>
                </a:solidFill>
              </a:endParaRPr>
            </a:p>
          </p:txBody>
        </p:sp>
        <p:sp>
          <p:nvSpPr>
            <p:cNvPr id="26" name="TextBox 25"/>
            <p:cNvSpPr txBox="1"/>
            <p:nvPr/>
          </p:nvSpPr>
          <p:spPr>
            <a:xfrm>
              <a:off x="686990" y="5465028"/>
              <a:ext cx="2121093" cy="364822"/>
            </a:xfrm>
            <a:prstGeom prst="rect">
              <a:avLst/>
            </a:prstGeom>
            <a:noFill/>
          </p:spPr>
          <p:txBody>
            <a:bodyPr wrap="none" rtlCol="0">
              <a:spAutoFit/>
            </a:bodyPr>
            <a:lstStyle/>
            <a:p>
              <a:r>
                <a:rPr lang="en-US" dirty="0" smtClean="0"/>
                <a:t>Shorter turnaround</a:t>
              </a:r>
              <a:endParaRPr lang="en-GB" dirty="0"/>
            </a:p>
          </p:txBody>
        </p:sp>
        <p:sp>
          <p:nvSpPr>
            <p:cNvPr id="27" name="TextBox 26"/>
            <p:cNvSpPr txBox="1"/>
            <p:nvPr/>
          </p:nvSpPr>
          <p:spPr>
            <a:xfrm>
              <a:off x="6562700" y="5548590"/>
              <a:ext cx="2339102" cy="364822"/>
            </a:xfrm>
            <a:prstGeom prst="rect">
              <a:avLst/>
            </a:prstGeom>
            <a:noFill/>
          </p:spPr>
          <p:txBody>
            <a:bodyPr wrap="none" rtlCol="0">
              <a:spAutoFit/>
            </a:bodyPr>
            <a:lstStyle/>
            <a:p>
              <a:r>
                <a:rPr lang="en-US" dirty="0" smtClean="0">
                  <a:solidFill>
                    <a:srgbClr val="00B050"/>
                  </a:solidFill>
                </a:rPr>
                <a:t>Physics performance</a:t>
              </a:r>
              <a:endParaRPr lang="en-GB" dirty="0">
                <a:solidFill>
                  <a:srgbClr val="00B050"/>
                </a:solidFill>
              </a:endParaRPr>
            </a:p>
          </p:txBody>
        </p:sp>
      </p:grpSp>
      <p:sp>
        <p:nvSpPr>
          <p:cNvPr id="29" name="Freeform 28"/>
          <p:cNvSpPr/>
          <p:nvPr/>
        </p:nvSpPr>
        <p:spPr>
          <a:xfrm>
            <a:off x="3073400" y="2971800"/>
            <a:ext cx="3175000" cy="2209800"/>
          </a:xfrm>
          <a:custGeom>
            <a:avLst/>
            <a:gdLst>
              <a:gd name="connsiteX0" fmla="*/ 0 w 3276600"/>
              <a:gd name="connsiteY0" fmla="*/ 76200 h 2959100"/>
              <a:gd name="connsiteX1" fmla="*/ 25400 w 3276600"/>
              <a:gd name="connsiteY1" fmla="*/ 2959100 h 2959100"/>
              <a:gd name="connsiteX2" fmla="*/ 1905000 w 3276600"/>
              <a:gd name="connsiteY2" fmla="*/ 1841500 h 2959100"/>
              <a:gd name="connsiteX3" fmla="*/ 3276600 w 3276600"/>
              <a:gd name="connsiteY3" fmla="*/ 0 h 2959100"/>
              <a:gd name="connsiteX4" fmla="*/ 0 w 3276600"/>
              <a:gd name="connsiteY4" fmla="*/ 76200 h 2959100"/>
              <a:gd name="connsiteX0" fmla="*/ 0 w 3378200"/>
              <a:gd name="connsiteY0" fmla="*/ 76200 h 3175000"/>
              <a:gd name="connsiteX1" fmla="*/ 25400 w 3378200"/>
              <a:gd name="connsiteY1" fmla="*/ 2959100 h 3175000"/>
              <a:gd name="connsiteX2" fmla="*/ 3378200 w 3378200"/>
              <a:gd name="connsiteY2" fmla="*/ 3175000 h 3175000"/>
              <a:gd name="connsiteX3" fmla="*/ 3276600 w 3378200"/>
              <a:gd name="connsiteY3" fmla="*/ 0 h 3175000"/>
              <a:gd name="connsiteX4" fmla="*/ 0 w 3378200"/>
              <a:gd name="connsiteY4" fmla="*/ 76200 h 3175000"/>
              <a:gd name="connsiteX0" fmla="*/ 1282700 w 3352800"/>
              <a:gd name="connsiteY0" fmla="*/ 1257300 h 3175000"/>
              <a:gd name="connsiteX1" fmla="*/ 0 w 3352800"/>
              <a:gd name="connsiteY1" fmla="*/ 2959100 h 3175000"/>
              <a:gd name="connsiteX2" fmla="*/ 3352800 w 3352800"/>
              <a:gd name="connsiteY2" fmla="*/ 3175000 h 3175000"/>
              <a:gd name="connsiteX3" fmla="*/ 3251200 w 3352800"/>
              <a:gd name="connsiteY3" fmla="*/ 0 h 3175000"/>
              <a:gd name="connsiteX4" fmla="*/ 1282700 w 3352800"/>
              <a:gd name="connsiteY4" fmla="*/ 1257300 h 3175000"/>
              <a:gd name="connsiteX0" fmla="*/ 330200 w 2400300"/>
              <a:gd name="connsiteY0" fmla="*/ 1257300 h 3175000"/>
              <a:gd name="connsiteX1" fmla="*/ 0 w 2400300"/>
              <a:gd name="connsiteY1" fmla="*/ 2133600 h 3175000"/>
              <a:gd name="connsiteX2" fmla="*/ 2400300 w 2400300"/>
              <a:gd name="connsiteY2" fmla="*/ 3175000 h 3175000"/>
              <a:gd name="connsiteX3" fmla="*/ 2298700 w 2400300"/>
              <a:gd name="connsiteY3" fmla="*/ 0 h 3175000"/>
              <a:gd name="connsiteX4" fmla="*/ 330200 w 2400300"/>
              <a:gd name="connsiteY4" fmla="*/ 1257300 h 3175000"/>
              <a:gd name="connsiteX0" fmla="*/ 330200 w 2400300"/>
              <a:gd name="connsiteY0" fmla="*/ 292100 h 2209800"/>
              <a:gd name="connsiteX1" fmla="*/ 0 w 2400300"/>
              <a:gd name="connsiteY1" fmla="*/ 1168400 h 2209800"/>
              <a:gd name="connsiteX2" fmla="*/ 2400300 w 2400300"/>
              <a:gd name="connsiteY2" fmla="*/ 2209800 h 2209800"/>
              <a:gd name="connsiteX3" fmla="*/ 1295400 w 2400300"/>
              <a:gd name="connsiteY3" fmla="*/ 0 h 2209800"/>
              <a:gd name="connsiteX4" fmla="*/ 330200 w 2400300"/>
              <a:gd name="connsiteY4" fmla="*/ 292100 h 2209800"/>
              <a:gd name="connsiteX0" fmla="*/ 1104900 w 3175000"/>
              <a:gd name="connsiteY0" fmla="*/ 292100 h 2209800"/>
              <a:gd name="connsiteX1" fmla="*/ 0 w 3175000"/>
              <a:gd name="connsiteY1" fmla="*/ 1828800 h 2209800"/>
              <a:gd name="connsiteX2" fmla="*/ 3175000 w 3175000"/>
              <a:gd name="connsiteY2" fmla="*/ 2209800 h 2209800"/>
              <a:gd name="connsiteX3" fmla="*/ 2070100 w 3175000"/>
              <a:gd name="connsiteY3" fmla="*/ 0 h 2209800"/>
              <a:gd name="connsiteX4" fmla="*/ 1104900 w 3175000"/>
              <a:gd name="connsiteY4" fmla="*/ 29210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00" h="2209800">
                <a:moveTo>
                  <a:pt x="1104900" y="292100"/>
                </a:moveTo>
                <a:lnTo>
                  <a:pt x="0" y="1828800"/>
                </a:lnTo>
                <a:lnTo>
                  <a:pt x="3175000" y="2209800"/>
                </a:lnTo>
                <a:lnTo>
                  <a:pt x="2070100" y="0"/>
                </a:lnTo>
                <a:lnTo>
                  <a:pt x="1104900" y="2921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Integrated </a:t>
            </a:r>
          </a:p>
          <a:p>
            <a:pPr algn="ctr"/>
            <a:r>
              <a:rPr lang="en-US" dirty="0" smtClean="0"/>
              <a:t>Luminosity</a:t>
            </a:r>
            <a:endParaRPr lang="en-GB" dirty="0"/>
          </a:p>
        </p:txBody>
      </p:sp>
      <p:sp>
        <p:nvSpPr>
          <p:cNvPr id="3" name="TextBox 2"/>
          <p:cNvSpPr txBox="1"/>
          <p:nvPr/>
        </p:nvSpPr>
        <p:spPr>
          <a:xfrm rot="19532078">
            <a:off x="778341" y="3787874"/>
            <a:ext cx="3728344" cy="830997"/>
          </a:xfrm>
          <a:prstGeom prst="rect">
            <a:avLst/>
          </a:prstGeom>
          <a:noFill/>
        </p:spPr>
        <p:txBody>
          <a:bodyPr wrap="square" rtlCol="0">
            <a:spAutoFit/>
          </a:bodyPr>
          <a:lstStyle/>
          <a:p>
            <a:r>
              <a:rPr lang="en-US" sz="2400" dirty="0" smtClean="0">
                <a:solidFill>
                  <a:srgbClr val="CC9900"/>
                </a:solidFill>
              </a:rPr>
              <a:t>Machine understanding </a:t>
            </a:r>
          </a:p>
          <a:p>
            <a:r>
              <a:rPr lang="en-US" sz="2400" dirty="0" smtClean="0">
                <a:solidFill>
                  <a:srgbClr val="CC9900"/>
                </a:solidFill>
              </a:rPr>
              <a:t>&amp; operator skills</a:t>
            </a:r>
            <a:endParaRPr lang="en-GB" sz="2400" dirty="0">
              <a:solidFill>
                <a:srgbClr val="CC9900"/>
              </a:solidFill>
            </a:endParaRPr>
          </a:p>
        </p:txBody>
      </p:sp>
      <p:sp>
        <p:nvSpPr>
          <p:cNvPr id="2" name="Up-Down Arrow 1"/>
          <p:cNvSpPr/>
          <p:nvPr/>
        </p:nvSpPr>
        <p:spPr>
          <a:xfrm>
            <a:off x="6838032" y="2147582"/>
            <a:ext cx="1956140" cy="3122989"/>
          </a:xfrm>
          <a:prstGeom prst="up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MD </a:t>
            </a:r>
          </a:p>
          <a:p>
            <a:pPr algn="ctr"/>
            <a:r>
              <a:rPr lang="en-GB" dirty="0" smtClean="0"/>
              <a:t>Time</a:t>
            </a:r>
            <a:endParaRPr lang="en-GB" dirty="0"/>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4044" y="2014718"/>
            <a:ext cx="3329168" cy="1253395"/>
          </a:xfrm>
          <a:prstGeom prst="rect">
            <a:avLst/>
          </a:prstGeom>
        </p:spPr>
      </p:pic>
      <p:sp>
        <p:nvSpPr>
          <p:cNvPr id="5" name="Footer Placeholder 4"/>
          <p:cNvSpPr>
            <a:spLocks noGrp="1"/>
          </p:cNvSpPr>
          <p:nvPr>
            <p:ph type="ftr" sz="quarter" idx="11"/>
          </p:nvPr>
        </p:nvSpPr>
        <p:spPr/>
        <p:txBody>
          <a:bodyPr/>
          <a:lstStyle/>
          <a:p>
            <a:r>
              <a:rPr lang="en-GB" smtClean="0"/>
              <a:t>Wao 2014</a:t>
            </a:r>
            <a:endParaRPr lang="en-GB"/>
          </a:p>
        </p:txBody>
      </p:sp>
      <p:sp>
        <p:nvSpPr>
          <p:cNvPr id="6" name="Slide Number Placeholder 5"/>
          <p:cNvSpPr>
            <a:spLocks noGrp="1"/>
          </p:cNvSpPr>
          <p:nvPr>
            <p:ph type="sldNum" sz="quarter" idx="12"/>
          </p:nvPr>
        </p:nvSpPr>
        <p:spPr/>
        <p:txBody>
          <a:bodyPr/>
          <a:lstStyle/>
          <a:p>
            <a:fld id="{59F26A5B-C5A2-4674-A5E2-D5361473873B}" type="slidenum">
              <a:rPr lang="en-GB" smtClean="0"/>
              <a:t>16</a:t>
            </a:fld>
            <a:endParaRPr lang="en-GB"/>
          </a:p>
        </p:txBody>
      </p:sp>
    </p:spTree>
    <p:extLst>
      <p:ext uri="{BB962C8B-B14F-4D97-AF65-F5344CB8AC3E}">
        <p14:creationId xmlns:p14="http://schemas.microsoft.com/office/powerpoint/2010/main" val="314336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609600"/>
          </a:xfrm>
        </p:spPr>
        <p:txBody>
          <a:bodyPr>
            <a:normAutofit fontScale="90000"/>
          </a:bodyPr>
          <a:lstStyle/>
          <a:p>
            <a:r>
              <a:rPr lang="en-US" smtClean="0"/>
              <a:t>Availability in 2012 </a:t>
            </a:r>
            <a:endParaRPr lang="en-US" dirty="0"/>
          </a:p>
        </p:txBody>
      </p:sp>
      <p:sp>
        <p:nvSpPr>
          <p:cNvPr id="3" name="Content Placeholder 2"/>
          <p:cNvSpPr>
            <a:spLocks noGrp="1"/>
          </p:cNvSpPr>
          <p:nvPr>
            <p:ph idx="1"/>
          </p:nvPr>
        </p:nvSpPr>
        <p:spPr>
          <a:xfrm>
            <a:off x="25400" y="5922818"/>
            <a:ext cx="8610600" cy="914400"/>
          </a:xfrm>
        </p:spPr>
        <p:txBody>
          <a:bodyPr>
            <a:normAutofit fontScale="62500" lnSpcReduction="20000"/>
          </a:bodyPr>
          <a:lstStyle/>
          <a:p>
            <a:r>
              <a:rPr lang="en-US" dirty="0" smtClean="0"/>
              <a:t>In general – pretty good considering</a:t>
            </a:r>
          </a:p>
          <a:p>
            <a:r>
              <a:rPr lang="en-US" b="1" dirty="0" smtClean="0">
                <a:solidFill>
                  <a:srgbClr val="3366FF"/>
                </a:solidFill>
              </a:rPr>
              <a:t>Issues (SEUs, vacuum, UFOs, cryogenics…) have seen vigorous follow-up and consolidation performed and planned</a:t>
            </a:r>
          </a:p>
          <a:p>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619047765"/>
              </p:ext>
            </p:extLst>
          </p:nvPr>
        </p:nvGraphicFramePr>
        <p:xfrm>
          <a:off x="990600" y="381000"/>
          <a:ext cx="6286500" cy="5854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343620" y="2862088"/>
            <a:ext cx="3846144" cy="923330"/>
          </a:xfrm>
          <a:prstGeom prst="rect">
            <a:avLst/>
          </a:prstGeom>
          <a:solidFill>
            <a:srgbClr val="92D050"/>
          </a:solidFill>
        </p:spPr>
        <p:txBody>
          <a:bodyPr wrap="square" rtlCol="0">
            <a:spAutoFit/>
          </a:bodyPr>
          <a:lstStyle/>
          <a:p>
            <a:r>
              <a:rPr lang="en-US" dirty="0" smtClean="0">
                <a:solidFill>
                  <a:prstClr val="black"/>
                </a:solidFill>
              </a:rPr>
              <a:t>Total Run Time 182 days </a:t>
            </a:r>
          </a:p>
          <a:p>
            <a:r>
              <a:rPr lang="en-US" dirty="0" err="1" smtClean="0">
                <a:solidFill>
                  <a:prstClr val="black"/>
                </a:solidFill>
              </a:rPr>
              <a:t>Cryo</a:t>
            </a:r>
            <a:r>
              <a:rPr lang="en-US" dirty="0" smtClean="0">
                <a:solidFill>
                  <a:prstClr val="black"/>
                </a:solidFill>
              </a:rPr>
              <a:t> Availability 169 days 93.2%</a:t>
            </a:r>
          </a:p>
          <a:p>
            <a:r>
              <a:rPr lang="en-US" dirty="0" smtClean="0">
                <a:solidFill>
                  <a:prstClr val="black"/>
                </a:solidFill>
              </a:rPr>
              <a:t>Fault Downtime 44 days 24.3 %</a:t>
            </a:r>
            <a:endParaRPr lang="en-GB" dirty="0">
              <a:solidFill>
                <a:prstClr val="black"/>
              </a:solidFill>
            </a:endParaRPr>
          </a:p>
        </p:txBody>
      </p:sp>
      <p:sp>
        <p:nvSpPr>
          <p:cNvPr id="5" name="Date Placeholder 4"/>
          <p:cNvSpPr>
            <a:spLocks noGrp="1"/>
          </p:cNvSpPr>
          <p:nvPr>
            <p:ph type="dt" sz="half" idx="2"/>
          </p:nvPr>
        </p:nvSpPr>
        <p:spPr/>
        <p:txBody>
          <a:bodyPr/>
          <a:lstStyle/>
          <a:p>
            <a:r>
              <a:rPr lang="en-US" smtClean="0"/>
              <a:t>10/27/2014</a:t>
            </a:r>
            <a:endParaRPr lang="en-US" dirty="0"/>
          </a:p>
        </p:txBody>
      </p:sp>
      <p:sp>
        <p:nvSpPr>
          <p:cNvPr id="6" name="Footer Placeholder 5"/>
          <p:cNvSpPr>
            <a:spLocks noGrp="1"/>
          </p:cNvSpPr>
          <p:nvPr>
            <p:ph type="ftr" sz="quarter" idx="3"/>
          </p:nvPr>
        </p:nvSpPr>
        <p:spPr/>
        <p:txBody>
          <a:bodyPr/>
          <a:lstStyle/>
          <a:p>
            <a:r>
              <a:rPr lang="en-US" smtClean="0"/>
              <a:t>Wao 2014</a:t>
            </a:r>
            <a:endParaRPr lang="en-US" dirty="0"/>
          </a:p>
        </p:txBody>
      </p:sp>
      <p:sp>
        <p:nvSpPr>
          <p:cNvPr id="7" name="Slide Number Placeholder 6"/>
          <p:cNvSpPr>
            <a:spLocks noGrp="1"/>
          </p:cNvSpPr>
          <p:nvPr>
            <p:ph type="sldNum" sz="quarter" idx="4"/>
          </p:nvPr>
        </p:nvSpPr>
        <p:spPr/>
        <p:txBody>
          <a:bodyPr/>
          <a:lstStyle/>
          <a:p>
            <a:fld id="{17918391-D411-FE40-AAD7-861AE5233E0E}" type="slidenum">
              <a:rPr lang="en-US" smtClean="0"/>
              <a:pPr/>
              <a:t>17</a:t>
            </a:fld>
            <a:endParaRPr lang="en-US" dirty="0"/>
          </a:p>
        </p:txBody>
      </p:sp>
    </p:spTree>
    <p:extLst>
      <p:ext uri="{BB962C8B-B14F-4D97-AF65-F5344CB8AC3E}">
        <p14:creationId xmlns:p14="http://schemas.microsoft.com/office/powerpoint/2010/main" val="131538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2"/>
          <p:cNvSpPr>
            <a:spLocks noGrp="1"/>
          </p:cNvSpPr>
          <p:nvPr>
            <p:ph type="title"/>
          </p:nvPr>
        </p:nvSpPr>
        <p:spPr/>
        <p:txBody>
          <a:bodyPr/>
          <a:lstStyle/>
          <a:p>
            <a:pPr algn="ctr" eaLnBrk="1" hangingPunct="1"/>
            <a:r>
              <a:rPr lang="en-GB" dirty="0" smtClean="0"/>
              <a:t>User’s specific requirements</a:t>
            </a:r>
            <a:endParaRPr lang="en-GB" dirty="0"/>
          </a:p>
        </p:txBody>
      </p:sp>
      <p:sp>
        <p:nvSpPr>
          <p:cNvPr id="3" name="Content Placeholder 2"/>
          <p:cNvSpPr>
            <a:spLocks noGrp="1"/>
          </p:cNvSpPr>
          <p:nvPr>
            <p:ph idx="1"/>
          </p:nvPr>
        </p:nvSpPr>
        <p:spPr>
          <a:xfrm>
            <a:off x="457200" y="1173935"/>
            <a:ext cx="8229600" cy="4997152"/>
          </a:xfrm>
          <a:prstGeom prst="rect">
            <a:avLst/>
          </a:prstGeom>
        </p:spPr>
        <p:txBody>
          <a:bodyPr>
            <a:normAutofit fontScale="85000" lnSpcReduction="20000"/>
          </a:bodyPr>
          <a:lstStyle/>
          <a:p>
            <a:r>
              <a:rPr lang="en-US" b="1" dirty="0" smtClean="0">
                <a:solidFill>
                  <a:srgbClr val="FF0000"/>
                </a:solidFill>
              </a:rPr>
              <a:t>CMS</a:t>
            </a:r>
            <a:r>
              <a:rPr lang="en-US" dirty="0" smtClean="0"/>
              <a:t> &amp; </a:t>
            </a:r>
            <a:r>
              <a:rPr lang="en-US" b="1" dirty="0" smtClean="0">
                <a:solidFill>
                  <a:srgbClr val="FF0000"/>
                </a:solidFill>
              </a:rPr>
              <a:t>Atlas</a:t>
            </a:r>
            <a:r>
              <a:rPr lang="en-US" dirty="0" smtClean="0"/>
              <a:t> need highest luminosity</a:t>
            </a:r>
          </a:p>
          <a:p>
            <a:r>
              <a:rPr lang="en-US" dirty="0" smtClean="0"/>
              <a:t>Other users do not necessarily need high </a:t>
            </a:r>
            <a:r>
              <a:rPr lang="en-US" dirty="0"/>
              <a:t>instantaneous and integrated </a:t>
            </a:r>
            <a:r>
              <a:rPr lang="en-US" dirty="0" smtClean="0"/>
              <a:t>luminosity</a:t>
            </a:r>
          </a:p>
          <a:p>
            <a:r>
              <a:rPr lang="en-US" b="1" dirty="0" err="1" smtClean="0">
                <a:solidFill>
                  <a:srgbClr val="00B0F0"/>
                </a:solidFill>
              </a:rPr>
              <a:t>LHCb</a:t>
            </a:r>
            <a:r>
              <a:rPr lang="en-US" b="1" dirty="0" smtClean="0">
                <a:solidFill>
                  <a:srgbClr val="00B0F0"/>
                </a:solidFill>
              </a:rPr>
              <a:t> </a:t>
            </a:r>
            <a:r>
              <a:rPr lang="en-US" dirty="0" smtClean="0">
                <a:solidFill>
                  <a:srgbClr val="0070C0"/>
                </a:solidFill>
              </a:rPr>
              <a:t>needs constant luminosity</a:t>
            </a:r>
            <a:r>
              <a:rPr lang="en-US" dirty="0" smtClean="0"/>
              <a:t>. </a:t>
            </a:r>
          </a:p>
          <a:p>
            <a:pPr lvl="1"/>
            <a:r>
              <a:rPr lang="en-US" dirty="0" smtClean="0"/>
              <a:t>20 times lower</a:t>
            </a:r>
          </a:p>
          <a:p>
            <a:r>
              <a:rPr lang="en-US" b="1" dirty="0" smtClean="0">
                <a:solidFill>
                  <a:srgbClr val="00B050"/>
                </a:solidFill>
              </a:rPr>
              <a:t>ALICE</a:t>
            </a:r>
            <a:r>
              <a:rPr lang="en-US" dirty="0" smtClean="0">
                <a:solidFill>
                  <a:srgbClr val="00B050"/>
                </a:solidFill>
              </a:rPr>
              <a:t> </a:t>
            </a:r>
            <a:r>
              <a:rPr lang="en-US" dirty="0"/>
              <a:t>enjoyed </a:t>
            </a:r>
            <a:r>
              <a:rPr lang="en-US" dirty="0" smtClean="0"/>
              <a:t>proton collisions </a:t>
            </a:r>
            <a:r>
              <a:rPr lang="en-US" dirty="0"/>
              <a:t>between enhanced satellite bunches and the main bunches</a:t>
            </a:r>
            <a:r>
              <a:rPr lang="en-US" dirty="0" smtClean="0"/>
              <a:t>. </a:t>
            </a:r>
          </a:p>
          <a:p>
            <a:pPr lvl="1"/>
            <a:r>
              <a:rPr lang="en-US" dirty="0" smtClean="0"/>
              <a:t>10 000 times lower</a:t>
            </a:r>
          </a:p>
          <a:p>
            <a:r>
              <a:rPr lang="en-US" dirty="0">
                <a:solidFill>
                  <a:srgbClr val="FFC000"/>
                </a:solidFill>
              </a:rPr>
              <a:t>TOTEM</a:t>
            </a:r>
            <a:r>
              <a:rPr lang="en-US" dirty="0"/>
              <a:t> </a:t>
            </a:r>
            <a:r>
              <a:rPr lang="en-US" dirty="0" smtClean="0"/>
              <a:t>&amp; </a:t>
            </a:r>
            <a:r>
              <a:rPr lang="en-US" dirty="0" smtClean="0">
                <a:solidFill>
                  <a:srgbClr val="FFC000"/>
                </a:solidFill>
              </a:rPr>
              <a:t>ALFA</a:t>
            </a:r>
            <a:r>
              <a:rPr lang="en-US" dirty="0" smtClean="0"/>
              <a:t>  experiment near Atlas and CMS need a 1 </a:t>
            </a:r>
            <a:r>
              <a:rPr lang="en-US" dirty="0"/>
              <a:t>km β∗ </a:t>
            </a:r>
            <a:r>
              <a:rPr lang="en-US" dirty="0" smtClean="0"/>
              <a:t>run for </a:t>
            </a:r>
            <a:r>
              <a:rPr lang="en-GB" dirty="0"/>
              <a:t>precise measurements of protons </a:t>
            </a:r>
            <a:r>
              <a:rPr lang="en-GB" dirty="0" smtClean="0"/>
              <a:t>from </a:t>
            </a:r>
            <a:r>
              <a:rPr lang="en-GB" dirty="0"/>
              <a:t>collisions at small angles</a:t>
            </a:r>
            <a:endParaRPr lang="en-US" dirty="0" smtClean="0"/>
          </a:p>
          <a:p>
            <a:r>
              <a:rPr lang="en-US" dirty="0" smtClean="0"/>
              <a:t>Lead-lead ion and </a:t>
            </a:r>
            <a:r>
              <a:rPr lang="en-US" dirty="0"/>
              <a:t>l</a:t>
            </a:r>
            <a:r>
              <a:rPr lang="en-US" dirty="0" smtClean="0"/>
              <a:t>ead proton </a:t>
            </a:r>
            <a:r>
              <a:rPr lang="en-US" smtClean="0"/>
              <a:t>collisions are </a:t>
            </a:r>
            <a:r>
              <a:rPr lang="en-US" dirty="0" smtClean="0"/>
              <a:t>also a part of the LHC physics program</a:t>
            </a:r>
          </a:p>
        </p:txBody>
      </p:sp>
      <p:sp>
        <p:nvSpPr>
          <p:cNvPr id="4" name="Content Placeholder 2"/>
          <p:cNvSpPr txBox="1">
            <a:spLocks/>
          </p:cNvSpPr>
          <p:nvPr/>
        </p:nvSpPr>
        <p:spPr>
          <a:xfrm>
            <a:off x="395536" y="1144488"/>
            <a:ext cx="8208912" cy="5452864"/>
          </a:xfrm>
          <a:prstGeom prst="rect">
            <a:avLst/>
          </a:prstGeom>
        </p:spPr>
        <p:txBody>
          <a:bodyPr>
            <a:normAutofit/>
          </a:bodyPr>
          <a:lstStyle>
            <a:lvl1pPr marL="342900" indent="-342900" algn="l" rtl="0" eaLnBrk="0" fontAlgn="base" hangingPunct="0">
              <a:spcBef>
                <a:spcPct val="20000"/>
              </a:spcBef>
              <a:spcAft>
                <a:spcPct val="0"/>
              </a:spcAft>
              <a:buClr>
                <a:srgbClr val="000099"/>
              </a:buClr>
              <a:buSzPct val="80000"/>
              <a:buFont typeface="Arial Unicode MS" pitchFamily="34" charset="-128"/>
              <a:buChar char="●"/>
              <a:defRPr sz="2400">
                <a:solidFill>
                  <a:srgbClr val="062F67"/>
                </a:solidFill>
                <a:latin typeface="+mn-lt"/>
                <a:ea typeface="+mn-ea"/>
                <a:cs typeface="+mn-cs"/>
              </a:defRPr>
            </a:lvl1pPr>
            <a:lvl2pPr marL="914400" indent="-457200" algn="l" rtl="0" eaLnBrk="0" fontAlgn="base" hangingPunct="0">
              <a:spcBef>
                <a:spcPct val="20000"/>
              </a:spcBef>
              <a:spcAft>
                <a:spcPct val="0"/>
              </a:spcAft>
              <a:buClr>
                <a:srgbClr val="6699FF"/>
              </a:buClr>
              <a:buSzPct val="80000"/>
              <a:buFont typeface="+mj-lt"/>
              <a:defRPr sz="2000">
                <a:solidFill>
                  <a:srgbClr val="008000"/>
                </a:solidFill>
                <a:latin typeface="+mn-lt"/>
              </a:defRPr>
            </a:lvl2pPr>
            <a:lvl3pPr marL="1143000" indent="-228600" algn="l" rtl="0" eaLnBrk="0" fontAlgn="base" hangingPunct="0">
              <a:spcBef>
                <a:spcPct val="20000"/>
              </a:spcBef>
              <a:spcAft>
                <a:spcPct val="0"/>
              </a:spcAft>
              <a:buClr>
                <a:srgbClr val="6699FF"/>
              </a:buClr>
              <a:buFont typeface="Franklin Gothic Medium" pitchFamily="34" charset="0"/>
              <a:defRPr sz="2000">
                <a:solidFill>
                  <a:srgbClr val="6666FF"/>
                </a:solidFill>
                <a:latin typeface="+mn-lt"/>
              </a:defRPr>
            </a:lvl3pPr>
            <a:lvl4pPr marL="1600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9pPr>
          </a:lstStyle>
          <a:p>
            <a:endParaRPr lang="en-US" kern="0" dirty="0"/>
          </a:p>
        </p:txBody>
      </p:sp>
      <p:sp>
        <p:nvSpPr>
          <p:cNvPr id="2" name="Date Placeholder 1"/>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18</a:t>
            </a:fld>
            <a:endParaRPr lang="en-US" dirty="0"/>
          </a:p>
        </p:txBody>
      </p:sp>
    </p:spTree>
    <p:extLst>
      <p:ext uri="{BB962C8B-B14F-4D97-AF65-F5344CB8AC3E}">
        <p14:creationId xmlns:p14="http://schemas.microsoft.com/office/powerpoint/2010/main" val="126696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Levelling</a:t>
            </a:r>
            <a:endParaRPr lang="en-GB" dirty="0"/>
          </a:p>
        </p:txBody>
      </p:sp>
      <p:sp>
        <p:nvSpPr>
          <p:cNvPr id="3" name="Content Placeholder 2"/>
          <p:cNvSpPr>
            <a:spLocks noGrp="1"/>
          </p:cNvSpPr>
          <p:nvPr>
            <p:ph idx="1"/>
          </p:nvPr>
        </p:nvSpPr>
        <p:spPr>
          <a:xfrm>
            <a:off x="5797423" y="32288"/>
            <a:ext cx="3147293" cy="1591805"/>
          </a:xfrm>
          <a:prstGeom prst="rect">
            <a:avLst/>
          </a:prstGeom>
        </p:spPr>
        <p:txBody>
          <a:bodyPr>
            <a:normAutofit fontScale="92500"/>
          </a:bodyPr>
          <a:lstStyle/>
          <a:p>
            <a:pPr marL="36576" indent="0">
              <a:buNone/>
            </a:pPr>
            <a:r>
              <a:rPr lang="en-US" sz="2800" dirty="0" smtClean="0"/>
              <a:t>Atlas and CMS want the highest available luminosity</a:t>
            </a:r>
            <a:endParaRPr lang="en-GB"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87370" y="1295361"/>
            <a:ext cx="1701603" cy="1605842"/>
          </a:xfrm>
          <a:prstGeom prst="rect">
            <a:avLst/>
          </a:prstGeom>
        </p:spPr>
      </p:pic>
      <p:pic>
        <p:nvPicPr>
          <p:cNvPr id="8194" name="Picture 2" descr="The following fill on 28 June provided the first stable beams with 1380 bunches per beam, the maximum possible at 50 ns spac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23" y="1173935"/>
            <a:ext cx="5715000" cy="44672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826269" y="3248675"/>
            <a:ext cx="3282569" cy="940443"/>
          </a:xfrm>
          <a:prstGeom prst="rect">
            <a:avLst/>
          </a:prstGeom>
        </p:spPr>
        <p:txBody>
          <a:bodyPr vert="horz" lIns="45720" rIns="45720" anchor="ctr">
            <a:normAutofit fontScale="60000" lnSpcReduction="200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err="1" smtClean="0"/>
              <a:t>LHCb</a:t>
            </a:r>
            <a:r>
              <a:rPr lang="en-US" dirty="0" smtClean="0"/>
              <a:t> prefers a constant luminosity</a:t>
            </a:r>
            <a:endParaRPr lang="en-GB" dirty="0"/>
          </a:p>
        </p:txBody>
      </p:sp>
      <p:pic>
        <p:nvPicPr>
          <p:cNvPr id="8" name="Picture 2" descr="http://www.quantumdiaries.org/wp-content/uploads/2011/04/beam_low.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619999" y="4197767"/>
            <a:ext cx="1436343" cy="1860286"/>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2"/>
          </p:nvPr>
        </p:nvSpPr>
        <p:spPr/>
        <p:txBody>
          <a:bodyPr/>
          <a:lstStyle/>
          <a:p>
            <a:r>
              <a:rPr lang="en-US" smtClean="0"/>
              <a:t>10/27/2014</a:t>
            </a:r>
            <a:endParaRPr lang="en-US" dirty="0"/>
          </a:p>
        </p:txBody>
      </p:sp>
      <p:sp>
        <p:nvSpPr>
          <p:cNvPr id="6" name="Footer Placeholder 5"/>
          <p:cNvSpPr>
            <a:spLocks noGrp="1"/>
          </p:cNvSpPr>
          <p:nvPr>
            <p:ph type="ftr" sz="quarter" idx="3"/>
          </p:nvPr>
        </p:nvSpPr>
        <p:spPr/>
        <p:txBody>
          <a:bodyPr/>
          <a:lstStyle/>
          <a:p>
            <a:r>
              <a:rPr lang="en-US" smtClean="0"/>
              <a:t>Wao 2014</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19</a:t>
            </a:fld>
            <a:endParaRPr lang="en-US" dirty="0"/>
          </a:p>
        </p:txBody>
      </p:sp>
    </p:spTree>
    <p:extLst>
      <p:ext uri="{BB962C8B-B14F-4D97-AF65-F5344CB8AC3E}">
        <p14:creationId xmlns:p14="http://schemas.microsoft.com/office/powerpoint/2010/main" val="71867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Outline</a:t>
            </a:r>
            <a:endParaRPr lang="en-GB" dirty="0"/>
          </a:p>
        </p:txBody>
      </p:sp>
      <p:sp>
        <p:nvSpPr>
          <p:cNvPr id="4" name="Content Placeholder 3"/>
          <p:cNvSpPr>
            <a:spLocks noGrp="1"/>
          </p:cNvSpPr>
          <p:nvPr>
            <p:ph idx="1"/>
          </p:nvPr>
        </p:nvSpPr>
        <p:spPr/>
        <p:txBody>
          <a:bodyPr>
            <a:normAutofit/>
          </a:bodyPr>
          <a:lstStyle/>
          <a:p>
            <a:r>
              <a:rPr lang="en-GB" dirty="0" smtClean="0"/>
              <a:t>CERN &amp; LHC</a:t>
            </a:r>
          </a:p>
          <a:p>
            <a:endParaRPr lang="en-GB" dirty="0" smtClean="0"/>
          </a:p>
          <a:p>
            <a:r>
              <a:rPr lang="en-GB" dirty="0" smtClean="0"/>
              <a:t>Luminosity and Integrated Luminosity</a:t>
            </a:r>
          </a:p>
          <a:p>
            <a:r>
              <a:rPr lang="en-GB" dirty="0" smtClean="0"/>
              <a:t>Availability and reliability</a:t>
            </a:r>
          </a:p>
          <a:p>
            <a:r>
              <a:rPr lang="en-GB" dirty="0" smtClean="0"/>
              <a:t>Special requirements</a:t>
            </a:r>
          </a:p>
          <a:p>
            <a:r>
              <a:rPr lang="en-GB" dirty="0" smtClean="0"/>
              <a:t>LHC Run 2</a:t>
            </a:r>
          </a:p>
          <a:p>
            <a:endParaRPr lang="en-GB" dirty="0" smtClean="0"/>
          </a:p>
          <a:p>
            <a:r>
              <a:rPr lang="en-GB" dirty="0" smtClean="0"/>
              <a:t>Conclusions</a:t>
            </a:r>
          </a:p>
          <a:p>
            <a:endParaRPr lang="en-GB" dirty="0" smtClean="0"/>
          </a:p>
          <a:p>
            <a:pPr marL="36576" indent="0">
              <a:buNone/>
            </a:pPr>
            <a:endParaRPr lang="en-GB" dirty="0" smtClean="0"/>
          </a:p>
          <a:p>
            <a:endParaRPr lang="en-GB" dirty="0" smtClean="0"/>
          </a:p>
          <a:p>
            <a:endParaRPr lang="en-GB" dirty="0" smtClean="0"/>
          </a:p>
          <a:p>
            <a:endParaRPr lang="en-GB" dirty="0" smtClean="0"/>
          </a:p>
          <a:p>
            <a:endParaRPr lang="en-GB" dirty="0"/>
          </a:p>
        </p:txBody>
      </p:sp>
      <p:sp>
        <p:nvSpPr>
          <p:cNvPr id="3" name="Date Placeholder 2"/>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a:t>
            </a:fld>
            <a:endParaRPr lang="en-US" dirty="0"/>
          </a:p>
        </p:txBody>
      </p:sp>
    </p:spTree>
    <p:extLst>
      <p:ext uri="{BB962C8B-B14F-4D97-AF65-F5344CB8AC3E}">
        <p14:creationId xmlns:p14="http://schemas.microsoft.com/office/powerpoint/2010/main" val="20911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dow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Pushing the limits for 2015</a:t>
            </a:r>
            <a:endParaRPr lang="en-GB" dirty="0"/>
          </a:p>
        </p:txBody>
      </p:sp>
      <p:pic>
        <p:nvPicPr>
          <p:cNvPr id="7170" name="Picture 2" descr="http://www.raintoday.com/default/assets/Image/2011/01/man-push-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18" y="2351302"/>
            <a:ext cx="2838450" cy="2771776"/>
          </a:xfrm>
          <a:prstGeom prst="rect">
            <a:avLst/>
          </a:prstGeom>
          <a:solidFill>
            <a:schemeClr val="bg1"/>
          </a:solidFill>
        </p:spPr>
      </p:pic>
      <p:sp>
        <p:nvSpPr>
          <p:cNvPr id="7" name="Rectangle 6"/>
          <p:cNvSpPr/>
          <p:nvPr/>
        </p:nvSpPr>
        <p:spPr>
          <a:xfrm>
            <a:off x="3343368" y="2594806"/>
            <a:ext cx="2454518" cy="923330"/>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5400" b="1" cap="none" spc="0" dirty="0" smtClean="0">
                <a:ln w="13462">
                  <a:solidFill>
                    <a:schemeClr val="bg1"/>
                  </a:solidFill>
                  <a:prstDash val="solid"/>
                </a:ln>
                <a:solidFill>
                  <a:srgbClr val="FF0000"/>
                </a:solidFill>
                <a:effectLst>
                  <a:outerShdw dist="38100" dir="2700000" algn="bl" rotWithShape="0">
                    <a:schemeClr val="accent5"/>
                  </a:outerShdw>
                </a:effectLst>
              </a:rPr>
              <a:t>LIMITS</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5856" y="1999297"/>
            <a:ext cx="4762500" cy="2676525"/>
          </a:xfrm>
          <a:prstGeom prst="rect">
            <a:avLst/>
          </a:prstGeom>
        </p:spPr>
      </p:pic>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20</a:t>
            </a:fld>
            <a:endParaRPr lang="en-US" dirty="0"/>
          </a:p>
        </p:txBody>
      </p:sp>
    </p:spTree>
    <p:extLst>
      <p:ext uri="{BB962C8B-B14F-4D97-AF65-F5344CB8AC3E}">
        <p14:creationId xmlns:p14="http://schemas.microsoft.com/office/powerpoint/2010/main" val="260757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539496" y="331107"/>
            <a:ext cx="7747000" cy="5481638"/>
          </a:xfrm>
        </p:spPr>
      </p:pic>
      <p:sp>
        <p:nvSpPr>
          <p:cNvPr id="2" name="Date Placeholder 1"/>
          <p:cNvSpPr>
            <a:spLocks noGrp="1"/>
          </p:cNvSpPr>
          <p:nvPr>
            <p:ph type="dt" sz="half" idx="2"/>
          </p:nvPr>
        </p:nvSpPr>
        <p:spPr/>
        <p:txBody>
          <a:bodyPr/>
          <a:lstStyle/>
          <a:p>
            <a:r>
              <a:rPr lang="en-US" smtClean="0"/>
              <a:t>10/27/2014</a:t>
            </a:r>
            <a:endParaRPr lang="en-US" dirty="0"/>
          </a:p>
        </p:txBody>
      </p:sp>
      <p:sp>
        <p:nvSpPr>
          <p:cNvPr id="3" name="Footer Placeholder 2"/>
          <p:cNvSpPr>
            <a:spLocks noGrp="1"/>
          </p:cNvSpPr>
          <p:nvPr>
            <p:ph type="ftr" sz="quarter" idx="3"/>
          </p:nvPr>
        </p:nvSpPr>
        <p:spPr/>
        <p:txBody>
          <a:bodyPr/>
          <a:lstStyle/>
          <a:p>
            <a:r>
              <a:rPr lang="en-US" smtClean="0"/>
              <a:t>Wao 2014</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21</a:t>
            </a:fld>
            <a:endParaRPr lang="en-US" dirty="0"/>
          </a:p>
        </p:txBody>
      </p:sp>
    </p:spTree>
    <p:extLst>
      <p:ext uri="{BB962C8B-B14F-4D97-AF65-F5344CB8AC3E}">
        <p14:creationId xmlns:p14="http://schemas.microsoft.com/office/powerpoint/2010/main" val="2539443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LHC RUN 2</a:t>
            </a:r>
            <a:endParaRPr lang="en-GB" dirty="0"/>
          </a:p>
        </p:txBody>
      </p:sp>
      <p:sp>
        <p:nvSpPr>
          <p:cNvPr id="6" name="Content Placeholder 5"/>
          <p:cNvSpPr>
            <a:spLocks noGrp="1"/>
          </p:cNvSpPr>
          <p:nvPr>
            <p:ph sz="half" idx="1"/>
          </p:nvPr>
        </p:nvSpPr>
        <p:spPr>
          <a:xfrm>
            <a:off x="457200" y="4148247"/>
            <a:ext cx="3611880" cy="1603329"/>
          </a:xfrm>
        </p:spPr>
        <p:txBody>
          <a:bodyPr>
            <a:normAutofit fontScale="70000" lnSpcReduction="20000"/>
          </a:bodyPr>
          <a:lstStyle/>
          <a:p>
            <a:r>
              <a:rPr lang="en-GB" dirty="0"/>
              <a:t>Energy increase </a:t>
            </a:r>
          </a:p>
          <a:p>
            <a:pPr lvl="1"/>
            <a:r>
              <a:rPr lang="en-GB" dirty="0">
                <a:solidFill>
                  <a:srgbClr val="0B387C"/>
                </a:solidFill>
              </a:rPr>
              <a:t>4</a:t>
            </a:r>
            <a:r>
              <a:rPr lang="en-GB" dirty="0">
                <a:solidFill>
                  <a:srgbClr val="FF0000"/>
                </a:solidFill>
              </a:rPr>
              <a:t>  </a:t>
            </a:r>
            <a:r>
              <a:rPr lang="en-GB" dirty="0" smtClean="0">
                <a:solidFill>
                  <a:srgbClr val="00B050"/>
                </a:solidFill>
              </a:rPr>
              <a:t>►</a:t>
            </a:r>
            <a:r>
              <a:rPr lang="en-GB" dirty="0" smtClean="0">
                <a:solidFill>
                  <a:srgbClr val="FF0000"/>
                </a:solidFill>
              </a:rPr>
              <a:t> 6.5 </a:t>
            </a:r>
            <a:r>
              <a:rPr lang="en-GB" dirty="0" err="1" smtClean="0">
                <a:solidFill>
                  <a:srgbClr val="FF0000"/>
                </a:solidFill>
              </a:rPr>
              <a:t>Tev</a:t>
            </a:r>
            <a:endParaRPr lang="en-GB" dirty="0" smtClean="0"/>
          </a:p>
          <a:p>
            <a:r>
              <a:rPr lang="en-GB" dirty="0" smtClean="0"/>
              <a:t>Number </a:t>
            </a:r>
            <a:r>
              <a:rPr lang="en-GB" dirty="0"/>
              <a:t>of particles increase </a:t>
            </a:r>
          </a:p>
          <a:p>
            <a:pPr lvl="1"/>
            <a:r>
              <a:rPr lang="en-GB" dirty="0">
                <a:solidFill>
                  <a:srgbClr val="0B387C"/>
                </a:solidFill>
              </a:rPr>
              <a:t>1380</a:t>
            </a:r>
            <a:r>
              <a:rPr lang="en-GB" dirty="0">
                <a:solidFill>
                  <a:srgbClr val="FF0000"/>
                </a:solidFill>
              </a:rPr>
              <a:t> </a:t>
            </a:r>
            <a:r>
              <a:rPr lang="en-GB" dirty="0">
                <a:solidFill>
                  <a:srgbClr val="00B050"/>
                </a:solidFill>
              </a:rPr>
              <a:t>► </a:t>
            </a:r>
            <a:r>
              <a:rPr lang="en-GB" dirty="0" smtClean="0">
                <a:solidFill>
                  <a:srgbClr val="FF0000"/>
                </a:solidFill>
              </a:rPr>
              <a:t>2590</a:t>
            </a:r>
          </a:p>
          <a:p>
            <a:pPr lvl="1"/>
            <a:r>
              <a:rPr lang="en-GB" dirty="0" smtClean="0">
                <a:solidFill>
                  <a:srgbClr val="0055A0"/>
                </a:solidFill>
              </a:rPr>
              <a:t>50 ns </a:t>
            </a:r>
            <a:r>
              <a:rPr lang="en-GB" dirty="0" smtClean="0">
                <a:solidFill>
                  <a:srgbClr val="00B050"/>
                </a:solidFill>
              </a:rPr>
              <a:t>► </a:t>
            </a:r>
            <a:r>
              <a:rPr lang="en-GB" dirty="0" smtClean="0">
                <a:solidFill>
                  <a:srgbClr val="FF0000"/>
                </a:solidFill>
              </a:rPr>
              <a:t>25 ns bunches</a:t>
            </a:r>
            <a:endParaRPr lang="en-GB" dirty="0">
              <a:solidFill>
                <a:srgbClr val="FF0000"/>
              </a:solidFill>
            </a:endParaRPr>
          </a:p>
        </p:txBody>
      </p:sp>
      <p:sp>
        <p:nvSpPr>
          <p:cNvPr id="9" name="Content Placeholder 5"/>
          <p:cNvSpPr>
            <a:spLocks noGrp="1"/>
          </p:cNvSpPr>
          <p:nvPr>
            <p:ph sz="half" idx="1"/>
          </p:nvPr>
        </p:nvSpPr>
        <p:spPr>
          <a:xfrm>
            <a:off x="5182756" y="4148247"/>
            <a:ext cx="3611880" cy="1603329"/>
          </a:xfrm>
        </p:spPr>
        <p:txBody>
          <a:bodyPr>
            <a:normAutofit fontScale="92500" lnSpcReduction="20000"/>
          </a:bodyPr>
          <a:lstStyle/>
          <a:p>
            <a:r>
              <a:rPr lang="en-GB" sz="2100" dirty="0" smtClean="0">
                <a:solidFill>
                  <a:srgbClr val="104282"/>
                </a:solidFill>
              </a:rPr>
              <a:t>Instantaneous Luminosity</a:t>
            </a:r>
          </a:p>
          <a:p>
            <a:pPr lvl="1"/>
            <a:r>
              <a:rPr lang="en-US" sz="1800" dirty="0">
                <a:solidFill>
                  <a:srgbClr val="0B387C"/>
                </a:solidFill>
              </a:rPr>
              <a:t>6.8 x 10</a:t>
            </a:r>
            <a:r>
              <a:rPr lang="en-US" sz="1800" baseline="30000" dirty="0">
                <a:solidFill>
                  <a:srgbClr val="0B387C"/>
                </a:solidFill>
              </a:rPr>
              <a:t>33</a:t>
            </a:r>
            <a:r>
              <a:rPr lang="en-US" sz="1800" dirty="0">
                <a:solidFill>
                  <a:srgbClr val="0B387C"/>
                </a:solidFill>
              </a:rPr>
              <a:t> cm</a:t>
            </a:r>
            <a:r>
              <a:rPr lang="en-US" sz="1800" baseline="30000" dirty="0">
                <a:solidFill>
                  <a:srgbClr val="0B387C"/>
                </a:solidFill>
              </a:rPr>
              <a:t>-2</a:t>
            </a:r>
            <a:r>
              <a:rPr lang="en-US" sz="1800" dirty="0">
                <a:solidFill>
                  <a:srgbClr val="0B387C"/>
                </a:solidFill>
              </a:rPr>
              <a:t> s</a:t>
            </a:r>
            <a:r>
              <a:rPr lang="en-US" sz="1800" baseline="30000" dirty="0">
                <a:solidFill>
                  <a:srgbClr val="0B387C"/>
                </a:solidFill>
              </a:rPr>
              <a:t>-1</a:t>
            </a:r>
            <a:r>
              <a:rPr lang="en-US" sz="1800" dirty="0">
                <a:solidFill>
                  <a:srgbClr val="0B387C"/>
                </a:solidFill>
              </a:rPr>
              <a:t> </a:t>
            </a:r>
            <a:r>
              <a:rPr lang="en-GB" sz="1600" dirty="0">
                <a:solidFill>
                  <a:srgbClr val="00B050"/>
                </a:solidFill>
              </a:rPr>
              <a:t>► </a:t>
            </a:r>
            <a:r>
              <a:rPr lang="en-US" sz="1800" dirty="0" smtClean="0">
                <a:solidFill>
                  <a:schemeClr val="bg1"/>
                </a:solidFill>
              </a:rPr>
              <a:t>1                   </a:t>
            </a:r>
            <a:r>
              <a:rPr lang="en-US" sz="1800" dirty="0">
                <a:solidFill>
                  <a:srgbClr val="FF0000"/>
                </a:solidFill>
              </a:rPr>
              <a:t>1.3 x 10</a:t>
            </a:r>
            <a:r>
              <a:rPr lang="en-US" sz="1800" baseline="30000" dirty="0">
                <a:solidFill>
                  <a:srgbClr val="FF0000"/>
                </a:solidFill>
              </a:rPr>
              <a:t>34</a:t>
            </a:r>
            <a:r>
              <a:rPr lang="en-US" sz="1800" dirty="0">
                <a:solidFill>
                  <a:srgbClr val="FF0000"/>
                </a:solidFill>
              </a:rPr>
              <a:t> cm</a:t>
            </a:r>
            <a:r>
              <a:rPr lang="en-US" sz="1800" baseline="30000" dirty="0">
                <a:solidFill>
                  <a:srgbClr val="FF0000"/>
                </a:solidFill>
              </a:rPr>
              <a:t>-2</a:t>
            </a:r>
            <a:r>
              <a:rPr lang="en-US" sz="1800" dirty="0">
                <a:solidFill>
                  <a:srgbClr val="FF0000"/>
                </a:solidFill>
              </a:rPr>
              <a:t> s</a:t>
            </a:r>
            <a:r>
              <a:rPr lang="en-US" sz="1800" baseline="30000" dirty="0">
                <a:solidFill>
                  <a:srgbClr val="FF0000"/>
                </a:solidFill>
              </a:rPr>
              <a:t>-1</a:t>
            </a:r>
            <a:r>
              <a:rPr lang="en-US" sz="1800" dirty="0">
                <a:solidFill>
                  <a:srgbClr val="FF0000"/>
                </a:solidFill>
              </a:rPr>
              <a:t> </a:t>
            </a:r>
            <a:r>
              <a:rPr lang="en-GB" sz="1700" dirty="0" smtClean="0">
                <a:solidFill>
                  <a:srgbClr val="104282"/>
                </a:solidFill>
              </a:rPr>
              <a:t> </a:t>
            </a:r>
          </a:p>
          <a:p>
            <a:r>
              <a:rPr lang="en-US" sz="2000" dirty="0" smtClean="0">
                <a:solidFill>
                  <a:srgbClr val="0B387C"/>
                </a:solidFill>
              </a:rPr>
              <a:t>Integrated luminosity</a:t>
            </a:r>
          </a:p>
          <a:p>
            <a:pPr lvl="1"/>
            <a:r>
              <a:rPr lang="en-US" sz="1600" dirty="0">
                <a:solidFill>
                  <a:srgbClr val="0B387C"/>
                </a:solidFill>
              </a:rPr>
              <a:t>~</a:t>
            </a:r>
            <a:r>
              <a:rPr lang="en-US" sz="1600" b="1" dirty="0">
                <a:solidFill>
                  <a:srgbClr val="0B387C"/>
                </a:solidFill>
              </a:rPr>
              <a:t>28 fb</a:t>
            </a:r>
            <a:r>
              <a:rPr lang="en-US" sz="1600" b="1" baseline="30000" dirty="0">
                <a:solidFill>
                  <a:srgbClr val="0B387C"/>
                </a:solidFill>
              </a:rPr>
              <a:t>-1 </a:t>
            </a:r>
            <a:r>
              <a:rPr lang="en-US" sz="1600" dirty="0" smtClean="0">
                <a:solidFill>
                  <a:srgbClr val="0B387C"/>
                </a:solidFill>
              </a:rPr>
              <a:t>in run 1 </a:t>
            </a:r>
            <a:r>
              <a:rPr lang="en-GB" sz="1400" dirty="0">
                <a:solidFill>
                  <a:srgbClr val="00B050"/>
                </a:solidFill>
              </a:rPr>
              <a:t>► </a:t>
            </a:r>
            <a:r>
              <a:rPr lang="en-US" sz="1600" dirty="0" smtClean="0">
                <a:solidFill>
                  <a:srgbClr val="FF0000"/>
                </a:solidFill>
              </a:rPr>
              <a:t>~</a:t>
            </a:r>
            <a:r>
              <a:rPr lang="en-US" sz="1600" b="1" dirty="0" smtClean="0">
                <a:solidFill>
                  <a:srgbClr val="FF0000"/>
                </a:solidFill>
              </a:rPr>
              <a:t>100 </a:t>
            </a:r>
            <a:r>
              <a:rPr lang="en-US" sz="1600" b="1" dirty="0">
                <a:solidFill>
                  <a:srgbClr val="FF0000"/>
                </a:solidFill>
              </a:rPr>
              <a:t>fb</a:t>
            </a:r>
            <a:r>
              <a:rPr lang="en-US" sz="1600" b="1" baseline="30000" dirty="0">
                <a:solidFill>
                  <a:srgbClr val="FF0000"/>
                </a:solidFill>
              </a:rPr>
              <a:t>-1 </a:t>
            </a:r>
            <a:r>
              <a:rPr lang="en-US" sz="1600" dirty="0">
                <a:solidFill>
                  <a:srgbClr val="FF0000"/>
                </a:solidFill>
              </a:rPr>
              <a:t>in run </a:t>
            </a:r>
            <a:r>
              <a:rPr lang="en-US" sz="1600" dirty="0" smtClean="0">
                <a:solidFill>
                  <a:srgbClr val="FF0000"/>
                </a:solidFill>
              </a:rPr>
              <a:t>2 </a:t>
            </a:r>
            <a:endParaRPr lang="en-US" sz="1600" dirty="0">
              <a:solidFill>
                <a:srgbClr val="FF0000"/>
              </a:solidFill>
            </a:endParaRPr>
          </a:p>
          <a:p>
            <a:endParaRPr lang="en-GB" dirty="0">
              <a:solidFill>
                <a:srgbClr val="FF0000"/>
              </a:solidFill>
            </a:endParaRPr>
          </a:p>
        </p:txBody>
      </p:sp>
      <p:sp>
        <p:nvSpPr>
          <p:cNvPr id="10" name="TextBox 4"/>
          <p:cNvSpPr txBox="1">
            <a:spLocks noChangeArrowheads="1"/>
          </p:cNvSpPr>
          <p:nvPr/>
        </p:nvSpPr>
        <p:spPr bwMode="auto">
          <a:xfrm>
            <a:off x="1175899" y="1270631"/>
            <a:ext cx="6644065" cy="2314480"/>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marL="542925" indent="-271463">
              <a:lnSpc>
                <a:spcPct val="120000"/>
              </a:lnSpc>
              <a:spcBef>
                <a:spcPts val="300"/>
              </a:spcBef>
              <a:buClr>
                <a:srgbClr val="0000FF"/>
              </a:buClr>
              <a:buSzPct val="80000"/>
              <a:buFont typeface="Wingdings" pitchFamily="2" charset="2"/>
              <a:buChar char="q"/>
            </a:pPr>
            <a:r>
              <a:rPr lang="en-US" sz="2400" dirty="0" smtClean="0">
                <a:latin typeface="Arial" pitchFamily="34" charset="0"/>
                <a:cs typeface="Arial" pitchFamily="34" charset="0"/>
              </a:rPr>
              <a:t>Operate the LHC at 6.5 </a:t>
            </a:r>
            <a:r>
              <a:rPr lang="en-US" sz="2400" dirty="0" err="1" smtClean="0">
                <a:latin typeface="Arial" pitchFamily="34" charset="0"/>
                <a:cs typeface="Arial" pitchFamily="34" charset="0"/>
              </a:rPr>
              <a:t>TeV</a:t>
            </a:r>
            <a:r>
              <a:rPr lang="en-US" sz="2400" dirty="0" smtClean="0">
                <a:latin typeface="Arial" pitchFamily="34" charset="0"/>
                <a:cs typeface="Arial" pitchFamily="34" charset="0"/>
              </a:rPr>
              <a:t>.</a:t>
            </a:r>
          </a:p>
          <a:p>
            <a:pPr marL="542925" indent="-271463">
              <a:lnSpc>
                <a:spcPct val="120000"/>
              </a:lnSpc>
              <a:spcBef>
                <a:spcPts val="300"/>
              </a:spcBef>
              <a:buClr>
                <a:srgbClr val="0000FF"/>
              </a:buClr>
              <a:buSzPct val="80000"/>
              <a:buFont typeface="Wingdings" pitchFamily="2" charset="2"/>
              <a:buChar char="q"/>
            </a:pPr>
            <a:r>
              <a:rPr lang="en-US" sz="2400" dirty="0" smtClean="0">
                <a:latin typeface="Arial" pitchFamily="34" charset="0"/>
                <a:cs typeface="Arial" pitchFamily="34" charset="0"/>
              </a:rPr>
              <a:t>Operate with 25 ns bunch spacing.</a:t>
            </a:r>
            <a:r>
              <a:rPr lang="en-US" sz="2000" i="1" dirty="0" smtClean="0">
                <a:solidFill>
                  <a:srgbClr val="0000FF"/>
                </a:solidFill>
                <a:latin typeface="Arial" pitchFamily="34" charset="0"/>
                <a:cs typeface="Arial" pitchFamily="34" charset="0"/>
              </a:rPr>
              <a:t>.</a:t>
            </a:r>
            <a:endParaRPr lang="en-US" sz="2400" i="1" dirty="0">
              <a:solidFill>
                <a:srgbClr val="0000FF"/>
              </a:solidFill>
              <a:latin typeface="Arial" pitchFamily="34" charset="0"/>
              <a:cs typeface="Arial" pitchFamily="34" charset="0"/>
            </a:endParaRPr>
          </a:p>
          <a:p>
            <a:pPr marL="542925" indent="-271463">
              <a:lnSpc>
                <a:spcPct val="120000"/>
              </a:lnSpc>
              <a:spcBef>
                <a:spcPts val="300"/>
              </a:spcBef>
              <a:buClr>
                <a:srgbClr val="0000FF"/>
              </a:buClr>
              <a:buSzPct val="80000"/>
              <a:buFont typeface="Wingdings" pitchFamily="2" charset="2"/>
              <a:buChar char="q"/>
            </a:pPr>
            <a:r>
              <a:rPr lang="en-US" sz="2400" dirty="0" smtClean="0">
                <a:latin typeface="Arial" pitchFamily="34" charset="0"/>
                <a:cs typeface="Arial" pitchFamily="34" charset="0"/>
              </a:rPr>
              <a:t>Maximize the integrated luminosity.</a:t>
            </a:r>
            <a:endParaRPr lang="en-US" sz="2400" dirty="0">
              <a:latin typeface="Arial" pitchFamily="34" charset="0"/>
              <a:cs typeface="Arial" pitchFamily="34" charset="0"/>
            </a:endParaRPr>
          </a:p>
          <a:p>
            <a:pPr marL="901700" lvl="1" indent="-271463">
              <a:lnSpc>
                <a:spcPct val="120000"/>
              </a:lnSpc>
              <a:spcBef>
                <a:spcPts val="300"/>
              </a:spcBef>
              <a:buClr>
                <a:srgbClr val="0000FF"/>
              </a:buClr>
              <a:buSzPct val="80000"/>
              <a:buFont typeface="Courier New" pitchFamily="49" charset="0"/>
              <a:buChar char="o"/>
            </a:pPr>
            <a:r>
              <a:rPr lang="en-US" sz="2000" i="1" dirty="0" smtClean="0">
                <a:solidFill>
                  <a:srgbClr val="0000FF"/>
                </a:solidFill>
                <a:latin typeface="Arial" pitchFamily="34" charset="0"/>
                <a:cs typeface="Arial" pitchFamily="34" charset="0"/>
              </a:rPr>
              <a:t>Small focusing – </a:t>
            </a:r>
            <a:r>
              <a:rPr lang="en-US" sz="2000" i="1" dirty="0" smtClean="0">
                <a:solidFill>
                  <a:srgbClr val="0000FF"/>
                </a:solidFill>
                <a:latin typeface="Symbol" panose="05050102010706020507" pitchFamily="18" charset="2"/>
                <a:cs typeface="Arial" pitchFamily="34" charset="0"/>
              </a:rPr>
              <a:t>b</a:t>
            </a:r>
            <a:r>
              <a:rPr lang="en-US" sz="2000" i="1" dirty="0" smtClean="0">
                <a:solidFill>
                  <a:srgbClr val="0000FF"/>
                </a:solidFill>
                <a:latin typeface="Arial" pitchFamily="34" charset="0"/>
                <a:cs typeface="Arial" pitchFamily="34" charset="0"/>
              </a:rPr>
              <a:t>* as small as possible</a:t>
            </a:r>
            <a:r>
              <a:rPr lang="en-US" sz="2000" i="1" dirty="0" smtClean="0">
                <a:solidFill>
                  <a:srgbClr val="0000FF"/>
                </a:solidFill>
                <a:latin typeface="Arial" pitchFamily="34" charset="0"/>
                <a:cs typeface="Arial" pitchFamily="34" charset="0"/>
                <a:sym typeface="Wingdings" pitchFamily="2" charset="2"/>
              </a:rPr>
              <a:t>.</a:t>
            </a:r>
            <a:endParaRPr lang="en-US" sz="2000" i="1" dirty="0" smtClean="0">
              <a:solidFill>
                <a:srgbClr val="0000FF"/>
              </a:solidFill>
              <a:latin typeface="Arial" pitchFamily="34" charset="0"/>
              <a:cs typeface="Arial" pitchFamily="34" charset="0"/>
            </a:endParaRPr>
          </a:p>
          <a:p>
            <a:pPr marL="901700" lvl="1" indent="-271463">
              <a:lnSpc>
                <a:spcPct val="120000"/>
              </a:lnSpc>
              <a:spcBef>
                <a:spcPts val="300"/>
              </a:spcBef>
              <a:buClr>
                <a:srgbClr val="0000FF"/>
              </a:buClr>
              <a:buSzPct val="80000"/>
              <a:buFont typeface="Courier New" pitchFamily="49" charset="0"/>
              <a:buChar char="o"/>
            </a:pPr>
            <a:r>
              <a:rPr lang="en-US" sz="2000" i="1" dirty="0" smtClean="0">
                <a:solidFill>
                  <a:srgbClr val="0000FF"/>
                </a:solidFill>
                <a:latin typeface="Arial" pitchFamily="34" charset="0"/>
                <a:cs typeface="Arial" pitchFamily="34" charset="0"/>
              </a:rPr>
              <a:t>Highest possible efficiency</a:t>
            </a:r>
            <a:r>
              <a:rPr lang="en-US" sz="2000" i="1" dirty="0" smtClean="0">
                <a:solidFill>
                  <a:srgbClr val="0000FF"/>
                </a:solidFill>
                <a:latin typeface="Arial" pitchFamily="34" charset="0"/>
                <a:cs typeface="Arial" pitchFamily="34" charset="0"/>
                <a:sym typeface="Wingdings" pitchFamily="2" charset="2"/>
              </a:rPr>
              <a:t>.</a:t>
            </a:r>
          </a:p>
        </p:txBody>
      </p:sp>
      <p:sp>
        <p:nvSpPr>
          <p:cNvPr id="2" name="Date Placeholder 1"/>
          <p:cNvSpPr>
            <a:spLocks noGrp="1"/>
          </p:cNvSpPr>
          <p:nvPr>
            <p:ph type="dt" sz="half" idx="10"/>
          </p:nvPr>
        </p:nvSpPr>
        <p:spPr/>
        <p:txBody>
          <a:bodyPr/>
          <a:lstStyle/>
          <a:p>
            <a:r>
              <a:rPr lang="en-US" smtClean="0"/>
              <a:t>10/27/2014</a:t>
            </a:r>
            <a:endParaRPr lang="en-US" dirty="0"/>
          </a:p>
        </p:txBody>
      </p:sp>
      <p:sp>
        <p:nvSpPr>
          <p:cNvPr id="3" name="Footer Placeholder 2"/>
          <p:cNvSpPr>
            <a:spLocks noGrp="1"/>
          </p:cNvSpPr>
          <p:nvPr>
            <p:ph type="ftr" sz="quarter" idx="3"/>
          </p:nvPr>
        </p:nvSpPr>
        <p:spPr/>
        <p:txBody>
          <a:bodyPr/>
          <a:lstStyle/>
          <a:p>
            <a:r>
              <a:rPr lang="en-US" smtClean="0"/>
              <a:t>Wao 2014</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22</a:t>
            </a:fld>
            <a:endParaRPr lang="en-US" dirty="0"/>
          </a:p>
        </p:txBody>
      </p:sp>
    </p:spTree>
    <p:extLst>
      <p:ext uri="{BB962C8B-B14F-4D97-AF65-F5344CB8AC3E}">
        <p14:creationId xmlns:p14="http://schemas.microsoft.com/office/powerpoint/2010/main" val="73967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GB" dirty="0"/>
          </a:p>
        </p:txBody>
      </p:sp>
      <p:sp>
        <p:nvSpPr>
          <p:cNvPr id="3" name="Content Placeholder 2"/>
          <p:cNvSpPr>
            <a:spLocks noGrp="1"/>
          </p:cNvSpPr>
          <p:nvPr>
            <p:ph idx="1"/>
          </p:nvPr>
        </p:nvSpPr>
        <p:spPr>
          <a:xfrm>
            <a:off x="685330" y="1254035"/>
            <a:ext cx="7772870" cy="4537166"/>
          </a:xfrm>
          <a:prstGeom prst="rect">
            <a:avLst/>
          </a:prstGeom>
        </p:spPr>
        <p:txBody>
          <a:bodyPr>
            <a:normAutofit lnSpcReduction="10000"/>
          </a:bodyPr>
          <a:lstStyle/>
          <a:p>
            <a:r>
              <a:rPr lang="en-GB" sz="2400" dirty="0"/>
              <a:t>Peak instantaneous luminosity is not everything</a:t>
            </a:r>
            <a:r>
              <a:rPr lang="en-GB" sz="2400" dirty="0" smtClean="0"/>
              <a:t>...</a:t>
            </a:r>
            <a:endParaRPr lang="en-GB" sz="2400" dirty="0"/>
          </a:p>
          <a:p>
            <a:pPr lvl="1"/>
            <a:r>
              <a:rPr lang="en-GB" sz="2000" dirty="0" smtClean="0"/>
              <a:t>Record luminosity is often at </a:t>
            </a:r>
            <a:r>
              <a:rPr lang="en-GB" sz="2000" dirty="0"/>
              <a:t>the expense of </a:t>
            </a:r>
            <a:r>
              <a:rPr lang="en-GB" sz="2000" dirty="0" smtClean="0"/>
              <a:t>stability or reliability</a:t>
            </a:r>
          </a:p>
          <a:p>
            <a:r>
              <a:rPr lang="en-GB" sz="2400" dirty="0" smtClean="0">
                <a:solidFill>
                  <a:srgbClr val="FF0000"/>
                </a:solidFill>
              </a:rPr>
              <a:t>Integrated luminosity </a:t>
            </a:r>
            <a:r>
              <a:rPr lang="en-GB" sz="2400" dirty="0" smtClean="0"/>
              <a:t>is the one which counts.</a:t>
            </a:r>
          </a:p>
          <a:p>
            <a:r>
              <a:rPr lang="en-GB" sz="2400" dirty="0" smtClean="0"/>
              <a:t>Beam Instrumentation, Data recording, Performance follow up allowed us to continuously optimize luminosity production.</a:t>
            </a:r>
          </a:p>
          <a:p>
            <a:r>
              <a:rPr lang="en-GB" sz="2400" dirty="0"/>
              <a:t>Excellent team spirit collaboration </a:t>
            </a:r>
            <a:r>
              <a:rPr lang="en-GB" sz="2400" dirty="0" smtClean="0"/>
              <a:t>was vital to achieve these results.</a:t>
            </a:r>
          </a:p>
          <a:p>
            <a:r>
              <a:rPr lang="en-GB" sz="2400" dirty="0" smtClean="0"/>
              <a:t>The energy increase on LHC run2 will be a serious challenge to fulfil all physics requirement and possibly leading to new physics.</a:t>
            </a:r>
          </a:p>
        </p:txBody>
      </p:sp>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23</a:t>
            </a:fld>
            <a:endParaRPr lang="en-US" dirty="0"/>
          </a:p>
        </p:txBody>
      </p:sp>
    </p:spTree>
    <p:extLst>
      <p:ext uri="{BB962C8B-B14F-4D97-AF65-F5344CB8AC3E}">
        <p14:creationId xmlns:p14="http://schemas.microsoft.com/office/powerpoint/2010/main" val="233676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Dealing with the extreme …</a:t>
            </a:r>
            <a:endParaRPr lang="en-GB" dirty="0"/>
          </a:p>
        </p:txBody>
      </p:sp>
      <p:pic>
        <p:nvPicPr>
          <p:cNvPr id="8194" name="Picture 2" descr="http://www.ishafoundation.org/blog/wp-content/uploads/2011/05/cern-nataraja-640x36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3094" y="1098958"/>
            <a:ext cx="8635066" cy="4857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39745" y="1793631"/>
            <a:ext cx="1203955" cy="369332"/>
          </a:xfrm>
          <a:prstGeom prst="rect">
            <a:avLst/>
          </a:prstGeom>
          <a:solidFill>
            <a:srgbClr val="FF0000"/>
          </a:solidFill>
        </p:spPr>
        <p:txBody>
          <a:bodyPr wrap="square" rtlCol="0">
            <a:spAutoFit/>
          </a:bodyPr>
          <a:lstStyle/>
          <a:p>
            <a:r>
              <a:rPr lang="en-GB" dirty="0" smtClean="0">
                <a:solidFill>
                  <a:schemeClr val="bg1"/>
                </a:solidFill>
              </a:rPr>
              <a:t>Reliability</a:t>
            </a:r>
            <a:endParaRPr lang="en-GB" dirty="0">
              <a:solidFill>
                <a:schemeClr val="bg1"/>
              </a:solidFill>
            </a:endParaRPr>
          </a:p>
        </p:txBody>
      </p:sp>
      <p:sp>
        <p:nvSpPr>
          <p:cNvPr id="9" name="TextBox 8"/>
          <p:cNvSpPr txBox="1"/>
          <p:nvPr/>
        </p:nvSpPr>
        <p:spPr>
          <a:xfrm>
            <a:off x="1415562" y="1805354"/>
            <a:ext cx="1553773" cy="369332"/>
          </a:xfrm>
          <a:prstGeom prst="rect">
            <a:avLst/>
          </a:prstGeom>
          <a:solidFill>
            <a:srgbClr val="FF0000"/>
          </a:solidFill>
        </p:spPr>
        <p:txBody>
          <a:bodyPr wrap="square" rtlCol="0">
            <a:spAutoFit/>
          </a:bodyPr>
          <a:lstStyle/>
          <a:p>
            <a:r>
              <a:rPr lang="en-GB" dirty="0" smtClean="0">
                <a:solidFill>
                  <a:schemeClr val="bg1"/>
                </a:solidFill>
              </a:rPr>
              <a:t>Performance</a:t>
            </a:r>
            <a:endParaRPr lang="en-GB" dirty="0">
              <a:solidFill>
                <a:schemeClr val="bg1"/>
              </a:solidFill>
            </a:endParaRPr>
          </a:p>
        </p:txBody>
      </p:sp>
      <p:sp>
        <p:nvSpPr>
          <p:cNvPr id="10" name="TextBox 9"/>
          <p:cNvSpPr txBox="1"/>
          <p:nvPr/>
        </p:nvSpPr>
        <p:spPr>
          <a:xfrm>
            <a:off x="1415562" y="3195727"/>
            <a:ext cx="1439239" cy="369332"/>
          </a:xfrm>
          <a:prstGeom prst="rect">
            <a:avLst/>
          </a:prstGeom>
          <a:solidFill>
            <a:srgbClr val="FF0000"/>
          </a:solidFill>
        </p:spPr>
        <p:txBody>
          <a:bodyPr wrap="square" rtlCol="0">
            <a:spAutoFit/>
          </a:bodyPr>
          <a:lstStyle/>
          <a:p>
            <a:r>
              <a:rPr lang="en-GB" dirty="0" smtClean="0">
                <a:solidFill>
                  <a:schemeClr val="bg1"/>
                </a:solidFill>
              </a:rPr>
              <a:t>Availability</a:t>
            </a:r>
            <a:endParaRPr lang="en-GB" dirty="0">
              <a:solidFill>
                <a:schemeClr val="bg1"/>
              </a:solidFill>
            </a:endParaRPr>
          </a:p>
        </p:txBody>
      </p:sp>
      <p:sp>
        <p:nvSpPr>
          <p:cNvPr id="11" name="TextBox 10"/>
          <p:cNvSpPr txBox="1"/>
          <p:nvPr/>
        </p:nvSpPr>
        <p:spPr>
          <a:xfrm>
            <a:off x="5647593" y="3412632"/>
            <a:ext cx="2430763" cy="369332"/>
          </a:xfrm>
          <a:prstGeom prst="rect">
            <a:avLst/>
          </a:prstGeom>
          <a:solidFill>
            <a:srgbClr val="FF0000"/>
          </a:solidFill>
        </p:spPr>
        <p:txBody>
          <a:bodyPr wrap="square" rtlCol="0">
            <a:spAutoFit/>
          </a:bodyPr>
          <a:lstStyle/>
          <a:p>
            <a:r>
              <a:rPr lang="en-GB" dirty="0" smtClean="0">
                <a:solidFill>
                  <a:schemeClr val="bg1"/>
                </a:solidFill>
              </a:rPr>
              <a:t>Luminosity Levelling</a:t>
            </a:r>
            <a:endParaRPr lang="en-GB" dirty="0">
              <a:solidFill>
                <a:schemeClr val="bg1"/>
              </a:solidFill>
            </a:endParaRPr>
          </a:p>
        </p:txBody>
      </p:sp>
      <p:sp>
        <p:nvSpPr>
          <p:cNvPr id="8" name="TextBox 7"/>
          <p:cNvSpPr txBox="1"/>
          <p:nvPr/>
        </p:nvSpPr>
        <p:spPr>
          <a:xfrm>
            <a:off x="253094" y="5248297"/>
            <a:ext cx="8635066" cy="707886"/>
          </a:xfrm>
          <a:prstGeom prst="rect">
            <a:avLst/>
          </a:prstGeom>
          <a:solidFill>
            <a:schemeClr val="bg1"/>
          </a:solidFill>
        </p:spPr>
        <p:txBody>
          <a:bodyPr wrap="square" rtlCol="0">
            <a:spAutoFit/>
          </a:bodyPr>
          <a:lstStyle/>
          <a:p>
            <a:pPr algn="ctr"/>
            <a:r>
              <a:rPr lang="en-GB" sz="2000" dirty="0">
                <a:solidFill>
                  <a:srgbClr val="CC9900"/>
                </a:solidFill>
              </a:rPr>
              <a:t>While trying to keep the best between an highly reliable machine delivering the highest luminosity</a:t>
            </a:r>
          </a:p>
        </p:txBody>
      </p:sp>
      <p:sp>
        <p:nvSpPr>
          <p:cNvPr id="3" name="TextBox 2"/>
          <p:cNvSpPr txBox="1"/>
          <p:nvPr/>
        </p:nvSpPr>
        <p:spPr>
          <a:xfrm>
            <a:off x="3351333" y="4959575"/>
            <a:ext cx="5710371" cy="276999"/>
          </a:xfrm>
          <a:prstGeom prst="rect">
            <a:avLst/>
          </a:prstGeom>
          <a:solidFill>
            <a:schemeClr val="accent2">
              <a:lumMod val="75000"/>
            </a:schemeClr>
          </a:solidFill>
        </p:spPr>
        <p:txBody>
          <a:bodyPr wrap="square" rtlCol="0">
            <a:spAutoFit/>
          </a:bodyPr>
          <a:lstStyle/>
          <a:p>
            <a:r>
              <a:rPr lang="en-GB" sz="1200" dirty="0" smtClean="0">
                <a:solidFill>
                  <a:schemeClr val="bg1"/>
                </a:solidFill>
              </a:rPr>
              <a:t>This statue of Shiva was gracefully offered to CERN by the Indian collaboration </a:t>
            </a:r>
            <a:endParaRPr lang="en-GB" sz="1200" dirty="0">
              <a:solidFill>
                <a:schemeClr val="bg1"/>
              </a:solidFill>
            </a:endParaRPr>
          </a:p>
        </p:txBody>
      </p:sp>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24</a:t>
            </a:fld>
            <a:endParaRPr lang="en-US" dirty="0"/>
          </a:p>
        </p:txBody>
      </p:sp>
    </p:spTree>
    <p:extLst>
      <p:ext uri="{BB962C8B-B14F-4D97-AF65-F5344CB8AC3E}">
        <p14:creationId xmlns:p14="http://schemas.microsoft.com/office/powerpoint/2010/main" val="2877560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SPARE</a:t>
            </a:r>
            <a:endParaRPr lang="en-GB" dirty="0"/>
          </a:p>
        </p:txBody>
      </p:sp>
      <p:sp>
        <p:nvSpPr>
          <p:cNvPr id="3" name="Content Placeholder 2"/>
          <p:cNvSpPr>
            <a:spLocks noGrp="1"/>
          </p:cNvSpPr>
          <p:nvPr>
            <p:ph idx="1"/>
          </p:nvPr>
        </p:nvSpPr>
        <p:spPr>
          <a:xfrm>
            <a:off x="685330" y="2367093"/>
            <a:ext cx="7772870" cy="3424107"/>
          </a:xfrm>
          <a:prstGeom prst="rect">
            <a:avLst/>
          </a:prstGeom>
        </p:spPr>
        <p:txBody>
          <a:bodyPr/>
          <a:lstStyle/>
          <a:p>
            <a:endParaRPr lang="en-GB"/>
          </a:p>
        </p:txBody>
      </p:sp>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25</a:t>
            </a:fld>
            <a:endParaRPr lang="en-US" dirty="0"/>
          </a:p>
        </p:txBody>
      </p:sp>
    </p:spTree>
    <p:extLst>
      <p:ext uri="{BB962C8B-B14F-4D97-AF65-F5344CB8AC3E}">
        <p14:creationId xmlns:p14="http://schemas.microsoft.com/office/powerpoint/2010/main" val="3131005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limitations</a:t>
            </a:r>
            <a:endParaRPr lang="en-US" dirty="0"/>
          </a:p>
        </p:txBody>
      </p:sp>
      <p:sp>
        <p:nvSpPr>
          <p:cNvPr id="3" name="Content Placeholder 2"/>
          <p:cNvSpPr>
            <a:spLocks noGrp="1"/>
          </p:cNvSpPr>
          <p:nvPr>
            <p:ph idx="1"/>
          </p:nvPr>
        </p:nvSpPr>
        <p:spPr>
          <a:xfrm>
            <a:off x="601440" y="1254135"/>
            <a:ext cx="7772870" cy="3424107"/>
          </a:xfrm>
          <a:prstGeom prst="rect">
            <a:avLst/>
          </a:prstGeom>
        </p:spPr>
        <p:txBody>
          <a:bodyPr>
            <a:normAutofit fontScale="77500" lnSpcReduction="20000"/>
          </a:bodyPr>
          <a:lstStyle/>
          <a:p>
            <a:r>
              <a:rPr lang="en-US" dirty="0" smtClean="0"/>
              <a:t>Electron cloud &amp; high energy &amp; with 25 ns</a:t>
            </a:r>
          </a:p>
          <a:p>
            <a:r>
              <a:rPr lang="en-US" dirty="0" smtClean="0"/>
              <a:t>UFOs </a:t>
            </a:r>
            <a:r>
              <a:rPr lang="en-US" dirty="0"/>
              <a:t>at higher energy &amp; with 25 </a:t>
            </a:r>
            <a:r>
              <a:rPr lang="en-US" dirty="0" smtClean="0"/>
              <a:t>ns</a:t>
            </a:r>
          </a:p>
          <a:p>
            <a:r>
              <a:rPr lang="en-US" dirty="0" smtClean="0"/>
              <a:t>Radiation to electronics – SEU’s</a:t>
            </a:r>
          </a:p>
          <a:p>
            <a:r>
              <a:rPr lang="en-US" dirty="0" smtClean="0"/>
              <a:t>Low emittance</a:t>
            </a:r>
          </a:p>
          <a:p>
            <a:pPr lvl="1">
              <a:lnSpc>
                <a:spcPct val="110000"/>
              </a:lnSpc>
            </a:pPr>
            <a:r>
              <a:rPr lang="en-US" dirty="0"/>
              <a:t>Risk due to strongly increased energy </a:t>
            </a:r>
            <a:r>
              <a:rPr lang="en-US" dirty="0" smtClean="0"/>
              <a:t>density - </a:t>
            </a:r>
            <a:r>
              <a:rPr lang="en-US" dirty="0" smtClean="0">
                <a:solidFill>
                  <a:srgbClr val="FF0000"/>
                </a:solidFill>
              </a:rPr>
              <a:t>strain </a:t>
            </a:r>
            <a:r>
              <a:rPr lang="en-US" dirty="0">
                <a:solidFill>
                  <a:srgbClr val="FF0000"/>
                </a:solidFill>
              </a:rPr>
              <a:t>on material survival</a:t>
            </a:r>
            <a:endParaRPr lang="en-US" dirty="0"/>
          </a:p>
          <a:p>
            <a:pPr lvl="1">
              <a:lnSpc>
                <a:spcPct val="110000"/>
              </a:lnSpc>
            </a:pPr>
            <a:r>
              <a:rPr lang="en-US" dirty="0"/>
              <a:t>Beam dynamics effects: IBS blow-up </a:t>
            </a:r>
          </a:p>
          <a:p>
            <a:pPr lvl="1">
              <a:lnSpc>
                <a:spcPct val="110000"/>
              </a:lnSpc>
            </a:pPr>
            <a:r>
              <a:rPr lang="en-US" dirty="0"/>
              <a:t>Noise induced emittance growth can take over </a:t>
            </a:r>
            <a:r>
              <a:rPr lang="en-US" dirty="0">
                <a:sym typeface="Wingdings"/>
              </a:rPr>
              <a:t> often additive components and not multiplicative</a:t>
            </a:r>
            <a:r>
              <a:rPr lang="en-US" dirty="0" smtClean="0">
                <a:sym typeface="Wingdings"/>
              </a:rPr>
              <a:t>.</a:t>
            </a:r>
            <a:endParaRPr lang="en-US" dirty="0"/>
          </a:p>
          <a:p>
            <a:r>
              <a:rPr lang="en-US" dirty="0" smtClean="0">
                <a:solidFill>
                  <a:srgbClr val="FF0000"/>
                </a:solidFill>
              </a:rPr>
              <a:t>Total beam intensity limits </a:t>
            </a:r>
            <a:r>
              <a:rPr lang="en-US" dirty="0" smtClean="0"/>
              <a:t>in the LHC…</a:t>
            </a:r>
          </a:p>
          <a:p>
            <a:pPr marL="0" indent="0">
              <a:buNone/>
            </a:pPr>
            <a:endParaRPr lang="en-US" dirty="0"/>
          </a:p>
        </p:txBody>
      </p:sp>
      <p:sp>
        <p:nvSpPr>
          <p:cNvPr id="9" name="TextBox 8"/>
          <p:cNvSpPr txBox="1"/>
          <p:nvPr/>
        </p:nvSpPr>
        <p:spPr>
          <a:xfrm>
            <a:off x="1382147" y="4738868"/>
            <a:ext cx="6992163" cy="830997"/>
          </a:xfrm>
          <a:prstGeom prst="rect">
            <a:avLst/>
          </a:prstGeom>
          <a:noFill/>
          <a:ln>
            <a:solidFill>
              <a:schemeClr val="tx2"/>
            </a:solidFill>
          </a:ln>
        </p:spPr>
        <p:txBody>
          <a:bodyPr wrap="square" rtlCol="0">
            <a:spAutoFit/>
          </a:bodyPr>
          <a:lstStyle/>
          <a:p>
            <a:pPr algn="ctr"/>
            <a:r>
              <a:rPr lang="en-US" sz="2400" dirty="0" smtClean="0">
                <a:solidFill>
                  <a:srgbClr val="3366FF"/>
                </a:solidFill>
              </a:rPr>
              <a:t>Will look to trade off emittance, bunch intensity, number of bunches, total beam intensity</a:t>
            </a:r>
            <a:endParaRPr lang="en-US" sz="2400" dirty="0">
              <a:solidFill>
                <a:srgbClr val="3366FF"/>
              </a:solidFill>
            </a:endParaRPr>
          </a:p>
        </p:txBody>
      </p:sp>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26</a:t>
            </a:fld>
            <a:endParaRPr lang="en-US" dirty="0"/>
          </a:p>
        </p:txBody>
      </p:sp>
    </p:spTree>
    <p:extLst>
      <p:ext uri="{BB962C8B-B14F-4D97-AF65-F5344CB8AC3E}">
        <p14:creationId xmlns:p14="http://schemas.microsoft.com/office/powerpoint/2010/main" val="3188788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68"/>
            <a:ext cx="7467600" cy="1143000"/>
          </a:xfrm>
        </p:spPr>
        <p:txBody>
          <a:bodyPr/>
          <a:lstStyle/>
          <a:p>
            <a:r>
              <a:rPr lang="en-US" dirty="0"/>
              <a:t>50 versus 25 ns</a:t>
            </a:r>
          </a:p>
        </p:txBody>
      </p:sp>
      <p:sp>
        <p:nvSpPr>
          <p:cNvPr id="5" name="Content Placeholder 4"/>
          <p:cNvSpPr>
            <a:spLocks noGrp="1"/>
          </p:cNvSpPr>
          <p:nvPr>
            <p:ph sz="half" idx="1"/>
          </p:nvPr>
        </p:nvSpPr>
        <p:spPr/>
        <p:txBody>
          <a:bodyPr/>
          <a:lstStyle/>
          <a:p>
            <a:endParaRPr lang="en-GB"/>
          </a:p>
        </p:txBody>
      </p:sp>
      <p:sp>
        <p:nvSpPr>
          <p:cNvPr id="6" name="Content Placeholder 5"/>
          <p:cNvSpPr>
            <a:spLocks noGrp="1"/>
          </p:cNvSpPr>
          <p:nvPr>
            <p:ph sz="half" idx="2"/>
          </p:nvPr>
        </p:nvSpPr>
        <p:spPr/>
        <p:txBody>
          <a:bodyPr/>
          <a:lstStyle/>
          <a:p>
            <a:endParaRPr lang="en-GB"/>
          </a:p>
        </p:txBody>
      </p:sp>
      <p:graphicFrame>
        <p:nvGraphicFramePr>
          <p:cNvPr id="3" name="Table 2"/>
          <p:cNvGraphicFramePr>
            <a:graphicFrameLocks noGrp="1"/>
          </p:cNvGraphicFramePr>
          <p:nvPr>
            <p:extLst/>
          </p:nvPr>
        </p:nvGraphicFramePr>
        <p:xfrm>
          <a:off x="304800" y="1066800"/>
          <a:ext cx="8458200" cy="4512733"/>
        </p:xfrm>
        <a:graphic>
          <a:graphicData uri="http://schemas.openxmlformats.org/drawingml/2006/table">
            <a:tbl>
              <a:tblPr bandRow="1">
                <a:tableStyleId>{5C22544A-7EE6-4342-B048-85BDC9FD1C3A}</a:tableStyleId>
              </a:tblPr>
              <a:tblGrid>
                <a:gridCol w="1033780"/>
                <a:gridCol w="3289300"/>
                <a:gridCol w="4135120"/>
              </a:tblGrid>
              <a:tr h="736600">
                <a:tc>
                  <a:txBody>
                    <a:bodyPr/>
                    <a:lstStyle/>
                    <a:p>
                      <a:endParaRPr lang="en-US" dirty="0"/>
                    </a:p>
                  </a:txBody>
                  <a:tcPr/>
                </a:tc>
                <a:tc>
                  <a:txBody>
                    <a:bodyPr/>
                    <a:lstStyle/>
                    <a:p>
                      <a:pPr algn="ctr"/>
                      <a:r>
                        <a:rPr lang="en-US" sz="3200" dirty="0" smtClean="0"/>
                        <a:t>50 ns</a:t>
                      </a:r>
                      <a:endParaRPr lang="en-US" sz="3200" dirty="0"/>
                    </a:p>
                  </a:txBody>
                  <a:tcPr anchor="ctr"/>
                </a:tc>
                <a:tc>
                  <a:txBody>
                    <a:bodyPr/>
                    <a:lstStyle/>
                    <a:p>
                      <a:pPr algn="ctr"/>
                      <a:r>
                        <a:rPr lang="en-US" sz="3200" dirty="0" smtClean="0"/>
                        <a:t>25 ns</a:t>
                      </a:r>
                      <a:endParaRPr lang="en-US" sz="3200" dirty="0"/>
                    </a:p>
                  </a:txBody>
                  <a:tcPr anchor="ctr"/>
                </a:tc>
              </a:tr>
              <a:tr h="1490133">
                <a:tc>
                  <a:txBody>
                    <a:bodyPr/>
                    <a:lstStyle/>
                    <a:p>
                      <a:r>
                        <a:rPr lang="en-US" sz="3200" dirty="0" smtClean="0"/>
                        <a:t>GOOD</a:t>
                      </a:r>
                      <a:endParaRPr lang="en-US" sz="3200" dirty="0"/>
                    </a:p>
                  </a:txBody>
                  <a:tcPr vert="vert270" anchor="ctr" anchorCtr="1"/>
                </a:tc>
                <a:tc>
                  <a:txBody>
                    <a:bodyPr/>
                    <a:lstStyle/>
                    <a:p>
                      <a:pPr marL="285750" indent="-285750" algn="l">
                        <a:buFont typeface="Arial"/>
                        <a:buChar char="•"/>
                      </a:pPr>
                      <a:r>
                        <a:rPr lang="en-US" dirty="0" smtClean="0"/>
                        <a:t>Lower total beam</a:t>
                      </a:r>
                      <a:r>
                        <a:rPr lang="en-US" baseline="0" dirty="0" smtClean="0"/>
                        <a:t> current</a:t>
                      </a:r>
                      <a:endParaRPr lang="en-US" dirty="0" smtClean="0"/>
                    </a:p>
                    <a:p>
                      <a:pPr marL="285750" indent="-285750" algn="l">
                        <a:buFont typeface="Arial"/>
                        <a:buChar char="•"/>
                      </a:pPr>
                      <a:r>
                        <a:rPr lang="en-US" dirty="0" smtClean="0"/>
                        <a:t>Higher</a:t>
                      </a:r>
                      <a:r>
                        <a:rPr lang="en-US" baseline="0" dirty="0" smtClean="0"/>
                        <a:t> bunch intensity</a:t>
                      </a:r>
                    </a:p>
                    <a:p>
                      <a:pPr marL="285750" indent="-285750" algn="l">
                        <a:buFont typeface="Arial"/>
                        <a:buChar char="•"/>
                      </a:pPr>
                      <a:r>
                        <a:rPr lang="en-US" baseline="0" dirty="0" smtClean="0"/>
                        <a:t>Lower emittance</a:t>
                      </a:r>
                      <a:endParaRPr lang="en-US" dirty="0"/>
                    </a:p>
                  </a:txBody>
                  <a:tcPr anchor="ctr"/>
                </a:tc>
                <a:tc>
                  <a:txBody>
                    <a:bodyPr/>
                    <a:lstStyle/>
                    <a:p>
                      <a:pPr marL="285750" indent="-285750" algn="l">
                        <a:buFont typeface="Arial"/>
                        <a:buChar char="•"/>
                      </a:pPr>
                      <a:r>
                        <a:rPr lang="en-US" dirty="0" smtClean="0"/>
                        <a:t>Lower PILE-UP</a:t>
                      </a:r>
                      <a:endParaRPr lang="en-US" dirty="0"/>
                    </a:p>
                  </a:txBody>
                  <a:tcPr anchor="ctr"/>
                </a:tc>
              </a:tr>
              <a:tr h="1490133">
                <a:tc>
                  <a:txBody>
                    <a:bodyPr/>
                    <a:lstStyle/>
                    <a:p>
                      <a:r>
                        <a:rPr lang="en-US" sz="3200" dirty="0" smtClean="0"/>
                        <a:t>BAD</a:t>
                      </a:r>
                      <a:endParaRPr lang="en-US" sz="3200" dirty="0"/>
                    </a:p>
                  </a:txBody>
                  <a:tcPr vert="vert270" anchor="ctr" anchorCtr="1"/>
                </a:tc>
                <a:tc>
                  <a:txBody>
                    <a:bodyPr/>
                    <a:lstStyle/>
                    <a:p>
                      <a:pPr marL="285750" indent="-285750" algn="l">
                        <a:buFont typeface="Arial"/>
                        <a:buChar char="•"/>
                      </a:pPr>
                      <a:r>
                        <a:rPr lang="en-US" dirty="0" smtClean="0"/>
                        <a:t>High</a:t>
                      </a:r>
                      <a:r>
                        <a:rPr lang="en-US" baseline="0" dirty="0" smtClean="0"/>
                        <a:t> pile-up</a:t>
                      </a:r>
                    </a:p>
                    <a:p>
                      <a:pPr marL="285750" indent="-285750" algn="l">
                        <a:buFont typeface="Arial"/>
                        <a:buChar char="•"/>
                      </a:pPr>
                      <a:r>
                        <a:rPr lang="en-US" baseline="0" dirty="0" smtClean="0"/>
                        <a:t>Need to level</a:t>
                      </a:r>
                    </a:p>
                    <a:p>
                      <a:pPr marL="285750" indent="-285750" algn="l">
                        <a:buFont typeface="Arial"/>
                        <a:buChar char="•"/>
                      </a:pPr>
                      <a:r>
                        <a:rPr lang="en-US" baseline="0" dirty="0" smtClean="0"/>
                        <a:t>Pile-up stays high</a:t>
                      </a:r>
                      <a:endParaRPr lang="en-US" dirty="0"/>
                    </a:p>
                  </a:txBody>
                  <a:tcPr anchor="ctr"/>
                </a:tc>
                <a:tc>
                  <a:txBody>
                    <a:bodyPr/>
                    <a:lstStyle/>
                    <a:p>
                      <a:pPr marL="285750" indent="-285750" algn="l">
                        <a:buFont typeface="Arial"/>
                        <a:buChar char="•"/>
                      </a:pPr>
                      <a:r>
                        <a:rPr lang="en-US" dirty="0" smtClean="0"/>
                        <a:t>More long range collisions: larger</a:t>
                      </a:r>
                      <a:r>
                        <a:rPr lang="en-US" baseline="0" dirty="0" smtClean="0"/>
                        <a:t> crossing angle; higher beta*</a:t>
                      </a:r>
                    </a:p>
                    <a:p>
                      <a:pPr marL="285750" indent="-285750" algn="l">
                        <a:buFont typeface="Arial"/>
                        <a:buChar char="•"/>
                      </a:pPr>
                      <a:r>
                        <a:rPr lang="en-US" baseline="0" dirty="0" smtClean="0"/>
                        <a:t>Higher emittance</a:t>
                      </a:r>
                      <a:endParaRPr lang="en-US" dirty="0" smtClean="0"/>
                    </a:p>
                    <a:p>
                      <a:pPr marL="285750" indent="-285750" algn="l">
                        <a:buFont typeface="Arial"/>
                        <a:buChar char="•"/>
                      </a:pPr>
                      <a:r>
                        <a:rPr lang="en-US" dirty="0" smtClean="0"/>
                        <a:t>Electron cloud: </a:t>
                      </a:r>
                      <a:r>
                        <a:rPr lang="en-US" baseline="0" dirty="0" smtClean="0"/>
                        <a:t>need for scrubbing; emittance blow-up; </a:t>
                      </a:r>
                    </a:p>
                    <a:p>
                      <a:pPr marL="285750" indent="-285750" algn="l">
                        <a:buFont typeface="Arial"/>
                        <a:buChar char="•"/>
                      </a:pPr>
                      <a:r>
                        <a:rPr lang="en-US" baseline="0" dirty="0" smtClean="0"/>
                        <a:t>Higher UFO rate</a:t>
                      </a:r>
                    </a:p>
                    <a:p>
                      <a:pPr marL="285750" indent="-285750" algn="l">
                        <a:buFont typeface="Arial"/>
                        <a:buChar char="•"/>
                      </a:pPr>
                      <a:r>
                        <a:rPr lang="en-US" baseline="0" dirty="0" smtClean="0"/>
                        <a:t>Higher injected bunch train intensity</a:t>
                      </a:r>
                    </a:p>
                    <a:p>
                      <a:pPr marL="285750" indent="-285750" algn="l">
                        <a:buFont typeface="Arial"/>
                        <a:buChar char="•"/>
                      </a:pPr>
                      <a:r>
                        <a:rPr lang="en-US" baseline="0" dirty="0" smtClean="0"/>
                        <a:t>Higher total beam current</a:t>
                      </a:r>
                      <a:endParaRPr lang="en-US" dirty="0"/>
                    </a:p>
                  </a:txBody>
                  <a:tcPr anchor="ctr"/>
                </a:tc>
              </a:tr>
            </a:tbl>
          </a:graphicData>
        </a:graphic>
      </p:graphicFrame>
      <p:sp>
        <p:nvSpPr>
          <p:cNvPr id="4" name="TextBox 3"/>
          <p:cNvSpPr txBox="1"/>
          <p:nvPr/>
        </p:nvSpPr>
        <p:spPr>
          <a:xfrm>
            <a:off x="1816914" y="5659532"/>
            <a:ext cx="5959679" cy="400110"/>
          </a:xfrm>
          <a:prstGeom prst="rect">
            <a:avLst/>
          </a:prstGeom>
          <a:noFill/>
        </p:spPr>
        <p:txBody>
          <a:bodyPr wrap="square" rtlCol="0">
            <a:spAutoFit/>
          </a:bodyPr>
          <a:lstStyle/>
          <a:p>
            <a:r>
              <a:rPr lang="en-US" sz="2000" b="1" dirty="0">
                <a:solidFill>
                  <a:srgbClr val="FF0000"/>
                </a:solidFill>
              </a:rPr>
              <a:t>E</a:t>
            </a:r>
            <a:r>
              <a:rPr lang="en-US" sz="2000" b="1" dirty="0" smtClean="0">
                <a:solidFill>
                  <a:srgbClr val="FF0000"/>
                </a:solidFill>
              </a:rPr>
              <a:t>xpect </a:t>
            </a:r>
            <a:r>
              <a:rPr lang="en-US" sz="2000" b="1" dirty="0">
                <a:solidFill>
                  <a:srgbClr val="FF0000"/>
                </a:solidFill>
              </a:rPr>
              <a:t>to </a:t>
            </a:r>
            <a:r>
              <a:rPr lang="en-US" sz="2000" b="1" dirty="0" smtClean="0">
                <a:solidFill>
                  <a:srgbClr val="FF0000"/>
                </a:solidFill>
              </a:rPr>
              <a:t>move </a:t>
            </a:r>
            <a:r>
              <a:rPr lang="en-US" sz="2000" b="1" dirty="0">
                <a:solidFill>
                  <a:srgbClr val="FF0000"/>
                </a:solidFill>
              </a:rPr>
              <a:t>to 25 </a:t>
            </a:r>
            <a:r>
              <a:rPr lang="en-US" sz="2000" b="1" dirty="0" smtClean="0">
                <a:solidFill>
                  <a:srgbClr val="FF0000"/>
                </a:solidFill>
              </a:rPr>
              <a:t>ns </a:t>
            </a:r>
            <a:r>
              <a:rPr lang="en-US" sz="2000" b="1" dirty="0">
                <a:solidFill>
                  <a:srgbClr val="FF0000"/>
                </a:solidFill>
              </a:rPr>
              <a:t>because of pile </a:t>
            </a:r>
            <a:r>
              <a:rPr lang="en-US" sz="2000" b="1" dirty="0" smtClean="0">
                <a:solidFill>
                  <a:srgbClr val="FF0000"/>
                </a:solidFill>
              </a:rPr>
              <a:t>up</a:t>
            </a:r>
            <a:endParaRPr lang="en-US" sz="2000" b="1" dirty="0">
              <a:solidFill>
                <a:srgbClr val="FF0000"/>
              </a:solidFill>
            </a:endParaRPr>
          </a:p>
        </p:txBody>
      </p:sp>
      <p:sp>
        <p:nvSpPr>
          <p:cNvPr id="7" name="Date Placeholder 6"/>
          <p:cNvSpPr>
            <a:spLocks noGrp="1"/>
          </p:cNvSpPr>
          <p:nvPr>
            <p:ph type="dt" sz="half" idx="10"/>
          </p:nvPr>
        </p:nvSpPr>
        <p:spPr/>
        <p:txBody>
          <a:bodyPr/>
          <a:lstStyle/>
          <a:p>
            <a:r>
              <a:rPr lang="en-US" smtClean="0"/>
              <a:t>10/27/2014</a:t>
            </a:r>
            <a:endParaRPr lang="en-US" dirty="0"/>
          </a:p>
        </p:txBody>
      </p:sp>
      <p:sp>
        <p:nvSpPr>
          <p:cNvPr id="8" name="Footer Placeholder 7"/>
          <p:cNvSpPr>
            <a:spLocks noGrp="1"/>
          </p:cNvSpPr>
          <p:nvPr>
            <p:ph type="ftr" sz="quarter" idx="3"/>
          </p:nvPr>
        </p:nvSpPr>
        <p:spPr/>
        <p:txBody>
          <a:bodyPr/>
          <a:lstStyle/>
          <a:p>
            <a:r>
              <a:rPr lang="en-US" smtClean="0"/>
              <a:t>Wao 2014</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27</a:t>
            </a:fld>
            <a:endParaRPr lang="en-US" dirty="0"/>
          </a:p>
        </p:txBody>
      </p:sp>
    </p:spTree>
    <p:extLst>
      <p:ext uri="{BB962C8B-B14F-4D97-AF65-F5344CB8AC3E}">
        <p14:creationId xmlns:p14="http://schemas.microsoft.com/office/powerpoint/2010/main" val="11289420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Pile up </a:t>
            </a:r>
            <a:endParaRPr lang="en-GB" dirty="0"/>
          </a:p>
        </p:txBody>
      </p:sp>
      <p:pic>
        <p:nvPicPr>
          <p:cNvPr id="8194" name="Picture 2" descr="http://francis.naukas.com/files/2012/07/dibujo20120725-cms-lhc-cern-28-may-2012-timing.jpg"/>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tretch>
            <a:fillRect/>
          </a:stretch>
        </p:blipFill>
        <p:spPr bwMode="auto">
          <a:xfrm>
            <a:off x="2655116" y="546367"/>
            <a:ext cx="5842932" cy="393659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p:cNvSpPr>
            <a:spLocks noGrp="1"/>
          </p:cNvSpPr>
          <p:nvPr>
            <p:ph sz="half" idx="2"/>
          </p:nvPr>
        </p:nvSpPr>
        <p:spPr>
          <a:xfrm>
            <a:off x="393842" y="5117284"/>
            <a:ext cx="8104206" cy="716803"/>
          </a:xfrm>
        </p:spPr>
        <p:txBody>
          <a:bodyPr>
            <a:normAutofit fontScale="92500" lnSpcReduction="20000"/>
          </a:bodyPr>
          <a:lstStyle/>
          <a:p>
            <a:r>
              <a:rPr lang="en-GB" dirty="0" smtClean="0"/>
              <a:t>The </a:t>
            </a:r>
            <a:r>
              <a:rPr lang="en-GB" dirty="0"/>
              <a:t>number of collision events that take place for each bunch crossing.</a:t>
            </a:r>
          </a:p>
        </p:txBody>
      </p:sp>
      <p:sp>
        <p:nvSpPr>
          <p:cNvPr id="4" name="Date Placeholder 3"/>
          <p:cNvSpPr>
            <a:spLocks noGrp="1"/>
          </p:cNvSpPr>
          <p:nvPr>
            <p:ph type="dt" sz="half" idx="10"/>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28</a:t>
            </a:fld>
            <a:endParaRPr lang="en-US" dirty="0"/>
          </a:p>
        </p:txBody>
      </p:sp>
    </p:spTree>
    <p:extLst>
      <p:ext uri="{BB962C8B-B14F-4D97-AF65-F5344CB8AC3E}">
        <p14:creationId xmlns:p14="http://schemas.microsoft.com/office/powerpoint/2010/main" val="35192444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Performance</a:t>
            </a:r>
            <a:endParaRPr lang="en-GB" dirty="0"/>
          </a:p>
        </p:txBody>
      </p:sp>
      <p:graphicFrame>
        <p:nvGraphicFramePr>
          <p:cNvPr id="3" name="Table 2"/>
          <p:cNvGraphicFramePr>
            <a:graphicFrameLocks noGrp="1"/>
          </p:cNvGraphicFramePr>
          <p:nvPr>
            <p:extLst/>
          </p:nvPr>
        </p:nvGraphicFramePr>
        <p:xfrm>
          <a:off x="1295400" y="3429000"/>
          <a:ext cx="6934200" cy="2286000"/>
        </p:xfrm>
        <a:graphic>
          <a:graphicData uri="http://schemas.openxmlformats.org/drawingml/2006/table">
            <a:tbl>
              <a:tblPr bandRow="1">
                <a:tableStyleId>{5C22544A-7EE6-4342-B048-85BDC9FD1C3A}</a:tableStyleId>
              </a:tblPr>
              <a:tblGrid>
                <a:gridCol w="4526280"/>
                <a:gridCol w="2407920"/>
              </a:tblGrid>
              <a:tr h="370840">
                <a:tc>
                  <a:txBody>
                    <a:bodyPr/>
                    <a:lstStyle/>
                    <a:p>
                      <a:r>
                        <a:rPr lang="en-US" sz="2000" dirty="0" smtClean="0"/>
                        <a:t>Max.</a:t>
                      </a:r>
                      <a:r>
                        <a:rPr lang="en-US" sz="2000" baseline="0" dirty="0" smtClean="0"/>
                        <a:t> luminosity in one fill </a:t>
                      </a:r>
                      <a:endParaRPr lang="en-US" sz="2000" dirty="0"/>
                    </a:p>
                  </a:txBody>
                  <a:tcPr/>
                </a:tc>
                <a:tc>
                  <a:txBody>
                    <a:bodyPr/>
                    <a:lstStyle/>
                    <a:p>
                      <a:r>
                        <a:rPr lang="en-US" sz="2000" dirty="0" smtClean="0"/>
                        <a:t>237 pb</a:t>
                      </a:r>
                      <a:r>
                        <a:rPr lang="en-US" sz="2000" baseline="30000" dirty="0" smtClean="0"/>
                        <a:t>-1</a:t>
                      </a:r>
                      <a:endParaRPr lang="en-US" sz="2000" baseline="30000" dirty="0"/>
                    </a:p>
                  </a:txBody>
                  <a:tcPr/>
                </a:tc>
              </a:tr>
              <a:tr h="370840">
                <a:tc>
                  <a:txBody>
                    <a:bodyPr/>
                    <a:lstStyle/>
                    <a:p>
                      <a:r>
                        <a:rPr lang="en-US" sz="2000" dirty="0" smtClean="0"/>
                        <a:t>Max.</a:t>
                      </a:r>
                      <a:r>
                        <a:rPr lang="en-US" sz="2000" baseline="0" dirty="0" smtClean="0"/>
                        <a:t> luminosity delivered in 7 days</a:t>
                      </a:r>
                      <a:endParaRPr lang="en-US" sz="2000" dirty="0"/>
                    </a:p>
                  </a:txBody>
                  <a:tcPr/>
                </a:tc>
                <a:tc>
                  <a:txBody>
                    <a:bodyPr/>
                    <a:lstStyle/>
                    <a:p>
                      <a:r>
                        <a:rPr lang="en-US" sz="2000" baseline="0" dirty="0" smtClean="0"/>
                        <a:t>1350 pb</a:t>
                      </a:r>
                      <a:r>
                        <a:rPr lang="en-US" sz="2000" baseline="30000" dirty="0" smtClean="0"/>
                        <a:t>-1</a:t>
                      </a:r>
                      <a:endParaRPr lang="en-US" sz="2000" baseline="30000" dirty="0"/>
                    </a:p>
                  </a:txBody>
                  <a:tcPr/>
                </a:tc>
              </a:tr>
              <a:tr h="370840">
                <a:tc>
                  <a:txBody>
                    <a:bodyPr/>
                    <a:lstStyle/>
                    <a:p>
                      <a:r>
                        <a:rPr lang="en-US" sz="2000" dirty="0" smtClean="0"/>
                        <a:t>Longest time in stable beams (2012)</a:t>
                      </a:r>
                      <a:endParaRPr lang="en-US" sz="2000" dirty="0"/>
                    </a:p>
                  </a:txBody>
                  <a:tcPr/>
                </a:tc>
                <a:tc>
                  <a:txBody>
                    <a:bodyPr/>
                    <a:lstStyle/>
                    <a:p>
                      <a:r>
                        <a:rPr lang="en-US" sz="2000" baseline="0" dirty="0" smtClean="0"/>
                        <a:t>22.8 hours</a:t>
                      </a:r>
                      <a:endParaRPr lang="en-US" sz="2000" dirty="0"/>
                    </a:p>
                  </a:txBody>
                  <a:tcPr/>
                </a:tc>
              </a:tr>
              <a:tr h="370840">
                <a:tc>
                  <a:txBody>
                    <a:bodyPr/>
                    <a:lstStyle/>
                    <a:p>
                      <a:r>
                        <a:rPr lang="en-US" sz="2000" dirty="0" smtClean="0"/>
                        <a:t>Longest time in stable beams</a:t>
                      </a:r>
                      <a:r>
                        <a:rPr lang="en-US" sz="2000" baseline="0" dirty="0" smtClean="0"/>
                        <a:t> for 7 days</a:t>
                      </a:r>
                      <a:endParaRPr lang="en-US" sz="2000" dirty="0"/>
                    </a:p>
                  </a:txBody>
                  <a:tcPr/>
                </a:tc>
                <a:tc>
                  <a:txBody>
                    <a:bodyPr/>
                    <a:lstStyle/>
                    <a:p>
                      <a:r>
                        <a:rPr lang="en-US" sz="2000" baseline="0" dirty="0" smtClean="0"/>
                        <a:t>91.8 hours (55%)</a:t>
                      </a:r>
                      <a:endParaRPr lang="en-US" sz="2000" dirty="0"/>
                    </a:p>
                  </a:txBody>
                  <a:tcPr/>
                </a:tc>
              </a:tr>
              <a:tr h="370840">
                <a:tc>
                  <a:txBody>
                    <a:bodyPr/>
                    <a:lstStyle/>
                    <a:p>
                      <a:r>
                        <a:rPr lang="en-US" sz="2000" dirty="0" smtClean="0"/>
                        <a:t>Fastest turnaround</a:t>
                      </a:r>
                      <a:endParaRPr lang="en-US" sz="2000" dirty="0"/>
                    </a:p>
                  </a:txBody>
                  <a:tcPr/>
                </a:tc>
                <a:tc>
                  <a:txBody>
                    <a:bodyPr/>
                    <a:lstStyle/>
                    <a:p>
                      <a:r>
                        <a:rPr lang="en-US" sz="2000" dirty="0" smtClean="0"/>
                        <a:t>2 hours</a:t>
                      </a:r>
                      <a:r>
                        <a:rPr lang="en-US" sz="2000" baseline="0" dirty="0" smtClean="0"/>
                        <a:t> 7 minutes</a:t>
                      </a:r>
                      <a:endParaRPr lang="en-US" sz="2000" dirty="0"/>
                    </a:p>
                  </a:txBody>
                  <a:tcPr/>
                </a:tc>
              </a:tr>
            </a:tbl>
          </a:graphicData>
        </a:graphic>
      </p:graphicFrame>
      <p:sp>
        <p:nvSpPr>
          <p:cNvPr id="8" name="TextBox 7"/>
          <p:cNvSpPr txBox="1"/>
          <p:nvPr/>
        </p:nvSpPr>
        <p:spPr>
          <a:xfrm>
            <a:off x="2514600" y="1143000"/>
            <a:ext cx="4985158" cy="1938992"/>
          </a:xfrm>
          <a:prstGeom prst="rect">
            <a:avLst/>
          </a:prstGeom>
          <a:noFill/>
          <a:ln>
            <a:solidFill>
              <a:schemeClr val="tx1"/>
            </a:solidFill>
          </a:ln>
        </p:spPr>
        <p:txBody>
          <a:bodyPr wrap="square" rtlCol="0">
            <a:spAutoFit/>
          </a:bodyPr>
          <a:lstStyle/>
          <a:p>
            <a:pPr algn="l"/>
            <a:r>
              <a:rPr lang="en-US" sz="2000" b="1" dirty="0" smtClean="0"/>
              <a:t>77% of design luminosity</a:t>
            </a:r>
            <a:r>
              <a:rPr lang="en-US" sz="2000" dirty="0" smtClean="0"/>
              <a:t>: </a:t>
            </a:r>
            <a:br>
              <a:rPr lang="en-US" sz="2000" dirty="0" smtClean="0"/>
            </a:br>
            <a:r>
              <a:rPr lang="en-US" sz="2000" dirty="0" smtClean="0"/>
              <a:t>- 4/7 design energy </a:t>
            </a:r>
            <a:br>
              <a:rPr lang="en-US" sz="2000" dirty="0" smtClean="0"/>
            </a:br>
            <a:r>
              <a:rPr lang="en-US" sz="2000" dirty="0" smtClean="0"/>
              <a:t>- nominal bunch intensity++</a:t>
            </a:r>
            <a:br>
              <a:rPr lang="en-US" sz="2000" dirty="0" smtClean="0"/>
            </a:br>
            <a:r>
              <a:rPr lang="en-US" sz="2000" dirty="0" smtClean="0"/>
              <a:t>- ~70% nominal emittance</a:t>
            </a:r>
            <a:br>
              <a:rPr lang="en-US" sz="2000" dirty="0" smtClean="0"/>
            </a:br>
            <a:r>
              <a:rPr lang="en-US" sz="2000" dirty="0" smtClean="0"/>
              <a:t>- beta* = 0.6 m (design 0.55 m)</a:t>
            </a:r>
          </a:p>
          <a:p>
            <a:pPr algn="l"/>
            <a:r>
              <a:rPr lang="en-US" sz="2000" dirty="0" smtClean="0"/>
              <a:t>- half nominal number of bunches</a:t>
            </a:r>
          </a:p>
        </p:txBody>
      </p:sp>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29</a:t>
            </a:fld>
            <a:endParaRPr lang="en-US" dirty="0"/>
          </a:p>
        </p:txBody>
      </p:sp>
    </p:spTree>
    <p:extLst>
      <p:ext uri="{BB962C8B-B14F-4D97-AF65-F5344CB8AC3E}">
        <p14:creationId xmlns:p14="http://schemas.microsoft.com/office/powerpoint/2010/main" val="2609996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91088" y="62592"/>
            <a:ext cx="6511482" cy="6373957"/>
          </a:xfrm>
          <a:prstGeom prst="rect">
            <a:avLst/>
          </a:prstGeom>
          <a:solidFill>
            <a:srgbClr val="FFFFFF">
              <a:shade val="85000"/>
            </a:srgbClr>
          </a:solidFill>
          <a:ln w="12700" cap="sq">
            <a:solidFill>
              <a:schemeClr val="tx2">
                <a:lumMod val="75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269" name="Picture 5" descr="http://oldstersview.files.wordpress.com/2006/08/cup-of-coffee.jpg"/>
          <p:cNvPicPr>
            <a:picLocks noChangeAspect="1" noChangeArrowheads="1"/>
          </p:cNvPicPr>
          <p:nvPr/>
        </p:nvPicPr>
        <p:blipFill>
          <a:blip r:embed="rId4" cstate="print"/>
          <a:srcRect/>
          <a:stretch>
            <a:fillRect/>
          </a:stretch>
        </p:blipFill>
        <p:spPr bwMode="auto">
          <a:xfrm>
            <a:off x="1780256" y="1213940"/>
            <a:ext cx="737583" cy="659031"/>
          </a:xfrm>
          <a:prstGeom prst="rect">
            <a:avLst/>
          </a:prstGeom>
          <a:noFill/>
          <a:ln w="9525">
            <a:noFill/>
            <a:miter lim="800000"/>
            <a:headEnd/>
            <a:tailEnd/>
          </a:ln>
        </p:spPr>
      </p:pic>
      <p:sp>
        <p:nvSpPr>
          <p:cNvPr id="16387" name="Title 1"/>
          <p:cNvSpPr>
            <a:spLocks noGrp="1"/>
          </p:cNvSpPr>
          <p:nvPr>
            <p:ph type="title"/>
          </p:nvPr>
        </p:nvSpPr>
        <p:spPr>
          <a:xfrm>
            <a:off x="57307" y="12942"/>
            <a:ext cx="9001125" cy="1132160"/>
          </a:xfrm>
        </p:spPr>
        <p:txBody>
          <a:bodyPr anchor="t">
            <a:normAutofit/>
          </a:bodyPr>
          <a:lstStyle/>
          <a:p>
            <a:pPr algn="ctr" eaLnBrk="1" hangingPunct="1"/>
            <a:r>
              <a:rPr lang="fr-FR" sz="4400" spc="-100" dirty="0" smtClean="0">
                <a:solidFill>
                  <a:schemeClr val="accent1">
                    <a:lumMod val="75000"/>
                  </a:schemeClr>
                </a:solidFill>
              </a:rPr>
              <a:t>CERN</a:t>
            </a:r>
          </a:p>
        </p:txBody>
      </p:sp>
      <p:sp>
        <p:nvSpPr>
          <p:cNvPr id="8" name="Rectangle 3"/>
          <p:cNvSpPr txBox="1">
            <a:spLocks noChangeArrowheads="1"/>
          </p:cNvSpPr>
          <p:nvPr/>
        </p:nvSpPr>
        <p:spPr>
          <a:xfrm>
            <a:off x="0" y="2179061"/>
            <a:ext cx="4139952" cy="3986243"/>
          </a:xfrm>
          <a:prstGeom prst="rect">
            <a:avLst/>
          </a:prstGeom>
        </p:spPr>
        <p:txBody>
          <a:bodyPr>
            <a:normAutofit fontScale="70000" lnSpcReduction="20000"/>
          </a:bodyPr>
          <a:lstStyle/>
          <a:p>
            <a:pPr marL="180000" indent="-266700" fontAlgn="auto">
              <a:spcBef>
                <a:spcPts val="0"/>
              </a:spcBef>
              <a:spcAft>
                <a:spcPts val="0"/>
              </a:spcAft>
              <a:tabLst>
                <a:tab pos="2236788" algn="l"/>
                <a:tab pos="3952875" algn="l"/>
                <a:tab pos="5740400" algn="l"/>
              </a:tabLst>
              <a:defRPr/>
            </a:pPr>
            <a:r>
              <a:rPr lang="fr-FR" sz="2300" b="1" dirty="0" smtClean="0">
                <a:solidFill>
                  <a:schemeClr val="tx2"/>
                </a:solidFill>
                <a:latin typeface="+mn-lt"/>
                <a:cs typeface="+mn-cs"/>
              </a:rPr>
              <a:t>21 </a:t>
            </a:r>
            <a:r>
              <a:rPr lang="fr-FR" sz="2300" b="1" dirty="0" err="1" smtClean="0">
                <a:solidFill>
                  <a:schemeClr val="tx2"/>
                </a:solidFill>
                <a:latin typeface="+mn-lt"/>
                <a:cs typeface="+mn-cs"/>
              </a:rPr>
              <a:t>Member</a:t>
            </a:r>
            <a:r>
              <a:rPr lang="fr-FR" sz="2300" b="1" dirty="0" smtClean="0">
                <a:solidFill>
                  <a:schemeClr val="tx2"/>
                </a:solidFill>
                <a:latin typeface="+mn-lt"/>
                <a:cs typeface="+mn-cs"/>
              </a:rPr>
              <a:t> States</a:t>
            </a:r>
            <a:endParaRPr lang="fr-FR" sz="2300" b="1" dirty="0">
              <a:solidFill>
                <a:schemeClr val="tx2"/>
              </a:solidFill>
              <a:latin typeface="+mn-lt"/>
              <a:cs typeface="+mn-cs"/>
            </a:endParaRPr>
          </a:p>
          <a:p>
            <a:pPr fontAlgn="auto">
              <a:lnSpc>
                <a:spcPct val="120000"/>
              </a:lnSpc>
              <a:spcBef>
                <a:spcPts val="0"/>
              </a:spcBef>
              <a:spcAft>
                <a:spcPts val="0"/>
              </a:spcAft>
              <a:tabLst>
                <a:tab pos="2236788" algn="l"/>
                <a:tab pos="3952875" algn="l"/>
                <a:tab pos="5740400" algn="l"/>
              </a:tabLst>
              <a:defRPr/>
            </a:pPr>
            <a:r>
              <a:rPr lang="fr-FR" sz="1100" dirty="0">
                <a:solidFill>
                  <a:schemeClr val="tx2"/>
                </a:solidFill>
                <a:latin typeface="+mn-lt"/>
                <a:cs typeface="+mn-cs"/>
              </a:rPr>
              <a:t/>
            </a:r>
            <a:br>
              <a:rPr lang="fr-FR" sz="1100" dirty="0">
                <a:solidFill>
                  <a:schemeClr val="tx2"/>
                </a:solidFill>
                <a:latin typeface="+mn-lt"/>
                <a:cs typeface="+mn-cs"/>
              </a:rPr>
            </a:br>
            <a:r>
              <a:rPr lang="fr-FR" sz="1500" dirty="0" err="1" smtClean="0">
                <a:latin typeface="+mj-lt"/>
                <a:cs typeface="+mn-cs"/>
              </a:rPr>
              <a:t>Austria</a:t>
            </a:r>
            <a:r>
              <a:rPr lang="fr-FR" sz="1500" dirty="0" smtClean="0">
                <a:latin typeface="+mj-lt"/>
                <a:cs typeface="+mn-cs"/>
              </a:rPr>
              <a:t>, </a:t>
            </a:r>
            <a:r>
              <a:rPr lang="fr-FR" sz="1500" dirty="0" err="1" smtClean="0">
                <a:latin typeface="+mj-lt"/>
                <a:cs typeface="+mn-cs"/>
              </a:rPr>
              <a:t>Belgium</a:t>
            </a:r>
            <a:r>
              <a:rPr lang="fr-FR" sz="1500" dirty="0" smtClean="0">
                <a:latin typeface="+mj-lt"/>
                <a:cs typeface="+mn-cs"/>
              </a:rPr>
              <a:t>, </a:t>
            </a:r>
            <a:r>
              <a:rPr lang="fr-FR" sz="1500" dirty="0" err="1" smtClean="0">
                <a:latin typeface="+mj-lt"/>
                <a:cs typeface="+mn-cs"/>
              </a:rPr>
              <a:t>Bulgaria</a:t>
            </a:r>
            <a:r>
              <a:rPr lang="fr-FR" sz="1500" dirty="0" smtClean="0">
                <a:latin typeface="+mj-lt"/>
                <a:cs typeface="+mn-cs"/>
              </a:rPr>
              <a:t>, </a:t>
            </a:r>
            <a:r>
              <a:rPr lang="fr-FR" sz="1500" dirty="0" err="1" smtClean="0">
                <a:latin typeface="+mj-lt"/>
                <a:cs typeface="+mn-cs"/>
              </a:rPr>
              <a:t>Czech</a:t>
            </a:r>
            <a:endParaRPr lang="fr-FR" sz="1500" dirty="0">
              <a:latin typeface="+mj-lt"/>
              <a:cs typeface="+mn-cs"/>
            </a:endParaRPr>
          </a:p>
          <a:p>
            <a:pPr fontAlgn="auto">
              <a:lnSpc>
                <a:spcPct val="120000"/>
              </a:lnSpc>
              <a:spcBef>
                <a:spcPts val="0"/>
              </a:spcBef>
              <a:spcAft>
                <a:spcPts val="0"/>
              </a:spcAft>
              <a:tabLst>
                <a:tab pos="2236788" algn="l"/>
                <a:tab pos="3952875" algn="l"/>
                <a:tab pos="5740400" algn="l"/>
              </a:tabLst>
              <a:defRPr/>
            </a:pPr>
            <a:r>
              <a:rPr lang="fr-FR" sz="1500" dirty="0" err="1" smtClean="0">
                <a:latin typeface="+mj-lt"/>
                <a:cs typeface="+mn-cs"/>
              </a:rPr>
              <a:t>Republic</a:t>
            </a:r>
            <a:r>
              <a:rPr lang="fr-FR" sz="1500" dirty="0" smtClean="0">
                <a:latin typeface="+mj-lt"/>
                <a:cs typeface="+mn-cs"/>
              </a:rPr>
              <a:t>, </a:t>
            </a:r>
            <a:r>
              <a:rPr lang="fr-FR" sz="1500" dirty="0" err="1" smtClean="0">
                <a:latin typeface="+mj-lt"/>
                <a:cs typeface="+mn-cs"/>
              </a:rPr>
              <a:t>Denmark</a:t>
            </a:r>
            <a:r>
              <a:rPr lang="fr-FR" sz="1500" dirty="0" smtClean="0">
                <a:latin typeface="+mj-lt"/>
                <a:cs typeface="+mn-cs"/>
              </a:rPr>
              <a:t>, </a:t>
            </a:r>
            <a:r>
              <a:rPr lang="fr-FR" sz="1500" dirty="0" err="1" smtClean="0">
                <a:latin typeface="+mj-lt"/>
                <a:cs typeface="+mn-cs"/>
              </a:rPr>
              <a:t>Finland</a:t>
            </a:r>
            <a:r>
              <a:rPr lang="fr-FR" sz="1500" dirty="0" smtClean="0">
                <a:latin typeface="+mj-lt"/>
                <a:cs typeface="+mn-cs"/>
              </a:rPr>
              <a:t>,</a:t>
            </a:r>
          </a:p>
          <a:p>
            <a:pPr fontAlgn="auto">
              <a:lnSpc>
                <a:spcPct val="120000"/>
              </a:lnSpc>
              <a:spcBef>
                <a:spcPts val="0"/>
              </a:spcBef>
              <a:spcAft>
                <a:spcPts val="0"/>
              </a:spcAft>
              <a:tabLst>
                <a:tab pos="2236788" algn="l"/>
                <a:tab pos="3952875" algn="l"/>
                <a:tab pos="5740400" algn="l"/>
              </a:tabLst>
              <a:defRPr/>
            </a:pPr>
            <a:r>
              <a:rPr lang="fr-FR" sz="1500" dirty="0" smtClean="0">
                <a:latin typeface="+mj-lt"/>
                <a:cs typeface="+mn-cs"/>
              </a:rPr>
              <a:t>France, Germany, </a:t>
            </a:r>
            <a:r>
              <a:rPr lang="fr-FR" sz="1500" dirty="0" err="1" smtClean="0">
                <a:latin typeface="+mj-lt"/>
                <a:cs typeface="+mn-cs"/>
              </a:rPr>
              <a:t>Greece</a:t>
            </a:r>
            <a:r>
              <a:rPr lang="fr-FR" sz="1500" dirty="0" smtClean="0">
                <a:latin typeface="+mj-lt"/>
                <a:cs typeface="+mn-cs"/>
              </a:rPr>
              <a:t>,</a:t>
            </a:r>
          </a:p>
          <a:p>
            <a:pPr fontAlgn="auto">
              <a:lnSpc>
                <a:spcPct val="120000"/>
              </a:lnSpc>
              <a:spcBef>
                <a:spcPts val="0"/>
              </a:spcBef>
              <a:spcAft>
                <a:spcPts val="0"/>
              </a:spcAft>
              <a:tabLst>
                <a:tab pos="2236788" algn="l"/>
                <a:tab pos="3952875" algn="l"/>
                <a:tab pos="5740400" algn="l"/>
              </a:tabLst>
              <a:defRPr/>
            </a:pPr>
            <a:r>
              <a:rPr lang="fr-FR" sz="1500" dirty="0" err="1" smtClean="0">
                <a:latin typeface="+mj-lt"/>
                <a:cs typeface="+mn-cs"/>
              </a:rPr>
              <a:t>Italy</a:t>
            </a:r>
            <a:r>
              <a:rPr lang="fr-FR" sz="1500" dirty="0" smtClean="0">
                <a:latin typeface="+mj-lt"/>
                <a:cs typeface="+mn-cs"/>
              </a:rPr>
              <a:t>, </a:t>
            </a:r>
            <a:r>
              <a:rPr lang="fr-FR" sz="1500" dirty="0" err="1" smtClean="0">
                <a:latin typeface="+mj-lt"/>
                <a:cs typeface="+mn-cs"/>
              </a:rPr>
              <a:t>Israel</a:t>
            </a:r>
            <a:r>
              <a:rPr lang="fr-FR" sz="1500" dirty="0" smtClean="0">
                <a:latin typeface="+mj-lt"/>
                <a:cs typeface="+mn-cs"/>
              </a:rPr>
              <a:t>, </a:t>
            </a:r>
            <a:r>
              <a:rPr lang="fr-FR" sz="1500" dirty="0" err="1" smtClean="0">
                <a:latin typeface="+mj-lt"/>
                <a:cs typeface="+mn-cs"/>
              </a:rPr>
              <a:t>Hungary</a:t>
            </a:r>
            <a:r>
              <a:rPr lang="fr-FR" sz="1500" dirty="0" smtClean="0">
                <a:latin typeface="+mj-lt"/>
                <a:cs typeface="+mn-cs"/>
              </a:rPr>
              <a:t>,</a:t>
            </a:r>
          </a:p>
          <a:p>
            <a:pPr fontAlgn="auto">
              <a:lnSpc>
                <a:spcPct val="120000"/>
              </a:lnSpc>
              <a:spcBef>
                <a:spcPts val="0"/>
              </a:spcBef>
              <a:spcAft>
                <a:spcPts val="0"/>
              </a:spcAft>
              <a:tabLst>
                <a:tab pos="2236788" algn="l"/>
                <a:tab pos="3952875" algn="l"/>
                <a:tab pos="5740400" algn="l"/>
              </a:tabLst>
              <a:defRPr/>
            </a:pPr>
            <a:r>
              <a:rPr lang="fr-FR" sz="1500" dirty="0" err="1" smtClean="0">
                <a:latin typeface="+mj-lt"/>
                <a:cs typeface="+mn-cs"/>
              </a:rPr>
              <a:t>Netherlands</a:t>
            </a:r>
            <a:r>
              <a:rPr lang="fr-FR" sz="1500" dirty="0" smtClean="0">
                <a:latin typeface="+mj-lt"/>
                <a:cs typeface="+mn-cs"/>
              </a:rPr>
              <a:t>, </a:t>
            </a:r>
            <a:r>
              <a:rPr lang="fr-FR" sz="1500" dirty="0" err="1" smtClean="0">
                <a:latin typeface="+mj-lt"/>
                <a:cs typeface="+mn-cs"/>
              </a:rPr>
              <a:t>Norway</a:t>
            </a:r>
            <a:r>
              <a:rPr lang="fr-FR" sz="1500" dirty="0" smtClean="0">
                <a:latin typeface="+mj-lt"/>
                <a:cs typeface="+mn-cs"/>
              </a:rPr>
              <a:t>, </a:t>
            </a:r>
            <a:r>
              <a:rPr lang="fr-FR" sz="1500" dirty="0" err="1" smtClean="0">
                <a:latin typeface="+mj-lt"/>
                <a:cs typeface="+mn-cs"/>
              </a:rPr>
              <a:t>Poland</a:t>
            </a:r>
            <a:r>
              <a:rPr lang="fr-FR" sz="1500" dirty="0" smtClean="0">
                <a:latin typeface="+mj-lt"/>
                <a:cs typeface="+mn-cs"/>
              </a:rPr>
              <a:t>,</a:t>
            </a:r>
          </a:p>
          <a:p>
            <a:pPr fontAlgn="auto">
              <a:lnSpc>
                <a:spcPct val="120000"/>
              </a:lnSpc>
              <a:spcBef>
                <a:spcPts val="0"/>
              </a:spcBef>
              <a:spcAft>
                <a:spcPts val="0"/>
              </a:spcAft>
              <a:tabLst>
                <a:tab pos="2236788" algn="l"/>
                <a:tab pos="3952875" algn="l"/>
                <a:tab pos="5740400" algn="l"/>
              </a:tabLst>
              <a:defRPr/>
            </a:pPr>
            <a:r>
              <a:rPr lang="fr-FR" sz="1500" dirty="0" smtClean="0">
                <a:latin typeface="+mj-lt"/>
                <a:cs typeface="+mn-cs"/>
              </a:rPr>
              <a:t>Portugal, </a:t>
            </a:r>
            <a:r>
              <a:rPr lang="fr-FR" sz="1500" dirty="0" err="1" smtClean="0">
                <a:latin typeface="+mj-lt"/>
                <a:cs typeface="+mn-cs"/>
              </a:rPr>
              <a:t>Slovakia</a:t>
            </a:r>
            <a:r>
              <a:rPr lang="fr-FR" sz="1500" dirty="0" smtClean="0">
                <a:latin typeface="+mj-lt"/>
                <a:cs typeface="+mn-cs"/>
              </a:rPr>
              <a:t>,</a:t>
            </a:r>
            <a:br>
              <a:rPr lang="fr-FR" sz="1500" dirty="0" smtClean="0">
                <a:latin typeface="+mj-lt"/>
                <a:cs typeface="+mn-cs"/>
              </a:rPr>
            </a:br>
            <a:r>
              <a:rPr lang="fr-FR" sz="1500" dirty="0" smtClean="0">
                <a:latin typeface="+mj-lt"/>
                <a:cs typeface="+mn-cs"/>
              </a:rPr>
              <a:t>Spain, </a:t>
            </a:r>
            <a:r>
              <a:rPr lang="fr-FR" sz="1500" dirty="0" err="1" smtClean="0">
                <a:latin typeface="+mj-lt"/>
              </a:rPr>
              <a:t>Sweden</a:t>
            </a:r>
            <a:r>
              <a:rPr lang="fr-FR" sz="1500" dirty="0" smtClean="0">
                <a:latin typeface="+mj-lt"/>
              </a:rPr>
              <a:t>,</a:t>
            </a:r>
            <a:br>
              <a:rPr lang="fr-FR" sz="1500" dirty="0" smtClean="0">
                <a:latin typeface="+mj-lt"/>
              </a:rPr>
            </a:br>
            <a:r>
              <a:rPr lang="fr-FR" sz="1500" dirty="0" err="1" smtClean="0">
                <a:latin typeface="+mj-lt"/>
              </a:rPr>
              <a:t>Switzerland</a:t>
            </a:r>
            <a:r>
              <a:rPr lang="fr-FR" sz="1500" dirty="0" smtClean="0">
                <a:latin typeface="+mj-lt"/>
              </a:rPr>
              <a:t>, </a:t>
            </a:r>
          </a:p>
          <a:p>
            <a:pPr fontAlgn="auto">
              <a:lnSpc>
                <a:spcPct val="120000"/>
              </a:lnSpc>
              <a:spcBef>
                <a:spcPts val="0"/>
              </a:spcBef>
              <a:spcAft>
                <a:spcPts val="0"/>
              </a:spcAft>
              <a:tabLst>
                <a:tab pos="2236788" algn="l"/>
                <a:tab pos="3952875" algn="l"/>
                <a:tab pos="5740400" algn="l"/>
              </a:tabLst>
              <a:defRPr/>
            </a:pPr>
            <a:r>
              <a:rPr lang="fr-FR" sz="1500" dirty="0" smtClean="0">
                <a:latin typeface="+mj-lt"/>
              </a:rPr>
              <a:t>United </a:t>
            </a:r>
            <a:r>
              <a:rPr lang="fr-FR" sz="1500" dirty="0" err="1" smtClean="0">
                <a:latin typeface="+mj-lt"/>
              </a:rPr>
              <a:t>Kingdom</a:t>
            </a:r>
            <a:r>
              <a:rPr lang="fr-CH" sz="1500" dirty="0" smtClean="0">
                <a:latin typeface="+mj-lt"/>
                <a:cs typeface="+mn-cs"/>
              </a:rPr>
              <a:t/>
            </a:r>
            <a:br>
              <a:rPr lang="fr-CH" sz="1500" dirty="0" smtClean="0">
                <a:latin typeface="+mj-lt"/>
                <a:cs typeface="+mn-cs"/>
              </a:rPr>
            </a:br>
            <a:endParaRPr lang="fr-FR" sz="1500" dirty="0" smtClean="0">
              <a:latin typeface="+mj-lt"/>
              <a:cs typeface="+mn-cs"/>
            </a:endParaRPr>
          </a:p>
          <a:p>
            <a:pPr marL="179388" indent="-266700">
              <a:tabLst>
                <a:tab pos="2236788" algn="l"/>
                <a:tab pos="3952875" algn="l"/>
                <a:tab pos="5740400" algn="l"/>
              </a:tabLst>
            </a:pPr>
            <a:r>
              <a:rPr lang="fr-FR" sz="2300" b="1" dirty="0" smtClean="0">
                <a:solidFill>
                  <a:srgbClr val="00B050"/>
                </a:solidFill>
                <a:latin typeface="+mj-lt"/>
              </a:rPr>
              <a:t>5 Future</a:t>
            </a:r>
          </a:p>
          <a:p>
            <a:pPr marL="179388" indent="-266700">
              <a:tabLst>
                <a:tab pos="2236788" algn="l"/>
                <a:tab pos="3952875" algn="l"/>
                <a:tab pos="5740400" algn="l"/>
              </a:tabLst>
            </a:pPr>
            <a:r>
              <a:rPr lang="fr-FR" sz="2300" b="1" dirty="0" err="1" smtClean="0">
                <a:solidFill>
                  <a:srgbClr val="00B050"/>
                </a:solidFill>
                <a:latin typeface="+mj-lt"/>
              </a:rPr>
              <a:t>Member</a:t>
            </a:r>
            <a:r>
              <a:rPr lang="fr-FR" sz="2300" b="1" dirty="0" smtClean="0">
                <a:solidFill>
                  <a:srgbClr val="00B050"/>
                </a:solidFill>
                <a:latin typeface="+mj-lt"/>
              </a:rPr>
              <a:t> States</a:t>
            </a:r>
          </a:p>
          <a:p>
            <a:pPr marL="179388" indent="-266700">
              <a:tabLst>
                <a:tab pos="2236788" algn="l"/>
                <a:tab pos="3952875" algn="l"/>
                <a:tab pos="5740400" algn="l"/>
              </a:tabLst>
            </a:pPr>
            <a:endParaRPr lang="fr-FR" sz="1600" dirty="0">
              <a:latin typeface="+mj-lt"/>
            </a:endParaRPr>
          </a:p>
          <a:p>
            <a:pPr marL="179388" indent="-266700">
              <a:tabLst>
                <a:tab pos="2236788" algn="l"/>
                <a:tab pos="3952875" algn="l"/>
                <a:tab pos="5740400" algn="l"/>
              </a:tabLst>
            </a:pPr>
            <a:r>
              <a:rPr lang="fr-FR" sz="1600" dirty="0" smtClean="0">
                <a:latin typeface="+mj-lt"/>
              </a:rPr>
              <a:t>Romania, </a:t>
            </a:r>
            <a:r>
              <a:rPr lang="fr-FR" sz="1600" dirty="0" err="1" smtClean="0">
                <a:latin typeface="+mj-lt"/>
              </a:rPr>
              <a:t>Serbia</a:t>
            </a:r>
            <a:r>
              <a:rPr lang="fr-FR" sz="1600" dirty="0" smtClean="0">
                <a:latin typeface="+mj-lt"/>
              </a:rPr>
              <a:t>,</a:t>
            </a:r>
          </a:p>
          <a:p>
            <a:pPr marL="179388" indent="-266700">
              <a:tabLst>
                <a:tab pos="2236788" algn="l"/>
                <a:tab pos="3952875" algn="l"/>
                <a:tab pos="5740400" algn="l"/>
              </a:tabLst>
            </a:pPr>
            <a:r>
              <a:rPr lang="fr-FR" sz="1600" dirty="0" smtClean="0">
                <a:latin typeface="+mj-lt"/>
              </a:rPr>
              <a:t>Ukraine, </a:t>
            </a:r>
            <a:r>
              <a:rPr lang="fr-FR" sz="1600" dirty="0" err="1" smtClean="0">
                <a:latin typeface="+mj-lt"/>
              </a:rPr>
              <a:t>Slovenia</a:t>
            </a:r>
            <a:r>
              <a:rPr lang="fr-FR" sz="1600" dirty="0" smtClean="0">
                <a:latin typeface="+mj-lt"/>
              </a:rPr>
              <a:t>, </a:t>
            </a:r>
            <a:r>
              <a:rPr lang="fr-FR" sz="1600" dirty="0" err="1" smtClean="0">
                <a:latin typeface="+mj-lt"/>
              </a:rPr>
              <a:t>Turkey</a:t>
            </a:r>
            <a:r>
              <a:rPr lang="fr-FR" sz="1600" dirty="0" smtClean="0">
                <a:latin typeface="+mj-lt"/>
              </a:rPr>
              <a:t/>
            </a:r>
            <a:br>
              <a:rPr lang="fr-FR" sz="1600" dirty="0" smtClean="0">
                <a:latin typeface="+mj-lt"/>
              </a:rPr>
            </a:br>
            <a:endParaRPr lang="fr-FR" sz="1600" b="1" dirty="0" smtClean="0">
              <a:solidFill>
                <a:srgbClr val="FFCC00"/>
              </a:solidFill>
              <a:latin typeface="+mj-lt"/>
            </a:endParaRPr>
          </a:p>
          <a:p>
            <a:pPr marL="179388" indent="-266700">
              <a:tabLst>
                <a:tab pos="2236788" algn="l"/>
                <a:tab pos="3952875" algn="l"/>
                <a:tab pos="5740400" algn="l"/>
              </a:tabLst>
            </a:pPr>
            <a:r>
              <a:rPr lang="fr-FR" sz="2300" b="1" dirty="0" smtClean="0">
                <a:solidFill>
                  <a:srgbClr val="FFCC00"/>
                </a:solidFill>
                <a:latin typeface="+mj-lt"/>
              </a:rPr>
              <a:t>7 </a:t>
            </a:r>
            <a:r>
              <a:rPr lang="fr-FR" sz="2300" b="1" dirty="0" err="1" smtClean="0">
                <a:solidFill>
                  <a:srgbClr val="FFCC00"/>
                </a:solidFill>
                <a:latin typeface="+mj-lt"/>
              </a:rPr>
              <a:t>Observers</a:t>
            </a:r>
            <a:endParaRPr lang="fr-FR" sz="2600" b="1" dirty="0">
              <a:solidFill>
                <a:srgbClr val="FFCC00"/>
              </a:solidFill>
              <a:latin typeface="+mj-lt"/>
            </a:endParaRPr>
          </a:p>
          <a:p>
            <a:pPr marL="179388" indent="-266700">
              <a:tabLst>
                <a:tab pos="2236788" algn="l"/>
                <a:tab pos="3952875" algn="l"/>
                <a:tab pos="5740400" algn="l"/>
              </a:tabLst>
            </a:pPr>
            <a:endParaRPr lang="fr-FR" sz="1600" dirty="0" smtClean="0">
              <a:latin typeface="+mj-lt"/>
            </a:endParaRPr>
          </a:p>
          <a:p>
            <a:pPr marL="179388" indent="-266700">
              <a:tabLst>
                <a:tab pos="2236788" algn="l"/>
                <a:tab pos="3952875" algn="l"/>
                <a:tab pos="5740400" algn="l"/>
              </a:tabLst>
            </a:pPr>
            <a:r>
              <a:rPr lang="fr-FR" sz="1600" dirty="0" smtClean="0">
                <a:latin typeface="+mj-lt"/>
              </a:rPr>
              <a:t>EU Commission,</a:t>
            </a:r>
          </a:p>
          <a:p>
            <a:pPr marL="179388" indent="-266700">
              <a:tabLst>
                <a:tab pos="2236788" algn="l"/>
                <a:tab pos="3952875" algn="l"/>
                <a:tab pos="5740400" algn="l"/>
              </a:tabLst>
            </a:pPr>
            <a:r>
              <a:rPr lang="fr-FR" sz="1600" dirty="0" smtClean="0">
                <a:latin typeface="+mj-lt"/>
              </a:rPr>
              <a:t>USA, </a:t>
            </a:r>
            <a:r>
              <a:rPr lang="fr-FR" sz="1600" dirty="0" err="1" smtClean="0">
                <a:latin typeface="+mj-lt"/>
              </a:rPr>
              <a:t>Russia</a:t>
            </a:r>
            <a:r>
              <a:rPr lang="fr-FR" sz="1600" dirty="0" smtClean="0">
                <a:latin typeface="+mj-lt"/>
              </a:rPr>
              <a:t>,</a:t>
            </a:r>
          </a:p>
          <a:p>
            <a:pPr marL="179388" indent="-266700">
              <a:tabLst>
                <a:tab pos="2236788" algn="l"/>
                <a:tab pos="3952875" algn="l"/>
                <a:tab pos="5740400" algn="l"/>
              </a:tabLst>
            </a:pPr>
            <a:r>
              <a:rPr lang="fr-FR" sz="1600" dirty="0" err="1" smtClean="0">
                <a:latin typeface="+mj-lt"/>
              </a:rPr>
              <a:t>India</a:t>
            </a:r>
            <a:r>
              <a:rPr lang="fr-FR" sz="1600" dirty="0" smtClean="0">
                <a:latin typeface="+mj-lt"/>
              </a:rPr>
              <a:t>, </a:t>
            </a:r>
            <a:r>
              <a:rPr lang="fr-FR" sz="1600" dirty="0" err="1" smtClean="0">
                <a:latin typeface="+mj-lt"/>
              </a:rPr>
              <a:t>Japan</a:t>
            </a:r>
            <a:r>
              <a:rPr lang="fr-FR" sz="1600" dirty="0" smtClean="0">
                <a:latin typeface="+mj-lt"/>
              </a:rPr>
              <a:t>,</a:t>
            </a:r>
          </a:p>
          <a:p>
            <a:pPr marL="179388" indent="-266700">
              <a:tabLst>
                <a:tab pos="2236788" algn="l"/>
                <a:tab pos="3952875" algn="l"/>
                <a:tab pos="5740400" algn="l"/>
              </a:tabLst>
            </a:pPr>
            <a:r>
              <a:rPr lang="fr-FR" sz="1600" dirty="0" err="1" smtClean="0">
                <a:latin typeface="+mj-lt"/>
              </a:rPr>
              <a:t>Turkey</a:t>
            </a:r>
            <a:r>
              <a:rPr lang="fr-FR" sz="1600" dirty="0" smtClean="0">
                <a:latin typeface="+mj-lt"/>
              </a:rPr>
              <a:t>, UNESCO</a:t>
            </a:r>
            <a:endParaRPr lang="fr-FR" sz="1600" dirty="0">
              <a:latin typeface="+mj-lt"/>
            </a:endParaRPr>
          </a:p>
        </p:txBody>
      </p:sp>
      <p:sp>
        <p:nvSpPr>
          <p:cNvPr id="12" name="TextBox 11"/>
          <p:cNvSpPr txBox="1">
            <a:spLocks noChangeArrowheads="1"/>
          </p:cNvSpPr>
          <p:nvPr/>
        </p:nvSpPr>
        <p:spPr bwMode="auto">
          <a:xfrm>
            <a:off x="9355" y="1180851"/>
            <a:ext cx="1749518" cy="707886"/>
          </a:xfrm>
          <a:prstGeom prst="rect">
            <a:avLst/>
          </a:prstGeom>
          <a:noFill/>
          <a:ln w="9525">
            <a:noFill/>
            <a:miter lim="800000"/>
            <a:headEnd/>
            <a:tailEnd/>
          </a:ln>
        </p:spPr>
        <p:txBody>
          <a:bodyPr wrap="none">
            <a:spAutoFit/>
          </a:bodyPr>
          <a:lstStyle/>
          <a:p>
            <a:pPr>
              <a:spcBef>
                <a:spcPts val="1200"/>
              </a:spcBef>
            </a:pPr>
            <a:r>
              <a:rPr lang="fr-FR" sz="2000" b="1" dirty="0" err="1" smtClean="0">
                <a:solidFill>
                  <a:schemeClr val="tx2"/>
                </a:solidFill>
                <a:latin typeface="Calibri" pitchFamily="34" charset="0"/>
              </a:rPr>
              <a:t>Annual</a:t>
            </a:r>
            <a:r>
              <a:rPr lang="fr-FR" sz="2000" b="1" dirty="0" smtClean="0">
                <a:solidFill>
                  <a:schemeClr val="tx2"/>
                </a:solidFill>
                <a:latin typeface="Calibri" pitchFamily="34" charset="0"/>
              </a:rPr>
              <a:t> budget</a:t>
            </a:r>
            <a:r>
              <a:rPr lang="fr-FR" sz="1600" b="1" dirty="0">
                <a:solidFill>
                  <a:schemeClr val="tx2"/>
                </a:solidFill>
                <a:latin typeface="Calibri" pitchFamily="34" charset="0"/>
              </a:rPr>
              <a:t/>
            </a:r>
            <a:br>
              <a:rPr lang="fr-FR" sz="1600" b="1" dirty="0">
                <a:solidFill>
                  <a:schemeClr val="tx2"/>
                </a:solidFill>
                <a:latin typeface="Calibri" pitchFamily="34" charset="0"/>
              </a:rPr>
            </a:br>
            <a:r>
              <a:rPr lang="fr-FR" sz="1600" b="1" dirty="0" smtClean="0">
                <a:solidFill>
                  <a:schemeClr val="tx2"/>
                </a:solidFill>
                <a:latin typeface="Calibri" pitchFamily="34" charset="0"/>
              </a:rPr>
              <a:t>ca</a:t>
            </a:r>
            <a:r>
              <a:rPr lang="fr-FR" sz="2000" dirty="0" smtClean="0">
                <a:latin typeface="Calibri" pitchFamily="34" charset="0"/>
              </a:rPr>
              <a:t> 1000 M$</a:t>
            </a:r>
            <a:endParaRPr lang="fr-FR" sz="2000" dirty="0">
              <a:latin typeface="Calibri" pitchFamily="34" charset="0"/>
            </a:endParaRPr>
          </a:p>
        </p:txBody>
      </p:sp>
      <p:grpSp>
        <p:nvGrpSpPr>
          <p:cNvPr id="16388" name="Group 16387"/>
          <p:cNvGrpSpPr/>
          <p:nvPr/>
        </p:nvGrpSpPr>
        <p:grpSpPr>
          <a:xfrm>
            <a:off x="4832258" y="3239468"/>
            <a:ext cx="173234" cy="524769"/>
            <a:chOff x="6516216" y="3774027"/>
            <a:chExt cx="173234" cy="524769"/>
          </a:xfrm>
        </p:grpSpPr>
        <p:sp>
          <p:nvSpPr>
            <p:cNvPr id="16384" name="Flowchart: Magnetic Disk 16383"/>
            <p:cNvSpPr/>
            <p:nvPr/>
          </p:nvSpPr>
          <p:spPr>
            <a:xfrm>
              <a:off x="6516216" y="4253077"/>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8" name="Flowchart: Magnetic Disk 177"/>
            <p:cNvSpPr/>
            <p:nvPr/>
          </p:nvSpPr>
          <p:spPr>
            <a:xfrm>
              <a:off x="6516216" y="4221058"/>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9" name="Flowchart: Magnetic Disk 178"/>
            <p:cNvSpPr/>
            <p:nvPr/>
          </p:nvSpPr>
          <p:spPr>
            <a:xfrm>
              <a:off x="6516216" y="419668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0" name="Flowchart: Magnetic Disk 179"/>
            <p:cNvSpPr/>
            <p:nvPr/>
          </p:nvSpPr>
          <p:spPr>
            <a:xfrm>
              <a:off x="6524600" y="4168022"/>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1" name="Flowchart: Magnetic Disk 180"/>
            <p:cNvSpPr/>
            <p:nvPr/>
          </p:nvSpPr>
          <p:spPr>
            <a:xfrm>
              <a:off x="6516216" y="413784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2" name="Flowchart: Magnetic Disk 181"/>
            <p:cNvSpPr/>
            <p:nvPr/>
          </p:nvSpPr>
          <p:spPr>
            <a:xfrm>
              <a:off x="6524600" y="411498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3" name="Flowchart: Magnetic Disk 182"/>
            <p:cNvSpPr/>
            <p:nvPr/>
          </p:nvSpPr>
          <p:spPr>
            <a:xfrm>
              <a:off x="6516216" y="409212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4" name="Flowchart: Magnetic Disk 183"/>
            <p:cNvSpPr/>
            <p:nvPr/>
          </p:nvSpPr>
          <p:spPr>
            <a:xfrm>
              <a:off x="6524600" y="4064851"/>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5" name="Flowchart: Magnetic Disk 184"/>
            <p:cNvSpPr/>
            <p:nvPr/>
          </p:nvSpPr>
          <p:spPr>
            <a:xfrm>
              <a:off x="6516216" y="4029232"/>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6" name="Flowchart: Magnetic Disk 185"/>
            <p:cNvSpPr/>
            <p:nvPr/>
          </p:nvSpPr>
          <p:spPr>
            <a:xfrm>
              <a:off x="6524600" y="399905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7" name="Flowchart: Magnetic Disk 186"/>
            <p:cNvSpPr/>
            <p:nvPr/>
          </p:nvSpPr>
          <p:spPr>
            <a:xfrm>
              <a:off x="6524600" y="3968878"/>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8" name="Flowchart: Magnetic Disk 187"/>
            <p:cNvSpPr/>
            <p:nvPr/>
          </p:nvSpPr>
          <p:spPr>
            <a:xfrm>
              <a:off x="6524600" y="3941604"/>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9" name="Flowchart: Magnetic Disk 188"/>
            <p:cNvSpPr/>
            <p:nvPr/>
          </p:nvSpPr>
          <p:spPr>
            <a:xfrm>
              <a:off x="6516216" y="3917232"/>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0" name="Flowchart: Magnetic Disk 189"/>
            <p:cNvSpPr/>
            <p:nvPr/>
          </p:nvSpPr>
          <p:spPr>
            <a:xfrm>
              <a:off x="6528342" y="3892860"/>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1" name="Flowchart: Magnetic Disk 190"/>
            <p:cNvSpPr/>
            <p:nvPr/>
          </p:nvSpPr>
          <p:spPr>
            <a:xfrm>
              <a:off x="6516216" y="3862683"/>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2" name="Flowchart: Magnetic Disk 191"/>
            <p:cNvSpPr/>
            <p:nvPr/>
          </p:nvSpPr>
          <p:spPr>
            <a:xfrm>
              <a:off x="6543371" y="3839823"/>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3" name="Flowchart: Magnetic Disk 192"/>
            <p:cNvSpPr/>
            <p:nvPr/>
          </p:nvSpPr>
          <p:spPr>
            <a:xfrm>
              <a:off x="6545434" y="381254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4" name="Flowchart: Magnetic Disk 193"/>
            <p:cNvSpPr/>
            <p:nvPr/>
          </p:nvSpPr>
          <p:spPr>
            <a:xfrm>
              <a:off x="6524318" y="3774027"/>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6389" name="Group 16388"/>
          <p:cNvGrpSpPr/>
          <p:nvPr/>
        </p:nvGrpSpPr>
        <p:grpSpPr>
          <a:xfrm>
            <a:off x="3953989" y="3713208"/>
            <a:ext cx="156142" cy="405936"/>
            <a:chOff x="5508104" y="4352072"/>
            <a:chExt cx="156142" cy="405936"/>
          </a:xfrm>
        </p:grpSpPr>
        <p:sp>
          <p:nvSpPr>
            <p:cNvPr id="197" name="Flowchart: Magnetic Disk 196"/>
            <p:cNvSpPr/>
            <p:nvPr/>
          </p:nvSpPr>
          <p:spPr>
            <a:xfrm>
              <a:off x="5508104" y="471228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8" name="Flowchart: Magnetic Disk 197"/>
            <p:cNvSpPr/>
            <p:nvPr/>
          </p:nvSpPr>
          <p:spPr>
            <a:xfrm>
              <a:off x="5508104" y="4680270"/>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9" name="Flowchart: Magnetic Disk 198"/>
            <p:cNvSpPr/>
            <p:nvPr/>
          </p:nvSpPr>
          <p:spPr>
            <a:xfrm>
              <a:off x="5508104" y="4655898"/>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0" name="Flowchart: Magnetic Disk 199"/>
            <p:cNvSpPr/>
            <p:nvPr/>
          </p:nvSpPr>
          <p:spPr>
            <a:xfrm>
              <a:off x="5516488" y="4627234"/>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1" name="Flowchart: Magnetic Disk 200"/>
            <p:cNvSpPr/>
            <p:nvPr/>
          </p:nvSpPr>
          <p:spPr>
            <a:xfrm>
              <a:off x="5508104" y="4597057"/>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2" name="Flowchart: Magnetic Disk 201"/>
            <p:cNvSpPr/>
            <p:nvPr/>
          </p:nvSpPr>
          <p:spPr>
            <a:xfrm>
              <a:off x="5516488" y="4574197"/>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3" name="Flowchart: Magnetic Disk 202"/>
            <p:cNvSpPr/>
            <p:nvPr/>
          </p:nvSpPr>
          <p:spPr>
            <a:xfrm>
              <a:off x="5508104" y="4551337"/>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4" name="Flowchart: Magnetic Disk 203"/>
            <p:cNvSpPr/>
            <p:nvPr/>
          </p:nvSpPr>
          <p:spPr>
            <a:xfrm>
              <a:off x="5516488" y="4524063"/>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5" name="Flowchart: Magnetic Disk 204"/>
            <p:cNvSpPr/>
            <p:nvPr/>
          </p:nvSpPr>
          <p:spPr>
            <a:xfrm>
              <a:off x="5508104" y="4488444"/>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6" name="Flowchart: Magnetic Disk 205"/>
            <p:cNvSpPr/>
            <p:nvPr/>
          </p:nvSpPr>
          <p:spPr>
            <a:xfrm>
              <a:off x="5516488" y="4458267"/>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7" name="Flowchart: Magnetic Disk 206"/>
            <p:cNvSpPr/>
            <p:nvPr/>
          </p:nvSpPr>
          <p:spPr>
            <a:xfrm>
              <a:off x="5516488" y="4428090"/>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8" name="Flowchart: Magnetic Disk 207"/>
            <p:cNvSpPr/>
            <p:nvPr/>
          </p:nvSpPr>
          <p:spPr>
            <a:xfrm>
              <a:off x="5516488" y="440081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9" name="Flowchart: Magnetic Disk 208"/>
            <p:cNvSpPr/>
            <p:nvPr/>
          </p:nvSpPr>
          <p:spPr>
            <a:xfrm>
              <a:off x="5508104" y="4376444"/>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0" name="Flowchart: Magnetic Disk 209"/>
            <p:cNvSpPr/>
            <p:nvPr/>
          </p:nvSpPr>
          <p:spPr>
            <a:xfrm>
              <a:off x="5520230" y="4352072"/>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6390" name="Group 16389"/>
          <p:cNvGrpSpPr/>
          <p:nvPr/>
        </p:nvGrpSpPr>
        <p:grpSpPr>
          <a:xfrm>
            <a:off x="3779943" y="2934312"/>
            <a:ext cx="152400" cy="357192"/>
            <a:chOff x="5353539" y="3374275"/>
            <a:chExt cx="152400" cy="357192"/>
          </a:xfrm>
        </p:grpSpPr>
        <p:sp>
          <p:nvSpPr>
            <p:cNvPr id="216" name="Flowchart: Magnetic Disk 215"/>
            <p:cNvSpPr/>
            <p:nvPr/>
          </p:nvSpPr>
          <p:spPr>
            <a:xfrm>
              <a:off x="5353539" y="3685748"/>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7" name="Flowchart: Magnetic Disk 216"/>
            <p:cNvSpPr/>
            <p:nvPr/>
          </p:nvSpPr>
          <p:spPr>
            <a:xfrm>
              <a:off x="5353539" y="365372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8" name="Flowchart: Magnetic Disk 217"/>
            <p:cNvSpPr/>
            <p:nvPr/>
          </p:nvSpPr>
          <p:spPr>
            <a:xfrm>
              <a:off x="5353539" y="3629357"/>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9" name="Flowchart: Magnetic Disk 218"/>
            <p:cNvSpPr/>
            <p:nvPr/>
          </p:nvSpPr>
          <p:spPr>
            <a:xfrm>
              <a:off x="5361923" y="3600693"/>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0" name="Flowchart: Magnetic Disk 219"/>
            <p:cNvSpPr/>
            <p:nvPr/>
          </p:nvSpPr>
          <p:spPr>
            <a:xfrm>
              <a:off x="5353539" y="357051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1" name="Flowchart: Magnetic Disk 220"/>
            <p:cNvSpPr/>
            <p:nvPr/>
          </p:nvSpPr>
          <p:spPr>
            <a:xfrm>
              <a:off x="5361923" y="354765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2" name="Flowchart: Magnetic Disk 221"/>
            <p:cNvSpPr/>
            <p:nvPr/>
          </p:nvSpPr>
          <p:spPr>
            <a:xfrm>
              <a:off x="5353539" y="352479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3" name="Flowchart: Magnetic Disk 222"/>
            <p:cNvSpPr/>
            <p:nvPr/>
          </p:nvSpPr>
          <p:spPr>
            <a:xfrm>
              <a:off x="5361923" y="3497522"/>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4" name="Flowchart: Magnetic Disk 223"/>
            <p:cNvSpPr/>
            <p:nvPr/>
          </p:nvSpPr>
          <p:spPr>
            <a:xfrm>
              <a:off x="5353539" y="3461903"/>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5" name="Flowchart: Magnetic Disk 224"/>
            <p:cNvSpPr/>
            <p:nvPr/>
          </p:nvSpPr>
          <p:spPr>
            <a:xfrm>
              <a:off x="5361923" y="343172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6" name="Flowchart: Magnetic Disk 225"/>
            <p:cNvSpPr/>
            <p:nvPr/>
          </p:nvSpPr>
          <p:spPr>
            <a:xfrm>
              <a:off x="5361923" y="340154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7" name="Flowchart: Magnetic Disk 226"/>
            <p:cNvSpPr/>
            <p:nvPr/>
          </p:nvSpPr>
          <p:spPr>
            <a:xfrm>
              <a:off x="5361923" y="337427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6391" name="Group 16390"/>
          <p:cNvGrpSpPr/>
          <p:nvPr/>
        </p:nvGrpSpPr>
        <p:grpSpPr>
          <a:xfrm>
            <a:off x="5096140" y="4327328"/>
            <a:ext cx="152400" cy="299741"/>
            <a:chOff x="6795864" y="4814589"/>
            <a:chExt cx="152400" cy="299741"/>
          </a:xfrm>
        </p:grpSpPr>
        <p:sp>
          <p:nvSpPr>
            <p:cNvPr id="231" name="Flowchart: Magnetic Disk 230"/>
            <p:cNvSpPr/>
            <p:nvPr/>
          </p:nvSpPr>
          <p:spPr>
            <a:xfrm>
              <a:off x="6795864" y="5068611"/>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2" name="Flowchart: Magnetic Disk 231"/>
            <p:cNvSpPr/>
            <p:nvPr/>
          </p:nvSpPr>
          <p:spPr>
            <a:xfrm>
              <a:off x="6795864" y="5036592"/>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3" name="Flowchart: Magnetic Disk 232"/>
            <p:cNvSpPr/>
            <p:nvPr/>
          </p:nvSpPr>
          <p:spPr>
            <a:xfrm>
              <a:off x="6795864" y="5012220"/>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4" name="Flowchart: Magnetic Disk 233"/>
            <p:cNvSpPr/>
            <p:nvPr/>
          </p:nvSpPr>
          <p:spPr>
            <a:xfrm>
              <a:off x="6804248" y="498355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5" name="Flowchart: Magnetic Disk 234"/>
            <p:cNvSpPr/>
            <p:nvPr/>
          </p:nvSpPr>
          <p:spPr>
            <a:xfrm>
              <a:off x="6795864" y="495337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6" name="Flowchart: Magnetic Disk 235"/>
            <p:cNvSpPr/>
            <p:nvPr/>
          </p:nvSpPr>
          <p:spPr>
            <a:xfrm>
              <a:off x="6804248" y="493051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7" name="Flowchart: Magnetic Disk 236"/>
            <p:cNvSpPr/>
            <p:nvPr/>
          </p:nvSpPr>
          <p:spPr>
            <a:xfrm>
              <a:off x="6795864" y="490765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8" name="Flowchart: Magnetic Disk 237"/>
            <p:cNvSpPr/>
            <p:nvPr/>
          </p:nvSpPr>
          <p:spPr>
            <a:xfrm>
              <a:off x="6804248" y="488038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9" name="Flowchart: Magnetic Disk 238"/>
            <p:cNvSpPr/>
            <p:nvPr/>
          </p:nvSpPr>
          <p:spPr>
            <a:xfrm>
              <a:off x="6795864" y="484476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0" name="Flowchart: Magnetic Disk 239"/>
            <p:cNvSpPr/>
            <p:nvPr/>
          </p:nvSpPr>
          <p:spPr>
            <a:xfrm>
              <a:off x="6804248" y="481458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6392" name="Group 16391"/>
          <p:cNvGrpSpPr/>
          <p:nvPr/>
        </p:nvGrpSpPr>
        <p:grpSpPr>
          <a:xfrm>
            <a:off x="2973694" y="4628955"/>
            <a:ext cx="152400" cy="206671"/>
            <a:chOff x="4499992" y="5336940"/>
            <a:chExt cx="152400" cy="206671"/>
          </a:xfrm>
        </p:grpSpPr>
        <p:sp>
          <p:nvSpPr>
            <p:cNvPr id="245" name="Flowchart: Magnetic Disk 244"/>
            <p:cNvSpPr/>
            <p:nvPr/>
          </p:nvSpPr>
          <p:spPr>
            <a:xfrm>
              <a:off x="4499992" y="5497892"/>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6" name="Flowchart: Magnetic Disk 245"/>
            <p:cNvSpPr/>
            <p:nvPr/>
          </p:nvSpPr>
          <p:spPr>
            <a:xfrm>
              <a:off x="4499992" y="5465873"/>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7" name="Flowchart: Magnetic Disk 246"/>
            <p:cNvSpPr/>
            <p:nvPr/>
          </p:nvSpPr>
          <p:spPr>
            <a:xfrm>
              <a:off x="4499992" y="5441501"/>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8" name="Flowchart: Magnetic Disk 247"/>
            <p:cNvSpPr/>
            <p:nvPr/>
          </p:nvSpPr>
          <p:spPr>
            <a:xfrm>
              <a:off x="4508376" y="5412837"/>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9" name="Flowchart: Magnetic Disk 248"/>
            <p:cNvSpPr/>
            <p:nvPr/>
          </p:nvSpPr>
          <p:spPr>
            <a:xfrm>
              <a:off x="4499992" y="5382660"/>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0" name="Flowchart: Magnetic Disk 249"/>
            <p:cNvSpPr/>
            <p:nvPr/>
          </p:nvSpPr>
          <p:spPr>
            <a:xfrm>
              <a:off x="4508376" y="5359800"/>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1" name="Flowchart: Magnetic Disk 250"/>
            <p:cNvSpPr/>
            <p:nvPr/>
          </p:nvSpPr>
          <p:spPr>
            <a:xfrm>
              <a:off x="4499992" y="5336940"/>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6393" name="Group 16392"/>
          <p:cNvGrpSpPr/>
          <p:nvPr/>
        </p:nvGrpSpPr>
        <p:grpSpPr>
          <a:xfrm>
            <a:off x="4557870" y="3887982"/>
            <a:ext cx="152400" cy="130774"/>
            <a:chOff x="6084168" y="4422541"/>
            <a:chExt cx="152400" cy="130774"/>
          </a:xfrm>
        </p:grpSpPr>
        <p:sp>
          <p:nvSpPr>
            <p:cNvPr id="256" name="Flowchart: Magnetic Disk 255"/>
            <p:cNvSpPr/>
            <p:nvPr/>
          </p:nvSpPr>
          <p:spPr>
            <a:xfrm>
              <a:off x="6084168" y="450759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7" name="Flowchart: Magnetic Disk 256"/>
            <p:cNvSpPr/>
            <p:nvPr/>
          </p:nvSpPr>
          <p:spPr>
            <a:xfrm>
              <a:off x="6084168" y="4475577"/>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8" name="Flowchart: Magnetic Disk 257"/>
            <p:cNvSpPr/>
            <p:nvPr/>
          </p:nvSpPr>
          <p:spPr>
            <a:xfrm>
              <a:off x="6084168" y="445120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9" name="Flowchart: Magnetic Disk 258"/>
            <p:cNvSpPr/>
            <p:nvPr/>
          </p:nvSpPr>
          <p:spPr>
            <a:xfrm>
              <a:off x="6092552" y="4422541"/>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6394" name="Group 16393"/>
          <p:cNvGrpSpPr/>
          <p:nvPr/>
        </p:nvGrpSpPr>
        <p:grpSpPr>
          <a:xfrm>
            <a:off x="4396526" y="3189597"/>
            <a:ext cx="152400" cy="130774"/>
            <a:chOff x="5859760" y="3676858"/>
            <a:chExt cx="152400" cy="130774"/>
          </a:xfrm>
        </p:grpSpPr>
        <p:sp>
          <p:nvSpPr>
            <p:cNvPr id="264" name="Flowchart: Magnetic Disk 263"/>
            <p:cNvSpPr/>
            <p:nvPr/>
          </p:nvSpPr>
          <p:spPr>
            <a:xfrm>
              <a:off x="5859760" y="3761913"/>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5" name="Flowchart: Magnetic Disk 264"/>
            <p:cNvSpPr/>
            <p:nvPr/>
          </p:nvSpPr>
          <p:spPr>
            <a:xfrm>
              <a:off x="5859760" y="3729894"/>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6" name="Flowchart: Magnetic Disk 265"/>
            <p:cNvSpPr/>
            <p:nvPr/>
          </p:nvSpPr>
          <p:spPr>
            <a:xfrm>
              <a:off x="5859760" y="3705522"/>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7" name="Flowchart: Magnetic Disk 266"/>
            <p:cNvSpPr/>
            <p:nvPr/>
          </p:nvSpPr>
          <p:spPr>
            <a:xfrm>
              <a:off x="5868144" y="3676858"/>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6395" name="Group 16394"/>
          <p:cNvGrpSpPr/>
          <p:nvPr/>
        </p:nvGrpSpPr>
        <p:grpSpPr>
          <a:xfrm>
            <a:off x="4269838" y="3442507"/>
            <a:ext cx="144016" cy="77738"/>
            <a:chOff x="5796136" y="3977066"/>
            <a:chExt cx="144016" cy="77738"/>
          </a:xfrm>
        </p:grpSpPr>
        <p:sp>
          <p:nvSpPr>
            <p:cNvPr id="269" name="Flowchart: Magnetic Disk 268"/>
            <p:cNvSpPr/>
            <p:nvPr/>
          </p:nvSpPr>
          <p:spPr>
            <a:xfrm>
              <a:off x="5796136" y="400908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0" name="Flowchart: Magnetic Disk 269"/>
            <p:cNvSpPr/>
            <p:nvPr/>
          </p:nvSpPr>
          <p:spPr>
            <a:xfrm>
              <a:off x="5796136" y="397706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74" name="Group 273"/>
          <p:cNvGrpSpPr/>
          <p:nvPr/>
        </p:nvGrpSpPr>
        <p:grpSpPr>
          <a:xfrm>
            <a:off x="5727886" y="3187847"/>
            <a:ext cx="144016" cy="77738"/>
            <a:chOff x="5796136" y="3977066"/>
            <a:chExt cx="144016" cy="77738"/>
          </a:xfrm>
        </p:grpSpPr>
        <p:sp>
          <p:nvSpPr>
            <p:cNvPr id="275" name="Flowchart: Magnetic Disk 274"/>
            <p:cNvSpPr/>
            <p:nvPr/>
          </p:nvSpPr>
          <p:spPr>
            <a:xfrm>
              <a:off x="5796136" y="400908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6" name="Flowchart: Magnetic Disk 275"/>
            <p:cNvSpPr/>
            <p:nvPr/>
          </p:nvSpPr>
          <p:spPr>
            <a:xfrm>
              <a:off x="5796136" y="397706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77" name="Group 276"/>
          <p:cNvGrpSpPr/>
          <p:nvPr/>
        </p:nvGrpSpPr>
        <p:grpSpPr>
          <a:xfrm>
            <a:off x="4845902" y="2300489"/>
            <a:ext cx="144016" cy="77738"/>
            <a:chOff x="5796136" y="3977066"/>
            <a:chExt cx="144016" cy="77738"/>
          </a:xfrm>
        </p:grpSpPr>
        <p:sp>
          <p:nvSpPr>
            <p:cNvPr id="278" name="Flowchart: Magnetic Disk 277"/>
            <p:cNvSpPr/>
            <p:nvPr/>
          </p:nvSpPr>
          <p:spPr>
            <a:xfrm>
              <a:off x="5796136" y="400908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9" name="Flowchart: Magnetic Disk 278"/>
            <p:cNvSpPr/>
            <p:nvPr/>
          </p:nvSpPr>
          <p:spPr>
            <a:xfrm>
              <a:off x="5796136" y="397706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80" name="Group 279"/>
          <p:cNvGrpSpPr/>
          <p:nvPr/>
        </p:nvGrpSpPr>
        <p:grpSpPr>
          <a:xfrm>
            <a:off x="5269566" y="2084465"/>
            <a:ext cx="144016" cy="77738"/>
            <a:chOff x="5796136" y="3977066"/>
            <a:chExt cx="144016" cy="77738"/>
          </a:xfrm>
        </p:grpSpPr>
        <p:sp>
          <p:nvSpPr>
            <p:cNvPr id="281" name="Flowchart: Magnetic Disk 280"/>
            <p:cNvSpPr/>
            <p:nvPr/>
          </p:nvSpPr>
          <p:spPr>
            <a:xfrm>
              <a:off x="5796136" y="400908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2" name="Flowchart: Magnetic Disk 281"/>
            <p:cNvSpPr/>
            <p:nvPr/>
          </p:nvSpPr>
          <p:spPr>
            <a:xfrm>
              <a:off x="5796136" y="397706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83" name="Group 282"/>
          <p:cNvGrpSpPr/>
          <p:nvPr/>
        </p:nvGrpSpPr>
        <p:grpSpPr>
          <a:xfrm>
            <a:off x="5295838" y="3801815"/>
            <a:ext cx="144016" cy="77738"/>
            <a:chOff x="5796136" y="3977066"/>
            <a:chExt cx="144016" cy="77738"/>
          </a:xfrm>
        </p:grpSpPr>
        <p:sp>
          <p:nvSpPr>
            <p:cNvPr id="284" name="Flowchart: Magnetic Disk 283"/>
            <p:cNvSpPr/>
            <p:nvPr/>
          </p:nvSpPr>
          <p:spPr>
            <a:xfrm>
              <a:off x="5796136" y="400908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5" name="Flowchart: Magnetic Disk 284"/>
            <p:cNvSpPr/>
            <p:nvPr/>
          </p:nvSpPr>
          <p:spPr>
            <a:xfrm>
              <a:off x="5796136" y="397706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87" name="Flowchart: Magnetic Disk 286"/>
          <p:cNvSpPr/>
          <p:nvPr/>
        </p:nvSpPr>
        <p:spPr>
          <a:xfrm>
            <a:off x="5856622" y="3636432"/>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9" name="Flowchart: Magnetic Disk 288"/>
          <p:cNvSpPr/>
          <p:nvPr/>
        </p:nvSpPr>
        <p:spPr>
          <a:xfrm>
            <a:off x="5352566" y="354287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0" name="Flowchart: Magnetic Disk 289"/>
          <p:cNvSpPr/>
          <p:nvPr/>
        </p:nvSpPr>
        <p:spPr>
          <a:xfrm>
            <a:off x="5856136" y="3912664"/>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1" name="Flowchart: Magnetic Disk 290"/>
          <p:cNvSpPr/>
          <p:nvPr/>
        </p:nvSpPr>
        <p:spPr>
          <a:xfrm>
            <a:off x="6706588" y="4335778"/>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2" name="Flowchart: Magnetic Disk 291"/>
          <p:cNvSpPr/>
          <p:nvPr/>
        </p:nvSpPr>
        <p:spPr>
          <a:xfrm>
            <a:off x="6418556" y="487740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3" name="Flowchart: Magnetic Disk 292"/>
          <p:cNvSpPr/>
          <p:nvPr/>
        </p:nvSpPr>
        <p:spPr>
          <a:xfrm>
            <a:off x="2370798" y="4628956"/>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4" name="Flowchart: Magnetic Disk 293"/>
          <p:cNvSpPr/>
          <p:nvPr/>
        </p:nvSpPr>
        <p:spPr>
          <a:xfrm>
            <a:off x="5910742" y="2109419"/>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6" name="Flowchart: Magnetic Disk 105"/>
          <p:cNvSpPr/>
          <p:nvPr/>
        </p:nvSpPr>
        <p:spPr>
          <a:xfrm>
            <a:off x="8841260" y="5676215"/>
            <a:ext cx="144016" cy="45719"/>
          </a:xfrm>
          <a:prstGeom prst="flowChartMagneticDisk">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solidFill>
              <a:srgbClr val="002060"/>
            </a:solidFill>
          </a:ln>
          <a:effectLst>
            <a:glow rad="127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2"/>
          </p:nvPr>
        </p:nvSpPr>
        <p:spPr/>
        <p:txBody>
          <a:bodyPr/>
          <a:lstStyle/>
          <a:p>
            <a:r>
              <a:rPr lang="en-US" smtClean="0"/>
              <a:t>10/27/2014</a:t>
            </a:r>
            <a:endParaRPr lang="en-US" dirty="0"/>
          </a:p>
        </p:txBody>
      </p:sp>
      <p:sp>
        <p:nvSpPr>
          <p:cNvPr id="4" name="Footer Placeholder 3"/>
          <p:cNvSpPr>
            <a:spLocks noGrp="1"/>
          </p:cNvSpPr>
          <p:nvPr>
            <p:ph type="ftr" sz="quarter" idx="3"/>
          </p:nvPr>
        </p:nvSpPr>
        <p:spPr/>
        <p:txBody>
          <a:bodyPr/>
          <a:lstStyle/>
          <a:p>
            <a:r>
              <a:rPr lang="en-US" smtClean="0"/>
              <a:t>Wao 2014</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3</a:t>
            </a:fld>
            <a:endParaRPr lang="en-US" dirty="0"/>
          </a:p>
        </p:txBody>
      </p:sp>
    </p:spTree>
    <p:extLst>
      <p:ext uri="{BB962C8B-B14F-4D97-AF65-F5344CB8AC3E}">
        <p14:creationId xmlns:p14="http://schemas.microsoft.com/office/powerpoint/2010/main" val="402604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9"/>
                                        </p:tgtEl>
                                        <p:attrNameLst>
                                          <p:attrName>style.visibility</p:attrName>
                                        </p:attrNameLst>
                                      </p:cBhvr>
                                      <p:to>
                                        <p:strVal val="visible"/>
                                      </p:to>
                                    </p:set>
                                    <p:animEffect transition="in" filter="fade">
                                      <p:cBhvr>
                                        <p:cTn id="12" dur="1000"/>
                                        <p:tgtEl>
                                          <p:spTgt spid="112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6388"/>
                                        </p:tgtEl>
                                        <p:attrNameLst>
                                          <p:attrName>style.visibility</p:attrName>
                                        </p:attrNameLst>
                                      </p:cBhvr>
                                      <p:to>
                                        <p:strVal val="visible"/>
                                      </p:to>
                                    </p:set>
                                    <p:animEffect transition="in" filter="wipe(down)">
                                      <p:cBhvr>
                                        <p:cTn id="20" dur="500"/>
                                        <p:tgtEl>
                                          <p:spTgt spid="16388"/>
                                        </p:tgtEl>
                                      </p:cBhvr>
                                    </p:animEffect>
                                  </p:childTnLst>
                                </p:cTn>
                              </p:par>
                              <p:par>
                                <p:cTn id="21" presetID="22" presetClass="entr" presetSubtype="4" fill="hold" nodeType="withEffect">
                                  <p:stCondLst>
                                    <p:cond delay="0"/>
                                  </p:stCondLst>
                                  <p:childTnLst>
                                    <p:set>
                                      <p:cBhvr>
                                        <p:cTn id="22" dur="1" fill="hold">
                                          <p:stCondLst>
                                            <p:cond delay="0"/>
                                          </p:stCondLst>
                                        </p:cTn>
                                        <p:tgtEl>
                                          <p:spTgt spid="16389"/>
                                        </p:tgtEl>
                                        <p:attrNameLst>
                                          <p:attrName>style.visibility</p:attrName>
                                        </p:attrNameLst>
                                      </p:cBhvr>
                                      <p:to>
                                        <p:strVal val="visible"/>
                                      </p:to>
                                    </p:set>
                                    <p:animEffect transition="in" filter="wipe(down)">
                                      <p:cBhvr>
                                        <p:cTn id="23" dur="500"/>
                                        <p:tgtEl>
                                          <p:spTgt spid="16389"/>
                                        </p:tgtEl>
                                      </p:cBhvr>
                                    </p:animEffect>
                                  </p:childTnLst>
                                </p:cTn>
                              </p:par>
                              <p:par>
                                <p:cTn id="24" presetID="22" presetClass="entr" presetSubtype="4" fill="hold" nodeType="withEffect">
                                  <p:stCondLst>
                                    <p:cond delay="0"/>
                                  </p:stCondLst>
                                  <p:childTnLst>
                                    <p:set>
                                      <p:cBhvr>
                                        <p:cTn id="25" dur="1" fill="hold">
                                          <p:stCondLst>
                                            <p:cond delay="0"/>
                                          </p:stCondLst>
                                        </p:cTn>
                                        <p:tgtEl>
                                          <p:spTgt spid="16390"/>
                                        </p:tgtEl>
                                        <p:attrNameLst>
                                          <p:attrName>style.visibility</p:attrName>
                                        </p:attrNameLst>
                                      </p:cBhvr>
                                      <p:to>
                                        <p:strVal val="visible"/>
                                      </p:to>
                                    </p:set>
                                    <p:animEffect transition="in" filter="wipe(down)">
                                      <p:cBhvr>
                                        <p:cTn id="26" dur="500"/>
                                        <p:tgtEl>
                                          <p:spTgt spid="16390"/>
                                        </p:tgtEl>
                                      </p:cBhvr>
                                    </p:animEffect>
                                  </p:childTnLst>
                                </p:cTn>
                              </p:par>
                              <p:par>
                                <p:cTn id="27" presetID="22" presetClass="entr" presetSubtype="4" fill="hold" nodeType="withEffect">
                                  <p:stCondLst>
                                    <p:cond delay="0"/>
                                  </p:stCondLst>
                                  <p:childTnLst>
                                    <p:set>
                                      <p:cBhvr>
                                        <p:cTn id="28" dur="1" fill="hold">
                                          <p:stCondLst>
                                            <p:cond delay="0"/>
                                          </p:stCondLst>
                                        </p:cTn>
                                        <p:tgtEl>
                                          <p:spTgt spid="16391"/>
                                        </p:tgtEl>
                                        <p:attrNameLst>
                                          <p:attrName>style.visibility</p:attrName>
                                        </p:attrNameLst>
                                      </p:cBhvr>
                                      <p:to>
                                        <p:strVal val="visible"/>
                                      </p:to>
                                    </p:set>
                                    <p:animEffect transition="in" filter="wipe(down)">
                                      <p:cBhvr>
                                        <p:cTn id="29" dur="500"/>
                                        <p:tgtEl>
                                          <p:spTgt spid="16391"/>
                                        </p:tgtEl>
                                      </p:cBhvr>
                                    </p:animEffect>
                                  </p:childTnLst>
                                </p:cTn>
                              </p:par>
                              <p:par>
                                <p:cTn id="30" presetID="22" presetClass="entr" presetSubtype="4" fill="hold" nodeType="withEffect">
                                  <p:stCondLst>
                                    <p:cond delay="0"/>
                                  </p:stCondLst>
                                  <p:childTnLst>
                                    <p:set>
                                      <p:cBhvr>
                                        <p:cTn id="31" dur="1" fill="hold">
                                          <p:stCondLst>
                                            <p:cond delay="0"/>
                                          </p:stCondLst>
                                        </p:cTn>
                                        <p:tgtEl>
                                          <p:spTgt spid="16392"/>
                                        </p:tgtEl>
                                        <p:attrNameLst>
                                          <p:attrName>style.visibility</p:attrName>
                                        </p:attrNameLst>
                                      </p:cBhvr>
                                      <p:to>
                                        <p:strVal val="visible"/>
                                      </p:to>
                                    </p:set>
                                    <p:animEffect transition="in" filter="wipe(down)">
                                      <p:cBhvr>
                                        <p:cTn id="32" dur="500"/>
                                        <p:tgtEl>
                                          <p:spTgt spid="16392"/>
                                        </p:tgtEl>
                                      </p:cBhvr>
                                    </p:animEffect>
                                  </p:childTnLst>
                                </p:cTn>
                              </p:par>
                              <p:par>
                                <p:cTn id="33" presetID="22" presetClass="entr" presetSubtype="4" fill="hold" nodeType="withEffect">
                                  <p:stCondLst>
                                    <p:cond delay="0"/>
                                  </p:stCondLst>
                                  <p:childTnLst>
                                    <p:set>
                                      <p:cBhvr>
                                        <p:cTn id="34" dur="1" fill="hold">
                                          <p:stCondLst>
                                            <p:cond delay="0"/>
                                          </p:stCondLst>
                                        </p:cTn>
                                        <p:tgtEl>
                                          <p:spTgt spid="16393"/>
                                        </p:tgtEl>
                                        <p:attrNameLst>
                                          <p:attrName>style.visibility</p:attrName>
                                        </p:attrNameLst>
                                      </p:cBhvr>
                                      <p:to>
                                        <p:strVal val="visible"/>
                                      </p:to>
                                    </p:set>
                                    <p:animEffect transition="in" filter="wipe(down)">
                                      <p:cBhvr>
                                        <p:cTn id="35" dur="500"/>
                                        <p:tgtEl>
                                          <p:spTgt spid="16393"/>
                                        </p:tgtEl>
                                      </p:cBhvr>
                                    </p:animEffect>
                                  </p:childTnLst>
                                </p:cTn>
                              </p:par>
                              <p:par>
                                <p:cTn id="36" presetID="22" presetClass="entr" presetSubtype="4" fill="hold" nodeType="withEffect">
                                  <p:stCondLst>
                                    <p:cond delay="0"/>
                                  </p:stCondLst>
                                  <p:childTnLst>
                                    <p:set>
                                      <p:cBhvr>
                                        <p:cTn id="37" dur="1" fill="hold">
                                          <p:stCondLst>
                                            <p:cond delay="0"/>
                                          </p:stCondLst>
                                        </p:cTn>
                                        <p:tgtEl>
                                          <p:spTgt spid="16394"/>
                                        </p:tgtEl>
                                        <p:attrNameLst>
                                          <p:attrName>style.visibility</p:attrName>
                                        </p:attrNameLst>
                                      </p:cBhvr>
                                      <p:to>
                                        <p:strVal val="visible"/>
                                      </p:to>
                                    </p:set>
                                    <p:animEffect transition="in" filter="wipe(down)">
                                      <p:cBhvr>
                                        <p:cTn id="38" dur="500"/>
                                        <p:tgtEl>
                                          <p:spTgt spid="16394"/>
                                        </p:tgtEl>
                                      </p:cBhvr>
                                    </p:animEffect>
                                  </p:childTnLst>
                                </p:cTn>
                              </p:par>
                              <p:par>
                                <p:cTn id="39" presetID="22" presetClass="entr" presetSubtype="4" fill="hold" nodeType="withEffect">
                                  <p:stCondLst>
                                    <p:cond delay="0"/>
                                  </p:stCondLst>
                                  <p:childTnLst>
                                    <p:set>
                                      <p:cBhvr>
                                        <p:cTn id="40" dur="1" fill="hold">
                                          <p:stCondLst>
                                            <p:cond delay="0"/>
                                          </p:stCondLst>
                                        </p:cTn>
                                        <p:tgtEl>
                                          <p:spTgt spid="16395"/>
                                        </p:tgtEl>
                                        <p:attrNameLst>
                                          <p:attrName>style.visibility</p:attrName>
                                        </p:attrNameLst>
                                      </p:cBhvr>
                                      <p:to>
                                        <p:strVal val="visible"/>
                                      </p:to>
                                    </p:set>
                                    <p:animEffect transition="in" filter="wipe(down)">
                                      <p:cBhvr>
                                        <p:cTn id="41" dur="500"/>
                                        <p:tgtEl>
                                          <p:spTgt spid="16395"/>
                                        </p:tgtEl>
                                      </p:cBhvr>
                                    </p:animEffect>
                                  </p:childTnLst>
                                </p:cTn>
                              </p:par>
                              <p:par>
                                <p:cTn id="42" presetID="22" presetClass="entr" presetSubtype="4" fill="hold" nodeType="withEffect">
                                  <p:stCondLst>
                                    <p:cond delay="0"/>
                                  </p:stCondLst>
                                  <p:childTnLst>
                                    <p:set>
                                      <p:cBhvr>
                                        <p:cTn id="43" dur="1" fill="hold">
                                          <p:stCondLst>
                                            <p:cond delay="0"/>
                                          </p:stCondLst>
                                        </p:cTn>
                                        <p:tgtEl>
                                          <p:spTgt spid="274"/>
                                        </p:tgtEl>
                                        <p:attrNameLst>
                                          <p:attrName>style.visibility</p:attrName>
                                        </p:attrNameLst>
                                      </p:cBhvr>
                                      <p:to>
                                        <p:strVal val="visible"/>
                                      </p:to>
                                    </p:set>
                                    <p:animEffect transition="in" filter="wipe(down)">
                                      <p:cBhvr>
                                        <p:cTn id="44" dur="500"/>
                                        <p:tgtEl>
                                          <p:spTgt spid="274"/>
                                        </p:tgtEl>
                                      </p:cBhvr>
                                    </p:animEffect>
                                  </p:childTnLst>
                                </p:cTn>
                              </p:par>
                              <p:par>
                                <p:cTn id="45" presetID="22" presetClass="entr" presetSubtype="4" fill="hold" nodeType="withEffect">
                                  <p:stCondLst>
                                    <p:cond delay="0"/>
                                  </p:stCondLst>
                                  <p:childTnLst>
                                    <p:set>
                                      <p:cBhvr>
                                        <p:cTn id="46" dur="1" fill="hold">
                                          <p:stCondLst>
                                            <p:cond delay="0"/>
                                          </p:stCondLst>
                                        </p:cTn>
                                        <p:tgtEl>
                                          <p:spTgt spid="277"/>
                                        </p:tgtEl>
                                        <p:attrNameLst>
                                          <p:attrName>style.visibility</p:attrName>
                                        </p:attrNameLst>
                                      </p:cBhvr>
                                      <p:to>
                                        <p:strVal val="visible"/>
                                      </p:to>
                                    </p:set>
                                    <p:animEffect transition="in" filter="wipe(down)">
                                      <p:cBhvr>
                                        <p:cTn id="47" dur="500"/>
                                        <p:tgtEl>
                                          <p:spTgt spid="277"/>
                                        </p:tgtEl>
                                      </p:cBhvr>
                                    </p:animEffect>
                                  </p:childTnLst>
                                </p:cTn>
                              </p:par>
                              <p:par>
                                <p:cTn id="48" presetID="22" presetClass="entr" presetSubtype="4" fill="hold" nodeType="withEffect">
                                  <p:stCondLst>
                                    <p:cond delay="0"/>
                                  </p:stCondLst>
                                  <p:childTnLst>
                                    <p:set>
                                      <p:cBhvr>
                                        <p:cTn id="49" dur="1" fill="hold">
                                          <p:stCondLst>
                                            <p:cond delay="0"/>
                                          </p:stCondLst>
                                        </p:cTn>
                                        <p:tgtEl>
                                          <p:spTgt spid="280"/>
                                        </p:tgtEl>
                                        <p:attrNameLst>
                                          <p:attrName>style.visibility</p:attrName>
                                        </p:attrNameLst>
                                      </p:cBhvr>
                                      <p:to>
                                        <p:strVal val="visible"/>
                                      </p:to>
                                    </p:set>
                                    <p:animEffect transition="in" filter="wipe(down)">
                                      <p:cBhvr>
                                        <p:cTn id="50" dur="500"/>
                                        <p:tgtEl>
                                          <p:spTgt spid="280"/>
                                        </p:tgtEl>
                                      </p:cBhvr>
                                    </p:animEffect>
                                  </p:childTnLst>
                                </p:cTn>
                              </p:par>
                              <p:par>
                                <p:cTn id="51" presetID="22" presetClass="entr" presetSubtype="4" fill="hold" nodeType="withEffect">
                                  <p:stCondLst>
                                    <p:cond delay="0"/>
                                  </p:stCondLst>
                                  <p:childTnLst>
                                    <p:set>
                                      <p:cBhvr>
                                        <p:cTn id="52" dur="1" fill="hold">
                                          <p:stCondLst>
                                            <p:cond delay="0"/>
                                          </p:stCondLst>
                                        </p:cTn>
                                        <p:tgtEl>
                                          <p:spTgt spid="283"/>
                                        </p:tgtEl>
                                        <p:attrNameLst>
                                          <p:attrName>style.visibility</p:attrName>
                                        </p:attrNameLst>
                                      </p:cBhvr>
                                      <p:to>
                                        <p:strVal val="visible"/>
                                      </p:to>
                                    </p:set>
                                    <p:animEffect transition="in" filter="wipe(down)">
                                      <p:cBhvr>
                                        <p:cTn id="53" dur="500"/>
                                        <p:tgtEl>
                                          <p:spTgt spid="28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87"/>
                                        </p:tgtEl>
                                        <p:attrNameLst>
                                          <p:attrName>style.visibility</p:attrName>
                                        </p:attrNameLst>
                                      </p:cBhvr>
                                      <p:to>
                                        <p:strVal val="visible"/>
                                      </p:to>
                                    </p:set>
                                    <p:animEffect transition="in" filter="wipe(down)">
                                      <p:cBhvr>
                                        <p:cTn id="56" dur="500"/>
                                        <p:tgtEl>
                                          <p:spTgt spid="28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9"/>
                                        </p:tgtEl>
                                        <p:attrNameLst>
                                          <p:attrName>style.visibility</p:attrName>
                                        </p:attrNameLst>
                                      </p:cBhvr>
                                      <p:to>
                                        <p:strVal val="visible"/>
                                      </p:to>
                                    </p:set>
                                    <p:animEffect transition="in" filter="wipe(down)">
                                      <p:cBhvr>
                                        <p:cTn id="59" dur="500"/>
                                        <p:tgtEl>
                                          <p:spTgt spid="28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0"/>
                                        </p:tgtEl>
                                        <p:attrNameLst>
                                          <p:attrName>style.visibility</p:attrName>
                                        </p:attrNameLst>
                                      </p:cBhvr>
                                      <p:to>
                                        <p:strVal val="visible"/>
                                      </p:to>
                                    </p:set>
                                    <p:animEffect transition="in" filter="wipe(down)">
                                      <p:cBhvr>
                                        <p:cTn id="62" dur="500"/>
                                        <p:tgtEl>
                                          <p:spTgt spid="290"/>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91"/>
                                        </p:tgtEl>
                                        <p:attrNameLst>
                                          <p:attrName>style.visibility</p:attrName>
                                        </p:attrNameLst>
                                      </p:cBhvr>
                                      <p:to>
                                        <p:strVal val="visible"/>
                                      </p:to>
                                    </p:set>
                                    <p:animEffect transition="in" filter="wipe(down)">
                                      <p:cBhvr>
                                        <p:cTn id="65" dur="500"/>
                                        <p:tgtEl>
                                          <p:spTgt spid="291"/>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92"/>
                                        </p:tgtEl>
                                        <p:attrNameLst>
                                          <p:attrName>style.visibility</p:attrName>
                                        </p:attrNameLst>
                                      </p:cBhvr>
                                      <p:to>
                                        <p:strVal val="visible"/>
                                      </p:to>
                                    </p:set>
                                    <p:animEffect transition="in" filter="wipe(down)">
                                      <p:cBhvr>
                                        <p:cTn id="68" dur="500"/>
                                        <p:tgtEl>
                                          <p:spTgt spid="292"/>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93"/>
                                        </p:tgtEl>
                                        <p:attrNameLst>
                                          <p:attrName>style.visibility</p:attrName>
                                        </p:attrNameLst>
                                      </p:cBhvr>
                                      <p:to>
                                        <p:strVal val="visible"/>
                                      </p:to>
                                    </p:set>
                                    <p:animEffect transition="in" filter="wipe(down)">
                                      <p:cBhvr>
                                        <p:cTn id="71" dur="500"/>
                                        <p:tgtEl>
                                          <p:spTgt spid="29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94"/>
                                        </p:tgtEl>
                                        <p:attrNameLst>
                                          <p:attrName>style.visibility</p:attrName>
                                        </p:attrNameLst>
                                      </p:cBhvr>
                                      <p:to>
                                        <p:strVal val="visible"/>
                                      </p:to>
                                    </p:set>
                                    <p:animEffect transition="in" filter="wipe(down)">
                                      <p:cBhvr>
                                        <p:cTn id="74" dur="500"/>
                                        <p:tgtEl>
                                          <p:spTgt spid="294"/>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06"/>
                                        </p:tgtEl>
                                        <p:attrNameLst>
                                          <p:attrName>style.visibility</p:attrName>
                                        </p:attrNameLst>
                                      </p:cBhvr>
                                      <p:to>
                                        <p:strVal val="visible"/>
                                      </p:to>
                                    </p:set>
                                    <p:animEffect transition="in" filter="wipe(down)">
                                      <p:cBhvr>
                                        <p:cTn id="7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7" grpId="0" animBg="1"/>
      <p:bldP spid="289" grpId="0" animBg="1"/>
      <p:bldP spid="290" grpId="0" animBg="1"/>
      <p:bldP spid="291" grpId="0" animBg="1"/>
      <p:bldP spid="292" grpId="0" animBg="1"/>
      <p:bldP spid="293" grpId="0" animBg="1"/>
      <p:bldP spid="294" grpId="0" animBg="1"/>
      <p:bldP spid="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858000" y="5943600"/>
            <a:ext cx="2209800" cy="369332"/>
          </a:xfrm>
          <a:prstGeom prst="rect">
            <a:avLst/>
          </a:prstGeom>
          <a:noFill/>
        </p:spPr>
        <p:txBody>
          <a:bodyPr wrap="square" rtlCol="0">
            <a:spAutoFit/>
          </a:bodyPr>
          <a:lstStyle/>
          <a:p>
            <a:r>
              <a:rPr lang="en-US" dirty="0" smtClean="0"/>
              <a:t>NB: not yet approved</a:t>
            </a:r>
            <a:endParaRPr lang="en-US" dirty="0"/>
          </a:p>
        </p:txBody>
      </p:sp>
      <p:sp>
        <p:nvSpPr>
          <p:cNvPr id="2" name="Title 1"/>
          <p:cNvSpPr>
            <a:spLocks noGrp="1"/>
          </p:cNvSpPr>
          <p:nvPr>
            <p:ph type="title"/>
          </p:nvPr>
        </p:nvSpPr>
        <p:spPr/>
        <p:txBody>
          <a:bodyPr/>
          <a:lstStyle/>
          <a:p>
            <a:r>
              <a:rPr lang="en-US" dirty="0" smtClean="0"/>
              <a:t>10 year plan</a:t>
            </a:r>
            <a:endParaRPr lang="en-US" dirty="0"/>
          </a:p>
        </p:txBody>
      </p:sp>
      <p:sp>
        <p:nvSpPr>
          <p:cNvPr id="4" name="Date Placeholder 3"/>
          <p:cNvSpPr>
            <a:spLocks noGrp="1"/>
          </p:cNvSpPr>
          <p:nvPr>
            <p:ph type="dt" sz="half" idx="10"/>
          </p:nvPr>
        </p:nvSpPr>
        <p:spPr/>
        <p:txBody>
          <a:bodyPr/>
          <a:lstStyle/>
          <a:p>
            <a:r>
              <a:rPr lang="en-US" smtClean="0"/>
              <a:t>10/27/2014</a:t>
            </a:r>
            <a:endParaRPr lang="en-US"/>
          </a:p>
        </p:txBody>
      </p:sp>
      <p:sp>
        <p:nvSpPr>
          <p:cNvPr id="12" name="Slide Number Placeholder 11"/>
          <p:cNvSpPr>
            <a:spLocks noGrp="1"/>
          </p:cNvSpPr>
          <p:nvPr>
            <p:ph type="sldNum" sz="quarter" idx="12"/>
          </p:nvPr>
        </p:nvSpPr>
        <p:spPr/>
        <p:txBody>
          <a:bodyPr/>
          <a:lstStyle/>
          <a:p>
            <a:fld id="{1787A23F-BAF2-40F7-981E-A4E481A32A38}" type="slidenum">
              <a:rPr lang="en-US" smtClean="0"/>
              <a:t>30</a:t>
            </a:fld>
            <a:endParaRPr lang="en-US"/>
          </a:p>
        </p:txBody>
      </p:sp>
      <p:pic>
        <p:nvPicPr>
          <p:cNvPr id="8" name="Picture 7"/>
          <p:cNvPicPr>
            <a:picLocks noChangeAspect="1"/>
          </p:cNvPicPr>
          <p:nvPr/>
        </p:nvPicPr>
        <p:blipFill>
          <a:blip r:embed="rId3"/>
          <a:stretch>
            <a:fillRect/>
          </a:stretch>
        </p:blipFill>
        <p:spPr>
          <a:xfrm>
            <a:off x="0" y="990600"/>
            <a:ext cx="9144000" cy="4858327"/>
          </a:xfrm>
          <a:prstGeom prst="rect">
            <a:avLst/>
          </a:prstGeom>
        </p:spPr>
      </p:pic>
      <p:sp>
        <p:nvSpPr>
          <p:cNvPr id="3" name="Rounded Rectangle 2"/>
          <p:cNvSpPr/>
          <p:nvPr/>
        </p:nvSpPr>
        <p:spPr>
          <a:xfrm>
            <a:off x="4419600" y="2057400"/>
            <a:ext cx="1143000" cy="381000"/>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dirty="0" smtClean="0"/>
              <a:t>LS1</a:t>
            </a:r>
          </a:p>
        </p:txBody>
      </p:sp>
      <p:sp>
        <p:nvSpPr>
          <p:cNvPr id="9" name="Rounded Rectangle 8"/>
          <p:cNvSpPr/>
          <p:nvPr/>
        </p:nvSpPr>
        <p:spPr>
          <a:xfrm>
            <a:off x="4419600" y="3505200"/>
            <a:ext cx="1143000" cy="381000"/>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dirty="0" smtClean="0"/>
              <a:t>LS2</a:t>
            </a:r>
          </a:p>
        </p:txBody>
      </p:sp>
      <p:sp>
        <p:nvSpPr>
          <p:cNvPr id="10" name="Rounded Rectangle 9"/>
          <p:cNvSpPr/>
          <p:nvPr/>
        </p:nvSpPr>
        <p:spPr>
          <a:xfrm>
            <a:off x="4419600" y="4876800"/>
            <a:ext cx="1143000" cy="381000"/>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dirty="0" smtClean="0"/>
              <a:t>LS3</a:t>
            </a:r>
          </a:p>
        </p:txBody>
      </p:sp>
      <p:sp>
        <p:nvSpPr>
          <p:cNvPr id="11" name="Rounded Rectangle 10"/>
          <p:cNvSpPr/>
          <p:nvPr/>
        </p:nvSpPr>
        <p:spPr>
          <a:xfrm>
            <a:off x="3581400" y="2743200"/>
            <a:ext cx="2743200" cy="3810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dirty="0" smtClean="0"/>
              <a:t>PHYSICS AT 6.5/7 TeV</a:t>
            </a:r>
          </a:p>
        </p:txBody>
      </p:sp>
      <p:sp>
        <p:nvSpPr>
          <p:cNvPr id="14" name="Rounded Rectangle 13"/>
          <p:cNvSpPr/>
          <p:nvPr/>
        </p:nvSpPr>
        <p:spPr>
          <a:xfrm>
            <a:off x="3581400" y="4191000"/>
            <a:ext cx="2743200" cy="3810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dirty="0" smtClean="0"/>
              <a:t>“ULTIMATE” PHYSICS</a:t>
            </a:r>
          </a:p>
        </p:txBody>
      </p:sp>
      <p:sp>
        <p:nvSpPr>
          <p:cNvPr id="15" name="Rounded Rectangle 14"/>
          <p:cNvSpPr/>
          <p:nvPr/>
        </p:nvSpPr>
        <p:spPr>
          <a:xfrm>
            <a:off x="3581400" y="5562600"/>
            <a:ext cx="2743200" cy="3810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dirty="0" smtClean="0"/>
              <a:t>HL-LHC</a:t>
            </a:r>
          </a:p>
        </p:txBody>
      </p:sp>
      <p:sp>
        <p:nvSpPr>
          <p:cNvPr id="5" name="Footer Placeholder 4"/>
          <p:cNvSpPr>
            <a:spLocks noGrp="1"/>
          </p:cNvSpPr>
          <p:nvPr>
            <p:ph type="ftr" sz="quarter" idx="11"/>
          </p:nvPr>
        </p:nvSpPr>
        <p:spPr/>
        <p:txBody>
          <a:bodyPr/>
          <a:lstStyle/>
          <a:p>
            <a:r>
              <a:rPr lang="en-GB" smtClean="0"/>
              <a:t>Wao 2014</a:t>
            </a:r>
            <a:endParaRPr lang="en-GB"/>
          </a:p>
        </p:txBody>
      </p:sp>
    </p:spTree>
    <p:extLst>
      <p:ext uri="{BB962C8B-B14F-4D97-AF65-F5344CB8AC3E}">
        <p14:creationId xmlns:p14="http://schemas.microsoft.com/office/powerpoint/2010/main" val="3457595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Peak performance – the numbers</a:t>
            </a:r>
          </a:p>
        </p:txBody>
      </p:sp>
      <p:sp>
        <p:nvSpPr>
          <p:cNvPr id="4" name="Content Placeholder 3"/>
          <p:cNvSpPr>
            <a:spLocks noGrp="1"/>
          </p:cNvSpPr>
          <p:nvPr>
            <p:ph idx="1"/>
          </p:nvPr>
        </p:nvSpPr>
        <p:spPr/>
        <p:txBody>
          <a:bodyPr/>
          <a:lstStyle/>
          <a:p>
            <a:endParaRPr lang="en-GB"/>
          </a:p>
        </p:txBody>
      </p:sp>
      <p:graphicFrame>
        <p:nvGraphicFramePr>
          <p:cNvPr id="6" name="Table 5"/>
          <p:cNvGraphicFramePr>
            <a:graphicFrameLocks noGrp="1"/>
          </p:cNvGraphicFramePr>
          <p:nvPr>
            <p:extLst/>
          </p:nvPr>
        </p:nvGraphicFramePr>
        <p:xfrm>
          <a:off x="228600" y="1219200"/>
          <a:ext cx="8610600" cy="4478084"/>
        </p:xfrm>
        <a:graphic>
          <a:graphicData uri="http://schemas.openxmlformats.org/drawingml/2006/table">
            <a:tbl>
              <a:tblPr bandRow="1">
                <a:tableStyleId>{5C22544A-7EE6-4342-B048-85BDC9FD1C3A}</a:tableStyleId>
              </a:tblPr>
              <a:tblGrid>
                <a:gridCol w="4682958"/>
                <a:gridCol w="3927642"/>
              </a:tblGrid>
              <a:tr h="456250">
                <a:tc>
                  <a:txBody>
                    <a:bodyPr/>
                    <a:lstStyle/>
                    <a:p>
                      <a:r>
                        <a:rPr lang="en-US" sz="2400" b="0" dirty="0" smtClean="0">
                          <a:solidFill>
                            <a:schemeClr val="tx2"/>
                          </a:solidFill>
                        </a:rPr>
                        <a:t>Energy [TeV]</a:t>
                      </a:r>
                      <a:endParaRPr lang="en-US" sz="2400" b="0" dirty="0">
                        <a:solidFill>
                          <a:schemeClr val="tx2"/>
                        </a:solidFill>
                      </a:endParaRPr>
                    </a:p>
                  </a:txBody>
                  <a:tcPr anchor="ctr"/>
                </a:tc>
                <a:tc>
                  <a:txBody>
                    <a:bodyPr/>
                    <a:lstStyle/>
                    <a:p>
                      <a:pPr algn="ctr"/>
                      <a:r>
                        <a:rPr lang="en-US" sz="2400" b="0" dirty="0" smtClean="0">
                          <a:solidFill>
                            <a:schemeClr val="tx2"/>
                          </a:solidFill>
                        </a:rPr>
                        <a:t>4.0</a:t>
                      </a:r>
                      <a:endParaRPr lang="en-US" sz="2400" b="0" dirty="0">
                        <a:solidFill>
                          <a:schemeClr val="tx2"/>
                        </a:solidFill>
                      </a:endParaRPr>
                    </a:p>
                  </a:txBody>
                  <a:tcPr anchor="ctr"/>
                </a:tc>
              </a:tr>
              <a:tr h="456250">
                <a:tc>
                  <a:txBody>
                    <a:bodyPr/>
                    <a:lstStyle/>
                    <a:p>
                      <a:r>
                        <a:rPr lang="en-US" sz="2400" b="0" dirty="0" smtClean="0">
                          <a:solidFill>
                            <a:srgbClr val="FF0000"/>
                          </a:solidFill>
                        </a:rPr>
                        <a:t>Beta* [m]   </a:t>
                      </a:r>
                      <a:r>
                        <a:rPr lang="en-US" sz="2400" b="0" dirty="0" smtClean="0">
                          <a:solidFill>
                            <a:schemeClr val="tx2"/>
                          </a:solidFill>
                        </a:rPr>
                        <a:t>IP</a:t>
                      </a:r>
                      <a:r>
                        <a:rPr lang="en-US" sz="2400" b="0" baseline="0" dirty="0" smtClean="0">
                          <a:solidFill>
                            <a:schemeClr val="tx2"/>
                          </a:solidFill>
                        </a:rPr>
                        <a:t> 1,2,5,8</a:t>
                      </a:r>
                      <a:endParaRPr lang="en-US" sz="2400" b="0" dirty="0">
                        <a:solidFill>
                          <a:schemeClr val="tx2"/>
                        </a:solidFill>
                      </a:endParaRPr>
                    </a:p>
                  </a:txBody>
                  <a:tcPr anchor="ctr"/>
                </a:tc>
                <a:tc>
                  <a:txBody>
                    <a:bodyPr/>
                    <a:lstStyle/>
                    <a:p>
                      <a:pPr algn="ctr"/>
                      <a:r>
                        <a:rPr lang="en-US" sz="2400" b="0" dirty="0" smtClean="0">
                          <a:solidFill>
                            <a:srgbClr val="FF0000"/>
                          </a:solidFill>
                        </a:rPr>
                        <a:t>0.6</a:t>
                      </a:r>
                      <a:r>
                        <a:rPr lang="en-US" sz="2400" b="0" dirty="0" smtClean="0">
                          <a:solidFill>
                            <a:schemeClr val="tx2"/>
                          </a:solidFill>
                        </a:rPr>
                        <a:t>, 3.0, 0.6, 3.0 </a:t>
                      </a:r>
                      <a:endParaRPr lang="en-US" sz="2400" b="0" dirty="0">
                        <a:solidFill>
                          <a:schemeClr val="tx2"/>
                        </a:solidFill>
                      </a:endParaRPr>
                    </a:p>
                  </a:txBody>
                  <a:tcPr anchor="ctr"/>
                </a:tc>
              </a:tr>
              <a:tr h="456250">
                <a:tc>
                  <a:txBody>
                    <a:bodyPr/>
                    <a:lstStyle/>
                    <a:p>
                      <a:r>
                        <a:rPr lang="en-US" sz="2400" b="0" dirty="0" smtClean="0">
                          <a:solidFill>
                            <a:schemeClr val="tx2"/>
                          </a:solidFill>
                        </a:rPr>
                        <a:t>Bunch spacing [ns]</a:t>
                      </a:r>
                      <a:endParaRPr lang="en-US" sz="2400" b="0" dirty="0">
                        <a:solidFill>
                          <a:schemeClr val="tx2"/>
                        </a:solidFill>
                      </a:endParaRPr>
                    </a:p>
                  </a:txBody>
                  <a:tcPr anchor="ctr"/>
                </a:tc>
                <a:tc>
                  <a:txBody>
                    <a:bodyPr/>
                    <a:lstStyle/>
                    <a:p>
                      <a:pPr algn="ctr"/>
                      <a:r>
                        <a:rPr lang="en-US" sz="2400" b="0" dirty="0" smtClean="0">
                          <a:solidFill>
                            <a:schemeClr val="tx2"/>
                          </a:solidFill>
                        </a:rPr>
                        <a:t>50</a:t>
                      </a:r>
                      <a:endParaRPr lang="en-US" sz="2400" b="0" dirty="0">
                        <a:solidFill>
                          <a:schemeClr val="tx2"/>
                        </a:solidFill>
                      </a:endParaRPr>
                    </a:p>
                  </a:txBody>
                  <a:tcPr anchor="ctr"/>
                </a:tc>
              </a:tr>
              <a:tr h="456250">
                <a:tc>
                  <a:txBody>
                    <a:bodyPr/>
                    <a:lstStyle/>
                    <a:p>
                      <a:r>
                        <a:rPr lang="en-US" sz="2400" b="0" dirty="0" smtClean="0">
                          <a:solidFill>
                            <a:srgbClr val="FF0000"/>
                          </a:solidFill>
                        </a:rPr>
                        <a:t>Normalized</a:t>
                      </a:r>
                      <a:r>
                        <a:rPr lang="en-US" sz="2400" b="0" baseline="0" dirty="0" smtClean="0">
                          <a:solidFill>
                            <a:srgbClr val="FF0000"/>
                          </a:solidFill>
                        </a:rPr>
                        <a:t> e</a:t>
                      </a:r>
                      <a:r>
                        <a:rPr lang="en-US" sz="2400" b="0" dirty="0" smtClean="0">
                          <a:solidFill>
                            <a:srgbClr val="FF0000"/>
                          </a:solidFill>
                        </a:rPr>
                        <a:t>mittance [</a:t>
                      </a:r>
                      <a:r>
                        <a:rPr lang="en-US" sz="2400" b="0" dirty="0" err="1" smtClean="0">
                          <a:solidFill>
                            <a:srgbClr val="FF0000"/>
                          </a:solidFill>
                        </a:rPr>
                        <a:t>mm.mrad</a:t>
                      </a:r>
                      <a:r>
                        <a:rPr lang="en-US" sz="2400" b="0" dirty="0" smtClean="0">
                          <a:solidFill>
                            <a:srgbClr val="FF0000"/>
                          </a:solidFill>
                        </a:rPr>
                        <a:t>]</a:t>
                      </a:r>
                      <a:endParaRPr lang="en-US" sz="2400" b="0" dirty="0">
                        <a:solidFill>
                          <a:srgbClr val="FF0000"/>
                        </a:solidFill>
                      </a:endParaRPr>
                    </a:p>
                  </a:txBody>
                  <a:tcPr anchor="ctr"/>
                </a:tc>
                <a:tc>
                  <a:txBody>
                    <a:bodyPr/>
                    <a:lstStyle/>
                    <a:p>
                      <a:pPr algn="ctr"/>
                      <a:r>
                        <a:rPr lang="en-US" sz="2400" b="0" baseline="0" dirty="0" smtClean="0">
                          <a:solidFill>
                            <a:srgbClr val="FF0000"/>
                          </a:solidFill>
                        </a:rPr>
                        <a:t>~2.5  start of fill</a:t>
                      </a:r>
                      <a:endParaRPr lang="en-US" sz="2400" b="0" dirty="0">
                        <a:solidFill>
                          <a:srgbClr val="FF0000"/>
                        </a:solidFill>
                      </a:endParaRPr>
                    </a:p>
                  </a:txBody>
                  <a:tcPr anchor="ctr"/>
                </a:tc>
              </a:tr>
              <a:tr h="479003">
                <a:tc>
                  <a:txBody>
                    <a:bodyPr/>
                    <a:lstStyle/>
                    <a:p>
                      <a:r>
                        <a:rPr lang="en-US" sz="2400" b="0" dirty="0" smtClean="0">
                          <a:solidFill>
                            <a:srgbClr val="FF0000"/>
                          </a:solidFill>
                        </a:rPr>
                        <a:t>Bunch intensity</a:t>
                      </a:r>
                      <a:endParaRPr lang="en-US" sz="2400" b="0" dirty="0">
                        <a:solidFill>
                          <a:srgbClr val="FF0000"/>
                        </a:solidFill>
                      </a:endParaRPr>
                    </a:p>
                  </a:txBody>
                  <a:tcPr anchor="ctr"/>
                </a:tc>
                <a:tc>
                  <a:txBody>
                    <a:bodyPr/>
                    <a:lstStyle/>
                    <a:p>
                      <a:pPr algn="ctr"/>
                      <a:r>
                        <a:rPr lang="en-US" sz="2400" b="0" dirty="0" smtClean="0">
                          <a:solidFill>
                            <a:srgbClr val="FF0000"/>
                          </a:solidFill>
                        </a:rPr>
                        <a:t>1.6 – 1.7e11</a:t>
                      </a:r>
                      <a:endParaRPr lang="en-US" sz="2400" b="0" dirty="0">
                        <a:solidFill>
                          <a:srgbClr val="FF0000"/>
                        </a:solidFill>
                      </a:endParaRPr>
                    </a:p>
                  </a:txBody>
                  <a:tcPr anchor="ctr"/>
                </a:tc>
              </a:tr>
              <a:tr h="707160">
                <a:tc>
                  <a:txBody>
                    <a:bodyPr/>
                    <a:lstStyle/>
                    <a:p>
                      <a:r>
                        <a:rPr lang="en-US" sz="2400" b="0" dirty="0" smtClean="0">
                          <a:solidFill>
                            <a:schemeClr val="tx2"/>
                          </a:solidFill>
                        </a:rPr>
                        <a:t>Number</a:t>
                      </a:r>
                      <a:r>
                        <a:rPr lang="en-US" sz="2400" b="0" baseline="0" dirty="0" smtClean="0">
                          <a:solidFill>
                            <a:schemeClr val="tx2"/>
                          </a:solidFill>
                        </a:rPr>
                        <a:t> of</a:t>
                      </a:r>
                      <a:r>
                        <a:rPr lang="en-US" sz="2400" b="0" dirty="0" smtClean="0">
                          <a:solidFill>
                            <a:schemeClr val="tx2"/>
                          </a:solidFill>
                        </a:rPr>
                        <a:t> bunches</a:t>
                      </a:r>
                      <a:endParaRPr lang="en-US" sz="2400" b="0" dirty="0">
                        <a:solidFill>
                          <a:schemeClr val="tx2"/>
                        </a:solidFill>
                      </a:endParaRPr>
                    </a:p>
                  </a:txBody>
                  <a:tcPr anchor="ctr"/>
                </a:tc>
                <a:tc>
                  <a:txBody>
                    <a:bodyPr/>
                    <a:lstStyle/>
                    <a:p>
                      <a:pPr algn="ctr"/>
                      <a:r>
                        <a:rPr lang="en-US" sz="2400" b="0" baseline="0" dirty="0" smtClean="0">
                          <a:solidFill>
                            <a:srgbClr val="008000"/>
                          </a:solidFill>
                        </a:rPr>
                        <a:t>1374</a:t>
                      </a:r>
                    </a:p>
                  </a:txBody>
                  <a:tcPr anchor="ctr"/>
                </a:tc>
              </a:tr>
              <a:tr h="487707">
                <a:tc>
                  <a:txBody>
                    <a:bodyPr/>
                    <a:lstStyle/>
                    <a:p>
                      <a:r>
                        <a:rPr lang="en-US" sz="2400" b="0" dirty="0" smtClean="0">
                          <a:solidFill>
                            <a:schemeClr val="tx2"/>
                          </a:solidFill>
                        </a:rPr>
                        <a:t>Stored</a:t>
                      </a:r>
                      <a:r>
                        <a:rPr lang="en-US" sz="2400" b="0" baseline="0" dirty="0" smtClean="0">
                          <a:solidFill>
                            <a:schemeClr val="tx2"/>
                          </a:solidFill>
                        </a:rPr>
                        <a:t> energy [MJ]</a:t>
                      </a:r>
                      <a:endParaRPr lang="en-US" sz="2400" b="0" dirty="0">
                        <a:solidFill>
                          <a:schemeClr val="tx2"/>
                        </a:solidFill>
                      </a:endParaRPr>
                    </a:p>
                  </a:txBody>
                  <a:tcPr anchor="ctr"/>
                </a:tc>
                <a:tc>
                  <a:txBody>
                    <a:bodyPr/>
                    <a:lstStyle/>
                    <a:p>
                      <a:pPr algn="ctr"/>
                      <a:r>
                        <a:rPr lang="en-US" sz="2400" b="0" dirty="0" smtClean="0">
                          <a:solidFill>
                            <a:schemeClr val="tx2"/>
                          </a:solidFill>
                        </a:rPr>
                        <a:t>~140/beam</a:t>
                      </a:r>
                      <a:endParaRPr lang="en-US" sz="2400" b="0" dirty="0">
                        <a:solidFill>
                          <a:schemeClr val="tx2"/>
                        </a:solidFill>
                      </a:endParaRPr>
                    </a:p>
                  </a:txBody>
                  <a:tcPr anchor="ctr"/>
                </a:tc>
              </a:tr>
              <a:tr h="487707">
                <a:tc>
                  <a:txBody>
                    <a:bodyPr/>
                    <a:lstStyle/>
                    <a:p>
                      <a:r>
                        <a:rPr lang="en-US" sz="2400" b="0" dirty="0" smtClean="0">
                          <a:solidFill>
                            <a:schemeClr val="tx2"/>
                          </a:solidFill>
                        </a:rPr>
                        <a:t>Peak luminosity</a:t>
                      </a:r>
                      <a:r>
                        <a:rPr lang="en-US" sz="2400" b="0" baseline="0" dirty="0" smtClean="0">
                          <a:solidFill>
                            <a:schemeClr val="tx2"/>
                          </a:solidFill>
                        </a:rPr>
                        <a:t> </a:t>
                      </a:r>
                      <a:r>
                        <a:rPr lang="en-US" sz="2400" b="0" dirty="0" smtClean="0">
                          <a:solidFill>
                            <a:schemeClr val="tx2"/>
                          </a:solidFill>
                        </a:rPr>
                        <a:t>[cm</a:t>
                      </a:r>
                      <a:r>
                        <a:rPr lang="en-US" sz="2400" b="0" baseline="30000" dirty="0" smtClean="0">
                          <a:solidFill>
                            <a:schemeClr val="tx2"/>
                          </a:solidFill>
                        </a:rPr>
                        <a:t>-2</a:t>
                      </a:r>
                      <a:r>
                        <a:rPr lang="en-US" sz="2400" b="0" dirty="0" smtClean="0">
                          <a:solidFill>
                            <a:schemeClr val="tx2"/>
                          </a:solidFill>
                        </a:rPr>
                        <a:t>s</a:t>
                      </a:r>
                      <a:r>
                        <a:rPr lang="en-US" sz="2400" b="0" baseline="30000" dirty="0" smtClean="0">
                          <a:solidFill>
                            <a:schemeClr val="tx2"/>
                          </a:solidFill>
                        </a:rPr>
                        <a:t>-1</a:t>
                      </a:r>
                      <a:r>
                        <a:rPr lang="en-US" sz="2400" b="0" dirty="0" smtClean="0">
                          <a:solidFill>
                            <a:schemeClr val="tx2"/>
                          </a:solidFill>
                        </a:rPr>
                        <a:t>]</a:t>
                      </a:r>
                    </a:p>
                  </a:txBody>
                  <a:tcPr anchor="ctr"/>
                </a:tc>
                <a:tc>
                  <a:txBody>
                    <a:bodyPr/>
                    <a:lstStyle/>
                    <a:p>
                      <a:pPr algn="ctr"/>
                      <a:r>
                        <a:rPr lang="en-US" sz="2400" b="0" dirty="0" smtClean="0">
                          <a:solidFill>
                            <a:schemeClr val="tx2"/>
                          </a:solidFill>
                        </a:rPr>
                        <a:t>7.73e33</a:t>
                      </a:r>
                      <a:endParaRPr lang="en-US" sz="2400" b="0" dirty="0">
                        <a:solidFill>
                          <a:schemeClr val="tx2"/>
                        </a:solidFill>
                      </a:endParaRPr>
                    </a:p>
                  </a:txBody>
                  <a:tcPr anchor="ctr"/>
                </a:tc>
              </a:tr>
              <a:tr h="487707">
                <a:tc>
                  <a:txBody>
                    <a:bodyPr/>
                    <a:lstStyle/>
                    <a:p>
                      <a:r>
                        <a:rPr lang="en-US" sz="2400" b="0" dirty="0" smtClean="0">
                          <a:solidFill>
                            <a:schemeClr val="tx2"/>
                          </a:solidFill>
                        </a:rPr>
                        <a:t>Beam-beam tune shift (start fill)</a:t>
                      </a:r>
                    </a:p>
                  </a:txBody>
                  <a:tcPr anchor="ctr"/>
                </a:tc>
                <a:tc>
                  <a:txBody>
                    <a:bodyPr/>
                    <a:lstStyle/>
                    <a:p>
                      <a:pPr algn="ctr"/>
                      <a:r>
                        <a:rPr lang="en-US" sz="2400" b="0" dirty="0" smtClean="0">
                          <a:solidFill>
                            <a:schemeClr val="tx2"/>
                          </a:solidFill>
                        </a:rPr>
                        <a:t>~0.023</a:t>
                      </a:r>
                      <a:endParaRPr lang="en-US" sz="2400" b="0" dirty="0">
                        <a:solidFill>
                          <a:schemeClr val="tx2"/>
                        </a:solidFill>
                      </a:endParaRPr>
                    </a:p>
                  </a:txBody>
                  <a:tcPr anchor="ctr"/>
                </a:tc>
              </a:tr>
            </a:tbl>
          </a:graphicData>
        </a:graphic>
      </p:graphicFrame>
      <p:sp>
        <p:nvSpPr>
          <p:cNvPr id="3" name="Date Placeholder 2"/>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7" name="Slide Number Placeholder 6"/>
          <p:cNvSpPr>
            <a:spLocks noGrp="1"/>
          </p:cNvSpPr>
          <p:nvPr>
            <p:ph type="sldNum" sz="quarter" idx="4"/>
          </p:nvPr>
        </p:nvSpPr>
        <p:spPr/>
        <p:txBody>
          <a:bodyPr/>
          <a:lstStyle/>
          <a:p>
            <a:fld id="{17918391-D411-FE40-AAD7-861AE5233E0E}" type="slidenum">
              <a:rPr lang="en-US" smtClean="0"/>
              <a:pPr/>
              <a:t>31</a:t>
            </a:fld>
            <a:endParaRPr lang="en-US" dirty="0"/>
          </a:p>
        </p:txBody>
      </p:sp>
    </p:spTree>
    <p:extLst>
      <p:ext uri="{BB962C8B-B14F-4D97-AF65-F5344CB8AC3E}">
        <p14:creationId xmlns:p14="http://schemas.microsoft.com/office/powerpoint/2010/main" val="28084489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2"/>
          <p:cNvSpPr>
            <a:spLocks noGrp="1"/>
          </p:cNvSpPr>
          <p:nvPr>
            <p:ph type="title" idx="4294967295"/>
          </p:nvPr>
        </p:nvSpPr>
        <p:spPr>
          <a:xfrm>
            <a:off x="0" y="274638"/>
            <a:ext cx="8915400" cy="663575"/>
          </a:xfrm>
        </p:spPr>
        <p:txBody>
          <a:bodyPr>
            <a:normAutofit fontScale="90000"/>
          </a:bodyPr>
          <a:lstStyle/>
          <a:p>
            <a:pPr algn="ctr" eaLnBrk="1" hangingPunct="1"/>
            <a:r>
              <a:rPr lang="en-GB" dirty="0" smtClean="0"/>
              <a:t>Luminosity and Availability: definitions</a:t>
            </a:r>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107" y="1149350"/>
            <a:ext cx="4141787" cy="252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107" y="1149350"/>
            <a:ext cx="4141787" cy="252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01107" y="1146175"/>
            <a:ext cx="41417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01107" y="1146175"/>
            <a:ext cx="41417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501107" y="1146175"/>
            <a:ext cx="41417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501107" y="1146175"/>
            <a:ext cx="41417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3"/>
          <p:cNvSpPr>
            <a:spLocks noChangeArrowheads="1"/>
          </p:cNvSpPr>
          <p:nvPr/>
        </p:nvSpPr>
        <p:spPr bwMode="auto">
          <a:xfrm>
            <a:off x="533400" y="4267200"/>
            <a:ext cx="8077200" cy="338554"/>
          </a:xfrm>
          <a:prstGeom prst="rect">
            <a:avLst/>
          </a:prstGeom>
          <a:noFill/>
          <a:ln w="9525">
            <a:noFill/>
            <a:miter lim="800000"/>
            <a:headEnd/>
            <a:tailEnd/>
          </a:ln>
        </p:spPr>
        <p:txBody>
          <a:bodyPr wrap="square" anchor="ctr">
            <a:spAutoFit/>
          </a:bodyPr>
          <a:lstStyle/>
          <a:p>
            <a:pPr marL="342900" indent="-342900" eaLnBrk="0" hangingPunct="0"/>
            <a:r>
              <a:rPr lang="en-US" sz="1600" dirty="0" smtClean="0">
                <a:solidFill>
                  <a:srgbClr val="3366FF"/>
                </a:solidFill>
                <a:latin typeface="Calibri" pitchFamily="34" charset="0"/>
              </a:rPr>
              <a:t>integrated luminosity is a </a:t>
            </a:r>
            <a:r>
              <a:rPr lang="en-US" sz="1600" dirty="0" smtClean="0">
                <a:solidFill>
                  <a:srgbClr val="062F67"/>
                </a:solidFill>
                <a:latin typeface="Calibri" pitchFamily="34" charset="0"/>
              </a:rPr>
              <a:t>function</a:t>
            </a:r>
            <a:r>
              <a:rPr lang="en-US" sz="1600" dirty="0" smtClean="0">
                <a:solidFill>
                  <a:srgbClr val="3366FF"/>
                </a:solidFill>
                <a:latin typeface="Calibri" pitchFamily="34" charset="0"/>
              </a:rPr>
              <a:t> of…</a:t>
            </a:r>
          </a:p>
        </p:txBody>
      </p:sp>
      <p:sp>
        <p:nvSpPr>
          <p:cNvPr id="12" name="Rectangle 13"/>
          <p:cNvSpPr>
            <a:spLocks noChangeArrowheads="1"/>
          </p:cNvSpPr>
          <p:nvPr/>
        </p:nvSpPr>
        <p:spPr bwMode="auto">
          <a:xfrm>
            <a:off x="533400" y="4813013"/>
            <a:ext cx="8077200" cy="1077218"/>
          </a:xfrm>
          <a:prstGeom prst="rect">
            <a:avLst/>
          </a:prstGeom>
          <a:noFill/>
          <a:ln w="9525">
            <a:noFill/>
            <a:miter lim="800000"/>
            <a:headEnd/>
            <a:tailEnd/>
          </a:ln>
        </p:spPr>
        <p:txBody>
          <a:bodyPr wrap="square" anchor="ctr">
            <a:spAutoFit/>
          </a:bodyPr>
          <a:lstStyle/>
          <a:p>
            <a:pPr marL="342900" indent="-342900" algn="ctr" eaLnBrk="0" hangingPunct="0">
              <a:buFont typeface="+mj-lt"/>
              <a:buAutoNum type="arabicPeriod"/>
            </a:pPr>
            <a:r>
              <a:rPr lang="en-US" sz="1600" dirty="0" smtClean="0">
                <a:solidFill>
                  <a:srgbClr val="3366FF"/>
                </a:solidFill>
                <a:latin typeface="Calibri" pitchFamily="34" charset="0"/>
              </a:rPr>
              <a:t>time </a:t>
            </a:r>
            <a:r>
              <a:rPr lang="en-US" sz="1600" dirty="0" smtClean="0">
                <a:solidFill>
                  <a:srgbClr val="062F67"/>
                </a:solidFill>
                <a:latin typeface="Calibri" pitchFamily="34" charset="0"/>
              </a:rPr>
              <a:t>colliding physics </a:t>
            </a:r>
            <a:r>
              <a:rPr lang="en-US" sz="1600" dirty="0" smtClean="0">
                <a:solidFill>
                  <a:srgbClr val="3366FF"/>
                </a:solidFill>
                <a:latin typeface="Calibri" pitchFamily="34" charset="0"/>
              </a:rPr>
              <a:t>beams</a:t>
            </a:r>
          </a:p>
          <a:p>
            <a:pPr marL="342900" indent="-342900" algn="ctr" eaLnBrk="0" hangingPunct="0">
              <a:buFont typeface="+mj-lt"/>
              <a:buAutoNum type="arabicPeriod"/>
            </a:pPr>
            <a:r>
              <a:rPr lang="en-US" sz="1600" dirty="0" smtClean="0">
                <a:solidFill>
                  <a:srgbClr val="062F67"/>
                </a:solidFill>
                <a:latin typeface="Calibri" pitchFamily="34" charset="0"/>
              </a:rPr>
              <a:t>turnaround</a:t>
            </a:r>
            <a:r>
              <a:rPr lang="en-US" sz="1600" dirty="0" smtClean="0">
                <a:solidFill>
                  <a:srgbClr val="800080"/>
                </a:solidFill>
                <a:latin typeface="Calibri" pitchFamily="34" charset="0"/>
              </a:rPr>
              <a:t> </a:t>
            </a:r>
            <a:r>
              <a:rPr lang="en-US" sz="1600" dirty="0" smtClean="0">
                <a:solidFill>
                  <a:srgbClr val="3366FF"/>
                </a:solidFill>
                <a:latin typeface="Calibri" pitchFamily="34" charset="0"/>
              </a:rPr>
              <a:t>between successive physics beams</a:t>
            </a:r>
          </a:p>
          <a:p>
            <a:pPr marL="342900" indent="-342900" algn="ctr" eaLnBrk="0" hangingPunct="0">
              <a:buFont typeface="+mj-lt"/>
              <a:buAutoNum type="arabicPeriod"/>
            </a:pPr>
            <a:r>
              <a:rPr lang="en-US" sz="1600" dirty="0" smtClean="0">
                <a:solidFill>
                  <a:srgbClr val="3366FF"/>
                </a:solidFill>
                <a:latin typeface="Calibri" pitchFamily="34" charset="0"/>
              </a:rPr>
              <a:t>time to clear </a:t>
            </a:r>
            <a:r>
              <a:rPr lang="en-US" sz="1600" dirty="0" smtClean="0">
                <a:solidFill>
                  <a:srgbClr val="062F67"/>
                </a:solidFill>
                <a:latin typeface="Calibri" pitchFamily="34" charset="0"/>
              </a:rPr>
              <a:t>faults</a:t>
            </a:r>
            <a:endParaRPr lang="en-US" sz="1600" dirty="0">
              <a:solidFill>
                <a:srgbClr val="062F67"/>
              </a:solidFill>
              <a:latin typeface="Calibri" pitchFamily="34" charset="0"/>
            </a:endParaRPr>
          </a:p>
          <a:p>
            <a:pPr marL="342900" indent="-342900" algn="ctr" eaLnBrk="0" hangingPunct="0">
              <a:buFont typeface="+mj-lt"/>
              <a:buAutoNum type="arabicPeriod"/>
            </a:pPr>
            <a:r>
              <a:rPr lang="en-US" sz="1600" dirty="0" smtClean="0">
                <a:solidFill>
                  <a:srgbClr val="3366FF"/>
                </a:solidFill>
                <a:latin typeface="Calibri" pitchFamily="34" charset="0"/>
              </a:rPr>
              <a:t>physics performance during colliding beams</a:t>
            </a:r>
          </a:p>
        </p:txBody>
      </p:sp>
      <p:cxnSp>
        <p:nvCxnSpPr>
          <p:cNvPr id="13" name="Straight Connector 12"/>
          <p:cNvCxnSpPr/>
          <p:nvPr/>
        </p:nvCxnSpPr>
        <p:spPr bwMode="auto">
          <a:xfrm>
            <a:off x="2609398" y="5826762"/>
            <a:ext cx="4038600" cy="0"/>
          </a:xfrm>
          <a:prstGeom prst="line">
            <a:avLst/>
          </a:prstGeom>
          <a:solidFill>
            <a:srgbClr val="339966"/>
          </a:solidFill>
          <a:ln w="38100" cap="flat" cmpd="sng" algn="ctr">
            <a:solidFill>
              <a:srgbClr val="800080"/>
            </a:solidFill>
            <a:prstDash val="solid"/>
            <a:round/>
            <a:headEnd type="none" w="med" len="med"/>
            <a:tailEnd type="none" w="med" len="med"/>
          </a:ln>
          <a:effectLst/>
        </p:spPr>
      </p:cxnSp>
      <p:sp>
        <p:nvSpPr>
          <p:cNvPr id="14" name="TextBox 13"/>
          <p:cNvSpPr txBox="1"/>
          <p:nvPr/>
        </p:nvSpPr>
        <p:spPr>
          <a:xfrm>
            <a:off x="76200" y="5305456"/>
            <a:ext cx="2971800" cy="584775"/>
          </a:xfrm>
          <a:prstGeom prst="rect">
            <a:avLst/>
          </a:prstGeom>
          <a:noFill/>
        </p:spPr>
        <p:txBody>
          <a:bodyPr wrap="square" rtlCol="0">
            <a:spAutoFit/>
          </a:bodyPr>
          <a:lstStyle/>
          <a:p>
            <a:pPr algn="ctr" eaLnBrk="0" hangingPunct="0"/>
            <a:r>
              <a:rPr lang="en-US" sz="1600" dirty="0" smtClean="0">
                <a:solidFill>
                  <a:srgbClr val="800080"/>
                </a:solidFill>
                <a:latin typeface="Calibri"/>
              </a:rPr>
              <a:t>machine understanding</a:t>
            </a:r>
          </a:p>
          <a:p>
            <a:pPr algn="ctr" eaLnBrk="0" hangingPunct="0"/>
            <a:r>
              <a:rPr lang="en-US" sz="1600" dirty="0" smtClean="0">
                <a:solidFill>
                  <a:srgbClr val="800080"/>
                </a:solidFill>
                <a:latin typeface="Calibri"/>
              </a:rPr>
              <a:t>&amp; operator skill</a:t>
            </a:r>
            <a:endParaRPr lang="en-GB" sz="1600" dirty="0">
              <a:solidFill>
                <a:srgbClr val="800080"/>
              </a:solidFill>
              <a:latin typeface="Calibri"/>
            </a:endParaRPr>
          </a:p>
        </p:txBody>
      </p:sp>
      <p:cxnSp>
        <p:nvCxnSpPr>
          <p:cNvPr id="15" name="Straight Connector 14"/>
          <p:cNvCxnSpPr/>
          <p:nvPr/>
        </p:nvCxnSpPr>
        <p:spPr bwMode="auto">
          <a:xfrm>
            <a:off x="2771800" y="5323445"/>
            <a:ext cx="3962400" cy="0"/>
          </a:xfrm>
          <a:prstGeom prst="line">
            <a:avLst/>
          </a:prstGeom>
          <a:solidFill>
            <a:srgbClr val="339966"/>
          </a:solidFill>
          <a:ln w="38100" cap="flat" cmpd="sng" algn="ctr">
            <a:solidFill>
              <a:srgbClr val="800080"/>
            </a:solidFill>
            <a:prstDash val="solid"/>
            <a:round/>
            <a:headEnd type="none" w="med" len="med"/>
            <a:tailEnd type="none" w="med" len="med"/>
          </a:ln>
          <a:effectLst/>
        </p:spPr>
      </p:cxnSp>
      <p:sp>
        <p:nvSpPr>
          <p:cNvPr id="16" name="Rectangle 15"/>
          <p:cNvSpPr/>
          <p:nvPr/>
        </p:nvSpPr>
        <p:spPr bwMode="auto">
          <a:xfrm>
            <a:off x="3133725" y="4813013"/>
            <a:ext cx="2895600" cy="304800"/>
          </a:xfrm>
          <a:prstGeom prst="rect">
            <a:avLst/>
          </a:prstGeom>
          <a:noFill/>
          <a:ln w="28575" cap="flat" cmpd="sng" algn="ctr">
            <a:solidFill>
              <a:srgbClr val="3399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rgbClr val="FFFFFF"/>
              </a:solidFill>
              <a:effectLst/>
              <a:uLnTx/>
              <a:uFillTx/>
              <a:latin typeface="Arial" charset="0"/>
            </a:endParaRPr>
          </a:p>
        </p:txBody>
      </p:sp>
      <p:sp>
        <p:nvSpPr>
          <p:cNvPr id="17" name="Rectangle 16"/>
          <p:cNvSpPr/>
          <p:nvPr/>
        </p:nvSpPr>
        <p:spPr bwMode="auto">
          <a:xfrm>
            <a:off x="3133725" y="5326455"/>
            <a:ext cx="2895600" cy="304800"/>
          </a:xfrm>
          <a:prstGeom prst="rect">
            <a:avLst/>
          </a:prstGeom>
          <a:noFill/>
          <a:ln w="28575" cap="flat" cmpd="sng" algn="ctr">
            <a:solidFill>
              <a:srgbClr val="3399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smtClean="0">
              <a:ln>
                <a:noFill/>
              </a:ln>
              <a:solidFill>
                <a:srgbClr val="FFFFFF"/>
              </a:solidFill>
              <a:effectLst/>
              <a:uLnTx/>
              <a:uFillTx/>
              <a:latin typeface="Arial" charset="0"/>
            </a:endParaRPr>
          </a:p>
        </p:txBody>
      </p:sp>
      <p:sp>
        <p:nvSpPr>
          <p:cNvPr id="18" name="TextBox 17"/>
          <p:cNvSpPr txBox="1"/>
          <p:nvPr/>
        </p:nvSpPr>
        <p:spPr>
          <a:xfrm>
            <a:off x="6858000" y="5071646"/>
            <a:ext cx="2057400" cy="338554"/>
          </a:xfrm>
          <a:prstGeom prst="rect">
            <a:avLst/>
          </a:prstGeom>
          <a:noFill/>
        </p:spPr>
        <p:txBody>
          <a:bodyPr wrap="square" rtlCol="0">
            <a:spAutoFit/>
          </a:bodyPr>
          <a:lstStyle/>
          <a:p>
            <a:pPr algn="ctr" eaLnBrk="0" hangingPunct="0"/>
            <a:r>
              <a:rPr lang="en-US" sz="1600" dirty="0" smtClean="0">
                <a:solidFill>
                  <a:srgbClr val="008000"/>
                </a:solidFill>
                <a:latin typeface="Calibri"/>
              </a:rPr>
              <a:t>availability!</a:t>
            </a:r>
            <a:endParaRPr lang="en-GB" sz="1600" dirty="0">
              <a:solidFill>
                <a:srgbClr val="008000"/>
              </a:solidFill>
              <a:latin typeface="Calibri"/>
            </a:endParaRPr>
          </a:p>
        </p:txBody>
      </p:sp>
      <p:cxnSp>
        <p:nvCxnSpPr>
          <p:cNvPr id="19" name="Straight Connector 18"/>
          <p:cNvCxnSpPr>
            <a:stCxn id="16" idx="3"/>
          </p:cNvCxnSpPr>
          <p:nvPr/>
        </p:nvCxnSpPr>
        <p:spPr bwMode="auto">
          <a:xfrm>
            <a:off x="6029325" y="4965413"/>
            <a:ext cx="1295400" cy="275510"/>
          </a:xfrm>
          <a:prstGeom prst="line">
            <a:avLst/>
          </a:prstGeom>
          <a:solidFill>
            <a:srgbClr val="339966"/>
          </a:solidFill>
          <a:ln w="28575" cap="flat" cmpd="sng" algn="ctr">
            <a:solidFill>
              <a:srgbClr val="339966"/>
            </a:solidFill>
            <a:prstDash val="solid"/>
            <a:round/>
            <a:headEnd type="none" w="med" len="med"/>
            <a:tailEnd type="none" w="med" len="med"/>
          </a:ln>
          <a:effectLst/>
        </p:spPr>
      </p:cxnSp>
      <p:cxnSp>
        <p:nvCxnSpPr>
          <p:cNvPr id="20" name="Straight Connector 19"/>
          <p:cNvCxnSpPr>
            <a:stCxn id="17" idx="3"/>
          </p:cNvCxnSpPr>
          <p:nvPr/>
        </p:nvCxnSpPr>
        <p:spPr bwMode="auto">
          <a:xfrm flipV="1">
            <a:off x="6029325" y="5240923"/>
            <a:ext cx="1295400" cy="237932"/>
          </a:xfrm>
          <a:prstGeom prst="line">
            <a:avLst/>
          </a:prstGeom>
          <a:solidFill>
            <a:srgbClr val="339966"/>
          </a:solidFill>
          <a:ln w="28575" cap="flat" cmpd="sng" algn="ctr">
            <a:solidFill>
              <a:srgbClr val="339966"/>
            </a:solidFill>
            <a:prstDash val="solid"/>
            <a:round/>
            <a:headEnd type="none" w="med" len="med"/>
            <a:tailEnd type="none" w="med" len="med"/>
          </a:ln>
          <a:effectLst/>
        </p:spPr>
      </p:cxnSp>
      <p:pic>
        <p:nvPicPr>
          <p:cNvPr id="21" name="Picture 1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506211" y="1146175"/>
            <a:ext cx="41417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5"/>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506211" y="1146175"/>
            <a:ext cx="41417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6"/>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506211" y="1146175"/>
            <a:ext cx="41417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6003" y="1657956"/>
            <a:ext cx="4141787"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13"/>
          <p:cNvSpPr>
            <a:spLocks noChangeArrowheads="1"/>
          </p:cNvSpPr>
          <p:nvPr/>
        </p:nvSpPr>
        <p:spPr bwMode="auto">
          <a:xfrm>
            <a:off x="500063" y="5856456"/>
            <a:ext cx="8077200" cy="338554"/>
          </a:xfrm>
          <a:prstGeom prst="rect">
            <a:avLst/>
          </a:prstGeom>
          <a:noFill/>
          <a:ln w="9525">
            <a:noFill/>
            <a:miter lim="800000"/>
            <a:headEnd/>
            <a:tailEnd/>
          </a:ln>
        </p:spPr>
        <p:txBody>
          <a:bodyPr wrap="square" anchor="ctr">
            <a:spAutoFit/>
          </a:bodyPr>
          <a:lstStyle/>
          <a:p>
            <a:pPr marL="342900" indent="-342900" algn="ctr" eaLnBrk="0" hangingPunct="0"/>
            <a:r>
              <a:rPr lang="en-US" sz="1600" dirty="0" smtClean="0">
                <a:solidFill>
                  <a:srgbClr val="3366FF"/>
                </a:solidFill>
                <a:latin typeface="Calibri" pitchFamily="34" charset="0"/>
              </a:rPr>
              <a:t>These are </a:t>
            </a:r>
            <a:r>
              <a:rPr lang="en-US" sz="1600" dirty="0" smtClean="0">
                <a:solidFill>
                  <a:srgbClr val="062F67"/>
                </a:solidFill>
                <a:latin typeface="Calibri" pitchFamily="34" charset="0"/>
              </a:rPr>
              <a:t>not independent </a:t>
            </a:r>
            <a:r>
              <a:rPr lang="en-US" sz="1600" dirty="0" smtClean="0">
                <a:solidFill>
                  <a:srgbClr val="3366FF"/>
                </a:solidFill>
                <a:latin typeface="Calibri" pitchFamily="34" charset="0"/>
              </a:rPr>
              <a:t>variables</a:t>
            </a:r>
          </a:p>
        </p:txBody>
      </p:sp>
      <p:sp>
        <p:nvSpPr>
          <p:cNvPr id="26" name="TextBox 25"/>
          <p:cNvSpPr txBox="1"/>
          <p:nvPr/>
        </p:nvSpPr>
        <p:spPr>
          <a:xfrm>
            <a:off x="5076056" y="6237312"/>
            <a:ext cx="4042961" cy="369332"/>
          </a:xfrm>
          <a:prstGeom prst="rect">
            <a:avLst/>
          </a:prstGeom>
          <a:noFill/>
        </p:spPr>
        <p:txBody>
          <a:bodyPr wrap="square" rtlCol="0">
            <a:spAutoFit/>
          </a:bodyPr>
          <a:lstStyle/>
          <a:p>
            <a:r>
              <a:rPr lang="en-GB" dirty="0" smtClean="0">
                <a:solidFill>
                  <a:srgbClr val="000066"/>
                </a:solidFill>
              </a:rPr>
              <a:t>B. Todd &amp; AWG, LMC February 2014</a:t>
            </a:r>
            <a:endParaRPr lang="en-GB" dirty="0">
              <a:solidFill>
                <a:srgbClr val="000066"/>
              </a:solidFill>
            </a:endParaRPr>
          </a:p>
        </p:txBody>
      </p:sp>
      <p:sp>
        <p:nvSpPr>
          <p:cNvPr id="2" name="Date Placeholder 1"/>
          <p:cNvSpPr>
            <a:spLocks noGrp="1"/>
          </p:cNvSpPr>
          <p:nvPr>
            <p:ph type="dt" sz="half" idx="2"/>
          </p:nvPr>
        </p:nvSpPr>
        <p:spPr/>
        <p:txBody>
          <a:bodyPr/>
          <a:lstStyle/>
          <a:p>
            <a:r>
              <a:rPr lang="en-US" smtClean="0"/>
              <a:t>10/27/2014</a:t>
            </a:r>
            <a:endParaRPr lang="en-US" dirty="0"/>
          </a:p>
        </p:txBody>
      </p:sp>
      <p:sp>
        <p:nvSpPr>
          <p:cNvPr id="3" name="Footer Placeholder 2"/>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32</a:t>
            </a:fld>
            <a:endParaRPr lang="en-US" dirty="0"/>
          </a:p>
        </p:txBody>
      </p:sp>
    </p:spTree>
    <p:extLst>
      <p:ext uri="{BB962C8B-B14F-4D97-AF65-F5344CB8AC3E}">
        <p14:creationId xmlns:p14="http://schemas.microsoft.com/office/powerpoint/2010/main" val="516435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par>
                                <p:cTn id="82" presetID="10" presetClass="entr" presetSubtype="0" fill="hold"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animBg="1"/>
      <p:bldP spid="17" grpId="0" animBg="1"/>
      <p:bldP spid="18"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ge1.png"/>
          <p:cNvPicPr>
            <a:picLocks noChangeAspect="1"/>
          </p:cNvPicPr>
          <p:nvPr/>
        </p:nvPicPr>
        <p:blipFill rotWithShape="1">
          <a:blip r:embed="rId4"/>
          <a:srcRect b="16654"/>
          <a:stretch/>
        </p:blipFill>
        <p:spPr>
          <a:xfrm>
            <a:off x="141814" y="4183136"/>
            <a:ext cx="3201616" cy="2009780"/>
          </a:xfrm>
          <a:prstGeom prst="rect">
            <a:avLst/>
          </a:prstGeom>
        </p:spPr>
      </p:pic>
      <p:sp>
        <p:nvSpPr>
          <p:cNvPr id="2" name="Title 1"/>
          <p:cNvSpPr>
            <a:spLocks noGrp="1"/>
          </p:cNvSpPr>
          <p:nvPr>
            <p:ph type="title"/>
          </p:nvPr>
        </p:nvSpPr>
        <p:spPr/>
        <p:txBody>
          <a:bodyPr/>
          <a:lstStyle/>
          <a:p>
            <a:r>
              <a:rPr lang="en-GB" dirty="0" smtClean="0"/>
              <a:t>accelerator or collider?</a:t>
            </a:r>
            <a:endParaRPr lang="en-GB" dirty="0"/>
          </a:p>
        </p:txBody>
      </p:sp>
      <p:sp>
        <p:nvSpPr>
          <p:cNvPr id="3" name="Content Placeholder 2"/>
          <p:cNvSpPr>
            <a:spLocks noGrp="1"/>
          </p:cNvSpPr>
          <p:nvPr>
            <p:ph idx="1"/>
          </p:nvPr>
        </p:nvSpPr>
        <p:spPr>
          <a:xfrm>
            <a:off x="317512" y="1224008"/>
            <a:ext cx="5593191" cy="3230287"/>
          </a:xfrm>
          <a:prstGeom prst="rect">
            <a:avLst/>
          </a:prstGeom>
        </p:spPr>
        <p:txBody>
          <a:bodyPr>
            <a:normAutofit fontScale="62500" lnSpcReduction="20000"/>
          </a:bodyPr>
          <a:lstStyle/>
          <a:p>
            <a:r>
              <a:rPr lang="en-GB" dirty="0" smtClean="0"/>
              <a:t>at CERN: many accelerators and one collider</a:t>
            </a:r>
          </a:p>
          <a:p>
            <a:pPr lvl="3"/>
            <a:r>
              <a:rPr lang="en-GB" dirty="0" smtClean="0"/>
              <a:t>see P. Collier, </a:t>
            </a:r>
            <a:r>
              <a:rPr lang="en-GB" dirty="0"/>
              <a:t>“Overview of the CERN Complex</a:t>
            </a:r>
            <a:r>
              <a:rPr lang="en-GB" dirty="0" smtClean="0"/>
              <a:t>”, these lecture series</a:t>
            </a:r>
          </a:p>
          <a:p>
            <a:r>
              <a:rPr lang="en-GB" dirty="0"/>
              <a:t>at high energy to produce heavier particles or probe smaller scales</a:t>
            </a:r>
          </a:p>
          <a:p>
            <a:pPr lvl="2"/>
            <a:r>
              <a:rPr lang="en-GB" dirty="0"/>
              <a:t>lighter particles were studied in older machines</a:t>
            </a:r>
          </a:p>
          <a:p>
            <a:pPr lvl="2"/>
            <a:r>
              <a:rPr lang="en-GB" dirty="0" smtClean="0"/>
              <a:t>some events </a:t>
            </a:r>
            <a:r>
              <a:rPr lang="en-GB" dirty="0"/>
              <a:t>only possible at higher </a:t>
            </a:r>
            <a:r>
              <a:rPr lang="en-GB" dirty="0" smtClean="0"/>
              <a:t>energies</a:t>
            </a:r>
            <a:endParaRPr lang="en-GB" dirty="0"/>
          </a:p>
          <a:p>
            <a:pPr lvl="3"/>
            <a:r>
              <a:rPr lang="en-GB" dirty="0"/>
              <a:t>see P. </a:t>
            </a:r>
            <a:r>
              <a:rPr lang="en-GB" dirty="0" err="1" smtClean="0"/>
              <a:t>Sphicas</a:t>
            </a:r>
            <a:r>
              <a:rPr lang="en-GB" dirty="0" smtClean="0"/>
              <a:t>, “</a:t>
            </a:r>
            <a:r>
              <a:rPr lang="en-US" dirty="0"/>
              <a:t>Standard Model and Beyond</a:t>
            </a:r>
            <a:r>
              <a:rPr lang="en-GB" dirty="0" smtClean="0"/>
              <a:t>”</a:t>
            </a:r>
            <a:r>
              <a:rPr lang="en-GB" dirty="0"/>
              <a:t>, these lecture series</a:t>
            </a:r>
          </a:p>
          <a:p>
            <a:r>
              <a:rPr lang="en-GB" dirty="0" smtClean="0"/>
              <a:t>particle colliders use two beams</a:t>
            </a:r>
          </a:p>
          <a:p>
            <a:pPr lvl="1"/>
            <a:r>
              <a:rPr lang="en-GB" dirty="0" smtClean="0"/>
              <a:t>higher energy by colliding two beams (</a:t>
            </a:r>
            <a:r>
              <a:rPr lang="en-GB" u="sng" dirty="0" smtClean="0"/>
              <a:t>p</a:t>
            </a:r>
            <a:r>
              <a:rPr lang="en-GB" baseline="-25000" dirty="0" smtClean="0"/>
              <a:t>1</a:t>
            </a:r>
            <a:r>
              <a:rPr lang="en-GB" dirty="0" smtClean="0"/>
              <a:t> = -</a:t>
            </a:r>
            <a:r>
              <a:rPr lang="en-GB" u="sng" dirty="0" smtClean="0"/>
              <a:t>p</a:t>
            </a:r>
            <a:r>
              <a:rPr lang="en-GB" baseline="-25000" dirty="0" smtClean="0"/>
              <a:t>2</a:t>
            </a:r>
            <a:r>
              <a:rPr lang="en-GB" dirty="0" smtClean="0"/>
              <a:t>) than by using a fixed target (p</a:t>
            </a:r>
            <a:r>
              <a:rPr lang="en-GB" baseline="-25000" dirty="0" smtClean="0"/>
              <a:t>2</a:t>
            </a:r>
            <a:r>
              <a:rPr lang="en-GB" dirty="0" smtClean="0"/>
              <a:t> = 0)</a:t>
            </a:r>
          </a:p>
          <a:p>
            <a:pPr lvl="3"/>
            <a:r>
              <a:rPr lang="en-GB" dirty="0" smtClean="0"/>
              <a:t>see W. Herr, “Relativity”, these lecture series</a:t>
            </a:r>
          </a:p>
        </p:txBody>
      </p:sp>
      <p:sp>
        <p:nvSpPr>
          <p:cNvPr id="4" name="Date Placeholder 3"/>
          <p:cNvSpPr>
            <a:spLocks noGrp="1"/>
          </p:cNvSpPr>
          <p:nvPr>
            <p:ph type="dt" sz="half" idx="2"/>
          </p:nvPr>
        </p:nvSpPr>
        <p:spPr>
          <a:prstGeom prst="rect">
            <a:avLst/>
          </a:prstGeom>
        </p:spPr>
        <p:txBody>
          <a:bodyPr/>
          <a:lstStyle/>
          <a:p>
            <a:r>
              <a:rPr lang="en-US" smtClean="0"/>
              <a:t>10/27/2014</a:t>
            </a:r>
            <a:endParaRPr lang="en-US"/>
          </a:p>
        </p:txBody>
      </p:sp>
      <p:sp>
        <p:nvSpPr>
          <p:cNvPr id="5" name="Footer Placeholder 4"/>
          <p:cNvSpPr>
            <a:spLocks noGrp="1"/>
          </p:cNvSpPr>
          <p:nvPr>
            <p:ph type="ftr" sz="quarter" idx="3"/>
          </p:nvPr>
        </p:nvSpPr>
        <p:spPr>
          <a:prstGeom prst="rect">
            <a:avLst/>
          </a:prstGeom>
        </p:spPr>
        <p:txBody>
          <a:bodyPr/>
          <a:lstStyle/>
          <a:p>
            <a:r>
              <a:rPr lang="en-US" smtClean="0"/>
              <a:t>Wao 2014</a:t>
            </a:r>
            <a:endParaRPr lang="en-US"/>
          </a:p>
        </p:txBody>
      </p:sp>
      <p:sp>
        <p:nvSpPr>
          <p:cNvPr id="6" name="Slide Number Placeholder 5"/>
          <p:cNvSpPr>
            <a:spLocks noGrp="1"/>
          </p:cNvSpPr>
          <p:nvPr>
            <p:ph type="sldNum" sz="quarter" idx="4"/>
          </p:nvPr>
        </p:nvSpPr>
        <p:spPr>
          <a:prstGeom prst="rect">
            <a:avLst/>
          </a:prstGeom>
        </p:spPr>
        <p:txBody>
          <a:bodyPr/>
          <a:lstStyle/>
          <a:p>
            <a:fld id="{ACE91491-4375-AA41-8137-3861025BA0D3}" type="slidenum">
              <a:rPr lang="en-US" smtClean="0"/>
              <a:pPr/>
              <a:t>33</a:t>
            </a:fld>
            <a:endParaRPr lang="en-US"/>
          </a:p>
        </p:txBody>
      </p:sp>
      <p:pic>
        <p:nvPicPr>
          <p:cNvPr id="7" name="Picture 6" descr="xSectionVsEnerg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0703" y="1242769"/>
            <a:ext cx="3131180" cy="2001577"/>
          </a:xfrm>
          <a:prstGeom prst="rect">
            <a:avLst/>
          </a:prstGeom>
        </p:spPr>
      </p:pic>
      <p:graphicFrame>
        <p:nvGraphicFramePr>
          <p:cNvPr id="8" name="Table 7"/>
          <p:cNvGraphicFramePr>
            <a:graphicFrameLocks noGrp="1"/>
          </p:cNvGraphicFramePr>
          <p:nvPr>
            <p:extLst/>
          </p:nvPr>
        </p:nvGraphicFramePr>
        <p:xfrm>
          <a:off x="7403484" y="5084885"/>
          <a:ext cx="1630612" cy="1005840"/>
        </p:xfrm>
        <a:graphic>
          <a:graphicData uri="http://schemas.openxmlformats.org/drawingml/2006/table">
            <a:tbl>
              <a:tblPr firstRow="1" bandRow="1">
                <a:tableStyleId>{793D81CF-94F2-401A-BA57-92F5A7B2D0C5}</a:tableStyleId>
              </a:tblPr>
              <a:tblGrid>
                <a:gridCol w="1630612"/>
              </a:tblGrid>
              <a:tr h="314628">
                <a:tc>
                  <a:txBody>
                    <a:bodyPr/>
                    <a:lstStyle/>
                    <a:p>
                      <a:r>
                        <a:rPr lang="en-GB" sz="1600" dirty="0" smtClean="0"/>
                        <a:t>LHC</a:t>
                      </a:r>
                      <a:endParaRPr lang="en-GB" sz="1600" dirty="0"/>
                    </a:p>
                  </a:txBody>
                  <a:tcPr/>
                </a:tc>
              </a:tr>
              <a:tr h="314628">
                <a:tc>
                  <a:txBody>
                    <a:bodyPr/>
                    <a:lstStyle/>
                    <a:p>
                      <a:r>
                        <a:rPr lang="en-GB" sz="1600" dirty="0" err="1" smtClean="0"/>
                        <a:t>E</a:t>
                      </a:r>
                      <a:r>
                        <a:rPr lang="en-GB" sz="1600" baseline="-25000" dirty="0" err="1" smtClean="0"/>
                        <a:t>cm</a:t>
                      </a:r>
                      <a:r>
                        <a:rPr lang="en-GB" sz="1600" dirty="0" smtClean="0"/>
                        <a:t> = 14 </a:t>
                      </a:r>
                      <a:r>
                        <a:rPr lang="en-GB" sz="1600" dirty="0" err="1" smtClean="0"/>
                        <a:t>TeV</a:t>
                      </a:r>
                      <a:endParaRPr lang="en-GB" sz="1600" dirty="0"/>
                    </a:p>
                  </a:txBody>
                  <a:tcPr/>
                </a:tc>
              </a:tr>
              <a:tr h="314628">
                <a:tc>
                  <a:txBody>
                    <a:bodyPr/>
                    <a:lstStyle/>
                    <a:p>
                      <a:r>
                        <a:rPr lang="en-GB" sz="1600" dirty="0" smtClean="0"/>
                        <a:t>L = 10</a:t>
                      </a:r>
                      <a:r>
                        <a:rPr lang="en-GB" sz="1600" baseline="30000" dirty="0" smtClean="0"/>
                        <a:t>34</a:t>
                      </a:r>
                      <a:r>
                        <a:rPr lang="en-GB" sz="1600" dirty="0" smtClean="0"/>
                        <a:t> cm</a:t>
                      </a:r>
                      <a:r>
                        <a:rPr lang="en-GB" sz="1600" baseline="30000" dirty="0" smtClean="0"/>
                        <a:t>-2</a:t>
                      </a:r>
                      <a:r>
                        <a:rPr lang="en-GB" sz="1600" dirty="0" smtClean="0"/>
                        <a:t>s</a:t>
                      </a:r>
                      <a:r>
                        <a:rPr lang="en-GB" sz="1600" baseline="30000" dirty="0" smtClean="0"/>
                        <a:t>-1</a:t>
                      </a:r>
                      <a:endParaRPr lang="en-GB" sz="1600" baseline="30000" dirty="0"/>
                    </a:p>
                  </a:txBody>
                  <a:tcPr/>
                </a:tc>
              </a:tr>
            </a:tbl>
          </a:graphicData>
        </a:graphic>
      </p:graphicFrame>
      <p:graphicFrame>
        <p:nvGraphicFramePr>
          <p:cNvPr id="11" name="Object 10"/>
          <p:cNvGraphicFramePr>
            <a:graphicFrameLocks noChangeAspect="1"/>
          </p:cNvGraphicFramePr>
          <p:nvPr>
            <p:extLst/>
          </p:nvPr>
        </p:nvGraphicFramePr>
        <p:xfrm>
          <a:off x="6323816" y="3285764"/>
          <a:ext cx="2520741" cy="440689"/>
        </p:xfrm>
        <a:graphic>
          <a:graphicData uri="http://schemas.openxmlformats.org/presentationml/2006/ole">
            <mc:AlternateContent xmlns:mc="http://schemas.openxmlformats.org/markup-compatibility/2006">
              <mc:Choice xmlns:v="urn:schemas-microsoft-com:vml" Requires="v">
                <p:oleObj spid="_x0000_s5189" name="Equation" r:id="rId6" imgW="1816100" imgH="317500" progId="Equation.3">
                  <p:embed/>
                </p:oleObj>
              </mc:Choice>
              <mc:Fallback>
                <p:oleObj name="Equation" r:id="rId6" imgW="1816100" imgH="317500" progId="Equation.3">
                  <p:embed/>
                  <p:pic>
                    <p:nvPicPr>
                      <p:cNvPr id="0" name=""/>
                      <p:cNvPicPr/>
                      <p:nvPr/>
                    </p:nvPicPr>
                    <p:blipFill>
                      <a:blip r:embed="rId7"/>
                      <a:stretch>
                        <a:fillRect/>
                      </a:stretch>
                    </p:blipFill>
                    <p:spPr>
                      <a:xfrm>
                        <a:off x="6323816" y="3285764"/>
                        <a:ext cx="2520741" cy="440689"/>
                      </a:xfrm>
                      <a:prstGeom prst="rect">
                        <a:avLst/>
                      </a:prstGeom>
                    </p:spPr>
                  </p:pic>
                </p:oleObj>
              </mc:Fallback>
            </mc:AlternateContent>
          </a:graphicData>
        </a:graphic>
      </p:graphicFrame>
      <p:sp>
        <p:nvSpPr>
          <p:cNvPr id="12" name="Content Placeholder 2"/>
          <p:cNvSpPr txBox="1">
            <a:spLocks/>
          </p:cNvSpPr>
          <p:nvPr/>
        </p:nvSpPr>
        <p:spPr>
          <a:xfrm>
            <a:off x="3326974" y="4284734"/>
            <a:ext cx="3750864" cy="1907589"/>
          </a:xfrm>
          <a:prstGeom prst="rect">
            <a:avLst/>
          </a:prstGeom>
        </p:spPr>
        <p:txBody>
          <a:bodyPr vert="horz">
            <a:normAutofit fontScale="55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dirty="0" smtClean="0"/>
              <a:t>need many interactions to explore and prove rare events</a:t>
            </a:r>
          </a:p>
          <a:p>
            <a:pPr lvl="1"/>
            <a:r>
              <a:rPr lang="en-GB" dirty="0" smtClean="0"/>
              <a:t>luminosity measures the number of events for the experiments</a:t>
            </a:r>
          </a:p>
          <a:p>
            <a:pPr lvl="4"/>
            <a:endParaRPr lang="en-GB" dirty="0" smtClean="0"/>
          </a:p>
          <a:p>
            <a:pPr lvl="4"/>
            <a:endParaRPr lang="en-GB" dirty="0" smtClean="0"/>
          </a:p>
          <a:p>
            <a:pPr>
              <a:buFont typeface="Lucida Grande"/>
              <a:buChar char="➔"/>
            </a:pPr>
            <a:r>
              <a:rPr lang="en-GB" dirty="0" smtClean="0"/>
              <a:t>figures of merit of a collider: energy E</a:t>
            </a:r>
            <a:r>
              <a:rPr lang="en-GB" baseline="-25000" dirty="0" smtClean="0"/>
              <a:t>cm</a:t>
            </a:r>
            <a:r>
              <a:rPr lang="en-GB" dirty="0" smtClean="0"/>
              <a:t> and luminosity L</a:t>
            </a:r>
          </a:p>
        </p:txBody>
      </p:sp>
    </p:spTree>
    <p:extLst>
      <p:ext uri="{BB962C8B-B14F-4D97-AF65-F5344CB8AC3E}">
        <p14:creationId xmlns:p14="http://schemas.microsoft.com/office/powerpoint/2010/main" val="69611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13"/>
          <p:cNvGrpSpPr>
            <a:grpSpLocks/>
          </p:cNvGrpSpPr>
          <p:nvPr/>
        </p:nvGrpSpPr>
        <p:grpSpPr bwMode="auto">
          <a:xfrm>
            <a:off x="10088180" y="2616256"/>
            <a:ext cx="3562350" cy="3384550"/>
            <a:chOff x="0" y="320"/>
            <a:chExt cx="3191" cy="2707"/>
          </a:xfrm>
        </p:grpSpPr>
        <p:grpSp>
          <p:nvGrpSpPr>
            <p:cNvPr id="24" name="Group 15"/>
            <p:cNvGrpSpPr>
              <a:grpSpLocks/>
            </p:cNvGrpSpPr>
            <p:nvPr/>
          </p:nvGrpSpPr>
          <p:grpSpPr bwMode="auto">
            <a:xfrm>
              <a:off x="0" y="320"/>
              <a:ext cx="3191" cy="1830"/>
              <a:chOff x="0" y="0"/>
              <a:chExt cx="3191" cy="1830"/>
            </a:xfrm>
          </p:grpSpPr>
          <p:sp>
            <p:nvSpPr>
              <p:cNvPr id="28" name="Rectangle 16"/>
              <p:cNvSpPr>
                <a:spLocks/>
              </p:cNvSpPr>
              <p:nvPr/>
            </p:nvSpPr>
            <p:spPr bwMode="auto">
              <a:xfrm>
                <a:off x="0" y="0"/>
                <a:ext cx="3191" cy="1830"/>
              </a:xfrm>
              <a:prstGeom prst="rect">
                <a:avLst/>
              </a:prstGeom>
              <a:blipFill dpi="0" rotWithShape="0">
                <a:blip r:embed="rId4" cstate="print"/>
                <a:srcRect/>
                <a:tile tx="0" ty="0" sx="100000" sy="100000" flip="none" algn="tl"/>
              </a:blipFill>
              <a:ln w="25400">
                <a:noFill/>
                <a:miter lim="800000"/>
                <a:headEnd/>
                <a:tailEnd/>
              </a:ln>
            </p:spPr>
            <p:txBody>
              <a:bodyPr lIns="0" tIns="0" rIns="0" bIns="0"/>
              <a:lstStyle/>
              <a:p>
                <a:endParaRPr lang="de-DE">
                  <a:solidFill>
                    <a:prstClr val="black"/>
                  </a:solidFill>
                </a:endParaRPr>
              </a:p>
            </p:txBody>
          </p:sp>
        </p:grpSp>
        <p:grpSp>
          <p:nvGrpSpPr>
            <p:cNvPr id="25" name="Group 66"/>
            <p:cNvGrpSpPr>
              <a:grpSpLocks/>
            </p:cNvGrpSpPr>
            <p:nvPr/>
          </p:nvGrpSpPr>
          <p:grpSpPr bwMode="auto">
            <a:xfrm>
              <a:off x="202" y="2211"/>
              <a:ext cx="2544" cy="816"/>
              <a:chOff x="106" y="-101"/>
              <a:chExt cx="2544" cy="816"/>
            </a:xfrm>
          </p:grpSpPr>
          <p:sp>
            <p:nvSpPr>
              <p:cNvPr id="26" name="Rectangle 67"/>
              <p:cNvSpPr>
                <a:spLocks/>
              </p:cNvSpPr>
              <p:nvPr/>
            </p:nvSpPr>
            <p:spPr bwMode="auto">
              <a:xfrm>
                <a:off x="106" y="-101"/>
                <a:ext cx="2544" cy="816"/>
              </a:xfrm>
              <a:prstGeom prst="rect">
                <a:avLst/>
              </a:prstGeom>
              <a:blipFill dpi="0" rotWithShape="0">
                <a:blip r:embed="rId4" cstate="print"/>
                <a:srcRect/>
                <a:tile tx="0" ty="0" sx="100000" sy="100000" flip="none" algn="tl"/>
              </a:blipFill>
              <a:ln w="25400">
                <a:noFill/>
                <a:miter lim="800000"/>
                <a:headEnd/>
                <a:tailEnd/>
              </a:ln>
            </p:spPr>
            <p:txBody>
              <a:bodyPr lIns="0" tIns="0" rIns="0" bIns="0"/>
              <a:lstStyle/>
              <a:p>
                <a:pPr>
                  <a:defRPr/>
                </a:pPr>
                <a:endParaRPr lang="en-US">
                  <a:solidFill>
                    <a:prstClr val="black"/>
                  </a:solidFill>
                  <a:effectLst>
                    <a:outerShdw blurRad="38100" dist="38100" dir="2700000" algn="tl">
                      <a:srgbClr val="000000">
                        <a:alpha val="43137"/>
                      </a:srgbClr>
                    </a:outerShdw>
                  </a:effectLst>
                </a:endParaRPr>
              </a:p>
            </p:txBody>
          </p:sp>
          <p:sp>
            <p:nvSpPr>
              <p:cNvPr id="27" name="Rectangle 68"/>
              <p:cNvSpPr>
                <a:spLocks/>
              </p:cNvSpPr>
              <p:nvPr/>
            </p:nvSpPr>
            <p:spPr bwMode="auto">
              <a:xfrm>
                <a:off x="143" y="-71"/>
                <a:ext cx="2470" cy="736"/>
              </a:xfrm>
              <a:prstGeom prst="rect">
                <a:avLst/>
              </a:prstGeom>
              <a:noFill/>
              <a:ln w="25400">
                <a:solidFill>
                  <a:srgbClr val="FFFF00"/>
                </a:solidFill>
                <a:prstDash val="solid"/>
                <a:miter lim="800000"/>
                <a:headEnd type="none" w="med" len="med"/>
                <a:tailEnd type="none" w="med" len="med"/>
              </a:ln>
            </p:spPr>
            <p:txBody>
              <a:bodyPr lIns="0" tIns="0" rIns="0" bIns="0" anchor="ctr"/>
              <a:lstStyle/>
              <a:p>
                <a:pPr>
                  <a:spcBef>
                    <a:spcPts val="352"/>
                  </a:spcBef>
                  <a:defRPr/>
                </a:pPr>
                <a:r>
                  <a:rPr lang="en-US" sz="1400" b="1" i="1" dirty="0">
                    <a:solidFill>
                      <a:srgbClr val="FFFF00"/>
                    </a:solidFill>
                    <a:effectLst>
                      <a:outerShdw blurRad="38100" dist="38100" dir="2700000" algn="tl">
                        <a:srgbClr val="C0C0C0"/>
                      </a:outerShdw>
                    </a:effectLst>
                    <a:latin typeface="Helvetica"/>
                    <a:ea typeface="Helvetica"/>
                    <a:cs typeface="Helvetica"/>
                    <a:sym typeface="Helvetica"/>
                  </a:rPr>
                  <a:t>- </a:t>
                </a:r>
                <a:r>
                  <a:rPr lang="en-US" sz="1400" b="1" i="1" dirty="0">
                    <a:solidFill>
                      <a:srgbClr val="FFFF00"/>
                    </a:solidFill>
                    <a:latin typeface="Helvetica"/>
                    <a:ea typeface="Helvetica"/>
                    <a:cs typeface="Helvetica"/>
                    <a:sym typeface="Helvetica"/>
                  </a:rPr>
                  <a:t>β</a:t>
                </a:r>
                <a:r>
                  <a:rPr lang="en-US" sz="1400" b="1" i="1" baseline="32000" dirty="0">
                    <a:solidFill>
                      <a:srgbClr val="FFFF00"/>
                    </a:solidFill>
                    <a:latin typeface="Helvetica"/>
                    <a:ea typeface="Helvetica"/>
                    <a:cs typeface="Helvetica"/>
                    <a:sym typeface="Helvetica"/>
                  </a:rPr>
                  <a:t>*</a:t>
                </a:r>
                <a:r>
                  <a:rPr lang="en-US" sz="1400" b="1" i="1" dirty="0">
                    <a:solidFill>
                      <a:srgbClr val="FFFF00"/>
                    </a:solidFill>
                    <a:latin typeface="Helvetica"/>
                    <a:ea typeface="Helvetica"/>
                    <a:cs typeface="Helvetica"/>
                    <a:sym typeface="Helvetica"/>
                  </a:rPr>
                  <a:t> = 0.55 m (beam size =17 </a:t>
                </a:r>
                <a:r>
                  <a:rPr lang="en-US" sz="1400" b="1" i="1" dirty="0" err="1">
                    <a:solidFill>
                      <a:srgbClr val="FFFF00"/>
                    </a:solidFill>
                    <a:latin typeface="Helvetica"/>
                    <a:ea typeface="Helvetica"/>
                    <a:cs typeface="Helvetica"/>
                    <a:sym typeface="Helvetica"/>
                  </a:rPr>
                  <a:t>μm</a:t>
                </a:r>
                <a:r>
                  <a:rPr lang="en-US" sz="1400" b="1" i="1" dirty="0">
                    <a:solidFill>
                      <a:srgbClr val="FFFF00"/>
                    </a:solidFill>
                    <a:latin typeface="Helvetica"/>
                    <a:ea typeface="Helvetica"/>
                    <a:cs typeface="Helvetica"/>
                    <a:sym typeface="Helvetica"/>
                  </a:rPr>
                  <a:t>)</a:t>
                </a:r>
              </a:p>
              <a:p>
                <a:pPr>
                  <a:spcBef>
                    <a:spcPts val="352"/>
                  </a:spcBef>
                  <a:defRPr/>
                </a:pPr>
                <a:r>
                  <a:rPr lang="en-US" sz="1400" b="1" i="1" dirty="0">
                    <a:solidFill>
                      <a:srgbClr val="FFFF00"/>
                    </a:solidFill>
                    <a:latin typeface="Helvetica"/>
                    <a:ea typeface="Helvetica"/>
                    <a:cs typeface="Helvetica"/>
                    <a:sym typeface="Helvetica"/>
                  </a:rPr>
                  <a:t>- Crossing angle = 285 </a:t>
                </a:r>
                <a:r>
                  <a:rPr lang="en-US" sz="1400" b="1" i="1" dirty="0" err="1">
                    <a:solidFill>
                      <a:srgbClr val="FFFF00"/>
                    </a:solidFill>
                    <a:latin typeface="Helvetica"/>
                    <a:ea typeface="Helvetica"/>
                    <a:cs typeface="Helvetica"/>
                    <a:sym typeface="Helvetica"/>
                  </a:rPr>
                  <a:t>μrad</a:t>
                </a:r>
                <a:endParaRPr lang="en-US" sz="1400" b="1" i="1" dirty="0">
                  <a:solidFill>
                    <a:srgbClr val="FFFF00"/>
                  </a:solidFill>
                  <a:latin typeface="Helvetica"/>
                  <a:ea typeface="Helvetica"/>
                  <a:cs typeface="Helvetica"/>
                  <a:sym typeface="Helvetica"/>
                </a:endParaRPr>
              </a:p>
              <a:p>
                <a:pPr>
                  <a:spcBef>
                    <a:spcPts val="352"/>
                  </a:spcBef>
                  <a:defRPr/>
                </a:pPr>
                <a:r>
                  <a:rPr lang="en-US" sz="1400" b="1" i="1" dirty="0">
                    <a:solidFill>
                      <a:srgbClr val="FFFF00"/>
                    </a:solidFill>
                    <a:latin typeface="Helvetica"/>
                    <a:ea typeface="Helvetica"/>
                    <a:cs typeface="Helvetica"/>
                    <a:sym typeface="Helvetica"/>
                  </a:rPr>
                  <a:t>- L = 10</a:t>
                </a:r>
                <a:r>
                  <a:rPr lang="en-US" sz="1400" b="1" i="1" baseline="32000" dirty="0">
                    <a:solidFill>
                      <a:srgbClr val="FFFF00"/>
                    </a:solidFill>
                    <a:latin typeface="Helvetica"/>
                    <a:ea typeface="Helvetica"/>
                    <a:cs typeface="Helvetica"/>
                    <a:sym typeface="Helvetica"/>
                  </a:rPr>
                  <a:t>34</a:t>
                </a:r>
                <a:r>
                  <a:rPr lang="en-US" sz="1400" b="1" i="1" dirty="0">
                    <a:solidFill>
                      <a:srgbClr val="FFFF00"/>
                    </a:solidFill>
                    <a:latin typeface="Helvetica"/>
                    <a:ea typeface="Helvetica"/>
                    <a:cs typeface="Helvetica"/>
                    <a:sym typeface="Helvetica"/>
                  </a:rPr>
                  <a:t> cm</a:t>
                </a:r>
                <a:r>
                  <a:rPr lang="en-US" sz="1400" b="1" i="1" baseline="32000" dirty="0">
                    <a:solidFill>
                      <a:srgbClr val="FFFF00"/>
                    </a:solidFill>
                    <a:latin typeface="Helvetica"/>
                    <a:ea typeface="Helvetica"/>
                    <a:cs typeface="Helvetica"/>
                    <a:sym typeface="Helvetica"/>
                  </a:rPr>
                  <a:t>-2</a:t>
                </a:r>
                <a:r>
                  <a:rPr lang="en-US" sz="1400" b="1" i="1" dirty="0">
                    <a:solidFill>
                      <a:srgbClr val="FFFF00"/>
                    </a:solidFill>
                    <a:latin typeface="Helvetica"/>
                    <a:ea typeface="Helvetica"/>
                    <a:cs typeface="Helvetica"/>
                    <a:sym typeface="Helvetica"/>
                  </a:rPr>
                  <a:t> s</a:t>
                </a:r>
                <a:r>
                  <a:rPr lang="en-US" sz="1400" b="1" i="1" baseline="32000" dirty="0">
                    <a:solidFill>
                      <a:srgbClr val="FFFF00"/>
                    </a:solidFill>
                    <a:latin typeface="Helvetica"/>
                    <a:ea typeface="Helvetica"/>
                    <a:cs typeface="Helvetica"/>
                    <a:sym typeface="Helvetica"/>
                  </a:rPr>
                  <a:t>-1</a:t>
                </a:r>
              </a:p>
            </p:txBody>
          </p:sp>
        </p:grpSp>
      </p:grpSp>
      <p:sp>
        <p:nvSpPr>
          <p:cNvPr id="1027" name="Title 1"/>
          <p:cNvSpPr>
            <a:spLocks noGrp="1"/>
          </p:cNvSpPr>
          <p:nvPr>
            <p:ph type="title"/>
          </p:nvPr>
        </p:nvSpPr>
        <p:spPr/>
        <p:txBody>
          <a:bodyPr/>
          <a:lstStyle/>
          <a:p>
            <a:r>
              <a:rPr lang="en-US" dirty="0" smtClean="0"/>
              <a:t>What is it all about?</a:t>
            </a:r>
          </a:p>
        </p:txBody>
      </p:sp>
      <p:graphicFrame>
        <p:nvGraphicFramePr>
          <p:cNvPr id="2" name="Object 2"/>
          <p:cNvGraphicFramePr>
            <a:graphicFrameLocks noChangeAspect="1"/>
          </p:cNvGraphicFramePr>
          <p:nvPr/>
        </p:nvGraphicFramePr>
        <p:xfrm>
          <a:off x="891518" y="1064173"/>
          <a:ext cx="1822450" cy="957263"/>
        </p:xfrm>
        <a:graphic>
          <a:graphicData uri="http://schemas.openxmlformats.org/presentationml/2006/ole">
            <mc:AlternateContent xmlns:mc="http://schemas.openxmlformats.org/markup-compatibility/2006">
              <mc:Choice xmlns:v="urn:schemas-microsoft-com:vml" Requires="v">
                <p:oleObj spid="_x0000_s7188" name="Formel" r:id="rId5" imgW="749160" imgH="393480" progId="Equation.3">
                  <p:embed/>
                </p:oleObj>
              </mc:Choice>
              <mc:Fallback>
                <p:oleObj name="Formel" r:id="rId5" imgW="7491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518" y="1064173"/>
                        <a:ext cx="1822450" cy="957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CCFFFF"/>
                            </a:solidFill>
                          </a14:hiddenFill>
                        </a:ext>
                      </a:extLst>
                    </p:spPr>
                  </p:pic>
                </p:oleObj>
              </mc:Fallback>
            </mc:AlternateContent>
          </a:graphicData>
        </a:graphic>
      </p:graphicFrame>
      <p:sp>
        <p:nvSpPr>
          <p:cNvPr id="19" name="Textfeld 18"/>
          <p:cNvSpPr txBox="1"/>
          <p:nvPr/>
        </p:nvSpPr>
        <p:spPr>
          <a:xfrm>
            <a:off x="2853559" y="1308538"/>
            <a:ext cx="5880537" cy="461665"/>
          </a:xfrm>
          <a:prstGeom prst="rect">
            <a:avLst/>
          </a:prstGeom>
          <a:noFill/>
        </p:spPr>
        <p:txBody>
          <a:bodyPr wrap="square" rtlCol="0">
            <a:spAutoFit/>
          </a:bodyPr>
          <a:lstStyle/>
          <a:p>
            <a:r>
              <a:rPr lang="de-AT" sz="2400" b="1" dirty="0" smtClean="0">
                <a:solidFill>
                  <a:srgbClr val="4F81BD">
                    <a:lumMod val="75000"/>
                  </a:srgbClr>
                </a:solidFill>
              </a:rPr>
              <a:t>Event rate </a:t>
            </a:r>
            <a:r>
              <a:rPr lang="de-AT" sz="2400" b="1" dirty="0" err="1" smtClean="0">
                <a:solidFill>
                  <a:srgbClr val="4F81BD">
                    <a:lumMod val="75000"/>
                  </a:srgbClr>
                </a:solidFill>
              </a:rPr>
              <a:t>is</a:t>
            </a:r>
            <a:r>
              <a:rPr lang="de-AT" sz="2400" b="1" dirty="0" smtClean="0">
                <a:solidFill>
                  <a:srgbClr val="4F81BD">
                    <a:lumMod val="75000"/>
                  </a:srgbClr>
                </a:solidFill>
              </a:rPr>
              <a:t> proportional </a:t>
            </a:r>
            <a:r>
              <a:rPr lang="de-AT" sz="2400" b="1" dirty="0" err="1" smtClean="0">
                <a:solidFill>
                  <a:srgbClr val="4F81BD">
                    <a:lumMod val="75000"/>
                  </a:srgbClr>
                </a:solidFill>
              </a:rPr>
              <a:t>to</a:t>
            </a:r>
            <a:r>
              <a:rPr lang="de-AT" sz="2400" b="1" dirty="0" smtClean="0">
                <a:solidFill>
                  <a:srgbClr val="4F81BD">
                    <a:lumMod val="75000"/>
                  </a:srgbClr>
                </a:solidFill>
              </a:rPr>
              <a:t> </a:t>
            </a:r>
            <a:r>
              <a:rPr lang="de-AT" sz="2400" b="1" dirty="0" err="1" smtClean="0">
                <a:solidFill>
                  <a:srgbClr val="4F81BD">
                    <a:lumMod val="75000"/>
                  </a:srgbClr>
                </a:solidFill>
              </a:rPr>
              <a:t>Luminosity</a:t>
            </a:r>
            <a:endParaRPr lang="de-AT" sz="2400" b="1" dirty="0" smtClean="0">
              <a:solidFill>
                <a:srgbClr val="4F81BD">
                  <a:lumMod val="75000"/>
                </a:srgbClr>
              </a:solidFill>
            </a:endParaRPr>
          </a:p>
        </p:txBody>
      </p:sp>
      <p:graphicFrame>
        <p:nvGraphicFramePr>
          <p:cNvPr id="20" name="Tabelle 19"/>
          <p:cNvGraphicFramePr>
            <a:graphicFrameLocks noGrp="1"/>
          </p:cNvGraphicFramePr>
          <p:nvPr/>
        </p:nvGraphicFramePr>
        <p:xfrm>
          <a:off x="3431627" y="2427889"/>
          <a:ext cx="5389853" cy="1970689"/>
        </p:xfrm>
        <a:graphic>
          <a:graphicData uri="http://schemas.openxmlformats.org/drawingml/2006/table">
            <a:tbl>
              <a:tblPr firstRow="1" bandRow="1">
                <a:tableStyleId>{5C22544A-7EE6-4342-B048-85BDC9FD1C3A}</a:tableStyleId>
              </a:tblPr>
              <a:tblGrid>
                <a:gridCol w="3195828"/>
                <a:gridCol w="790893"/>
                <a:gridCol w="1403132"/>
              </a:tblGrid>
              <a:tr h="38047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AT" dirty="0" smtClean="0"/>
                        <a:t>Parameters</a:t>
                      </a:r>
                    </a:p>
                  </a:txBody>
                  <a:tcPr/>
                </a:tc>
                <a:tc>
                  <a:txBody>
                    <a:bodyPr/>
                    <a:lstStyle/>
                    <a:p>
                      <a:endParaRPr lang="de-AT" dirty="0"/>
                    </a:p>
                  </a:txBody>
                  <a:tcPr/>
                </a:tc>
                <a:tc>
                  <a:txBody>
                    <a:bodyPr/>
                    <a:lstStyle/>
                    <a:p>
                      <a:r>
                        <a:rPr lang="de-AT" dirty="0" smtClean="0"/>
                        <a:t>LHC</a:t>
                      </a:r>
                      <a:r>
                        <a:rPr lang="de-AT" baseline="0" dirty="0" smtClean="0"/>
                        <a:t> nominal</a:t>
                      </a:r>
                      <a:endParaRPr lang="de-AT" dirty="0" smtClean="0"/>
                    </a:p>
                  </a:txBody>
                  <a:tcPr/>
                </a:tc>
              </a:tr>
              <a:tr h="344739">
                <a:tc>
                  <a:txBody>
                    <a:bodyPr/>
                    <a:lstStyle/>
                    <a:p>
                      <a:r>
                        <a:rPr lang="en-US" sz="1800" dirty="0" smtClean="0">
                          <a:latin typeface="+mn-lt"/>
                        </a:rPr>
                        <a:t>Number  of particles per bunch</a:t>
                      </a:r>
                      <a:endParaRPr lang="de-AT"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1" dirty="0" smtClean="0">
                          <a:latin typeface="+mn-lt"/>
                          <a:sym typeface="Symbol" pitchFamily="18" charset="2"/>
                        </a:rPr>
                        <a:t></a:t>
                      </a:r>
                      <a:endParaRPr lang="de-AT" dirty="0"/>
                    </a:p>
                  </a:txBody>
                  <a:tcPr/>
                </a:tc>
                <a:tc>
                  <a:txBody>
                    <a:bodyPr/>
                    <a:lstStyle/>
                    <a:p>
                      <a:r>
                        <a:rPr lang="de-AT" dirty="0" smtClean="0"/>
                        <a:t>1.15</a:t>
                      </a:r>
                      <a:r>
                        <a:rPr lang="de-AT" baseline="0" dirty="0" smtClean="0"/>
                        <a:t> x 10</a:t>
                      </a:r>
                      <a:r>
                        <a:rPr lang="de-AT" baseline="30000" dirty="0" smtClean="0"/>
                        <a:t>11</a:t>
                      </a:r>
                      <a:endParaRPr lang="de-AT" baseline="300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mn-lt"/>
                        </a:rPr>
                        <a:t>Number  of bunches per beam</a:t>
                      </a:r>
                      <a:endParaRPr lang="de-AT" dirty="0"/>
                    </a:p>
                  </a:txBody>
                  <a:tcPr/>
                </a:tc>
                <a:tc>
                  <a:txBody>
                    <a:bodyPr/>
                    <a:lstStyle/>
                    <a:p>
                      <a:r>
                        <a:rPr lang="en-US" sz="1800" i="1" dirty="0" smtClean="0">
                          <a:latin typeface="+mn-lt"/>
                        </a:rPr>
                        <a:t>k</a:t>
                      </a:r>
                      <a:r>
                        <a:rPr lang="en-US" sz="1800" i="1" baseline="-25000" dirty="0" smtClean="0">
                          <a:latin typeface="+mn-lt"/>
                        </a:rPr>
                        <a:t>b</a:t>
                      </a:r>
                      <a:endParaRPr lang="de-AT" dirty="0"/>
                    </a:p>
                  </a:txBody>
                  <a:tcPr/>
                </a:tc>
                <a:tc>
                  <a:txBody>
                    <a:bodyPr/>
                    <a:lstStyle/>
                    <a:p>
                      <a:r>
                        <a:rPr lang="de-AT" dirty="0" smtClean="0"/>
                        <a:t>2808</a:t>
                      </a:r>
                      <a:endParaRPr lang="de-AT" dirty="0"/>
                    </a:p>
                  </a:txBody>
                  <a:tcPr/>
                </a:tc>
              </a:tr>
              <a:tr h="39641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mn-lt"/>
                        </a:rPr>
                        <a:t>Beam sizes at the collision point</a:t>
                      </a:r>
                      <a:endParaRPr lang="de-AT" dirty="0"/>
                    </a:p>
                  </a:txBody>
                  <a:tcPr/>
                </a:tc>
                <a:tc>
                  <a:txBody>
                    <a:bodyPr/>
                    <a:lstStyle/>
                    <a:p>
                      <a:r>
                        <a:rPr lang="en-US" sz="1800" i="1" dirty="0" err="1" smtClean="0">
                          <a:latin typeface="Symbol" pitchFamily="18" charset="2"/>
                          <a:sym typeface="Symbol" pitchFamily="18" charset="2"/>
                        </a:rPr>
                        <a:t>s</a:t>
                      </a:r>
                      <a:r>
                        <a:rPr lang="en-US" sz="1800" i="1" baseline="-25000" dirty="0" err="1" smtClean="0">
                          <a:sym typeface="Symbol" pitchFamily="18" charset="2"/>
                        </a:rPr>
                        <a:t>x</a:t>
                      </a:r>
                      <a:r>
                        <a:rPr lang="en-US" sz="1800" i="1" baseline="-25000" dirty="0" smtClean="0">
                          <a:sym typeface="Symbol" pitchFamily="18" charset="2"/>
                        </a:rPr>
                        <a:t> </a:t>
                      </a:r>
                      <a:r>
                        <a:rPr lang="en-US" sz="1800" i="1" dirty="0" smtClean="0">
                          <a:sym typeface="Symbol" pitchFamily="18" charset="2"/>
                        </a:rPr>
                        <a:t>, </a:t>
                      </a:r>
                      <a:r>
                        <a:rPr lang="en-US" sz="1800" i="1" dirty="0" err="1" smtClean="0">
                          <a:latin typeface="Symbol" pitchFamily="18" charset="2"/>
                          <a:sym typeface="Symbol" pitchFamily="18" charset="2"/>
                        </a:rPr>
                        <a:t>s</a:t>
                      </a:r>
                      <a:r>
                        <a:rPr lang="en-US" sz="1800" i="1" baseline="-25000" dirty="0" err="1" smtClean="0">
                          <a:sym typeface="Symbol" pitchFamily="18" charset="2"/>
                        </a:rPr>
                        <a:t>y</a:t>
                      </a:r>
                      <a:endParaRPr lang="de-AT" dirty="0"/>
                    </a:p>
                  </a:txBody>
                  <a:tcPr/>
                </a:tc>
                <a:tc>
                  <a:txBody>
                    <a:bodyPr/>
                    <a:lstStyle/>
                    <a:p>
                      <a:r>
                        <a:rPr lang="de-AT" dirty="0" smtClean="0"/>
                        <a:t>17 </a:t>
                      </a:r>
                      <a:r>
                        <a:rPr lang="el-GR" dirty="0" smtClean="0"/>
                        <a:t>μ</a:t>
                      </a:r>
                      <a:r>
                        <a:rPr lang="de-AT" dirty="0" smtClean="0"/>
                        <a:t>m</a:t>
                      </a:r>
                      <a:endParaRPr lang="de-AT" dirty="0"/>
                    </a:p>
                  </a:txBody>
                  <a:tcPr/>
                </a:tc>
              </a:tr>
              <a:tr h="370840">
                <a:tc>
                  <a:txBody>
                    <a:bodyPr/>
                    <a:lstStyle/>
                    <a:p>
                      <a:r>
                        <a:rPr lang="en-US" sz="1800" dirty="0" smtClean="0">
                          <a:latin typeface="+mn-lt"/>
                        </a:rPr>
                        <a:t>Revolution frequency</a:t>
                      </a:r>
                      <a:endParaRPr lang="de-AT"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i="1" dirty="0" smtClean="0">
                          <a:latin typeface="+mn-lt"/>
                          <a:sym typeface="Symbol" pitchFamily="18" charset="2"/>
                        </a:rPr>
                        <a:t>f</a:t>
                      </a:r>
                      <a:endParaRPr lang="en-US" sz="2400" i="1" dirty="0" smtClean="0">
                        <a:latin typeface="+mn-lt"/>
                      </a:endParaRPr>
                    </a:p>
                  </a:txBody>
                  <a:tcPr/>
                </a:tc>
                <a:tc>
                  <a:txBody>
                    <a:bodyPr/>
                    <a:lstStyle/>
                    <a:p>
                      <a:r>
                        <a:rPr lang="de-AT" dirty="0" smtClean="0"/>
                        <a:t>11.245 kHz</a:t>
                      </a:r>
                      <a:endParaRPr lang="de-AT" dirty="0"/>
                    </a:p>
                  </a:txBody>
                  <a:tcPr/>
                </a:tc>
              </a:tr>
            </a:tbl>
          </a:graphicData>
        </a:graphic>
      </p:graphicFrame>
      <p:graphicFrame>
        <p:nvGraphicFramePr>
          <p:cNvPr id="21" name="Group 17"/>
          <p:cNvGraphicFramePr>
            <a:graphicFrameLocks noGrp="1"/>
          </p:cNvGraphicFramePr>
          <p:nvPr/>
        </p:nvGraphicFramePr>
        <p:xfrm>
          <a:off x="10086811" y="2585771"/>
          <a:ext cx="3493727" cy="2206946"/>
        </p:xfrm>
        <a:graphic>
          <a:graphicData uri="http://schemas.openxmlformats.org/drawingml/2006/table">
            <a:tbl>
              <a:tblPr/>
              <a:tblGrid>
                <a:gridCol w="2592271"/>
                <a:gridCol w="901456"/>
              </a:tblGrid>
              <a:tr h="267891">
                <a:tc gridSpan="2">
                  <a:txBody>
                    <a:bodyPr/>
                    <a:lstStyle/>
                    <a:p>
                      <a:pPr marL="39688" marR="0" lvl="0" indent="0" algn="ctr" defTabSz="914400" rtl="0" eaLnBrk="1" fontAlgn="base" latinLnBrk="0" hangingPunct="1">
                        <a:lnSpc>
                          <a:spcPct val="100000"/>
                        </a:lnSpc>
                        <a:spcBef>
                          <a:spcPct val="0"/>
                        </a:spcBef>
                        <a:spcAft>
                          <a:spcPct val="0"/>
                        </a:spcAft>
                        <a:buClrTx/>
                        <a:buSzPct val="171000"/>
                        <a:buFont typeface="Gill Sans"/>
                        <a:buNone/>
                        <a:tabLst/>
                      </a:pPr>
                      <a:r>
                        <a:rPr kumimoji="0" lang="en-US" sz="1400" b="1" i="0" u="none" strike="noStrike" cap="none" normalizeH="0" baseline="0" dirty="0" smtClean="0">
                          <a:ln>
                            <a:noFill/>
                          </a:ln>
                          <a:solidFill>
                            <a:srgbClr val="FFFF00"/>
                          </a:solidFill>
                          <a:effectLst/>
                          <a:latin typeface="Helvetica"/>
                          <a:ea typeface="Helvetica"/>
                          <a:cs typeface="Helvetica"/>
                          <a:sym typeface="Helvetica"/>
                        </a:rPr>
                        <a:t>Nominal LHC parameters</a:t>
                      </a:r>
                    </a:p>
                  </a:txBody>
                  <a:tcPr marL="35719" marR="35719" marT="35719" marB="3571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267891">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a:buNone/>
                        <a:tabLst/>
                      </a:pPr>
                      <a:r>
                        <a:rPr kumimoji="0" lang="en-US" sz="1400" b="1" i="0" u="none" strike="noStrike" cap="none" normalizeH="0" baseline="0" smtClean="0">
                          <a:ln>
                            <a:noFill/>
                          </a:ln>
                          <a:solidFill>
                            <a:srgbClr val="FFFF00"/>
                          </a:solidFill>
                          <a:effectLst/>
                          <a:latin typeface="Helvetica"/>
                          <a:ea typeface="Helvetica"/>
                          <a:cs typeface="Helvetica"/>
                          <a:sym typeface="Helvetica"/>
                        </a:rPr>
                        <a:t>Beam energy (TeV)</a:t>
                      </a:r>
                    </a:p>
                  </a:txBody>
                  <a:tcPr marL="35719" marR="35719" marT="35719" marB="35719"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Pct val="171000"/>
                        <a:buFont typeface="Gill Sans"/>
                        <a:buNone/>
                        <a:tabLst/>
                      </a:pPr>
                      <a:r>
                        <a:rPr kumimoji="0" lang="en-US" sz="1400" b="1" i="0" u="none" strike="noStrike" cap="none" normalizeH="0" baseline="0" dirty="0" smtClean="0">
                          <a:ln>
                            <a:noFill/>
                          </a:ln>
                          <a:solidFill>
                            <a:srgbClr val="FFFF00"/>
                          </a:solidFill>
                          <a:effectLst/>
                          <a:latin typeface="Helvetica"/>
                          <a:ea typeface="Helvetica"/>
                          <a:cs typeface="Helvetica"/>
                          <a:sym typeface="Helvetica"/>
                        </a:rPr>
                        <a:t>7.0</a:t>
                      </a:r>
                    </a:p>
                  </a:txBody>
                  <a:tcPr marL="35719" marR="35719" marT="35719" marB="35719"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891">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a:buNone/>
                        <a:tabLst/>
                      </a:pPr>
                      <a:endParaRPr kumimoji="0" lang="en-US" sz="1400" b="1" i="0" u="none" strike="noStrike" cap="none" normalizeH="0" baseline="0" dirty="0" smtClean="0">
                        <a:ln>
                          <a:noFill/>
                        </a:ln>
                        <a:solidFill>
                          <a:srgbClr val="FFFF00"/>
                        </a:solidFill>
                        <a:effectLst/>
                        <a:latin typeface="Helvetica"/>
                        <a:ea typeface="Helvetica"/>
                        <a:cs typeface="Helvetica"/>
                        <a:sym typeface="Helvetica"/>
                      </a:endParaRPr>
                    </a:p>
                  </a:txBody>
                  <a:tcPr marL="35719" marR="35719" marT="35719" marB="35719"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Pct val="171000"/>
                        <a:buFont typeface="Gill Sans"/>
                        <a:buNone/>
                        <a:tabLst/>
                      </a:pPr>
                      <a:endParaRPr kumimoji="0" lang="en-US" sz="1400" b="1" i="0" u="none" strike="noStrike" cap="none" normalizeH="0" baseline="30000" dirty="0" smtClean="0">
                        <a:ln>
                          <a:noFill/>
                        </a:ln>
                        <a:solidFill>
                          <a:srgbClr val="FFFF00"/>
                        </a:solidFill>
                        <a:effectLst/>
                        <a:latin typeface="Helvetica"/>
                        <a:ea typeface="Helvetica"/>
                        <a:cs typeface="Helvetica"/>
                        <a:sym typeface="Helvetica"/>
                      </a:endParaRPr>
                    </a:p>
                  </a:txBody>
                  <a:tcPr marL="35719" marR="35719" marT="35719" marB="35719"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891">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a:buNone/>
                        <a:tabLst/>
                      </a:pPr>
                      <a:endParaRPr kumimoji="0" lang="en-US" sz="1400" b="1" i="0" u="none" strike="noStrike" cap="none" normalizeH="0" baseline="0" dirty="0" smtClean="0">
                        <a:ln>
                          <a:noFill/>
                        </a:ln>
                        <a:solidFill>
                          <a:srgbClr val="FFFF00"/>
                        </a:solidFill>
                        <a:effectLst/>
                        <a:latin typeface="Helvetica"/>
                        <a:ea typeface="Helvetica"/>
                        <a:cs typeface="Helvetica"/>
                        <a:sym typeface="Helvetica"/>
                      </a:endParaRPr>
                    </a:p>
                  </a:txBody>
                  <a:tcPr marL="35719" marR="35719" marT="35719" marB="35719"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Pct val="171000"/>
                        <a:buFont typeface="Gill Sans"/>
                        <a:buNone/>
                        <a:tabLst/>
                      </a:pPr>
                      <a:endParaRPr kumimoji="0" lang="en-US" sz="1400" b="1" i="0" u="none" strike="noStrike" cap="none" normalizeH="0" baseline="0" dirty="0" smtClean="0">
                        <a:ln>
                          <a:noFill/>
                        </a:ln>
                        <a:solidFill>
                          <a:srgbClr val="FFFF00"/>
                        </a:solidFill>
                        <a:effectLst/>
                        <a:latin typeface="Helvetica"/>
                        <a:ea typeface="Helvetica"/>
                        <a:cs typeface="Helvetica"/>
                        <a:sym typeface="Helvetica"/>
                      </a:endParaRPr>
                    </a:p>
                  </a:txBody>
                  <a:tcPr marL="35719" marR="35719" marT="35719" marB="35719"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891">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a:buNone/>
                        <a:tabLst/>
                      </a:pPr>
                      <a:r>
                        <a:rPr kumimoji="0" lang="en-US" sz="1400" b="1" i="0" u="none" strike="noStrike" cap="none" normalizeH="0" baseline="0" dirty="0" smtClean="0">
                          <a:ln>
                            <a:noFill/>
                          </a:ln>
                          <a:solidFill>
                            <a:srgbClr val="FFFF00"/>
                          </a:solidFill>
                          <a:effectLst/>
                          <a:latin typeface="Helvetica"/>
                          <a:ea typeface="Helvetica"/>
                          <a:cs typeface="Helvetica"/>
                          <a:sym typeface="Helvetica"/>
                        </a:rPr>
                        <a:t>Stored beam energy (MJ)</a:t>
                      </a:r>
                    </a:p>
                  </a:txBody>
                  <a:tcPr marL="35719" marR="35719" marT="35719" marB="35719"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Pct val="171000"/>
                        <a:buFont typeface="Gill Sans"/>
                        <a:buNone/>
                        <a:tabLst/>
                      </a:pPr>
                      <a:r>
                        <a:rPr kumimoji="0" lang="en-US" sz="1400" b="1" i="0" u="none" strike="noStrike" cap="none" normalizeH="0" baseline="0" dirty="0" smtClean="0">
                          <a:ln>
                            <a:noFill/>
                          </a:ln>
                          <a:solidFill>
                            <a:srgbClr val="FFFF00"/>
                          </a:solidFill>
                          <a:effectLst/>
                          <a:latin typeface="Helvetica"/>
                          <a:ea typeface="Helvetica"/>
                          <a:cs typeface="Helvetica"/>
                          <a:sym typeface="Helvetica"/>
                        </a:rPr>
                        <a:t>362</a:t>
                      </a:r>
                    </a:p>
                  </a:txBody>
                  <a:tcPr marL="35719" marR="35719" marT="35719" marB="35719"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891">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a:buNone/>
                        <a:tabLst/>
                      </a:pPr>
                      <a:r>
                        <a:rPr kumimoji="0" lang="en-US" sz="1400" b="1" i="0" u="none" strike="noStrike" cap="none" normalizeH="0" baseline="0" dirty="0" smtClean="0">
                          <a:ln>
                            <a:noFill/>
                          </a:ln>
                          <a:solidFill>
                            <a:srgbClr val="FFFF00"/>
                          </a:solidFill>
                          <a:effectLst/>
                          <a:latin typeface="Helvetica"/>
                          <a:ea typeface="Helvetica"/>
                          <a:cs typeface="Helvetica"/>
                          <a:sym typeface="Helvetica"/>
                        </a:rPr>
                        <a:t>Transverse </a:t>
                      </a:r>
                      <a:r>
                        <a:rPr kumimoji="0" lang="en-US" sz="1400" b="1" i="0" u="none" strike="noStrike" cap="none" normalizeH="0" baseline="0" dirty="0" err="1" smtClean="0">
                          <a:ln>
                            <a:noFill/>
                          </a:ln>
                          <a:solidFill>
                            <a:srgbClr val="FFFF00"/>
                          </a:solidFill>
                          <a:effectLst/>
                          <a:latin typeface="Helvetica"/>
                          <a:ea typeface="Helvetica"/>
                          <a:cs typeface="Helvetica"/>
                          <a:sym typeface="Helvetica"/>
                        </a:rPr>
                        <a:t>emittance</a:t>
                      </a:r>
                      <a:r>
                        <a:rPr kumimoji="0" lang="en-US" sz="1400" b="1" i="0" u="none" strike="noStrike" cap="none" normalizeH="0" baseline="0" dirty="0" smtClean="0">
                          <a:ln>
                            <a:noFill/>
                          </a:ln>
                          <a:solidFill>
                            <a:srgbClr val="FFFF00"/>
                          </a:solidFill>
                          <a:effectLst/>
                          <a:latin typeface="Helvetica"/>
                          <a:ea typeface="Helvetica"/>
                          <a:cs typeface="Helvetica"/>
                          <a:sym typeface="Helvetica"/>
                        </a:rPr>
                        <a:t> (</a:t>
                      </a:r>
                      <a:r>
                        <a:rPr kumimoji="0" lang="en-US" sz="1400" b="1" i="0" u="none" strike="noStrike" cap="none" normalizeH="0" baseline="0" dirty="0" err="1" smtClean="0">
                          <a:ln>
                            <a:noFill/>
                          </a:ln>
                          <a:solidFill>
                            <a:srgbClr val="FFFF00"/>
                          </a:solidFill>
                          <a:effectLst/>
                          <a:latin typeface="Helvetica"/>
                          <a:ea typeface="Helvetica"/>
                          <a:cs typeface="Helvetica"/>
                          <a:sym typeface="Helvetica"/>
                        </a:rPr>
                        <a:t>μm</a:t>
                      </a:r>
                      <a:r>
                        <a:rPr kumimoji="0" lang="en-US" sz="1400" b="1" i="0" u="none" strike="noStrike" cap="none" normalizeH="0" baseline="0" dirty="0" smtClean="0">
                          <a:ln>
                            <a:noFill/>
                          </a:ln>
                          <a:solidFill>
                            <a:srgbClr val="FFFF00"/>
                          </a:solidFill>
                          <a:effectLst/>
                          <a:latin typeface="Helvetica"/>
                          <a:ea typeface="Helvetica"/>
                          <a:cs typeface="Helvetica"/>
                          <a:sym typeface="Helvetica"/>
                        </a:rPr>
                        <a:t> </a:t>
                      </a:r>
                      <a:r>
                        <a:rPr kumimoji="0" lang="en-US" sz="1400" b="1" i="0" u="none" strike="noStrike" cap="none" normalizeH="0" baseline="0" dirty="0" err="1" smtClean="0">
                          <a:ln>
                            <a:noFill/>
                          </a:ln>
                          <a:solidFill>
                            <a:srgbClr val="FFFF00"/>
                          </a:solidFill>
                          <a:effectLst/>
                          <a:latin typeface="Helvetica"/>
                          <a:ea typeface="Helvetica"/>
                          <a:cs typeface="Helvetica"/>
                          <a:sym typeface="Helvetica"/>
                        </a:rPr>
                        <a:t>rad</a:t>
                      </a:r>
                      <a:r>
                        <a:rPr kumimoji="0" lang="en-US" sz="1400" b="1" i="0" u="none" strike="noStrike" cap="none" normalizeH="0" baseline="0" dirty="0" smtClean="0">
                          <a:ln>
                            <a:noFill/>
                          </a:ln>
                          <a:solidFill>
                            <a:srgbClr val="FFFF00"/>
                          </a:solidFill>
                          <a:effectLst/>
                          <a:latin typeface="Helvetica"/>
                          <a:ea typeface="Helvetica"/>
                          <a:cs typeface="Helvetica"/>
                          <a:sym typeface="Helvetica"/>
                        </a:rPr>
                        <a:t>)</a:t>
                      </a:r>
                    </a:p>
                  </a:txBody>
                  <a:tcPr marL="35719" marR="35719" marT="35719" marB="35719"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Pct val="171000"/>
                        <a:buFont typeface="Gill Sans"/>
                        <a:buNone/>
                        <a:tabLst/>
                      </a:pPr>
                      <a:r>
                        <a:rPr kumimoji="0" lang="en-US" sz="1400" b="1" i="0" u="none" strike="noStrike" cap="none" normalizeH="0" baseline="0" dirty="0" smtClean="0">
                          <a:ln>
                            <a:noFill/>
                          </a:ln>
                          <a:solidFill>
                            <a:srgbClr val="FFFF00"/>
                          </a:solidFill>
                          <a:effectLst/>
                          <a:latin typeface="Helvetica"/>
                          <a:ea typeface="Helvetica"/>
                          <a:cs typeface="Helvetica"/>
                          <a:sym typeface="Helvetica"/>
                        </a:rPr>
                        <a:t>3.75</a:t>
                      </a:r>
                    </a:p>
                  </a:txBody>
                  <a:tcPr marL="35719" marR="35719" marT="35719" marB="35719"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891">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a:buNone/>
                        <a:tabLst/>
                      </a:pPr>
                      <a:r>
                        <a:rPr kumimoji="0" lang="en-US" sz="1400" b="1" i="0" u="none" strike="noStrike" cap="none" normalizeH="0" baseline="0" dirty="0" smtClean="0">
                          <a:ln>
                            <a:noFill/>
                          </a:ln>
                          <a:solidFill>
                            <a:srgbClr val="FFFF00"/>
                          </a:solidFill>
                          <a:effectLst/>
                          <a:latin typeface="Helvetica"/>
                          <a:ea typeface="Helvetica"/>
                          <a:cs typeface="Helvetica"/>
                          <a:sym typeface="Helvetica"/>
                        </a:rPr>
                        <a:t>Bunch length (cm)</a:t>
                      </a:r>
                    </a:p>
                  </a:txBody>
                  <a:tcPr marL="35719" marR="35719" marT="35719" marB="35719"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Tx/>
                        <a:buSzPct val="171000"/>
                        <a:buFont typeface="Gill Sans"/>
                        <a:buNone/>
                        <a:tabLst/>
                      </a:pPr>
                      <a:r>
                        <a:rPr kumimoji="0" lang="en-US" sz="1400" b="1" i="0" u="none" strike="noStrike" cap="none" normalizeH="0" baseline="0" dirty="0" smtClean="0">
                          <a:ln>
                            <a:noFill/>
                          </a:ln>
                          <a:solidFill>
                            <a:srgbClr val="FFFF00"/>
                          </a:solidFill>
                          <a:effectLst/>
                          <a:latin typeface="Helvetica"/>
                          <a:ea typeface="Helvetica"/>
                          <a:cs typeface="Helvetica"/>
                          <a:sym typeface="Helvetica"/>
                        </a:rPr>
                        <a:t>7.55</a:t>
                      </a:r>
                    </a:p>
                  </a:txBody>
                  <a:tcPr marL="35719" marR="35719" marT="35719" marB="35719"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39" name="Gruppieren 38"/>
          <p:cNvGrpSpPr/>
          <p:nvPr/>
        </p:nvGrpSpPr>
        <p:grpSpPr>
          <a:xfrm>
            <a:off x="897596" y="1229710"/>
            <a:ext cx="2066322" cy="2546132"/>
            <a:chOff x="897596" y="1229710"/>
            <a:chExt cx="2066322" cy="2546132"/>
          </a:xfrm>
        </p:grpSpPr>
        <p:sp>
          <p:nvSpPr>
            <p:cNvPr id="14" name="Ellipse 13"/>
            <p:cNvSpPr/>
            <p:nvPr/>
          </p:nvSpPr>
          <p:spPr bwMode="auto">
            <a:xfrm>
              <a:off x="1876097" y="1229710"/>
              <a:ext cx="394137" cy="614856"/>
            </a:xfrm>
            <a:prstGeom prst="ellipse">
              <a:avLst/>
            </a:prstGeom>
            <a:no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AT" sz="2400">
                <a:solidFill>
                  <a:prstClr val="black"/>
                </a:solidFill>
                <a:latin typeface="Arial" pitchFamily="-112" charset="0"/>
                <a:ea typeface="ＭＳ Ｐゴシック" pitchFamily="-112" charset="-128"/>
                <a:cs typeface="ＭＳ Ｐゴシック" pitchFamily="-112" charset="-128"/>
              </a:endParaRPr>
            </a:p>
          </p:txBody>
        </p:sp>
        <p:cxnSp>
          <p:nvCxnSpPr>
            <p:cNvPr id="16" name="Gerade Verbindung 15"/>
            <p:cNvCxnSpPr>
              <a:stCxn id="14" idx="4"/>
            </p:cNvCxnSpPr>
            <p:nvPr/>
          </p:nvCxnSpPr>
          <p:spPr bwMode="auto">
            <a:xfrm rot="16200000" flipH="1">
              <a:off x="1675087" y="2242645"/>
              <a:ext cx="804041" cy="7882"/>
            </a:xfrm>
            <a:prstGeom prst="line">
              <a:avLst/>
            </a:prstGeom>
            <a:solidFill>
              <a:schemeClr val="accent1"/>
            </a:solidFill>
            <a:ln w="28575" cap="flat" cmpd="sng" algn="ctr">
              <a:solidFill>
                <a:schemeClr val="accent1">
                  <a:lumMod val="50000"/>
                </a:schemeClr>
              </a:solidFill>
              <a:prstDash val="solid"/>
              <a:round/>
              <a:headEnd type="none" w="med" len="med"/>
              <a:tailEnd type="none" w="med" len="med"/>
            </a:ln>
            <a:effectLst/>
          </p:spPr>
        </p:cxnSp>
        <p:graphicFrame>
          <p:nvGraphicFramePr>
            <p:cNvPr id="1026" name="Object 2"/>
            <p:cNvGraphicFramePr>
              <a:graphicFrameLocks noChangeAspect="1"/>
            </p:cNvGraphicFramePr>
            <p:nvPr/>
          </p:nvGraphicFramePr>
          <p:xfrm>
            <a:off x="897596" y="2632842"/>
            <a:ext cx="2066322" cy="1143000"/>
          </p:xfrm>
          <a:graphic>
            <a:graphicData uri="http://schemas.openxmlformats.org/presentationml/2006/ole">
              <mc:AlternateContent xmlns:mc="http://schemas.openxmlformats.org/markup-compatibility/2006">
                <mc:Choice xmlns:v="urn:schemas-microsoft-com:vml" Requires="v">
                  <p:oleObj spid="_x0000_s7189" name="Formel" r:id="rId7" imgW="799920" imgH="469800" progId="Equation.3">
                    <p:embed/>
                  </p:oleObj>
                </mc:Choice>
                <mc:Fallback>
                  <p:oleObj name="Formel" r:id="rId7" imgW="799920" imgH="469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596" y="2632842"/>
                          <a:ext cx="2066322" cy="1143000"/>
                        </a:xfrm>
                        <a:prstGeom prst="rect">
                          <a:avLst/>
                        </a:prstGeom>
                        <a:solidFill>
                          <a:srgbClr val="A5C5F9"/>
                        </a:solidFill>
                        <a:ln w="28575">
                          <a:solidFill>
                            <a:schemeClr val="tx2"/>
                          </a:solidFill>
                          <a:miter lim="800000"/>
                          <a:headEnd/>
                          <a:tailEnd/>
                        </a:ln>
                      </p:spPr>
                    </p:pic>
                  </p:oleObj>
                </mc:Fallback>
              </mc:AlternateContent>
            </a:graphicData>
          </a:graphic>
        </p:graphicFrame>
      </p:grpSp>
      <p:grpSp>
        <p:nvGrpSpPr>
          <p:cNvPr id="40" name="Gruppieren 39"/>
          <p:cNvGrpSpPr/>
          <p:nvPr/>
        </p:nvGrpSpPr>
        <p:grpSpPr>
          <a:xfrm>
            <a:off x="843454" y="4405472"/>
            <a:ext cx="7180551" cy="2074157"/>
            <a:chOff x="843454" y="4405472"/>
            <a:chExt cx="7180551" cy="2074157"/>
          </a:xfrm>
        </p:grpSpPr>
        <p:sp>
          <p:nvSpPr>
            <p:cNvPr id="30" name="Textfeld 29"/>
            <p:cNvSpPr txBox="1"/>
            <p:nvPr/>
          </p:nvSpPr>
          <p:spPr>
            <a:xfrm>
              <a:off x="843454" y="4405472"/>
              <a:ext cx="5722884" cy="1569660"/>
            </a:xfrm>
            <a:prstGeom prst="rect">
              <a:avLst/>
            </a:prstGeom>
            <a:noFill/>
          </p:spPr>
          <p:txBody>
            <a:bodyPr wrap="square" rtlCol="0">
              <a:spAutoFit/>
            </a:bodyPr>
            <a:lstStyle/>
            <a:p>
              <a:r>
                <a:rPr lang="de-AT" sz="2400" dirty="0" smtClean="0">
                  <a:solidFill>
                    <a:prstClr val="black"/>
                  </a:solidFill>
                </a:rPr>
                <a:t>Units:</a:t>
              </a:r>
            </a:p>
            <a:p>
              <a:pPr>
                <a:buClr>
                  <a:srgbClr val="4F81BD">
                    <a:lumMod val="50000"/>
                  </a:srgbClr>
                </a:buClr>
                <a:buFont typeface="Wingdings" pitchFamily="2" charset="2"/>
                <a:buChar char="§"/>
              </a:pPr>
              <a:r>
                <a:rPr lang="de-AT" sz="2400" dirty="0" smtClean="0">
                  <a:solidFill>
                    <a:prstClr val="black"/>
                  </a:solidFill>
                </a:rPr>
                <a:t> </a:t>
              </a:r>
              <a:r>
                <a:rPr lang="de-AT" sz="2400" dirty="0" err="1" smtClean="0">
                  <a:solidFill>
                    <a:prstClr val="black"/>
                  </a:solidFill>
                </a:rPr>
                <a:t>instantaneous</a:t>
              </a:r>
              <a:r>
                <a:rPr lang="de-AT" sz="2400" dirty="0" smtClean="0">
                  <a:solidFill>
                    <a:prstClr val="black"/>
                  </a:solidFill>
                </a:rPr>
                <a:t> L</a:t>
              </a:r>
              <a:r>
                <a:rPr lang="de-AT" sz="2400" b="1" dirty="0" smtClean="0">
                  <a:solidFill>
                    <a:prstClr val="black"/>
                  </a:solidFill>
                </a:rPr>
                <a:t>: </a:t>
              </a:r>
              <a:r>
                <a:rPr lang="de-AT" sz="2400" dirty="0" smtClean="0">
                  <a:solidFill>
                    <a:prstClr val="black"/>
                  </a:solidFill>
                </a:rPr>
                <a:t>cm</a:t>
              </a:r>
              <a:r>
                <a:rPr lang="de-AT" sz="2400" baseline="30000" dirty="0" smtClean="0">
                  <a:solidFill>
                    <a:prstClr val="black"/>
                  </a:solidFill>
                </a:rPr>
                <a:t>-2</a:t>
              </a:r>
              <a:r>
                <a:rPr lang="de-AT" sz="2400" dirty="0" smtClean="0">
                  <a:solidFill>
                    <a:prstClr val="black"/>
                  </a:solidFill>
                </a:rPr>
                <a:t> s</a:t>
              </a:r>
              <a:r>
                <a:rPr lang="de-AT" sz="2400" baseline="30000" dirty="0" smtClean="0">
                  <a:solidFill>
                    <a:prstClr val="black"/>
                  </a:solidFill>
                </a:rPr>
                <a:t>-1</a:t>
              </a:r>
              <a:endParaRPr lang="de-AT" sz="2400" dirty="0" smtClean="0">
                <a:solidFill>
                  <a:prstClr val="black"/>
                </a:solidFill>
              </a:endParaRPr>
            </a:p>
            <a:p>
              <a:pPr>
                <a:buClr>
                  <a:srgbClr val="4F81BD">
                    <a:lumMod val="50000"/>
                  </a:srgbClr>
                </a:buClr>
                <a:buFont typeface="Wingdings" pitchFamily="2" charset="2"/>
                <a:buChar char="§"/>
              </a:pPr>
              <a:r>
                <a:rPr lang="de-AT" sz="2400" dirty="0" smtClean="0">
                  <a:solidFill>
                    <a:prstClr val="black"/>
                  </a:solidFill>
                </a:rPr>
                <a:t> </a:t>
              </a:r>
              <a:r>
                <a:rPr lang="de-AT" sz="2400" dirty="0" err="1" smtClean="0">
                  <a:solidFill>
                    <a:prstClr val="black"/>
                  </a:solidFill>
                </a:rPr>
                <a:t>integrated</a:t>
              </a:r>
              <a:r>
                <a:rPr lang="de-AT" sz="2400" dirty="0" smtClean="0">
                  <a:solidFill>
                    <a:prstClr val="black"/>
                  </a:solidFill>
                </a:rPr>
                <a:t> L: b</a:t>
              </a:r>
              <a:r>
                <a:rPr lang="de-AT" sz="2400" baseline="30000" dirty="0" smtClean="0">
                  <a:solidFill>
                    <a:prstClr val="black"/>
                  </a:solidFill>
                </a:rPr>
                <a:t>-1 </a:t>
              </a:r>
              <a:r>
                <a:rPr lang="de-AT" sz="2400" dirty="0" smtClean="0">
                  <a:solidFill>
                    <a:prstClr val="black"/>
                  </a:solidFill>
                </a:rPr>
                <a:t>(</a:t>
              </a:r>
              <a:r>
                <a:rPr lang="el-GR" sz="2400" dirty="0" smtClean="0">
                  <a:solidFill>
                    <a:prstClr val="black"/>
                  </a:solidFill>
                </a:rPr>
                <a:t>μ</a:t>
              </a:r>
              <a:r>
                <a:rPr lang="de-AT" sz="2400" dirty="0" smtClean="0">
                  <a:solidFill>
                    <a:prstClr val="black"/>
                  </a:solidFill>
                </a:rPr>
                <a:t>b</a:t>
              </a:r>
              <a:r>
                <a:rPr lang="de-AT" sz="2400" baseline="30000" dirty="0" smtClean="0">
                  <a:solidFill>
                    <a:prstClr val="black"/>
                  </a:solidFill>
                </a:rPr>
                <a:t>-1</a:t>
              </a:r>
              <a:r>
                <a:rPr lang="de-AT" sz="2400" dirty="0" smtClean="0">
                  <a:solidFill>
                    <a:prstClr val="black"/>
                  </a:solidFill>
                </a:rPr>
                <a:t> , nb</a:t>
              </a:r>
              <a:r>
                <a:rPr lang="de-AT" sz="2400" baseline="30000" dirty="0" smtClean="0">
                  <a:solidFill>
                    <a:prstClr val="black"/>
                  </a:solidFill>
                </a:rPr>
                <a:t>-1 </a:t>
              </a:r>
              <a:r>
                <a:rPr lang="de-AT" sz="2400" dirty="0" smtClean="0">
                  <a:solidFill>
                    <a:prstClr val="black"/>
                  </a:solidFill>
                </a:rPr>
                <a:t>, pb</a:t>
              </a:r>
              <a:r>
                <a:rPr lang="de-AT" sz="2400" baseline="30000" dirty="0" smtClean="0">
                  <a:solidFill>
                    <a:prstClr val="black"/>
                  </a:solidFill>
                </a:rPr>
                <a:t>-1</a:t>
              </a:r>
              <a:r>
                <a:rPr lang="de-AT" sz="2400" dirty="0" smtClean="0">
                  <a:solidFill>
                    <a:prstClr val="black"/>
                  </a:solidFill>
                </a:rPr>
                <a:t>, fb</a:t>
              </a:r>
              <a:r>
                <a:rPr lang="de-AT" sz="2400" baseline="30000" dirty="0" smtClean="0">
                  <a:solidFill>
                    <a:prstClr val="black"/>
                  </a:solidFill>
                </a:rPr>
                <a:t>-1</a:t>
              </a:r>
              <a:r>
                <a:rPr lang="de-AT" sz="2400" dirty="0" smtClean="0">
                  <a:solidFill>
                    <a:prstClr val="black"/>
                  </a:solidFill>
                </a:rPr>
                <a:t>)</a:t>
              </a:r>
              <a:r>
                <a:rPr lang="de-AT" sz="2400" baseline="30000" dirty="0" smtClean="0">
                  <a:solidFill>
                    <a:prstClr val="black"/>
                  </a:solidFill>
                </a:rPr>
                <a:t/>
              </a:r>
              <a:br>
                <a:rPr lang="de-AT" sz="2400" baseline="30000" dirty="0" smtClean="0">
                  <a:solidFill>
                    <a:prstClr val="black"/>
                  </a:solidFill>
                </a:rPr>
              </a:br>
              <a:r>
                <a:rPr lang="de-AT" sz="2400" baseline="30000" dirty="0" smtClean="0">
                  <a:solidFill>
                    <a:prstClr val="black"/>
                  </a:solidFill>
                </a:rPr>
                <a:t>	</a:t>
              </a:r>
              <a:r>
                <a:rPr lang="de-AT" sz="2400" dirty="0" smtClean="0">
                  <a:solidFill>
                    <a:prstClr val="black"/>
                  </a:solidFill>
                </a:rPr>
                <a:t>(1 </a:t>
              </a:r>
              <a:r>
                <a:rPr lang="de-AT" sz="2400" dirty="0" err="1" smtClean="0">
                  <a:solidFill>
                    <a:prstClr val="black"/>
                  </a:solidFill>
                </a:rPr>
                <a:t>barn</a:t>
              </a:r>
              <a:r>
                <a:rPr lang="de-AT" sz="2400" dirty="0" smtClean="0">
                  <a:solidFill>
                    <a:prstClr val="black"/>
                  </a:solidFill>
                </a:rPr>
                <a:t> = 10</a:t>
              </a:r>
              <a:r>
                <a:rPr lang="de-AT" sz="2400" baseline="30000" dirty="0" smtClean="0">
                  <a:solidFill>
                    <a:prstClr val="black"/>
                  </a:solidFill>
                </a:rPr>
                <a:t>-24 </a:t>
              </a:r>
              <a:r>
                <a:rPr lang="de-AT" sz="2400" dirty="0" smtClean="0">
                  <a:solidFill>
                    <a:prstClr val="black"/>
                  </a:solidFill>
                </a:rPr>
                <a:t>cm</a:t>
              </a:r>
              <a:r>
                <a:rPr lang="de-AT" sz="2400" baseline="30000" dirty="0" smtClean="0">
                  <a:solidFill>
                    <a:prstClr val="black"/>
                  </a:solidFill>
                </a:rPr>
                <a:t>2</a:t>
              </a:r>
              <a:r>
                <a:rPr lang="de-AT" sz="2400" dirty="0" smtClean="0">
                  <a:solidFill>
                    <a:prstClr val="black"/>
                  </a:solidFill>
                </a:rPr>
                <a:t>)</a:t>
              </a:r>
              <a:endParaRPr lang="de-AT" sz="2400" baseline="30000" dirty="0" smtClean="0">
                <a:solidFill>
                  <a:prstClr val="black"/>
                </a:solidFill>
              </a:endParaRPr>
            </a:p>
          </p:txBody>
        </p:sp>
        <p:sp>
          <p:nvSpPr>
            <p:cNvPr id="32" name="Textfeld 31"/>
            <p:cNvSpPr txBox="1"/>
            <p:nvPr/>
          </p:nvSpPr>
          <p:spPr>
            <a:xfrm>
              <a:off x="851336" y="6017964"/>
              <a:ext cx="7172669" cy="461665"/>
            </a:xfrm>
            <a:prstGeom prst="rect">
              <a:avLst/>
            </a:prstGeom>
            <a:noFill/>
          </p:spPr>
          <p:txBody>
            <a:bodyPr wrap="none" rtlCol="0">
              <a:spAutoFit/>
            </a:bodyPr>
            <a:lstStyle/>
            <a:p>
              <a:r>
                <a:rPr lang="de-AT" sz="2400" dirty="0" smtClean="0">
                  <a:solidFill>
                    <a:prstClr val="black"/>
                  </a:solidFill>
                </a:rPr>
                <a:t>L(LHC)=</a:t>
              </a:r>
              <a:r>
                <a:rPr lang="en-US" sz="2400" dirty="0" smtClean="0">
                  <a:solidFill>
                    <a:prstClr val="black"/>
                  </a:solidFill>
                  <a:sym typeface="Helvetica"/>
                </a:rPr>
                <a:t> 10</a:t>
              </a:r>
              <a:r>
                <a:rPr lang="en-US" sz="2400" baseline="30000" dirty="0" smtClean="0">
                  <a:solidFill>
                    <a:prstClr val="black"/>
                  </a:solidFill>
                  <a:sym typeface="Helvetica"/>
                </a:rPr>
                <a:t>34</a:t>
              </a:r>
              <a:r>
                <a:rPr lang="en-US" sz="2400" dirty="0" smtClean="0">
                  <a:solidFill>
                    <a:prstClr val="black"/>
                  </a:solidFill>
                  <a:sym typeface="Helvetica"/>
                </a:rPr>
                <a:t> cm-2 s-1  ~ 30*</a:t>
              </a:r>
              <a:r>
                <a:rPr lang="en-US" sz="2400" dirty="0" err="1" smtClean="0">
                  <a:solidFill>
                    <a:prstClr val="black"/>
                  </a:solidFill>
                  <a:sym typeface="Helvetica"/>
                </a:rPr>
                <a:t>Tevatron</a:t>
              </a:r>
              <a:r>
                <a:rPr lang="en-US" sz="2400" dirty="0" smtClean="0">
                  <a:solidFill>
                    <a:prstClr val="black"/>
                  </a:solidFill>
                  <a:sym typeface="Helvetica"/>
                </a:rPr>
                <a:t> (</a:t>
              </a:r>
              <a:r>
                <a:rPr lang="en-US" sz="2400" dirty="0" smtClean="0">
                  <a:solidFill>
                    <a:prstClr val="black"/>
                  </a:solidFill>
                </a:rPr>
                <a:t>3x10</a:t>
              </a:r>
              <a:r>
                <a:rPr lang="en-US" sz="2400" baseline="30000" dirty="0" smtClean="0">
                  <a:solidFill>
                    <a:prstClr val="black"/>
                  </a:solidFill>
                </a:rPr>
                <a:t>32</a:t>
              </a:r>
              <a:r>
                <a:rPr lang="en-US" sz="2400" dirty="0" smtClean="0">
                  <a:solidFill>
                    <a:prstClr val="black"/>
                  </a:solidFill>
                </a:rPr>
                <a:t> cm-2 s-1)</a:t>
              </a:r>
              <a:endParaRPr lang="de-AT" sz="2400" dirty="0" smtClean="0">
                <a:solidFill>
                  <a:prstClr val="black"/>
                </a:solidFill>
              </a:endParaRPr>
            </a:p>
          </p:txBody>
        </p:sp>
      </p:grpSp>
      <p:pic>
        <p:nvPicPr>
          <p:cNvPr id="36" name="Grafik 35" descr="lui_days_liny-2010-09-03.png"/>
          <p:cNvPicPr>
            <a:picLocks noChangeAspect="1"/>
          </p:cNvPicPr>
          <p:nvPr/>
        </p:nvPicPr>
        <p:blipFill>
          <a:blip r:embed="rId9" cstate="print"/>
          <a:srcRect t="6699" r="11239"/>
          <a:stretch>
            <a:fillRect/>
          </a:stretch>
        </p:blipFill>
        <p:spPr>
          <a:xfrm>
            <a:off x="-4852024" y="2486746"/>
            <a:ext cx="3813096" cy="4008120"/>
          </a:xfrm>
          <a:prstGeom prst="rect">
            <a:avLst/>
          </a:prstGeom>
        </p:spPr>
      </p:pic>
      <p:grpSp>
        <p:nvGrpSpPr>
          <p:cNvPr id="31" name="Gruppieren 30"/>
          <p:cNvGrpSpPr/>
          <p:nvPr/>
        </p:nvGrpSpPr>
        <p:grpSpPr>
          <a:xfrm>
            <a:off x="1402683" y="1466193"/>
            <a:ext cx="6400800" cy="4840014"/>
            <a:chOff x="-489179" y="2017986"/>
            <a:chExt cx="6400800" cy="4840014"/>
          </a:xfrm>
        </p:grpSpPr>
        <p:sp>
          <p:nvSpPr>
            <p:cNvPr id="34" name="Abgerundetes Rechteck 33"/>
            <p:cNvSpPr/>
            <p:nvPr/>
          </p:nvSpPr>
          <p:spPr bwMode="auto">
            <a:xfrm>
              <a:off x="-489179" y="2017986"/>
              <a:ext cx="6400800" cy="4840014"/>
            </a:xfrm>
            <a:prstGeom prst="roundRect">
              <a:avLst>
                <a:gd name="adj" fmla="val 7614"/>
              </a:avLst>
            </a:prstGeom>
            <a:solidFill>
              <a:schemeClr val="bg1"/>
            </a:solidFill>
            <a:ln w="9525" cap="flat" cmpd="sng" algn="ctr">
              <a:solidFill>
                <a:schemeClr val="accent1">
                  <a:lumMod val="50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AT" sz="2400">
                <a:solidFill>
                  <a:prstClr val="black"/>
                </a:solidFill>
                <a:latin typeface="Arial" pitchFamily="-112" charset="0"/>
                <a:ea typeface="ＭＳ Ｐゴシック" pitchFamily="-112" charset="-128"/>
                <a:cs typeface="ＭＳ Ｐゴシック" pitchFamily="-112" charset="-128"/>
              </a:endParaRPr>
            </a:p>
          </p:txBody>
        </p:sp>
        <p:sp>
          <p:nvSpPr>
            <p:cNvPr id="35" name="TextBox 7"/>
            <p:cNvSpPr txBox="1"/>
            <p:nvPr/>
          </p:nvSpPr>
          <p:spPr>
            <a:xfrm>
              <a:off x="-221166" y="2198631"/>
              <a:ext cx="5880537" cy="461665"/>
            </a:xfrm>
            <a:prstGeom prst="rect">
              <a:avLst/>
            </a:prstGeom>
            <a:solidFill>
              <a:schemeClr val="accent1">
                <a:lumMod val="20000"/>
                <a:lumOff val="80000"/>
              </a:schemeClr>
            </a:solidFill>
            <a:ln>
              <a:solidFill>
                <a:schemeClr val="accent1">
                  <a:lumMod val="50000"/>
                </a:schemeClr>
              </a:solidFill>
            </a:ln>
          </p:spPr>
          <p:txBody>
            <a:bodyPr wrap="square">
              <a:spAutoFit/>
            </a:bodyPr>
            <a:lstStyle/>
            <a:p>
              <a:pPr marL="287338" indent="-287338" algn="ctr">
                <a:spcBef>
                  <a:spcPts val="1600"/>
                </a:spcBef>
                <a:buClr>
                  <a:srgbClr val="0000FF"/>
                </a:buClr>
                <a:buSzPct val="80000"/>
                <a:defRPr/>
              </a:pPr>
              <a:r>
                <a:rPr lang="en-US" sz="2400" b="1" dirty="0">
                  <a:solidFill>
                    <a:srgbClr val="4F81BD">
                      <a:lumMod val="75000"/>
                    </a:srgbClr>
                  </a:solidFill>
                </a:rPr>
                <a:t>Integrated luminosity ~ </a:t>
              </a:r>
              <a:r>
                <a:rPr lang="en-US" sz="2400" b="1" dirty="0" smtClean="0">
                  <a:solidFill>
                    <a:srgbClr val="4F81BD">
                      <a:lumMod val="75000"/>
                    </a:srgbClr>
                  </a:solidFill>
                </a:rPr>
                <a:t>45 </a:t>
              </a:r>
              <a:r>
                <a:rPr lang="en-US" sz="2400" b="1" dirty="0">
                  <a:solidFill>
                    <a:srgbClr val="4F81BD">
                      <a:lumMod val="75000"/>
                    </a:srgbClr>
                  </a:solidFill>
                </a:rPr>
                <a:t>pb</a:t>
              </a:r>
              <a:r>
                <a:rPr lang="en-US" sz="2400" b="1" baseline="30000" dirty="0">
                  <a:solidFill>
                    <a:srgbClr val="4F81BD">
                      <a:lumMod val="75000"/>
                    </a:srgbClr>
                  </a:solidFill>
                </a:rPr>
                <a:t>-1</a:t>
              </a:r>
              <a:r>
                <a:rPr lang="en-US" sz="2400" b="1" dirty="0">
                  <a:solidFill>
                    <a:srgbClr val="4F81BD">
                      <a:lumMod val="75000"/>
                    </a:srgbClr>
                  </a:solidFill>
                </a:rPr>
                <a:t> </a:t>
              </a:r>
              <a:r>
                <a:rPr lang="en-US" sz="2400" b="1" dirty="0" smtClean="0">
                  <a:solidFill>
                    <a:srgbClr val="4F81BD">
                      <a:lumMod val="75000"/>
                    </a:srgbClr>
                  </a:solidFill>
                </a:rPr>
                <a:t>(end 2010</a:t>
              </a:r>
              <a:r>
                <a:rPr lang="en-US" sz="2400" b="1" dirty="0">
                  <a:solidFill>
                    <a:srgbClr val="4F81BD">
                      <a:lumMod val="75000"/>
                    </a:srgbClr>
                  </a:solidFill>
                </a:rPr>
                <a:t>) </a:t>
              </a:r>
            </a:p>
          </p:txBody>
        </p:sp>
        <p:sp>
          <p:nvSpPr>
            <p:cNvPr id="37" name="Textfeld 36"/>
            <p:cNvSpPr txBox="1"/>
            <p:nvPr/>
          </p:nvSpPr>
          <p:spPr>
            <a:xfrm>
              <a:off x="3516491" y="2970747"/>
              <a:ext cx="2393027" cy="830997"/>
            </a:xfrm>
            <a:prstGeom prst="rect">
              <a:avLst/>
            </a:prstGeom>
            <a:noFill/>
          </p:spPr>
          <p:txBody>
            <a:bodyPr wrap="none" rtlCol="0">
              <a:spAutoFit/>
            </a:bodyPr>
            <a:lstStyle/>
            <a:p>
              <a:r>
                <a:rPr lang="en-US" sz="2400" b="1" dirty="0" smtClean="0">
                  <a:solidFill>
                    <a:srgbClr val="4F81BD">
                      <a:lumMod val="75000"/>
                    </a:srgbClr>
                  </a:solidFill>
                  <a:ea typeface="Helvetica"/>
                  <a:cs typeface="Helvetica"/>
                  <a:sym typeface="Arial" pitchFamily="34" charset="0"/>
                </a:rPr>
                <a:t>Goal 2010/11: </a:t>
              </a:r>
              <a:br>
                <a:rPr lang="en-US" sz="2400" b="1" dirty="0" smtClean="0">
                  <a:solidFill>
                    <a:srgbClr val="4F81BD">
                      <a:lumMod val="75000"/>
                    </a:srgbClr>
                  </a:solidFill>
                  <a:ea typeface="Helvetica"/>
                  <a:cs typeface="Helvetica"/>
                  <a:sym typeface="Arial" pitchFamily="34" charset="0"/>
                </a:rPr>
              </a:br>
              <a:r>
                <a:rPr lang="en-US" sz="2400" b="1" dirty="0" smtClean="0">
                  <a:solidFill>
                    <a:srgbClr val="4F81BD">
                      <a:lumMod val="75000"/>
                    </a:srgbClr>
                  </a:solidFill>
                  <a:ea typeface="Helvetica"/>
                  <a:cs typeface="Helvetica"/>
                  <a:sym typeface="Arial" pitchFamily="34" charset="0"/>
                </a:rPr>
                <a:t>1 fb</a:t>
              </a:r>
              <a:r>
                <a:rPr lang="en-US" sz="2400" b="1" baseline="30000" dirty="0" smtClean="0">
                  <a:solidFill>
                    <a:srgbClr val="4F81BD">
                      <a:lumMod val="75000"/>
                    </a:srgbClr>
                  </a:solidFill>
                  <a:ea typeface="Helvetica"/>
                  <a:cs typeface="Helvetica"/>
                  <a:sym typeface="Arial" pitchFamily="34" charset="0"/>
                </a:rPr>
                <a:t>-1</a:t>
              </a:r>
              <a:r>
                <a:rPr lang="en-US" sz="2400" b="1" dirty="0" smtClean="0">
                  <a:solidFill>
                    <a:srgbClr val="4F81BD">
                      <a:lumMod val="75000"/>
                    </a:srgbClr>
                  </a:solidFill>
                  <a:ea typeface="Helvetica"/>
                  <a:cs typeface="Helvetica"/>
                  <a:sym typeface="Arial" pitchFamily="34" charset="0"/>
                </a:rPr>
                <a:t> of data/exp</a:t>
              </a:r>
              <a:endParaRPr lang="de-AT" sz="2400" dirty="0" err="1" smtClean="0">
                <a:solidFill>
                  <a:prstClr val="black"/>
                </a:solidFill>
              </a:endParaRPr>
            </a:p>
          </p:txBody>
        </p:sp>
        <p:sp>
          <p:nvSpPr>
            <p:cNvPr id="38" name="Rectangle 84"/>
            <p:cNvSpPr>
              <a:spLocks/>
            </p:cNvSpPr>
            <p:nvPr/>
          </p:nvSpPr>
          <p:spPr bwMode="auto">
            <a:xfrm>
              <a:off x="3517889" y="3908796"/>
              <a:ext cx="2255520" cy="2590800"/>
            </a:xfrm>
            <a:prstGeom prst="rect">
              <a:avLst/>
            </a:prstGeom>
            <a:noFill/>
            <a:ln w="12700">
              <a:noFill/>
              <a:miter lim="800000"/>
              <a:headEnd/>
              <a:tailEnd/>
            </a:ln>
          </p:spPr>
          <p:txBody>
            <a:bodyPr lIns="0" tIns="0" rIns="28573" bIns="0"/>
            <a:lstStyle/>
            <a:p>
              <a:pPr>
                <a:spcBef>
                  <a:spcPts val="1200"/>
                </a:spcBef>
              </a:pPr>
              <a:r>
                <a:rPr lang="en-US" b="1" dirty="0" smtClean="0">
                  <a:solidFill>
                    <a:prstClr val="black"/>
                  </a:solidFill>
                  <a:ea typeface="Helvetica"/>
                  <a:cs typeface="Helvetica"/>
                  <a:sym typeface="Arial" pitchFamily="34" charset="0"/>
                </a:rPr>
                <a:t>Requires in 2011:</a:t>
              </a:r>
            </a:p>
            <a:p>
              <a:pPr>
                <a:spcBef>
                  <a:spcPts val="1200"/>
                </a:spcBef>
                <a:buClr>
                  <a:srgbClr val="4F81BD">
                    <a:lumMod val="50000"/>
                  </a:srgbClr>
                </a:buClr>
                <a:buFont typeface="Wingdings" pitchFamily="2" charset="2"/>
                <a:buChar char="§"/>
              </a:pPr>
              <a:r>
                <a:rPr lang="en-US" dirty="0" smtClean="0">
                  <a:solidFill>
                    <a:prstClr val="black"/>
                  </a:solidFill>
                  <a:ea typeface="Helvetica"/>
                  <a:cs typeface="Helvetica"/>
                  <a:sym typeface="Arial" pitchFamily="34" charset="0"/>
                </a:rPr>
                <a:t> L ~ </a:t>
              </a:r>
              <a:r>
                <a:rPr lang="en-US" dirty="0" err="1" smtClean="0">
                  <a:solidFill>
                    <a:prstClr val="black"/>
                  </a:solidFill>
                  <a:ea typeface="Helvetica"/>
                  <a:cs typeface="Helvetica"/>
                  <a:sym typeface="Arial" pitchFamily="34" charset="0"/>
                </a:rPr>
                <a:t>Tevatron</a:t>
              </a:r>
              <a:r>
                <a:rPr lang="en-US" dirty="0" smtClean="0">
                  <a:solidFill>
                    <a:prstClr val="black"/>
                  </a:solidFill>
                  <a:ea typeface="Helvetica"/>
                  <a:cs typeface="Helvetica"/>
                  <a:sym typeface="Arial" pitchFamily="34" charset="0"/>
                </a:rPr>
                <a:t> Luminosity</a:t>
              </a:r>
            </a:p>
            <a:p>
              <a:pPr>
                <a:spcBef>
                  <a:spcPts val="1200"/>
                </a:spcBef>
                <a:buClr>
                  <a:srgbClr val="4F81BD">
                    <a:lumMod val="50000"/>
                  </a:srgbClr>
                </a:buClr>
                <a:buFont typeface="Wingdings" pitchFamily="2" charset="2"/>
                <a:buChar char="§"/>
              </a:pPr>
              <a:r>
                <a:rPr lang="en-US" dirty="0" smtClean="0">
                  <a:solidFill>
                    <a:prstClr val="black"/>
                  </a:solidFill>
                  <a:ea typeface="Helvetica"/>
                  <a:cs typeface="Helvetica"/>
                  <a:sym typeface="Arial" pitchFamily="34" charset="0"/>
                </a:rPr>
                <a:t> </a:t>
              </a:r>
              <a:r>
                <a:rPr lang="en-US" dirty="0" smtClean="0">
                  <a:solidFill>
                    <a:srgbClr val="4F81BD">
                      <a:lumMod val="50000"/>
                    </a:srgbClr>
                  </a:solidFill>
                  <a:ea typeface="Helvetica"/>
                  <a:cs typeface="Helvetica"/>
                  <a:sym typeface="Arial" pitchFamily="34" charset="0"/>
                </a:rPr>
                <a:t>~</a:t>
              </a:r>
              <a:r>
                <a:rPr lang="en-US" b="1" dirty="0" smtClean="0">
                  <a:solidFill>
                    <a:srgbClr val="4F81BD">
                      <a:lumMod val="50000"/>
                    </a:srgbClr>
                  </a:solidFill>
                  <a:ea typeface="Helvetica"/>
                  <a:cs typeface="Helvetica"/>
                  <a:sym typeface="Arial" pitchFamily="34" charset="0"/>
                </a:rPr>
                <a:t>700 bunches</a:t>
              </a:r>
              <a:r>
                <a:rPr lang="en-US" dirty="0" smtClean="0">
                  <a:solidFill>
                    <a:srgbClr val="4F81BD">
                      <a:lumMod val="50000"/>
                    </a:srgbClr>
                  </a:solidFill>
                  <a:ea typeface="Helvetica"/>
                  <a:cs typeface="Helvetica"/>
                  <a:sym typeface="Arial" pitchFamily="34" charset="0"/>
                </a:rPr>
                <a:t> </a:t>
              </a:r>
              <a:r>
                <a:rPr lang="en-US" dirty="0" smtClean="0">
                  <a:solidFill>
                    <a:prstClr val="black"/>
                  </a:solidFill>
                  <a:ea typeface="Helvetica"/>
                  <a:cs typeface="Helvetica"/>
                  <a:sym typeface="Arial" pitchFamily="34" charset="0"/>
                </a:rPr>
                <a:t>of 10</a:t>
              </a:r>
              <a:r>
                <a:rPr lang="en-US" baseline="30000" dirty="0" smtClean="0">
                  <a:solidFill>
                    <a:prstClr val="black"/>
                  </a:solidFill>
                  <a:ea typeface="Helvetica"/>
                  <a:cs typeface="Helvetica"/>
                  <a:sym typeface="Arial" pitchFamily="34" charset="0"/>
                </a:rPr>
                <a:t>11</a:t>
              </a:r>
              <a:r>
                <a:rPr lang="en-US" dirty="0" smtClean="0">
                  <a:solidFill>
                    <a:prstClr val="black"/>
                  </a:solidFill>
                  <a:ea typeface="Helvetica"/>
                  <a:cs typeface="Helvetica"/>
                  <a:sym typeface="Arial" pitchFamily="34" charset="0"/>
                </a:rPr>
                <a:t> p each</a:t>
              </a:r>
            </a:p>
            <a:p>
              <a:pPr>
                <a:spcBef>
                  <a:spcPts val="1200"/>
                </a:spcBef>
                <a:buClr>
                  <a:srgbClr val="4F81BD">
                    <a:lumMod val="50000"/>
                  </a:srgbClr>
                </a:buClr>
                <a:buFont typeface="Wingdings" pitchFamily="2" charset="2"/>
                <a:buChar char="§"/>
              </a:pPr>
              <a:r>
                <a:rPr lang="en-US" b="1" dirty="0" smtClean="0">
                  <a:solidFill>
                    <a:srgbClr val="4F81BD">
                      <a:lumMod val="50000"/>
                    </a:srgbClr>
                  </a:solidFill>
                  <a:ea typeface="Helvetica"/>
                  <a:cs typeface="Helvetica"/>
                  <a:sym typeface="Arial" pitchFamily="34" charset="0"/>
                </a:rPr>
                <a:t>~30 MJ </a:t>
              </a:r>
              <a:r>
                <a:rPr lang="en-US" dirty="0" smtClean="0">
                  <a:solidFill>
                    <a:prstClr val="black"/>
                  </a:solidFill>
                  <a:ea typeface="Helvetica"/>
                  <a:cs typeface="Helvetica"/>
                  <a:sym typeface="Arial" pitchFamily="34" charset="0"/>
                </a:rPr>
                <a:t>stored energy  (10% of nominal)</a:t>
              </a:r>
            </a:p>
            <a:p>
              <a:pPr>
                <a:spcBef>
                  <a:spcPts val="1200"/>
                </a:spcBef>
                <a:buFont typeface="Wingdings" pitchFamily="2" charset="2"/>
                <a:buChar char="§"/>
              </a:pPr>
              <a:endParaRPr lang="en-US" dirty="0" smtClean="0">
                <a:solidFill>
                  <a:prstClr val="black"/>
                </a:solidFill>
                <a:ea typeface="Helvetica"/>
                <a:cs typeface="Helvetica"/>
                <a:sym typeface="Arial" pitchFamily="34" charset="0"/>
              </a:endParaRPr>
            </a:p>
            <a:p>
              <a:pPr>
                <a:spcBef>
                  <a:spcPts val="1200"/>
                </a:spcBef>
                <a:buFont typeface="Wingdings" pitchFamily="2" charset="2"/>
                <a:buChar char="§"/>
              </a:pPr>
              <a:endParaRPr lang="en-US" b="1" dirty="0">
                <a:solidFill>
                  <a:srgbClr val="4F81BD">
                    <a:lumMod val="75000"/>
                  </a:srgbClr>
                </a:solidFill>
                <a:ea typeface="Helvetica"/>
                <a:cs typeface="Helvetica"/>
                <a:sym typeface="Arial" pitchFamily="34" charset="0"/>
              </a:endParaRPr>
            </a:p>
          </p:txBody>
        </p:sp>
        <p:pic>
          <p:nvPicPr>
            <p:cNvPr id="29" name="Grafik 28" descr="luminosity.png"/>
            <p:cNvPicPr>
              <a:picLocks noChangeAspect="1"/>
            </p:cNvPicPr>
            <p:nvPr/>
          </p:nvPicPr>
          <p:blipFill>
            <a:blip r:embed="rId10" cstate="print"/>
            <a:stretch>
              <a:fillRect/>
            </a:stretch>
          </p:blipFill>
          <p:spPr>
            <a:xfrm>
              <a:off x="-274796" y="2838421"/>
              <a:ext cx="3701811" cy="3798862"/>
            </a:xfrm>
            <a:prstGeom prst="rect">
              <a:avLst/>
            </a:prstGeom>
          </p:spPr>
        </p:pic>
      </p:grpSp>
    </p:spTree>
    <p:extLst>
      <p:ext uri="{BB962C8B-B14F-4D97-AF65-F5344CB8AC3E}">
        <p14:creationId xmlns:p14="http://schemas.microsoft.com/office/powerpoint/2010/main" val="14021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7"/>
          <p:cNvSpPr txBox="1">
            <a:spLocks noRot="1" noChangeAspect="1" noMove="1" noResize="1" noEditPoints="1" noAdjustHandles="1" noChangeArrowheads="1" noChangeShapeType="1" noTextEdit="1"/>
          </p:cNvSpPr>
          <p:nvPr/>
        </p:nvSpPr>
        <p:spPr bwMode="auto">
          <a:xfrm>
            <a:off x="5715000" y="1600200"/>
            <a:ext cx="3779912" cy="3657600"/>
          </a:xfrm>
          <a:prstGeom prst="rect">
            <a:avLst/>
          </a:prstGeom>
          <a:blipFill rotWithShape="1">
            <a:blip r:embed="rId3" cstate="print"/>
            <a:stretch>
              <a:fillRect l="-484" t="-667"/>
            </a:stretch>
          </a:blipFill>
          <a:ln w="9525">
            <a:noFill/>
            <a:miter lim="800000"/>
            <a:headEnd/>
            <a:tailEnd/>
          </a:ln>
        </p:spPr>
        <p:txBody>
          <a:bodyPr/>
          <a:lstStyle/>
          <a:p>
            <a:r>
              <a:rPr lang="en-GB" dirty="0">
                <a:noFill/>
              </a:rPr>
              <a:t> </a:t>
            </a:r>
          </a:p>
        </p:txBody>
      </p:sp>
      <p:sp>
        <p:nvSpPr>
          <p:cNvPr id="8" name="Date Placeholder 1"/>
          <p:cNvSpPr>
            <a:spLocks noGrp="1"/>
          </p:cNvSpPr>
          <p:nvPr>
            <p:ph type="dt" sz="half" idx="2"/>
          </p:nvPr>
        </p:nvSpPr>
        <p:spPr/>
        <p:txBody>
          <a:bodyPr/>
          <a:lstStyle/>
          <a:p>
            <a:r>
              <a:rPr lang="en-US" smtClean="0"/>
              <a:t>10/27/2014</a:t>
            </a:r>
            <a:endParaRPr lang="en-US" dirty="0"/>
          </a:p>
        </p:txBody>
      </p:sp>
      <p:sp>
        <p:nvSpPr>
          <p:cNvPr id="9" name="Footer Placeholder 2"/>
          <p:cNvSpPr>
            <a:spLocks noGrp="1"/>
          </p:cNvSpPr>
          <p:nvPr>
            <p:ph type="ftr" sz="quarter" idx="3"/>
          </p:nvPr>
        </p:nvSpPr>
        <p:spPr/>
        <p:txBody>
          <a:bodyPr/>
          <a:lstStyle/>
          <a:p>
            <a:r>
              <a:rPr lang="en-US" smtClean="0"/>
              <a:t>Wao 2014</a:t>
            </a:r>
            <a:endParaRPr lang="en-US" dirty="0"/>
          </a:p>
        </p:txBody>
      </p:sp>
      <p:sp>
        <p:nvSpPr>
          <p:cNvPr id="13" name="Slide Number Placeholder 12"/>
          <p:cNvSpPr>
            <a:spLocks noGrp="1"/>
          </p:cNvSpPr>
          <p:nvPr>
            <p:ph type="sldNum" sz="quarter" idx="4"/>
          </p:nvPr>
        </p:nvSpPr>
        <p:spPr/>
        <p:txBody>
          <a:bodyPr/>
          <a:lstStyle/>
          <a:p>
            <a:fld id="{1787A23F-BAF2-40F7-981E-A4E481A32A38}" type="slidenum">
              <a:rPr lang="en-US" smtClean="0"/>
              <a:pPr/>
              <a:t>35</a:t>
            </a:fld>
            <a:endParaRPr lang="en-US"/>
          </a:p>
        </p:txBody>
      </p:sp>
      <p:sp>
        <p:nvSpPr>
          <p:cNvPr id="5" name="Title 4"/>
          <p:cNvSpPr>
            <a:spLocks noGrp="1"/>
          </p:cNvSpPr>
          <p:nvPr>
            <p:ph type="title" idx="4294967295"/>
          </p:nvPr>
        </p:nvSpPr>
        <p:spPr>
          <a:xfrm>
            <a:off x="0" y="233363"/>
            <a:ext cx="8226425" cy="939800"/>
          </a:xfrm>
        </p:spPr>
        <p:txBody>
          <a:bodyPr>
            <a:normAutofit fontScale="90000"/>
          </a:bodyPr>
          <a:lstStyle/>
          <a:p>
            <a:r>
              <a:rPr lang="en-GB" smtClean="0"/>
              <a:t>Integrated luminosity 2010-2012</a:t>
            </a:r>
            <a:endParaRPr lang="en-US" dirty="0"/>
          </a:p>
        </p:txBody>
      </p:sp>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2400" y="1447800"/>
            <a:ext cx="5856000" cy="4392000"/>
          </a:xfrm>
          <a:prstGeom prst="rect">
            <a:avLst/>
          </a:prstGeom>
        </p:spPr>
      </p:pic>
    </p:spTree>
    <p:extLst>
      <p:ext uri="{BB962C8B-B14F-4D97-AF65-F5344CB8AC3E}">
        <p14:creationId xmlns:p14="http://schemas.microsoft.com/office/powerpoint/2010/main" val="555413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833" r="10000"/>
          <a:stretch>
            <a:fillRect/>
          </a:stretch>
        </p:blipFill>
        <p:spPr bwMode="auto">
          <a:xfrm>
            <a:off x="0" y="1219200"/>
            <a:ext cx="9157201" cy="42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943600" y="5486400"/>
            <a:ext cx="2971800" cy="1015663"/>
          </a:xfrm>
          <a:prstGeom prst="rect">
            <a:avLst/>
          </a:prstGeom>
          <a:solidFill>
            <a:srgbClr val="CCFFCC"/>
          </a:solidFill>
          <a:ln>
            <a:solidFill>
              <a:schemeClr val="tx1"/>
            </a:solidFill>
          </a:ln>
        </p:spPr>
        <p:txBody>
          <a:bodyPr wrap="square">
            <a:spAutoFit/>
          </a:bodyPr>
          <a:lstStyle/>
          <a:p>
            <a:pPr algn="ctr">
              <a:defRPr/>
            </a:pPr>
            <a:r>
              <a:rPr lang="en-US" sz="2000" dirty="0" smtClean="0">
                <a:solidFill>
                  <a:prstClr val="black"/>
                </a:solidFill>
                <a:ea typeface="ＭＳ Ｐゴシック" charset="0"/>
                <a:cs typeface="ＭＳ Ｐゴシック" charset="0"/>
                <a:sym typeface="Wingdings"/>
              </a:rPr>
              <a:t>2012: ~3</a:t>
            </a:r>
            <a:r>
              <a:rPr lang="en-US" sz="2000" dirty="0">
                <a:solidFill>
                  <a:prstClr val="black"/>
                </a:solidFill>
                <a:ea typeface="ＭＳ Ｐゴシック" charset="0"/>
                <a:cs typeface="ＭＳ Ｐゴシック" charset="0"/>
                <a:sym typeface="Wingdings"/>
              </a:rPr>
              <a:t>0</a:t>
            </a:r>
            <a:r>
              <a:rPr lang="en-US" sz="2000" dirty="0" smtClean="0">
                <a:solidFill>
                  <a:prstClr val="black"/>
                </a:solidFill>
                <a:ea typeface="ＭＳ Ｐゴシック" charset="0"/>
                <a:cs typeface="ＭＳ Ｐゴシック" charset="0"/>
                <a:sym typeface="Wingdings"/>
              </a:rPr>
              <a:t> collisions/</a:t>
            </a:r>
            <a:r>
              <a:rPr lang="en-US" sz="2000" dirty="0" err="1" smtClean="0">
                <a:solidFill>
                  <a:prstClr val="black"/>
                </a:solidFill>
                <a:ea typeface="ＭＳ Ｐゴシック" charset="0"/>
                <a:cs typeface="ＭＳ Ｐゴシック" charset="0"/>
                <a:sym typeface="Wingdings"/>
              </a:rPr>
              <a:t>xing</a:t>
            </a:r>
            <a:r>
              <a:rPr lang="en-US" sz="2000" dirty="0" smtClean="0">
                <a:solidFill>
                  <a:prstClr val="black"/>
                </a:solidFill>
                <a:ea typeface="ＭＳ Ｐゴシック" charset="0"/>
                <a:cs typeface="ＭＳ Ｐゴシック" charset="0"/>
                <a:sym typeface="Wingdings"/>
              </a:rPr>
              <a:t> </a:t>
            </a:r>
          </a:p>
          <a:p>
            <a:pPr algn="ctr">
              <a:defRPr/>
            </a:pPr>
            <a:r>
              <a:rPr lang="en-US" sz="2000" dirty="0">
                <a:solidFill>
                  <a:prstClr val="black"/>
                </a:solidFill>
                <a:ea typeface="ＭＳ Ｐゴシック" charset="0"/>
                <a:cs typeface="ＭＳ Ｐゴシック" charset="0"/>
                <a:sym typeface="Wingdings"/>
              </a:rPr>
              <a:t>a</a:t>
            </a:r>
            <a:r>
              <a:rPr lang="en-US" sz="2000" dirty="0" smtClean="0">
                <a:solidFill>
                  <a:prstClr val="black"/>
                </a:solidFill>
                <a:ea typeface="ＭＳ Ｐゴシック" charset="0"/>
                <a:cs typeface="ＭＳ Ｐゴシック" charset="0"/>
                <a:sym typeface="Wingdings"/>
              </a:rPr>
              <a:t>t beginning of fill </a:t>
            </a:r>
          </a:p>
          <a:p>
            <a:pPr algn="ctr">
              <a:defRPr/>
            </a:pPr>
            <a:r>
              <a:rPr lang="en-US" sz="2000" dirty="0">
                <a:solidFill>
                  <a:prstClr val="black"/>
                </a:solidFill>
                <a:ea typeface="ＭＳ Ｐゴシック" charset="0"/>
                <a:cs typeface="ＭＳ Ｐゴシック" charset="0"/>
                <a:sym typeface="Wingdings"/>
              </a:rPr>
              <a:t>w</a:t>
            </a:r>
            <a:r>
              <a:rPr lang="en-US" sz="2000" dirty="0" smtClean="0">
                <a:solidFill>
                  <a:prstClr val="black"/>
                </a:solidFill>
                <a:ea typeface="ＭＳ Ｐゴシック" charset="0"/>
                <a:cs typeface="ＭＳ Ｐゴシック" charset="0"/>
                <a:sym typeface="Wingdings"/>
              </a:rPr>
              <a:t>ith tails up to ~ 40</a:t>
            </a:r>
            <a:r>
              <a:rPr lang="en-US" sz="2000" dirty="0" smtClean="0">
                <a:solidFill>
                  <a:prstClr val="black"/>
                </a:solidFill>
                <a:latin typeface="Comic Sans MS" charset="0"/>
                <a:ea typeface="ＭＳ Ｐゴシック" charset="0"/>
                <a:cs typeface="ＭＳ Ｐゴシック" charset="0"/>
                <a:sym typeface="Wingdings"/>
              </a:rPr>
              <a:t>. </a:t>
            </a:r>
          </a:p>
        </p:txBody>
      </p:sp>
      <p:sp>
        <p:nvSpPr>
          <p:cNvPr id="16" name="TextBox 15"/>
          <p:cNvSpPr txBox="1"/>
          <p:nvPr/>
        </p:nvSpPr>
        <p:spPr>
          <a:xfrm>
            <a:off x="3574801" y="2195819"/>
            <a:ext cx="2451598" cy="1015663"/>
          </a:xfrm>
          <a:prstGeom prst="rect">
            <a:avLst/>
          </a:prstGeom>
          <a:solidFill>
            <a:schemeClr val="bg1">
              <a:lumMod val="95000"/>
            </a:schemeClr>
          </a:solidFill>
          <a:ln>
            <a:solidFill>
              <a:srgbClr val="000000"/>
            </a:solidFill>
          </a:ln>
        </p:spPr>
        <p:txBody>
          <a:bodyPr wrap="square">
            <a:spAutoFit/>
          </a:bodyPr>
          <a:lstStyle/>
          <a:p>
            <a:pPr algn="ctr">
              <a:defRPr/>
            </a:pPr>
            <a:r>
              <a:rPr lang="en-US" sz="2000" dirty="0" smtClean="0">
                <a:solidFill>
                  <a:prstClr val="black"/>
                </a:solidFill>
                <a:ea typeface="ＭＳ Ｐゴシック" charset="0"/>
                <a:cs typeface="ＭＳ Ｐゴシック" charset="0"/>
              </a:rPr>
              <a:t>2011: average </a:t>
            </a:r>
          </a:p>
          <a:p>
            <a:pPr algn="ctr">
              <a:defRPr/>
            </a:pPr>
            <a:r>
              <a:rPr lang="en-US" sz="2000" dirty="0" smtClean="0">
                <a:solidFill>
                  <a:prstClr val="black"/>
                </a:solidFill>
                <a:ea typeface="ＭＳ Ｐゴシック" charset="0"/>
                <a:cs typeface="ＭＳ Ｐゴシック" charset="0"/>
              </a:rPr>
              <a:t>12 collisions/</a:t>
            </a:r>
            <a:r>
              <a:rPr lang="en-US" sz="2000" dirty="0" err="1" smtClean="0">
                <a:solidFill>
                  <a:prstClr val="black"/>
                </a:solidFill>
                <a:ea typeface="ＭＳ Ｐゴシック" charset="0"/>
                <a:cs typeface="ＭＳ Ｐゴシック" charset="0"/>
              </a:rPr>
              <a:t>xing</a:t>
            </a:r>
            <a:r>
              <a:rPr lang="en-US" sz="2000" dirty="0" smtClean="0">
                <a:solidFill>
                  <a:prstClr val="black"/>
                </a:solidFill>
                <a:ea typeface="ＭＳ Ｐゴシック" charset="0"/>
                <a:cs typeface="ＭＳ Ｐゴシック" charset="0"/>
              </a:rPr>
              <a:t>, </a:t>
            </a:r>
          </a:p>
          <a:p>
            <a:pPr algn="ctr">
              <a:defRPr/>
            </a:pPr>
            <a:r>
              <a:rPr lang="en-US" sz="2000" dirty="0" smtClean="0">
                <a:solidFill>
                  <a:prstClr val="black"/>
                </a:solidFill>
                <a:ea typeface="ＭＳ Ｐゴシック" charset="0"/>
                <a:cs typeface="ＭＳ Ｐゴシック" charset="0"/>
              </a:rPr>
              <a:t>with tails up to ~20</a:t>
            </a:r>
            <a:endParaRPr lang="en-US" sz="2000" dirty="0" smtClean="0">
              <a:solidFill>
                <a:prstClr val="black"/>
              </a:solidFill>
              <a:ea typeface="ＭＳ Ｐゴシック" charset="0"/>
              <a:cs typeface="ＭＳ Ｐゴシック" charset="0"/>
              <a:sym typeface="Wingdings"/>
            </a:endParaRPr>
          </a:p>
        </p:txBody>
      </p:sp>
      <p:sp>
        <p:nvSpPr>
          <p:cNvPr id="10" name="Textfeld 9"/>
          <p:cNvSpPr txBox="1"/>
          <p:nvPr/>
        </p:nvSpPr>
        <p:spPr>
          <a:xfrm>
            <a:off x="1447800" y="5657671"/>
            <a:ext cx="3352800" cy="830997"/>
          </a:xfrm>
          <a:prstGeom prst="rect">
            <a:avLst/>
          </a:prstGeom>
          <a:solidFill>
            <a:schemeClr val="bg1"/>
          </a:solidFill>
          <a:ln>
            <a:solidFill>
              <a:schemeClr val="tx1"/>
            </a:solidFill>
          </a:ln>
        </p:spPr>
        <p:txBody>
          <a:bodyPr wrap="square" rtlCol="0">
            <a:spAutoFit/>
          </a:bodyPr>
          <a:lstStyle/>
          <a:p>
            <a:pPr algn="ctr"/>
            <a:r>
              <a:rPr lang="en-US" sz="2400" b="1" dirty="0" smtClean="0"/>
              <a:t>Record peak luminosity: 7.73 x 10</a:t>
            </a:r>
            <a:r>
              <a:rPr lang="en-US" sz="2400" b="1" baseline="30000" dirty="0" smtClean="0"/>
              <a:t>33</a:t>
            </a:r>
            <a:r>
              <a:rPr lang="en-US" sz="2400" b="1" dirty="0" smtClean="0"/>
              <a:t>cm</a:t>
            </a:r>
            <a:r>
              <a:rPr lang="en-US" sz="2400" b="1" baseline="30000" dirty="0" smtClean="0"/>
              <a:t>-2</a:t>
            </a:r>
            <a:r>
              <a:rPr lang="en-US" sz="2400" b="1" dirty="0" smtClean="0"/>
              <a:t>s</a:t>
            </a:r>
            <a:r>
              <a:rPr lang="en-US" sz="2400" b="1" baseline="30000" dirty="0" smtClean="0"/>
              <a:t>-1</a:t>
            </a:r>
          </a:p>
        </p:txBody>
      </p:sp>
      <p:sp>
        <p:nvSpPr>
          <p:cNvPr id="15" name="Title 4"/>
          <p:cNvSpPr txBox="1">
            <a:spLocks/>
          </p:cNvSpPr>
          <p:nvPr/>
        </p:nvSpPr>
        <p:spPr>
          <a:xfrm>
            <a:off x="457200" y="152400"/>
            <a:ext cx="8229600" cy="86836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Peak luminosity 2010-2012</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18" name="Gerade Verbindung mit Pfeil 17"/>
          <p:cNvCxnSpPr/>
          <p:nvPr/>
        </p:nvCxnSpPr>
        <p:spPr>
          <a:xfrm flipV="1">
            <a:off x="4800600" y="2514600"/>
            <a:ext cx="2971800" cy="3200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10/27/2014</a:t>
            </a:r>
            <a:endParaRPr lang="en-US"/>
          </a:p>
        </p:txBody>
      </p:sp>
      <p:sp>
        <p:nvSpPr>
          <p:cNvPr id="3" name="Footer Placeholder 2"/>
          <p:cNvSpPr>
            <a:spLocks noGrp="1"/>
          </p:cNvSpPr>
          <p:nvPr>
            <p:ph type="ftr" sz="quarter" idx="11"/>
          </p:nvPr>
        </p:nvSpPr>
        <p:spPr/>
        <p:txBody>
          <a:bodyPr/>
          <a:lstStyle/>
          <a:p>
            <a:r>
              <a:rPr lang="en-US" smtClean="0"/>
              <a:t>Wao 2014</a:t>
            </a:r>
            <a:endParaRPr lang="en-US"/>
          </a:p>
        </p:txBody>
      </p:sp>
      <p:sp>
        <p:nvSpPr>
          <p:cNvPr id="4" name="Slide Number Placeholder 3"/>
          <p:cNvSpPr>
            <a:spLocks noGrp="1"/>
          </p:cNvSpPr>
          <p:nvPr>
            <p:ph type="sldNum" sz="quarter" idx="12"/>
          </p:nvPr>
        </p:nvSpPr>
        <p:spPr/>
        <p:txBody>
          <a:bodyPr/>
          <a:lstStyle/>
          <a:p>
            <a:fld id="{1787A23F-BAF2-40F7-981E-A4E481A32A38}" type="slidenum">
              <a:rPr lang="en-US" smtClean="0"/>
              <a:pPr/>
              <a:t>36</a:t>
            </a:fld>
            <a:endParaRPr lang="en-US"/>
          </a:p>
        </p:txBody>
      </p:sp>
    </p:spTree>
    <p:extLst>
      <p:ext uri="{BB962C8B-B14F-4D97-AF65-F5344CB8AC3E}">
        <p14:creationId xmlns:p14="http://schemas.microsoft.com/office/powerpoint/2010/main" val="898975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pic>
        <p:nvPicPr>
          <p:cNvPr id="3" name="Picture 2" descr="Cern_complex.jpg"/>
          <p:cNvPicPr>
            <a:picLocks noChangeAspect="1"/>
          </p:cNvPicPr>
          <p:nvPr/>
        </p:nvPicPr>
        <p:blipFill>
          <a:blip r:embed="rId3" cstate="print">
            <a:lum/>
          </a:blip>
          <a:srcRect l="14167" t="10608" r="10000" b="23385"/>
          <a:stretch>
            <a:fillRect/>
          </a:stretch>
        </p:blipFill>
        <p:spPr>
          <a:xfrm>
            <a:off x="533400" y="1043872"/>
            <a:ext cx="8296275" cy="5105400"/>
          </a:xfrm>
          <a:prstGeom prst="rect">
            <a:avLst/>
          </a:prstGeom>
        </p:spPr>
      </p:pic>
      <p:pic>
        <p:nvPicPr>
          <p:cNvPr id="4" name="Picture 3" descr="Cern_complex.jpg"/>
          <p:cNvPicPr>
            <a:picLocks noChangeAspect="1"/>
          </p:cNvPicPr>
          <p:nvPr/>
        </p:nvPicPr>
        <p:blipFill>
          <a:blip r:embed="rId3" cstate="print">
            <a:lum bright="-10000" contrast="20000"/>
          </a:blip>
          <a:srcRect l="14167" t="80151" r="10000" b="2168"/>
          <a:stretch>
            <a:fillRect/>
          </a:stretch>
        </p:blipFill>
        <p:spPr>
          <a:xfrm>
            <a:off x="2057400" y="6125672"/>
            <a:ext cx="5257800" cy="732328"/>
          </a:xfrm>
          <a:prstGeom prst="rect">
            <a:avLst/>
          </a:prstGeom>
        </p:spPr>
      </p:pic>
      <p:sp>
        <p:nvSpPr>
          <p:cNvPr id="5" name="Oval 4"/>
          <p:cNvSpPr/>
          <p:nvPr/>
        </p:nvSpPr>
        <p:spPr>
          <a:xfrm>
            <a:off x="4191000" y="5387272"/>
            <a:ext cx="76200" cy="762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94048" y="5387272"/>
            <a:ext cx="73152" cy="73152"/>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1" descr="MCDD00942_0000[1]"/>
          <p:cNvPicPr>
            <a:picLocks noChangeAspect="1" noChangeArrowheads="1"/>
          </p:cNvPicPr>
          <p:nvPr/>
        </p:nvPicPr>
        <p:blipFill>
          <a:blip r:embed="rId4" cstate="print"/>
          <a:srcRect/>
          <a:stretch>
            <a:fillRect/>
          </a:stretch>
        </p:blipFill>
        <p:spPr bwMode="auto">
          <a:xfrm>
            <a:off x="4077460" y="3164045"/>
            <a:ext cx="875540" cy="699227"/>
          </a:xfrm>
          <a:prstGeom prst="rect">
            <a:avLst/>
          </a:prstGeom>
          <a:noFill/>
          <a:ln w="9525">
            <a:noFill/>
            <a:miter lim="800000"/>
            <a:headEnd/>
            <a:tailEnd/>
          </a:ln>
        </p:spPr>
      </p:pic>
      <p:pic>
        <p:nvPicPr>
          <p:cNvPr id="8" name="Picture 7" descr="Atlas.jpg"/>
          <p:cNvPicPr>
            <a:picLocks noChangeAspect="1"/>
          </p:cNvPicPr>
          <p:nvPr/>
        </p:nvPicPr>
        <p:blipFill>
          <a:blip r:embed="rId5" cstate="print"/>
          <a:stretch>
            <a:fillRect/>
          </a:stretch>
        </p:blipFill>
        <p:spPr>
          <a:xfrm>
            <a:off x="609600" y="1424872"/>
            <a:ext cx="7681591" cy="4343400"/>
          </a:xfrm>
          <a:prstGeom prst="rect">
            <a:avLst/>
          </a:prstGeom>
        </p:spPr>
      </p:pic>
      <p:pic>
        <p:nvPicPr>
          <p:cNvPr id="9" name="Picture 8" descr="Collision_pres.jpg"/>
          <p:cNvPicPr/>
          <p:nvPr/>
        </p:nvPicPr>
        <p:blipFill>
          <a:blip r:embed="rId6" cstate="print">
            <a:clrChange>
              <a:clrFrom>
                <a:srgbClr val="FFFFFF"/>
              </a:clrFrom>
              <a:clrTo>
                <a:srgbClr val="FFFFFF">
                  <a:alpha val="0"/>
                </a:srgbClr>
              </a:clrTo>
            </a:clrChange>
          </a:blip>
          <a:stretch>
            <a:fillRect/>
          </a:stretch>
        </p:blipFill>
        <p:spPr>
          <a:xfrm rot="2604240">
            <a:off x="2705315" y="1965410"/>
            <a:ext cx="3505200" cy="3182330"/>
          </a:xfrm>
          <a:prstGeom prst="rect">
            <a:avLst/>
          </a:prstGeom>
        </p:spPr>
      </p:pic>
      <p:sp>
        <p:nvSpPr>
          <p:cNvPr id="10" name="Oval 9"/>
          <p:cNvSpPr/>
          <p:nvPr/>
        </p:nvSpPr>
        <p:spPr>
          <a:xfrm>
            <a:off x="8991600" y="3845795"/>
            <a:ext cx="152400" cy="1524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200" y="3167685"/>
            <a:ext cx="152400" cy="1524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115616" y="264766"/>
            <a:ext cx="8028384" cy="71596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kern="0" dirty="0" smtClean="0">
                <a:solidFill>
                  <a:schemeClr val="bg1"/>
                </a:solidFill>
                <a:effectLst>
                  <a:outerShdw blurRad="38100" dist="38100" dir="2700000" algn="tl">
                    <a:srgbClr val="000000">
                      <a:alpha val="43137"/>
                    </a:srgbClr>
                  </a:outerShdw>
                </a:effectLst>
                <a:latin typeface="+mj-lt"/>
                <a:ea typeface="+mj-ea"/>
                <a:cs typeface="+mj-cs"/>
              </a:rPr>
              <a:t>CERN’s particle accelerator chain</a:t>
            </a:r>
            <a:endParaRPr kumimoji="0" lang="en-US" sz="40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
        <p:nvSpPr>
          <p:cNvPr id="12" name="Date Placeholder 11"/>
          <p:cNvSpPr>
            <a:spLocks noGrp="1"/>
          </p:cNvSpPr>
          <p:nvPr>
            <p:ph type="dt" sz="half" idx="10"/>
          </p:nvPr>
        </p:nvSpPr>
        <p:spPr/>
        <p:txBody>
          <a:bodyPr/>
          <a:lstStyle/>
          <a:p>
            <a:pPr>
              <a:defRPr/>
            </a:pPr>
            <a:r>
              <a:rPr lang="en-US" smtClean="0"/>
              <a:t>10/27/2014</a:t>
            </a:r>
            <a:endParaRPr lang="en-US"/>
          </a:p>
        </p:txBody>
      </p:sp>
      <p:sp>
        <p:nvSpPr>
          <p:cNvPr id="14" name="Footer Placeholder 13"/>
          <p:cNvSpPr>
            <a:spLocks noGrp="1"/>
          </p:cNvSpPr>
          <p:nvPr>
            <p:ph type="ftr" sz="quarter" idx="11"/>
          </p:nvPr>
        </p:nvSpPr>
        <p:spPr/>
        <p:txBody>
          <a:bodyPr/>
          <a:lstStyle/>
          <a:p>
            <a:pPr>
              <a:defRPr/>
            </a:pPr>
            <a:r>
              <a:rPr lang="en-US" smtClean="0"/>
              <a:t>Wao 2014</a:t>
            </a:r>
            <a:endParaRPr lang="en-US"/>
          </a:p>
        </p:txBody>
      </p:sp>
      <p:sp>
        <p:nvSpPr>
          <p:cNvPr id="15" name="Slide Number Placeholder 14"/>
          <p:cNvSpPr>
            <a:spLocks noGrp="1"/>
          </p:cNvSpPr>
          <p:nvPr>
            <p:ph type="sldNum" sz="quarter" idx="12"/>
          </p:nvPr>
        </p:nvSpPr>
        <p:spPr/>
        <p:txBody>
          <a:bodyPr/>
          <a:lstStyle/>
          <a:p>
            <a:fld id="{B3F02427-AFE3-4BCF-9038-0FB899F3E4BB}" type="slidenum">
              <a:rPr lang="en-US" smtClean="0"/>
              <a:pPr/>
              <a:t>4</a:t>
            </a:fld>
            <a:endParaRPr lang="en-US" sz="1400">
              <a:solidFill>
                <a:schemeClr val="tx1"/>
              </a:solidFill>
            </a:endParaRPr>
          </a:p>
        </p:txBody>
      </p:sp>
    </p:spTree>
    <p:extLst>
      <p:ext uri="{BB962C8B-B14F-4D97-AF65-F5344CB8AC3E}">
        <p14:creationId xmlns:p14="http://schemas.microsoft.com/office/powerpoint/2010/main" val="323252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2.22222E-6 C 0.00486 -0.01041 0.00972 -0.02083 0.01458 -0.0294 C 0.01944 -0.0375 0.02291 -0.04259 0.02916 -0.05 C 0.03524 -0.05764 0.04548 -0.06875 0.05191 -0.075 C 0.05868 -0.08125 0.06198 -0.08426 0.06875 -0.08703 C 0.07517 -0.08981 0.08333 -0.09028 0.09114 -0.09213 C 0.09896 -0.09398 0.10902 -0.0956 0.11441 -0.09815 C 0.11996 -0.10069 0.12309 -0.10416 0.12361 -0.10694 C 0.12448 -0.10972 0.12257 -0.11203 0.11875 -0.11435 C 0.11475 -0.11666 0.10902 -0.11991 0.10104 -0.12129 C 0.09305 -0.12268 0.07951 -0.12315 0.07083 -0.12222 C 0.06198 -0.12129 0.0533 -0.11852 0.0493 -0.11574 C 0.04496 -0.11296 0.04357 -0.10926 0.04461 -0.10555 C 0.046 -0.10208 0.04896 -0.09768 0.05659 -0.09537 C 0.06389 -0.09305 0.0809 -0.09166 0.09097 -0.09213 C 0.10104 -0.09259 0.11198 -0.09514 0.11736 -0.09815 C 0.12257 -0.10116 0.12361 -0.10648 0.12257 -0.10972 C 0.12118 -0.11296 0.11805 -0.11597 0.11076 -0.11805 C 0.10347 -0.12014 0.08871 -0.12268 0.07951 -0.12268 C 0.07014 -0.12268 0.05989 -0.12083 0.05416 -0.11805 C 0.04826 -0.11528 0.04357 -0.10926 0.04409 -0.10555 C 0.04409 -0.10185 0.04948 -0.09768 0.05659 -0.09537 C 0.06354 -0.09305 0.08003 -0.09236 0.0868 -0.09213 C 0.09357 -0.0919 0.09392 -0.09491 0.09739 -0.09352 C 0.10086 -0.09213 0.10173 -0.08588 0.10659 -0.08333 C 0.11146 -0.08078 0.11875 -0.07986 0.12621 -0.0787 C 0.13402 -0.07754 0.14566 -0.07708 0.15243 -0.07592 C 0.1592 -0.07477 0.16267 -0.07338 0.16649 -0.07222 C 0.17048 -0.07106 0.17291 -0.06967 0.17569 -0.06852 C 0.17812 -0.06736 0.17274 -0.06666 0.18194 -0.06481 C 0.19114 -0.06296 0.2184 -0.06065 0.2309 -0.05787 C 0.24375 -0.05509 0.25139 -0.05278 0.25868 -0.04861 C 0.26597 -0.04444 0.27187 -0.03727 0.275 -0.03333 C 0.27812 -0.0294 0.27916 -0.02893 0.27777 -0.02453 C 0.27639 -0.02037 0.27534 -0.01227 0.26632 -0.00648 C 0.25729 -0.00069 0.23836 0.00648 0.22378 0.01019 C 0.20937 0.01389 0.19427 0.01482 0.17968 0.01505 C 0.1651 0.01574 0.14965 0.01435 0.13646 0.0125 C 0.12309 0.01065 0.10902 0.00834 0.09896 0.00417 C 0.08871 -2.22222E-6 0.07951 -0.00671 0.075 -0.0125 C 0.07014 -0.01828 0.06961 -0.02616 0.06979 -0.03055 C 0.06979 -0.03518 0.07083 -0.03634 0.07639 -0.04028 C 0.08194 -0.04421 0.09166 -0.05069 0.10277 -0.05463 C 0.11389 -0.05856 0.12847 -0.0618 0.14288 -0.06342 C 0.15746 -0.06504 0.17569 -0.06528 0.19027 -0.06435 C 0.20451 -0.06342 0.21753 -0.06134 0.22916 -0.05833 C 0.2408 -0.05532 0.25139 -0.05116 0.26007 -0.04629 C 0.26788 -0.04143 0.27378 -0.03472 0.27639 -0.02963 C 0.27899 -0.02453 0.27986 -0.02153 0.27534 -0.0162 C 0.27083 -0.01088 0.26041 -0.00208 0.24896 0.00278 C 0.23732 0.00764 0.22048 0.01088 0.20642 0.01297 C 0.19236 0.01505 0.17864 0.01597 0.16354 0.01505 C 0.14809 0.01459 0.12656 0.01134 0.11336 0.00834 C 0.09982 0.00533 0.09062 0.00255 0.08333 -0.00278 C 0.07569 -0.0081 0.06909 -0.01713 0.0684 -0.02361 C 0.06771 -0.03009 0.07257 -0.0368 0.07899 -0.04213 C 0.08576 -0.04745 0.096 -0.05254 0.10764 -0.05602 C 0.11927 -0.05949 0.1342 -0.06203 0.14861 -0.06342 C 0.16284 -0.06481 0.17968 -0.06597 0.19409 -0.06481 C 0.20833 -0.06366 0.22291 -0.05995 0.23437 -0.05694 C 0.24514 -0.05393 0.25434 -0.05069 0.26111 -0.04676 C 0.26788 -0.04282 0.27326 -0.03842 0.27534 -0.03287 C 0.27743 -0.02778 0.27986 -0.02106 0.27326 -0.01458 C 0.26666 -0.00764 0.24982 0.00232 0.23576 0.00695 C 0.2217 0.01158 0.20399 0.01273 0.18836 0.01389 C 0.17291 0.01505 0.15781 0.01574 0.14271 0.01389 C 0.12743 0.01181 0.10798 0.00718 0.09652 0.00278 C 0.08472 -0.00162 0.08003 -0.0081 0.07413 -0.0125 C 0.0684 -0.0169 0.06736 -0.01944 0.0625 -0.02361 C 0.05729 -0.02778 0.05121 -0.03379 0.04548 -0.0375 C 0.03975 -0.0412 0.03524 -0.04259 0.0276 -0.04537 C 0.02031 -0.04815 0.01527 -0.05162 0.00104 -0.05416 C -0.0132 -0.05671 -0.04011 -0.05741 -0.05764 -0.06065 C -0.07518 -0.06412 -0.09219 -0.06991 -0.104 -0.07546 C -0.11563 -0.08125 -0.12049 -0.08565 -0.12726 -0.09444 C -0.13368 -0.10324 -0.14011 -0.11597 -0.14393 -0.12778 C -0.14809 -0.13958 -0.14983 -0.15254 -0.15104 -0.16528 C -0.15243 -0.17801 -0.15295 -0.18819 -0.15209 -0.20463 C -0.15174 -0.22106 -0.14931 -0.24722 -0.14809 -0.26389 C -0.14688 -0.28055 -0.14566 -0.29143 -0.14323 -0.30416 C -0.14063 -0.3169 -0.14011 -0.32986 -0.13351 -0.34028 C -0.12691 -0.35069 -0.11459 -0.35995 -0.1033 -0.36713 C -0.09184 -0.3743 -0.08108 -0.37847 -0.06563 -0.38333 C -0.05018 -0.38819 -0.03073 -0.39259 -0.01042 -0.39583 C 0.00989 -0.39907 0.03333 -0.40208 0.05607 -0.40278 C 0.07882 -0.40347 0.10364 -0.40185 0.12552 -0.39953 C 0.14739 -0.39722 0.16892 -0.39305 0.18646 -0.38842 C 0.20347 -0.38379 0.21736 -0.37847 0.23021 -0.37176 C 0.24271 -0.36504 0.25573 -0.35694 0.26319 -0.34861 C 0.27066 -0.34028 0.27343 -0.3287 0.275 -0.32222 C 0.27656 -0.31574 0.27656 -0.31528 0.27291 -0.30879 C 0.26927 -0.30231 0.26284 -0.29051 0.25295 -0.28333 C 0.24323 -0.27616 0.22673 -0.27037 0.21458 -0.26528 C 0.20208 -0.26018 0.19566 -0.25625 0.18003 -0.25278 C 0.16423 -0.2493 0.13593 -0.24653 0.11979 -0.24444 C 0.10347 -0.24236 0.09878 -0.24051 0.08194 -0.24028 C 0.06493 -0.24004 0.03732 -0.24166 0.01944 -0.24305 C 0.00139 -0.24444 -0.01007 -0.24583 -0.02604 -0.24907 C -0.04202 -0.25231 -0.06337 -0.25787 -0.07674 -0.2625 C -0.09011 -0.26713 -0.09757 -0.27129 -0.10643 -0.27685 C -0.11511 -0.28241 -0.12361 -0.28842 -0.12917 -0.29583 C -0.1349 -0.30324 -0.14063 -0.31273 -0.14098 -0.32083 C -0.1415 -0.32893 -0.1382 -0.33634 -0.13229 -0.34398 C -0.12657 -0.35162 -0.11459 -0.36065 -0.10643 -0.3662 C -0.09792 -0.37176 -0.09497 -0.37245 -0.08229 -0.37685 C -0.06962 -0.38125 -0.04792 -0.38912 -0.03021 -0.39305 C -0.0125 -0.39699 0.00764 -0.39838 0.02396 -0.4 C 0.04027 -0.40162 0.05173 -0.40231 0.06771 -0.40231 C 0.08333 -0.40231 0.10416 -0.40139 0.11996 -0.4 C 0.13524 -0.39861 0.14861 -0.39629 0.16111 -0.39398 C 0.17326 -0.39166 0.18194 -0.38889 0.19288 -0.38565 C 0.20399 -0.38241 0.21649 -0.3794 0.22673 -0.37407 C 0.23836 -0.36875 0.25034 -0.36157 0.25833 -0.3537 C 0.26632 -0.34583 0.27291 -0.33449 0.275 -0.32639 C 0.27708 -0.31852 0.27482 -0.31157 0.27118 -0.30463 C 0.26753 -0.29768 0.2651 -0.29259 0.25295 -0.28472 C 0.24114 -0.27685 0.21649 -0.26319 0.19965 -0.25694 C 0.18264 -0.25069 0.16944 -0.25 0.15104 -0.24722 C 0.13177 -0.24444 0.10416 -0.24143 0.08611 -0.24028 C 0.0684 -0.23912 0.05729 -0.24028 0.04271 -0.24028 C 0.0276 -0.24028 0.01527 -0.24028 -0.00313 -0.24028 C -0.02153 -0.24028 -0.05018 -0.24028 -0.06771 -0.24028 C -0.08525 -0.24028 -0.09983 -0.24028 -0.10834 -0.24028 C -0.11736 -0.24028 -0.11528 -0.2419 -0.11997 -0.24028 C -0.12448 -0.23866 -0.12778 -0.23449 -0.13611 -0.23055 C -0.14462 -0.22662 -0.15782 -0.2206 -0.16945 -0.21713 C -0.18125 -0.21366 -0.19289 -0.20995 -0.20695 -0.21018 C -0.22101 -0.21041 -0.23993 -0.21319 -0.25348 -0.21852 C -0.26702 -0.22384 -0.27934 -0.23403 -0.28854 -0.24166 C -0.29775 -0.2493 -0.30157 -0.25393 -0.30834 -0.26389 C -0.31511 -0.27384 -0.32379 -0.28889 -0.32952 -0.30139 C -0.33525 -0.31389 -0.33872 -0.32708 -0.34236 -0.33842 C -0.34601 -0.34977 -0.34931 -0.35972 -0.35174 -0.36991 C -0.35417 -0.38009 -0.35591 -0.3912 -0.35729 -0.39953 C -0.35868 -0.40787 -0.3599 -0.41065 -0.36042 -0.41944 C -0.36094 -0.42824 -0.3625 -0.44236 -0.36042 -0.45278 C -0.35834 -0.46319 -0.35799 -0.46991 -0.34792 -0.48194 C -0.33785 -0.49398 -0.32188 -0.51134 -0.3 -0.525 C -0.27813 -0.53866 -0.24705 -0.55347 -0.21667 -0.56389 C -0.18629 -0.5743 -0.14514 -0.58194 -0.11754 -0.58703 C -0.08993 -0.59213 -0.07778 -0.59259 -0.05104 -0.59444 C -0.02431 -0.59629 0.01354 -0.59884 0.04271 -0.59861 C 0.0717 -0.59838 0.09253 -0.59768 0.1243 -0.59352 C 0.1559 -0.58935 0.20573 -0.5787 0.23194 -0.57315 C 0.25816 -0.56759 0.26232 -0.56736 0.28125 -0.55972 C 0.30017 -0.55208 0.32847 -0.53773 0.34514 -0.52778 C 0.3618 -0.51782 0.37152 -0.50949 0.38125 -0.5 C 0.39097 -0.49051 0.39809 -0.47986 0.40312 -0.47083 C 0.40816 -0.4618 0.41007 -0.45278 0.41146 -0.44583 C 0.41284 -0.43889 0.41354 -0.43773 0.41146 -0.42916 C 0.40937 -0.4206 0.4059 -0.40555 0.39896 -0.39444 C 0.39201 -0.38333 0.38489 -0.37338 0.37014 -0.36203 C 0.35538 -0.35069 0.32795 -0.33565 0.31076 -0.32685 C 0.29357 -0.31805 0.28455 -0.31528 0.26666 -0.30972 C 0.24861 -0.30416 0.2217 -0.29745 0.20295 -0.29305 C 0.18368 -0.28866 0.17048 -0.28565 0.15243 -0.28287 C 0.1342 -0.28009 0.11701 -0.27778 0.09444 -0.27639 C 0.0717 -0.275 0.04652 -0.27338 0.01701 -0.27407 C -0.0125 -0.27477 -0.05278 -0.27708 -0.08299 -0.28055 C -0.1132 -0.28403 -0.13889 -0.28819 -0.16493 -0.29444 C -0.19063 -0.30069 -0.21754 -0.30995 -0.23854 -0.31805 C -0.25955 -0.32616 -0.27448 -0.33264 -0.29098 -0.34259 C -0.30747 -0.35254 -0.32604 -0.36597 -0.3375 -0.37778 C -0.34896 -0.38958 -0.35556 -0.40393 -0.35973 -0.41389 C -0.36389 -0.42384 -0.36302 -0.42847 -0.3625 -0.4375 C -0.36198 -0.44653 -0.36268 -0.45694 -0.35625 -0.46852 C -0.34983 -0.48009 -0.33854 -0.49467 -0.32396 -0.50694 C -0.30938 -0.51921 -0.28907 -0.53241 -0.26875 -0.54259 C -0.24844 -0.55278 -0.22622 -0.56134 -0.20209 -0.56852 C -0.17795 -0.57569 -0.14705 -0.58171 -0.12414 -0.58611 C -0.10104 -0.59051 -0.08698 -0.59236 -0.0632 -0.59444 C -0.03941 -0.59653 -0.00452 -0.59791 0.01875 -0.59861 C 0.04201 -0.5993 0.05191 -0.60046 0.07604 -0.59861 C 0.09982 -0.59676 0.13889 -0.5919 0.16371 -0.58796 C 0.18889 -0.58403 0.20382 -0.58102 0.22621 -0.575 C 0.24861 -0.56898 0.27691 -0.56041 0.29791 -0.55185 C 0.31892 -0.54328 0.33698 -0.5331 0.35208 -0.52315 C 0.36718 -0.51319 0.37882 -0.50278 0.38819 -0.49259 C 0.39757 -0.48241 0.40434 -0.47176 0.40833 -0.4625 C 0.41232 -0.45324 0.41267 -0.44629 0.4125 -0.4375 C 0.41232 -0.4287 0.41128 -0.41991 0.40694 -0.41018 C 0.4026 -0.40046 0.39375 -0.38819 0.38646 -0.37916 C 0.37916 -0.37014 0.38125 -0.36736 0.36319 -0.35648 C 0.34514 -0.3456 0.30312 -0.32361 0.27847 -0.31342 C 0.25382 -0.30324 0.24461 -0.30185 0.2151 -0.29583 C 0.18559 -0.28981 0.13368 -0.28055 0.10173 -0.27685 C 0.06961 -0.27315 0.0533 -0.27315 0.02291 -0.27361 C -0.00747 -0.27407 -0.04723 -0.27616 -0.08021 -0.28009 C -0.1132 -0.28403 -0.14688 -0.29004 -0.175 -0.29722 C -0.20348 -0.3044 -0.22848 -0.31389 -0.25104 -0.32361 C -0.27361 -0.33333 -0.2941 -0.34398 -0.31042 -0.35555 C -0.32674 -0.36713 -0.34063 -0.38125 -0.34931 -0.39352 C -0.35799 -0.40578 -0.36233 -0.41504 -0.3625 -0.42916 C -0.36268 -0.44328 -0.36354 -0.46111 -0.3507 -0.4787 C -0.33785 -0.49629 -0.30851 -0.52014 -0.28542 -0.53472 C -0.26233 -0.5493 -0.23941 -0.55694 -0.21181 -0.56574 C -0.1842 -0.57453 -0.14809 -0.5831 -0.12014 -0.58796 C -0.09219 -0.59282 -0.06841 -0.59259 -0.04375 -0.59444 C -0.0191 -0.59629 0.00538 -0.59815 0.02812 -0.59861 C 0.05086 -0.59907 0.06979 -0.59861 0.09201 -0.59722 C 0.11493 -0.59583 0.13784 -0.59467 0.16354 -0.59028 C 0.18923 -0.58588 0.22378 -0.57731 0.24652 -0.57083 C 0.26996 -0.56435 0.28593 -0.55833 0.30208 -0.55139 C 0.31823 -0.54444 0.33003 -0.53796 0.34375 -0.5287 C 0.35746 -0.51944 0.37326 -0.50972 0.38437 -0.49583 C 0.39548 -0.48194 0.40659 -0.45995 0.41041 -0.44583 C 0.41423 -0.43171 0.41093 -0.42153 0.40764 -0.41111 C 0.40434 -0.40069 0.39896 -0.39282 0.39062 -0.38333 C 0.38229 -0.37384 0.36961 -0.36342 0.35764 -0.35463 C 0.34566 -0.34583 0.3335 -0.33842 0.31875 -0.33055 C 0.30399 -0.32268 0.28993 -0.31366 0.26875 -0.30694 C 0.24757 -0.30023 0.21701 -0.29514 0.19166 -0.29028 C 0.16614 -0.28541 0.13663 -0.28078 0.1158 -0.27824 C 0.09496 -0.27569 0.08246 -0.27616 0.06736 -0.27546 C 0.05191 -0.27477 0.03333 -0.2743 0.0243 -0.27407 " pathEditMode="relative" rAng="0" ptsTypes="aaaaaaaaaaaaaaaaaaaaaaaaaaaaaaaaaaaaaaaaaaaaaaaaaaaaaaaaaaaaaaaaaaaaaaaaaaaaaaaaaaaaaaaaaaaaaaaaaaaaaaaaaaaaaaaaaaaaaaaaaaaaaaaaaaaaaaaaaaaaaaaaaaaaaaaaaaaaaaaaaaaaaaaaaaaaaaaaaaaaaaaaaaaaaaaaaaaaaaaaaaaaaaaaaaaaaaa">
                                      <p:cBhvr>
                                        <p:cTn id="6" dur="15100" fill="hold"/>
                                        <p:tgtEl>
                                          <p:spTgt spid="6"/>
                                        </p:tgtEl>
                                        <p:attrNameLst>
                                          <p:attrName>ppt_x</p:attrName>
                                          <p:attrName>ppt_y</p:attrName>
                                        </p:attrNameLst>
                                      </p:cBhvr>
                                      <p:rCtr x="2500" y="-29200"/>
                                    </p:animMotion>
                                  </p:childTnLst>
                                </p:cTn>
                              </p:par>
                              <p:par>
                                <p:cTn id="7" presetID="0" presetClass="path" presetSubtype="0" accel="50000" decel="50000" fill="hold" grpId="0" nodeType="withEffect">
                                  <p:stCondLst>
                                    <p:cond delay="3000"/>
                                  </p:stCondLst>
                                  <p:childTnLst>
                                    <p:animMotion origin="layout" path="M -0.0007 -0.00092 C 0.0026 -0.00833 0.00607 -0.01551 0.01041 -0.02315 C 0.01475 -0.03078 0.01961 -0.03912 0.02569 -0.04722 C 0.03177 -0.05532 0.03993 -0.06458 0.04687 -0.07129 C 0.05434 -0.07801 0.06128 -0.08356 0.06805 -0.08703 C 0.07448 -0.09051 0.07986 -0.09028 0.0868 -0.09166 C 0.09357 -0.09305 0.10243 -0.09421 0.10833 -0.09537 C 0.11389 -0.09653 0.11753 -0.09745 0.12014 -0.09907 C 0.12274 -0.10069 0.12291 -0.10347 0.12343 -0.10555 C 0.12413 -0.10764 0.12465 -0.10903 0.12343 -0.11111 C 0.12205 -0.11319 0.12031 -0.11574 0.11666 -0.11759 C 0.11267 -0.11944 0.10538 -0.12129 0.0993 -0.12222 C 0.09323 -0.12315 0.08819 -0.12407 0.07986 -0.12315 C 0.07152 -0.12222 0.05555 -0.11921 0.04965 -0.11666 C 0.04375 -0.11412 0.04461 -0.11134 0.04392 -0.10833 C 0.04392 -0.10532 0.04496 -0.10208 0.0493 -0.09907 C 0.0533 -0.09606 0.06215 -0.09143 0.06979 -0.09074 C 0.07812 -0.09004 0.08906 -0.09328 0.09722 -0.09444 C 0.10521 -0.0956 0.11371 -0.09606 0.11805 -0.09815 C 0.12205 -0.10023 0.12291 -0.1037 0.12343 -0.10648 C 0.12378 -0.10926 0.12465 -0.11203 0.11944 -0.11481 C 0.11406 -0.11759 0.09878 -0.12199 0.09097 -0.12315 C 0.08316 -0.1243 0.07951 -0.12315 0.07257 -0.12222 C 0.06614 -0.12129 0.05607 -0.11967 0.05121 -0.11759 C 0.04635 -0.11551 0.04479 -0.1118 0.04375 -0.10926 C 0.04271 -0.10671 0.04305 -0.10486 0.04514 -0.10278 C 0.04687 -0.10069 0.05 -0.09815 0.05416 -0.09629 C 0.05798 -0.09444 0.06406 -0.09236 0.06944 -0.09166 C 0.07448 -0.09097 0.08177 -0.09166 0.0868 -0.09166 C 0.09149 -0.09166 0.09531 -0.09236 0.09791 -0.09166 C 0.10017 -0.09097 0.10017 -0.08958 0.10243 -0.08796 C 0.10486 -0.08634 0.10659 -0.08403 0.11093 -0.08241 C 0.11545 -0.08078 0.12309 -0.07986 0.12916 -0.0787 C 0.13524 -0.07754 0.14271 -0.07662 0.14774 -0.07592 C 0.15277 -0.07523 0.15503 -0.07569 0.15937 -0.07453 C 0.16371 -0.07338 0.16718 -0.07153 0.17361 -0.06944 C 0.18003 -0.06736 0.19027 -0.06366 0.19843 -0.06203 C 0.20659 -0.06041 0.21389 -0.06041 0.22152 -0.05926 C 0.22864 -0.0581 0.23316 -0.05787 0.24062 -0.05463 C 0.24861 -0.05139 0.26267 -0.04398 0.26875 -0.03981 C 0.27482 -0.03565 0.27569 -0.03287 0.27708 -0.02963 C 0.27847 -0.02639 0.27864 -0.02407 0.27708 -0.02037 C 0.27552 -0.01666 0.27465 -0.01227 0.26736 -0.00741 C 0.26007 -0.00254 0.24409 0.00579 0.23333 0.00926 C 0.22239 0.01273 0.21371 0.01297 0.20173 0.01389 C 0.18975 0.01482 0.17552 0.01551 0.1618 0.01482 C 0.14791 0.01412 0.13159 0.01181 0.11944 0.00926 C 0.10729 0.00672 0.09705 0.00324 0.08871 -0.00092 C 0.08073 -0.00509 0.07378 -0.01018 0.07083 -0.01574 C 0.06771 -0.02129 0.06909 -0.0294 0.07152 -0.03426 C 0.07378 -0.03912 0.07934 -0.0419 0.08541 -0.04537 C 0.09149 -0.04884 0.09878 -0.05254 0.10833 -0.05555 C 0.11771 -0.05856 0.13073 -0.06134 0.14305 -0.06296 C 0.15503 -0.06458 0.16927 -0.06597 0.1809 -0.06574 C 0.19271 -0.06551 0.20104 -0.06412 0.2125 -0.06203 C 0.22396 -0.05995 0.24045 -0.05648 0.25 -0.05278 C 0.25955 -0.04907 0.26545 -0.04421 0.27014 -0.03981 C 0.27482 -0.03541 0.27708 -0.03125 0.27777 -0.02685 C 0.27847 -0.02245 0.27951 -0.01805 0.2743 -0.01296 C 0.26909 -0.00787 0.25607 -0.00046 0.24635 0.00371 C 0.23646 0.00787 0.22795 0.00996 0.21597 0.01204 C 0.20399 0.01412 0.18836 0.01574 0.1743 0.01574 C 0.15989 0.01574 0.14305 0.01459 0.12951 0.01204 C 0.11666 0.00949 0.10451 0.00486 0.09514 0.00093 C 0.08559 -0.00301 0.07795 -0.00694 0.07343 -0.01111 C 0.06892 -0.01528 0.06771 -0.01921 0.06857 -0.02407 C 0.06927 -0.02893 0.07205 -0.03541 0.07777 -0.04074 C 0.0835 -0.04606 0.09184 -0.05162 0.10277 -0.05555 C 0.11371 -0.05949 0.13055 -0.06227 0.14305 -0.06389 C 0.15555 -0.06551 0.16527 -0.0662 0.17777 -0.06574 C 0.19027 -0.06528 0.20538 -0.06366 0.21788 -0.06111 C 0.23073 -0.05856 0.24409 -0.05393 0.25347 -0.05 C 0.26267 -0.04606 0.26979 -0.0412 0.27361 -0.03703 C 0.27743 -0.03287 0.27777 -0.0294 0.27708 -0.025 C 0.27639 -0.0206 0.27552 -0.01551 0.26944 -0.01018 C 0.26336 -0.00486 0.25173 0.00255 0.23993 0.00648 C 0.22882 0.01042 0.21475 0.01227 0.20034 0.01389 C 0.18663 0.01551 0.16944 0.01667 0.15538 0.01574 C 0.14132 0.01482 0.12708 0.01181 0.11545 0.0088 C 0.10382 0.00579 0.09305 0.00185 0.08541 -0.00278 C 0.07777 -0.00741 0.07448 -0.01389 0.06944 -0.01852 C 0.06441 -0.02315 0.06232 -0.02569 0.05555 -0.03055 C 0.04843 -0.03541 0.03593 -0.04328 0.02621 -0.04722 C 0.01684 -0.05116 0.00746 -0.05278 -0.00209 -0.05463 C -0.01164 -0.05648 -0.01615 -0.05578 -0.03056 -0.05833 C -0.04497 -0.06088 -0.07379 -0.06458 -0.08889 -0.06944 C -0.104 -0.0743 -0.11198 -0.0787 -0.12101 -0.08796 C -0.12986 -0.09722 -0.13681 -0.11273 -0.14167 -0.125 C -0.1467 -0.13727 -0.14861 -0.14907 -0.15 -0.16203 C -0.15174 -0.175 -0.15261 -0.18541 -0.15226 -0.20278 C -0.15209 -0.22014 -0.14983 -0.24745 -0.14792 -0.26666 C -0.14601 -0.28588 -0.14427 -0.30509 -0.14115 -0.31852 C -0.13802 -0.33194 -0.13716 -0.33819 -0.12917 -0.34722 C -0.12153 -0.35625 -0.10625 -0.36643 -0.09375 -0.37315 C -0.08143 -0.37986 -0.07049 -0.3831 -0.05556 -0.38703 C -0.04063 -0.39097 -0.01858 -0.39491 -0.00417 -0.39722 C 0.01024 -0.39953 0.01736 -0.40023 0.03055 -0.40092 C 0.04375 -0.40162 0.05885 -0.40208 0.07482 -0.40185 C 0.09097 -0.40162 0.10659 -0.40254 0.12639 -0.4 C 0.14618 -0.39745 0.1743 -0.3919 0.19427 -0.38611 C 0.21389 -0.38032 0.23385 -0.37222 0.24635 -0.36481 C 0.2592 -0.35741 0.26597 -0.34977 0.27083 -0.34166 C 0.27569 -0.33356 0.27639 -0.32477 0.275 -0.31666 C 0.27361 -0.30856 0.27413 -0.30208 0.2625 -0.29259 C 0.25086 -0.2831 0.22586 -0.26736 0.20538 -0.25926 C 0.18489 -0.25116 0.16666 -0.24745 0.13958 -0.24444 C 0.11215 -0.24143 0.06857 -0.24004 0.04236 -0.24074 C 0.01614 -0.24143 0.00382 -0.24398 -0.01736 -0.24815 C -0.03854 -0.25231 -0.06615 -0.25787 -0.08473 -0.26574 C -0.10365 -0.27361 -0.1191 -0.28565 -0.12848 -0.29537 C -0.13802 -0.30509 -0.14393 -0.31227 -0.14115 -0.32407 C -0.13802 -0.33588 -0.12622 -0.35486 -0.11042 -0.36574 C -0.09462 -0.37662 -0.06702 -0.38403 -0.04584 -0.38981 C -0.02466 -0.3956 -0.00122 -0.39768 0.01736 -0.4 C 0.03593 -0.40231 0.0493 -0.40347 0.06597 -0.4037 C 0.08264 -0.40393 0.10017 -0.40393 0.11736 -0.40185 C 0.13437 -0.39977 0.15416 -0.39467 0.16875 -0.39166 C 0.18264 -0.38866 0.19166 -0.38403 0.20295 -0.38333 C 0.21423 -0.38264 0.22708 -0.38727 0.23611 -0.38703 C 0.24496 -0.3868 0.25121 -0.38495 0.25764 -0.38148 C 0.26389 -0.37801 0.26875 -0.3706 0.27361 -0.36666 C 0.27847 -0.36273 0.28125 -0.35949 0.2868 -0.35741 C 0.29236 -0.35532 0.29948 -0.3544 0.30694 -0.3537 C 0.31441 -0.35301 0.32413 -0.35347 0.33194 -0.3537 C 0.33975 -0.35393 0.34705 -0.35393 0.35347 -0.35555 C 0.35989 -0.35717 0.36562 -0.35926 0.37083 -0.36296 C 0.37604 -0.36666 0.38073 -0.37315 0.38472 -0.37778 C 0.38871 -0.38241 0.38975 -0.38148 0.39444 -0.39074 C 0.39913 -0.4 0.4125 -0.41898 0.41319 -0.43333 C 0.41389 -0.44768 0.40295 -0.4669 0.39861 -0.47685 C 0.39427 -0.4868 0.38993 -0.48842 0.3868 -0.49259 C 0.38368 -0.49676 0.38507 -0.49722 0.37986 -0.50185 C 0.37465 -0.50648 0.36475 -0.51458 0.35555 -0.52037 C 0.34635 -0.52616 0.33923 -0.52986 0.325 -0.53703 C 0.31076 -0.54421 0.29652 -0.55486 0.27014 -0.56296 C 0.24357 -0.57106 0.20364 -0.58032 0.16632 -0.58611 C 0.12951 -0.5919 0.08316 -0.59653 0.04757 -0.59815 C 0.01267 -0.59977 -0.0132 -0.59884 -0.04445 -0.59629 C -0.0757 -0.59375 -0.11129 -0.58866 -0.13976 -0.58333 C -0.16789 -0.57801 -0.18872 -0.57291 -0.21459 -0.56389 C -0.24045 -0.55486 -0.27552 -0.53958 -0.29514 -0.5287 C -0.31476 -0.51782 -0.32292 -0.50741 -0.33264 -0.49815 C -0.34236 -0.48889 -0.34844 -0.48356 -0.35348 -0.47315 C -0.35851 -0.46273 -0.36302 -0.44791 -0.3632 -0.43611 C -0.36337 -0.4243 -0.35973 -0.41273 -0.35417 -0.40185 C -0.34861 -0.39097 -0.34393 -0.3831 -0.32986 -0.37129 C -0.3158 -0.35949 -0.29202 -0.34213 -0.26945 -0.33055 C -0.24688 -0.31898 -0.22275 -0.30972 -0.19445 -0.30185 C -0.16615 -0.29398 -0.13299 -0.28773 -0.1 -0.28333 C -0.06702 -0.27893 -0.02657 -0.27662 0.00347 -0.275 C 0.0335 -0.27338 0.05416 -0.27268 0.07986 -0.27407 C 0.10555 -0.27546 0.13316 -0.2794 0.15746 -0.28333 C 0.18177 -0.28727 0.20364 -0.29097 0.22604 -0.29722 C 0.24896 -0.30347 0.27048 -0.30995 0.29375 -0.32037 C 0.31701 -0.33078 0.34982 -0.34861 0.36597 -0.35926 C 0.38211 -0.36991 0.38264 -0.37384 0.39027 -0.38426 C 0.39791 -0.39467 0.40798 -0.41227 0.4118 -0.42222 C 0.41562 -0.43217 0.41371 -0.43727 0.41319 -0.44352 C 0.41267 -0.44977 0.41146 -0.45301 0.40833 -0.46018 C 0.40521 -0.46736 0.40017 -0.47847 0.39444 -0.48611 C 0.38871 -0.49375 0.38541 -0.49768 0.37361 -0.50648 C 0.3618 -0.51528 0.3408 -0.52986 0.32361 -0.53889 C 0.30642 -0.54791 0.29479 -0.55254 0.27014 -0.56018 C 0.24531 -0.56782 0.20659 -0.57847 0.17552 -0.58426 C 0.14427 -0.59004 0.11302 -0.59305 0.08402 -0.59537 C 0.05486 -0.59768 0.02934 -0.59907 0.00069 -0.59815 C -0.02795 -0.59722 -0.05955 -0.59328 -0.0882 -0.58981 C -0.11684 -0.58634 -0.14236 -0.58495 -0.17153 -0.57778 C -0.2007 -0.5706 -0.23629 -0.55949 -0.2632 -0.54629 C -0.29011 -0.5331 -0.31684 -0.51481 -0.33334 -0.49815 C -0.34983 -0.48148 -0.35816 -0.46065 -0.3625 -0.44629 C -0.36684 -0.43194 -0.36598 -0.42616 -0.35903 -0.41203 C -0.35209 -0.39791 -0.33542 -0.37477 -0.32084 -0.36111 C -0.30625 -0.34745 -0.29358 -0.34004 -0.27153 -0.32963 C -0.24948 -0.31921 -0.21493 -0.30671 -0.1882 -0.29907 C -0.16146 -0.29143 -0.13438 -0.2868 -0.11129 -0.28333 C -0.08785 -0.27986 -0.07153 -0.27916 -0.04861 -0.27778 C -0.0257 -0.27639 -0.00365 -0.2743 0.02621 -0.275 C 0.05607 -0.27569 0.096 -0.27731 0.13125 -0.28148 C 0.16632 -0.28565 0.2059 -0.2912 0.23767 -0.3 C 0.27031 -0.30879 0.30052 -0.32268 0.32361 -0.33426 C 0.3467 -0.34583 0.3625 -0.3581 0.37569 -0.36944 C 0.38889 -0.38078 0.39652 -0.39097 0.40277 -0.40278 C 0.40902 -0.41458 0.41302 -0.42986 0.41319 -0.44074 C 0.41336 -0.45162 0.4092 -0.4581 0.40347 -0.46852 C 0.39774 -0.47893 0.39774 -0.48912 0.37847 -0.5037 C 0.3592 -0.51828 0.32517 -0.54143 0.2875 -0.55555 C 0.24982 -0.56967 0.19392 -0.58102 0.15208 -0.58796 C 0.11024 -0.59491 0.07708 -0.59699 0.0368 -0.59722 C -0.00365 -0.59745 -0.05209 -0.59467 -0.09098 -0.58981 C -0.12986 -0.58495 -0.16598 -0.57662 -0.19653 -0.56852 C -0.22743 -0.56041 -0.25539 -0.55046 -0.27639 -0.54074 C -0.2974 -0.53102 -0.3092 -0.52153 -0.32223 -0.51018 C -0.33525 -0.49884 -0.34809 -0.48657 -0.35486 -0.47315 C -0.36164 -0.45972 -0.36511 -0.44398 -0.3632 -0.42963 C -0.36129 -0.41528 -0.35295 -0.40023 -0.34375 -0.38703 C -0.33455 -0.37384 -0.32587 -0.3625 -0.30834 -0.35092 C -0.2908 -0.33935 -0.26302 -0.32731 -0.2382 -0.31759 C -0.21337 -0.30787 -0.18403 -0.29861 -0.15903 -0.29259 C -0.13403 -0.28657 -0.1099 -0.28403 -0.0882 -0.28148 C -0.0665 -0.27893 -0.04792 -0.27801 -0.02917 -0.27685 C -0.01042 -0.27569 0.00694 -0.275 0.0243 -0.27407 " pathEditMode="relative" rAng="0" ptsTypes="aaaaaaaaaaaaaaaaaaaaaaaaaaaaaaaaaaaaaaaaaaaaaaaaaaaaaaaaaaaaaaaaaaaaaaaaaaaaaaaaaaaaaaaaaaaaaaaaaaaaaaaaaaaaaaaaaaaaaaaaaaaaaaaaaaaaaaaaaaaaaaaaaaaaaaaaaaaaaaaaaaaaaaaaaaaaaaaaaaaaaaaaaaaaaaaaaaaaaaaaaa">
                                      <p:cBhvr>
                                        <p:cTn id="8" dur="12100" fill="hold"/>
                                        <p:tgtEl>
                                          <p:spTgt spid="5"/>
                                        </p:tgtEl>
                                        <p:attrNameLst>
                                          <p:attrName>ppt_x</p:attrName>
                                          <p:attrName>ppt_y</p:attrName>
                                        </p:attrNameLst>
                                      </p:cBhvr>
                                      <p:rCtr x="2500" y="-29100"/>
                                    </p:animMotion>
                                  </p:childTnLst>
                                </p:cTn>
                              </p:par>
                            </p:childTnLst>
                          </p:cTn>
                        </p:par>
                        <p:par>
                          <p:cTn id="9" fill="hold">
                            <p:stCondLst>
                              <p:cond delay="151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5600"/>
                            </p:stCondLst>
                            <p:childTnLst>
                              <p:par>
                                <p:cTn id="15" presetID="10" presetClass="exit" presetSubtype="0" fill="hold" nodeType="after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4"/>
                                        </p:tgtEl>
                                      </p:cBhvr>
                                    </p:animEffect>
                                    <p:set>
                                      <p:cBhvr>
                                        <p:cTn id="20" dur="1" fill="hold">
                                          <p:stCondLst>
                                            <p:cond delay="1999"/>
                                          </p:stCondLst>
                                        </p:cTn>
                                        <p:tgtEl>
                                          <p:spTgt spid="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5"/>
                                        </p:tgtEl>
                                      </p:cBhvr>
                                    </p:animEffect>
                                    <p:set>
                                      <p:cBhvr>
                                        <p:cTn id="23" dur="1" fill="hold">
                                          <p:stCondLst>
                                            <p:cond delay="1999"/>
                                          </p:stCondLst>
                                        </p:cTn>
                                        <p:tgtEl>
                                          <p:spTgt spid="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6"/>
                                        </p:tgtEl>
                                      </p:cBhvr>
                                    </p:animEffect>
                                    <p:set>
                                      <p:cBhvr>
                                        <p:cTn id="26" dur="1" fill="hold">
                                          <p:stCondLst>
                                            <p:cond delay="19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7"/>
                                        </p:tgtEl>
                                      </p:cBhvr>
                                    </p:animEffect>
                                    <p:set>
                                      <p:cBhvr>
                                        <p:cTn id="29" dur="1" fill="hold">
                                          <p:stCondLst>
                                            <p:cond delay="1999"/>
                                          </p:stCondLst>
                                        </p:cTn>
                                        <p:tgtEl>
                                          <p:spTgt spid="7"/>
                                        </p:tgtEl>
                                        <p:attrNameLst>
                                          <p:attrName>style.visibility</p:attrName>
                                        </p:attrNameLst>
                                      </p:cBhvr>
                                      <p:to>
                                        <p:strVal val="hidden"/>
                                      </p:to>
                                    </p:set>
                                  </p:childTnLst>
                                </p:cTn>
                              </p:par>
                              <p:par>
                                <p:cTn id="30" presetID="2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2000" fill="hold"/>
                                        <p:tgtEl>
                                          <p:spTgt spid="8"/>
                                        </p:tgtEl>
                                        <p:attrNameLst>
                                          <p:attrName>ppt_w</p:attrName>
                                        </p:attrNameLst>
                                      </p:cBhvr>
                                      <p:tavLst>
                                        <p:tav tm="0">
                                          <p:val>
                                            <p:fltVal val="0"/>
                                          </p:val>
                                        </p:tav>
                                        <p:tav tm="100000">
                                          <p:val>
                                            <p:strVal val="#ppt_w"/>
                                          </p:val>
                                        </p:tav>
                                      </p:tavLst>
                                    </p:anim>
                                    <p:anim calcmode="lin" valueType="num">
                                      <p:cBhvr>
                                        <p:cTn id="33" dur="2000" fill="hold"/>
                                        <p:tgtEl>
                                          <p:spTgt spid="8"/>
                                        </p:tgtEl>
                                        <p:attrNameLst>
                                          <p:attrName>ppt_h</p:attrName>
                                        </p:attrNameLst>
                                      </p:cBhvr>
                                      <p:tavLst>
                                        <p:tav tm="0">
                                          <p:val>
                                            <p:fltVal val="0"/>
                                          </p:val>
                                        </p:tav>
                                        <p:tav tm="100000">
                                          <p:val>
                                            <p:strVal val="#ppt_h"/>
                                          </p:val>
                                        </p:tav>
                                      </p:tavLst>
                                    </p:anim>
                                  </p:childTnLst>
                                </p:cTn>
                              </p:par>
                            </p:childTnLst>
                          </p:cTn>
                        </p:par>
                        <p:par>
                          <p:cTn id="34" fill="hold">
                            <p:stCondLst>
                              <p:cond delay="17600"/>
                            </p:stCondLst>
                            <p:childTnLst>
                              <p:par>
                                <p:cTn id="35" presetID="1" presetClass="entr" presetSubtype="0" fill="hold" grpId="2" nodeType="afterEffect">
                                  <p:stCondLst>
                                    <p:cond delay="200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2" nodeType="withEffect">
                                  <p:stCondLst>
                                    <p:cond delay="2000"/>
                                  </p:stCondLst>
                                  <p:childTnLst>
                                    <p:set>
                                      <p:cBhvr>
                                        <p:cTn id="38" dur="1" fill="hold">
                                          <p:stCondLst>
                                            <p:cond delay="0"/>
                                          </p:stCondLst>
                                        </p:cTn>
                                        <p:tgtEl>
                                          <p:spTgt spid="11"/>
                                        </p:tgtEl>
                                        <p:attrNameLst>
                                          <p:attrName>style.visibility</p:attrName>
                                        </p:attrNameLst>
                                      </p:cBhvr>
                                      <p:to>
                                        <p:strVal val="visible"/>
                                      </p:to>
                                    </p:set>
                                  </p:childTnLst>
                                </p:cTn>
                              </p:par>
                            </p:childTnLst>
                          </p:cTn>
                        </p:par>
                        <p:par>
                          <p:cTn id="39" fill="hold">
                            <p:stCondLst>
                              <p:cond delay="19600"/>
                            </p:stCondLst>
                            <p:childTnLst>
                              <p:par>
                                <p:cTn id="40" presetID="0" presetClass="path" presetSubtype="0" accel="50000" decel="50000" fill="hold" grpId="0" nodeType="afterEffect">
                                  <p:stCondLst>
                                    <p:cond delay="0"/>
                                  </p:stCondLst>
                                  <p:childTnLst>
                                    <p:animMotion origin="layout" path="M -3.33333E-6 -3.33333E-6 L -0.50468 -0.05509 " pathEditMode="relative" rAng="0" ptsTypes="AA">
                                      <p:cBhvr>
                                        <p:cTn id="41" dur="2000" fill="hold"/>
                                        <p:tgtEl>
                                          <p:spTgt spid="10"/>
                                        </p:tgtEl>
                                        <p:attrNameLst>
                                          <p:attrName>ppt_x</p:attrName>
                                          <p:attrName>ppt_y</p:attrName>
                                        </p:attrNameLst>
                                      </p:cBhvr>
                                      <p:rCtr x="-25200" y="-2800"/>
                                    </p:animMotion>
                                  </p:childTnLst>
                                </p:cTn>
                              </p:par>
                              <p:par>
                                <p:cTn id="42" presetID="0" presetClass="path" presetSubtype="0" accel="50000" decel="50000" fill="hold" grpId="0" nodeType="withEffect">
                                  <p:stCondLst>
                                    <p:cond delay="0"/>
                                  </p:stCondLst>
                                  <p:childTnLst>
                                    <p:animMotion origin="layout" path="M -3.33333E-6 -7.40741E-7 L 0.47084 0.04421 " pathEditMode="relative" rAng="0" ptsTypes="AA">
                                      <p:cBhvr>
                                        <p:cTn id="43" dur="2000" fill="hold"/>
                                        <p:tgtEl>
                                          <p:spTgt spid="11"/>
                                        </p:tgtEl>
                                        <p:attrNameLst>
                                          <p:attrName>ppt_x</p:attrName>
                                          <p:attrName>ppt_y</p:attrName>
                                        </p:attrNameLst>
                                      </p:cBhvr>
                                      <p:rCtr x="23500" y="2200"/>
                                    </p:animMotion>
                                  </p:childTnLst>
                                </p:cTn>
                              </p:par>
                            </p:childTnLst>
                          </p:cTn>
                        </p:par>
                        <p:par>
                          <p:cTn id="44" fill="hold">
                            <p:stCondLst>
                              <p:cond delay="21600"/>
                            </p:stCondLst>
                            <p:childTnLst>
                              <p:par>
                                <p:cTn id="45" presetID="1" presetClass="exit" presetSubtype="0" fill="hold" grpId="1" nodeType="after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par>
                          <p:cTn id="49" fill="hold">
                            <p:stCondLst>
                              <p:cond delay="21600"/>
                            </p:stCondLst>
                            <p:childTnLst>
                              <p:par>
                                <p:cTn id="50" presetID="6" presetClass="entr" presetSubtype="32"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ircle(out)">
                                      <p:cBhvr>
                                        <p:cTn id="5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10" grpId="2" animBg="1"/>
      <p:bldP spid="11" grpId="0" animBg="1"/>
      <p:bldP spid="11" grpId="1" animBg="1"/>
      <p:bldP spid="1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9" descr="0807031_01-A4-at-144-dpi.jpg"/>
          <p:cNvPicPr>
            <a:picLocks noChangeAspect="1"/>
          </p:cNvPicPr>
          <p:nvPr/>
        </p:nvPicPr>
        <p:blipFill>
          <a:blip r:embed="rId3" cstate="email">
            <a:lum bright="-2000" contrast="2000"/>
            <a:extLst>
              <a:ext uri="{28A0092B-C50C-407E-A947-70E740481C1C}">
                <a14:useLocalDpi xmlns:a14="http://schemas.microsoft.com/office/drawing/2010/main" val="0"/>
              </a:ext>
            </a:extLst>
          </a:blip>
          <a:srcRect/>
          <a:stretch>
            <a:fillRect/>
          </a:stretch>
        </p:blipFill>
        <p:spPr bwMode="auto">
          <a:xfrm>
            <a:off x="0" y="-12700"/>
            <a:ext cx="91614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0" y="76200"/>
            <a:ext cx="9144000" cy="457200"/>
          </a:xfrm>
          <a:prstGeom prst="rect">
            <a:avLst/>
          </a:prstGeom>
          <a:noFill/>
          <a:ln w="9525">
            <a:noFill/>
            <a:miter lim="800000"/>
            <a:headEnd/>
            <a:tailEnd/>
          </a:ln>
          <a:effectLst/>
        </p:spPr>
        <p:txBody>
          <a:bodyPr anchor="ctr"/>
          <a:lstStyle/>
          <a:p>
            <a:pPr algn="ctr">
              <a:defRPr/>
            </a:pPr>
            <a:r>
              <a:rPr lang="en-GB" sz="3600" dirty="0" smtClean="0">
                <a:solidFill>
                  <a:schemeClr val="bg1"/>
                </a:solidFill>
                <a:effectLst>
                  <a:outerShdw blurRad="38100" dist="38100" dir="2700000" algn="tl">
                    <a:srgbClr val="C0C0C0"/>
                  </a:outerShdw>
                </a:effectLst>
                <a:latin typeface="Helvetica" pitchFamily="34" charset="0"/>
                <a:cs typeface="Arial" charset="0"/>
              </a:rPr>
              <a:t>LHC experiments</a:t>
            </a:r>
          </a:p>
        </p:txBody>
      </p:sp>
      <p:pic>
        <p:nvPicPr>
          <p:cNvPr id="9" name="Picture 42" descr="0510028_03-A4-at-144-dpi.jpg"/>
          <p:cNvPicPr>
            <a:picLocks noChangeAspect="1"/>
          </p:cNvPicPr>
          <p:nvPr/>
        </p:nvPicPr>
        <p:blipFill>
          <a:blip r:embed="rId4"/>
          <a:srcRect/>
          <a:stretch>
            <a:fillRect/>
          </a:stretch>
        </p:blipFill>
        <p:spPr bwMode="auto">
          <a:xfrm>
            <a:off x="2843213" y="4648200"/>
            <a:ext cx="2947987" cy="1935163"/>
          </a:xfrm>
          <a:prstGeom prst="rect">
            <a:avLst/>
          </a:prstGeom>
          <a:noFill/>
          <a:ln w="9525">
            <a:noFill/>
            <a:miter lim="800000"/>
            <a:headEnd/>
            <a:tailEnd/>
          </a:ln>
          <a:effectLst>
            <a:outerShdw blurRad="38100" dist="38100" dir="2700000" algn="tl" rotWithShape="0">
              <a:prstClr val="black"/>
            </a:outerShdw>
          </a:effectLst>
        </p:spPr>
      </p:pic>
      <p:sp>
        <p:nvSpPr>
          <p:cNvPr id="12" name="Rectangle 8"/>
          <p:cNvSpPr>
            <a:spLocks noChangeArrowheads="1"/>
          </p:cNvSpPr>
          <p:nvPr/>
        </p:nvSpPr>
        <p:spPr bwMode="auto">
          <a:xfrm>
            <a:off x="3181350" y="4648200"/>
            <a:ext cx="2327275" cy="595313"/>
          </a:xfrm>
          <a:prstGeom prst="rect">
            <a:avLst/>
          </a:prstGeom>
          <a:noFill/>
          <a:ln w="9525">
            <a:noFill/>
            <a:miter lim="800000"/>
            <a:headEnd/>
            <a:tailEnd/>
          </a:ln>
        </p:spPr>
        <p:txBody>
          <a:bodyPr wrap="none">
            <a:spAutoFit/>
          </a:bodyPr>
          <a:lstStyle/>
          <a:p>
            <a:pPr algn="ctr" eaLnBrk="0" hangingPunct="0">
              <a:lnSpc>
                <a:spcPct val="90000"/>
              </a:lnSpc>
              <a:defRPr/>
            </a:pPr>
            <a:r>
              <a:rPr lang="en-GB" sz="1800" dirty="0">
                <a:solidFill>
                  <a:srgbClr val="FFFFFF"/>
                </a:solidFill>
                <a:effectLst>
                  <a:outerShdw blurRad="38100" dist="38100" dir="2700000" algn="tl" rotWithShape="0">
                    <a:prstClr val="black"/>
                  </a:outerShdw>
                </a:effectLst>
                <a:latin typeface="Arial" charset="0"/>
                <a:ea typeface="ＭＳ Ｐゴシック" charset="-128"/>
                <a:cs typeface="ＭＳ Ｐゴシック" charset="-128"/>
              </a:rPr>
              <a:t>LHC ring:</a:t>
            </a:r>
          </a:p>
          <a:p>
            <a:pPr algn="ctr" eaLnBrk="0" hangingPunct="0">
              <a:lnSpc>
                <a:spcPct val="90000"/>
              </a:lnSpc>
              <a:defRPr/>
            </a:pPr>
            <a:r>
              <a:rPr lang="en-GB" sz="1800" dirty="0">
                <a:solidFill>
                  <a:srgbClr val="FFFFFF"/>
                </a:solidFill>
                <a:effectLst>
                  <a:outerShdw blurRad="38100" dist="38100" dir="2700000" algn="tl" rotWithShape="0">
                    <a:prstClr val="black"/>
                  </a:outerShdw>
                </a:effectLst>
                <a:latin typeface="Arial" charset="0"/>
                <a:ea typeface="ＭＳ Ｐゴシック" charset="-128"/>
                <a:cs typeface="ＭＳ Ｐゴシック" charset="-128"/>
              </a:rPr>
              <a:t>27 km circumference</a:t>
            </a:r>
            <a:endParaRPr lang="en-GB" sz="1800" dirty="0">
              <a:effectLst>
                <a:outerShdw blurRad="38100" dist="38100" dir="2700000" algn="tl" rotWithShape="0">
                  <a:prstClr val="black"/>
                </a:outerShdw>
              </a:effectLst>
              <a:latin typeface="Arial" charset="0"/>
              <a:ea typeface="ＭＳ Ｐゴシック" charset="-128"/>
              <a:cs typeface="ＭＳ Ｐゴシック" charset="-128"/>
            </a:endParaRPr>
          </a:p>
        </p:txBody>
      </p:sp>
      <p:grpSp>
        <p:nvGrpSpPr>
          <p:cNvPr id="2" name="Group 69"/>
          <p:cNvGrpSpPr>
            <a:grpSpLocks/>
          </p:cNvGrpSpPr>
          <p:nvPr/>
        </p:nvGrpSpPr>
        <p:grpSpPr bwMode="auto">
          <a:xfrm>
            <a:off x="0" y="1676400"/>
            <a:ext cx="2667000" cy="2438400"/>
            <a:chOff x="288" y="1072"/>
            <a:chExt cx="1680" cy="1536"/>
          </a:xfrm>
        </p:grpSpPr>
        <p:sp>
          <p:nvSpPr>
            <p:cNvPr id="27677" name="Line 70"/>
            <p:cNvSpPr>
              <a:spLocks noChangeShapeType="1"/>
            </p:cNvSpPr>
            <p:nvPr/>
          </p:nvSpPr>
          <p:spPr bwMode="auto">
            <a:xfrm flipH="1">
              <a:off x="816" y="2176"/>
              <a:ext cx="1152" cy="400"/>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7678" name="Line 71"/>
            <p:cNvSpPr>
              <a:spLocks noChangeShapeType="1"/>
            </p:cNvSpPr>
            <p:nvPr/>
          </p:nvSpPr>
          <p:spPr bwMode="auto">
            <a:xfrm>
              <a:off x="288" y="2176"/>
              <a:ext cx="528" cy="408"/>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7679" name="Oval 72"/>
            <p:cNvSpPr>
              <a:spLocks noChangeArrowheads="1"/>
            </p:cNvSpPr>
            <p:nvPr/>
          </p:nvSpPr>
          <p:spPr bwMode="auto">
            <a:xfrm>
              <a:off x="768" y="2537"/>
              <a:ext cx="93" cy="71"/>
            </a:xfrm>
            <a:prstGeom prst="ellipse">
              <a:avLst/>
            </a:prstGeom>
            <a:solidFill>
              <a:schemeClr val="accent1"/>
            </a:solidFill>
            <a:ln w="9525">
              <a:solidFill>
                <a:schemeClr val="accent2"/>
              </a:solidFill>
              <a:round/>
              <a:headEnd/>
              <a:tailEnd/>
            </a:ln>
          </p:spPr>
          <p:txBody>
            <a:bodyPr wrap="none" anchor="ct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eaLnBrk="1" hangingPunct="1"/>
              <a:endParaRPr lang="fr-FR" altLang="en-US">
                <a:latin typeface="Arial" pitchFamily="34" charset="0"/>
              </a:endParaRPr>
            </a:p>
          </p:txBody>
        </p:sp>
        <p:pic>
          <p:nvPicPr>
            <p:cNvPr id="18" name="Picture 73" descr="bul-pho-2007-079"/>
            <p:cNvPicPr>
              <a:picLocks noChangeAspect="1" noChangeArrowheads="1"/>
            </p:cNvPicPr>
            <p:nvPr/>
          </p:nvPicPr>
          <p:blipFill>
            <a:blip r:embed="rId5"/>
            <a:srcRect/>
            <a:stretch>
              <a:fillRect/>
            </a:stretch>
          </p:blipFill>
          <p:spPr bwMode="auto">
            <a:xfrm>
              <a:off x="336" y="1072"/>
              <a:ext cx="1632" cy="1088"/>
            </a:xfrm>
            <a:prstGeom prst="rect">
              <a:avLst/>
            </a:prstGeom>
            <a:noFill/>
            <a:ln w="9525">
              <a:noFill/>
              <a:miter lim="800000"/>
              <a:headEnd/>
              <a:tailEnd/>
            </a:ln>
            <a:effectLst>
              <a:outerShdw blurRad="38100" dist="38100" dir="2700000" algn="tl" rotWithShape="0">
                <a:prstClr val="black"/>
              </a:outerShdw>
            </a:effectLst>
          </p:spPr>
        </p:pic>
        <p:sp>
          <p:nvSpPr>
            <p:cNvPr id="19" name="Text Box 74"/>
            <p:cNvSpPr txBox="1">
              <a:spLocks noChangeArrowheads="1"/>
            </p:cNvSpPr>
            <p:nvPr/>
          </p:nvSpPr>
          <p:spPr bwMode="auto">
            <a:xfrm>
              <a:off x="1488" y="1168"/>
              <a:ext cx="401" cy="212"/>
            </a:xfrm>
            <a:prstGeom prst="rect">
              <a:avLst/>
            </a:prstGeom>
            <a:noFill/>
            <a:ln w="9525">
              <a:noFill/>
              <a:miter lim="800000"/>
              <a:headEnd/>
              <a:tailEnd/>
            </a:ln>
            <a:effectLst/>
          </p:spPr>
          <p:txBody>
            <a:bodyPr wrap="none">
              <a:spAutoFit/>
            </a:bodyPr>
            <a:lstStyle/>
            <a:p>
              <a:pPr eaLnBrk="0" hangingPunct="0">
                <a:defRPr/>
              </a:pPr>
              <a:r>
                <a:rPr lang="de-CH" sz="1600" dirty="0">
                  <a:solidFill>
                    <a:schemeClr val="bg1"/>
                  </a:solidFill>
                  <a:effectLst>
                    <a:outerShdw blurRad="38100" dist="38100" dir="2700000" algn="tl" rotWithShape="0">
                      <a:prstClr val="black"/>
                    </a:outerShdw>
                  </a:effectLst>
                  <a:latin typeface="+mn-lt"/>
                  <a:ea typeface="ＭＳ Ｐゴシック" pitchFamily="-111" charset="-128"/>
                  <a:cs typeface="ＭＳ Ｐゴシック" pitchFamily="-111" charset="-128"/>
                </a:rPr>
                <a:t>CMS</a:t>
              </a:r>
              <a:endParaRPr lang="de-CH" sz="2000" dirty="0">
                <a:solidFill>
                  <a:schemeClr val="bg1"/>
                </a:solidFill>
                <a:effectLst>
                  <a:outerShdw blurRad="38100" dist="38100" dir="2700000" algn="tl" rotWithShape="0">
                    <a:prstClr val="black"/>
                  </a:outerShdw>
                </a:effectLst>
                <a:latin typeface="+mn-lt"/>
                <a:ea typeface="ＭＳ Ｐゴシック" pitchFamily="-111" charset="-128"/>
                <a:cs typeface="ＭＳ Ｐゴシック" pitchFamily="-111" charset="-128"/>
              </a:endParaRPr>
            </a:p>
          </p:txBody>
        </p:sp>
      </p:grpSp>
      <p:grpSp>
        <p:nvGrpSpPr>
          <p:cNvPr id="3" name="Group 75"/>
          <p:cNvGrpSpPr>
            <a:grpSpLocks/>
          </p:cNvGrpSpPr>
          <p:nvPr/>
        </p:nvGrpSpPr>
        <p:grpSpPr bwMode="auto">
          <a:xfrm>
            <a:off x="7035800" y="3733800"/>
            <a:ext cx="1955800" cy="1830388"/>
            <a:chOff x="304" y="2344"/>
            <a:chExt cx="1232" cy="1153"/>
          </a:xfrm>
        </p:grpSpPr>
        <p:sp>
          <p:nvSpPr>
            <p:cNvPr id="27672" name="Oval 76"/>
            <p:cNvSpPr>
              <a:spLocks noChangeArrowheads="1"/>
            </p:cNvSpPr>
            <p:nvPr/>
          </p:nvSpPr>
          <p:spPr bwMode="auto">
            <a:xfrm>
              <a:off x="1089" y="2344"/>
              <a:ext cx="84" cy="65"/>
            </a:xfrm>
            <a:prstGeom prst="ellipse">
              <a:avLst/>
            </a:prstGeom>
            <a:solidFill>
              <a:schemeClr val="accent1"/>
            </a:solidFill>
            <a:ln w="9525">
              <a:solidFill>
                <a:schemeClr val="accent2"/>
              </a:solidFill>
              <a:round/>
              <a:headEnd/>
              <a:tailEnd/>
            </a:ln>
          </p:spPr>
          <p:txBody>
            <a:bodyPr wrap="none" anchor="ct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eaLnBrk="1" hangingPunct="1"/>
              <a:endParaRPr lang="fr-FR" altLang="en-US">
                <a:latin typeface="Arial" pitchFamily="34" charset="0"/>
              </a:endParaRPr>
            </a:p>
          </p:txBody>
        </p:sp>
        <p:sp>
          <p:nvSpPr>
            <p:cNvPr id="27673" name="Line 77"/>
            <p:cNvSpPr>
              <a:spLocks noChangeShapeType="1"/>
            </p:cNvSpPr>
            <p:nvPr/>
          </p:nvSpPr>
          <p:spPr bwMode="auto">
            <a:xfrm flipV="1">
              <a:off x="336" y="2392"/>
              <a:ext cx="792" cy="192"/>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7674" name="Line 78"/>
            <p:cNvSpPr>
              <a:spLocks noChangeShapeType="1"/>
            </p:cNvSpPr>
            <p:nvPr/>
          </p:nvSpPr>
          <p:spPr bwMode="auto">
            <a:xfrm flipH="1" flipV="1">
              <a:off x="1152" y="2392"/>
              <a:ext cx="384" cy="240"/>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24" name="Picture 79" descr="Picture 2"/>
            <p:cNvPicPr>
              <a:picLocks noChangeAspect="1" noChangeArrowheads="1"/>
            </p:cNvPicPr>
            <p:nvPr/>
          </p:nvPicPr>
          <p:blipFill>
            <a:blip r:embed="rId6"/>
            <a:srcRect/>
            <a:stretch>
              <a:fillRect/>
            </a:stretch>
          </p:blipFill>
          <p:spPr bwMode="auto">
            <a:xfrm>
              <a:off x="304" y="2584"/>
              <a:ext cx="1232" cy="913"/>
            </a:xfrm>
            <a:prstGeom prst="rect">
              <a:avLst/>
            </a:prstGeom>
            <a:noFill/>
            <a:ln w="9525">
              <a:noFill/>
              <a:miter lim="800000"/>
              <a:headEnd/>
              <a:tailEnd/>
            </a:ln>
            <a:effectLst>
              <a:outerShdw blurRad="38100" dist="38100" dir="2700000" algn="tl" rotWithShape="0">
                <a:prstClr val="black"/>
              </a:outerShdw>
            </a:effectLst>
          </p:spPr>
        </p:pic>
        <p:sp>
          <p:nvSpPr>
            <p:cNvPr id="25" name="Text Box 80"/>
            <p:cNvSpPr txBox="1">
              <a:spLocks noChangeArrowheads="1"/>
            </p:cNvSpPr>
            <p:nvPr/>
          </p:nvSpPr>
          <p:spPr bwMode="auto">
            <a:xfrm>
              <a:off x="960" y="2611"/>
              <a:ext cx="490" cy="213"/>
            </a:xfrm>
            <a:prstGeom prst="rect">
              <a:avLst/>
            </a:prstGeom>
            <a:noFill/>
            <a:ln w="9525">
              <a:noFill/>
              <a:miter lim="800000"/>
              <a:headEnd/>
              <a:tailEnd/>
            </a:ln>
          </p:spPr>
          <p:txBody>
            <a:bodyPr wrap="none">
              <a:spAutoFit/>
            </a:bodyPr>
            <a:lstStyle/>
            <a:p>
              <a:pPr eaLnBrk="0" hangingPunct="0">
                <a:defRPr/>
              </a:pPr>
              <a:r>
                <a:rPr lang="de-CH" sz="1600" dirty="0">
                  <a:solidFill>
                    <a:schemeClr val="bg1"/>
                  </a:solidFill>
                  <a:effectLst>
                    <a:outerShdw blurRad="38100" dist="38100" dir="2700000" algn="tl" rotWithShape="0">
                      <a:prstClr val="black"/>
                    </a:outerShdw>
                  </a:effectLst>
                  <a:latin typeface="+mn-lt"/>
                  <a:ea typeface="ＭＳ Ｐゴシック" charset="-128"/>
                  <a:cs typeface="ＭＳ Ｐゴシック" charset="-128"/>
                </a:rPr>
                <a:t>ALICE</a:t>
              </a:r>
              <a:endParaRPr lang="de-CH" sz="2000" dirty="0">
                <a:solidFill>
                  <a:schemeClr val="bg1"/>
                </a:solidFill>
                <a:effectLst>
                  <a:outerShdw blurRad="38100" dist="38100" dir="2700000" algn="tl" rotWithShape="0">
                    <a:prstClr val="black"/>
                  </a:outerShdw>
                </a:effectLst>
                <a:latin typeface="+mn-lt"/>
                <a:ea typeface="ＭＳ Ｐゴシック" charset="-128"/>
                <a:cs typeface="ＭＳ Ｐゴシック" charset="-128"/>
              </a:endParaRPr>
            </a:p>
          </p:txBody>
        </p:sp>
      </p:grpSp>
      <p:grpSp>
        <p:nvGrpSpPr>
          <p:cNvPr id="4" name="Group 81"/>
          <p:cNvGrpSpPr>
            <a:grpSpLocks/>
          </p:cNvGrpSpPr>
          <p:nvPr/>
        </p:nvGrpSpPr>
        <p:grpSpPr bwMode="auto">
          <a:xfrm>
            <a:off x="3886200" y="762000"/>
            <a:ext cx="2244725" cy="1978025"/>
            <a:chOff x="4224" y="1084"/>
            <a:chExt cx="1414" cy="1246"/>
          </a:xfrm>
        </p:grpSpPr>
        <p:grpSp>
          <p:nvGrpSpPr>
            <p:cNvPr id="27665" name="Group 82"/>
            <p:cNvGrpSpPr>
              <a:grpSpLocks/>
            </p:cNvGrpSpPr>
            <p:nvPr/>
          </p:nvGrpSpPr>
          <p:grpSpPr bwMode="auto">
            <a:xfrm>
              <a:off x="4224" y="1104"/>
              <a:ext cx="1364" cy="1226"/>
              <a:chOff x="4224" y="1104"/>
              <a:chExt cx="1364" cy="1226"/>
            </a:xfrm>
          </p:grpSpPr>
          <p:sp>
            <p:nvSpPr>
              <p:cNvPr id="27668"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eaLnBrk="1" hangingPunct="1"/>
                <a:endParaRPr lang="fr-FR" altLang="en-US">
                  <a:latin typeface="Arial" pitchFamily="34" charset="0"/>
                </a:endParaRPr>
              </a:p>
            </p:txBody>
          </p:sp>
          <p:sp>
            <p:nvSpPr>
              <p:cNvPr id="27669" name="Line 84"/>
              <p:cNvSpPr>
                <a:spLocks noChangeShapeType="1"/>
              </p:cNvSpPr>
              <p:nvPr/>
            </p:nvSpPr>
            <p:spPr bwMode="auto">
              <a:xfrm>
                <a:off x="4272" y="1968"/>
                <a:ext cx="743" cy="344"/>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7670" name="Line 85"/>
              <p:cNvSpPr>
                <a:spLocks noChangeShapeType="1"/>
              </p:cNvSpPr>
              <p:nvPr/>
            </p:nvSpPr>
            <p:spPr bwMode="auto">
              <a:xfrm flipH="1">
                <a:off x="5015" y="1968"/>
                <a:ext cx="553" cy="344"/>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33" name="Picture 86" descr="Picture 3"/>
              <p:cNvPicPr>
                <a:picLocks noChangeAspect="1" noChangeArrowheads="1"/>
              </p:cNvPicPr>
              <p:nvPr/>
            </p:nvPicPr>
            <p:blipFill>
              <a:blip r:embed="rId7"/>
              <a:srcRect/>
              <a:stretch>
                <a:fillRect/>
              </a:stretch>
            </p:blipFill>
            <p:spPr bwMode="auto">
              <a:xfrm>
                <a:off x="4224" y="1104"/>
                <a:ext cx="1364" cy="867"/>
              </a:xfrm>
              <a:prstGeom prst="rect">
                <a:avLst/>
              </a:prstGeom>
              <a:noFill/>
              <a:ln w="9525">
                <a:noFill/>
                <a:miter lim="800000"/>
                <a:headEnd/>
                <a:tailEnd/>
              </a:ln>
              <a:effectLst>
                <a:outerShdw blurRad="50800" dist="38100" dir="2700000">
                  <a:srgbClr val="000000"/>
                </a:outerShdw>
              </a:effectLst>
            </p:spPr>
          </p:pic>
        </p:grpSp>
        <p:sp>
          <p:nvSpPr>
            <p:cNvPr id="27666"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eaLnBrk="1" hangingPunct="1"/>
              <a:endParaRPr lang="fr-FR" altLang="en-US">
                <a:latin typeface="Arial" pitchFamily="34" charset="0"/>
              </a:endParaRPr>
            </a:p>
          </p:txBody>
        </p:sp>
        <p:sp>
          <p:nvSpPr>
            <p:cNvPr id="29" name="Text Box 88"/>
            <p:cNvSpPr txBox="1">
              <a:spLocks noChangeArrowheads="1"/>
            </p:cNvSpPr>
            <p:nvPr/>
          </p:nvSpPr>
          <p:spPr bwMode="auto">
            <a:xfrm>
              <a:off x="5184" y="1084"/>
              <a:ext cx="454" cy="212"/>
            </a:xfrm>
            <a:prstGeom prst="rect">
              <a:avLst/>
            </a:prstGeom>
            <a:noFill/>
            <a:ln w="9525">
              <a:noFill/>
              <a:miter lim="800000"/>
              <a:headEnd/>
              <a:tailEnd/>
            </a:ln>
            <a:effectLst>
              <a:outerShdw blurRad="38100" dist="38100" dir="2700000" algn="tl" rotWithShape="0">
                <a:prstClr val="black"/>
              </a:outerShdw>
            </a:effectLst>
          </p:spPr>
          <p:txBody>
            <a:bodyPr wrap="none">
              <a:spAutoFit/>
            </a:bodyPr>
            <a:lstStyle/>
            <a:p>
              <a:pPr eaLnBrk="0" hangingPunct="0">
                <a:defRPr/>
              </a:pPr>
              <a:r>
                <a:rPr lang="de-CH" sz="1600" dirty="0" err="1">
                  <a:solidFill>
                    <a:schemeClr val="bg1"/>
                  </a:solidFill>
                  <a:effectLst>
                    <a:outerShdw blurRad="38100" dist="38100" dir="2700000" algn="tl">
                      <a:srgbClr val="000000">
                        <a:alpha val="43137"/>
                      </a:srgbClr>
                    </a:outerShdw>
                  </a:effectLst>
                  <a:latin typeface="+mn-lt"/>
                  <a:ea typeface="ＭＳ Ｐゴシック" pitchFamily="-111" charset="-128"/>
                  <a:cs typeface="ＭＳ Ｐゴシック" pitchFamily="-111" charset="-128"/>
                </a:rPr>
                <a:t>LHCb</a:t>
              </a:r>
              <a:endParaRPr lang="de-CH" sz="2000" dirty="0">
                <a:solidFill>
                  <a:schemeClr val="bg1"/>
                </a:solidFill>
                <a:effectLst>
                  <a:outerShdw blurRad="38100" dist="38100" dir="2700000" algn="tl">
                    <a:srgbClr val="000000">
                      <a:alpha val="43137"/>
                    </a:srgbClr>
                  </a:outerShdw>
                </a:effectLst>
                <a:latin typeface="+mn-lt"/>
                <a:ea typeface="ＭＳ Ｐゴシック" pitchFamily="-111" charset="-128"/>
                <a:cs typeface="ＭＳ Ｐゴシック" pitchFamily="-111" charset="-128"/>
              </a:endParaRPr>
            </a:p>
          </p:txBody>
        </p:sp>
      </p:grpSp>
      <p:grpSp>
        <p:nvGrpSpPr>
          <p:cNvPr id="7" name="Group 89"/>
          <p:cNvGrpSpPr>
            <a:grpSpLocks/>
          </p:cNvGrpSpPr>
          <p:nvPr/>
        </p:nvGrpSpPr>
        <p:grpSpPr bwMode="auto">
          <a:xfrm>
            <a:off x="6477000" y="762000"/>
            <a:ext cx="2667000" cy="2286000"/>
            <a:chOff x="3408" y="2112"/>
            <a:chExt cx="1680" cy="1440"/>
          </a:xfrm>
        </p:grpSpPr>
        <p:grpSp>
          <p:nvGrpSpPr>
            <p:cNvPr id="27659" name="Group 90"/>
            <p:cNvGrpSpPr>
              <a:grpSpLocks/>
            </p:cNvGrpSpPr>
            <p:nvPr/>
          </p:nvGrpSpPr>
          <p:grpSpPr bwMode="auto">
            <a:xfrm>
              <a:off x="3408" y="2112"/>
              <a:ext cx="1680" cy="1440"/>
              <a:chOff x="3408" y="2112"/>
              <a:chExt cx="1680" cy="1440"/>
            </a:xfrm>
          </p:grpSpPr>
          <p:sp>
            <p:nvSpPr>
              <p:cNvPr id="27661" name="Oval 91"/>
              <p:cNvSpPr>
                <a:spLocks noChangeArrowheads="1"/>
              </p:cNvSpPr>
              <p:nvPr/>
            </p:nvSpPr>
            <p:spPr bwMode="auto">
              <a:xfrm>
                <a:off x="3669" y="3492"/>
                <a:ext cx="75" cy="60"/>
              </a:xfrm>
              <a:prstGeom prst="ellipse">
                <a:avLst/>
              </a:prstGeom>
              <a:solidFill>
                <a:schemeClr val="accent1"/>
              </a:solidFill>
              <a:ln w="9525">
                <a:solidFill>
                  <a:schemeClr val="accent2"/>
                </a:solidFill>
                <a:round/>
                <a:headEnd/>
                <a:tailEnd/>
              </a:ln>
            </p:spPr>
            <p:txBody>
              <a:bodyPr wrap="none" anchor="ct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eaLnBrk="1" hangingPunct="1"/>
                <a:endParaRPr lang="fr-FR" altLang="en-US">
                  <a:latin typeface="Arial" pitchFamily="34" charset="0"/>
                </a:endParaRPr>
              </a:p>
            </p:txBody>
          </p:sp>
          <p:sp>
            <p:nvSpPr>
              <p:cNvPr id="27662" name="Line 92"/>
              <p:cNvSpPr>
                <a:spLocks noChangeShapeType="1"/>
              </p:cNvSpPr>
              <p:nvPr/>
            </p:nvSpPr>
            <p:spPr bwMode="auto">
              <a:xfrm flipH="1" flipV="1">
                <a:off x="3456" y="3168"/>
                <a:ext cx="240" cy="288"/>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7663" name="Line 93"/>
              <p:cNvSpPr>
                <a:spLocks noChangeShapeType="1"/>
              </p:cNvSpPr>
              <p:nvPr/>
            </p:nvSpPr>
            <p:spPr bwMode="auto">
              <a:xfrm flipV="1">
                <a:off x="3696" y="3168"/>
                <a:ext cx="1392" cy="336"/>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41" name="Picture 94" descr="0511013_01"/>
              <p:cNvPicPr>
                <a:picLocks noChangeAspect="1" noChangeArrowheads="1"/>
              </p:cNvPicPr>
              <p:nvPr/>
            </p:nvPicPr>
            <p:blipFill>
              <a:blip r:embed="rId8"/>
              <a:srcRect/>
              <a:stretch>
                <a:fillRect/>
              </a:stretch>
            </p:blipFill>
            <p:spPr bwMode="auto">
              <a:xfrm>
                <a:off x="3408" y="2112"/>
                <a:ext cx="1632" cy="1063"/>
              </a:xfrm>
              <a:prstGeom prst="rect">
                <a:avLst/>
              </a:prstGeom>
              <a:noFill/>
              <a:ln w="9525">
                <a:noFill/>
                <a:miter lim="800000"/>
                <a:headEnd/>
                <a:tailEnd/>
              </a:ln>
              <a:effectLst>
                <a:outerShdw blurRad="38100" dist="38100" dir="2700000" algn="tl" rotWithShape="0">
                  <a:prstClr val="black"/>
                </a:outerShdw>
              </a:effectLst>
            </p:spPr>
          </p:pic>
        </p:grpSp>
        <p:sp>
          <p:nvSpPr>
            <p:cNvPr id="37" name="Text Box 96"/>
            <p:cNvSpPr txBox="1">
              <a:spLocks noChangeArrowheads="1"/>
            </p:cNvSpPr>
            <p:nvPr/>
          </p:nvSpPr>
          <p:spPr bwMode="auto">
            <a:xfrm>
              <a:off x="4464" y="2928"/>
              <a:ext cx="516" cy="213"/>
            </a:xfrm>
            <a:prstGeom prst="rect">
              <a:avLst/>
            </a:prstGeom>
            <a:solidFill>
              <a:srgbClr val="7AA5BF"/>
            </a:solidFill>
            <a:ln w="9525">
              <a:noFill/>
              <a:miter lim="800000"/>
              <a:headEnd/>
              <a:tailEnd/>
            </a:ln>
            <a:effectLst>
              <a:outerShdw blurRad="38100" dist="38100" dir="2700000" algn="tl" rotWithShape="0">
                <a:prstClr val="black"/>
              </a:outerShdw>
            </a:effectLst>
          </p:spPr>
          <p:txBody>
            <a:bodyPr wrap="none">
              <a:spAutoFit/>
            </a:bodyPr>
            <a:lstStyle/>
            <a:p>
              <a:pPr eaLnBrk="0" hangingPunct="0">
                <a:defRPr/>
              </a:pPr>
              <a:r>
                <a:rPr lang="de-CH" sz="1600" dirty="0">
                  <a:solidFill>
                    <a:schemeClr val="accent1"/>
                  </a:solidFill>
                  <a:effectLst>
                    <a:outerShdw blurRad="38100" dist="38100" dir="2700000" algn="tl" rotWithShape="0">
                      <a:prstClr val="black"/>
                    </a:outerShdw>
                  </a:effectLst>
                  <a:latin typeface="+mn-lt"/>
                  <a:ea typeface="ＭＳ Ｐゴシック" charset="-128"/>
                  <a:cs typeface="ＭＳ Ｐゴシック" charset="-128"/>
                </a:rPr>
                <a:t>ATLAS</a:t>
              </a:r>
            </a:p>
          </p:txBody>
        </p:sp>
      </p:grpSp>
      <p:pic>
        <p:nvPicPr>
          <p:cNvPr id="27658" name="Picture 34" descr="cern_logo_1.png"/>
          <p:cNvPicPr>
            <a:picLocks noChangeAspect="1"/>
          </p:cNvPicPr>
          <p:nvPr/>
        </p:nvPicPr>
        <p:blipFill>
          <a:blip r:embed="rId9" cstate="email">
            <a:lum bright="100000" contrast="-100000"/>
            <a:extLst>
              <a:ext uri="{28A0092B-C50C-407E-A947-70E740481C1C}">
                <a14:useLocalDpi xmlns:a14="http://schemas.microsoft.com/office/drawing/2010/main" val="0"/>
              </a:ext>
            </a:extLst>
          </a:blip>
          <a:srcRect/>
          <a:stretch>
            <a:fillRect/>
          </a:stretch>
        </p:blipFill>
        <p:spPr bwMode="auto">
          <a:xfrm>
            <a:off x="77788" y="6284913"/>
            <a:ext cx="4937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2"/>
          </p:nvPr>
        </p:nvSpPr>
        <p:spPr/>
        <p:txBody>
          <a:bodyPr/>
          <a:lstStyle/>
          <a:p>
            <a:r>
              <a:rPr lang="en-US" smtClean="0"/>
              <a:t>10/27/2014</a:t>
            </a:r>
            <a:endParaRPr lang="en-US" dirty="0"/>
          </a:p>
        </p:txBody>
      </p:sp>
      <p:sp>
        <p:nvSpPr>
          <p:cNvPr id="8" name="Footer Placeholder 7"/>
          <p:cNvSpPr>
            <a:spLocks noGrp="1"/>
          </p:cNvSpPr>
          <p:nvPr>
            <p:ph type="ftr" sz="quarter" idx="3"/>
          </p:nvPr>
        </p:nvSpPr>
        <p:spPr/>
        <p:txBody>
          <a:bodyPr/>
          <a:lstStyle/>
          <a:p>
            <a:r>
              <a:rPr lang="en-US" smtClean="0"/>
              <a:t>Wao 2014</a:t>
            </a:r>
            <a:endParaRPr lang="en-US" dirty="0"/>
          </a:p>
        </p:txBody>
      </p:sp>
      <p:sp>
        <p:nvSpPr>
          <p:cNvPr id="10" name="Slide Number Placeholder 9"/>
          <p:cNvSpPr>
            <a:spLocks noGrp="1"/>
          </p:cNvSpPr>
          <p:nvPr>
            <p:ph type="sldNum" sz="quarter" idx="4"/>
          </p:nvPr>
        </p:nvSpPr>
        <p:spPr/>
        <p:txBody>
          <a:bodyPr/>
          <a:lstStyle/>
          <a:p>
            <a:fld id="{17918391-D411-FE40-AAD7-861AE5233E0E}" type="slidenum">
              <a:rPr lang="en-US" smtClean="0"/>
              <a:pPr/>
              <a:t>5</a:t>
            </a:fld>
            <a:endParaRPr lang="en-US" dirty="0"/>
          </a:p>
        </p:txBody>
      </p:sp>
    </p:spTree>
    <p:extLst>
      <p:ext uri="{BB962C8B-B14F-4D97-AF65-F5344CB8AC3E}">
        <p14:creationId xmlns:p14="http://schemas.microsoft.com/office/powerpoint/2010/main" val="3139774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457200" y="0"/>
            <a:ext cx="8229600" cy="740697"/>
          </a:xfrm>
          <a:effectLst>
            <a:outerShdw blurRad="50800" dist="38100" dir="5400000" algn="t" rotWithShape="0">
              <a:prstClr val="black">
                <a:alpha val="40000"/>
              </a:prstClr>
            </a:outerShdw>
          </a:effectLst>
        </p:spPr>
        <p:txBody>
          <a:bodyPr>
            <a:normAutofit fontScale="90000"/>
          </a:bodyPr>
          <a:lstStyle/>
          <a:p>
            <a:r>
              <a:rPr lang="en-US" dirty="0" smtClean="0"/>
              <a:t>LHC Run 1 timeline</a:t>
            </a:r>
            <a:endParaRPr lang="en-GB" dirty="0"/>
          </a:p>
        </p:txBody>
      </p:sp>
      <p:sp>
        <p:nvSpPr>
          <p:cNvPr id="3" name="TextBox 2"/>
          <p:cNvSpPr txBox="1"/>
          <p:nvPr/>
        </p:nvSpPr>
        <p:spPr>
          <a:xfrm>
            <a:off x="16603" y="3889805"/>
            <a:ext cx="1440000" cy="307777"/>
          </a:xfrm>
          <a:prstGeom prst="rect">
            <a:avLst/>
          </a:prstGeom>
          <a:solidFill>
            <a:schemeClr val="tx1">
              <a:lumMod val="75000"/>
              <a:lumOff val="25000"/>
            </a:schemeClr>
          </a:solidFill>
        </p:spPr>
        <p:txBody>
          <a:bodyPr wrap="square" rtlCol="0">
            <a:spAutoFit/>
          </a:bodyPr>
          <a:lstStyle/>
          <a:p>
            <a:pPr algn="ctr"/>
            <a:r>
              <a:rPr lang="en-US" sz="1400" b="1" dirty="0" smtClean="0">
                <a:solidFill>
                  <a:prstClr val="white">
                    <a:lumMod val="85000"/>
                  </a:prstClr>
                </a:solidFill>
              </a:rPr>
              <a:t>2008</a:t>
            </a:r>
            <a:endParaRPr lang="en-US" sz="1400" b="1" dirty="0">
              <a:solidFill>
                <a:prstClr val="white">
                  <a:lumMod val="85000"/>
                </a:prstClr>
              </a:solidFill>
            </a:endParaRPr>
          </a:p>
        </p:txBody>
      </p:sp>
      <p:grpSp>
        <p:nvGrpSpPr>
          <p:cNvPr id="7" name="Group 6"/>
          <p:cNvGrpSpPr/>
          <p:nvPr/>
        </p:nvGrpSpPr>
        <p:grpSpPr>
          <a:xfrm>
            <a:off x="701103" y="2185757"/>
            <a:ext cx="2173882" cy="1704048"/>
            <a:chOff x="762000" y="2553191"/>
            <a:chExt cx="2173882" cy="1704048"/>
          </a:xfrm>
        </p:grpSpPr>
        <p:cxnSp>
          <p:nvCxnSpPr>
            <p:cNvPr id="8" name="Straight Connector 7"/>
            <p:cNvCxnSpPr>
              <a:stCxn id="9" idx="1"/>
            </p:cNvCxnSpPr>
            <p:nvPr/>
          </p:nvCxnSpPr>
          <p:spPr>
            <a:xfrm>
              <a:off x="919350" y="3650039"/>
              <a:ext cx="0" cy="607200"/>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19350" y="3388429"/>
              <a:ext cx="2016532" cy="523220"/>
            </a:xfrm>
            <a:prstGeom prst="rect">
              <a:avLst/>
            </a:prstGeom>
            <a:noFill/>
          </p:spPr>
          <p:txBody>
            <a:bodyPr wrap="square" rtlCol="0">
              <a:spAutoFit/>
            </a:bodyPr>
            <a:lstStyle/>
            <a:p>
              <a:r>
                <a:rPr lang="en-US" sz="1400" b="1" dirty="0" smtClean="0">
                  <a:solidFill>
                    <a:prstClr val="black"/>
                  </a:solidFill>
                </a:rPr>
                <a:t>September 10, 2008</a:t>
              </a:r>
            </a:p>
            <a:p>
              <a:r>
                <a:rPr lang="en-US" sz="1400" dirty="0" smtClean="0">
                  <a:solidFill>
                    <a:prstClr val="black"/>
                  </a:solidFill>
                </a:rPr>
                <a:t>Circulating beams</a:t>
              </a:r>
              <a:endParaRPr lang="en-US" sz="1400" dirty="0">
                <a:solidFill>
                  <a:prstClr val="black"/>
                </a:solidFill>
              </a:endParaRPr>
            </a:p>
          </p:txBody>
        </p:sp>
        <p:pic>
          <p:nvPicPr>
            <p:cNvPr id="10" name="Picture 7" descr="attach_reader?attach_id=1025394&amp;height=150">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0" y="2553191"/>
              <a:ext cx="2065360" cy="78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p:nvGrpSpPr>
        <p:grpSpPr>
          <a:xfrm>
            <a:off x="455688" y="4170360"/>
            <a:ext cx="1974233" cy="2515523"/>
            <a:chOff x="529277" y="4541421"/>
            <a:chExt cx="1974233" cy="2515523"/>
          </a:xfrm>
        </p:grpSpPr>
        <p:cxnSp>
          <p:nvCxnSpPr>
            <p:cNvPr id="12" name="Straight Connector 11"/>
            <p:cNvCxnSpPr/>
            <p:nvPr/>
          </p:nvCxnSpPr>
          <p:spPr>
            <a:xfrm>
              <a:off x="1045189" y="4541421"/>
              <a:ext cx="0" cy="328555"/>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9277" y="4897295"/>
              <a:ext cx="1974233" cy="738664"/>
            </a:xfrm>
            <a:prstGeom prst="rect">
              <a:avLst/>
            </a:prstGeom>
            <a:noFill/>
          </p:spPr>
          <p:txBody>
            <a:bodyPr wrap="square" rtlCol="0">
              <a:spAutoFit/>
            </a:bodyPr>
            <a:lstStyle/>
            <a:p>
              <a:r>
                <a:rPr lang="en-US" sz="1400" b="1" dirty="0" smtClean="0">
                  <a:solidFill>
                    <a:prstClr val="black"/>
                  </a:solidFill>
                </a:rPr>
                <a:t>September 19, 2008 </a:t>
              </a:r>
            </a:p>
            <a:p>
              <a:r>
                <a:rPr lang="en-US" sz="1400" dirty="0" smtClean="0">
                  <a:solidFill>
                    <a:prstClr val="black"/>
                  </a:solidFill>
                </a:rPr>
                <a:t>Incident</a:t>
              </a:r>
              <a:br>
                <a:rPr lang="en-US" sz="1400" dirty="0" smtClean="0">
                  <a:solidFill>
                    <a:prstClr val="black"/>
                  </a:solidFill>
                </a:rPr>
              </a:br>
              <a:endParaRPr lang="en-US" sz="1400" dirty="0">
                <a:solidFill>
                  <a:prstClr val="black"/>
                </a:solidFill>
              </a:endParaRPr>
            </a:p>
          </p:txBody>
        </p:sp>
        <p:pic>
          <p:nvPicPr>
            <p:cNvPr id="14"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5794"/>
            <a:stretch/>
          </p:blipFill>
          <p:spPr bwMode="auto">
            <a:xfrm>
              <a:off x="628860" y="5422491"/>
              <a:ext cx="1298756" cy="16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p:nvPr/>
        </p:nvGrpSpPr>
        <p:grpSpPr>
          <a:xfrm>
            <a:off x="2480226" y="2137316"/>
            <a:ext cx="1881845" cy="1791241"/>
            <a:chOff x="4233364" y="2889501"/>
            <a:chExt cx="1881845" cy="1791241"/>
          </a:xfrm>
        </p:grpSpPr>
        <p:cxnSp>
          <p:nvCxnSpPr>
            <p:cNvPr id="16" name="Straight Connector 15"/>
            <p:cNvCxnSpPr/>
            <p:nvPr/>
          </p:nvCxnSpPr>
          <p:spPr>
            <a:xfrm>
              <a:off x="4233364" y="4109177"/>
              <a:ext cx="0" cy="571565"/>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65092" y="3966953"/>
              <a:ext cx="1650117" cy="523220"/>
            </a:xfrm>
            <a:prstGeom prst="rect">
              <a:avLst/>
            </a:prstGeom>
            <a:noFill/>
          </p:spPr>
          <p:txBody>
            <a:bodyPr wrap="square" rtlCol="0">
              <a:spAutoFit/>
            </a:bodyPr>
            <a:lstStyle/>
            <a:p>
              <a:r>
                <a:rPr lang="en-US" sz="1400" b="1" dirty="0" smtClean="0">
                  <a:solidFill>
                    <a:prstClr val="black"/>
                  </a:solidFill>
                </a:rPr>
                <a:t>November 20, 2009 </a:t>
              </a:r>
            </a:p>
            <a:p>
              <a:r>
                <a:rPr lang="en-US" sz="1400" dirty="0" smtClean="0">
                  <a:solidFill>
                    <a:prstClr val="black"/>
                  </a:solidFill>
                </a:rPr>
                <a:t>Beams back</a:t>
              </a:r>
              <a:endParaRPr lang="en-US" sz="1400" dirty="0">
                <a:solidFill>
                  <a:prstClr val="black"/>
                </a:solidFill>
              </a:endParaRPr>
            </a:p>
          </p:txBody>
        </p:sp>
        <p:pic>
          <p:nvPicPr>
            <p:cNvPr id="18" name="Picture 2" descr="http://mediaarchive.cern.ch/MediaArchive/Photo/Public/2009/0911187/0911187_94/0911187_94-A4-at-144-dpi.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65092" y="2889501"/>
              <a:ext cx="165011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637201" y="740697"/>
            <a:ext cx="3170739" cy="3149109"/>
            <a:chOff x="416625" y="1112533"/>
            <a:chExt cx="3170739" cy="3149109"/>
          </a:xfrm>
        </p:grpSpPr>
        <p:cxnSp>
          <p:nvCxnSpPr>
            <p:cNvPr id="20" name="Straight Connector 19"/>
            <p:cNvCxnSpPr/>
            <p:nvPr/>
          </p:nvCxnSpPr>
          <p:spPr>
            <a:xfrm>
              <a:off x="462992" y="1928628"/>
              <a:ext cx="0" cy="2333014"/>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16625" y="1112533"/>
              <a:ext cx="3170739" cy="1115805"/>
              <a:chOff x="416625" y="1112533"/>
              <a:chExt cx="3170739" cy="1115805"/>
            </a:xfrm>
          </p:grpSpPr>
          <p:sp>
            <p:nvSpPr>
              <p:cNvPr id="22" name="TextBox 21"/>
              <p:cNvSpPr txBox="1"/>
              <p:nvPr/>
            </p:nvSpPr>
            <p:spPr>
              <a:xfrm>
                <a:off x="416625" y="1301104"/>
                <a:ext cx="1611208" cy="738664"/>
              </a:xfrm>
              <a:prstGeom prst="rect">
                <a:avLst/>
              </a:prstGeom>
              <a:noFill/>
            </p:spPr>
            <p:txBody>
              <a:bodyPr wrap="square" rtlCol="0">
                <a:spAutoFit/>
              </a:bodyPr>
              <a:lstStyle/>
              <a:p>
                <a:r>
                  <a:rPr lang="en-US" sz="1400" b="1" dirty="0" smtClean="0">
                    <a:solidFill>
                      <a:prstClr val="black"/>
                    </a:solidFill>
                  </a:rPr>
                  <a:t>August 2008</a:t>
                </a:r>
              </a:p>
              <a:p>
                <a:r>
                  <a:rPr lang="en-US" sz="1400" dirty="0" smtClean="0">
                    <a:solidFill>
                      <a:prstClr val="black"/>
                    </a:solidFill>
                  </a:rPr>
                  <a:t>First Injection tests</a:t>
                </a:r>
                <a:endParaRPr lang="en-US" sz="1400" dirty="0">
                  <a:solidFill>
                    <a:prstClr val="black"/>
                  </a:solidFill>
                </a:endParaRPr>
              </a:p>
            </p:txBody>
          </p:sp>
          <p:pic>
            <p:nvPicPr>
              <p:cNvPr id="23" name="Picture 22" descr="Screen shot 2009-11-25 at 9.20.42 PM.png"/>
              <p:cNvPicPr>
                <a:picLocks noChangeAspect="1"/>
              </p:cNvPicPr>
              <p:nvPr/>
            </p:nvPicPr>
            <p:blipFill>
              <a:blip r:embed="rId7" cstate="print"/>
              <a:stretch>
                <a:fillRect/>
              </a:stretch>
            </p:blipFill>
            <p:spPr>
              <a:xfrm>
                <a:off x="1942714" y="1112533"/>
                <a:ext cx="1644650" cy="1115805"/>
              </a:xfrm>
              <a:prstGeom prst="rect">
                <a:avLst/>
              </a:prstGeom>
            </p:spPr>
          </p:pic>
        </p:grpSp>
      </p:grpSp>
      <p:grpSp>
        <p:nvGrpSpPr>
          <p:cNvPr id="54" name="Group 53"/>
          <p:cNvGrpSpPr/>
          <p:nvPr/>
        </p:nvGrpSpPr>
        <p:grpSpPr>
          <a:xfrm>
            <a:off x="4444908" y="2132856"/>
            <a:ext cx="1734920" cy="1744218"/>
            <a:chOff x="5243484" y="6294999"/>
            <a:chExt cx="1734920" cy="1744218"/>
          </a:xfrm>
        </p:grpSpPr>
        <p:cxnSp>
          <p:nvCxnSpPr>
            <p:cNvPr id="25" name="Straight Connector 24"/>
            <p:cNvCxnSpPr/>
            <p:nvPr/>
          </p:nvCxnSpPr>
          <p:spPr>
            <a:xfrm flipV="1">
              <a:off x="5243484" y="7519135"/>
              <a:ext cx="11833" cy="520082"/>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57421" y="7376911"/>
              <a:ext cx="1620983" cy="523220"/>
            </a:xfrm>
            <a:prstGeom prst="rect">
              <a:avLst/>
            </a:prstGeom>
            <a:noFill/>
          </p:spPr>
          <p:txBody>
            <a:bodyPr wrap="square" rtlCol="0">
              <a:spAutoFit/>
            </a:bodyPr>
            <a:lstStyle/>
            <a:p>
              <a:r>
                <a:rPr lang="en-US" sz="1400" b="1" dirty="0" smtClean="0">
                  <a:solidFill>
                    <a:prstClr val="black"/>
                  </a:solidFill>
                </a:rPr>
                <a:t>November 2010</a:t>
              </a:r>
            </a:p>
            <a:p>
              <a:r>
                <a:rPr lang="en-US" sz="1400" dirty="0" smtClean="0">
                  <a:solidFill>
                    <a:prstClr val="black"/>
                  </a:solidFill>
                </a:rPr>
                <a:t>First Lead ion run </a:t>
              </a:r>
            </a:p>
          </p:txBody>
        </p:sp>
        <p:pic>
          <p:nvPicPr>
            <p:cNvPr id="27" name="Picture 26"/>
            <p:cNvPicPr>
              <a:picLocks noChangeAspect="1"/>
            </p:cNvPicPr>
            <p:nvPr/>
          </p:nvPicPr>
          <p:blipFill>
            <a:blip r:embed="rId8" cstate="print"/>
            <a:stretch>
              <a:fillRect/>
            </a:stretch>
          </p:blipFill>
          <p:spPr>
            <a:xfrm>
              <a:off x="5314236" y="6294999"/>
              <a:ext cx="1578429" cy="1104900"/>
            </a:xfrm>
            <a:prstGeom prst="rect">
              <a:avLst/>
            </a:prstGeom>
          </p:spPr>
        </p:pic>
      </p:grpSp>
      <p:grpSp>
        <p:nvGrpSpPr>
          <p:cNvPr id="53" name="Group 52"/>
          <p:cNvGrpSpPr/>
          <p:nvPr/>
        </p:nvGrpSpPr>
        <p:grpSpPr>
          <a:xfrm>
            <a:off x="2323768" y="4181527"/>
            <a:ext cx="1556669" cy="2415676"/>
            <a:chOff x="3266230" y="4573983"/>
            <a:chExt cx="1556669" cy="2415676"/>
          </a:xfrm>
        </p:grpSpPr>
        <p:cxnSp>
          <p:nvCxnSpPr>
            <p:cNvPr id="29" name="Straight Connector 28"/>
            <p:cNvCxnSpPr/>
            <p:nvPr/>
          </p:nvCxnSpPr>
          <p:spPr>
            <a:xfrm>
              <a:off x="4215407" y="4573983"/>
              <a:ext cx="0" cy="344707"/>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66230" y="5031004"/>
              <a:ext cx="1556669" cy="738664"/>
            </a:xfrm>
            <a:prstGeom prst="rect">
              <a:avLst/>
            </a:prstGeom>
            <a:noFill/>
          </p:spPr>
          <p:txBody>
            <a:bodyPr wrap="square" rtlCol="0">
              <a:spAutoFit/>
            </a:bodyPr>
            <a:lstStyle/>
            <a:p>
              <a:r>
                <a:rPr lang="en-US" sz="1400" b="1" dirty="0" smtClean="0">
                  <a:solidFill>
                    <a:prstClr val="black"/>
                  </a:solidFill>
                </a:rPr>
                <a:t>March 30, 2010</a:t>
              </a:r>
            </a:p>
            <a:p>
              <a:r>
                <a:rPr lang="en-US" sz="1400" dirty="0" smtClean="0">
                  <a:solidFill>
                    <a:prstClr val="black"/>
                  </a:solidFill>
                </a:rPr>
                <a:t>First collisions</a:t>
              </a:r>
              <a:br>
                <a:rPr lang="en-US" sz="1400" dirty="0" smtClean="0">
                  <a:solidFill>
                    <a:prstClr val="black"/>
                  </a:solidFill>
                </a:rPr>
              </a:br>
              <a:r>
                <a:rPr lang="en-US" sz="1400" dirty="0" smtClean="0">
                  <a:solidFill>
                    <a:prstClr val="black"/>
                  </a:solidFill>
                </a:rPr>
                <a:t>at </a:t>
              </a:r>
              <a:r>
                <a:rPr lang="en-US" sz="1400" dirty="0">
                  <a:solidFill>
                    <a:prstClr val="black"/>
                  </a:solidFill>
                </a:rPr>
                <a:t>7</a:t>
              </a:r>
              <a:r>
                <a:rPr lang="en-US" sz="1400" dirty="0" smtClean="0">
                  <a:solidFill>
                    <a:prstClr val="black"/>
                  </a:solidFill>
                </a:rPr>
                <a:t> </a:t>
              </a:r>
              <a:r>
                <a:rPr lang="en-US" sz="1400" dirty="0" err="1" smtClean="0">
                  <a:solidFill>
                    <a:prstClr val="black"/>
                  </a:solidFill>
                </a:rPr>
                <a:t>TeV</a:t>
              </a:r>
              <a:r>
                <a:rPr lang="en-US" sz="1400" dirty="0" smtClean="0">
                  <a:solidFill>
                    <a:prstClr val="black"/>
                  </a:solidFill>
                </a:rPr>
                <a:t> CM</a:t>
              </a:r>
              <a:endParaRPr lang="en-US" sz="1400" dirty="0">
                <a:solidFill>
                  <a:prstClr val="black"/>
                </a:solidFill>
              </a:endParaRPr>
            </a:p>
          </p:txBody>
        </p:sp>
        <p:pic>
          <p:nvPicPr>
            <p:cNvPr id="31" name="Picture 30" descr="Screen shot 2011-09-01 at 10.12.37 AM.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304635" y="5781315"/>
              <a:ext cx="1450686" cy="1208344"/>
            </a:xfrm>
            <a:prstGeom prst="rect">
              <a:avLst/>
            </a:prstGeom>
          </p:spPr>
        </p:pic>
      </p:grpSp>
      <p:grpSp>
        <p:nvGrpSpPr>
          <p:cNvPr id="28675" name="Group 28674"/>
          <p:cNvGrpSpPr/>
          <p:nvPr/>
        </p:nvGrpSpPr>
        <p:grpSpPr>
          <a:xfrm>
            <a:off x="3775391" y="4173293"/>
            <a:ext cx="1752600" cy="1159523"/>
            <a:chOff x="3775391" y="4470061"/>
            <a:chExt cx="1752600" cy="1159523"/>
          </a:xfrm>
        </p:grpSpPr>
        <p:cxnSp>
          <p:nvCxnSpPr>
            <p:cNvPr id="34" name="Straight Connector 33"/>
            <p:cNvCxnSpPr/>
            <p:nvPr/>
          </p:nvCxnSpPr>
          <p:spPr>
            <a:xfrm flipH="1" flipV="1">
              <a:off x="5094770" y="4470061"/>
              <a:ext cx="4012" cy="361174"/>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961441" y="5324784"/>
              <a:ext cx="990600" cy="304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F497D"/>
                  </a:solidFill>
                </a:rPr>
                <a:t>1380</a:t>
              </a:r>
              <a:endParaRPr lang="en-US" dirty="0">
                <a:solidFill>
                  <a:srgbClr val="1F497D"/>
                </a:solidFill>
              </a:endParaRPr>
            </a:p>
          </p:txBody>
        </p:sp>
        <p:sp>
          <p:nvSpPr>
            <p:cNvPr id="35" name="TextBox 34"/>
            <p:cNvSpPr txBox="1"/>
            <p:nvPr/>
          </p:nvSpPr>
          <p:spPr>
            <a:xfrm>
              <a:off x="3775391" y="4818071"/>
              <a:ext cx="1752600" cy="738664"/>
            </a:xfrm>
            <a:prstGeom prst="rect">
              <a:avLst/>
            </a:prstGeom>
            <a:noFill/>
          </p:spPr>
          <p:txBody>
            <a:bodyPr wrap="square" rtlCol="0">
              <a:spAutoFit/>
            </a:bodyPr>
            <a:lstStyle/>
            <a:p>
              <a:r>
                <a:rPr lang="en-US" sz="1400" b="1" dirty="0" smtClean="0">
                  <a:solidFill>
                    <a:prstClr val="black"/>
                  </a:solidFill>
                </a:rPr>
                <a:t>June 28, 2011</a:t>
              </a:r>
            </a:p>
            <a:p>
              <a:r>
                <a:rPr lang="en-US" sz="1400" dirty="0" smtClean="0">
                  <a:solidFill>
                    <a:prstClr val="black"/>
                  </a:solidFill>
                </a:rPr>
                <a:t>1380 bunches</a:t>
              </a:r>
              <a:br>
                <a:rPr lang="en-US" sz="1400" dirty="0" smtClean="0">
                  <a:solidFill>
                    <a:prstClr val="black"/>
                  </a:solidFill>
                </a:rPr>
              </a:br>
              <a:endParaRPr lang="en-US" sz="1400" dirty="0" smtClean="0">
                <a:solidFill>
                  <a:prstClr val="black"/>
                </a:solidFill>
              </a:endParaRPr>
            </a:p>
          </p:txBody>
        </p:sp>
      </p:grpSp>
      <p:grpSp>
        <p:nvGrpSpPr>
          <p:cNvPr id="55" name="Group 54"/>
          <p:cNvGrpSpPr/>
          <p:nvPr/>
        </p:nvGrpSpPr>
        <p:grpSpPr>
          <a:xfrm>
            <a:off x="5094770" y="4168296"/>
            <a:ext cx="1512119" cy="2459049"/>
            <a:chOff x="5908539" y="448577"/>
            <a:chExt cx="1692470" cy="2459049"/>
          </a:xfrm>
        </p:grpSpPr>
        <p:pic>
          <p:nvPicPr>
            <p:cNvPr id="37" name="Picture 8" descr="fig_13.png"/>
            <p:cNvPicPr preferRelativeResize="0">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908539" y="1309594"/>
              <a:ext cx="1469896" cy="993362"/>
            </a:xfrm>
            <a:prstGeom prst="rect">
              <a:avLst/>
            </a:prstGeom>
            <a:ln>
              <a:solidFill>
                <a:srgbClr val="000000"/>
              </a:solidFill>
            </a:ln>
          </p:spPr>
        </p:pic>
        <p:grpSp>
          <p:nvGrpSpPr>
            <p:cNvPr id="38" name="Group 37"/>
            <p:cNvGrpSpPr/>
            <p:nvPr/>
          </p:nvGrpSpPr>
          <p:grpSpPr>
            <a:xfrm>
              <a:off x="5908539" y="448577"/>
              <a:ext cx="1692470" cy="2459049"/>
              <a:chOff x="7475063" y="442936"/>
              <a:chExt cx="1692470" cy="2459049"/>
            </a:xfrm>
          </p:grpSpPr>
          <p:cxnSp>
            <p:nvCxnSpPr>
              <p:cNvPr id="39" name="Straight Connector 38"/>
              <p:cNvCxnSpPr/>
              <p:nvPr/>
            </p:nvCxnSpPr>
            <p:spPr>
              <a:xfrm flipV="1">
                <a:off x="8421274" y="442936"/>
                <a:ext cx="0" cy="701886"/>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475063" y="2378765"/>
                <a:ext cx="1692470" cy="523220"/>
              </a:xfrm>
              <a:prstGeom prst="rect">
                <a:avLst/>
              </a:prstGeom>
              <a:noFill/>
            </p:spPr>
            <p:txBody>
              <a:bodyPr wrap="square" rtlCol="0">
                <a:spAutoFit/>
              </a:bodyPr>
              <a:lstStyle/>
              <a:p>
                <a:r>
                  <a:rPr lang="en-US" sz="1400" b="1" dirty="0" smtClean="0">
                    <a:solidFill>
                      <a:prstClr val="black"/>
                    </a:solidFill>
                  </a:rPr>
                  <a:t>December 2011</a:t>
                </a:r>
              </a:p>
              <a:p>
                <a:r>
                  <a:rPr lang="en-US" sz="1400" dirty="0" smtClean="0">
                    <a:solidFill>
                      <a:prstClr val="black"/>
                    </a:solidFill>
                  </a:rPr>
                  <a:t>5.6 fb</a:t>
                </a:r>
                <a:r>
                  <a:rPr lang="en-US" sz="1400" baseline="30000" dirty="0" smtClean="0">
                    <a:solidFill>
                      <a:prstClr val="black"/>
                    </a:solidFill>
                  </a:rPr>
                  <a:t>-1</a:t>
                </a:r>
              </a:p>
            </p:txBody>
          </p:sp>
        </p:grpSp>
      </p:grpSp>
      <p:sp>
        <p:nvSpPr>
          <p:cNvPr id="36" name="Slide Number Placeholder 35"/>
          <p:cNvSpPr>
            <a:spLocks noGrp="1"/>
          </p:cNvSpPr>
          <p:nvPr>
            <p:ph type="sldNum" sz="quarter" idx="12"/>
          </p:nvPr>
        </p:nvSpPr>
        <p:spPr/>
        <p:txBody>
          <a:bodyPr/>
          <a:lstStyle/>
          <a:p>
            <a:pPr>
              <a:defRPr/>
            </a:pPr>
            <a:fld id="{EE4E98C2-E612-405D-9D9D-D2D7EB854B0E}" type="slidenum">
              <a:rPr lang="en-US" smtClean="0">
                <a:solidFill>
                  <a:prstClr val="black">
                    <a:tint val="75000"/>
                  </a:prstClr>
                </a:solidFill>
              </a:rPr>
              <a:pPr>
                <a:defRPr/>
              </a:pPr>
              <a:t>6</a:t>
            </a:fld>
            <a:endParaRPr lang="en-US">
              <a:solidFill>
                <a:prstClr val="black">
                  <a:tint val="75000"/>
                </a:prstClr>
              </a:solidFill>
            </a:endParaRPr>
          </a:p>
        </p:txBody>
      </p:sp>
      <p:grpSp>
        <p:nvGrpSpPr>
          <p:cNvPr id="28672" name="Group 28671"/>
          <p:cNvGrpSpPr/>
          <p:nvPr/>
        </p:nvGrpSpPr>
        <p:grpSpPr>
          <a:xfrm>
            <a:off x="6876336" y="4189003"/>
            <a:ext cx="1879074" cy="2438342"/>
            <a:chOff x="7164401" y="4161489"/>
            <a:chExt cx="1879074" cy="2438342"/>
          </a:xfrm>
        </p:grpSpPr>
        <p:grpSp>
          <p:nvGrpSpPr>
            <p:cNvPr id="61" name="Group 60"/>
            <p:cNvGrpSpPr/>
            <p:nvPr/>
          </p:nvGrpSpPr>
          <p:grpSpPr>
            <a:xfrm>
              <a:off x="7221945" y="4161489"/>
              <a:ext cx="1428336" cy="995736"/>
              <a:chOff x="7221945" y="4534533"/>
              <a:chExt cx="1428336" cy="995736"/>
            </a:xfrm>
          </p:grpSpPr>
          <p:cxnSp>
            <p:nvCxnSpPr>
              <p:cNvPr id="57" name="Straight Connector 56"/>
              <p:cNvCxnSpPr/>
              <p:nvPr/>
            </p:nvCxnSpPr>
            <p:spPr>
              <a:xfrm>
                <a:off x="7221945" y="4534533"/>
                <a:ext cx="0" cy="364529"/>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221945" y="4791605"/>
                <a:ext cx="1428336" cy="738664"/>
              </a:xfrm>
              <a:prstGeom prst="rect">
                <a:avLst/>
              </a:prstGeom>
              <a:noFill/>
            </p:spPr>
            <p:txBody>
              <a:bodyPr wrap="square" rtlCol="0">
                <a:spAutoFit/>
              </a:bodyPr>
              <a:lstStyle/>
              <a:p>
                <a:r>
                  <a:rPr lang="en-US" sz="1400" b="1" dirty="0" smtClean="0">
                    <a:solidFill>
                      <a:prstClr val="black"/>
                    </a:solidFill>
                  </a:rPr>
                  <a:t>July 4,  2012</a:t>
                </a:r>
              </a:p>
              <a:p>
                <a:r>
                  <a:rPr lang="en-US" sz="1400" dirty="0" smtClean="0">
                    <a:solidFill>
                      <a:prstClr val="black"/>
                    </a:solidFill>
                  </a:rPr>
                  <a:t>Higgs Seminar </a:t>
                </a:r>
              </a:p>
              <a:p>
                <a:endParaRPr lang="en-US" sz="1400" dirty="0">
                  <a:solidFill>
                    <a:prstClr val="black"/>
                  </a:solidFill>
                </a:endParaRPr>
              </a:p>
            </p:txBody>
          </p:sp>
        </p:grpSp>
        <p:pic>
          <p:nvPicPr>
            <p:cNvPr id="28674" name="Picture 2"/>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164401" y="4998909"/>
              <a:ext cx="1879074" cy="1600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2" name="Group 81"/>
          <p:cNvGrpSpPr/>
          <p:nvPr/>
        </p:nvGrpSpPr>
        <p:grpSpPr>
          <a:xfrm>
            <a:off x="7321409" y="2228375"/>
            <a:ext cx="1986368" cy="1700182"/>
            <a:chOff x="6406655" y="2495024"/>
            <a:chExt cx="1986368" cy="1700182"/>
          </a:xfrm>
        </p:grpSpPr>
        <p:pic>
          <p:nvPicPr>
            <p:cNvPr id="83" name="Picture 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406655" y="3012322"/>
              <a:ext cx="1794999" cy="849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4" name="Group 83"/>
            <p:cNvGrpSpPr/>
            <p:nvPr/>
          </p:nvGrpSpPr>
          <p:grpSpPr>
            <a:xfrm>
              <a:off x="6825597" y="2495024"/>
              <a:ext cx="1567426" cy="1700182"/>
              <a:chOff x="6534556" y="3071505"/>
              <a:chExt cx="1325872" cy="1700182"/>
            </a:xfrm>
          </p:grpSpPr>
          <p:cxnSp>
            <p:nvCxnSpPr>
              <p:cNvPr id="85" name="Straight Connector 84"/>
              <p:cNvCxnSpPr/>
              <p:nvPr/>
            </p:nvCxnSpPr>
            <p:spPr>
              <a:xfrm>
                <a:off x="6534556" y="3292637"/>
                <a:ext cx="0" cy="1479050"/>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597423" y="3071505"/>
                <a:ext cx="1263005" cy="523220"/>
              </a:xfrm>
              <a:prstGeom prst="rect">
                <a:avLst/>
              </a:prstGeom>
              <a:noFill/>
            </p:spPr>
            <p:txBody>
              <a:bodyPr wrap="square" rtlCol="0">
                <a:spAutoFit/>
              </a:bodyPr>
              <a:lstStyle/>
              <a:p>
                <a:r>
                  <a:rPr lang="en-US" sz="1400" b="1" dirty="0" smtClean="0">
                    <a:solidFill>
                      <a:prstClr val="black"/>
                    </a:solidFill>
                  </a:rPr>
                  <a:t>January 2013</a:t>
                </a:r>
              </a:p>
              <a:p>
                <a:r>
                  <a:rPr lang="en-US" sz="1400" dirty="0" smtClean="0">
                    <a:solidFill>
                      <a:prstClr val="black"/>
                    </a:solidFill>
                  </a:rPr>
                  <a:t>Protons &amp; Lead</a:t>
                </a:r>
              </a:p>
            </p:txBody>
          </p:sp>
        </p:grpSp>
      </p:grpSp>
      <p:grpSp>
        <p:nvGrpSpPr>
          <p:cNvPr id="90" name="Group 89"/>
          <p:cNvGrpSpPr/>
          <p:nvPr/>
        </p:nvGrpSpPr>
        <p:grpSpPr>
          <a:xfrm>
            <a:off x="6242977" y="2449507"/>
            <a:ext cx="1357195" cy="1431720"/>
            <a:chOff x="7682805" y="4291580"/>
            <a:chExt cx="1357195" cy="1431720"/>
          </a:xfrm>
        </p:grpSpPr>
        <p:grpSp>
          <p:nvGrpSpPr>
            <p:cNvPr id="91" name="Group 90"/>
            <p:cNvGrpSpPr/>
            <p:nvPr/>
          </p:nvGrpSpPr>
          <p:grpSpPr>
            <a:xfrm>
              <a:off x="7682805" y="4603837"/>
              <a:ext cx="1263005" cy="1119463"/>
              <a:chOff x="6293549" y="4604245"/>
              <a:chExt cx="1263005" cy="1119463"/>
            </a:xfrm>
          </p:grpSpPr>
          <p:cxnSp>
            <p:nvCxnSpPr>
              <p:cNvPr id="96" name="Straight Connector 95"/>
              <p:cNvCxnSpPr/>
              <p:nvPr/>
            </p:nvCxnSpPr>
            <p:spPr>
              <a:xfrm>
                <a:off x="6566788" y="5199473"/>
                <a:ext cx="0" cy="524235"/>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6293549" y="4604245"/>
                <a:ext cx="1263005" cy="523220"/>
              </a:xfrm>
              <a:prstGeom prst="rect">
                <a:avLst/>
              </a:prstGeom>
              <a:noFill/>
            </p:spPr>
            <p:txBody>
              <a:bodyPr wrap="square" rtlCol="0">
                <a:spAutoFit/>
              </a:bodyPr>
              <a:lstStyle/>
              <a:p>
                <a:r>
                  <a:rPr lang="en-US" sz="1400" b="1" dirty="0" smtClean="0">
                    <a:solidFill>
                      <a:prstClr val="black"/>
                    </a:solidFill>
                  </a:rPr>
                  <a:t>March 2012</a:t>
                </a:r>
              </a:p>
              <a:p>
                <a:r>
                  <a:rPr lang="en-US" sz="1400" dirty="0" smtClean="0">
                    <a:solidFill>
                      <a:prstClr val="black"/>
                    </a:solidFill>
                  </a:rPr>
                  <a:t>4 </a:t>
                </a:r>
                <a:r>
                  <a:rPr lang="en-US" sz="1400" dirty="0" err="1" smtClean="0">
                    <a:solidFill>
                      <a:prstClr val="black"/>
                    </a:solidFill>
                  </a:rPr>
                  <a:t>TeV</a:t>
                </a:r>
                <a:endParaRPr lang="en-US" sz="1400" dirty="0" smtClean="0">
                  <a:solidFill>
                    <a:prstClr val="black"/>
                  </a:solidFill>
                </a:endParaRPr>
              </a:p>
            </p:txBody>
          </p:sp>
        </p:grpSp>
        <p:grpSp>
          <p:nvGrpSpPr>
            <p:cNvPr id="92" name="Gruppieren 7"/>
            <p:cNvGrpSpPr/>
            <p:nvPr/>
          </p:nvGrpSpPr>
          <p:grpSpPr>
            <a:xfrm>
              <a:off x="7706938" y="4291580"/>
              <a:ext cx="1333062" cy="307776"/>
              <a:chOff x="6979886" y="5544276"/>
              <a:chExt cx="1677434" cy="387284"/>
            </a:xfrm>
          </p:grpSpPr>
          <p:pic>
            <p:nvPicPr>
              <p:cNvPr id="93" name="Picture 2"/>
              <p:cNvPicPr>
                <a:picLocks noChangeAspect="1" noChangeArrowheads="1"/>
              </p:cNvPicPr>
              <p:nvPr/>
            </p:nvPicPr>
            <p:blipFill rotWithShape="1">
              <a:blip r:embed="rId13" cstate="email">
                <a:extLst>
                  <a:ext uri="{28A0092B-C50C-407E-A947-70E740481C1C}">
                    <a14:useLocalDpi xmlns:a14="http://schemas.microsoft.com/office/drawing/2010/main" val="0"/>
                  </a:ext>
                </a:extLst>
              </a:blip>
              <a:srcRect l="18000" t="22248" r="66330" b="71365"/>
              <a:stretch/>
            </p:blipFill>
            <p:spPr bwMode="auto">
              <a:xfrm>
                <a:off x="6979886" y="5566950"/>
                <a:ext cx="1558912" cy="357453"/>
              </a:xfrm>
              <a:prstGeom prst="rect">
                <a:avLst/>
              </a:prstGeom>
              <a:noFill/>
              <a:ln w="3810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4"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26119" t="23081" r="72167" b="73335"/>
              <a:stretch/>
            </p:blipFill>
            <p:spPr bwMode="auto">
              <a:xfrm>
                <a:off x="8094687" y="5623014"/>
                <a:ext cx="444111" cy="2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Textfeld 6"/>
              <p:cNvSpPr txBox="1"/>
              <p:nvPr/>
            </p:nvSpPr>
            <p:spPr>
              <a:xfrm>
                <a:off x="7635809" y="5544276"/>
                <a:ext cx="1021511" cy="387284"/>
              </a:xfrm>
              <a:prstGeom prst="rect">
                <a:avLst/>
              </a:prstGeom>
              <a:noFill/>
            </p:spPr>
            <p:txBody>
              <a:bodyPr wrap="square" rtlCol="0">
                <a:spAutoFit/>
              </a:bodyPr>
              <a:lstStyle/>
              <a:p>
                <a:pPr algn="ctr"/>
                <a:r>
                  <a:rPr lang="de-DE" sz="1400" b="1" dirty="0" smtClean="0">
                    <a:solidFill>
                      <a:prstClr val="white">
                        <a:lumMod val="85000"/>
                      </a:prstClr>
                    </a:solidFill>
                  </a:rPr>
                  <a:t>4 TeV</a:t>
                </a:r>
              </a:p>
            </p:txBody>
          </p:sp>
        </p:grpSp>
      </p:grpSp>
      <p:grpSp>
        <p:nvGrpSpPr>
          <p:cNvPr id="2" name="Group 1"/>
          <p:cNvGrpSpPr/>
          <p:nvPr/>
        </p:nvGrpSpPr>
        <p:grpSpPr>
          <a:xfrm>
            <a:off x="5850828" y="693743"/>
            <a:ext cx="3293171" cy="3205093"/>
            <a:chOff x="5850828" y="693743"/>
            <a:chExt cx="3293171" cy="3205093"/>
          </a:xfrm>
        </p:grpSpPr>
        <p:grpSp>
          <p:nvGrpSpPr>
            <p:cNvPr id="109" name="Group 108"/>
            <p:cNvGrpSpPr/>
            <p:nvPr/>
          </p:nvGrpSpPr>
          <p:grpSpPr>
            <a:xfrm>
              <a:off x="5850828" y="693743"/>
              <a:ext cx="3293171" cy="1516646"/>
              <a:chOff x="4196792" y="4068355"/>
              <a:chExt cx="3293171" cy="1516646"/>
            </a:xfrm>
          </p:grpSpPr>
          <p:pic>
            <p:nvPicPr>
              <p:cNvPr id="110" name="Picture 2"/>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4196792" y="4068355"/>
                <a:ext cx="3293171" cy="118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 name="TextBox 111"/>
              <p:cNvSpPr txBox="1"/>
              <p:nvPr/>
            </p:nvSpPr>
            <p:spPr>
              <a:xfrm>
                <a:off x="4826625" y="5277224"/>
                <a:ext cx="1872207" cy="307777"/>
              </a:xfrm>
              <a:prstGeom prst="rect">
                <a:avLst/>
              </a:prstGeom>
              <a:noFill/>
            </p:spPr>
            <p:txBody>
              <a:bodyPr wrap="square" rtlCol="0">
                <a:spAutoFit/>
              </a:bodyPr>
              <a:lstStyle/>
              <a:p>
                <a:r>
                  <a:rPr lang="en-US" sz="1400" b="1" dirty="0" smtClean="0">
                    <a:solidFill>
                      <a:prstClr val="black"/>
                    </a:solidFill>
                  </a:rPr>
                  <a:t>February 21, 2013 </a:t>
                </a:r>
                <a:r>
                  <a:rPr lang="en-US" sz="1400" dirty="0" smtClean="0">
                    <a:solidFill>
                      <a:prstClr val="black"/>
                    </a:solidFill>
                  </a:rPr>
                  <a:t>LS1</a:t>
                </a:r>
              </a:p>
            </p:txBody>
          </p:sp>
        </p:grpSp>
        <p:grpSp>
          <p:nvGrpSpPr>
            <p:cNvPr id="73" name="Group 72"/>
            <p:cNvGrpSpPr/>
            <p:nvPr/>
          </p:nvGrpSpPr>
          <p:grpSpPr>
            <a:xfrm>
              <a:off x="7884368" y="1993282"/>
              <a:ext cx="1221128" cy="1905554"/>
              <a:chOff x="7884368" y="1993282"/>
              <a:chExt cx="1221128" cy="1905554"/>
            </a:xfrm>
          </p:grpSpPr>
          <p:cxnSp>
            <p:nvCxnSpPr>
              <p:cNvPr id="113" name="Straight Connector 112"/>
              <p:cNvCxnSpPr/>
              <p:nvPr/>
            </p:nvCxnSpPr>
            <p:spPr>
              <a:xfrm>
                <a:off x="9103205" y="1993282"/>
                <a:ext cx="2290" cy="1649492"/>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884368" y="3642774"/>
                <a:ext cx="12211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884368" y="3642774"/>
                <a:ext cx="0" cy="2560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0" name="TextBox 69"/>
          <p:cNvSpPr txBox="1"/>
          <p:nvPr/>
        </p:nvSpPr>
        <p:spPr>
          <a:xfrm>
            <a:off x="1547664" y="3881227"/>
            <a:ext cx="1440000" cy="307777"/>
          </a:xfrm>
          <a:prstGeom prst="rect">
            <a:avLst/>
          </a:prstGeom>
          <a:solidFill>
            <a:schemeClr val="tx1">
              <a:lumMod val="75000"/>
              <a:lumOff val="25000"/>
            </a:schemeClr>
          </a:solidFill>
        </p:spPr>
        <p:txBody>
          <a:bodyPr wrap="square" rtlCol="0">
            <a:spAutoFit/>
          </a:bodyPr>
          <a:lstStyle/>
          <a:p>
            <a:pPr algn="ctr"/>
            <a:r>
              <a:rPr lang="en-US" sz="1400" b="1" dirty="0" smtClean="0">
                <a:solidFill>
                  <a:prstClr val="white">
                    <a:lumMod val="85000"/>
                  </a:prstClr>
                </a:solidFill>
              </a:rPr>
              <a:t>2009</a:t>
            </a:r>
            <a:endParaRPr lang="en-US" sz="1400" b="1" dirty="0">
              <a:solidFill>
                <a:prstClr val="white">
                  <a:lumMod val="85000"/>
                </a:prstClr>
              </a:solidFill>
            </a:endParaRPr>
          </a:p>
        </p:txBody>
      </p:sp>
      <p:sp>
        <p:nvSpPr>
          <p:cNvPr id="71" name="TextBox 70"/>
          <p:cNvSpPr txBox="1"/>
          <p:nvPr/>
        </p:nvSpPr>
        <p:spPr>
          <a:xfrm>
            <a:off x="3102102" y="3882015"/>
            <a:ext cx="1440000" cy="307777"/>
          </a:xfrm>
          <a:prstGeom prst="rect">
            <a:avLst/>
          </a:prstGeom>
          <a:solidFill>
            <a:schemeClr val="tx1">
              <a:lumMod val="75000"/>
              <a:lumOff val="25000"/>
            </a:schemeClr>
          </a:solidFill>
        </p:spPr>
        <p:txBody>
          <a:bodyPr wrap="square" rtlCol="0">
            <a:spAutoFit/>
          </a:bodyPr>
          <a:lstStyle/>
          <a:p>
            <a:pPr algn="ctr"/>
            <a:r>
              <a:rPr lang="en-US" sz="1400" b="1" dirty="0" smtClean="0">
                <a:solidFill>
                  <a:prstClr val="white">
                    <a:lumMod val="85000"/>
                  </a:prstClr>
                </a:solidFill>
              </a:rPr>
              <a:t>2010</a:t>
            </a:r>
            <a:endParaRPr lang="en-US" sz="1400" b="1" dirty="0">
              <a:solidFill>
                <a:prstClr val="white">
                  <a:lumMod val="85000"/>
                </a:prstClr>
              </a:solidFill>
            </a:endParaRPr>
          </a:p>
        </p:txBody>
      </p:sp>
      <p:sp>
        <p:nvSpPr>
          <p:cNvPr id="72" name="TextBox 71"/>
          <p:cNvSpPr txBox="1"/>
          <p:nvPr/>
        </p:nvSpPr>
        <p:spPr>
          <a:xfrm>
            <a:off x="4625876" y="3882015"/>
            <a:ext cx="1440000" cy="307777"/>
          </a:xfrm>
          <a:prstGeom prst="rect">
            <a:avLst/>
          </a:prstGeom>
          <a:solidFill>
            <a:schemeClr val="tx1">
              <a:lumMod val="75000"/>
              <a:lumOff val="25000"/>
            </a:schemeClr>
          </a:solidFill>
        </p:spPr>
        <p:txBody>
          <a:bodyPr wrap="square" rtlCol="0">
            <a:spAutoFit/>
          </a:bodyPr>
          <a:lstStyle/>
          <a:p>
            <a:pPr algn="ctr"/>
            <a:r>
              <a:rPr lang="en-US" sz="1400" b="1" dirty="0" smtClean="0">
                <a:solidFill>
                  <a:prstClr val="white">
                    <a:lumMod val="85000"/>
                  </a:prstClr>
                </a:solidFill>
              </a:rPr>
              <a:t>2011</a:t>
            </a:r>
            <a:endParaRPr lang="en-US" sz="1400" b="1" dirty="0">
              <a:solidFill>
                <a:prstClr val="white">
                  <a:lumMod val="85000"/>
                </a:prstClr>
              </a:solidFill>
            </a:endParaRPr>
          </a:p>
        </p:txBody>
      </p:sp>
      <p:sp>
        <p:nvSpPr>
          <p:cNvPr id="74" name="TextBox 73"/>
          <p:cNvSpPr txBox="1"/>
          <p:nvPr/>
        </p:nvSpPr>
        <p:spPr>
          <a:xfrm>
            <a:off x="6154479" y="3882015"/>
            <a:ext cx="1440000" cy="307777"/>
          </a:xfrm>
          <a:prstGeom prst="rect">
            <a:avLst/>
          </a:prstGeom>
          <a:solidFill>
            <a:schemeClr val="tx1">
              <a:lumMod val="75000"/>
              <a:lumOff val="25000"/>
            </a:schemeClr>
          </a:solidFill>
        </p:spPr>
        <p:txBody>
          <a:bodyPr wrap="square" rtlCol="0">
            <a:spAutoFit/>
          </a:bodyPr>
          <a:lstStyle/>
          <a:p>
            <a:pPr algn="ctr"/>
            <a:r>
              <a:rPr lang="en-US" sz="1400" b="1" dirty="0" smtClean="0">
                <a:solidFill>
                  <a:prstClr val="white">
                    <a:lumMod val="85000"/>
                  </a:prstClr>
                </a:solidFill>
              </a:rPr>
              <a:t>2012</a:t>
            </a:r>
            <a:endParaRPr lang="en-US" sz="1400" b="1" dirty="0">
              <a:solidFill>
                <a:prstClr val="white">
                  <a:lumMod val="85000"/>
                </a:prstClr>
              </a:solidFill>
            </a:endParaRPr>
          </a:p>
        </p:txBody>
      </p:sp>
      <p:sp>
        <p:nvSpPr>
          <p:cNvPr id="75" name="TextBox 74"/>
          <p:cNvSpPr txBox="1"/>
          <p:nvPr/>
        </p:nvSpPr>
        <p:spPr>
          <a:xfrm>
            <a:off x="7676408" y="3882015"/>
            <a:ext cx="1440000" cy="307777"/>
          </a:xfrm>
          <a:prstGeom prst="rect">
            <a:avLst/>
          </a:prstGeom>
          <a:solidFill>
            <a:schemeClr val="tx1">
              <a:lumMod val="75000"/>
              <a:lumOff val="25000"/>
            </a:schemeClr>
          </a:solidFill>
        </p:spPr>
        <p:txBody>
          <a:bodyPr wrap="square" rtlCol="0">
            <a:spAutoFit/>
          </a:bodyPr>
          <a:lstStyle/>
          <a:p>
            <a:pPr algn="ctr"/>
            <a:r>
              <a:rPr lang="en-US" sz="1400" b="1" dirty="0" smtClean="0">
                <a:solidFill>
                  <a:prstClr val="white">
                    <a:lumMod val="85000"/>
                  </a:prstClr>
                </a:solidFill>
              </a:rPr>
              <a:t>2013</a:t>
            </a:r>
            <a:endParaRPr lang="en-US" sz="1400" b="1" dirty="0">
              <a:solidFill>
                <a:prstClr val="white">
                  <a:lumMod val="85000"/>
                </a:prstClr>
              </a:solidFill>
            </a:endParaRPr>
          </a:p>
        </p:txBody>
      </p:sp>
    </p:spTree>
    <p:extLst>
      <p:ext uri="{BB962C8B-B14F-4D97-AF65-F5344CB8AC3E}">
        <p14:creationId xmlns:p14="http://schemas.microsoft.com/office/powerpoint/2010/main" val="24163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675"/>
                                        </p:tgtEl>
                                        <p:attrNameLst>
                                          <p:attrName>style.visibility</p:attrName>
                                        </p:attrNameLst>
                                      </p:cBhvr>
                                      <p:to>
                                        <p:strVal val="visible"/>
                                      </p:to>
                                    </p:set>
                                    <p:animEffect transition="in" filter="fade">
                                      <p:cBhvr>
                                        <p:cTn id="33" dur="500"/>
                                        <p:tgtEl>
                                          <p:spTgt spid="28675"/>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fade">
                                      <p:cBhvr>
                                        <p:cTn id="41" dur="500"/>
                                        <p:tgtEl>
                                          <p:spTgt spid="9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672"/>
                                        </p:tgtEl>
                                        <p:attrNameLst>
                                          <p:attrName>style.visibility</p:attrName>
                                        </p:attrNameLst>
                                      </p:cBhvr>
                                      <p:to>
                                        <p:strVal val="visible"/>
                                      </p:to>
                                    </p:set>
                                    <p:animEffect transition="in" filter="fade">
                                      <p:cBhvr>
                                        <p:cTn id="46" dur="500"/>
                                        <p:tgtEl>
                                          <p:spTgt spid="2867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Collider particularities</a:t>
            </a:r>
            <a:endParaRPr lang="en-GB" dirty="0"/>
          </a:p>
        </p:txBody>
      </p:sp>
      <p:sp>
        <p:nvSpPr>
          <p:cNvPr id="3" name="Content Placeholder 2"/>
          <p:cNvSpPr>
            <a:spLocks noGrp="1"/>
          </p:cNvSpPr>
          <p:nvPr>
            <p:ph idx="1"/>
          </p:nvPr>
        </p:nvSpPr>
        <p:spPr>
          <a:xfrm>
            <a:off x="684192" y="1173934"/>
            <a:ext cx="7772870" cy="4698359"/>
          </a:xfrm>
          <a:prstGeom prst="rect">
            <a:avLst/>
          </a:prstGeom>
        </p:spPr>
        <p:txBody>
          <a:bodyPr>
            <a:noAutofit/>
          </a:bodyPr>
          <a:lstStyle/>
          <a:p>
            <a:r>
              <a:rPr lang="en-US" sz="2400" dirty="0"/>
              <a:t>For particle colliders, the most important </a:t>
            </a:r>
            <a:r>
              <a:rPr lang="en-US" sz="2400" b="1" dirty="0"/>
              <a:t>performance</a:t>
            </a:r>
            <a:r>
              <a:rPr lang="en-US" sz="2400" dirty="0"/>
              <a:t> parameters are the beam energy and the luminosity.</a:t>
            </a:r>
          </a:p>
          <a:p>
            <a:r>
              <a:rPr lang="en-US" sz="2400" dirty="0"/>
              <a:t>High energies </a:t>
            </a:r>
            <a:r>
              <a:rPr lang="en-US" sz="2400" dirty="0" smtClean="0"/>
              <a:t>allow particle </a:t>
            </a:r>
            <a:r>
              <a:rPr lang="en-US" sz="2400" dirty="0"/>
              <a:t>physics </a:t>
            </a:r>
            <a:r>
              <a:rPr lang="en-US" sz="2400" dirty="0" smtClean="0"/>
              <a:t>experiments </a:t>
            </a:r>
            <a:r>
              <a:rPr lang="en-US" sz="2400" dirty="0"/>
              <a:t>to study and observe new </a:t>
            </a:r>
            <a:r>
              <a:rPr lang="en-US" sz="2400" dirty="0" smtClean="0"/>
              <a:t>events. </a:t>
            </a:r>
          </a:p>
          <a:p>
            <a:r>
              <a:rPr lang="en-US" sz="2400" dirty="0" smtClean="0"/>
              <a:t>The </a:t>
            </a:r>
            <a:r>
              <a:rPr lang="en-US" sz="2400" dirty="0" smtClean="0">
                <a:solidFill>
                  <a:srgbClr val="FF0000"/>
                </a:solidFill>
              </a:rPr>
              <a:t>luminosity</a:t>
            </a:r>
            <a:r>
              <a:rPr lang="en-US" sz="2400" dirty="0" smtClean="0"/>
              <a:t> describes </a:t>
            </a:r>
            <a:r>
              <a:rPr lang="en-US" sz="2400" dirty="0"/>
              <a:t>the ability of the collider to produce the required number of useful interactions or </a:t>
            </a:r>
            <a:r>
              <a:rPr lang="en-US" sz="2400" dirty="0" smtClean="0"/>
              <a:t>events.</a:t>
            </a:r>
          </a:p>
          <a:p>
            <a:r>
              <a:rPr lang="en-US" sz="2400" dirty="0"/>
              <a:t>The </a:t>
            </a:r>
            <a:r>
              <a:rPr lang="en-US" sz="2400" b="1" dirty="0">
                <a:solidFill>
                  <a:srgbClr val="0055A0"/>
                </a:solidFill>
              </a:rPr>
              <a:t>integral of the delivered luminosity </a:t>
            </a:r>
            <a:r>
              <a:rPr lang="en-US" sz="2400" dirty="0"/>
              <a:t>over time is called </a:t>
            </a:r>
            <a:r>
              <a:rPr lang="en-US" sz="2400" dirty="0">
                <a:solidFill>
                  <a:srgbClr val="FF0000"/>
                </a:solidFill>
              </a:rPr>
              <a:t>integrated luminosity </a:t>
            </a:r>
            <a:r>
              <a:rPr lang="en-US" sz="2400" dirty="0"/>
              <a:t>and is </a:t>
            </a:r>
            <a:r>
              <a:rPr lang="en-US" sz="2400" dirty="0" smtClean="0"/>
              <a:t>a measure </a:t>
            </a:r>
            <a:r>
              <a:rPr lang="en-US" sz="2400" dirty="0"/>
              <a:t>of the collected data </a:t>
            </a:r>
            <a:r>
              <a:rPr lang="en-US" sz="2400" dirty="0" smtClean="0"/>
              <a:t>size.</a:t>
            </a:r>
            <a:endParaRPr lang="en-GB" sz="2400" dirty="0"/>
          </a:p>
        </p:txBody>
      </p:sp>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a:t>
            </a:fld>
            <a:endParaRPr lang="en-US" dirty="0"/>
          </a:p>
        </p:txBody>
      </p:sp>
    </p:spTree>
    <p:extLst>
      <p:ext uri="{BB962C8B-B14F-4D97-AF65-F5344CB8AC3E}">
        <p14:creationId xmlns:p14="http://schemas.microsoft.com/office/powerpoint/2010/main" val="346053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6425" cy="939800"/>
          </a:xfrm>
        </p:spPr>
        <p:txBody>
          <a:bodyPr>
            <a:normAutofit/>
          </a:bodyPr>
          <a:lstStyle/>
          <a:p>
            <a:r>
              <a:rPr lang="en-US" dirty="0"/>
              <a:t>L</a:t>
            </a:r>
            <a:r>
              <a:rPr lang="en-US" dirty="0" smtClean="0"/>
              <a:t>uminosity</a:t>
            </a:r>
            <a:endParaRPr lang="en-US" dirty="0"/>
          </a:p>
        </p:txBody>
      </p:sp>
      <p:sp>
        <p:nvSpPr>
          <p:cNvPr id="17" name="Textfeld 16"/>
          <p:cNvSpPr txBox="1"/>
          <p:nvPr/>
        </p:nvSpPr>
        <p:spPr>
          <a:xfrm>
            <a:off x="5662488" y="3441392"/>
            <a:ext cx="3327633" cy="1938992"/>
          </a:xfrm>
          <a:prstGeom prst="rect">
            <a:avLst/>
          </a:prstGeom>
          <a:noFill/>
        </p:spPr>
        <p:txBody>
          <a:bodyPr wrap="square" rtlCol="0">
            <a:spAutoFit/>
          </a:bodyPr>
          <a:lstStyle/>
          <a:p>
            <a:r>
              <a:rPr lang="de-DE" sz="2400" b="1" dirty="0" smtClean="0"/>
              <a:t>In 2012:</a:t>
            </a:r>
          </a:p>
          <a:p>
            <a:r>
              <a:rPr lang="el-GR" sz="2400" dirty="0" smtClean="0"/>
              <a:t>ε</a:t>
            </a:r>
            <a:r>
              <a:rPr lang="de-DE" sz="2400" baseline="-25000" dirty="0" smtClean="0"/>
              <a:t>n</a:t>
            </a:r>
            <a:r>
              <a:rPr lang="en-GB" sz="2400" dirty="0" smtClean="0"/>
              <a:t>  =   2.5 </a:t>
            </a:r>
            <a:r>
              <a:rPr lang="en-GB" sz="2400" dirty="0" smtClean="0">
                <a:latin typeface="Symbol" pitchFamily="18" charset="2"/>
              </a:rPr>
              <a:t>m</a:t>
            </a:r>
            <a:r>
              <a:rPr lang="en-GB" sz="2400" dirty="0" smtClean="0"/>
              <a:t>m</a:t>
            </a:r>
          </a:p>
          <a:p>
            <a:r>
              <a:rPr lang="en-GB" sz="2400" dirty="0" smtClean="0">
                <a:latin typeface="Symbol" pitchFamily="18" charset="2"/>
              </a:rPr>
              <a:t>e</a:t>
            </a:r>
            <a:r>
              <a:rPr lang="en-GB" sz="2400" dirty="0" smtClean="0"/>
              <a:t>    =   5.9 x 10</a:t>
            </a:r>
            <a:r>
              <a:rPr lang="en-GB" sz="2400" baseline="30000" dirty="0" smtClean="0"/>
              <a:t>-4</a:t>
            </a:r>
            <a:r>
              <a:rPr lang="en-GB" sz="2400" dirty="0" smtClean="0"/>
              <a:t> </a:t>
            </a:r>
            <a:r>
              <a:rPr lang="en-GB" sz="2400" dirty="0" smtClean="0">
                <a:latin typeface="Symbol" pitchFamily="18" charset="2"/>
              </a:rPr>
              <a:t>m</a:t>
            </a:r>
            <a:r>
              <a:rPr lang="en-GB" sz="2400" dirty="0" smtClean="0"/>
              <a:t>m</a:t>
            </a:r>
          </a:p>
          <a:p>
            <a:r>
              <a:rPr lang="en-GB" sz="2400" dirty="0" smtClean="0">
                <a:latin typeface="Symbol" pitchFamily="18" charset="2"/>
              </a:rPr>
              <a:t>s</a:t>
            </a:r>
            <a:r>
              <a:rPr lang="en-GB" sz="2400" dirty="0" smtClean="0"/>
              <a:t>* =   18.8 </a:t>
            </a:r>
            <a:r>
              <a:rPr lang="en-GB" sz="2400" dirty="0" smtClean="0">
                <a:latin typeface="Symbol" pitchFamily="18" charset="2"/>
              </a:rPr>
              <a:t>m</a:t>
            </a:r>
            <a:r>
              <a:rPr lang="en-GB" sz="2400" dirty="0" smtClean="0"/>
              <a:t>m</a:t>
            </a:r>
          </a:p>
          <a:p>
            <a:r>
              <a:rPr lang="en-GB" sz="2400" dirty="0" smtClean="0"/>
              <a:t>(p = 4 </a:t>
            </a:r>
            <a:r>
              <a:rPr lang="en-GB" sz="2400" dirty="0" err="1" smtClean="0"/>
              <a:t>TeV</a:t>
            </a:r>
            <a:r>
              <a:rPr lang="en-GB" sz="2400" dirty="0" smtClean="0"/>
              <a:t>, </a:t>
            </a:r>
            <a:r>
              <a:rPr lang="en-GB" sz="2400" dirty="0" smtClean="0">
                <a:latin typeface="Symbol" pitchFamily="18" charset="2"/>
              </a:rPr>
              <a:t>b</a:t>
            </a:r>
            <a:r>
              <a:rPr lang="en-GB" sz="2400" dirty="0" smtClean="0"/>
              <a:t>* = 0.6m)</a:t>
            </a:r>
            <a:endParaRPr lang="en-GB" sz="2400" dirty="0"/>
          </a:p>
        </p:txBody>
      </p:sp>
      <p:sp>
        <p:nvSpPr>
          <p:cNvPr id="4" name="TextBox 3"/>
          <p:cNvSpPr txBox="1"/>
          <p:nvPr/>
        </p:nvSpPr>
        <p:spPr>
          <a:xfrm>
            <a:off x="426046" y="2745050"/>
            <a:ext cx="3762568" cy="369332"/>
          </a:xfrm>
          <a:prstGeom prst="rect">
            <a:avLst/>
          </a:prstGeom>
          <a:noFill/>
        </p:spPr>
        <p:txBody>
          <a:bodyPr wrap="none" rtlCol="0">
            <a:spAutoFit/>
          </a:bodyPr>
          <a:lstStyle/>
          <a:p>
            <a:pPr fontAlgn="t"/>
            <a:r>
              <a:rPr lang="en-US" dirty="0" smtClean="0"/>
              <a:t>N </a:t>
            </a:r>
            <a:r>
              <a:rPr lang="en-US" b="1" dirty="0" smtClean="0">
                <a:solidFill>
                  <a:srgbClr val="FF0000"/>
                </a:solidFill>
              </a:rPr>
              <a:t>Number </a:t>
            </a:r>
            <a:r>
              <a:rPr lang="en-US" b="1" dirty="0">
                <a:solidFill>
                  <a:srgbClr val="FF0000"/>
                </a:solidFill>
              </a:rPr>
              <a:t>of particles per bunch</a:t>
            </a:r>
            <a:endParaRPr lang="en-GB" dirty="0">
              <a:solidFill>
                <a:srgbClr val="FF0000"/>
              </a:solidFill>
            </a:endParaRPr>
          </a:p>
        </p:txBody>
      </p:sp>
      <p:sp>
        <p:nvSpPr>
          <p:cNvPr id="5" name="TextBox 4"/>
          <p:cNvSpPr txBox="1"/>
          <p:nvPr/>
        </p:nvSpPr>
        <p:spPr>
          <a:xfrm>
            <a:off x="426046" y="3198250"/>
            <a:ext cx="3074633" cy="369332"/>
          </a:xfrm>
          <a:prstGeom prst="rect">
            <a:avLst/>
          </a:prstGeom>
          <a:noFill/>
        </p:spPr>
        <p:txBody>
          <a:bodyPr wrap="square" rtlCol="0">
            <a:spAutoFit/>
          </a:bodyPr>
          <a:lstStyle/>
          <a:p>
            <a:pPr fontAlgn="t"/>
            <a:r>
              <a:rPr lang="en-US" dirty="0" smtClean="0">
                <a:solidFill>
                  <a:srgbClr val="0055A0"/>
                </a:solidFill>
                <a:latin typeface="Arial" panose="020B0604020202020204" pitchFamily="34" charset="0"/>
              </a:rPr>
              <a:t>K</a:t>
            </a:r>
            <a:r>
              <a:rPr lang="en-US" baseline="-25000" dirty="0" smtClean="0">
                <a:solidFill>
                  <a:srgbClr val="0055A0"/>
                </a:solidFill>
                <a:latin typeface="Arial" panose="020B0604020202020204" pitchFamily="34" charset="0"/>
              </a:rPr>
              <a:t>b</a:t>
            </a:r>
            <a:r>
              <a:rPr lang="en-GB" sz="1600" dirty="0" smtClean="0">
                <a:latin typeface="Arial" panose="020B0604020202020204" pitchFamily="34" charset="0"/>
              </a:rPr>
              <a:t> </a:t>
            </a:r>
            <a:r>
              <a:rPr lang="en-US" b="1" dirty="0" smtClean="0">
                <a:solidFill>
                  <a:srgbClr val="FF0000"/>
                </a:solidFill>
                <a:latin typeface="Arial" panose="020B0604020202020204" pitchFamily="34" charset="0"/>
              </a:rPr>
              <a:t>Number </a:t>
            </a:r>
            <a:r>
              <a:rPr lang="en-US" b="1" dirty="0">
                <a:solidFill>
                  <a:srgbClr val="FF0000"/>
                </a:solidFill>
                <a:latin typeface="Arial" panose="020B0604020202020204" pitchFamily="34" charset="0"/>
              </a:rPr>
              <a:t>of bunches</a:t>
            </a:r>
            <a:endParaRPr lang="en-GB" sz="1600" b="0" i="0" u="none" strike="noStrike" dirty="0">
              <a:effectLst/>
              <a:latin typeface="Arial" panose="020B0604020202020204" pitchFamily="34" charset="0"/>
            </a:endParaRPr>
          </a:p>
        </p:txBody>
      </p:sp>
      <p:sp>
        <p:nvSpPr>
          <p:cNvPr id="9" name="TextBox 8"/>
          <p:cNvSpPr txBox="1"/>
          <p:nvPr/>
        </p:nvSpPr>
        <p:spPr>
          <a:xfrm>
            <a:off x="426046" y="4557850"/>
            <a:ext cx="2480167" cy="369332"/>
          </a:xfrm>
          <a:prstGeom prst="rect">
            <a:avLst/>
          </a:prstGeom>
          <a:noFill/>
        </p:spPr>
        <p:txBody>
          <a:bodyPr wrap="none" rtlCol="0">
            <a:spAutoFit/>
          </a:bodyPr>
          <a:lstStyle/>
          <a:p>
            <a:pPr algn="ctr" fontAlgn="t"/>
            <a:r>
              <a:rPr lang="en-US" dirty="0">
                <a:solidFill>
                  <a:srgbClr val="0055A0"/>
                </a:solidFill>
                <a:latin typeface="Arial" panose="020B0604020202020204" pitchFamily="34" charset="0"/>
              </a:rPr>
              <a:t>f</a:t>
            </a:r>
            <a:r>
              <a:rPr lang="en-US" dirty="0" smtClean="0">
                <a:solidFill>
                  <a:srgbClr val="0055A0"/>
                </a:solidFill>
                <a:latin typeface="Arial" panose="020B0604020202020204" pitchFamily="34" charset="0"/>
              </a:rPr>
              <a:t> Revolution </a:t>
            </a:r>
            <a:r>
              <a:rPr lang="en-US" dirty="0">
                <a:solidFill>
                  <a:srgbClr val="0055A0"/>
                </a:solidFill>
                <a:latin typeface="Arial" panose="020B0604020202020204" pitchFamily="34" charset="0"/>
              </a:rPr>
              <a:t>frequency</a:t>
            </a:r>
            <a:endParaRPr lang="en-GB" sz="1600" b="0" i="0" u="none" strike="noStrike" dirty="0">
              <a:effectLst/>
              <a:latin typeface="Arial" panose="020B0604020202020204" pitchFamily="34" charset="0"/>
            </a:endParaRPr>
          </a:p>
        </p:txBody>
      </p:sp>
      <p:sp>
        <p:nvSpPr>
          <p:cNvPr id="10" name="TextBox 9"/>
          <p:cNvSpPr txBox="1"/>
          <p:nvPr/>
        </p:nvSpPr>
        <p:spPr>
          <a:xfrm>
            <a:off x="426046" y="5011052"/>
            <a:ext cx="4619784" cy="369332"/>
          </a:xfrm>
          <a:prstGeom prst="rect">
            <a:avLst/>
          </a:prstGeom>
          <a:noFill/>
        </p:spPr>
        <p:txBody>
          <a:bodyPr wrap="square" rtlCol="0">
            <a:spAutoFit/>
          </a:bodyPr>
          <a:lstStyle/>
          <a:p>
            <a:pPr fontAlgn="t"/>
            <a:r>
              <a:rPr lang="en-US" dirty="0" smtClean="0"/>
              <a:t>F</a:t>
            </a:r>
            <a:r>
              <a:rPr lang="en-GB" dirty="0"/>
              <a:t> </a:t>
            </a:r>
            <a:r>
              <a:rPr lang="en-US" dirty="0" smtClean="0"/>
              <a:t>Reduction </a:t>
            </a:r>
            <a:r>
              <a:rPr lang="en-US" dirty="0"/>
              <a:t>factor due to crossing </a:t>
            </a:r>
            <a:r>
              <a:rPr lang="en-US" dirty="0" smtClean="0"/>
              <a:t>angle</a:t>
            </a:r>
            <a:endParaRPr lang="en-GB" dirty="0"/>
          </a:p>
        </p:txBody>
      </p:sp>
      <p:sp>
        <p:nvSpPr>
          <p:cNvPr id="11" name="TextBox 10"/>
          <p:cNvSpPr txBox="1"/>
          <p:nvPr/>
        </p:nvSpPr>
        <p:spPr>
          <a:xfrm>
            <a:off x="426046" y="3651450"/>
            <a:ext cx="2815194" cy="369332"/>
          </a:xfrm>
          <a:prstGeom prst="rect">
            <a:avLst/>
          </a:prstGeom>
          <a:noFill/>
        </p:spPr>
        <p:txBody>
          <a:bodyPr wrap="none" rtlCol="0">
            <a:spAutoFit/>
          </a:bodyPr>
          <a:lstStyle/>
          <a:p>
            <a:pPr algn="ctr" fontAlgn="t"/>
            <a:r>
              <a:rPr lang="el-GR" dirty="0" smtClean="0">
                <a:solidFill>
                  <a:srgbClr val="0055A0"/>
                </a:solidFill>
                <a:latin typeface="Arial" panose="020B0604020202020204" pitchFamily="34" charset="0"/>
              </a:rPr>
              <a:t>ε</a:t>
            </a:r>
            <a:r>
              <a:rPr lang="de-DE" baseline="-25000" dirty="0" smtClean="0">
                <a:solidFill>
                  <a:srgbClr val="0055A0"/>
                </a:solidFill>
                <a:latin typeface="Arial" panose="020B0604020202020204" pitchFamily="34" charset="0"/>
              </a:rPr>
              <a:t>n</a:t>
            </a:r>
            <a:r>
              <a:rPr lang="en-GB" sz="1600" dirty="0" smtClean="0">
                <a:latin typeface="Arial" panose="020B0604020202020204" pitchFamily="34" charset="0"/>
              </a:rPr>
              <a:t> </a:t>
            </a:r>
            <a:r>
              <a:rPr lang="en-US" b="1" dirty="0" smtClean="0">
                <a:solidFill>
                  <a:srgbClr val="7030A0"/>
                </a:solidFill>
                <a:latin typeface="Arial" panose="020B0604020202020204" pitchFamily="34" charset="0"/>
              </a:rPr>
              <a:t>Normalized </a:t>
            </a:r>
            <a:r>
              <a:rPr lang="en-US" b="1" dirty="0">
                <a:solidFill>
                  <a:srgbClr val="7030A0"/>
                </a:solidFill>
                <a:latin typeface="Arial" panose="020B0604020202020204" pitchFamily="34" charset="0"/>
              </a:rPr>
              <a:t>emittance</a:t>
            </a:r>
            <a:endParaRPr lang="en-GB" sz="1600" b="0" i="0" u="none" strike="noStrike" dirty="0">
              <a:solidFill>
                <a:srgbClr val="7030A0"/>
              </a:solidFill>
              <a:effectLst/>
              <a:latin typeface="Arial" panose="020B0604020202020204" pitchFamily="34" charset="0"/>
            </a:endParaRPr>
          </a:p>
        </p:txBody>
      </p:sp>
      <p:sp>
        <p:nvSpPr>
          <p:cNvPr id="16" name="TextBox 15"/>
          <p:cNvSpPr txBox="1"/>
          <p:nvPr/>
        </p:nvSpPr>
        <p:spPr>
          <a:xfrm>
            <a:off x="426046" y="4104650"/>
            <a:ext cx="2491388" cy="369332"/>
          </a:xfrm>
          <a:prstGeom prst="rect">
            <a:avLst/>
          </a:prstGeom>
          <a:noFill/>
        </p:spPr>
        <p:txBody>
          <a:bodyPr wrap="none" rtlCol="0">
            <a:spAutoFit/>
          </a:bodyPr>
          <a:lstStyle/>
          <a:p>
            <a:pPr algn="ctr" fontAlgn="t"/>
            <a:r>
              <a:rPr lang="el-GR" dirty="0" smtClean="0">
                <a:solidFill>
                  <a:srgbClr val="0055A0"/>
                </a:solidFill>
                <a:latin typeface="Arial" panose="020B0604020202020204" pitchFamily="34" charset="0"/>
              </a:rPr>
              <a:t>β</a:t>
            </a:r>
            <a:r>
              <a:rPr lang="de-DE" dirty="0" smtClean="0">
                <a:solidFill>
                  <a:srgbClr val="0055A0"/>
                </a:solidFill>
                <a:latin typeface="Arial" panose="020B0604020202020204" pitchFamily="34" charset="0"/>
              </a:rPr>
              <a:t>*</a:t>
            </a:r>
            <a:r>
              <a:rPr lang="en-GB" sz="1600" dirty="0" smtClean="0">
                <a:latin typeface="Arial" panose="020B0604020202020204" pitchFamily="34" charset="0"/>
              </a:rPr>
              <a:t> </a:t>
            </a:r>
            <a:r>
              <a:rPr lang="en-US" b="1" dirty="0" smtClean="0">
                <a:solidFill>
                  <a:srgbClr val="7030A0"/>
                </a:solidFill>
                <a:latin typeface="Arial" panose="020B0604020202020204" pitchFamily="34" charset="0"/>
              </a:rPr>
              <a:t>Beta </a:t>
            </a:r>
            <a:r>
              <a:rPr lang="en-US" b="1" dirty="0">
                <a:solidFill>
                  <a:srgbClr val="7030A0"/>
                </a:solidFill>
                <a:latin typeface="Arial" panose="020B0604020202020204" pitchFamily="34" charset="0"/>
              </a:rPr>
              <a:t>function at </a:t>
            </a:r>
            <a:r>
              <a:rPr lang="en-US" b="1" dirty="0" smtClean="0">
                <a:solidFill>
                  <a:srgbClr val="7030A0"/>
                </a:solidFill>
                <a:latin typeface="Arial" panose="020B0604020202020204" pitchFamily="34" charset="0"/>
              </a:rPr>
              <a:t>IP</a:t>
            </a:r>
            <a:endParaRPr lang="en-GB" dirty="0">
              <a:solidFill>
                <a:srgbClr val="7030A0"/>
              </a:solidFill>
            </a:endParaRPr>
          </a:p>
        </p:txBody>
      </p:sp>
      <p:sp>
        <p:nvSpPr>
          <p:cNvPr id="7" name="TextBox 6"/>
          <p:cNvSpPr txBox="1"/>
          <p:nvPr/>
        </p:nvSpPr>
        <p:spPr>
          <a:xfrm>
            <a:off x="6282590" y="904563"/>
            <a:ext cx="3251073" cy="523220"/>
          </a:xfrm>
          <a:prstGeom prst="rect">
            <a:avLst/>
          </a:prstGeom>
          <a:noFill/>
        </p:spPr>
        <p:txBody>
          <a:bodyPr wrap="square" rtlCol="0">
            <a:spAutoFit/>
          </a:bodyPr>
          <a:lstStyle/>
          <a:p>
            <a:r>
              <a:rPr lang="en-GB" sz="2800" b="1" dirty="0" smtClean="0">
                <a:solidFill>
                  <a:srgbClr val="FF0000"/>
                </a:solidFill>
                <a:effectLst>
                  <a:outerShdw blurRad="38100" dist="38100" dir="2700000" algn="tl">
                    <a:srgbClr val="000000">
                      <a:alpha val="43137"/>
                    </a:srgbClr>
                  </a:outerShdw>
                </a:effectLst>
              </a:rPr>
              <a:t>Beam intensity</a:t>
            </a:r>
            <a:endParaRPr lang="en-GB" sz="2800" b="1"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6290594" y="2024953"/>
            <a:ext cx="3251073" cy="523220"/>
          </a:xfrm>
          <a:prstGeom prst="rect">
            <a:avLst/>
          </a:prstGeom>
          <a:noFill/>
        </p:spPr>
        <p:txBody>
          <a:bodyPr wrap="square" rtlCol="0">
            <a:spAutoFit/>
          </a:bodyPr>
          <a:lstStyle/>
          <a:p>
            <a:r>
              <a:rPr lang="en-GB" sz="2800" b="1" dirty="0" smtClean="0">
                <a:solidFill>
                  <a:srgbClr val="7030A0"/>
                </a:solidFill>
                <a:effectLst>
                  <a:outerShdw blurRad="38100" dist="38100" dir="2700000" algn="tl">
                    <a:srgbClr val="000000">
                      <a:alpha val="43137"/>
                    </a:srgbClr>
                  </a:outerShdw>
                </a:effectLst>
              </a:rPr>
              <a:t>Beam size</a:t>
            </a:r>
          </a:p>
        </p:txBody>
      </p:sp>
      <p:sp>
        <p:nvSpPr>
          <p:cNvPr id="8" name="Date Placeholder 7"/>
          <p:cNvSpPr>
            <a:spLocks noGrp="1"/>
          </p:cNvSpPr>
          <p:nvPr>
            <p:ph type="dt" sz="half" idx="2"/>
          </p:nvPr>
        </p:nvSpPr>
        <p:spPr/>
        <p:txBody>
          <a:bodyPr/>
          <a:lstStyle/>
          <a:p>
            <a:r>
              <a:rPr lang="en-US" smtClean="0"/>
              <a:t>10/27/2014</a:t>
            </a:r>
            <a:endParaRPr lang="en-US" dirty="0"/>
          </a:p>
        </p:txBody>
      </p:sp>
      <p:sp>
        <p:nvSpPr>
          <p:cNvPr id="12" name="Footer Placeholder 11"/>
          <p:cNvSpPr>
            <a:spLocks noGrp="1"/>
          </p:cNvSpPr>
          <p:nvPr>
            <p:ph type="ftr" sz="quarter" idx="3"/>
          </p:nvPr>
        </p:nvSpPr>
        <p:spPr/>
        <p:txBody>
          <a:bodyPr/>
          <a:lstStyle/>
          <a:p>
            <a:r>
              <a:rPr lang="en-US" smtClean="0"/>
              <a:t>Wao 2014</a:t>
            </a:r>
            <a:endParaRPr lang="en-US" dirty="0"/>
          </a:p>
        </p:txBody>
      </p:sp>
      <p:sp>
        <p:nvSpPr>
          <p:cNvPr id="13" name="Slide Number Placeholder 12"/>
          <p:cNvSpPr>
            <a:spLocks noGrp="1"/>
          </p:cNvSpPr>
          <p:nvPr>
            <p:ph type="sldNum" sz="quarter" idx="4"/>
          </p:nvPr>
        </p:nvSpPr>
        <p:spPr/>
        <p:txBody>
          <a:bodyPr/>
          <a:lstStyle/>
          <a:p>
            <a:fld id="{17918391-D411-FE40-AAD7-861AE5233E0E}" type="slidenum">
              <a:rPr lang="en-US" smtClean="0"/>
              <a:pPr/>
              <a:t>8</a:t>
            </a:fld>
            <a:endParaRPr lang="en-US" dirty="0"/>
          </a:p>
        </p:txBody>
      </p:sp>
      <p:sp>
        <p:nvSpPr>
          <p:cNvPr id="18" name="TextBox 17"/>
          <p:cNvSpPr txBox="1"/>
          <p:nvPr/>
        </p:nvSpPr>
        <p:spPr>
          <a:xfrm>
            <a:off x="2891770" y="1070845"/>
            <a:ext cx="3241675" cy="1477328"/>
          </a:xfrm>
          <a:prstGeom prst="rect">
            <a:avLst/>
          </a:prstGeom>
          <a:noFill/>
        </p:spPr>
        <p:txBody>
          <a:bodyPr wrap="square" rtlCol="0">
            <a:spAutoFit/>
          </a:bodyPr>
          <a:lstStyle/>
          <a:p>
            <a:r>
              <a:rPr lang="en-GB" dirty="0"/>
              <a:t>number of </a:t>
            </a:r>
            <a:r>
              <a:rPr lang="en-GB" dirty="0">
                <a:hlinkClick r:id="rId4" tooltip="Event (particle physics)"/>
              </a:rPr>
              <a:t>events</a:t>
            </a:r>
            <a:r>
              <a:rPr lang="en-GB" dirty="0"/>
              <a:t> detected (</a:t>
            </a:r>
            <a:r>
              <a:rPr lang="en-GB" i="1" dirty="0"/>
              <a:t>N</a:t>
            </a:r>
            <a:r>
              <a:rPr lang="en-GB" dirty="0"/>
              <a:t>) in a certain time (</a:t>
            </a:r>
            <a:r>
              <a:rPr lang="en-GB" i="1" dirty="0"/>
              <a:t>t</a:t>
            </a:r>
            <a:r>
              <a:rPr lang="en-GB" dirty="0"/>
              <a:t>) </a:t>
            </a:r>
            <a:r>
              <a:rPr lang="en-GB" dirty="0" smtClean="0"/>
              <a:t>depends of the </a:t>
            </a:r>
            <a:r>
              <a:rPr lang="en-GB" dirty="0"/>
              <a:t>interaction </a:t>
            </a:r>
            <a:r>
              <a:rPr lang="en-GB" u="sng" dirty="0">
                <a:hlinkClick r:id="rId5" tooltip="Cross section (physics)"/>
              </a:rPr>
              <a:t>cross-section</a:t>
            </a:r>
            <a:r>
              <a:rPr lang="en-GB" dirty="0"/>
              <a:t> (σ</a:t>
            </a:r>
            <a:r>
              <a:rPr lang="en-GB" dirty="0" smtClean="0"/>
              <a:t>) * Luminosity</a:t>
            </a:r>
            <a:endParaRPr lang="en-GB" dirty="0"/>
          </a:p>
        </p:txBody>
      </p:sp>
      <p:graphicFrame>
        <p:nvGraphicFramePr>
          <p:cNvPr id="6" name="Object 2"/>
          <p:cNvGraphicFramePr>
            <a:graphicFrameLocks noChangeAspect="1"/>
          </p:cNvGraphicFramePr>
          <p:nvPr>
            <p:extLst>
              <p:ext uri="{D42A27DB-BD31-4B8C-83A1-F6EECF244321}">
                <p14:modId xmlns:p14="http://schemas.microsoft.com/office/powerpoint/2010/main" val="30701936"/>
              </p:ext>
            </p:extLst>
          </p:nvPr>
        </p:nvGraphicFramePr>
        <p:xfrm>
          <a:off x="2891771" y="962025"/>
          <a:ext cx="3241675" cy="1646238"/>
        </p:xfrm>
        <a:graphic>
          <a:graphicData uri="http://schemas.openxmlformats.org/presentationml/2006/ole">
            <mc:AlternateContent xmlns:mc="http://schemas.openxmlformats.org/markup-compatibility/2006">
              <mc:Choice xmlns:v="urn:schemas-microsoft-com:vml" Requires="v">
                <p:oleObj spid="_x0000_s6232" name="Equation" r:id="rId6" imgW="914400" imgH="457200" progId="Equation.3">
                  <p:embed/>
                </p:oleObj>
              </mc:Choice>
              <mc:Fallback>
                <p:oleObj name="Equation" r:id="rId6" imgW="914400" imgH="457200" progId="Equation.3">
                  <p:embed/>
                  <p:pic>
                    <p:nvPicPr>
                      <p:cNvPr id="0" name=""/>
                      <p:cNvPicPr>
                        <a:picLocks noChangeAspect="1" noChangeArrowheads="1"/>
                      </p:cNvPicPr>
                      <p:nvPr/>
                    </p:nvPicPr>
                    <p:blipFill>
                      <a:blip r:embed="rId7"/>
                      <a:srcRect/>
                      <a:stretch>
                        <a:fillRect/>
                      </a:stretch>
                    </p:blipFill>
                    <p:spPr bwMode="auto">
                      <a:xfrm>
                        <a:off x="2891771" y="962025"/>
                        <a:ext cx="3241675" cy="1646238"/>
                      </a:xfrm>
                      <a:prstGeom prst="rect">
                        <a:avLst/>
                      </a:prstGeom>
                      <a:solidFill>
                        <a:srgbClr val="FFCC99"/>
                      </a:solidFill>
                      <a:ln w="9525">
                        <a:solidFill>
                          <a:schemeClr val="tx1"/>
                        </a:solidFill>
                        <a:miter lim="800000"/>
                        <a:headEnd/>
                        <a:tailEnd/>
                      </a:ln>
                    </p:spPr>
                  </p:pic>
                </p:oleObj>
              </mc:Fallback>
            </mc:AlternateContent>
          </a:graphicData>
        </a:graphic>
      </p:graphicFrame>
      <p:graphicFrame>
        <p:nvGraphicFramePr>
          <p:cNvPr id="25" name="Object 2"/>
          <p:cNvGraphicFramePr>
            <a:graphicFrameLocks noChangeAspect="1"/>
          </p:cNvGraphicFramePr>
          <p:nvPr>
            <p:extLst>
              <p:ext uri="{D42A27DB-BD31-4B8C-83A1-F6EECF244321}">
                <p14:modId xmlns:p14="http://schemas.microsoft.com/office/powerpoint/2010/main" val="2271141439"/>
              </p:ext>
            </p:extLst>
          </p:nvPr>
        </p:nvGraphicFramePr>
        <p:xfrm>
          <a:off x="235394" y="943546"/>
          <a:ext cx="1822450" cy="957263"/>
        </p:xfrm>
        <a:graphic>
          <a:graphicData uri="http://schemas.openxmlformats.org/presentationml/2006/ole">
            <mc:AlternateContent xmlns:mc="http://schemas.openxmlformats.org/markup-compatibility/2006">
              <mc:Choice xmlns:v="urn:schemas-microsoft-com:vml" Requires="v">
                <p:oleObj spid="_x0000_s6233" name="Formel" r:id="rId8" imgW="749160" imgH="393480" progId="Equation.3">
                  <p:embed/>
                </p:oleObj>
              </mc:Choice>
              <mc:Fallback>
                <p:oleObj name="Formel" r:id="rId8" imgW="74916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394" y="943546"/>
                        <a:ext cx="1822450" cy="957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CCFFFF"/>
                            </a:solidFill>
                          </a14:hiddenFill>
                        </a:ext>
                      </a:extLst>
                    </p:spPr>
                  </p:pic>
                </p:oleObj>
              </mc:Fallback>
            </mc:AlternateContent>
          </a:graphicData>
        </a:graphic>
      </p:graphicFrame>
      <p:sp>
        <p:nvSpPr>
          <p:cNvPr id="30" name="Oval 29"/>
          <p:cNvSpPr/>
          <p:nvPr/>
        </p:nvSpPr>
        <p:spPr>
          <a:xfrm>
            <a:off x="4854324" y="1802509"/>
            <a:ext cx="808163" cy="797695"/>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Oval 28"/>
          <p:cNvSpPr/>
          <p:nvPr/>
        </p:nvSpPr>
        <p:spPr>
          <a:xfrm>
            <a:off x="462485" y="4095567"/>
            <a:ext cx="354260" cy="378414"/>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Oval 27"/>
          <p:cNvSpPr/>
          <p:nvPr/>
        </p:nvSpPr>
        <p:spPr>
          <a:xfrm>
            <a:off x="4384167" y="2086534"/>
            <a:ext cx="718768" cy="461639"/>
          </a:xfrm>
          <a:prstGeom prst="ellipse">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Oval 26"/>
          <p:cNvSpPr/>
          <p:nvPr/>
        </p:nvSpPr>
        <p:spPr>
          <a:xfrm>
            <a:off x="462485" y="3660979"/>
            <a:ext cx="317818" cy="332105"/>
          </a:xfrm>
          <a:prstGeom prst="ellipse">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Oval 25"/>
          <p:cNvSpPr/>
          <p:nvPr/>
        </p:nvSpPr>
        <p:spPr>
          <a:xfrm>
            <a:off x="4287914" y="1091953"/>
            <a:ext cx="894842" cy="688331"/>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Oval 23"/>
          <p:cNvSpPr/>
          <p:nvPr/>
        </p:nvSpPr>
        <p:spPr>
          <a:xfrm>
            <a:off x="426045" y="3160858"/>
            <a:ext cx="390699" cy="360413"/>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3590334" y="983115"/>
            <a:ext cx="1045755" cy="713300"/>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Oval 2"/>
          <p:cNvSpPr/>
          <p:nvPr/>
        </p:nvSpPr>
        <p:spPr>
          <a:xfrm>
            <a:off x="426046" y="2716742"/>
            <a:ext cx="319678" cy="342244"/>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71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3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3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3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3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3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3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30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30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5" grpId="0"/>
      <p:bldP spid="9" grpId="0"/>
      <p:bldP spid="10" grpId="0"/>
      <p:bldP spid="11" grpId="0"/>
      <p:bldP spid="16" grpId="0"/>
      <p:bldP spid="7" grpId="0"/>
      <p:bldP spid="23" grpId="0"/>
      <p:bldP spid="18" grpId="0"/>
      <p:bldP spid="30" grpId="0" animBg="1"/>
      <p:bldP spid="29" grpId="0" animBg="1"/>
      <p:bldP spid="28" grpId="0" animBg="1"/>
      <p:bldP spid="27" grpId="0" animBg="1"/>
      <p:bldP spid="26" grpId="0" animBg="1"/>
      <p:bldP spid="24" grpId="0" animBg="1"/>
      <p:bldP spid="14"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Luminosity optimisation</a:t>
            </a:r>
            <a:endParaRPr lang="en-GB" dirty="0"/>
          </a:p>
        </p:txBody>
      </p:sp>
      <p:sp>
        <p:nvSpPr>
          <p:cNvPr id="3" name="Content Placeholder 2"/>
          <p:cNvSpPr>
            <a:spLocks noGrp="1"/>
          </p:cNvSpPr>
          <p:nvPr>
            <p:ph idx="1"/>
          </p:nvPr>
        </p:nvSpPr>
        <p:spPr>
          <a:xfrm>
            <a:off x="145143" y="1162354"/>
            <a:ext cx="8998857" cy="4842965"/>
          </a:xfrm>
        </p:spPr>
        <p:txBody>
          <a:bodyPr>
            <a:normAutofit fontScale="92500"/>
          </a:bodyPr>
          <a:lstStyle/>
          <a:p>
            <a:r>
              <a:rPr lang="en-US" b="1" kern="0" dirty="0" smtClean="0">
                <a:latin typeface="Arial" panose="020B0604020202020204" pitchFamily="34" charset="0"/>
                <a:cs typeface="Arial" panose="020B0604020202020204" pitchFamily="34" charset="0"/>
              </a:rPr>
              <a:t>Increase </a:t>
            </a:r>
            <a:r>
              <a:rPr lang="en-US" b="1" kern="0" dirty="0">
                <a:latin typeface="Arial" panose="020B0604020202020204" pitchFamily="34" charset="0"/>
                <a:cs typeface="Arial" panose="020B0604020202020204" pitchFamily="34" charset="0"/>
              </a:rPr>
              <a:t>number </a:t>
            </a:r>
            <a:r>
              <a:rPr lang="en-US" b="1" kern="0" dirty="0" smtClean="0">
                <a:latin typeface="Arial" panose="020B0604020202020204" pitchFamily="34" charset="0"/>
                <a:cs typeface="Arial" panose="020B0604020202020204" pitchFamily="34" charset="0"/>
              </a:rPr>
              <a:t>of bunches </a:t>
            </a:r>
            <a:r>
              <a:rPr lang="en-US" b="1" kern="0" dirty="0">
                <a:latin typeface="Arial" panose="020B0604020202020204" pitchFamily="34" charset="0"/>
                <a:cs typeface="Arial" panose="020B0604020202020204" pitchFamily="34" charset="0"/>
              </a:rPr>
              <a:t>&amp; </a:t>
            </a:r>
            <a:r>
              <a:rPr lang="en-US" b="1" kern="0" dirty="0" smtClean="0">
                <a:latin typeface="Arial" panose="020B0604020202020204" pitchFamily="34" charset="0"/>
                <a:cs typeface="Arial" panose="020B0604020202020204" pitchFamily="34" charset="0"/>
              </a:rPr>
              <a:t>bunch intensity</a:t>
            </a:r>
          </a:p>
          <a:p>
            <a:pPr lvl="1"/>
            <a:r>
              <a:rPr lang="en-US" kern="0" dirty="0" smtClean="0">
                <a:latin typeface="Arial" panose="020B0604020202020204" pitchFamily="34" charset="0"/>
                <a:cs typeface="Arial" panose="020B0604020202020204" pitchFamily="34" charset="0"/>
              </a:rPr>
              <a:t>Decrease </a:t>
            </a:r>
            <a:r>
              <a:rPr lang="en-US" kern="0" dirty="0">
                <a:latin typeface="Arial" panose="020B0604020202020204" pitchFamily="34" charset="0"/>
                <a:cs typeface="Arial" panose="020B0604020202020204" pitchFamily="34" charset="0"/>
              </a:rPr>
              <a:t>the length of the bunches </a:t>
            </a:r>
            <a:r>
              <a:rPr lang="en-US" kern="0" dirty="0" smtClean="0">
                <a:latin typeface="Arial" panose="020B0604020202020204" pitchFamily="34" charset="0"/>
                <a:cs typeface="Arial" panose="020B0604020202020204" pitchFamily="34" charset="0"/>
              </a:rPr>
              <a:t>(</a:t>
            </a:r>
            <a:r>
              <a:rPr lang="en-US" kern="0" dirty="0" smtClean="0">
                <a:solidFill>
                  <a:srgbClr val="00B050"/>
                </a:solidFill>
                <a:latin typeface="Arial" panose="020B0604020202020204" pitchFamily="34" charset="0"/>
                <a:cs typeface="Arial" panose="020B0604020202020204" pitchFamily="34" charset="0"/>
              </a:rPr>
              <a:t>50 ns </a:t>
            </a:r>
            <a:r>
              <a:rPr lang="en-US" kern="0" dirty="0" smtClean="0">
                <a:latin typeface="Arial" panose="020B0604020202020204" pitchFamily="34" charset="0"/>
                <a:cs typeface="Arial" panose="020B0604020202020204" pitchFamily="34" charset="0"/>
              </a:rPr>
              <a:t>to 25 ns)</a:t>
            </a:r>
          </a:p>
          <a:p>
            <a:pPr lvl="1"/>
            <a:r>
              <a:rPr lang="en-US" kern="0" dirty="0" smtClean="0">
                <a:latin typeface="Arial" panose="020B0604020202020204" pitchFamily="34" charset="0"/>
                <a:cs typeface="Arial" panose="020B0604020202020204" pitchFamily="34" charset="0"/>
              </a:rPr>
              <a:t>Preserve the beam stability (Heat load losses etc…)</a:t>
            </a:r>
          </a:p>
          <a:p>
            <a:pPr lvl="1"/>
            <a:r>
              <a:rPr lang="en-US" kern="0" dirty="0" smtClean="0">
                <a:solidFill>
                  <a:srgbClr val="00B050"/>
                </a:solidFill>
                <a:latin typeface="Arial" panose="020B0604020202020204" pitchFamily="34" charset="0"/>
                <a:cs typeface="Arial" panose="020B0604020202020204" pitchFamily="34" charset="0"/>
              </a:rPr>
              <a:t>1380 bunches at 1.7e11 ppb ► </a:t>
            </a:r>
            <a:r>
              <a:rPr lang="en-US" dirty="0" smtClean="0">
                <a:solidFill>
                  <a:srgbClr val="00B050"/>
                </a:solidFill>
              </a:rPr>
              <a:t>2.2e14</a:t>
            </a:r>
            <a:r>
              <a:rPr lang="en-US" b="1" kern="0" dirty="0">
                <a:solidFill>
                  <a:srgbClr val="00B050"/>
                </a:solidFill>
                <a:latin typeface="Arial" panose="020B0604020202020204" pitchFamily="34" charset="0"/>
                <a:cs typeface="Arial" panose="020B0604020202020204" pitchFamily="34" charset="0"/>
              </a:rPr>
              <a:t> </a:t>
            </a:r>
            <a:r>
              <a:rPr lang="en-US" kern="0" dirty="0" smtClean="0">
                <a:solidFill>
                  <a:srgbClr val="00B050"/>
                </a:solidFill>
                <a:latin typeface="Arial" panose="020B0604020202020204" pitchFamily="34" charset="0"/>
                <a:cs typeface="Arial" panose="020B0604020202020204" pitchFamily="34" charset="0"/>
              </a:rPr>
              <a:t>Total intensity</a:t>
            </a:r>
            <a:endParaRPr lang="en-US" kern="0" dirty="0">
              <a:solidFill>
                <a:srgbClr val="00B050"/>
              </a:solidFill>
              <a:latin typeface="Arial" panose="020B0604020202020204" pitchFamily="34" charset="0"/>
              <a:cs typeface="Arial" panose="020B0604020202020204" pitchFamily="34" charset="0"/>
            </a:endParaRPr>
          </a:p>
          <a:p>
            <a:r>
              <a:rPr lang="en-US" b="1" kern="0" dirty="0" smtClean="0">
                <a:latin typeface="Arial" panose="020B0604020202020204" pitchFamily="34" charset="0"/>
                <a:cs typeface="Arial" panose="020B0604020202020204" pitchFamily="34" charset="0"/>
              </a:rPr>
              <a:t>Keep the transverse emittance small </a:t>
            </a:r>
          </a:p>
          <a:p>
            <a:pPr lvl="1"/>
            <a:r>
              <a:rPr lang="en-US" kern="0" dirty="0" smtClean="0">
                <a:latin typeface="Arial" panose="020B0604020202020204" pitchFamily="34" charset="0"/>
                <a:cs typeface="Arial" panose="020B0604020202020204" pitchFamily="34" charset="0"/>
              </a:rPr>
              <a:t>At creation in the injectors, and in the rest of the chain</a:t>
            </a:r>
          </a:p>
          <a:p>
            <a:pPr lvl="1"/>
            <a:r>
              <a:rPr lang="el-GR" dirty="0" smtClean="0">
                <a:solidFill>
                  <a:srgbClr val="00B050"/>
                </a:solidFill>
                <a:latin typeface="Arial" panose="020B0604020202020204" pitchFamily="34" charset="0"/>
              </a:rPr>
              <a:t>ε</a:t>
            </a:r>
            <a:r>
              <a:rPr lang="de-DE" baseline="-25000" dirty="0" smtClean="0">
                <a:solidFill>
                  <a:srgbClr val="00B050"/>
                </a:solidFill>
                <a:latin typeface="Arial" panose="020B0604020202020204" pitchFamily="34" charset="0"/>
              </a:rPr>
              <a:t>n = </a:t>
            </a:r>
            <a:r>
              <a:rPr lang="en-US" dirty="0">
                <a:solidFill>
                  <a:srgbClr val="00B050"/>
                </a:solidFill>
              </a:rPr>
              <a:t>2.5 </a:t>
            </a:r>
            <a:r>
              <a:rPr lang="el-GR" dirty="0" smtClean="0">
                <a:solidFill>
                  <a:srgbClr val="00B050"/>
                </a:solidFill>
              </a:rPr>
              <a:t>μ</a:t>
            </a:r>
            <a:endParaRPr lang="en-GB" dirty="0" smtClean="0">
              <a:solidFill>
                <a:srgbClr val="00B050"/>
              </a:solidFill>
            </a:endParaRPr>
          </a:p>
          <a:p>
            <a:r>
              <a:rPr lang="en-US" b="1" kern="0" dirty="0" smtClean="0">
                <a:latin typeface="Arial" panose="020B0604020202020204" pitchFamily="34" charset="0"/>
                <a:cs typeface="Arial" panose="020B0604020202020204" pitchFamily="34" charset="0"/>
              </a:rPr>
              <a:t>Pushing </a:t>
            </a:r>
            <a:r>
              <a:rPr lang="en-US" b="1" kern="0" dirty="0">
                <a:latin typeface="Arial" panose="020B0604020202020204" pitchFamily="34" charset="0"/>
                <a:cs typeface="Arial" panose="020B0604020202020204" pitchFamily="34" charset="0"/>
              </a:rPr>
              <a:t>the beta* to the </a:t>
            </a:r>
            <a:r>
              <a:rPr lang="en-US" b="1" kern="0" dirty="0" smtClean="0">
                <a:latin typeface="Arial" panose="020B0604020202020204" pitchFamily="34" charset="0"/>
                <a:cs typeface="Arial" panose="020B0604020202020204" pitchFamily="34" charset="0"/>
              </a:rPr>
              <a:t>limits</a:t>
            </a:r>
          </a:p>
          <a:p>
            <a:pPr lvl="1"/>
            <a:r>
              <a:rPr lang="en-US" kern="0" dirty="0" smtClean="0">
                <a:latin typeface="Arial" panose="020B0604020202020204" pitchFamily="34" charset="0"/>
                <a:cs typeface="Arial" panose="020B0604020202020204" pitchFamily="34" charset="0"/>
              </a:rPr>
              <a:t>Without increasing the losses</a:t>
            </a:r>
          </a:p>
          <a:p>
            <a:pPr lvl="1"/>
            <a:r>
              <a:rPr lang="en-US" kern="0" dirty="0" smtClean="0">
                <a:solidFill>
                  <a:srgbClr val="00B050"/>
                </a:solidFill>
                <a:latin typeface="Arial" panose="020B0604020202020204" pitchFamily="34" charset="0"/>
                <a:cs typeface="Arial" panose="020B0604020202020204" pitchFamily="34" charset="0"/>
              </a:rPr>
              <a:t>β* = 60 cm</a:t>
            </a:r>
          </a:p>
          <a:p>
            <a:pPr lvl="1"/>
            <a:endParaRPr lang="en-US" kern="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2"/>
          </p:nvPr>
        </p:nvSpPr>
        <p:spPr/>
        <p:txBody>
          <a:bodyPr/>
          <a:lstStyle/>
          <a:p>
            <a:r>
              <a:rPr lang="en-US" smtClean="0"/>
              <a:t>10/27/2014</a:t>
            </a:r>
            <a:endParaRPr lang="en-US" dirty="0"/>
          </a:p>
        </p:txBody>
      </p:sp>
      <p:sp>
        <p:nvSpPr>
          <p:cNvPr id="5" name="Footer Placeholder 4"/>
          <p:cNvSpPr>
            <a:spLocks noGrp="1"/>
          </p:cNvSpPr>
          <p:nvPr>
            <p:ph type="ftr" sz="quarter" idx="3"/>
          </p:nvPr>
        </p:nvSpPr>
        <p:spPr/>
        <p:txBody>
          <a:bodyPr/>
          <a:lstStyle/>
          <a:p>
            <a:r>
              <a:rPr lang="en-US" smtClean="0"/>
              <a:t>Wao 2014</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a:t>
            </a:fld>
            <a:endParaRPr lang="en-US" dirty="0"/>
          </a:p>
        </p:txBody>
      </p:sp>
    </p:spTree>
    <p:extLst>
      <p:ext uri="{BB962C8B-B14F-4D97-AF65-F5344CB8AC3E}">
        <p14:creationId xmlns:p14="http://schemas.microsoft.com/office/powerpoint/2010/main" val="164583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plate6">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DADEFE"/>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txDef>
      <a:spPr>
        <a:noFill/>
      </a:spPr>
      <a:bodyPr wrap="square" rtlCol="0">
        <a:spAutoFit/>
      </a:bodyPr>
      <a:lstStyle>
        <a:defPPr>
          <a:defRPr dirty="0" err="1" smtClean="0"/>
        </a:defPPr>
      </a:lstStyle>
    </a:txDef>
  </a:objectDefaults>
  <a:extraClrSchemeLst>
    <a:extraClrScheme>
      <a:clrScheme name="Template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2323</TotalTime>
  <Words>1971</Words>
  <Application>Microsoft Office PowerPoint</Application>
  <PresentationFormat>On-screen Show (4:3)</PresentationFormat>
  <Paragraphs>528</Paragraphs>
  <Slides>36</Slides>
  <Notes>36</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2</vt:i4>
      </vt:variant>
      <vt:variant>
        <vt:lpstr>Slide Titles</vt:lpstr>
      </vt:variant>
      <vt:variant>
        <vt:i4>36</vt:i4>
      </vt:variant>
    </vt:vector>
  </HeadingPairs>
  <TitlesOfParts>
    <vt:vector size="59" baseType="lpstr">
      <vt:lpstr>Arial Unicode MS</vt:lpstr>
      <vt:lpstr>ＭＳ Ｐゴシック</vt:lpstr>
      <vt:lpstr>Arial</vt:lpstr>
      <vt:lpstr>Book Antiqua</vt:lpstr>
      <vt:lpstr>Buxton Sketch</vt:lpstr>
      <vt:lpstr>Calibri</vt:lpstr>
      <vt:lpstr>Cambria</vt:lpstr>
      <vt:lpstr>Cambria Math</vt:lpstr>
      <vt:lpstr>Comic Sans MS</vt:lpstr>
      <vt:lpstr>Courier New</vt:lpstr>
      <vt:lpstr>Gill Sans</vt:lpstr>
      <vt:lpstr>Helvetica</vt:lpstr>
      <vt:lpstr>Lucida Grande</vt:lpstr>
      <vt:lpstr>Symbol</vt:lpstr>
      <vt:lpstr>Tahoma</vt:lpstr>
      <vt:lpstr>Times</vt:lpstr>
      <vt:lpstr>Times New Roman</vt:lpstr>
      <vt:lpstr>Wingdings</vt:lpstr>
      <vt:lpstr>CERNCorporate4-3</vt:lpstr>
      <vt:lpstr>Template6</vt:lpstr>
      <vt:lpstr>Office Theme</vt:lpstr>
      <vt:lpstr>Equation</vt:lpstr>
      <vt:lpstr>Formel</vt:lpstr>
      <vt:lpstr>PowerPoint Presentation</vt:lpstr>
      <vt:lpstr>Outline</vt:lpstr>
      <vt:lpstr>CERN</vt:lpstr>
      <vt:lpstr>PowerPoint Presentation</vt:lpstr>
      <vt:lpstr>PowerPoint Presentation</vt:lpstr>
      <vt:lpstr>LHC Run 1 timeline</vt:lpstr>
      <vt:lpstr>Collider particularities</vt:lpstr>
      <vt:lpstr>Luminosity</vt:lpstr>
      <vt:lpstr>Luminosity optimisation</vt:lpstr>
      <vt:lpstr>∫1_time▒"Luminosity" </vt:lpstr>
      <vt:lpstr>Availability and reliability</vt:lpstr>
      <vt:lpstr>Minimizing the dead time</vt:lpstr>
      <vt:lpstr>In Reality …</vt:lpstr>
      <vt:lpstr>PowerPoint Presentation</vt:lpstr>
      <vt:lpstr>Highly reliable</vt:lpstr>
      <vt:lpstr>Highly performant</vt:lpstr>
      <vt:lpstr>Availability in 2012 </vt:lpstr>
      <vt:lpstr>User’s specific requirements</vt:lpstr>
      <vt:lpstr>Levelling</vt:lpstr>
      <vt:lpstr>Pushing the limits for 2015</vt:lpstr>
      <vt:lpstr>PowerPoint Presentation</vt:lpstr>
      <vt:lpstr>LHC RUN 2</vt:lpstr>
      <vt:lpstr>Conclusions</vt:lpstr>
      <vt:lpstr>Dealing with the extreme …</vt:lpstr>
      <vt:lpstr>SPARE</vt:lpstr>
      <vt:lpstr>Potential limitations</vt:lpstr>
      <vt:lpstr>50 versus 25 ns</vt:lpstr>
      <vt:lpstr>Pile up </vt:lpstr>
      <vt:lpstr>Performance</vt:lpstr>
      <vt:lpstr>10 year plan</vt:lpstr>
      <vt:lpstr>Peak performance – the numbers</vt:lpstr>
      <vt:lpstr>Luminosity and Availability: definitions</vt:lpstr>
      <vt:lpstr>accelerator or collider?</vt:lpstr>
      <vt:lpstr>What is it all about?</vt:lpstr>
      <vt:lpstr>Integrated luminosity 2010-2012</vt:lpstr>
      <vt:lpstr>PowerPoint Presentation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Georges-Henry Hemelsoet</dc:creator>
  <cp:lastModifiedBy>Georges-Henry Hemelsoet</cp:lastModifiedBy>
  <cp:revision>127</cp:revision>
  <cp:lastPrinted>2014-10-17T14:35:40Z</cp:lastPrinted>
  <dcterms:created xsi:type="dcterms:W3CDTF">2014-09-03T09:12:04Z</dcterms:created>
  <dcterms:modified xsi:type="dcterms:W3CDTF">2014-10-25T17:33:27Z</dcterms:modified>
</cp:coreProperties>
</file>