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56" r:id="rId2"/>
    <p:sldId id="332" r:id="rId3"/>
    <p:sldId id="329" r:id="rId4"/>
    <p:sldId id="321" r:id="rId5"/>
    <p:sldId id="326" r:id="rId6"/>
    <p:sldId id="331" r:id="rId7"/>
    <p:sldId id="333" r:id="rId8"/>
    <p:sldId id="259" r:id="rId9"/>
    <p:sldId id="330" r:id="rId10"/>
    <p:sldId id="317" r:id="rId11"/>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FF"/>
    <a:srgbClr val="FFAA01"/>
    <a:srgbClr val="913533"/>
    <a:srgbClr val="333333"/>
    <a:srgbClr val="666666"/>
    <a:srgbClr val="EAEAEA"/>
    <a:srgbClr val="FDBB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91" autoAdjust="0"/>
  </p:normalViewPr>
  <p:slideViewPr>
    <p:cSldViewPr snapToGrid="0" snapToObjects="1">
      <p:cViewPr varScale="1">
        <p:scale>
          <a:sx n="123" d="100"/>
          <a:sy n="123" d="100"/>
        </p:scale>
        <p:origin x="-120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851660-0934-124D-A4B3-496C7F320307}" type="datetimeFigureOut">
              <a:rPr lang="de-DE" smtClean="0"/>
              <a:t>30.10.2014</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3A3EDE-7EBB-0F4A-80C2-34DB9D2E2ED3}" type="slidenum">
              <a:rPr lang="de-DE" smtClean="0"/>
              <a:t>‹Nr.›</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C828EF-C252-394A-93BF-1C478CFA0896}" type="datetimeFigureOut">
              <a:rPr lang="de-DE" smtClean="0"/>
              <a:t>30.10.2014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E02386-BEE7-5D4D-B4E7-4BB579C47884}" type="slidenum">
              <a:rPr lang="de-DE" smtClean="0"/>
              <a:t>‹Nr.›</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Bild 6" descr="fair-mesh.jpg"/>
          <p:cNvPicPr>
            <a:picLocks noChangeAspect="1"/>
          </p:cNvPicPr>
          <p:nvPr userDrawn="1"/>
        </p:nvPicPr>
        <p:blipFill rotWithShape="1">
          <a:blip r:embed="rId2">
            <a:extLst>
              <a:ext uri="{28A0092B-C50C-407E-A947-70E740481C1C}">
                <a14:useLocalDpi xmlns:a14="http://schemas.microsoft.com/office/drawing/2010/main" val="0"/>
              </a:ext>
            </a:extLst>
          </a:blip>
          <a:srcRect l="4773" t="11489" r="5373" b="5511"/>
          <a:stretch/>
        </p:blipFill>
        <p:spPr>
          <a:xfrm>
            <a:off x="110437" y="1417154"/>
            <a:ext cx="8926586" cy="5056250"/>
          </a:xfrm>
          <a:prstGeom prst="rect">
            <a:avLst/>
          </a:prstGeom>
        </p:spPr>
      </p:pic>
      <p:sp>
        <p:nvSpPr>
          <p:cNvPr id="2" name="Titel 1"/>
          <p:cNvSpPr>
            <a:spLocks noGrp="1"/>
          </p:cNvSpPr>
          <p:nvPr>
            <p:ph type="ctrTitle"/>
          </p:nvPr>
        </p:nvSpPr>
        <p:spPr>
          <a:xfrm>
            <a:off x="1251563" y="3244364"/>
            <a:ext cx="6607516" cy="779866"/>
          </a:xfrm>
        </p:spPr>
        <p:txBody>
          <a:bodyPr anchor="b" anchorCtr="0">
            <a:noAutofit/>
          </a:bodyPr>
          <a:lstStyle>
            <a:lvl1pPr algn="ctr">
              <a:defRPr sz="3600">
                <a:solidFill>
                  <a:srgbClr val="333333"/>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4024230"/>
            <a:ext cx="6400800" cy="584660"/>
          </a:xfrm>
        </p:spPr>
        <p:txBody>
          <a:bodyPr>
            <a:normAutofit/>
          </a:bodyPr>
          <a:lstStyle>
            <a:lvl1pPr marL="0" indent="0" algn="ctr">
              <a:buNone/>
              <a:defRPr sz="20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grpSp>
        <p:nvGrpSpPr>
          <p:cNvPr id="12" name="Gruppierung 11"/>
          <p:cNvGrpSpPr/>
          <p:nvPr userDrawn="1"/>
        </p:nvGrpSpPr>
        <p:grpSpPr>
          <a:xfrm>
            <a:off x="3193470" y="150090"/>
            <a:ext cx="5615712" cy="845209"/>
            <a:chOff x="3193470" y="150090"/>
            <a:chExt cx="5615712" cy="845209"/>
          </a:xfrm>
        </p:grpSpPr>
        <p:sp>
          <p:nvSpPr>
            <p:cNvPr id="9" name="Rechteck 8"/>
            <p:cNvSpPr/>
            <p:nvPr userDrawn="1"/>
          </p:nvSpPr>
          <p:spPr>
            <a:xfrm>
              <a:off x="7031182" y="150090"/>
              <a:ext cx="1778000" cy="5605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feld 7"/>
            <p:cNvSpPr txBox="1"/>
            <p:nvPr userDrawn="1"/>
          </p:nvSpPr>
          <p:spPr>
            <a:xfrm>
              <a:off x="3193470" y="595189"/>
              <a:ext cx="5530803" cy="400110"/>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de-DE" sz="1000" dirty="0" smtClean="0">
                  <a:solidFill>
                    <a:srgbClr val="333333"/>
                  </a:solidFill>
                  <a:latin typeface="Arial"/>
                  <a:cs typeface="Arial"/>
                </a:rPr>
                <a:t>GSI Helmholtzzentrum für Schwerionenforschung GmbH</a:t>
              </a:r>
            </a:p>
            <a:p>
              <a:pPr algn="r"/>
              <a:endParaRPr lang="de-DE" sz="1000" dirty="0">
                <a:solidFill>
                  <a:srgbClr val="333333"/>
                </a:solidFill>
                <a:latin typeface="Arial"/>
                <a:cs typeface="Arial"/>
              </a:endParaRPr>
            </a:p>
          </p:txBody>
        </p:sp>
        <p:pic>
          <p:nvPicPr>
            <p:cNvPr id="10" name="Bild 9" descr="GSI_Logo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97965" y="178975"/>
              <a:ext cx="1349516" cy="449839"/>
            </a:xfrm>
            <a:prstGeom prst="rect">
              <a:avLst/>
            </a:prstGeom>
          </p:spPr>
        </p:pic>
      </p:grpSp>
      <p:sp>
        <p:nvSpPr>
          <p:cNvPr id="13" name="Rechteck 12"/>
          <p:cNvSpPr/>
          <p:nvPr userDrawn="1"/>
        </p:nvSpPr>
        <p:spPr>
          <a:xfrm>
            <a:off x="404091" y="6650182"/>
            <a:ext cx="3371273"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0993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a:xfrm>
            <a:off x="7269018" y="6609793"/>
            <a:ext cx="848374" cy="365125"/>
          </a:xfrm>
          <a:prstGeom prst="rect">
            <a:avLst/>
          </a:prstGeom>
        </p:spPr>
        <p:txBody>
          <a:bodyPr/>
          <a:lstStyle>
            <a:lvl1pPr>
              <a:defRPr/>
            </a:lvl1pPr>
          </a:lstStyle>
          <a:p>
            <a:r>
              <a:rPr lang="de-DE" dirty="0" smtClean="0"/>
              <a:t>     15.10.14</a:t>
            </a:r>
            <a:endParaRPr lang="de-DE" dirty="0"/>
          </a:p>
        </p:txBody>
      </p:sp>
      <p:sp>
        <p:nvSpPr>
          <p:cNvPr id="8" name="Fußzeilenplatzhalter 7"/>
          <p:cNvSpPr>
            <a:spLocks noGrp="1"/>
          </p:cNvSpPr>
          <p:nvPr>
            <p:ph type="ftr" sz="quarter" idx="11"/>
          </p:nvPr>
        </p:nvSpPr>
        <p:spPr>
          <a:xfrm>
            <a:off x="3819524" y="6617761"/>
            <a:ext cx="3686176" cy="357157"/>
          </a:xfrm>
          <a:prstGeom prst="rect">
            <a:avLst/>
          </a:prstGeom>
        </p:spPr>
        <p:txBody>
          <a:bodyPr/>
          <a:lstStyle/>
          <a:p>
            <a:pPr algn="l"/>
            <a:r>
              <a:rPr lang="de-DE" altLang="de-DE" dirty="0" smtClean="0"/>
              <a:t>W. Barth, </a:t>
            </a:r>
            <a:r>
              <a:rPr lang="en-US" altLang="de-DE" dirty="0" smtClean="0"/>
              <a:t>Injector Upgrade for FAIR</a:t>
            </a:r>
            <a:r>
              <a:rPr lang="de-DE" altLang="de-DE" dirty="0" smtClean="0"/>
              <a:t>, ICST, Worms/Germany</a:t>
            </a:r>
            <a:endParaRPr lang="de-DE" dirty="0"/>
          </a:p>
        </p:txBody>
      </p:sp>
      <p:sp>
        <p:nvSpPr>
          <p:cNvPr id="9" name="Foliennummernplatzhalter 8"/>
          <p:cNvSpPr>
            <a:spLocks noGrp="1"/>
          </p:cNvSpPr>
          <p:nvPr>
            <p:ph type="sldNum" sz="quarter" idx="12"/>
          </p:nvPr>
        </p:nvSpPr>
        <p:spPr>
          <a:xfrm>
            <a:off x="8332427" y="6609793"/>
            <a:ext cx="744898" cy="365125"/>
          </a:xfrm>
          <a:prstGeom prst="rect">
            <a:avLst/>
          </a:prstGeom>
        </p:spPr>
        <p:txBody>
          <a:bodyPr/>
          <a:lstStyle/>
          <a:p>
            <a:fld id="{125CBDDA-5CCF-8748-8988-9DC6C8981774}" type="slidenum">
              <a:rPr lang="de-DE" smtClean="0"/>
              <a:pPr/>
              <a:t>‹Nr.›</a:t>
            </a:fld>
            <a:endParaRPr lang="de-DE" dirty="0"/>
          </a:p>
        </p:txBody>
      </p:sp>
      <p:sp>
        <p:nvSpPr>
          <p:cNvPr id="10" name="Titel 9"/>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9476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Foliennummernplatzhalter 6"/>
          <p:cNvSpPr>
            <a:spLocks noGrp="1"/>
          </p:cNvSpPr>
          <p:nvPr>
            <p:ph type="sldNum" sz="quarter" idx="12"/>
          </p:nvPr>
        </p:nvSpPr>
        <p:spPr>
          <a:xfrm>
            <a:off x="8326942" y="6552643"/>
            <a:ext cx="744898" cy="365125"/>
          </a:xfrm>
          <a:prstGeom prst="rect">
            <a:avLst/>
          </a:prstGeom>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7260923" y="6552643"/>
            <a:ext cx="849831" cy="365125"/>
          </a:xfrm>
          <a:prstGeom prst="rect">
            <a:avLst/>
          </a:prstGeom>
        </p:spPr>
        <p:txBody>
          <a:bodyPr vert="horz" lIns="91440" tIns="45720" rIns="91440" bIns="45720" rtlCol="0" anchor="ctr"/>
          <a:lstStyle>
            <a:lvl1pPr algn="r">
              <a:defRPr sz="1000">
                <a:solidFill>
                  <a:schemeClr val="tx1"/>
                </a:solidFill>
              </a:defRPr>
            </a:lvl1pPr>
          </a:lstStyle>
          <a:p>
            <a:r>
              <a:rPr lang="de-DE" dirty="0" smtClean="0"/>
              <a:t>15.10.14</a:t>
            </a:r>
            <a:endParaRPr lang="de-DE" dirty="0"/>
          </a:p>
        </p:txBody>
      </p:sp>
      <p:sp>
        <p:nvSpPr>
          <p:cNvPr id="8" name="Fußzeilenplatzhalter 7"/>
          <p:cNvSpPr>
            <a:spLocks noGrp="1"/>
          </p:cNvSpPr>
          <p:nvPr>
            <p:ph type="ftr" sz="quarter" idx="3"/>
          </p:nvPr>
        </p:nvSpPr>
        <p:spPr>
          <a:xfrm>
            <a:off x="3819524" y="6560611"/>
            <a:ext cx="3848101" cy="357157"/>
          </a:xfrm>
          <a:prstGeom prst="rect">
            <a:avLst/>
          </a:prstGeom>
        </p:spPr>
        <p:txBody>
          <a:bodyPr vert="horz" lIns="91440" tIns="45720" rIns="91440" bIns="45720" rtlCol="0" anchor="ctr"/>
          <a:lstStyle>
            <a:lvl1pPr algn="ctr">
              <a:defRPr sz="1000">
                <a:solidFill>
                  <a:schemeClr val="tx1"/>
                </a:solidFill>
              </a:defRPr>
            </a:lvl1pPr>
          </a:lstStyle>
          <a:p>
            <a:pPr algn="l"/>
            <a:r>
              <a:rPr lang="de-DE" altLang="de-DE" dirty="0" smtClean="0"/>
              <a:t>W. Barth, </a:t>
            </a:r>
            <a:r>
              <a:rPr lang="en-US" altLang="de-DE" dirty="0" smtClean="0"/>
              <a:t>Injector Upgrade for FAIR</a:t>
            </a:r>
            <a:r>
              <a:rPr lang="de-DE" altLang="de-DE" dirty="0" smtClean="0"/>
              <a:t>, ICST, Worms/Germany</a:t>
            </a:r>
            <a:endParaRPr lang="de-DE" dirty="0"/>
          </a:p>
        </p:txBody>
      </p:sp>
    </p:spTree>
    <p:extLst>
      <p:ext uri="{BB962C8B-B14F-4D97-AF65-F5344CB8AC3E}">
        <p14:creationId xmlns:p14="http://schemas.microsoft.com/office/powerpoint/2010/main" val="286602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7" name="Datumsplatzhalter 3"/>
          <p:cNvSpPr>
            <a:spLocks noGrp="1"/>
          </p:cNvSpPr>
          <p:nvPr>
            <p:ph type="dt" sz="half" idx="10"/>
          </p:nvPr>
        </p:nvSpPr>
        <p:spPr>
          <a:xfrm>
            <a:off x="7269018" y="6609793"/>
            <a:ext cx="848374" cy="365125"/>
          </a:xfrm>
          <a:prstGeom prst="rect">
            <a:avLst/>
          </a:prstGeom>
        </p:spPr>
        <p:txBody>
          <a:bodyPr/>
          <a:lstStyle>
            <a:lvl1pPr>
              <a:defRPr/>
            </a:lvl1pPr>
          </a:lstStyle>
          <a:p>
            <a:r>
              <a:rPr lang="de-DE" dirty="0" smtClean="0"/>
              <a:t>15.10.14</a:t>
            </a:r>
            <a:endParaRPr lang="de-DE" dirty="0"/>
          </a:p>
        </p:txBody>
      </p:sp>
      <p:sp>
        <p:nvSpPr>
          <p:cNvPr id="8" name="Fußzeilenplatzhalter 7"/>
          <p:cNvSpPr>
            <a:spLocks noGrp="1"/>
          </p:cNvSpPr>
          <p:nvPr>
            <p:ph type="ftr" sz="quarter" idx="11"/>
          </p:nvPr>
        </p:nvSpPr>
        <p:spPr>
          <a:xfrm>
            <a:off x="3819524" y="6617761"/>
            <a:ext cx="3686176" cy="357157"/>
          </a:xfrm>
          <a:prstGeom prst="rect">
            <a:avLst/>
          </a:prstGeom>
        </p:spPr>
        <p:txBody>
          <a:bodyPr/>
          <a:lstStyle/>
          <a:p>
            <a:pPr algn="l"/>
            <a:r>
              <a:rPr lang="de-DE" altLang="de-DE" dirty="0" smtClean="0"/>
              <a:t>W. Barth, </a:t>
            </a:r>
            <a:r>
              <a:rPr lang="en-US" altLang="de-DE" dirty="0" smtClean="0"/>
              <a:t>Injector Upgrade for FAIR</a:t>
            </a:r>
            <a:r>
              <a:rPr lang="de-DE" altLang="de-DE" dirty="0" smtClean="0"/>
              <a:t>, ICST, Worms/Germany</a:t>
            </a:r>
            <a:endParaRPr lang="de-DE" dirty="0"/>
          </a:p>
        </p:txBody>
      </p:sp>
      <p:sp>
        <p:nvSpPr>
          <p:cNvPr id="9" name="Foliennummernplatzhalter 8"/>
          <p:cNvSpPr>
            <a:spLocks noGrp="1"/>
          </p:cNvSpPr>
          <p:nvPr>
            <p:ph type="sldNum" sz="quarter" idx="12"/>
          </p:nvPr>
        </p:nvSpPr>
        <p:spPr>
          <a:xfrm>
            <a:off x="8332427" y="6609793"/>
            <a:ext cx="744898" cy="365125"/>
          </a:xfrm>
          <a:prstGeom prst="rect">
            <a:avLst/>
          </a:prstGeom>
        </p:spPr>
        <p:txBody>
          <a:bodyPr/>
          <a:lstStyle/>
          <a:p>
            <a:fld id="{125CBDDA-5CCF-8748-8988-9DC6C8981774}" type="slidenum">
              <a:rPr lang="de-DE" smtClean="0"/>
              <a:pPr/>
              <a:t>‹Nr.›</a:t>
            </a:fld>
            <a:endParaRPr lang="de-DE" dirty="0"/>
          </a:p>
        </p:txBody>
      </p:sp>
    </p:spTree>
    <p:extLst>
      <p:ext uri="{BB962C8B-B14F-4D97-AF65-F5344CB8AC3E}">
        <p14:creationId xmlns:p14="http://schemas.microsoft.com/office/powerpoint/2010/main" val="388979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5" name="Datumsplatzhalter 3"/>
          <p:cNvSpPr>
            <a:spLocks noGrp="1"/>
          </p:cNvSpPr>
          <p:nvPr>
            <p:ph type="dt" sz="half" idx="10"/>
          </p:nvPr>
        </p:nvSpPr>
        <p:spPr>
          <a:xfrm>
            <a:off x="7269018" y="6609793"/>
            <a:ext cx="848374" cy="365125"/>
          </a:xfrm>
          <a:prstGeom prst="rect">
            <a:avLst/>
          </a:prstGeom>
        </p:spPr>
        <p:txBody>
          <a:bodyPr/>
          <a:lstStyle>
            <a:lvl1pPr>
              <a:defRPr/>
            </a:lvl1pPr>
          </a:lstStyle>
          <a:p>
            <a:r>
              <a:rPr lang="de-DE" dirty="0" smtClean="0"/>
              <a:t>15.10.14</a:t>
            </a:r>
            <a:endParaRPr lang="de-DE" dirty="0"/>
          </a:p>
        </p:txBody>
      </p:sp>
      <p:sp>
        <p:nvSpPr>
          <p:cNvPr id="6" name="Fußzeilenplatzhalter 7"/>
          <p:cNvSpPr>
            <a:spLocks noGrp="1"/>
          </p:cNvSpPr>
          <p:nvPr>
            <p:ph type="ftr" sz="quarter" idx="11"/>
          </p:nvPr>
        </p:nvSpPr>
        <p:spPr>
          <a:xfrm>
            <a:off x="3819524" y="6617761"/>
            <a:ext cx="3686176" cy="357157"/>
          </a:xfrm>
          <a:prstGeom prst="rect">
            <a:avLst/>
          </a:prstGeom>
        </p:spPr>
        <p:txBody>
          <a:bodyPr/>
          <a:lstStyle/>
          <a:p>
            <a:pPr algn="l"/>
            <a:r>
              <a:rPr lang="de-DE" altLang="de-DE" dirty="0" smtClean="0"/>
              <a:t>W. Barth, </a:t>
            </a:r>
            <a:r>
              <a:rPr lang="en-US" altLang="de-DE" dirty="0" smtClean="0"/>
              <a:t>Injector Upgrade for FAIR</a:t>
            </a:r>
            <a:r>
              <a:rPr lang="de-DE" altLang="de-DE" dirty="0" smtClean="0"/>
              <a:t>, ICST, Worms/Germany</a:t>
            </a:r>
            <a:endParaRPr lang="de-DE" dirty="0"/>
          </a:p>
        </p:txBody>
      </p:sp>
      <p:sp>
        <p:nvSpPr>
          <p:cNvPr id="7" name="Foliennummernplatzhalter 8"/>
          <p:cNvSpPr>
            <a:spLocks noGrp="1"/>
          </p:cNvSpPr>
          <p:nvPr>
            <p:ph type="sldNum" sz="quarter" idx="12"/>
          </p:nvPr>
        </p:nvSpPr>
        <p:spPr>
          <a:xfrm>
            <a:off x="8332427" y="6609793"/>
            <a:ext cx="744898" cy="365125"/>
          </a:xfrm>
          <a:prstGeom prst="rect">
            <a:avLst/>
          </a:prstGeom>
        </p:spPr>
        <p:txBody>
          <a:bodyPr/>
          <a:lstStyle/>
          <a:p>
            <a:fld id="{125CBDDA-5CCF-8748-8988-9DC6C8981774}" type="slidenum">
              <a:rPr lang="de-DE" smtClean="0"/>
              <a:pPr/>
              <a:t>‹Nr.›</a:t>
            </a:fld>
            <a:endParaRPr lang="de-DE" dirty="0"/>
          </a:p>
        </p:txBody>
      </p:sp>
    </p:spTree>
    <p:extLst>
      <p:ext uri="{BB962C8B-B14F-4D97-AF65-F5344CB8AC3E}">
        <p14:creationId xmlns:p14="http://schemas.microsoft.com/office/powerpoint/2010/main" val="34705696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userDrawn="1"/>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422565" y="1450685"/>
            <a:ext cx="8211834" cy="4903585"/>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7" name="Bild 6" descr="GSI_Logo_rgb.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7965" y="259790"/>
            <a:ext cx="1349516" cy="449839"/>
          </a:xfrm>
          <a:prstGeom prst="rect">
            <a:avLst/>
          </a:prstGeom>
        </p:spPr>
      </p:pic>
      <p:cxnSp>
        <p:nvCxnSpPr>
          <p:cNvPr id="9" name="Gerade Verbindung 8"/>
          <p:cNvCxnSpPr/>
          <p:nvPr/>
        </p:nvCxnSpPr>
        <p:spPr>
          <a:xfrm>
            <a:off x="0" y="1068273"/>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435267" y="6629893"/>
            <a:ext cx="3780832" cy="246221"/>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000" dirty="0" smtClean="0">
                <a:solidFill>
                  <a:srgbClr val="333333"/>
                </a:solidFill>
                <a:latin typeface="Arial"/>
                <a:cs typeface="Arial"/>
              </a:rPr>
              <a:t>GSI Helmholtzzentrum für Schwerionenforschung GmbH</a:t>
            </a:r>
          </a:p>
        </p:txBody>
      </p:sp>
      <p:sp>
        <p:nvSpPr>
          <p:cNvPr id="2" name="Titelplatzhalter 1"/>
          <p:cNvSpPr>
            <a:spLocks noGrp="1"/>
          </p:cNvSpPr>
          <p:nvPr>
            <p:ph type="title"/>
          </p:nvPr>
        </p:nvSpPr>
        <p:spPr>
          <a:xfrm>
            <a:off x="422565" y="259790"/>
            <a:ext cx="6242342" cy="787557"/>
          </a:xfrm>
          <a:prstGeom prst="rect">
            <a:avLst/>
          </a:prstGeom>
        </p:spPr>
        <p:txBody>
          <a:bodyPr vert="horz" lIns="91440" tIns="45720" rIns="91440" bIns="45720" rtlCol="0" anchor="b" anchorCtr="0">
            <a:normAutofit/>
          </a:bodyPr>
          <a:lstStyle/>
          <a:p>
            <a:r>
              <a:rPr lang="de-DE" dirty="0" smtClean="0"/>
              <a:t>Mastertitelformat bearbeiten</a:t>
            </a:r>
            <a:endParaRPr lang="de-DE" dirty="0"/>
          </a:p>
        </p:txBody>
      </p:sp>
      <p:sp>
        <p:nvSpPr>
          <p:cNvPr id="4" name="Rechteck 3"/>
          <p:cNvSpPr>
            <a:spLocks/>
          </p:cNvSpPr>
          <p:nvPr/>
        </p:nvSpPr>
        <p:spPr>
          <a:xfrm>
            <a:off x="-1" y="939485"/>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echteck 11"/>
          <p:cNvSpPr>
            <a:spLocks/>
          </p:cNvSpPr>
          <p:nvPr/>
        </p:nvSpPr>
        <p:spPr>
          <a:xfrm>
            <a:off x="-1" y="6609871"/>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Datumsplatzhalter 3"/>
          <p:cNvSpPr>
            <a:spLocks noGrp="1"/>
          </p:cNvSpPr>
          <p:nvPr>
            <p:ph type="dt" sz="half" idx="2"/>
          </p:nvPr>
        </p:nvSpPr>
        <p:spPr>
          <a:xfrm>
            <a:off x="7269018" y="6609793"/>
            <a:ext cx="848374" cy="365125"/>
          </a:xfrm>
          <a:prstGeom prst="rect">
            <a:avLst/>
          </a:prstGeom>
        </p:spPr>
        <p:txBody>
          <a:bodyPr/>
          <a:lstStyle>
            <a:lvl1pPr>
              <a:defRPr sz="1000"/>
            </a:lvl1pPr>
          </a:lstStyle>
          <a:p>
            <a:r>
              <a:rPr lang="de-DE" dirty="0" smtClean="0"/>
              <a:t>     15.10.14</a:t>
            </a:r>
            <a:endParaRPr lang="de-DE" dirty="0"/>
          </a:p>
        </p:txBody>
      </p:sp>
      <p:sp>
        <p:nvSpPr>
          <p:cNvPr id="17" name="Fußzeilenplatzhalter 7"/>
          <p:cNvSpPr>
            <a:spLocks noGrp="1"/>
          </p:cNvSpPr>
          <p:nvPr>
            <p:ph type="ftr" sz="quarter" idx="3"/>
          </p:nvPr>
        </p:nvSpPr>
        <p:spPr>
          <a:xfrm>
            <a:off x="3819524" y="6617761"/>
            <a:ext cx="3686176" cy="357157"/>
          </a:xfrm>
          <a:prstGeom prst="rect">
            <a:avLst/>
          </a:prstGeom>
        </p:spPr>
        <p:txBody>
          <a:bodyPr/>
          <a:lstStyle>
            <a:lvl1pPr>
              <a:defRPr sz="1000"/>
            </a:lvl1pPr>
          </a:lstStyle>
          <a:p>
            <a:r>
              <a:rPr lang="de-DE" altLang="de-DE" dirty="0" smtClean="0"/>
              <a:t>W. Barth, </a:t>
            </a:r>
            <a:r>
              <a:rPr lang="en-US" altLang="de-DE" dirty="0" smtClean="0"/>
              <a:t>Injector Upgrade for FAIR</a:t>
            </a:r>
            <a:r>
              <a:rPr lang="de-DE" altLang="de-DE" dirty="0" smtClean="0"/>
              <a:t>, ICST, Worms/Germany</a:t>
            </a:r>
            <a:endParaRPr lang="de-DE" dirty="0"/>
          </a:p>
        </p:txBody>
      </p:sp>
      <p:sp>
        <p:nvSpPr>
          <p:cNvPr id="18" name="Foliennummernplatzhalter 8"/>
          <p:cNvSpPr>
            <a:spLocks noGrp="1"/>
          </p:cNvSpPr>
          <p:nvPr>
            <p:ph type="sldNum" sz="quarter" idx="4"/>
          </p:nvPr>
        </p:nvSpPr>
        <p:spPr>
          <a:xfrm>
            <a:off x="8332427" y="6609793"/>
            <a:ext cx="744898" cy="365125"/>
          </a:xfrm>
          <a:prstGeom prst="rect">
            <a:avLst/>
          </a:prstGeom>
        </p:spPr>
        <p:txBody>
          <a:bodyPr/>
          <a:lstStyle>
            <a:lvl1pPr>
              <a:defRPr sz="1000"/>
            </a:lvl1pPr>
          </a:lstStyle>
          <a:p>
            <a:fld id="{125CBDDA-5CCF-8748-8988-9DC6C8981774}" type="slidenum">
              <a:rPr lang="de-DE" smtClean="0"/>
              <a:pPr/>
              <a:t>‹Nr.›</a:t>
            </a:fld>
            <a:endParaRPr lang="de-DE" dirty="0"/>
          </a:p>
        </p:txBody>
      </p:sp>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sldNum="0" hdr="0" ftr="0" dt="0"/>
  <p:txStyles>
    <p:titleStyle>
      <a:lvl1pPr algn="l" defTabSz="457200" rtl="0" eaLnBrk="1" latinLnBrk="0" hangingPunct="1">
        <a:spcBef>
          <a:spcPct val="0"/>
        </a:spcBef>
        <a:buNone/>
        <a:defRPr sz="2400" b="1" kern="1200">
          <a:solidFill>
            <a:srgbClr val="333333"/>
          </a:solidFill>
          <a:latin typeface="Arial"/>
          <a:ea typeface="+mj-ea"/>
          <a:cs typeface="Arial"/>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51563" y="3363508"/>
            <a:ext cx="6607516" cy="779866"/>
          </a:xfrm>
        </p:spPr>
        <p:txBody>
          <a:bodyPr/>
          <a:lstStyle/>
          <a:p>
            <a:r>
              <a:rPr lang="en-US" altLang="de-DE" dirty="0" smtClean="0"/>
              <a:t>GSI visitation </a:t>
            </a:r>
            <a:endParaRPr lang="de-DE" dirty="0"/>
          </a:p>
        </p:txBody>
      </p:sp>
      <p:sp>
        <p:nvSpPr>
          <p:cNvPr id="3" name="Untertitel 2"/>
          <p:cNvSpPr>
            <a:spLocks noGrp="1"/>
          </p:cNvSpPr>
          <p:nvPr>
            <p:ph type="subTitle" idx="1"/>
          </p:nvPr>
        </p:nvSpPr>
        <p:spPr>
          <a:xfrm>
            <a:off x="1371600" y="4143374"/>
            <a:ext cx="6400800" cy="465515"/>
          </a:xfrm>
        </p:spPr>
        <p:txBody>
          <a:bodyPr/>
          <a:lstStyle/>
          <a:p>
            <a:r>
              <a:rPr lang="de-DE" dirty="0" smtClean="0"/>
              <a:t>W. Barth</a:t>
            </a:r>
            <a:endParaRPr lang="de-DE" dirty="0"/>
          </a:p>
        </p:txBody>
      </p:sp>
      <p:sp>
        <p:nvSpPr>
          <p:cNvPr id="4" name="Datumsplatzhalter 3"/>
          <p:cNvSpPr txBox="1">
            <a:spLocks/>
          </p:cNvSpPr>
          <p:nvPr/>
        </p:nvSpPr>
        <p:spPr>
          <a:xfrm>
            <a:off x="7269018" y="6630341"/>
            <a:ext cx="848374" cy="365125"/>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00" dirty="0" smtClean="0"/>
              <a:t>     31.10.14</a:t>
            </a:r>
            <a:endParaRPr lang="de-DE" sz="1000" dirty="0"/>
          </a:p>
        </p:txBody>
      </p:sp>
      <p:sp>
        <p:nvSpPr>
          <p:cNvPr id="5" name="Fußzeilenplatzhalter 7"/>
          <p:cNvSpPr txBox="1">
            <a:spLocks/>
          </p:cNvSpPr>
          <p:nvPr/>
        </p:nvSpPr>
        <p:spPr>
          <a:xfrm>
            <a:off x="3819524" y="6638309"/>
            <a:ext cx="3686176" cy="357157"/>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ltLang="de-DE" sz="1000" dirty="0" smtClean="0"/>
              <a:t>W. Barth, WAO 2014, Mainz/Germany</a:t>
            </a:r>
            <a:endParaRPr lang="de-DE" sz="1000" dirty="0"/>
          </a:p>
        </p:txBody>
      </p:sp>
    </p:spTree>
    <p:extLst>
      <p:ext uri="{BB962C8B-B14F-4D97-AF65-F5344CB8AC3E}">
        <p14:creationId xmlns:p14="http://schemas.microsoft.com/office/powerpoint/2010/main" val="3910199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liennummernplatzhalter 2"/>
          <p:cNvSpPr>
            <a:spLocks noGrp="1"/>
          </p:cNvSpPr>
          <p:nvPr>
            <p:ph type="sldNum" sz="quarter" idx="12"/>
          </p:nvPr>
        </p:nvSpPr>
        <p:spPr>
          <a:xfrm>
            <a:off x="8639175" y="6592887"/>
            <a:ext cx="457199" cy="236537"/>
          </a:xfrm>
          <a:prstGeom prst="rect">
            <a:avLst/>
          </a:prstGeom>
          <a:noFill/>
        </p:spPr>
        <p:txBody>
          <a:bodyPr/>
          <a:lstStyle>
            <a:lvl1pPr eaLnBrk="0" hangingPunct="0">
              <a:spcBef>
                <a:spcPct val="20000"/>
              </a:spcBef>
              <a:buChar char="•"/>
              <a:defRPr sz="28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4A93955-C3A7-4FDD-9C61-1C65365DF6FE}" type="slidenum">
              <a:rPr lang="de-DE" altLang="de-DE" sz="1400" smtClean="0"/>
              <a:pPr eaLnBrk="1" hangingPunct="1">
                <a:spcBef>
                  <a:spcPct val="0"/>
                </a:spcBef>
                <a:buFontTx/>
                <a:buNone/>
              </a:pPr>
              <a:t>10</a:t>
            </a:fld>
            <a:endParaRPr lang="de-DE" altLang="de-DE" sz="1400" dirty="0" smtClean="0"/>
          </a:p>
        </p:txBody>
      </p:sp>
      <p:sp>
        <p:nvSpPr>
          <p:cNvPr id="15" name="Datumsplatzhalter 3"/>
          <p:cNvSpPr txBox="1">
            <a:spLocks/>
          </p:cNvSpPr>
          <p:nvPr/>
        </p:nvSpPr>
        <p:spPr>
          <a:xfrm>
            <a:off x="7269018" y="6630341"/>
            <a:ext cx="848374" cy="365125"/>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00" smtClean="0"/>
              <a:t>     15.10.14</a:t>
            </a:r>
            <a:endParaRPr lang="de-DE" sz="1000" dirty="0"/>
          </a:p>
        </p:txBody>
      </p:sp>
      <p:sp>
        <p:nvSpPr>
          <p:cNvPr id="16" name="Fußzeilenplatzhalter 7"/>
          <p:cNvSpPr txBox="1">
            <a:spLocks/>
          </p:cNvSpPr>
          <p:nvPr/>
        </p:nvSpPr>
        <p:spPr>
          <a:xfrm>
            <a:off x="3819524" y="6638309"/>
            <a:ext cx="3686176" cy="357157"/>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ltLang="de-DE" sz="1000" smtClean="0"/>
              <a:t>W. Barth, </a:t>
            </a:r>
            <a:r>
              <a:rPr lang="en-US" altLang="de-DE" sz="1000" smtClean="0"/>
              <a:t>Injector Upgrade for FAIR</a:t>
            </a:r>
            <a:r>
              <a:rPr lang="de-DE" altLang="de-DE" sz="1000" smtClean="0"/>
              <a:t>, ICST, Worms/Germany</a:t>
            </a:r>
            <a:endParaRPr lang="de-DE" sz="1000" dirty="0"/>
          </a:p>
        </p:txBody>
      </p:sp>
      <p:pic>
        <p:nvPicPr>
          <p:cNvPr id="6" name="Picture 4" descr="Alvarez_Rc1505_18"/>
          <p:cNvPicPr>
            <a:picLocks noChangeAspect="1" noChangeArrowheads="1"/>
          </p:cNvPicPr>
          <p:nvPr/>
        </p:nvPicPr>
        <p:blipFill>
          <a:blip r:embed="rId2">
            <a:extLst>
              <a:ext uri="{28A0092B-C50C-407E-A947-70E740481C1C}">
                <a14:useLocalDpi xmlns:a14="http://schemas.microsoft.com/office/drawing/2010/main" val="0"/>
              </a:ext>
            </a:extLst>
          </a:blip>
          <a:srcRect b="23880"/>
          <a:stretch>
            <a:fillRect/>
          </a:stretch>
        </p:blipFill>
        <p:spPr bwMode="auto">
          <a:xfrm>
            <a:off x="0" y="-154403"/>
            <a:ext cx="9180513" cy="702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1"/>
          <p:cNvSpPr txBox="1">
            <a:spLocks/>
          </p:cNvSpPr>
          <p:nvPr/>
        </p:nvSpPr>
        <p:spPr>
          <a:xfrm>
            <a:off x="1030637" y="1619572"/>
            <a:ext cx="6548033" cy="519194"/>
          </a:xfrm>
          <a:prstGeom prst="rect">
            <a:avLst/>
          </a:prstGeom>
          <a:solidFill>
            <a:srgbClr val="FFFF00">
              <a:alpha val="60000"/>
            </a:srgbClr>
          </a:solidFill>
        </p:spPr>
        <p:txBody>
          <a:bodyPr vert="horz" lIns="91440" tIns="45720" rIns="91440" bIns="45720" rtlCol="0" anchor="b" anchorCtr="0">
            <a:normAutofit/>
          </a:bodyPr>
          <a:lstStyle>
            <a:defPPr>
              <a:defRPr lang="de-DE"/>
            </a:defPPr>
            <a:lvl1pPr algn="ctr">
              <a:spcBef>
                <a:spcPct val="0"/>
              </a:spcBef>
              <a:buNone/>
              <a:defRPr sz="2400" b="1">
                <a:solidFill>
                  <a:srgbClr val="333333"/>
                </a:solidFill>
                <a:latin typeface="Arial"/>
                <a:ea typeface="+mj-ea"/>
                <a:cs typeface="Arial"/>
              </a:defRPr>
            </a:lvl1pPr>
          </a:lstStyle>
          <a:p>
            <a:r>
              <a:rPr lang="en-US" altLang="de-DE" dirty="0" smtClean="0"/>
              <a:t>Welcome at GSI and enjoy Your visit...</a:t>
            </a:r>
            <a:endParaRPr lang="de-DE" altLang="de-DE" dirty="0">
              <a:solidFill>
                <a:srgbClr val="FF0000"/>
              </a:solidFill>
            </a:endParaRPr>
          </a:p>
        </p:txBody>
      </p:sp>
    </p:spTree>
    <p:extLst>
      <p:ext uri="{BB962C8B-B14F-4D97-AF65-F5344CB8AC3E}">
        <p14:creationId xmlns:p14="http://schemas.microsoft.com/office/powerpoint/2010/main" val="231570366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a:p>
        </p:txBody>
      </p:sp>
      <p:sp>
        <p:nvSpPr>
          <p:cNvPr id="3" name="Titel 2"/>
          <p:cNvSpPr>
            <a:spLocks noGrp="1"/>
          </p:cNvSpPr>
          <p:nvPr>
            <p:ph type="title"/>
          </p:nvPr>
        </p:nvSpPr>
        <p:spPr>
          <a:xfrm>
            <a:off x="422565" y="129167"/>
            <a:ext cx="6536174" cy="787557"/>
          </a:xfrm>
        </p:spPr>
        <p:txBody>
          <a:bodyPr>
            <a:normAutofit/>
          </a:bodyPr>
          <a:lstStyle/>
          <a:p>
            <a:r>
              <a:rPr lang="de-DE" sz="4000" dirty="0" smtClean="0"/>
              <a:t>Welcome </a:t>
            </a:r>
            <a:r>
              <a:rPr lang="de-DE" sz="4000" dirty="0" err="1" smtClean="0"/>
              <a:t>to</a:t>
            </a:r>
            <a:r>
              <a:rPr lang="de-DE" sz="4000" dirty="0" smtClean="0"/>
              <a:t>...</a:t>
            </a:r>
            <a:endParaRPr lang="de-DE" sz="4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8154"/>
            <a:ext cx="9144000" cy="5675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3548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2"/>
          <p:cNvSpPr>
            <a:spLocks noGrp="1"/>
          </p:cNvSpPr>
          <p:nvPr>
            <p:ph type="sldNum" sz="quarter" idx="12"/>
          </p:nvPr>
        </p:nvSpPr>
        <p:spPr>
          <a:xfrm>
            <a:off x="8734425" y="6608942"/>
            <a:ext cx="361950" cy="207962"/>
          </a:xfrm>
          <a:noFill/>
        </p:spPr>
        <p:txBody>
          <a:bodyPr/>
          <a:lstStyle>
            <a:lvl1pPr eaLnBrk="0" hangingPunct="0">
              <a:spcBef>
                <a:spcPct val="20000"/>
              </a:spcBef>
              <a:buChar char="•"/>
              <a:defRPr sz="28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4A93955-C3A7-4FDD-9C61-1C65365DF6FE}" type="slidenum">
              <a:rPr lang="de-DE" altLang="de-DE" sz="1400" smtClean="0"/>
              <a:pPr eaLnBrk="1" hangingPunct="1">
                <a:spcBef>
                  <a:spcPct val="0"/>
                </a:spcBef>
                <a:buFontTx/>
                <a:buNone/>
              </a:pPr>
              <a:t>3</a:t>
            </a:fld>
            <a:endParaRPr lang="de-DE" altLang="de-DE" sz="1400" dirty="0" smtClean="0"/>
          </a:p>
        </p:txBody>
      </p:sp>
      <p:sp>
        <p:nvSpPr>
          <p:cNvPr id="25" name="Datumsplatzhalter 3"/>
          <p:cNvSpPr txBox="1">
            <a:spLocks/>
          </p:cNvSpPr>
          <p:nvPr/>
        </p:nvSpPr>
        <p:spPr>
          <a:xfrm>
            <a:off x="7421418" y="6635510"/>
            <a:ext cx="848374" cy="365125"/>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00" dirty="0" smtClean="0"/>
              <a:t>     31.10.14</a:t>
            </a:r>
            <a:endParaRPr lang="de-DE" sz="1000" dirty="0"/>
          </a:p>
        </p:txBody>
      </p:sp>
      <p:sp>
        <p:nvSpPr>
          <p:cNvPr id="26" name="Fußzeilenplatzhalter 7"/>
          <p:cNvSpPr txBox="1">
            <a:spLocks/>
          </p:cNvSpPr>
          <p:nvPr/>
        </p:nvSpPr>
        <p:spPr>
          <a:xfrm>
            <a:off x="3971924" y="6643478"/>
            <a:ext cx="3686176" cy="357157"/>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ltLang="de-DE" sz="1000" dirty="0" smtClean="0"/>
              <a:t>W. Barth, WAO 2014, Mainz/Germany</a:t>
            </a:r>
            <a:endParaRPr lang="de-DE" sz="1000" dirty="0"/>
          </a:p>
        </p:txBody>
      </p:sp>
      <p:sp>
        <p:nvSpPr>
          <p:cNvPr id="22" name="Text Box 8"/>
          <p:cNvSpPr txBox="1">
            <a:spLocks noChangeArrowheads="1"/>
          </p:cNvSpPr>
          <p:nvPr/>
        </p:nvSpPr>
        <p:spPr bwMode="auto">
          <a:xfrm>
            <a:off x="213707" y="197887"/>
            <a:ext cx="6923262" cy="1200329"/>
          </a:xfrm>
          <a:prstGeom prst="rect">
            <a:avLst/>
          </a:prstGeom>
        </p:spPr>
        <p:txBody>
          <a:bodyPr/>
          <a:lstStyle>
            <a:defPPr>
              <a:defRPr lang="de-DE"/>
            </a:defPPr>
            <a:lvl1pPr>
              <a:spcBef>
                <a:spcPct val="0"/>
              </a:spcBef>
              <a:buNone/>
              <a:defRPr sz="3600" b="1">
                <a:solidFill>
                  <a:srgbClr val="333333"/>
                </a:solidFill>
                <a:latin typeface="Arial"/>
                <a:ea typeface="+mj-ea"/>
                <a:cs typeface="Arial"/>
              </a:defRPr>
            </a:lvl1pPr>
          </a:lstStyle>
          <a:p>
            <a:r>
              <a:rPr lang="en-US" altLang="de-DE" dirty="0"/>
              <a:t>GSI Overview </a:t>
            </a:r>
            <a:r>
              <a:rPr lang="en-US" altLang="de-DE" sz="2400" b="0" dirty="0" smtClean="0"/>
              <a:t>(Status 2006)</a:t>
            </a:r>
            <a:endParaRPr lang="en-US" altLang="de-DE" sz="2400" b="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2208213"/>
            <a:ext cx="4479925" cy="3582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395288" y="1412875"/>
            <a:ext cx="3024187" cy="925513"/>
          </a:xfrm>
          <a:prstGeom prst="rect">
            <a:avLst/>
          </a:prstGeom>
          <a:solidFill>
            <a:srgbClr val="3184E9">
              <a:alpha val="46001"/>
            </a:srgbClr>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ctr">
            <a:spAutoFit/>
          </a:bodyPr>
          <a:lstStyle/>
          <a:p>
            <a:pPr algn="ctr">
              <a:spcBef>
                <a:spcPct val="0"/>
              </a:spcBef>
              <a:buClrTx/>
              <a:buSzTx/>
              <a:buFontTx/>
              <a:buNone/>
            </a:pPr>
            <a:r>
              <a:rPr lang="de-DE" altLang="de-DE" sz="1800" b="0">
                <a:solidFill>
                  <a:schemeClr val="tx1"/>
                </a:solidFill>
              </a:rPr>
              <a:t>Budget: 70 Mio €</a:t>
            </a:r>
          </a:p>
          <a:p>
            <a:pPr algn="ctr">
              <a:spcBef>
                <a:spcPct val="0"/>
              </a:spcBef>
              <a:buClrTx/>
              <a:buSzTx/>
              <a:buFontTx/>
              <a:buNone/>
            </a:pPr>
            <a:r>
              <a:rPr lang="de-DE" altLang="de-DE" sz="1800" b="0">
                <a:solidFill>
                  <a:schemeClr val="tx1"/>
                </a:solidFill>
              </a:rPr>
              <a:t>(58 Mio € operations,</a:t>
            </a:r>
          </a:p>
          <a:p>
            <a:pPr algn="ctr">
              <a:spcBef>
                <a:spcPct val="0"/>
              </a:spcBef>
              <a:buClrTx/>
              <a:buSzTx/>
              <a:buFontTx/>
              <a:buNone/>
            </a:pPr>
            <a:r>
              <a:rPr lang="de-DE" altLang="de-DE" sz="1800" b="0">
                <a:solidFill>
                  <a:schemeClr val="tx1"/>
                </a:solidFill>
              </a:rPr>
              <a:t>12 Mio € investments)</a:t>
            </a:r>
          </a:p>
        </p:txBody>
      </p:sp>
      <p:sp>
        <p:nvSpPr>
          <p:cNvPr id="9" name="Line 4"/>
          <p:cNvSpPr>
            <a:spLocks noChangeShapeType="1"/>
          </p:cNvSpPr>
          <p:nvPr/>
        </p:nvSpPr>
        <p:spPr bwMode="auto">
          <a:xfrm flipH="1" flipV="1">
            <a:off x="4784725" y="4643438"/>
            <a:ext cx="98425" cy="6461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 name="Line 5"/>
          <p:cNvSpPr>
            <a:spLocks noChangeShapeType="1"/>
          </p:cNvSpPr>
          <p:nvPr/>
        </p:nvSpPr>
        <p:spPr bwMode="auto">
          <a:xfrm flipH="1">
            <a:off x="5997575" y="3346450"/>
            <a:ext cx="495300" cy="2349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Rectangle 6"/>
          <p:cNvSpPr>
            <a:spLocks noChangeArrowheads="1"/>
          </p:cNvSpPr>
          <p:nvPr/>
        </p:nvSpPr>
        <p:spPr bwMode="auto">
          <a:xfrm>
            <a:off x="4932363" y="1844675"/>
            <a:ext cx="3816350" cy="925513"/>
          </a:xfrm>
          <a:prstGeom prst="rect">
            <a:avLst/>
          </a:prstGeom>
          <a:solidFill>
            <a:srgbClr val="3184E9">
              <a:alpha val="46001"/>
            </a:srgbClr>
          </a:solidFill>
          <a:ln w="1270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ctr">
            <a:spAutoFit/>
          </a:bodyPr>
          <a:lstStyle/>
          <a:p>
            <a:pPr algn="ctr">
              <a:spcBef>
                <a:spcPct val="0"/>
              </a:spcBef>
              <a:buClrTx/>
              <a:buSzTx/>
              <a:buFontTx/>
              <a:buNone/>
            </a:pPr>
            <a:r>
              <a:rPr lang="de-DE" altLang="de-DE" sz="1800" b="0">
                <a:solidFill>
                  <a:schemeClr val="tx1"/>
                </a:solidFill>
              </a:rPr>
              <a:t>Users: about 1100 per year</a:t>
            </a:r>
          </a:p>
          <a:p>
            <a:pPr algn="ctr">
              <a:spcBef>
                <a:spcPct val="0"/>
              </a:spcBef>
              <a:buClrTx/>
              <a:buSzTx/>
              <a:buFontTx/>
              <a:buNone/>
            </a:pPr>
            <a:r>
              <a:rPr lang="de-DE" altLang="de-DE" sz="1800" b="0">
                <a:solidFill>
                  <a:schemeClr val="tx1"/>
                </a:solidFill>
              </a:rPr>
              <a:t>(200 GSI; 900 external; </a:t>
            </a:r>
          </a:p>
          <a:p>
            <a:pPr algn="ctr">
              <a:spcBef>
                <a:spcPct val="0"/>
              </a:spcBef>
              <a:buClrTx/>
              <a:buSzTx/>
              <a:buFontTx/>
              <a:buNone/>
            </a:pPr>
            <a:r>
              <a:rPr lang="de-DE" altLang="de-DE" sz="1800" b="0">
                <a:solidFill>
                  <a:schemeClr val="tx1"/>
                </a:solidFill>
              </a:rPr>
              <a:t>500 national / 400 international)</a:t>
            </a:r>
          </a:p>
        </p:txBody>
      </p:sp>
      <p:sp>
        <p:nvSpPr>
          <p:cNvPr id="12" name="Rectangle 7"/>
          <p:cNvSpPr>
            <a:spLocks noChangeArrowheads="1"/>
          </p:cNvSpPr>
          <p:nvPr/>
        </p:nvSpPr>
        <p:spPr bwMode="auto">
          <a:xfrm>
            <a:off x="250825" y="5300663"/>
            <a:ext cx="3529013" cy="650875"/>
          </a:xfrm>
          <a:prstGeom prst="rect">
            <a:avLst/>
          </a:prstGeom>
          <a:solidFill>
            <a:srgbClr val="3184E9">
              <a:alpha val="46001"/>
            </a:srgbClr>
          </a:solidFill>
          <a:ln w="1270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ctr">
            <a:spAutoFit/>
          </a:bodyPr>
          <a:lstStyle/>
          <a:p>
            <a:pPr algn="ctr">
              <a:spcBef>
                <a:spcPct val="0"/>
              </a:spcBef>
              <a:buClrTx/>
              <a:buSzTx/>
              <a:buFontTx/>
              <a:buNone/>
            </a:pPr>
            <a:r>
              <a:rPr lang="de-DE" altLang="de-DE" sz="1800" b="0">
                <a:solidFill>
                  <a:schemeClr val="tx1"/>
                </a:solidFill>
              </a:rPr>
              <a:t>Staff: 850 (455 permanent)</a:t>
            </a:r>
          </a:p>
          <a:p>
            <a:pPr algn="ctr">
              <a:spcBef>
                <a:spcPct val="0"/>
              </a:spcBef>
              <a:buClrTx/>
              <a:buSzTx/>
              <a:buFontTx/>
              <a:buNone/>
            </a:pPr>
            <a:r>
              <a:rPr lang="de-DE" altLang="de-DE" sz="1800" b="0">
                <a:solidFill>
                  <a:schemeClr val="tx1"/>
                </a:solidFill>
              </a:rPr>
              <a:t>250 scientists and engineers</a:t>
            </a:r>
          </a:p>
        </p:txBody>
      </p:sp>
      <p:sp>
        <p:nvSpPr>
          <p:cNvPr id="14" name="Rectangle 8"/>
          <p:cNvSpPr>
            <a:spLocks noChangeArrowheads="1"/>
          </p:cNvSpPr>
          <p:nvPr/>
        </p:nvSpPr>
        <p:spPr bwMode="auto">
          <a:xfrm>
            <a:off x="6011863" y="5229225"/>
            <a:ext cx="2667000" cy="650875"/>
          </a:xfrm>
          <a:prstGeom prst="rect">
            <a:avLst/>
          </a:prstGeom>
          <a:solidFill>
            <a:srgbClr val="3184E9">
              <a:alpha val="46001"/>
            </a:srgbClr>
          </a:solidFill>
          <a:ln w="1270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ctr">
            <a:spAutoFit/>
          </a:bodyPr>
          <a:lstStyle/>
          <a:p>
            <a:pPr algn="ctr">
              <a:spcBef>
                <a:spcPct val="0"/>
              </a:spcBef>
              <a:buClrTx/>
              <a:buSzTx/>
              <a:buFontTx/>
              <a:buNone/>
            </a:pPr>
            <a:r>
              <a:rPr lang="de-DE" altLang="de-DE" sz="1800" b="0">
                <a:solidFill>
                  <a:schemeClr val="tx1"/>
                </a:solidFill>
              </a:rPr>
              <a:t>Facilities: Accelerators </a:t>
            </a:r>
            <a:br>
              <a:rPr lang="de-DE" altLang="de-DE" sz="1800" b="0">
                <a:solidFill>
                  <a:schemeClr val="tx1"/>
                </a:solidFill>
              </a:rPr>
            </a:br>
            <a:r>
              <a:rPr lang="de-DE" altLang="de-DE" sz="1800" b="0">
                <a:solidFill>
                  <a:schemeClr val="tx1"/>
                </a:solidFill>
              </a:rPr>
              <a:t>(Unilac, SIS, ESR)    </a:t>
            </a:r>
          </a:p>
        </p:txBody>
      </p:sp>
      <p:sp>
        <p:nvSpPr>
          <p:cNvPr id="16" name="Text Box 10"/>
          <p:cNvSpPr txBox="1">
            <a:spLocks noChangeArrowheads="1"/>
          </p:cNvSpPr>
          <p:nvPr/>
        </p:nvSpPr>
        <p:spPr bwMode="auto">
          <a:xfrm>
            <a:off x="3276600" y="3281363"/>
            <a:ext cx="836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de-DE" altLang="de-DE" sz="1400" b="0">
                <a:solidFill>
                  <a:schemeClr val="tx1"/>
                </a:solidFill>
              </a:rPr>
              <a:t>UNILAC</a:t>
            </a:r>
          </a:p>
        </p:txBody>
      </p:sp>
      <p:sp>
        <p:nvSpPr>
          <p:cNvPr id="17" name="Text Box 11"/>
          <p:cNvSpPr txBox="1">
            <a:spLocks noChangeArrowheads="1"/>
          </p:cNvSpPr>
          <p:nvPr/>
        </p:nvSpPr>
        <p:spPr bwMode="auto">
          <a:xfrm>
            <a:off x="5580063" y="3138488"/>
            <a:ext cx="47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de-DE" altLang="de-DE" sz="1400" b="0">
                <a:solidFill>
                  <a:schemeClr val="tx1"/>
                </a:solidFill>
              </a:rPr>
              <a:t>SIS</a:t>
            </a:r>
          </a:p>
        </p:txBody>
      </p:sp>
      <p:sp>
        <p:nvSpPr>
          <p:cNvPr id="18" name="Text Box 12"/>
          <p:cNvSpPr txBox="1">
            <a:spLocks noChangeArrowheads="1"/>
          </p:cNvSpPr>
          <p:nvPr/>
        </p:nvSpPr>
        <p:spPr bwMode="auto">
          <a:xfrm>
            <a:off x="5867400" y="4289425"/>
            <a:ext cx="550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pPr>
            <a:r>
              <a:rPr lang="de-DE" altLang="de-DE" sz="1400" b="0">
                <a:solidFill>
                  <a:schemeClr val="tx1"/>
                </a:solidFill>
              </a:rPr>
              <a:t>ESR</a:t>
            </a:r>
          </a:p>
        </p:txBody>
      </p:sp>
    </p:spTree>
    <p:extLst>
      <p:ext uri="{BB962C8B-B14F-4D97-AF65-F5344CB8AC3E}">
        <p14:creationId xmlns:p14="http://schemas.microsoft.com/office/powerpoint/2010/main" val="254525543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2"/>
          <p:cNvSpPr>
            <a:spLocks noGrp="1"/>
          </p:cNvSpPr>
          <p:nvPr>
            <p:ph type="sldNum" sz="quarter" idx="12"/>
          </p:nvPr>
        </p:nvSpPr>
        <p:spPr>
          <a:xfrm>
            <a:off x="8734425" y="6608942"/>
            <a:ext cx="361950" cy="207962"/>
          </a:xfrm>
          <a:noFill/>
        </p:spPr>
        <p:txBody>
          <a:bodyPr/>
          <a:lstStyle>
            <a:lvl1pPr eaLnBrk="0" hangingPunct="0">
              <a:spcBef>
                <a:spcPct val="20000"/>
              </a:spcBef>
              <a:buChar char="•"/>
              <a:defRPr sz="28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4A93955-C3A7-4FDD-9C61-1C65365DF6FE}" type="slidenum">
              <a:rPr lang="de-DE" altLang="de-DE" sz="1400" smtClean="0"/>
              <a:pPr eaLnBrk="1" hangingPunct="1">
                <a:spcBef>
                  <a:spcPct val="0"/>
                </a:spcBef>
                <a:buFontTx/>
                <a:buNone/>
              </a:pPr>
              <a:t>4</a:t>
            </a:fld>
            <a:endParaRPr lang="de-DE" altLang="de-DE" sz="1400" dirty="0" smtClean="0"/>
          </a:p>
        </p:txBody>
      </p:sp>
      <p:sp>
        <p:nvSpPr>
          <p:cNvPr id="25" name="Datumsplatzhalter 3"/>
          <p:cNvSpPr txBox="1">
            <a:spLocks/>
          </p:cNvSpPr>
          <p:nvPr/>
        </p:nvSpPr>
        <p:spPr>
          <a:xfrm>
            <a:off x="7421418" y="6635510"/>
            <a:ext cx="848374" cy="365125"/>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00" dirty="0" smtClean="0"/>
              <a:t>     31.10.14</a:t>
            </a:r>
            <a:endParaRPr lang="de-DE" sz="1000" dirty="0"/>
          </a:p>
        </p:txBody>
      </p:sp>
      <p:sp>
        <p:nvSpPr>
          <p:cNvPr id="26" name="Fußzeilenplatzhalter 7"/>
          <p:cNvSpPr txBox="1">
            <a:spLocks/>
          </p:cNvSpPr>
          <p:nvPr/>
        </p:nvSpPr>
        <p:spPr>
          <a:xfrm>
            <a:off x="3971924" y="6643478"/>
            <a:ext cx="3686176" cy="357157"/>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ltLang="de-DE" sz="1000" dirty="0" smtClean="0"/>
              <a:t>W. Barth, WAO 2014, Mainz/Germany</a:t>
            </a:r>
            <a:endParaRPr lang="de-DE" sz="1000" dirty="0"/>
          </a:p>
        </p:txBody>
      </p:sp>
      <p:sp>
        <p:nvSpPr>
          <p:cNvPr id="6" name="Rectangle 2"/>
          <p:cNvSpPr txBox="1">
            <a:spLocks noChangeArrowheads="1"/>
          </p:cNvSpPr>
          <p:nvPr/>
        </p:nvSpPr>
        <p:spPr>
          <a:xfrm>
            <a:off x="1877609" y="126192"/>
            <a:ext cx="3794771" cy="836613"/>
          </a:xfrm>
          <a:prstGeom prst="rect">
            <a:avLst/>
          </a:prstGeom>
        </p:spPr>
        <p:txBody>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r>
              <a:rPr lang="de-DE" altLang="de-DE" sz="3600" dirty="0" smtClean="0"/>
              <a:t>F</a:t>
            </a:r>
            <a:r>
              <a:rPr lang="de-DE" altLang="de-DE" sz="1200" dirty="0" smtClean="0"/>
              <a:t>acility </a:t>
            </a:r>
            <a:r>
              <a:rPr lang="de-DE" altLang="de-DE" sz="1200" dirty="0" err="1" smtClean="0"/>
              <a:t>for</a:t>
            </a:r>
            <a:r>
              <a:rPr lang="de-DE" altLang="de-DE" sz="3600" dirty="0" err="1" smtClean="0"/>
              <a:t>A</a:t>
            </a:r>
            <a:r>
              <a:rPr lang="de-DE" altLang="de-DE" sz="1200" dirty="0" err="1" smtClean="0"/>
              <a:t>ntiproton</a:t>
            </a:r>
            <a:r>
              <a:rPr lang="de-DE" altLang="de-DE" sz="1200" dirty="0" smtClean="0"/>
              <a:t> </a:t>
            </a:r>
            <a:r>
              <a:rPr lang="de-DE" altLang="de-DE" sz="1200" dirty="0" err="1" smtClean="0"/>
              <a:t>and</a:t>
            </a:r>
            <a:r>
              <a:rPr lang="de-DE" altLang="de-DE" sz="3600" dirty="0" err="1" smtClean="0"/>
              <a:t>I</a:t>
            </a:r>
            <a:r>
              <a:rPr lang="de-DE" altLang="de-DE" sz="1200" dirty="0" err="1" smtClean="0"/>
              <a:t>on</a:t>
            </a:r>
            <a:r>
              <a:rPr lang="de-DE" altLang="de-DE" sz="3600" dirty="0" err="1" smtClean="0"/>
              <a:t>R</a:t>
            </a:r>
            <a:r>
              <a:rPr lang="de-DE" altLang="de-DE" sz="1200" dirty="0" err="1" smtClean="0"/>
              <a:t>esearch</a:t>
            </a:r>
            <a:endParaRPr lang="de-DE" altLang="de-DE" sz="1200" dirty="0"/>
          </a:p>
        </p:txBody>
      </p:sp>
      <p:pic>
        <p:nvPicPr>
          <p:cNvPr id="7" name="Picture 5" descr="GSI-Baufeld-6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572" y="1484576"/>
            <a:ext cx="3032993" cy="207513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5303242" y="1144479"/>
            <a:ext cx="346104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600" dirty="0" err="1"/>
              <a:t>Preperation</a:t>
            </a:r>
            <a:r>
              <a:rPr lang="de-DE" altLang="de-DE" sz="1600" dirty="0"/>
              <a:t> </a:t>
            </a:r>
            <a:r>
              <a:rPr lang="de-DE" altLang="de-DE" sz="1600" dirty="0" err="1"/>
              <a:t>for</a:t>
            </a:r>
            <a:r>
              <a:rPr lang="de-DE" altLang="de-DE" sz="1600" dirty="0"/>
              <a:t> </a:t>
            </a:r>
            <a:r>
              <a:rPr lang="de-DE" altLang="de-DE" sz="1600" dirty="0" err="1"/>
              <a:t>civil</a:t>
            </a:r>
            <a:r>
              <a:rPr lang="de-DE" altLang="de-DE" sz="1600" dirty="0"/>
              <a:t> </a:t>
            </a:r>
            <a:r>
              <a:rPr lang="de-DE" altLang="de-DE" sz="1600" dirty="0" err="1" smtClean="0"/>
              <a:t>construction</a:t>
            </a:r>
            <a:endParaRPr lang="de-DE" altLang="de-DE" sz="1600" dirty="0"/>
          </a:p>
        </p:txBody>
      </p:sp>
      <p:pic>
        <p:nvPicPr>
          <p:cNvPr id="9" name="Picture 8" descr="FAIR_3D_72dpi_ger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95279"/>
            <a:ext cx="3816350" cy="2778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1"/>
          <p:cNvSpPr txBox="1">
            <a:spLocks noChangeArrowheads="1"/>
          </p:cNvSpPr>
          <p:nvPr/>
        </p:nvSpPr>
        <p:spPr bwMode="auto">
          <a:xfrm>
            <a:off x="80963" y="1214220"/>
            <a:ext cx="2762250" cy="466725"/>
          </a:xfrm>
          <a:prstGeom prst="rect">
            <a:avLst/>
          </a:prstGeom>
          <a:solidFill>
            <a:schemeClr val="bg1"/>
          </a:solidFill>
          <a:ln w="9525">
            <a:solidFill>
              <a:srgbClr val="3333FF"/>
            </a:solidFill>
            <a:miter lim="800000"/>
            <a:headEnd/>
            <a:tailEnd/>
          </a:ln>
          <a:effectLst>
            <a:outerShdw dist="107763" dir="2700000" algn="ctr" rotWithShape="0">
              <a:schemeClr val="bg2">
                <a:alpha val="50000"/>
              </a:schemeClr>
            </a:outerShdw>
          </a:effectLst>
        </p:spPr>
        <p:txBody>
          <a:bodyPr wrap="none">
            <a:spAutoFit/>
          </a:bodyPr>
          <a:lstStyle/>
          <a:p>
            <a:r>
              <a:rPr lang="en-US" altLang="de-DE" sz="1200">
                <a:solidFill>
                  <a:srgbClr val="3333FF"/>
                </a:solidFill>
                <a:ea typeface="MS PGothic" pitchFamily="34" charset="-128"/>
              </a:rPr>
              <a:t>Upgraded existing facility: </a:t>
            </a:r>
            <a:r>
              <a:rPr lang="en-US" altLang="de-DE" sz="1200">
                <a:ea typeface="MS PGothic" pitchFamily="34" charset="-128"/>
              </a:rPr>
              <a:t>provides </a:t>
            </a:r>
          </a:p>
          <a:p>
            <a:r>
              <a:rPr lang="en-US" altLang="de-DE" sz="1200">
                <a:ea typeface="MS PGothic" pitchFamily="34" charset="-128"/>
              </a:rPr>
              <a:t>ion-beam source and injector for FAIR</a:t>
            </a:r>
          </a:p>
        </p:txBody>
      </p:sp>
      <p:sp>
        <p:nvSpPr>
          <p:cNvPr id="11" name="Text Box 12"/>
          <p:cNvSpPr txBox="1">
            <a:spLocks noChangeArrowheads="1"/>
          </p:cNvSpPr>
          <p:nvPr/>
        </p:nvSpPr>
        <p:spPr bwMode="auto">
          <a:xfrm>
            <a:off x="107950" y="3282841"/>
            <a:ext cx="1439863" cy="476250"/>
          </a:xfrm>
          <a:prstGeom prst="rect">
            <a:avLst/>
          </a:prstGeom>
          <a:solidFill>
            <a:srgbClr val="FFFF00"/>
          </a:solidFill>
          <a:ln>
            <a:noFill/>
          </a:ln>
          <a:effectLst/>
          <a:extLst>
            <a:ext uri="{91240B29-F687-4F45-9708-019B960494DF}">
              <a14:hiddenLine xmlns:a14="http://schemas.microsoft.com/office/drawing/2010/main" w="508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70000"/>
              </a:lnSpc>
              <a:spcBef>
                <a:spcPct val="40000"/>
              </a:spcBef>
            </a:pPr>
            <a:r>
              <a:rPr lang="de-DE" altLang="de-DE" sz="1400" dirty="0"/>
              <a:t>Primary </a:t>
            </a:r>
            <a:r>
              <a:rPr lang="de-DE" altLang="de-DE" sz="1400" dirty="0" err="1"/>
              <a:t>beams</a:t>
            </a:r>
            <a:r>
              <a:rPr lang="de-DE" altLang="de-DE" sz="1400" dirty="0"/>
              <a:t>: </a:t>
            </a:r>
          </a:p>
          <a:p>
            <a:pPr algn="ctr" eaLnBrk="0" hangingPunct="0">
              <a:lnSpc>
                <a:spcPct val="70000"/>
              </a:lnSpc>
              <a:spcBef>
                <a:spcPct val="40000"/>
              </a:spcBef>
            </a:pPr>
            <a:r>
              <a:rPr lang="de-DE" altLang="de-DE" sz="1400" dirty="0" err="1"/>
              <a:t>protons</a:t>
            </a:r>
            <a:r>
              <a:rPr lang="de-DE" altLang="de-DE" sz="1400" dirty="0"/>
              <a:t> </a:t>
            </a:r>
            <a:r>
              <a:rPr lang="de-DE" altLang="de-DE" sz="1400" dirty="0" err="1"/>
              <a:t>to</a:t>
            </a:r>
            <a:r>
              <a:rPr lang="de-DE" altLang="de-DE" sz="1400" dirty="0"/>
              <a:t> </a:t>
            </a:r>
            <a:r>
              <a:rPr lang="de-DE" altLang="de-DE" sz="1400" baseline="30000" dirty="0"/>
              <a:t>238</a:t>
            </a:r>
            <a:r>
              <a:rPr lang="de-DE" altLang="de-DE" sz="1400" dirty="0"/>
              <a:t>U</a:t>
            </a:r>
            <a:endParaRPr lang="de-DE" altLang="de-DE" sz="1400" baseline="30000" dirty="0"/>
          </a:p>
        </p:txBody>
      </p:sp>
      <p:grpSp>
        <p:nvGrpSpPr>
          <p:cNvPr id="12" name="Group 13"/>
          <p:cNvGrpSpPr>
            <a:grpSpLocks/>
          </p:cNvGrpSpPr>
          <p:nvPr/>
        </p:nvGrpSpPr>
        <p:grpSpPr bwMode="auto">
          <a:xfrm>
            <a:off x="250825" y="4003566"/>
            <a:ext cx="4213225" cy="2581275"/>
            <a:chOff x="45" y="2704"/>
            <a:chExt cx="2654" cy="1626"/>
          </a:xfrm>
        </p:grpSpPr>
        <p:sp>
          <p:nvSpPr>
            <p:cNvPr id="14" name="Text Box 14"/>
            <p:cNvSpPr txBox="1">
              <a:spLocks noChangeArrowheads="1"/>
            </p:cNvSpPr>
            <p:nvPr/>
          </p:nvSpPr>
          <p:spPr bwMode="auto">
            <a:xfrm>
              <a:off x="45" y="2704"/>
              <a:ext cx="2654" cy="16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1400">
                  <a:ea typeface="MS PGothic" pitchFamily="34" charset="-128"/>
                </a:rPr>
                <a:t>Accelerator Components &amp; Key Characteristics</a:t>
              </a:r>
            </a:p>
            <a:p>
              <a:endParaRPr lang="de-DE" altLang="de-DE" sz="500">
                <a:ea typeface="MS PGothic" pitchFamily="34" charset="-128"/>
              </a:endParaRPr>
            </a:p>
            <a:p>
              <a:r>
                <a:rPr lang="de-DE" altLang="de-DE" sz="1200">
                  <a:ea typeface="MS PGothic" pitchFamily="34" charset="-128"/>
                </a:rPr>
                <a:t>Ring/Device	             Beam          Energy      Intensity	</a:t>
              </a:r>
            </a:p>
            <a:p>
              <a:endParaRPr lang="de-DE" altLang="de-DE" sz="900">
                <a:ea typeface="MS PGothic" pitchFamily="34" charset="-128"/>
              </a:endParaRPr>
            </a:p>
            <a:p>
              <a:r>
                <a:rPr lang="de-DE" altLang="de-DE" sz="1200">
                  <a:ea typeface="MS PGothic" pitchFamily="34" charset="-128"/>
                </a:rPr>
                <a:t>SIS 100 (100Tm)        protons        30 GeV        4x10</a:t>
              </a:r>
              <a:r>
                <a:rPr lang="de-DE" altLang="de-DE" sz="1200" baseline="30000">
                  <a:ea typeface="MS PGothic" pitchFamily="34" charset="-128"/>
                </a:rPr>
                <a:t>13</a:t>
              </a:r>
            </a:p>
            <a:p>
              <a:r>
                <a:rPr lang="de-DE" altLang="de-DE" sz="1200" baseline="30000">
                  <a:ea typeface="MS PGothic" pitchFamily="34" charset="-128"/>
                </a:rPr>
                <a:t>	</a:t>
              </a:r>
              <a:r>
                <a:rPr lang="de-DE" altLang="de-DE" sz="1200">
                  <a:ea typeface="MS PGothic" pitchFamily="34" charset="-128"/>
                </a:rPr>
                <a:t>                  </a:t>
              </a:r>
              <a:r>
                <a:rPr lang="de-DE" altLang="de-DE" sz="1200" baseline="30000">
                  <a:ea typeface="MS PGothic" pitchFamily="34" charset="-128"/>
                </a:rPr>
                <a:t>238</a:t>
              </a:r>
              <a:r>
                <a:rPr lang="de-DE" altLang="de-DE" sz="1200">
                  <a:ea typeface="MS PGothic" pitchFamily="34" charset="-128"/>
                </a:rPr>
                <a:t>U         1 GeV/u       5x10</a:t>
              </a:r>
              <a:r>
                <a:rPr lang="de-DE" altLang="de-DE" sz="1200" baseline="30000">
                  <a:ea typeface="MS PGothic" pitchFamily="34" charset="-128"/>
                </a:rPr>
                <a:t>11 </a:t>
              </a:r>
              <a:r>
                <a:rPr lang="de-DE" altLang="de-DE" sz="1200">
                  <a:ea typeface="MS PGothic" pitchFamily="34" charset="-128"/>
                </a:rPr>
                <a:t> </a:t>
              </a:r>
            </a:p>
            <a:p>
              <a:r>
                <a:rPr lang="de-DE" altLang="de-DE" sz="1200">
                  <a:ea typeface="MS PGothic" pitchFamily="34" charset="-128"/>
                </a:rPr>
                <a:t>	           (intensity factor 100 over present)</a:t>
              </a:r>
            </a:p>
            <a:p>
              <a:endParaRPr lang="de-DE" altLang="de-DE" sz="800">
                <a:ea typeface="MS PGothic" pitchFamily="34" charset="-128"/>
              </a:endParaRPr>
            </a:p>
            <a:p>
              <a:r>
                <a:rPr lang="de-DE" altLang="de-DE" sz="1200">
                  <a:ea typeface="MS PGothic" pitchFamily="34" charset="-128"/>
                </a:rPr>
                <a:t>SIS 300 (300Tm)            </a:t>
              </a:r>
              <a:r>
                <a:rPr lang="de-DE" altLang="de-DE" sz="1200" baseline="30000">
                  <a:ea typeface="MS PGothic" pitchFamily="34" charset="-128"/>
                </a:rPr>
                <a:t> 40</a:t>
              </a:r>
              <a:r>
                <a:rPr lang="de-DE" altLang="de-DE" sz="1200">
                  <a:ea typeface="MS PGothic" pitchFamily="34" charset="-128"/>
                </a:rPr>
                <a:t>Ar       45 GeV/u        2x10</a:t>
              </a:r>
              <a:r>
                <a:rPr lang="de-DE" altLang="de-DE" sz="1200" baseline="30000">
                  <a:ea typeface="MS PGothic" pitchFamily="34" charset="-128"/>
                </a:rPr>
                <a:t>9</a:t>
              </a:r>
            </a:p>
            <a:p>
              <a:r>
                <a:rPr lang="de-DE" altLang="de-DE" sz="1200">
                  <a:ea typeface="MS PGothic" pitchFamily="34" charset="-128"/>
                </a:rPr>
                <a:t>                                        </a:t>
              </a:r>
              <a:r>
                <a:rPr lang="de-DE" altLang="de-DE" sz="1200" baseline="30000">
                  <a:ea typeface="MS PGothic" pitchFamily="34" charset="-128"/>
                </a:rPr>
                <a:t>238</a:t>
              </a:r>
              <a:r>
                <a:rPr lang="de-DE" altLang="de-DE" sz="1200">
                  <a:ea typeface="MS PGothic" pitchFamily="34" charset="-128"/>
                </a:rPr>
                <a:t>U      34 GeV/u        2x10</a:t>
              </a:r>
              <a:r>
                <a:rPr lang="de-DE" altLang="de-DE" sz="1200" baseline="30000">
                  <a:ea typeface="MS PGothic" pitchFamily="34" charset="-128"/>
                </a:rPr>
                <a:t>10</a:t>
              </a:r>
            </a:p>
            <a:p>
              <a:r>
                <a:rPr lang="de-DE" altLang="de-DE" sz="1200">
                  <a:ea typeface="MS PGothic" pitchFamily="34" charset="-128"/>
                </a:rPr>
                <a:t>CR/RESR/NESR    ion and antiproton storage and </a:t>
              </a:r>
            </a:p>
            <a:p>
              <a:r>
                <a:rPr lang="de-DE" altLang="de-DE" sz="1200">
                  <a:ea typeface="MS PGothic" pitchFamily="34" charset="-128"/>
                </a:rPr>
                <a:t>	         experiment rings</a:t>
              </a:r>
              <a:endParaRPr lang="de-DE" altLang="de-DE" sz="700">
                <a:ea typeface="MS PGothic" pitchFamily="34" charset="-128"/>
              </a:endParaRPr>
            </a:p>
            <a:p>
              <a:r>
                <a:rPr lang="de-DE" altLang="de-DE" sz="1200">
                  <a:ea typeface="MS PGothic" pitchFamily="34" charset="-128"/>
                </a:rPr>
                <a:t>HESR	         antiprotons        14 GeV         ~10</a:t>
              </a:r>
              <a:r>
                <a:rPr lang="de-DE" altLang="de-DE" sz="1200" baseline="30000">
                  <a:ea typeface="MS PGothic" pitchFamily="34" charset="-128"/>
                </a:rPr>
                <a:t>11</a:t>
              </a:r>
            </a:p>
            <a:p>
              <a:endParaRPr lang="de-DE" altLang="de-DE" sz="700">
                <a:ea typeface="MS PGothic" pitchFamily="34" charset="-128"/>
              </a:endParaRPr>
            </a:p>
            <a:p>
              <a:r>
                <a:rPr lang="de-DE" altLang="de-DE" sz="1200">
                  <a:ea typeface="MS PGothic" pitchFamily="34" charset="-128"/>
                </a:rPr>
                <a:t>Super-FRS 	rare isotope beams  1 GeV/u         &lt;10</a:t>
              </a:r>
              <a:r>
                <a:rPr lang="de-DE" altLang="de-DE" sz="1200" baseline="30000">
                  <a:ea typeface="MS PGothic" pitchFamily="34" charset="-128"/>
                </a:rPr>
                <a:t>9</a:t>
              </a:r>
            </a:p>
          </p:txBody>
        </p:sp>
        <p:sp>
          <p:nvSpPr>
            <p:cNvPr id="15" name="Line 15"/>
            <p:cNvSpPr>
              <a:spLocks noChangeShapeType="1"/>
            </p:cNvSpPr>
            <p:nvPr/>
          </p:nvSpPr>
          <p:spPr bwMode="auto">
            <a:xfrm>
              <a:off x="90" y="2886"/>
              <a:ext cx="25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 name="Line 16"/>
            <p:cNvSpPr>
              <a:spLocks noChangeShapeType="1"/>
            </p:cNvSpPr>
            <p:nvPr/>
          </p:nvSpPr>
          <p:spPr bwMode="auto">
            <a:xfrm>
              <a:off x="113" y="3067"/>
              <a:ext cx="25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7" name="Oval 17"/>
          <p:cNvSpPr>
            <a:spLocks noChangeArrowheads="1"/>
          </p:cNvSpPr>
          <p:nvPr/>
        </p:nvSpPr>
        <p:spPr bwMode="auto">
          <a:xfrm>
            <a:off x="61913" y="4473466"/>
            <a:ext cx="4427537" cy="841375"/>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rgbClr val="FFFFCC">
                    <a:alpha val="41000"/>
                  </a:srgbClr>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8" name="Text Box 18"/>
          <p:cNvSpPr txBox="1">
            <a:spLocks noChangeArrowheads="1"/>
          </p:cNvSpPr>
          <p:nvPr/>
        </p:nvSpPr>
        <p:spPr bwMode="auto">
          <a:xfrm rot="3255723">
            <a:off x="3736975" y="2301767"/>
            <a:ext cx="1552575" cy="457200"/>
          </a:xfrm>
          <a:prstGeom prst="rect">
            <a:avLst/>
          </a:prstGeom>
          <a:solidFill>
            <a:srgbClr val="FFFF00"/>
          </a:solidFill>
          <a:ln>
            <a:noFill/>
          </a:ln>
          <a:effectLst/>
          <a:extLst>
            <a:ext uri="{91240B29-F687-4F45-9708-019B960494DF}">
              <a14:hiddenLine xmlns:a14="http://schemas.microsoft.com/office/drawing/2010/main" w="508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de-DE" altLang="de-DE" sz="1200"/>
              <a:t>Secondary beams:  RIBs, pbars</a:t>
            </a:r>
          </a:p>
        </p:txBody>
      </p:sp>
      <p:sp>
        <p:nvSpPr>
          <p:cNvPr id="19" name="Text Box 19"/>
          <p:cNvSpPr txBox="1">
            <a:spLocks noChangeArrowheads="1"/>
          </p:cNvSpPr>
          <p:nvPr/>
        </p:nvSpPr>
        <p:spPr bwMode="auto">
          <a:xfrm>
            <a:off x="5488726" y="5635812"/>
            <a:ext cx="3050840" cy="952500"/>
          </a:xfrm>
          <a:prstGeom prst="rect">
            <a:avLst/>
          </a:prstGeom>
          <a:solidFill>
            <a:schemeClr val="bg1"/>
          </a:solidFill>
          <a:ln w="9525">
            <a:solidFill>
              <a:srgbClr val="FF3300"/>
            </a:solidFill>
            <a:miter lim="800000"/>
            <a:headEnd/>
            <a:tailEnd/>
          </a:ln>
          <a:effectLst>
            <a:outerShdw dist="107763" dir="2700000" algn="ctr" rotWithShape="0">
              <a:schemeClr val="bg2">
                <a:alpha val="50000"/>
              </a:schemeClr>
            </a:outerShdw>
          </a:effectLst>
        </p:spPr>
        <p:txBody>
          <a:bodyPr wrap="square">
            <a:spAutoFit/>
          </a:bodyPr>
          <a:lstStyle/>
          <a:p>
            <a:r>
              <a:rPr lang="en-US" altLang="de-DE" sz="1400" dirty="0">
                <a:solidFill>
                  <a:srgbClr val="FF0000"/>
                </a:solidFill>
                <a:ea typeface="MS PGothic" pitchFamily="34" charset="-128"/>
              </a:rPr>
              <a:t>New future facility:</a:t>
            </a:r>
            <a:r>
              <a:rPr lang="en-US" altLang="de-DE" sz="1400" dirty="0">
                <a:solidFill>
                  <a:srgbClr val="FF3300"/>
                </a:solidFill>
                <a:ea typeface="MS PGothic" pitchFamily="34" charset="-128"/>
              </a:rPr>
              <a:t> </a:t>
            </a:r>
            <a:r>
              <a:rPr lang="en-US" altLang="de-DE" sz="1400" dirty="0">
                <a:ea typeface="MS PGothic" pitchFamily="34" charset="-128"/>
              </a:rPr>
              <a:t>provides ion and anti-matter</a:t>
            </a:r>
          </a:p>
          <a:p>
            <a:r>
              <a:rPr lang="en-US" altLang="de-DE" sz="1400" dirty="0">
                <a:ea typeface="MS PGothic" pitchFamily="34" charset="-128"/>
              </a:rPr>
              <a:t>beams of highest intensities and up to high energies  </a:t>
            </a: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725" y="3639608"/>
            <a:ext cx="3050092" cy="1971666"/>
          </a:xfrm>
          <a:prstGeom prst="rect">
            <a:avLst/>
          </a:prstGeom>
        </p:spPr>
      </p:pic>
      <p:sp>
        <p:nvSpPr>
          <p:cNvPr id="21" name="Titel 1"/>
          <p:cNvSpPr txBox="1">
            <a:spLocks/>
          </p:cNvSpPr>
          <p:nvPr/>
        </p:nvSpPr>
        <p:spPr>
          <a:xfrm>
            <a:off x="7845605" y="1619429"/>
            <a:ext cx="555615" cy="263473"/>
          </a:xfrm>
          <a:prstGeom prst="rect">
            <a:avLst/>
          </a:prstGeom>
          <a:solidFill>
            <a:srgbClr val="FFFF00">
              <a:alpha val="60000"/>
            </a:srgbClr>
          </a:solidFill>
        </p:spPr>
        <p:txBody>
          <a:bodyPr vert="horz" lIns="91440" tIns="45720" rIns="91440" bIns="45720" rtlCol="0" anchor="b" anchorCtr="0">
            <a:normAutofit fontScale="55000" lnSpcReduction="20000"/>
          </a:bodyPr>
          <a:lstStyle>
            <a:defPPr>
              <a:defRPr lang="de-DE"/>
            </a:defPPr>
            <a:lvl1pPr algn="ctr">
              <a:spcBef>
                <a:spcPct val="0"/>
              </a:spcBef>
              <a:buNone/>
              <a:defRPr sz="2400" b="1">
                <a:solidFill>
                  <a:srgbClr val="333333"/>
                </a:solidFill>
                <a:latin typeface="Arial"/>
                <a:ea typeface="+mj-ea"/>
                <a:cs typeface="Arial"/>
              </a:defRPr>
            </a:lvl1pPr>
          </a:lstStyle>
          <a:p>
            <a:r>
              <a:rPr lang="en-US" altLang="de-DE" dirty="0" smtClean="0"/>
              <a:t>2012</a:t>
            </a:r>
            <a:endParaRPr lang="de-DE" altLang="de-DE" dirty="0">
              <a:solidFill>
                <a:srgbClr val="FF0000"/>
              </a:solidFill>
            </a:endParaRPr>
          </a:p>
        </p:txBody>
      </p:sp>
      <p:sp>
        <p:nvSpPr>
          <p:cNvPr id="22" name="Titel 1"/>
          <p:cNvSpPr txBox="1">
            <a:spLocks/>
          </p:cNvSpPr>
          <p:nvPr/>
        </p:nvSpPr>
        <p:spPr>
          <a:xfrm>
            <a:off x="7801253" y="5282649"/>
            <a:ext cx="644317" cy="263473"/>
          </a:xfrm>
          <a:prstGeom prst="rect">
            <a:avLst/>
          </a:prstGeom>
          <a:solidFill>
            <a:srgbClr val="FFFF00">
              <a:alpha val="60000"/>
            </a:srgbClr>
          </a:solidFill>
        </p:spPr>
        <p:txBody>
          <a:bodyPr vert="horz" lIns="91440" tIns="45720" rIns="91440" bIns="45720" rtlCol="0" anchor="b" anchorCtr="0">
            <a:normAutofit fontScale="47500" lnSpcReduction="20000"/>
          </a:bodyPr>
          <a:lstStyle>
            <a:defPPr>
              <a:defRPr lang="de-DE"/>
            </a:defPPr>
            <a:lvl1pPr algn="ctr">
              <a:spcBef>
                <a:spcPct val="0"/>
              </a:spcBef>
              <a:buNone/>
              <a:defRPr sz="2400" b="1">
                <a:solidFill>
                  <a:srgbClr val="333333"/>
                </a:solidFill>
                <a:latin typeface="Arial"/>
                <a:ea typeface="+mj-ea"/>
                <a:cs typeface="Arial"/>
              </a:defRPr>
            </a:lvl1pPr>
          </a:lstStyle>
          <a:p>
            <a:r>
              <a:rPr lang="en-US" altLang="de-DE" dirty="0" smtClean="0"/>
              <a:t>5/2014</a:t>
            </a:r>
            <a:endParaRPr lang="de-DE" altLang="de-DE" dirty="0">
              <a:solidFill>
                <a:srgbClr val="FF0000"/>
              </a:solidFill>
            </a:endParaRPr>
          </a:p>
        </p:txBody>
      </p:sp>
    </p:spTree>
    <p:extLst>
      <p:ext uri="{BB962C8B-B14F-4D97-AF65-F5344CB8AC3E}">
        <p14:creationId xmlns:p14="http://schemas.microsoft.com/office/powerpoint/2010/main" val="1749141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2"/>
          <p:cNvSpPr>
            <a:spLocks noGrp="1"/>
          </p:cNvSpPr>
          <p:nvPr>
            <p:ph type="sldNum" sz="quarter" idx="12"/>
          </p:nvPr>
        </p:nvSpPr>
        <p:spPr>
          <a:xfrm>
            <a:off x="8633688" y="6608942"/>
            <a:ext cx="361950" cy="207962"/>
          </a:xfrm>
          <a:noFill/>
        </p:spPr>
        <p:txBody>
          <a:bodyPr/>
          <a:lstStyle>
            <a:lvl1pPr eaLnBrk="0" hangingPunct="0">
              <a:spcBef>
                <a:spcPct val="20000"/>
              </a:spcBef>
              <a:buChar char="•"/>
              <a:defRPr sz="28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4A93955-C3A7-4FDD-9C61-1C65365DF6FE}" type="slidenum">
              <a:rPr lang="de-DE" altLang="de-DE" sz="1400" smtClean="0"/>
              <a:pPr eaLnBrk="1" hangingPunct="1">
                <a:spcBef>
                  <a:spcPct val="0"/>
                </a:spcBef>
                <a:buFontTx/>
                <a:buNone/>
              </a:pPr>
              <a:t>5</a:t>
            </a:fld>
            <a:endParaRPr lang="de-DE" altLang="de-DE" sz="1400" dirty="0" smtClean="0"/>
          </a:p>
        </p:txBody>
      </p:sp>
      <p:sp>
        <p:nvSpPr>
          <p:cNvPr id="25" name="Datumsplatzhalter 3"/>
          <p:cNvSpPr txBox="1">
            <a:spLocks/>
          </p:cNvSpPr>
          <p:nvPr/>
        </p:nvSpPr>
        <p:spPr>
          <a:xfrm>
            <a:off x="7320681" y="6635510"/>
            <a:ext cx="848374" cy="365125"/>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00" dirty="0" smtClean="0"/>
              <a:t>     31.10.14</a:t>
            </a:r>
            <a:endParaRPr lang="de-DE" sz="1000" dirty="0"/>
          </a:p>
        </p:txBody>
      </p:sp>
      <p:sp>
        <p:nvSpPr>
          <p:cNvPr id="26" name="Fußzeilenplatzhalter 7"/>
          <p:cNvSpPr txBox="1">
            <a:spLocks/>
          </p:cNvSpPr>
          <p:nvPr/>
        </p:nvSpPr>
        <p:spPr>
          <a:xfrm>
            <a:off x="3871187" y="6643478"/>
            <a:ext cx="3686176" cy="357157"/>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ltLang="de-DE" sz="1000" dirty="0" smtClean="0"/>
              <a:t>W. Barth, WAO 2014, Mainz/Germany</a:t>
            </a:r>
            <a:endParaRPr lang="de-DE" sz="1000" dirty="0"/>
          </a:p>
        </p:txBody>
      </p:sp>
      <p:pic>
        <p:nvPicPr>
          <p:cNvPr id="20" name="Picture 5" descr="GSI_uebersicht"/>
          <p:cNvPicPr>
            <a:picLocks noChangeAspect="1" noChangeArrowheads="1"/>
          </p:cNvPicPr>
          <p:nvPr/>
        </p:nvPicPr>
        <p:blipFill>
          <a:blip r:embed="rId2">
            <a:extLst>
              <a:ext uri="{28A0092B-C50C-407E-A947-70E740481C1C}">
                <a14:useLocalDpi xmlns:a14="http://schemas.microsoft.com/office/drawing/2010/main" val="0"/>
              </a:ext>
            </a:extLst>
          </a:blip>
          <a:srcRect t="2321"/>
          <a:stretch>
            <a:fillRect/>
          </a:stretch>
        </p:blipFill>
        <p:spPr bwMode="auto">
          <a:xfrm>
            <a:off x="516326" y="795178"/>
            <a:ext cx="7652729" cy="5840332"/>
          </a:xfrm>
          <a:prstGeom prst="rect">
            <a:avLst/>
          </a:prstGeom>
          <a:solidFill>
            <a:srgbClr val="FFFF00">
              <a:alpha val="37000"/>
            </a:srgbClr>
          </a:solidFill>
          <a:extLst/>
        </p:spPr>
      </p:pic>
      <p:sp>
        <p:nvSpPr>
          <p:cNvPr id="22" name="Text Box 8"/>
          <p:cNvSpPr txBox="1">
            <a:spLocks noChangeArrowheads="1"/>
          </p:cNvSpPr>
          <p:nvPr/>
        </p:nvSpPr>
        <p:spPr bwMode="auto">
          <a:xfrm>
            <a:off x="1241291" y="198040"/>
            <a:ext cx="3787774" cy="1200329"/>
          </a:xfrm>
          <a:prstGeom prst="rect">
            <a:avLst/>
          </a:prstGeom>
        </p:spPr>
        <p:txBody>
          <a:bodyPr/>
          <a:lstStyle>
            <a:defPPr>
              <a:defRPr lang="de-DE"/>
            </a:defPPr>
            <a:lvl1pPr>
              <a:spcBef>
                <a:spcPct val="0"/>
              </a:spcBef>
              <a:buNone/>
              <a:defRPr sz="3600" b="1">
                <a:solidFill>
                  <a:srgbClr val="333333"/>
                </a:solidFill>
                <a:latin typeface="Arial"/>
                <a:ea typeface="+mj-ea"/>
                <a:cs typeface="Arial"/>
              </a:defRPr>
            </a:lvl1pPr>
          </a:lstStyle>
          <a:p>
            <a:r>
              <a:rPr lang="en-US" altLang="de-DE" dirty="0"/>
              <a:t>GSI Overview </a:t>
            </a:r>
          </a:p>
        </p:txBody>
      </p:sp>
      <p:sp>
        <p:nvSpPr>
          <p:cNvPr id="2" name="Ellipse 1"/>
          <p:cNvSpPr/>
          <p:nvPr/>
        </p:nvSpPr>
        <p:spPr>
          <a:xfrm>
            <a:off x="3750362" y="4017934"/>
            <a:ext cx="120825" cy="12011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3" name="Ellipse 22"/>
          <p:cNvSpPr/>
          <p:nvPr/>
        </p:nvSpPr>
        <p:spPr>
          <a:xfrm>
            <a:off x="5080633" y="3813873"/>
            <a:ext cx="120825" cy="12011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4" name="Ellipse 23"/>
          <p:cNvSpPr/>
          <p:nvPr/>
        </p:nvSpPr>
        <p:spPr>
          <a:xfrm>
            <a:off x="5891711" y="3966273"/>
            <a:ext cx="120825" cy="12011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7" name="Text Box 8"/>
          <p:cNvSpPr txBox="1">
            <a:spLocks noChangeArrowheads="1"/>
          </p:cNvSpPr>
          <p:nvPr/>
        </p:nvSpPr>
        <p:spPr bwMode="auto">
          <a:xfrm>
            <a:off x="3480857" y="4161293"/>
            <a:ext cx="602948" cy="286826"/>
          </a:xfrm>
          <a:prstGeom prst="rect">
            <a:avLst/>
          </a:prstGeom>
          <a:solidFill>
            <a:srgbClr val="FFFF00">
              <a:alpha val="37000"/>
            </a:srgbClr>
          </a:solidFill>
        </p:spPr>
        <p:txBody>
          <a:bodyPr/>
          <a:lstStyle>
            <a:defPPr>
              <a:defRPr lang="de-DE"/>
            </a:defPPr>
            <a:lvl1pPr>
              <a:spcBef>
                <a:spcPct val="0"/>
              </a:spcBef>
              <a:buNone/>
              <a:defRPr sz="3600" b="1">
                <a:solidFill>
                  <a:srgbClr val="333333"/>
                </a:solidFill>
                <a:latin typeface="Arial"/>
                <a:ea typeface="+mj-ea"/>
                <a:cs typeface="Arial"/>
              </a:defRPr>
            </a:lvl1pPr>
          </a:lstStyle>
          <a:p>
            <a:pPr algn="ctr"/>
            <a:r>
              <a:rPr lang="en-US" altLang="de-DE" sz="1400" dirty="0" smtClean="0"/>
              <a:t>MCR</a:t>
            </a:r>
            <a:endParaRPr lang="en-US" altLang="de-DE" sz="1400" dirty="0"/>
          </a:p>
        </p:txBody>
      </p:sp>
      <p:sp>
        <p:nvSpPr>
          <p:cNvPr id="28" name="Text Box 8"/>
          <p:cNvSpPr txBox="1">
            <a:spLocks noChangeArrowheads="1"/>
          </p:cNvSpPr>
          <p:nvPr/>
        </p:nvSpPr>
        <p:spPr bwMode="auto">
          <a:xfrm>
            <a:off x="4928328" y="3523225"/>
            <a:ext cx="659834" cy="286826"/>
          </a:xfrm>
          <a:prstGeom prst="rect">
            <a:avLst/>
          </a:prstGeom>
          <a:solidFill>
            <a:srgbClr val="FFFF00">
              <a:alpha val="37000"/>
            </a:srgbClr>
          </a:solidFill>
        </p:spPr>
        <p:txBody>
          <a:bodyPr/>
          <a:lstStyle>
            <a:defPPr>
              <a:defRPr lang="de-DE"/>
            </a:defPPr>
            <a:lvl1pPr>
              <a:spcBef>
                <a:spcPct val="0"/>
              </a:spcBef>
              <a:buNone/>
              <a:defRPr sz="1400" b="1">
                <a:solidFill>
                  <a:srgbClr val="333333"/>
                </a:solidFill>
                <a:latin typeface="Arial"/>
                <a:ea typeface="+mj-ea"/>
                <a:cs typeface="Arial"/>
              </a:defRPr>
            </a:lvl1pPr>
          </a:lstStyle>
          <a:p>
            <a:pPr algn="ctr"/>
            <a:r>
              <a:rPr lang="en-US" altLang="de-DE" dirty="0"/>
              <a:t>SHIP</a:t>
            </a:r>
          </a:p>
        </p:txBody>
      </p:sp>
      <p:sp>
        <p:nvSpPr>
          <p:cNvPr id="29" name="Text Box 8"/>
          <p:cNvSpPr txBox="1">
            <a:spLocks noChangeArrowheads="1"/>
          </p:cNvSpPr>
          <p:nvPr/>
        </p:nvSpPr>
        <p:spPr bwMode="auto">
          <a:xfrm>
            <a:off x="5553835" y="4101883"/>
            <a:ext cx="599849" cy="286826"/>
          </a:xfrm>
          <a:prstGeom prst="rect">
            <a:avLst/>
          </a:prstGeom>
          <a:solidFill>
            <a:srgbClr val="FFFF00">
              <a:alpha val="37000"/>
            </a:srgbClr>
          </a:solidFill>
        </p:spPr>
        <p:txBody>
          <a:bodyPr/>
          <a:lstStyle>
            <a:defPPr>
              <a:defRPr lang="de-DE"/>
            </a:defPPr>
            <a:lvl1pPr algn="ctr">
              <a:spcBef>
                <a:spcPct val="0"/>
              </a:spcBef>
              <a:buNone/>
              <a:defRPr sz="1400" b="1">
                <a:solidFill>
                  <a:srgbClr val="333333"/>
                </a:solidFill>
                <a:latin typeface="Arial"/>
                <a:ea typeface="+mj-ea"/>
                <a:cs typeface="Arial"/>
              </a:defRPr>
            </a:lvl1pPr>
          </a:lstStyle>
          <a:p>
            <a:r>
              <a:rPr lang="en-US" altLang="de-DE" dirty="0"/>
              <a:t>ESR</a:t>
            </a:r>
          </a:p>
        </p:txBody>
      </p:sp>
      <p:sp>
        <p:nvSpPr>
          <p:cNvPr id="30" name="Text Box 8"/>
          <p:cNvSpPr txBox="1">
            <a:spLocks noChangeArrowheads="1"/>
          </p:cNvSpPr>
          <p:nvPr/>
        </p:nvSpPr>
        <p:spPr bwMode="auto">
          <a:xfrm>
            <a:off x="7798792" y="6019850"/>
            <a:ext cx="1151768" cy="286826"/>
          </a:xfrm>
          <a:prstGeom prst="rect">
            <a:avLst/>
          </a:prstGeom>
          <a:solidFill>
            <a:srgbClr val="FFFF00">
              <a:alpha val="37000"/>
            </a:srgbClr>
          </a:solidFill>
        </p:spPr>
        <p:txBody>
          <a:bodyPr/>
          <a:lstStyle>
            <a:defPPr>
              <a:defRPr lang="de-DE"/>
            </a:defPPr>
            <a:lvl1pPr algn="ctr">
              <a:spcBef>
                <a:spcPct val="0"/>
              </a:spcBef>
              <a:buNone/>
              <a:defRPr sz="1400" b="1">
                <a:solidFill>
                  <a:srgbClr val="333333"/>
                </a:solidFill>
                <a:latin typeface="Arial"/>
                <a:ea typeface="+mj-ea"/>
                <a:cs typeface="Arial"/>
              </a:defRPr>
            </a:lvl1pPr>
          </a:lstStyle>
          <a:p>
            <a:r>
              <a:rPr lang="en-US" altLang="de-DE" dirty="0"/>
              <a:t>CRYRING</a:t>
            </a:r>
          </a:p>
        </p:txBody>
      </p:sp>
      <p:sp>
        <p:nvSpPr>
          <p:cNvPr id="31" name="Text Box 8"/>
          <p:cNvSpPr txBox="1">
            <a:spLocks noChangeArrowheads="1"/>
          </p:cNvSpPr>
          <p:nvPr/>
        </p:nvSpPr>
        <p:spPr bwMode="auto">
          <a:xfrm>
            <a:off x="7703869" y="5529984"/>
            <a:ext cx="975984" cy="286826"/>
          </a:xfrm>
          <a:prstGeom prst="rect">
            <a:avLst/>
          </a:prstGeom>
          <a:solidFill>
            <a:srgbClr val="FFFF00">
              <a:alpha val="37000"/>
            </a:srgbClr>
          </a:solidFill>
        </p:spPr>
        <p:txBody>
          <a:bodyPr/>
          <a:lstStyle>
            <a:defPPr>
              <a:defRPr lang="de-DE"/>
            </a:defPPr>
            <a:lvl1pPr algn="ctr">
              <a:spcBef>
                <a:spcPct val="0"/>
              </a:spcBef>
              <a:buNone/>
              <a:defRPr sz="1400" b="1">
                <a:solidFill>
                  <a:srgbClr val="333333"/>
                </a:solidFill>
                <a:latin typeface="Arial"/>
                <a:ea typeface="+mj-ea"/>
                <a:cs typeface="Arial"/>
              </a:defRPr>
            </a:lvl1pPr>
          </a:lstStyle>
          <a:p>
            <a:r>
              <a:rPr lang="en-US" altLang="de-DE" dirty="0"/>
              <a:t>HADES</a:t>
            </a:r>
          </a:p>
        </p:txBody>
      </p:sp>
      <p:sp>
        <p:nvSpPr>
          <p:cNvPr id="32" name="Text Box 8"/>
          <p:cNvSpPr txBox="1">
            <a:spLocks noChangeArrowheads="1"/>
          </p:cNvSpPr>
          <p:nvPr/>
        </p:nvSpPr>
        <p:spPr bwMode="auto">
          <a:xfrm>
            <a:off x="4839108" y="5000888"/>
            <a:ext cx="1243979" cy="286826"/>
          </a:xfrm>
          <a:prstGeom prst="rect">
            <a:avLst/>
          </a:prstGeom>
          <a:solidFill>
            <a:srgbClr val="FFFF99"/>
          </a:solidFill>
        </p:spPr>
        <p:txBody>
          <a:bodyPr/>
          <a:lstStyle>
            <a:defPPr>
              <a:defRPr lang="de-DE"/>
            </a:defPPr>
            <a:lvl1pPr algn="ctr">
              <a:spcBef>
                <a:spcPct val="0"/>
              </a:spcBef>
              <a:buNone/>
              <a:defRPr sz="1400" b="1">
                <a:solidFill>
                  <a:srgbClr val="333333"/>
                </a:solidFill>
                <a:latin typeface="Arial"/>
                <a:ea typeface="+mj-ea"/>
                <a:cs typeface="Arial"/>
              </a:defRPr>
            </a:lvl1pPr>
          </a:lstStyle>
          <a:p>
            <a:r>
              <a:rPr lang="en-US" altLang="de-DE" dirty="0"/>
              <a:t>CAVE M</a:t>
            </a:r>
          </a:p>
        </p:txBody>
      </p:sp>
      <p:sp>
        <p:nvSpPr>
          <p:cNvPr id="33" name="Text Box 8"/>
          <p:cNvSpPr txBox="1">
            <a:spLocks noChangeArrowheads="1"/>
          </p:cNvSpPr>
          <p:nvPr/>
        </p:nvSpPr>
        <p:spPr bwMode="auto">
          <a:xfrm>
            <a:off x="7238684" y="1252821"/>
            <a:ext cx="1599771" cy="506237"/>
          </a:xfrm>
          <a:prstGeom prst="rect">
            <a:avLst/>
          </a:prstGeom>
          <a:solidFill>
            <a:srgbClr val="FF0000">
              <a:alpha val="57000"/>
            </a:srgbClr>
          </a:solidFill>
        </p:spPr>
        <p:txBody>
          <a:bodyPr/>
          <a:lstStyle>
            <a:defPPr>
              <a:defRPr lang="de-DE"/>
            </a:defPPr>
            <a:lvl1pPr algn="ctr">
              <a:spcBef>
                <a:spcPct val="0"/>
              </a:spcBef>
              <a:buNone/>
              <a:defRPr sz="1400" b="1">
                <a:solidFill>
                  <a:srgbClr val="333333"/>
                </a:solidFill>
                <a:latin typeface="Arial"/>
                <a:ea typeface="+mj-ea"/>
                <a:cs typeface="Arial"/>
              </a:defRPr>
            </a:lvl1pPr>
          </a:lstStyle>
          <a:p>
            <a:r>
              <a:rPr lang="en-US" altLang="de-DE" dirty="0"/>
              <a:t>CLOSED</a:t>
            </a:r>
          </a:p>
          <a:p>
            <a:r>
              <a:rPr lang="en-US" altLang="de-DE" sz="1200" dirty="0"/>
              <a:t>(after beam time)</a:t>
            </a:r>
          </a:p>
        </p:txBody>
      </p:sp>
      <p:sp>
        <p:nvSpPr>
          <p:cNvPr id="34" name="Text Box 8"/>
          <p:cNvSpPr txBox="1">
            <a:spLocks noChangeArrowheads="1"/>
          </p:cNvSpPr>
          <p:nvPr/>
        </p:nvSpPr>
        <p:spPr bwMode="auto">
          <a:xfrm>
            <a:off x="1792953" y="4322893"/>
            <a:ext cx="1488935" cy="303351"/>
          </a:xfrm>
          <a:prstGeom prst="rect">
            <a:avLst/>
          </a:prstGeom>
          <a:solidFill>
            <a:srgbClr val="00B050">
              <a:alpha val="72000"/>
            </a:srgbClr>
          </a:solidFill>
        </p:spPr>
        <p:txBody>
          <a:bodyPr/>
          <a:lstStyle>
            <a:defPPr>
              <a:defRPr lang="de-DE"/>
            </a:defPPr>
            <a:lvl1pPr>
              <a:spcBef>
                <a:spcPct val="0"/>
              </a:spcBef>
              <a:buNone/>
              <a:defRPr sz="3600" b="1">
                <a:solidFill>
                  <a:srgbClr val="333333"/>
                </a:solidFill>
                <a:latin typeface="Arial"/>
                <a:ea typeface="+mj-ea"/>
                <a:cs typeface="Arial"/>
              </a:defRPr>
            </a:lvl1pPr>
          </a:lstStyle>
          <a:p>
            <a:pPr algn="ctr"/>
            <a:r>
              <a:rPr lang="en-US" altLang="de-DE" sz="1400" dirty="0" smtClean="0"/>
              <a:t>in operation!</a:t>
            </a:r>
            <a:endParaRPr lang="en-US" altLang="de-DE" sz="1400" dirty="0"/>
          </a:p>
        </p:txBody>
      </p:sp>
      <p:sp>
        <p:nvSpPr>
          <p:cNvPr id="35" name="Text Box 8"/>
          <p:cNvSpPr txBox="1">
            <a:spLocks noChangeArrowheads="1"/>
          </p:cNvSpPr>
          <p:nvPr/>
        </p:nvSpPr>
        <p:spPr bwMode="auto">
          <a:xfrm rot="18967416">
            <a:off x="3750362" y="1861481"/>
            <a:ext cx="1488935" cy="378866"/>
          </a:xfrm>
          <a:prstGeom prst="rect">
            <a:avLst/>
          </a:prstGeom>
          <a:solidFill>
            <a:srgbClr val="00B050">
              <a:alpha val="77000"/>
            </a:srgbClr>
          </a:solidFill>
        </p:spPr>
        <p:txBody>
          <a:bodyPr/>
          <a:lstStyle>
            <a:defPPr>
              <a:defRPr lang="de-DE"/>
            </a:defPPr>
            <a:lvl1pPr algn="ctr">
              <a:spcBef>
                <a:spcPct val="0"/>
              </a:spcBef>
              <a:buNone/>
              <a:defRPr sz="1400" b="1">
                <a:solidFill>
                  <a:srgbClr val="333333"/>
                </a:solidFill>
                <a:latin typeface="Arial"/>
                <a:ea typeface="+mj-ea"/>
                <a:cs typeface="Arial"/>
              </a:defRPr>
            </a:lvl1pPr>
          </a:lstStyle>
          <a:p>
            <a:r>
              <a:rPr lang="en-US" altLang="de-DE" dirty="0"/>
              <a:t>in operation!</a:t>
            </a:r>
          </a:p>
        </p:txBody>
      </p:sp>
      <p:sp>
        <p:nvSpPr>
          <p:cNvPr id="36" name="Ellipse 35"/>
          <p:cNvSpPr/>
          <p:nvPr/>
        </p:nvSpPr>
        <p:spPr>
          <a:xfrm>
            <a:off x="6715900" y="5084245"/>
            <a:ext cx="120825" cy="12011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4" name="Gerade Verbindung mit Pfeil 3"/>
          <p:cNvCxnSpPr/>
          <p:nvPr/>
        </p:nvCxnSpPr>
        <p:spPr>
          <a:xfrm>
            <a:off x="6153684" y="5144301"/>
            <a:ext cx="56221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684" y="1857189"/>
            <a:ext cx="1709295" cy="1197361"/>
          </a:xfrm>
          <a:prstGeom prst="rect">
            <a:avLst/>
          </a:prstGeom>
        </p:spPr>
      </p:pic>
      <p:sp>
        <p:nvSpPr>
          <p:cNvPr id="39" name="Text Box 8"/>
          <p:cNvSpPr txBox="1">
            <a:spLocks noChangeArrowheads="1"/>
          </p:cNvSpPr>
          <p:nvPr/>
        </p:nvSpPr>
        <p:spPr bwMode="auto">
          <a:xfrm>
            <a:off x="8036393" y="2057566"/>
            <a:ext cx="897218" cy="286826"/>
          </a:xfrm>
          <a:prstGeom prst="rect">
            <a:avLst/>
          </a:prstGeom>
          <a:solidFill>
            <a:srgbClr val="FFFF00">
              <a:alpha val="37000"/>
            </a:srgbClr>
          </a:solidFill>
        </p:spPr>
        <p:txBody>
          <a:bodyPr/>
          <a:lstStyle>
            <a:defPPr>
              <a:defRPr lang="de-DE"/>
            </a:defPPr>
            <a:lvl1pPr algn="ctr">
              <a:spcBef>
                <a:spcPct val="0"/>
              </a:spcBef>
              <a:buNone/>
              <a:defRPr sz="1400" b="1">
                <a:solidFill>
                  <a:srgbClr val="333333"/>
                </a:solidFill>
                <a:latin typeface="Arial"/>
                <a:ea typeface="+mj-ea"/>
                <a:cs typeface="Arial"/>
              </a:defRPr>
            </a:lvl1pPr>
          </a:lstStyle>
          <a:p>
            <a:r>
              <a:rPr lang="en-US" altLang="de-DE" dirty="0" smtClean="0"/>
              <a:t>SIS18</a:t>
            </a:r>
            <a:endParaRPr lang="en-US" altLang="de-DE" dirty="0"/>
          </a:p>
        </p:txBody>
      </p:sp>
      <p:pic>
        <p:nvPicPr>
          <p:cNvPr id="40" name="Grafik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47" y="4769607"/>
            <a:ext cx="4701722" cy="1802742"/>
          </a:xfrm>
          <a:prstGeom prst="rect">
            <a:avLst/>
          </a:prstGeom>
        </p:spPr>
      </p:pic>
      <p:cxnSp>
        <p:nvCxnSpPr>
          <p:cNvPr id="41" name="Gerade Verbindung mit Pfeil 40"/>
          <p:cNvCxnSpPr/>
          <p:nvPr/>
        </p:nvCxnSpPr>
        <p:spPr>
          <a:xfrm flipV="1">
            <a:off x="3681760" y="4474568"/>
            <a:ext cx="100571" cy="26746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Ellipse 45"/>
          <p:cNvSpPr/>
          <p:nvPr/>
        </p:nvSpPr>
        <p:spPr>
          <a:xfrm>
            <a:off x="7117859" y="4940832"/>
            <a:ext cx="120825" cy="12011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49" name="Gerade Verbindung mit Pfeil 48"/>
          <p:cNvCxnSpPr/>
          <p:nvPr/>
        </p:nvCxnSpPr>
        <p:spPr>
          <a:xfrm flipH="1">
            <a:off x="7123340" y="6163263"/>
            <a:ext cx="621528" cy="6005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Ellipse 49"/>
          <p:cNvSpPr/>
          <p:nvPr/>
        </p:nvSpPr>
        <p:spPr>
          <a:xfrm>
            <a:off x="7002515" y="6163263"/>
            <a:ext cx="120825" cy="12011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52" name="Grafik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3502" y="3791915"/>
            <a:ext cx="1263000" cy="1694760"/>
          </a:xfrm>
          <a:prstGeom prst="rect">
            <a:avLst/>
          </a:prstGeom>
        </p:spPr>
      </p:pic>
      <p:pic>
        <p:nvPicPr>
          <p:cNvPr id="54" name="Grafik 5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6412" y="3133045"/>
            <a:ext cx="975449" cy="780359"/>
          </a:xfrm>
          <a:prstGeom prst="rect">
            <a:avLst/>
          </a:prstGeom>
        </p:spPr>
      </p:pic>
      <p:sp>
        <p:nvSpPr>
          <p:cNvPr id="55" name="Text Box 8"/>
          <p:cNvSpPr txBox="1">
            <a:spLocks noChangeArrowheads="1"/>
          </p:cNvSpPr>
          <p:nvPr/>
        </p:nvSpPr>
        <p:spPr bwMode="auto">
          <a:xfrm>
            <a:off x="8281799" y="3404240"/>
            <a:ext cx="703778" cy="286826"/>
          </a:xfrm>
          <a:prstGeom prst="rect">
            <a:avLst/>
          </a:prstGeom>
          <a:solidFill>
            <a:srgbClr val="FFFF00">
              <a:alpha val="37000"/>
            </a:srgbClr>
          </a:solidFill>
        </p:spPr>
        <p:txBody>
          <a:bodyPr/>
          <a:lstStyle>
            <a:defPPr>
              <a:defRPr lang="de-DE"/>
            </a:defPPr>
            <a:lvl1pPr algn="ctr">
              <a:spcBef>
                <a:spcPct val="0"/>
              </a:spcBef>
              <a:buNone/>
              <a:defRPr sz="1400" b="1">
                <a:solidFill>
                  <a:srgbClr val="333333"/>
                </a:solidFill>
                <a:latin typeface="Arial"/>
                <a:ea typeface="+mj-ea"/>
                <a:cs typeface="Arial"/>
              </a:defRPr>
            </a:lvl1pPr>
          </a:lstStyle>
          <a:p>
            <a:r>
              <a:rPr lang="en-US" altLang="de-DE" dirty="0" smtClean="0"/>
              <a:t>ESR</a:t>
            </a:r>
            <a:endParaRPr lang="en-US" altLang="de-DE" dirty="0"/>
          </a:p>
        </p:txBody>
      </p:sp>
      <p:cxnSp>
        <p:nvCxnSpPr>
          <p:cNvPr id="47" name="Gerade Verbindung mit Pfeil 46"/>
          <p:cNvCxnSpPr/>
          <p:nvPr/>
        </p:nvCxnSpPr>
        <p:spPr>
          <a:xfrm flipH="1" flipV="1">
            <a:off x="7238684" y="5000888"/>
            <a:ext cx="930371" cy="52667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972260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91" y="1666598"/>
            <a:ext cx="3266011" cy="2285470"/>
          </a:xfrm>
          <a:prstGeom prst="rect">
            <a:avLst/>
          </a:prstGeom>
        </p:spPr>
      </p:pic>
      <p:sp>
        <p:nvSpPr>
          <p:cNvPr id="3" name="Text Box 8"/>
          <p:cNvSpPr txBox="1">
            <a:spLocks noChangeArrowheads="1"/>
          </p:cNvSpPr>
          <p:nvPr/>
        </p:nvSpPr>
        <p:spPr bwMode="auto">
          <a:xfrm>
            <a:off x="258789" y="1253114"/>
            <a:ext cx="4005816" cy="515021"/>
          </a:xfrm>
          <a:prstGeom prst="rect">
            <a:avLst/>
          </a:prstGeom>
        </p:spPr>
        <p:txBody>
          <a:bodyPr/>
          <a:lstStyle>
            <a:defPPr>
              <a:defRPr lang="de-DE"/>
            </a:defPPr>
            <a:lvl1pPr>
              <a:spcBef>
                <a:spcPct val="0"/>
              </a:spcBef>
              <a:buNone/>
              <a:defRPr sz="3600" b="1">
                <a:solidFill>
                  <a:srgbClr val="333333"/>
                </a:solidFill>
                <a:latin typeface="Arial"/>
                <a:ea typeface="+mj-ea"/>
                <a:cs typeface="Arial"/>
              </a:defRPr>
            </a:lvl1pPr>
          </a:lstStyle>
          <a:p>
            <a:r>
              <a:rPr lang="en-US" altLang="de-DE" sz="2000" dirty="0" err="1" smtClean="0"/>
              <a:t>Radiotherapie</a:t>
            </a:r>
            <a:r>
              <a:rPr lang="en-US" altLang="de-DE" sz="2000" dirty="0" smtClean="0"/>
              <a:t> Project (Cave M)</a:t>
            </a:r>
            <a:endParaRPr lang="en-US" altLang="de-DE" sz="2000" dirty="0"/>
          </a:p>
        </p:txBody>
      </p:sp>
      <p:sp>
        <p:nvSpPr>
          <p:cNvPr id="4" name="Rechteck 3"/>
          <p:cNvSpPr/>
          <p:nvPr/>
        </p:nvSpPr>
        <p:spPr>
          <a:xfrm>
            <a:off x="4264605" y="4053336"/>
            <a:ext cx="4801903" cy="2308324"/>
          </a:xfrm>
          <a:prstGeom prst="rect">
            <a:avLst/>
          </a:prstGeom>
        </p:spPr>
        <p:txBody>
          <a:bodyPr wrap="square">
            <a:spAutoFit/>
          </a:bodyPr>
          <a:lstStyle/>
          <a:p>
            <a:r>
              <a:rPr lang="en-US" dirty="0"/>
              <a:t>The </a:t>
            </a:r>
            <a:r>
              <a:rPr lang="en-US" sz="3200" b="1" dirty="0">
                <a:solidFill>
                  <a:srgbClr val="FF0000"/>
                </a:solidFill>
              </a:rPr>
              <a:t>SHIP</a:t>
            </a:r>
            <a:r>
              <a:rPr lang="en-US" dirty="0"/>
              <a:t> </a:t>
            </a:r>
            <a:r>
              <a:rPr lang="en-US" sz="1400" dirty="0"/>
              <a:t>(</a:t>
            </a:r>
            <a:r>
              <a:rPr lang="en-US" sz="1400" b="1" dirty="0">
                <a:solidFill>
                  <a:srgbClr val="FF0000"/>
                </a:solidFill>
              </a:rPr>
              <a:t>S</a:t>
            </a:r>
            <a:r>
              <a:rPr lang="en-US" sz="1400" dirty="0">
                <a:solidFill>
                  <a:srgbClr val="FF0000"/>
                </a:solidFill>
              </a:rPr>
              <a:t>eparator for </a:t>
            </a:r>
            <a:r>
              <a:rPr lang="en-US" sz="1400" b="1" dirty="0">
                <a:solidFill>
                  <a:srgbClr val="FF0000"/>
                </a:solidFill>
              </a:rPr>
              <a:t>H</a:t>
            </a:r>
            <a:r>
              <a:rPr lang="en-US" sz="1400" dirty="0">
                <a:solidFill>
                  <a:srgbClr val="FF0000"/>
                </a:solidFill>
              </a:rPr>
              <a:t>eavy </a:t>
            </a:r>
            <a:r>
              <a:rPr lang="en-US" sz="1400" b="1" dirty="0">
                <a:solidFill>
                  <a:srgbClr val="FF0000"/>
                </a:solidFill>
              </a:rPr>
              <a:t>I</a:t>
            </a:r>
            <a:r>
              <a:rPr lang="en-US" sz="1400" dirty="0">
                <a:solidFill>
                  <a:srgbClr val="FF0000"/>
                </a:solidFill>
              </a:rPr>
              <a:t>on reaction </a:t>
            </a:r>
            <a:r>
              <a:rPr lang="en-US" sz="1400" b="1" dirty="0">
                <a:solidFill>
                  <a:srgbClr val="FF0000"/>
                </a:solidFill>
              </a:rPr>
              <a:t>P</a:t>
            </a:r>
            <a:r>
              <a:rPr lang="en-US" sz="1400" dirty="0">
                <a:solidFill>
                  <a:srgbClr val="FF0000"/>
                </a:solidFill>
              </a:rPr>
              <a:t>roducts</a:t>
            </a:r>
            <a:r>
              <a:rPr lang="en-US" sz="1400" dirty="0"/>
              <a:t>) is an electromagnetic separator which has been designed for the synthesis and investigation of </a:t>
            </a:r>
            <a:r>
              <a:rPr lang="en-US" sz="1400" b="1" dirty="0" err="1"/>
              <a:t>superheavy</a:t>
            </a:r>
            <a:r>
              <a:rPr lang="en-US" sz="1400" b="1" dirty="0"/>
              <a:t> elements</a:t>
            </a:r>
            <a:r>
              <a:rPr lang="en-US" sz="1400" dirty="0"/>
              <a:t>. The six heaviest elements with proton numbers </a:t>
            </a:r>
            <a:r>
              <a:rPr lang="en-US" sz="1400" b="1" dirty="0">
                <a:solidFill>
                  <a:srgbClr val="FF0000"/>
                </a:solidFill>
              </a:rPr>
              <a:t>107-112</a:t>
            </a:r>
            <a:r>
              <a:rPr lang="en-US" sz="1400" dirty="0"/>
              <a:t> which are presently comprised in the periodic table have been discovered at SHIP. Further subjects of investigation are the spectroscopy of neutron deficient heavy nuclei, nuclear reaction studies and precision mass measurements. SHIP </a:t>
            </a:r>
            <a:endParaRPr lang="de-DE" sz="1400"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450" y="4053336"/>
            <a:ext cx="3225252" cy="2418939"/>
          </a:xfrm>
          <a:prstGeom prst="rect">
            <a:avLst/>
          </a:prstGeom>
        </p:spPr>
      </p:pic>
      <p:sp>
        <p:nvSpPr>
          <p:cNvPr id="6" name="Text Box 8"/>
          <p:cNvSpPr txBox="1">
            <a:spLocks noChangeArrowheads="1"/>
          </p:cNvSpPr>
          <p:nvPr/>
        </p:nvSpPr>
        <p:spPr bwMode="auto">
          <a:xfrm>
            <a:off x="1906291" y="1753965"/>
            <a:ext cx="1875295" cy="286826"/>
          </a:xfrm>
          <a:prstGeom prst="rect">
            <a:avLst/>
          </a:prstGeom>
          <a:solidFill>
            <a:srgbClr val="FFFF00">
              <a:alpha val="37000"/>
            </a:srgbClr>
          </a:solidFill>
        </p:spPr>
        <p:txBody>
          <a:bodyPr/>
          <a:lstStyle>
            <a:defPPr>
              <a:defRPr lang="de-DE"/>
            </a:defPPr>
            <a:lvl1pPr algn="ctr">
              <a:spcBef>
                <a:spcPct val="0"/>
              </a:spcBef>
              <a:buNone/>
              <a:defRPr sz="1400" b="1">
                <a:solidFill>
                  <a:srgbClr val="333333"/>
                </a:solidFill>
                <a:latin typeface="Arial"/>
                <a:ea typeface="+mj-ea"/>
                <a:cs typeface="Arial"/>
              </a:defRPr>
            </a:lvl1pPr>
          </a:lstStyle>
          <a:p>
            <a:r>
              <a:rPr lang="en-US" altLang="de-DE" dirty="0" smtClean="0"/>
              <a:t>Pilot </a:t>
            </a:r>
            <a:r>
              <a:rPr lang="en-US" altLang="de-DE" dirty="0" err="1" smtClean="0"/>
              <a:t>Project@GSI</a:t>
            </a:r>
            <a:endParaRPr lang="en-US" altLang="de-DE" dirty="0"/>
          </a:p>
        </p:txBody>
      </p:sp>
      <p:sp>
        <p:nvSpPr>
          <p:cNvPr id="7" name="Text Box 8"/>
          <p:cNvSpPr txBox="1">
            <a:spLocks noChangeArrowheads="1"/>
          </p:cNvSpPr>
          <p:nvPr/>
        </p:nvSpPr>
        <p:spPr bwMode="auto">
          <a:xfrm>
            <a:off x="669450" y="6106405"/>
            <a:ext cx="2265336" cy="286826"/>
          </a:xfrm>
          <a:prstGeom prst="rect">
            <a:avLst/>
          </a:prstGeom>
          <a:solidFill>
            <a:srgbClr val="FFFF00">
              <a:alpha val="37000"/>
            </a:srgbClr>
          </a:solidFill>
        </p:spPr>
        <p:txBody>
          <a:bodyPr/>
          <a:lstStyle>
            <a:defPPr>
              <a:defRPr lang="de-DE"/>
            </a:defPPr>
            <a:lvl1pPr algn="ctr">
              <a:spcBef>
                <a:spcPct val="0"/>
              </a:spcBef>
              <a:buNone/>
              <a:defRPr sz="1400" b="1">
                <a:solidFill>
                  <a:srgbClr val="333333"/>
                </a:solidFill>
                <a:latin typeface="Arial"/>
                <a:ea typeface="+mj-ea"/>
                <a:cs typeface="Arial"/>
              </a:defRPr>
            </a:lvl1pPr>
          </a:lstStyle>
          <a:p>
            <a:r>
              <a:rPr lang="en-US" altLang="de-DE" dirty="0" smtClean="0"/>
              <a:t>Ion </a:t>
            </a:r>
            <a:r>
              <a:rPr lang="en-US" altLang="de-DE" dirty="0" err="1" smtClean="0"/>
              <a:t>Therapy@Marburg</a:t>
            </a:r>
            <a:endParaRPr lang="en-US" altLang="de-DE" dirty="0"/>
          </a:p>
        </p:txBody>
      </p:sp>
      <p:sp>
        <p:nvSpPr>
          <p:cNvPr id="8" name="Text Box 8"/>
          <p:cNvSpPr txBox="1">
            <a:spLocks noChangeArrowheads="1"/>
          </p:cNvSpPr>
          <p:nvPr/>
        </p:nvSpPr>
        <p:spPr bwMode="auto">
          <a:xfrm>
            <a:off x="1698491" y="188456"/>
            <a:ext cx="3787774" cy="600164"/>
          </a:xfrm>
          <a:prstGeom prst="rect">
            <a:avLst/>
          </a:prstGeom>
        </p:spPr>
        <p:txBody>
          <a:bodyPr/>
          <a:lstStyle>
            <a:defPPr>
              <a:defRPr lang="de-DE"/>
            </a:defPPr>
            <a:lvl1pPr>
              <a:spcBef>
                <a:spcPct val="0"/>
              </a:spcBef>
              <a:buNone/>
              <a:defRPr sz="3600" b="1">
                <a:solidFill>
                  <a:srgbClr val="333333"/>
                </a:solidFill>
                <a:latin typeface="Arial"/>
                <a:ea typeface="+mj-ea"/>
                <a:cs typeface="Arial"/>
              </a:defRPr>
            </a:lvl1pPr>
          </a:lstStyle>
          <a:p>
            <a:r>
              <a:rPr lang="en-US" altLang="de-DE" dirty="0" err="1" smtClean="0"/>
              <a:t>Research@GSI</a:t>
            </a:r>
            <a:endParaRPr lang="en-US" altLang="de-DE" dirty="0"/>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7301" y="1478404"/>
            <a:ext cx="2162943" cy="2574932"/>
          </a:xfrm>
          <a:prstGeom prst="rect">
            <a:avLst/>
          </a:prstGeom>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6706" y="1799131"/>
            <a:ext cx="2617294" cy="1811973"/>
          </a:xfrm>
          <a:prstGeom prst="rect">
            <a:avLst/>
          </a:prstGeom>
        </p:spPr>
      </p:pic>
    </p:spTree>
    <p:extLst>
      <p:ext uri="{BB962C8B-B14F-4D97-AF65-F5344CB8AC3E}">
        <p14:creationId xmlns:p14="http://schemas.microsoft.com/office/powerpoint/2010/main" val="331055048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986014" y="3653477"/>
            <a:ext cx="4091551" cy="2954655"/>
          </a:xfrm>
          <a:prstGeom prst="rect">
            <a:avLst/>
          </a:prstGeom>
        </p:spPr>
        <p:txBody>
          <a:bodyPr wrap="square">
            <a:spAutoFit/>
          </a:bodyPr>
          <a:lstStyle/>
          <a:p>
            <a:r>
              <a:rPr lang="en-US" b="1" dirty="0"/>
              <a:t>High Acceptance Spectrometer</a:t>
            </a:r>
          </a:p>
          <a:p>
            <a:r>
              <a:rPr lang="en-US" sz="1400" dirty="0"/>
              <a:t>The </a:t>
            </a:r>
            <a:r>
              <a:rPr lang="en-US" sz="1400" dirty="0" err="1"/>
              <a:t>specrometer</a:t>
            </a:r>
            <a:r>
              <a:rPr lang="en-US" sz="1400" dirty="0"/>
              <a:t> is divided into 6 sectors surrounding the beam axis covering large angular acceptance between 16 and 88 degrees. HADES is comprised of the following components: A diamond START detector, a Ring Imaging Cherenkov (RICH), four sets of </a:t>
            </a:r>
            <a:r>
              <a:rPr lang="en-US" sz="1400" dirty="0" err="1"/>
              <a:t>Multiwire</a:t>
            </a:r>
            <a:r>
              <a:rPr lang="en-US" sz="1400" dirty="0"/>
              <a:t> Drift Chambers (MDC), a superconducting </a:t>
            </a:r>
            <a:r>
              <a:rPr lang="en-US" sz="1400" dirty="0" err="1"/>
              <a:t>toroidal</a:t>
            </a:r>
            <a:r>
              <a:rPr lang="en-US" sz="1400" dirty="0"/>
              <a:t> magnet and a multiplicity/electron trigger array consisting of granular pre-shower detectors at forward angles and two time of flight walls: a scintillator based time-of-flight wall (TOF)  and the RPC wall built from </a:t>
            </a:r>
            <a:r>
              <a:rPr lang="en-US" sz="1400" dirty="0" err="1"/>
              <a:t>resisitive</a:t>
            </a:r>
            <a:r>
              <a:rPr lang="en-US" sz="1400" dirty="0"/>
              <a:t> plate chambers.</a:t>
            </a:r>
            <a:endParaRPr lang="en-US" sz="1400" dirty="0">
              <a:effectLst/>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6014" y="1316269"/>
            <a:ext cx="3739532" cy="2337208"/>
          </a:xfrm>
          <a:prstGeom prst="rect">
            <a:avLst/>
          </a:prstGeom>
        </p:spPr>
      </p:pic>
      <p:sp>
        <p:nvSpPr>
          <p:cNvPr id="4" name="Text Box 8"/>
          <p:cNvSpPr txBox="1">
            <a:spLocks noChangeArrowheads="1"/>
          </p:cNvSpPr>
          <p:nvPr/>
        </p:nvSpPr>
        <p:spPr bwMode="auto">
          <a:xfrm>
            <a:off x="1698491" y="188456"/>
            <a:ext cx="3787774" cy="600164"/>
          </a:xfrm>
          <a:prstGeom prst="rect">
            <a:avLst/>
          </a:prstGeom>
        </p:spPr>
        <p:txBody>
          <a:bodyPr/>
          <a:lstStyle>
            <a:defPPr>
              <a:defRPr lang="de-DE"/>
            </a:defPPr>
            <a:lvl1pPr>
              <a:spcBef>
                <a:spcPct val="0"/>
              </a:spcBef>
              <a:buNone/>
              <a:defRPr sz="3600" b="1">
                <a:solidFill>
                  <a:srgbClr val="333333"/>
                </a:solidFill>
                <a:latin typeface="Arial"/>
                <a:ea typeface="+mj-ea"/>
                <a:cs typeface="Arial"/>
              </a:defRPr>
            </a:lvl1pPr>
          </a:lstStyle>
          <a:p>
            <a:r>
              <a:rPr lang="en-US" altLang="de-DE" dirty="0" err="1" smtClean="0"/>
              <a:t>Research@GSI</a:t>
            </a:r>
            <a:endParaRPr lang="en-US" altLang="de-DE" dirty="0"/>
          </a:p>
        </p:txBody>
      </p:sp>
      <p:sp>
        <p:nvSpPr>
          <p:cNvPr id="5" name="Rechteck 4"/>
          <p:cNvSpPr/>
          <p:nvPr/>
        </p:nvSpPr>
        <p:spPr>
          <a:xfrm>
            <a:off x="92990" y="1268462"/>
            <a:ext cx="4664990" cy="2308324"/>
          </a:xfrm>
          <a:prstGeom prst="rect">
            <a:avLst/>
          </a:prstGeom>
        </p:spPr>
        <p:txBody>
          <a:bodyPr wrap="square">
            <a:spAutoFit/>
          </a:bodyPr>
          <a:lstStyle/>
          <a:p>
            <a:r>
              <a:rPr lang="en-US" b="1" dirty="0"/>
              <a:t>CRYRING</a:t>
            </a:r>
            <a:r>
              <a:rPr lang="en-US" dirty="0"/>
              <a:t> </a:t>
            </a:r>
            <a:r>
              <a:rPr lang="en-US" sz="1400" dirty="0"/>
              <a:t>can store, cool and decelerate heavy, highly charged ions down to a few 100 </a:t>
            </a:r>
            <a:r>
              <a:rPr lang="en-US" sz="1400" dirty="0" err="1"/>
              <a:t>keV</a:t>
            </a:r>
            <a:r>
              <a:rPr lang="en-US" sz="1400" dirty="0"/>
              <a:t>/nucleon. It features excellent vacuum conditions to achieve ion beam lifetimes of several seconds to minutes for even the highest charge states of ions. It is equipped with a high performance electron cooler in combination with a gas jet target. Moreover, an independent injector </a:t>
            </a:r>
            <a:r>
              <a:rPr lang="en-US" sz="1400" dirty="0" err="1"/>
              <a:t>beamline</a:t>
            </a:r>
            <a:r>
              <a:rPr lang="en-US" sz="1400" dirty="0"/>
              <a:t> will allow for standalone operation during commissioning and prototyping while the FAIR accelerators are unavailable. </a:t>
            </a:r>
            <a:endParaRPr lang="de-DE" sz="1400"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360" y="5130804"/>
            <a:ext cx="1606250" cy="1363795"/>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44" y="3562974"/>
            <a:ext cx="4279165" cy="1507963"/>
          </a:xfrm>
          <a:prstGeom prst="rect">
            <a:avLst/>
          </a:prstGeom>
        </p:spPr>
      </p:pic>
    </p:spTree>
    <p:extLst>
      <p:ext uri="{BB962C8B-B14F-4D97-AF65-F5344CB8AC3E}">
        <p14:creationId xmlns:p14="http://schemas.microsoft.com/office/powerpoint/2010/main" val="84511769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2700" y="141288"/>
            <a:ext cx="9131300" cy="519112"/>
          </a:xfrm>
          <a:prstGeom prst="rect">
            <a:avLst/>
          </a:prstGeo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spAutoFit/>
          </a:bodyPr>
          <a:lst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pitchFamily="34" charset="0"/>
              </a:defRPr>
            </a:lvl2pPr>
            <a:lvl3pPr algn="l" rtl="0" eaLnBrk="0" fontAlgn="base" hangingPunct="0">
              <a:spcBef>
                <a:spcPct val="0"/>
              </a:spcBef>
              <a:spcAft>
                <a:spcPct val="0"/>
              </a:spcAft>
              <a:defRPr sz="2800">
                <a:solidFill>
                  <a:schemeClr val="tx2"/>
                </a:solidFill>
                <a:latin typeface="Arial" pitchFamily="34" charset="0"/>
              </a:defRPr>
            </a:lvl3pPr>
            <a:lvl4pPr algn="l" rtl="0" eaLnBrk="0" fontAlgn="base" hangingPunct="0">
              <a:spcBef>
                <a:spcPct val="0"/>
              </a:spcBef>
              <a:spcAft>
                <a:spcPct val="0"/>
              </a:spcAft>
              <a:defRPr sz="2800">
                <a:solidFill>
                  <a:schemeClr val="tx2"/>
                </a:solidFill>
                <a:latin typeface="Arial" pitchFamily="34" charset="0"/>
              </a:defRPr>
            </a:lvl4pPr>
            <a:lvl5pPr algn="l" rtl="0" eaLnBrk="0" fontAlgn="base" hangingPunct="0">
              <a:spcBef>
                <a:spcPct val="0"/>
              </a:spcBef>
              <a:spcAft>
                <a:spcPct val="0"/>
              </a:spcAft>
              <a:defRPr sz="2800">
                <a:solidFill>
                  <a:schemeClr val="tx2"/>
                </a:solidFill>
                <a:latin typeface="Arial" pitchFamily="34" charset="0"/>
              </a:defRPr>
            </a:lvl5pPr>
            <a:lvl6pPr marL="457200" algn="l" rtl="0" fontAlgn="base">
              <a:spcBef>
                <a:spcPct val="0"/>
              </a:spcBef>
              <a:spcAft>
                <a:spcPct val="0"/>
              </a:spcAft>
              <a:defRPr sz="2800">
                <a:solidFill>
                  <a:schemeClr val="tx2"/>
                </a:solidFill>
                <a:latin typeface="Arial" pitchFamily="34" charset="0"/>
              </a:defRPr>
            </a:lvl6pPr>
            <a:lvl7pPr marL="914400" algn="l" rtl="0" fontAlgn="base">
              <a:spcBef>
                <a:spcPct val="0"/>
              </a:spcBef>
              <a:spcAft>
                <a:spcPct val="0"/>
              </a:spcAft>
              <a:defRPr sz="2800">
                <a:solidFill>
                  <a:schemeClr val="tx2"/>
                </a:solidFill>
                <a:latin typeface="Arial" pitchFamily="34" charset="0"/>
              </a:defRPr>
            </a:lvl7pPr>
            <a:lvl8pPr marL="1371600" algn="l" rtl="0" fontAlgn="base">
              <a:spcBef>
                <a:spcPct val="0"/>
              </a:spcBef>
              <a:spcAft>
                <a:spcPct val="0"/>
              </a:spcAft>
              <a:defRPr sz="2800">
                <a:solidFill>
                  <a:schemeClr val="tx2"/>
                </a:solidFill>
                <a:latin typeface="Arial" pitchFamily="34" charset="0"/>
              </a:defRPr>
            </a:lvl8pPr>
            <a:lvl9pPr marL="1828800" algn="l" rtl="0" fontAlgn="base">
              <a:spcBef>
                <a:spcPct val="0"/>
              </a:spcBef>
              <a:spcAft>
                <a:spcPct val="0"/>
              </a:spcAft>
              <a:defRPr sz="2800">
                <a:solidFill>
                  <a:schemeClr val="tx2"/>
                </a:solidFill>
                <a:latin typeface="Arial" pitchFamily="34" charset="0"/>
              </a:defRPr>
            </a:lvl9pPr>
          </a:lstStyle>
          <a:p>
            <a:pPr eaLnBrk="1" hangingPunct="1">
              <a:spcBef>
                <a:spcPct val="50000"/>
              </a:spcBef>
              <a:defRPr/>
            </a:pPr>
            <a:r>
              <a:rPr lang="en-US" altLang="de-DE" b="1" kern="0" smtClean="0">
                <a:solidFill>
                  <a:srgbClr val="4D4D4D"/>
                </a:solidFill>
              </a:rPr>
              <a:t>The GSI </a:t>
            </a:r>
            <a:r>
              <a:rPr lang="en-US" altLang="de-DE" b="1" u="sng" kern="0" smtClean="0">
                <a:solidFill>
                  <a:srgbClr val="FF0000"/>
                </a:solidFill>
              </a:rPr>
              <a:t>UNI</a:t>
            </a:r>
            <a:r>
              <a:rPr lang="en-US" altLang="de-DE" b="1" kern="0" smtClean="0">
                <a:solidFill>
                  <a:srgbClr val="4D4D4D"/>
                </a:solidFill>
              </a:rPr>
              <a:t>versal </a:t>
            </a:r>
            <a:r>
              <a:rPr lang="en-US" altLang="de-DE" b="1" u="sng" kern="0" smtClean="0">
                <a:solidFill>
                  <a:srgbClr val="FF0000"/>
                </a:solidFill>
              </a:rPr>
              <a:t>L</a:t>
            </a:r>
            <a:r>
              <a:rPr lang="en-US" altLang="de-DE" b="1" kern="0" smtClean="0">
                <a:solidFill>
                  <a:srgbClr val="4D4D4D"/>
                </a:solidFill>
              </a:rPr>
              <a:t>inear </a:t>
            </a:r>
            <a:r>
              <a:rPr lang="en-US" altLang="de-DE" b="1" u="sng" kern="0" smtClean="0">
                <a:solidFill>
                  <a:srgbClr val="FF0000"/>
                </a:solidFill>
              </a:rPr>
              <a:t>AC</a:t>
            </a:r>
            <a:r>
              <a:rPr lang="en-US" altLang="de-DE" b="1" kern="0" smtClean="0">
                <a:solidFill>
                  <a:srgbClr val="4D4D4D"/>
                </a:solidFill>
              </a:rPr>
              <a:t>celerator</a:t>
            </a:r>
          </a:p>
        </p:txBody>
      </p:sp>
      <p:sp>
        <p:nvSpPr>
          <p:cNvPr id="13" name="Foliennummernplatzhalter 2"/>
          <p:cNvSpPr>
            <a:spLocks noGrp="1"/>
          </p:cNvSpPr>
          <p:nvPr>
            <p:ph type="sldNum" sz="quarter" idx="12"/>
          </p:nvPr>
        </p:nvSpPr>
        <p:spPr>
          <a:xfrm>
            <a:off x="8734425" y="6608942"/>
            <a:ext cx="361950" cy="207962"/>
          </a:xfrm>
          <a:noFill/>
        </p:spPr>
        <p:txBody>
          <a:bodyPr/>
          <a:lstStyle>
            <a:lvl1pPr eaLnBrk="0" hangingPunct="0">
              <a:spcBef>
                <a:spcPct val="20000"/>
              </a:spcBef>
              <a:buChar char="•"/>
              <a:defRPr sz="28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2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4A93955-C3A7-4FDD-9C61-1C65365DF6FE}" type="slidenum">
              <a:rPr lang="de-DE" altLang="de-DE" sz="1400" smtClean="0"/>
              <a:pPr eaLnBrk="1" hangingPunct="1">
                <a:spcBef>
                  <a:spcPct val="0"/>
                </a:spcBef>
                <a:buFontTx/>
                <a:buNone/>
              </a:pPr>
              <a:t>8</a:t>
            </a:fld>
            <a:endParaRPr lang="de-DE" altLang="de-DE" sz="1400" dirty="0" smtClean="0"/>
          </a:p>
        </p:txBody>
      </p:sp>
      <p:pic>
        <p:nvPicPr>
          <p:cNvPr id="16" name="Picture 3" descr="Figure-3-1-1"/>
          <p:cNvPicPr>
            <a:picLocks noChangeAspect="1" noChangeArrowheads="1"/>
          </p:cNvPicPr>
          <p:nvPr/>
        </p:nvPicPr>
        <p:blipFill>
          <a:blip r:embed="rId2">
            <a:extLst>
              <a:ext uri="{28A0092B-C50C-407E-A947-70E740481C1C}">
                <a14:useLocalDpi xmlns:a14="http://schemas.microsoft.com/office/drawing/2010/main" val="0"/>
              </a:ext>
            </a:extLst>
          </a:blip>
          <a:srcRect t="6805" r="20001" b="48605"/>
          <a:stretch>
            <a:fillRect/>
          </a:stretch>
        </p:blipFill>
        <p:spPr bwMode="auto">
          <a:xfrm>
            <a:off x="179388" y="4298804"/>
            <a:ext cx="360045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tu103f2"/>
          <p:cNvPicPr>
            <a:picLocks noChangeAspect="1" noChangeArrowheads="1"/>
          </p:cNvPicPr>
          <p:nvPr/>
        </p:nvPicPr>
        <p:blipFill>
          <a:blip r:embed="rId3">
            <a:extLst>
              <a:ext uri="{28A0092B-C50C-407E-A947-70E740481C1C}">
                <a14:useLocalDpi xmlns:a14="http://schemas.microsoft.com/office/drawing/2010/main" val="0"/>
              </a:ext>
            </a:extLst>
          </a:blip>
          <a:srcRect r="43617" b="53162"/>
          <a:stretch>
            <a:fillRect/>
          </a:stretch>
        </p:blipFill>
        <p:spPr bwMode="auto">
          <a:xfrm>
            <a:off x="136525" y="1241279"/>
            <a:ext cx="89789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Alvarez"/>
          <p:cNvPicPr>
            <a:picLocks noChangeAspect="1" noChangeArrowheads="1"/>
          </p:cNvPicPr>
          <p:nvPr/>
        </p:nvPicPr>
        <p:blipFill>
          <a:blip r:embed="rId4">
            <a:extLst>
              <a:ext uri="{28A0092B-C50C-407E-A947-70E740481C1C}">
                <a14:useLocalDpi xmlns:a14="http://schemas.microsoft.com/office/drawing/2010/main" val="0"/>
              </a:ext>
            </a:extLst>
          </a:blip>
          <a:srcRect l="3101" t="23622" r="4724" b="11417"/>
          <a:stretch>
            <a:fillRect/>
          </a:stretch>
        </p:blipFill>
        <p:spPr bwMode="auto">
          <a:xfrm>
            <a:off x="4129088" y="4292454"/>
            <a:ext cx="19431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ERs"/>
          <p:cNvPicPr>
            <a:picLocks noChangeAspect="1" noChangeArrowheads="1"/>
          </p:cNvPicPr>
          <p:nvPr/>
        </p:nvPicPr>
        <p:blipFill>
          <a:blip r:embed="rId5">
            <a:extLst>
              <a:ext uri="{28A0092B-C50C-407E-A947-70E740481C1C}">
                <a14:useLocalDpi xmlns:a14="http://schemas.microsoft.com/office/drawing/2010/main" val="0"/>
              </a:ext>
            </a:extLst>
          </a:blip>
          <a:srcRect l="10417" t="21408" r="2083" b="9375"/>
          <a:stretch>
            <a:fillRect/>
          </a:stretch>
        </p:blipFill>
        <p:spPr bwMode="auto">
          <a:xfrm>
            <a:off x="6186488" y="4773467"/>
            <a:ext cx="2843212"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7"/>
          <p:cNvSpPr txBox="1">
            <a:spLocks noChangeArrowheads="1"/>
          </p:cNvSpPr>
          <p:nvPr/>
        </p:nvSpPr>
        <p:spPr bwMode="auto">
          <a:xfrm>
            <a:off x="212725" y="3879704"/>
            <a:ext cx="341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de-DE" altLang="de-DE" sz="2000"/>
              <a:t>High Current Injector (1999)</a:t>
            </a:r>
          </a:p>
        </p:txBody>
      </p:sp>
      <p:sp>
        <p:nvSpPr>
          <p:cNvPr id="21" name="Text Box 8"/>
          <p:cNvSpPr txBox="1">
            <a:spLocks noChangeArrowheads="1"/>
          </p:cNvSpPr>
          <p:nvPr/>
        </p:nvSpPr>
        <p:spPr bwMode="auto">
          <a:xfrm>
            <a:off x="4135438" y="3903517"/>
            <a:ext cx="195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de-DE" altLang="de-DE" sz="2000"/>
              <a:t>Alvarez (1975)</a:t>
            </a:r>
          </a:p>
        </p:txBody>
      </p:sp>
      <p:sp>
        <p:nvSpPr>
          <p:cNvPr id="22" name="Text Box 9"/>
          <p:cNvSpPr txBox="1">
            <a:spLocks noChangeArrowheads="1"/>
          </p:cNvSpPr>
          <p:nvPr/>
        </p:nvSpPr>
        <p:spPr bwMode="auto">
          <a:xfrm>
            <a:off x="6162675" y="4014642"/>
            <a:ext cx="28432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de-DE" altLang="de-DE" sz="2000"/>
              <a:t>Single Gap Resonators (1975)</a:t>
            </a:r>
          </a:p>
        </p:txBody>
      </p:sp>
      <p:pic>
        <p:nvPicPr>
          <p:cNvPr id="23" name="Picture 10" descr="Rc1959_3_ih"/>
          <p:cNvPicPr>
            <a:picLocks noGrp="1" noChangeAspect="1" noChangeArrowheads="1"/>
          </p:cNvPicPr>
          <p:nvPr/>
        </p:nvPicPr>
        <p:blipFill>
          <a:blip r:embed="rId6">
            <a:extLst>
              <a:ext uri="{28A0092B-C50C-407E-A947-70E740481C1C}">
                <a14:useLocalDpi xmlns:a14="http://schemas.microsoft.com/office/drawing/2010/main" val="0"/>
              </a:ext>
            </a:extLst>
          </a:blip>
          <a:srcRect t="20018" b="20018"/>
          <a:stretch>
            <a:fillRect/>
          </a:stretch>
        </p:blipFill>
        <p:spPr bwMode="auto">
          <a:xfrm>
            <a:off x="3900488" y="865042"/>
            <a:ext cx="2138362"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1"/>
          <p:cNvSpPr txBox="1">
            <a:spLocks noChangeArrowheads="1"/>
          </p:cNvSpPr>
          <p:nvPr/>
        </p:nvSpPr>
        <p:spPr bwMode="auto">
          <a:xfrm>
            <a:off x="-22225" y="1180954"/>
            <a:ext cx="4167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de-DE" altLang="de-DE" sz="2000"/>
              <a:t>High Charge State Injector (1991)</a:t>
            </a:r>
          </a:p>
        </p:txBody>
      </p:sp>
      <p:sp>
        <p:nvSpPr>
          <p:cNvPr id="25" name="Datumsplatzhalter 3"/>
          <p:cNvSpPr txBox="1">
            <a:spLocks/>
          </p:cNvSpPr>
          <p:nvPr/>
        </p:nvSpPr>
        <p:spPr>
          <a:xfrm>
            <a:off x="7421418" y="6635510"/>
            <a:ext cx="848374" cy="365125"/>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00" dirty="0" smtClean="0"/>
              <a:t>     31.10.14</a:t>
            </a:r>
            <a:endParaRPr lang="de-DE" sz="1000" dirty="0"/>
          </a:p>
        </p:txBody>
      </p:sp>
      <p:sp>
        <p:nvSpPr>
          <p:cNvPr id="26" name="Fußzeilenplatzhalter 7"/>
          <p:cNvSpPr txBox="1">
            <a:spLocks/>
          </p:cNvSpPr>
          <p:nvPr/>
        </p:nvSpPr>
        <p:spPr>
          <a:xfrm>
            <a:off x="3971924" y="6643478"/>
            <a:ext cx="3686176" cy="357157"/>
          </a:xfrm>
          <a:prstGeom prst="rect">
            <a:avLst/>
          </a:prstGeom>
        </p:spPr>
        <p:txBody>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ltLang="de-DE" sz="1000" dirty="0" smtClean="0"/>
              <a:t>W. Barth, WAO 2014, Mainz/Germany</a:t>
            </a:r>
            <a:endParaRPr lang="de-DE" sz="1000" dirty="0"/>
          </a:p>
        </p:txBody>
      </p:sp>
    </p:spTree>
    <p:extLst>
      <p:ext uri="{BB962C8B-B14F-4D97-AF65-F5344CB8AC3E}">
        <p14:creationId xmlns:p14="http://schemas.microsoft.com/office/powerpoint/2010/main" val="16892015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500"/>
                                        <p:tgtEl>
                                          <p:spTgt spid="1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9"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9"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9"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dissolv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20" grpId="0"/>
      <p:bldP spid="21" grpId="0"/>
      <p:bldP spid="2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Rc26398"/>
          <p:cNvPicPr preferRelativeResize="0">
            <a:picLocks noChangeAspect="1" noChangeArrowheads="1"/>
          </p:cNvPicPr>
          <p:nvPr/>
        </p:nvPicPr>
        <p:blipFill rotWithShape="1">
          <a:blip r:embed="rId2">
            <a:extLst>
              <a:ext uri="{28A0092B-C50C-407E-A947-70E740481C1C}">
                <a14:useLocalDpi xmlns:a14="http://schemas.microsoft.com/office/drawing/2010/main" val="0"/>
              </a:ext>
            </a:extLst>
          </a:blip>
          <a:srcRect t="8859" b="15946"/>
          <a:stretch/>
        </p:blipFill>
        <p:spPr bwMode="auto">
          <a:xfrm>
            <a:off x="1" y="0"/>
            <a:ext cx="9144000" cy="68760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1"/>
          <p:cNvSpPr txBox="1">
            <a:spLocks/>
          </p:cNvSpPr>
          <p:nvPr/>
        </p:nvSpPr>
        <p:spPr>
          <a:xfrm>
            <a:off x="3250664" y="6117389"/>
            <a:ext cx="4963437" cy="461479"/>
          </a:xfrm>
          <a:prstGeom prst="rect">
            <a:avLst/>
          </a:prstGeom>
          <a:solidFill>
            <a:srgbClr val="FFFF00">
              <a:alpha val="60000"/>
            </a:srgbClr>
          </a:solidFill>
        </p:spPr>
        <p:txBody>
          <a:bodyPr vert="horz" lIns="91440" tIns="45720" rIns="91440" bIns="45720" rtlCol="0" anchor="b" anchorCtr="0">
            <a:normAutofit fontScale="92500"/>
          </a:bodyPr>
          <a:lstStyle>
            <a:defPPr>
              <a:defRPr lang="de-DE"/>
            </a:defPPr>
            <a:lvl1pPr algn="ctr">
              <a:spcBef>
                <a:spcPct val="0"/>
              </a:spcBef>
              <a:buNone/>
              <a:defRPr sz="2400" b="1">
                <a:solidFill>
                  <a:srgbClr val="333333"/>
                </a:solidFill>
                <a:latin typeface="Arial"/>
                <a:ea typeface="+mj-ea"/>
                <a:cs typeface="Arial"/>
              </a:defRPr>
            </a:lvl1pPr>
          </a:lstStyle>
          <a:p>
            <a:r>
              <a:rPr lang="en-US" altLang="de-DE" dirty="0" smtClean="0"/>
              <a:t>GSI-</a:t>
            </a:r>
            <a:r>
              <a:rPr lang="en-US" altLang="de-DE" dirty="0" err="1" smtClean="0"/>
              <a:t>Interdigital</a:t>
            </a:r>
            <a:r>
              <a:rPr lang="en-US" altLang="de-DE" dirty="0" smtClean="0"/>
              <a:t> H-Mode Structure</a:t>
            </a:r>
            <a:endParaRPr lang="de-DE" altLang="de-DE" dirty="0">
              <a:solidFill>
                <a:srgbClr val="FF0000"/>
              </a:solidFill>
            </a:endParaRPr>
          </a:p>
        </p:txBody>
      </p:sp>
    </p:spTree>
    <p:extLst>
      <p:ext uri="{BB962C8B-B14F-4D97-AF65-F5344CB8AC3E}">
        <p14:creationId xmlns:p14="http://schemas.microsoft.com/office/powerpoint/2010/main" val="3366725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si-folienmaster">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gsi-folienmaster</Template>
  <TotalTime>0</TotalTime>
  <Words>482</Words>
  <Application>Microsoft Office PowerPoint</Application>
  <PresentationFormat>Bildschirmpräsentation (4:3)</PresentationFormat>
  <Paragraphs>88</Paragraphs>
  <Slides>10</Slides>
  <Notes>0</Notes>
  <HiddenSlides>0</HiddenSlides>
  <MMClips>0</MMClips>
  <ScaleCrop>false</ScaleCrop>
  <HeadingPairs>
    <vt:vector size="4" baseType="variant">
      <vt:variant>
        <vt:lpstr>Design</vt:lpstr>
      </vt:variant>
      <vt:variant>
        <vt:i4>1</vt:i4>
      </vt:variant>
      <vt:variant>
        <vt:lpstr>Folientitel</vt:lpstr>
      </vt:variant>
      <vt:variant>
        <vt:i4>10</vt:i4>
      </vt:variant>
    </vt:vector>
  </HeadingPairs>
  <TitlesOfParts>
    <vt:vector size="11" baseType="lpstr">
      <vt:lpstr>gsi-folienmaster</vt:lpstr>
      <vt:lpstr>GSI visitation </vt:lpstr>
      <vt:lpstr>Welcome to...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GSI Helmholzzentrum für Schwerionenforschung 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Barth, Winfried Dr.</dc:creator>
  <cp:lastModifiedBy>Barth, Winfried Dr.</cp:lastModifiedBy>
  <cp:revision>124</cp:revision>
  <cp:lastPrinted>2014-10-09T19:55:05Z</cp:lastPrinted>
  <dcterms:created xsi:type="dcterms:W3CDTF">2014-05-22T15:06:17Z</dcterms:created>
  <dcterms:modified xsi:type="dcterms:W3CDTF">2014-10-30T18:32:23Z</dcterms:modified>
</cp:coreProperties>
</file>