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81" r:id="rId4"/>
    <p:sldId id="299" r:id="rId5"/>
    <p:sldId id="304" r:id="rId6"/>
    <p:sldId id="300" r:id="rId7"/>
    <p:sldId id="283" r:id="rId8"/>
    <p:sldId id="296" r:id="rId9"/>
    <p:sldId id="262" r:id="rId10"/>
    <p:sldId id="286" r:id="rId11"/>
    <p:sldId id="287" r:id="rId12"/>
    <p:sldId id="288" r:id="rId13"/>
    <p:sldId id="289" r:id="rId14"/>
    <p:sldId id="290" r:id="rId15"/>
    <p:sldId id="291" r:id="rId16"/>
    <p:sldId id="293" r:id="rId17"/>
    <p:sldId id="294" r:id="rId18"/>
    <p:sldId id="279" r:id="rId19"/>
    <p:sldId id="302" r:id="rId20"/>
    <p:sldId id="301" r:id="rId2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DBB63"/>
    <a:srgbClr val="66CCFF"/>
    <a:srgbClr val="3399FF"/>
    <a:srgbClr val="FFCC00"/>
    <a:srgbClr val="EAEAEA"/>
    <a:srgbClr val="EBEBEB"/>
    <a:srgbClr val="E8E8E8"/>
    <a:srgbClr val="E8E6E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1" autoAdjust="0"/>
  </p:normalViewPr>
  <p:slideViewPr>
    <p:cSldViewPr snapToObjects="1">
      <p:cViewPr>
        <p:scale>
          <a:sx n="125" d="100"/>
          <a:sy n="125" d="100"/>
        </p:scale>
        <p:origin x="-1140" y="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0" d="100"/>
          <a:sy n="90" d="100"/>
        </p:scale>
        <p:origin x="-37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29.10.2014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29.10.2014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6700" indent="-266700">
              <a:defRPr/>
            </a:lvl1pPr>
            <a:lvl2pPr marL="628650" indent="-171450">
              <a:defRPr/>
            </a:lvl2pPr>
            <a:lvl3pPr marL="1076325" indent="-161925">
              <a:defRPr/>
            </a:lvl3pPr>
            <a:lvl4pPr marL="1524000" indent="-152400">
              <a:defRPr/>
            </a:lvl4pPr>
            <a:lvl5pPr marL="1971675" indent="-142875"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 marL="180975" indent="-180975">
              <a:spcBef>
                <a:spcPts val="600"/>
              </a:spcBef>
              <a:defRPr sz="1600"/>
            </a:lvl1pPr>
            <a:lvl2pPr marL="447675" indent="-180975">
              <a:defRPr sz="1400"/>
            </a:lvl2pPr>
            <a:lvl3pPr marL="714375" indent="-171450">
              <a:defRPr sz="1200"/>
            </a:lvl3pPr>
            <a:lvl4pPr marL="895350" indent="-180975">
              <a:defRPr sz="1100"/>
            </a:lvl4pPr>
            <a:lvl5pPr marL="1076325" indent="-180975"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 marL="180975" indent="-180975">
              <a:spcBef>
                <a:spcPts val="600"/>
              </a:spcBef>
              <a:defRPr sz="1600"/>
            </a:lvl1pPr>
            <a:lvl2pPr marL="447675" indent="-180975">
              <a:defRPr sz="1400"/>
            </a:lvl2pPr>
            <a:lvl3pPr marL="714375" indent="-171450">
              <a:defRPr sz="1200"/>
            </a:lvl3pPr>
            <a:lvl4pPr marL="895350" indent="-180975">
              <a:defRPr sz="1100"/>
            </a:lvl4pPr>
            <a:lvl5pPr marL="1076325" indent="-180975"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1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hyperlink" Target="http://www.fair-center.e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Operation of </a:t>
            </a:r>
            <a:br>
              <a:rPr lang="en-US" sz="2400" dirty="0" smtClean="0"/>
            </a:br>
            <a:r>
              <a:rPr lang="en-US" dirty="0" smtClean="0"/>
              <a:t>GSI and FAIR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284500"/>
            <a:ext cx="6400800" cy="728676"/>
          </a:xfrm>
        </p:spPr>
        <p:txBody>
          <a:bodyPr>
            <a:noAutofit/>
          </a:bodyPr>
          <a:lstStyle/>
          <a:p>
            <a:r>
              <a:rPr lang="en-US" sz="1800" dirty="0" smtClean="0"/>
              <a:t>David Ondreka</a:t>
            </a:r>
          </a:p>
          <a:p>
            <a:r>
              <a:rPr lang="en-US" sz="1800" dirty="0" smtClean="0"/>
              <a:t>WAO 2014, Mainz, 31.10.2014</a:t>
            </a:r>
            <a:br>
              <a:rPr lang="en-US" sz="1800" dirty="0" smtClean="0"/>
            </a:b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Site: Construction Work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Construction site cleared</a:t>
            </a:r>
          </a:p>
          <a:p>
            <a:r>
              <a:rPr lang="en-US" dirty="0" smtClean="0"/>
              <a:t>Access road constructed</a:t>
            </a:r>
          </a:p>
          <a:p>
            <a:r>
              <a:rPr lang="en-US" dirty="0" smtClean="0"/>
              <a:t>1400 concrete piles implanted</a:t>
            </a:r>
          </a:p>
          <a:p>
            <a:pPr lvl="1"/>
            <a:r>
              <a:rPr lang="en-US" dirty="0" smtClean="0"/>
              <a:t>Stabilization of ground</a:t>
            </a:r>
          </a:p>
          <a:p>
            <a:pPr lvl="1"/>
            <a:r>
              <a:rPr lang="en-US" dirty="0" smtClean="0"/>
              <a:t>Minimization of settlement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5533505" y="1251328"/>
            <a:ext cx="3564904" cy="2421728"/>
            <a:chOff x="5579096" y="1251328"/>
            <a:chExt cx="3564904" cy="24217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125" name="Picture 5" descr="Q:\GSI\FAIR\Präsentationen\Conferences\WAO_2014_FAIR_Operation\images\gsi_google_map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9096" y="1251328"/>
              <a:ext cx="3564904" cy="242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5723112" y="1386669"/>
              <a:ext cx="880617" cy="205629"/>
            </a:xfrm>
            <a:prstGeom prst="rect">
              <a:avLst/>
            </a:prstGeom>
            <a:solidFill>
              <a:srgbClr val="FDBB63"/>
            </a:solidFill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none" lIns="36000" tIns="18000" rIns="36000" bIns="18000" rtlCol="0" anchor="t">
              <a:spAutoFit/>
            </a:bodyPr>
            <a:lstStyle/>
            <a:p>
              <a:pPr algn="ctr"/>
              <a:r>
                <a:rPr lang="en-US" sz="1100" dirty="0" err="1" smtClean="0"/>
                <a:t>google.maps</a:t>
              </a:r>
              <a:endParaRPr lang="de-DE" sz="1100" dirty="0" smtClean="0"/>
            </a:p>
          </p:txBody>
        </p:sp>
      </p:grpSp>
      <p:pic>
        <p:nvPicPr>
          <p:cNvPr id="5127" name="Picture 7" descr="Q:\GSI\FAIR\Präsentationen\Conferences\WAO_2014_FAIR_Operation\images\FAIR_luftbild_quadcop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94" y="3533248"/>
            <a:ext cx="5115470" cy="28774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8272076" y="6150298"/>
            <a:ext cx="778024" cy="205629"/>
          </a:xfrm>
          <a:prstGeom prst="rect">
            <a:avLst/>
          </a:prstGeom>
          <a:solidFill>
            <a:srgbClr val="FDBB63"/>
          </a:solidFill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/>
          <a:p>
            <a:pPr algn="ctr"/>
            <a:r>
              <a:rPr lang="en-US" sz="1100" dirty="0" err="1" smtClean="0"/>
              <a:t>quadcopter</a:t>
            </a:r>
            <a:endParaRPr lang="de-DE" sz="1100" dirty="0" smtClean="0"/>
          </a:p>
        </p:txBody>
      </p:sp>
      <p:pic>
        <p:nvPicPr>
          <p:cNvPr id="2050" name="Picture 2" descr="Q:\GSI\FAIR\Präsentationen\Conferences\WAO_2014_FAIR_Operation\images\fair_bohrgera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72082"/>
            <a:ext cx="4066368" cy="30532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3555421" y="1935433"/>
            <a:ext cx="2880320" cy="2155575"/>
            <a:chOff x="4723260" y="3068960"/>
            <a:chExt cx="2880320" cy="2155575"/>
          </a:xfr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5124" name="Picture 4" descr="Q:\GSI\FAIR\Präsentationen\Conferences\WAO_2014_FAIR_Operation\images\fair_webcam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3260" y="3068960"/>
              <a:ext cx="2880320" cy="215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4772135" y="4869160"/>
              <a:ext cx="989621" cy="205629"/>
            </a:xfrm>
            <a:prstGeom prst="rect">
              <a:avLst/>
            </a:prstGeom>
            <a:solidFill>
              <a:srgbClr val="FDBB63"/>
            </a:solidFill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none" lIns="36000" tIns="18000" rIns="36000" bIns="18000" rtlCol="0" anchor="t">
              <a:spAutoFit/>
            </a:bodyPr>
            <a:lstStyle/>
            <a:p>
              <a:pPr algn="ctr"/>
              <a:r>
                <a:rPr lang="en-US" sz="1100" dirty="0" smtClean="0"/>
                <a:t>FAIR Webcam</a:t>
              </a:r>
              <a:endParaRPr lang="de-DE" sz="1100" dirty="0" smtClean="0"/>
            </a:p>
          </p:txBody>
        </p:sp>
      </p:grp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80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Procurement Status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95784"/>
          </a:xfrm>
        </p:spPr>
        <p:txBody>
          <a:bodyPr>
            <a:normAutofit/>
          </a:bodyPr>
          <a:lstStyle/>
          <a:p>
            <a:r>
              <a:rPr lang="en-US" dirty="0" smtClean="0"/>
              <a:t>Procurement of FAIR components</a:t>
            </a:r>
          </a:p>
          <a:p>
            <a:pPr lvl="1"/>
            <a:r>
              <a:rPr lang="en-US" dirty="0" smtClean="0"/>
              <a:t>Several large series started</a:t>
            </a:r>
          </a:p>
          <a:p>
            <a:pPr lvl="2"/>
            <a:r>
              <a:rPr lang="en-US" dirty="0" smtClean="0"/>
              <a:t>SIS100 dipoles and RF cavities</a:t>
            </a:r>
          </a:p>
          <a:p>
            <a:pPr lvl="2"/>
            <a:r>
              <a:rPr lang="en-US" dirty="0" smtClean="0"/>
              <a:t>HEBT dipoles and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pPr lvl="1"/>
            <a:r>
              <a:rPr lang="en-US" dirty="0" smtClean="0"/>
              <a:t>Many pre-series components under testing</a:t>
            </a:r>
          </a:p>
          <a:p>
            <a:pPr lvl="1"/>
            <a:r>
              <a:rPr lang="en-US" dirty="0" smtClean="0"/>
              <a:t>Many components to be ordered next year</a:t>
            </a:r>
          </a:p>
          <a:p>
            <a:pPr lvl="1"/>
            <a:r>
              <a:rPr lang="en-US" dirty="0" smtClean="0"/>
              <a:t>Bulk will arrive from 2016 on</a:t>
            </a:r>
          </a:p>
          <a:p>
            <a:pPr lvl="1"/>
            <a:r>
              <a:rPr lang="en-US" dirty="0"/>
              <a:t>Consistent with project </a:t>
            </a:r>
            <a:r>
              <a:rPr lang="en-US" dirty="0" smtClean="0"/>
              <a:t>schedule</a:t>
            </a:r>
          </a:p>
          <a:p>
            <a:r>
              <a:rPr lang="en-US" dirty="0" smtClean="0"/>
              <a:t>Upgrade program for GSI accelerators</a:t>
            </a:r>
          </a:p>
          <a:p>
            <a:pPr lvl="1"/>
            <a:r>
              <a:rPr lang="en-US" dirty="0" smtClean="0"/>
              <a:t>SIS18 and UNILAC upgrade programs</a:t>
            </a:r>
            <a:br>
              <a:rPr lang="en-US" dirty="0" smtClean="0"/>
            </a:br>
            <a:r>
              <a:rPr lang="en-US" dirty="0" smtClean="0"/>
              <a:t>for FAIR injector mode</a:t>
            </a:r>
          </a:p>
          <a:p>
            <a:pPr lvl="1"/>
            <a:r>
              <a:rPr lang="en-US" dirty="0" smtClean="0"/>
              <a:t>Upgrades started, to be completed in 2017</a:t>
            </a:r>
          </a:p>
          <a:p>
            <a:r>
              <a:rPr lang="en-US" dirty="0" smtClean="0"/>
              <a:t>GSI </a:t>
            </a:r>
            <a:r>
              <a:rPr lang="en-US" dirty="0"/>
              <a:t>campus infrastructure</a:t>
            </a:r>
          </a:p>
          <a:p>
            <a:pPr lvl="1"/>
            <a:r>
              <a:rPr lang="en-US" dirty="0" smtClean="0"/>
              <a:t>Testing areas for site acceptance tests</a:t>
            </a:r>
          </a:p>
          <a:p>
            <a:pPr lvl="1"/>
            <a:r>
              <a:rPr lang="en-US" dirty="0" smtClean="0"/>
              <a:t>Cryogenic magnet testing facilities</a:t>
            </a:r>
          </a:p>
          <a:p>
            <a:pPr lvl="2"/>
            <a:r>
              <a:rPr lang="en-US" dirty="0" smtClean="0"/>
              <a:t>Prototype test facility for SIS100 dipoles</a:t>
            </a:r>
          </a:p>
          <a:p>
            <a:pPr lvl="2"/>
            <a:r>
              <a:rPr lang="en-US" dirty="0" smtClean="0"/>
              <a:t>Serial test facility for SIS100 dipoles</a:t>
            </a:r>
            <a:br>
              <a:rPr lang="en-US" dirty="0" smtClean="0"/>
            </a:br>
            <a:r>
              <a:rPr lang="en-US" dirty="0" smtClean="0"/>
              <a:t>and string tests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4703414" y="3068960"/>
            <a:ext cx="2084010" cy="1773610"/>
            <a:chOff x="6935662" y="1506984"/>
            <a:chExt cx="2084010" cy="1773610"/>
          </a:xfrm>
        </p:grpSpPr>
        <p:pic>
          <p:nvPicPr>
            <p:cNvPr id="6" name="Picture 8" descr="IMG_004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662" y="1506984"/>
              <a:ext cx="2084010" cy="17736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7782804" y="3026306"/>
              <a:ext cx="1189997" cy="205629"/>
            </a:xfrm>
            <a:prstGeom prst="rect">
              <a:avLst/>
            </a:prstGeom>
            <a:solidFill>
              <a:srgbClr val="FDBB63"/>
            </a:solidFill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none" lIns="36000" tIns="18000" rIns="36000" bIns="18000" rtlCol="0" anchor="t">
              <a:spAutoFit/>
            </a:bodyPr>
            <a:lstStyle/>
            <a:p>
              <a:pPr algn="ctr"/>
              <a:r>
                <a:rPr lang="en-US" sz="1100" dirty="0" smtClean="0"/>
                <a:t>SIS18 H=2 Cavity</a:t>
              </a:r>
              <a:endParaRPr lang="de-DE" sz="1100" dirty="0" smtClean="0"/>
            </a:p>
          </p:txBody>
        </p:sp>
      </p:grpSp>
      <p:pic>
        <p:nvPicPr>
          <p:cNvPr id="9" name="Picture 9" descr="C:\Users\spiller\Pictures\GSI\babcock01_kl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64" y="5059104"/>
            <a:ext cx="2088232" cy="13942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6876256" y="4647169"/>
            <a:ext cx="2095404" cy="1802461"/>
            <a:chOff x="6561440" y="1746214"/>
            <a:chExt cx="2095404" cy="1802461"/>
          </a:xfrm>
        </p:grpSpPr>
        <p:pic>
          <p:nvPicPr>
            <p:cNvPr id="3074" name="Picture 2" descr="D:\LOCALHOME\SAFE\WAO_2014_Operation_GSI_FAIR\stf\st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1440" y="1746214"/>
              <a:ext cx="2095404" cy="18024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>
              <a:off x="7464230" y="3279494"/>
              <a:ext cx="1130686" cy="205629"/>
            </a:xfrm>
            <a:prstGeom prst="rect">
              <a:avLst/>
            </a:prstGeom>
            <a:solidFill>
              <a:srgbClr val="FDBB63"/>
            </a:solidFill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none" lIns="36000" tIns="18000" rIns="36000" bIns="18000" rtlCol="0" anchor="t">
              <a:spAutoFit/>
            </a:bodyPr>
            <a:lstStyle/>
            <a:p>
              <a:pPr algn="ctr"/>
              <a:r>
                <a:rPr lang="en-US" sz="1100" dirty="0" smtClean="0"/>
                <a:t>Serial test facility</a:t>
              </a:r>
              <a:endParaRPr lang="de-DE" sz="1100" dirty="0" smtClean="0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4694499" y="1327162"/>
            <a:ext cx="2649275" cy="1600782"/>
            <a:chOff x="4703332" y="3356992"/>
            <a:chExt cx="2649275" cy="1600782"/>
          </a:xfrm>
        </p:grpSpPr>
        <p:pic>
          <p:nvPicPr>
            <p:cNvPr id="7" name="pasted-image.ti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8" r="962"/>
            <a:stretch/>
          </p:blipFill>
          <p:spPr bwMode="auto">
            <a:xfrm>
              <a:off x="4703332" y="3356992"/>
              <a:ext cx="2649275" cy="1600782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miter lim="4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feld 22"/>
            <p:cNvSpPr txBox="1"/>
            <p:nvPr/>
          </p:nvSpPr>
          <p:spPr>
            <a:xfrm>
              <a:off x="4749649" y="4696266"/>
              <a:ext cx="1084198" cy="205629"/>
            </a:xfrm>
            <a:prstGeom prst="rect">
              <a:avLst/>
            </a:prstGeom>
            <a:solidFill>
              <a:srgbClr val="FDBB63"/>
            </a:solidFill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none" lIns="36000" tIns="18000" rIns="36000" bIns="18000" rtlCol="0" anchor="t">
              <a:spAutoFit/>
            </a:bodyPr>
            <a:lstStyle/>
            <a:p>
              <a:pPr algn="ctr"/>
              <a:r>
                <a:rPr lang="en-US" sz="1100" dirty="0" smtClean="0"/>
                <a:t>p-</a:t>
              </a:r>
              <a:r>
                <a:rPr lang="en-US" sz="1100" dirty="0" err="1" smtClean="0"/>
                <a:t>Linac</a:t>
              </a:r>
              <a:r>
                <a:rPr lang="en-US" sz="1100" dirty="0" smtClean="0"/>
                <a:t> Klystron</a:t>
              </a:r>
              <a:endParaRPr lang="de-DE" sz="1100" dirty="0" smtClean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6876257" y="3068960"/>
            <a:ext cx="2091446" cy="1501103"/>
            <a:chOff x="6876257" y="3112430"/>
            <a:chExt cx="2091446" cy="1501103"/>
          </a:xfrm>
        </p:grpSpPr>
        <p:pic>
          <p:nvPicPr>
            <p:cNvPr id="3075" name="Picture 3" descr="Q:\GSI\FAIR\Präsentationen\Conferences\WAO_2014_FAIR_Operation\images\sfrs_dipol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7" y="3112430"/>
              <a:ext cx="2091446" cy="1501103"/>
            </a:xfrm>
            <a:prstGeom prst="rect">
              <a:avLst/>
            </a:prstGeom>
            <a:noFill/>
            <a:ln w="12700">
              <a:solidFill>
                <a:srgbClr val="00008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feld 24"/>
            <p:cNvSpPr txBox="1"/>
            <p:nvPr/>
          </p:nvSpPr>
          <p:spPr>
            <a:xfrm>
              <a:off x="7694222" y="4365104"/>
              <a:ext cx="1220454" cy="205629"/>
            </a:xfrm>
            <a:prstGeom prst="rect">
              <a:avLst/>
            </a:prstGeom>
            <a:solidFill>
              <a:srgbClr val="FDBB63"/>
            </a:solidFill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none" lIns="36000" tIns="18000" rIns="36000" bIns="18000" rtlCol="0" anchor="t">
              <a:spAutoFit/>
            </a:bodyPr>
            <a:lstStyle/>
            <a:p>
              <a:pPr algn="ctr"/>
              <a:r>
                <a:rPr lang="en-US" sz="1100" dirty="0" smtClean="0"/>
                <a:t>Super-FRS Dipole</a:t>
              </a:r>
              <a:endParaRPr lang="de-DE" sz="1100" dirty="0" smtClean="0"/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5750006" y="6195984"/>
            <a:ext cx="976797" cy="205629"/>
          </a:xfrm>
          <a:prstGeom prst="rect">
            <a:avLst/>
          </a:prstGeom>
          <a:solidFill>
            <a:srgbClr val="FDBB63"/>
          </a:solidFill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/>
          <a:p>
            <a:pPr algn="ctr"/>
            <a:r>
              <a:rPr lang="en-US" sz="1100" dirty="0" smtClean="0"/>
              <a:t>SIS100 Dipole</a:t>
            </a:r>
            <a:endParaRPr lang="de-DE" sz="1100" dirty="0" smtClean="0"/>
          </a:p>
        </p:txBody>
      </p:sp>
      <p:pic>
        <p:nvPicPr>
          <p:cNvPr id="3076" name="Picture 4" descr="Q:\GSI\FAIR\Präsentationen\Conferences\WAO_2014_FAIR_Operation\images\p-Linac\CH 2 entrance_sma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45" y="1322944"/>
            <a:ext cx="1525447" cy="1602000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7465620" y="1355926"/>
            <a:ext cx="1210836" cy="205629"/>
          </a:xfrm>
          <a:prstGeom prst="rect">
            <a:avLst/>
          </a:prstGeom>
          <a:solidFill>
            <a:srgbClr val="FDBB63"/>
          </a:solidFill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/>
          <a:p>
            <a:pPr algn="ctr"/>
            <a:r>
              <a:rPr lang="en-US" sz="1100" dirty="0" smtClean="0"/>
              <a:t>p-</a:t>
            </a:r>
            <a:r>
              <a:rPr lang="en-US" sz="1100" dirty="0" err="1" smtClean="0"/>
              <a:t>Linac</a:t>
            </a:r>
            <a:r>
              <a:rPr lang="en-US" sz="1100" dirty="0" smtClean="0"/>
              <a:t> CH Cavity</a:t>
            </a:r>
            <a:endParaRPr lang="de-DE" sz="1100" dirty="0" smtClean="0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29" name="Fußzeilenplatzhalt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74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Operation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37112"/>
          </a:xfrm>
        </p:spPr>
        <p:txBody>
          <a:bodyPr>
            <a:normAutofit/>
          </a:bodyPr>
          <a:lstStyle/>
          <a:p>
            <a:r>
              <a:rPr lang="en-US" dirty="0" smtClean="0"/>
              <a:t>Goal: Maximal scientific use</a:t>
            </a:r>
          </a:p>
          <a:p>
            <a:pPr lvl="1"/>
            <a:r>
              <a:rPr lang="en-US" dirty="0" smtClean="0"/>
              <a:t>Maximization of beam on target through</a:t>
            </a:r>
            <a:r>
              <a:rPr lang="en-US" dirty="0"/>
              <a:t> </a:t>
            </a:r>
            <a:r>
              <a:rPr lang="en-US" dirty="0" smtClean="0"/>
              <a:t>parallel execution of experiments in FAIR</a:t>
            </a:r>
          </a:p>
          <a:p>
            <a:pPr lvl="1"/>
            <a:r>
              <a:rPr lang="en-US" dirty="0" smtClean="0"/>
              <a:t>Requires sophisticated coordination of the various accelerators and transfer lines</a:t>
            </a:r>
          </a:p>
          <a:p>
            <a:r>
              <a:rPr lang="en-US" dirty="0" smtClean="0"/>
              <a:t>Boundary conditions</a:t>
            </a:r>
          </a:p>
          <a:p>
            <a:pPr lvl="1"/>
            <a:r>
              <a:rPr lang="en-US" dirty="0" smtClean="0"/>
              <a:t>Similar flexibility requirements as for GSI</a:t>
            </a:r>
          </a:p>
          <a:p>
            <a:pPr lvl="2"/>
            <a:r>
              <a:rPr lang="en-US" dirty="0" smtClean="0"/>
              <a:t>Longer beam times for main experiments</a:t>
            </a:r>
            <a:br>
              <a:rPr lang="en-US" dirty="0" smtClean="0"/>
            </a:br>
            <a:r>
              <a:rPr lang="en-US" dirty="0" smtClean="0"/>
              <a:t>(statistics, polarity changes)</a:t>
            </a:r>
          </a:p>
          <a:p>
            <a:pPr lvl="2"/>
            <a:r>
              <a:rPr lang="en-US" dirty="0" smtClean="0"/>
              <a:t>Still shorter beam times for tests</a:t>
            </a:r>
          </a:p>
          <a:p>
            <a:pPr lvl="2"/>
            <a:r>
              <a:rPr lang="en-US" dirty="0" smtClean="0"/>
              <a:t>GSI operation will continue</a:t>
            </a:r>
          </a:p>
          <a:p>
            <a:pPr lvl="1"/>
            <a:r>
              <a:rPr lang="en-US" dirty="0" smtClean="0"/>
              <a:t>Operation of GSI/FAIR by 5 operators</a:t>
            </a:r>
            <a:endParaRPr lang="en-US" dirty="0"/>
          </a:p>
          <a:p>
            <a:pPr lvl="2"/>
            <a:r>
              <a:rPr lang="en-US" dirty="0" smtClean="0"/>
              <a:t>4 beam operators, 1 </a:t>
            </a:r>
            <a:r>
              <a:rPr lang="en-US" dirty="0" err="1" smtClean="0"/>
              <a:t>cryo</a:t>
            </a:r>
            <a:r>
              <a:rPr lang="en-US" dirty="0" smtClean="0"/>
              <a:t> operator</a:t>
            </a:r>
          </a:p>
          <a:p>
            <a:pPr lvl="2"/>
            <a:r>
              <a:rPr lang="en-US" dirty="0" smtClean="0"/>
              <a:t>Basis for operating cost estimates</a:t>
            </a:r>
          </a:p>
          <a:p>
            <a:pPr lvl="2"/>
            <a:r>
              <a:rPr lang="en-US" dirty="0" smtClean="0"/>
              <a:t>Only two additional operators for FAIR</a:t>
            </a:r>
          </a:p>
          <a:p>
            <a:pPr lvl="2"/>
            <a:r>
              <a:rPr lang="en-US" dirty="0" smtClean="0"/>
              <a:t>Requires very good support from the operating environment</a:t>
            </a:r>
          </a:p>
          <a:p>
            <a:r>
              <a:rPr lang="en-US" dirty="0" smtClean="0"/>
              <a:t>Details specified in operating concept</a:t>
            </a:r>
          </a:p>
          <a:p>
            <a:pPr lvl="1"/>
            <a:r>
              <a:rPr lang="en-US" dirty="0" smtClean="0"/>
              <a:t>Presently being worked out</a:t>
            </a:r>
          </a:p>
        </p:txBody>
      </p:sp>
      <p:pic>
        <p:nvPicPr>
          <p:cNvPr id="4099" name="Picture 3" descr="Q:\GSI\FAIR\Präsentationen\Conferences\WAO_2014_FAIR_Operation\images\fair_cen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00829"/>
            <a:ext cx="4032448" cy="539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4860032" y="1200829"/>
            <a:ext cx="4032448" cy="539652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690260" y="3474664"/>
            <a:ext cx="2232248" cy="3050680"/>
          </a:xfrm>
          <a:prstGeom prst="rect">
            <a:avLst/>
          </a:prstGeom>
          <a:solidFill>
            <a:srgbClr val="FDBB63"/>
          </a:solidFill>
          <a:ln w="36000">
            <a:solidFill>
              <a:srgbClr val="000080"/>
            </a:solidFill>
            <a:prstDash val="solid"/>
          </a:ln>
        </p:spPr>
        <p:txBody>
          <a:bodyPr vert="horz" wrap="square" lIns="180000" tIns="108000" rIns="180000" bIns="108000" compatLnSpc="0">
            <a:spAutoFit/>
          </a:bodyPr>
          <a:lstStyle/>
          <a:p>
            <a:pPr algn="just"/>
            <a:r>
              <a:rPr lang="de-DE" sz="1200" i="1" dirty="0" smtClean="0">
                <a:solidFill>
                  <a:schemeClr val="tx2"/>
                </a:solidFill>
              </a:rPr>
              <a:t>“The </a:t>
            </a:r>
            <a:r>
              <a:rPr lang="en-US" sz="1200" i="1" dirty="0" smtClean="0">
                <a:solidFill>
                  <a:schemeClr val="tx2"/>
                </a:solidFill>
              </a:rPr>
              <a:t>operation of FAIR will be uniquely versatile in that </a:t>
            </a:r>
            <a:r>
              <a:rPr lang="en-US" sz="1200" b="1" i="1" dirty="0" smtClean="0">
                <a:solidFill>
                  <a:schemeClr val="tx2"/>
                </a:solidFill>
              </a:rPr>
              <a:t>up to five research </a:t>
            </a:r>
            <a:r>
              <a:rPr lang="en-US" sz="1200" b="1" i="1" dirty="0" err="1" smtClean="0">
                <a:solidFill>
                  <a:schemeClr val="tx2"/>
                </a:solidFill>
              </a:rPr>
              <a:t>programmes</a:t>
            </a:r>
            <a:r>
              <a:rPr lang="en-US" sz="1200" b="1" i="1" dirty="0" smtClean="0">
                <a:solidFill>
                  <a:schemeClr val="tx2"/>
                </a:solidFill>
              </a:rPr>
              <a:t> with five  different particle beams can  be  carried out at the same time</a:t>
            </a:r>
            <a:r>
              <a:rPr lang="en-US" sz="1200" i="1" dirty="0" smtClean="0">
                <a:solidFill>
                  <a:schemeClr val="tx2"/>
                </a:solidFill>
              </a:rPr>
              <a:t>. This will be achieved by coordinating beam operation in both the synchrotrons and adjacent storage and accelerator rings. In this way, each experiment can make maximum use of the </a:t>
            </a:r>
            <a:r>
              <a:rPr lang="de-DE" sz="1200" i="1" dirty="0" err="1" smtClean="0">
                <a:solidFill>
                  <a:schemeClr val="tx2"/>
                </a:solidFill>
              </a:rPr>
              <a:t>highest</a:t>
            </a:r>
            <a:r>
              <a:rPr lang="de-DE" sz="1200" i="1" dirty="0" smtClean="0">
                <a:solidFill>
                  <a:schemeClr val="tx2"/>
                </a:solidFill>
              </a:rPr>
              <a:t> </a:t>
            </a:r>
            <a:r>
              <a:rPr lang="de-DE" sz="1200" i="1" dirty="0" err="1" smtClean="0">
                <a:solidFill>
                  <a:schemeClr val="tx2"/>
                </a:solidFill>
              </a:rPr>
              <a:t>available</a:t>
            </a:r>
            <a:r>
              <a:rPr lang="de-DE" sz="1200" i="1" dirty="0" smtClean="0">
                <a:solidFill>
                  <a:schemeClr val="tx2"/>
                </a:solidFill>
              </a:rPr>
              <a:t> beam </a:t>
            </a:r>
            <a:r>
              <a:rPr lang="de-DE" sz="1200" i="1" dirty="0" err="1" smtClean="0">
                <a:solidFill>
                  <a:schemeClr val="tx2"/>
                </a:solidFill>
              </a:rPr>
              <a:t>intensity</a:t>
            </a:r>
            <a:r>
              <a:rPr lang="de-DE" sz="1200" i="1" dirty="0" smtClean="0">
                <a:solidFill>
                  <a:schemeClr val="tx2"/>
                </a:solidFill>
              </a:rPr>
              <a:t>.</a:t>
            </a:r>
            <a:r>
              <a:rPr lang="en-US" sz="1200" b="1" i="1" dirty="0" smtClean="0">
                <a:solidFill>
                  <a:schemeClr val="tx2"/>
                </a:solidFill>
                <a:cs typeface="Times New Roman" pitchFamily="18"/>
              </a:rPr>
              <a:t>”</a:t>
            </a:r>
            <a:endParaRPr lang="en-US" sz="1200" b="1" i="1" dirty="0" smtClean="0">
              <a:solidFill>
                <a:schemeClr val="tx2"/>
              </a:solidFill>
              <a:ea typeface="Times New Roman" pitchFamily="18"/>
              <a:cs typeface="Times New Roman" pitchFamily="18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883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Operation: </a:t>
            </a:r>
            <a:r>
              <a:rPr lang="en-US" dirty="0" err="1" smtClean="0"/>
              <a:t>pbar</a:t>
            </a:r>
            <a:r>
              <a:rPr lang="en-US" dirty="0"/>
              <a:t> </a:t>
            </a:r>
            <a:r>
              <a:rPr lang="en-US" dirty="0" smtClean="0"/>
              <a:t>Chain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production</a:t>
            </a:r>
          </a:p>
          <a:p>
            <a:pPr lvl="1"/>
            <a:r>
              <a:rPr lang="en-US" dirty="0" smtClean="0"/>
              <a:t>p-</a:t>
            </a:r>
            <a:r>
              <a:rPr lang="en-US" dirty="0" err="1" smtClean="0"/>
              <a:t>Linac</a:t>
            </a:r>
            <a:r>
              <a:rPr lang="en-US" dirty="0" smtClean="0"/>
              <a:t>: 10</a:t>
            </a:r>
            <a:r>
              <a:rPr lang="en-US" baseline="30000" dirty="0" smtClean="0"/>
              <a:t>13</a:t>
            </a:r>
            <a:r>
              <a:rPr lang="en-US" dirty="0" smtClean="0"/>
              <a:t> p, 70 MeV/u</a:t>
            </a:r>
          </a:p>
          <a:p>
            <a:pPr lvl="1"/>
            <a:r>
              <a:rPr lang="en-US" dirty="0" smtClean="0"/>
              <a:t>SIS18: 6·10</a:t>
            </a:r>
            <a:r>
              <a:rPr lang="en-US" baseline="30000" dirty="0" smtClean="0"/>
              <a:t>12</a:t>
            </a:r>
            <a:r>
              <a:rPr lang="en-US" dirty="0" smtClean="0"/>
              <a:t> p, 4 </a:t>
            </a:r>
            <a:r>
              <a:rPr lang="en-US" dirty="0" err="1" smtClean="0"/>
              <a:t>GeV</a:t>
            </a:r>
            <a:r>
              <a:rPr lang="en-US" dirty="0" smtClean="0"/>
              <a:t>/u, 2.7 Hz</a:t>
            </a:r>
          </a:p>
          <a:p>
            <a:pPr lvl="1"/>
            <a:r>
              <a:rPr lang="en-US" dirty="0" smtClean="0"/>
              <a:t>SIS100</a:t>
            </a:r>
          </a:p>
          <a:p>
            <a:pPr lvl="2"/>
            <a:r>
              <a:rPr lang="en-US" dirty="0" smtClean="0"/>
              <a:t>4 Injections from SIS18</a:t>
            </a:r>
            <a:r>
              <a:rPr lang="en-US" dirty="0"/>
              <a:t>: 2</a:t>
            </a:r>
            <a:r>
              <a:rPr lang="en-US" dirty="0" smtClean="0"/>
              <a:t>·10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/>
              <a:t>p</a:t>
            </a:r>
            <a:endParaRPr lang="en-US" dirty="0" smtClean="0"/>
          </a:p>
          <a:p>
            <a:pPr lvl="2"/>
            <a:r>
              <a:rPr lang="en-US" dirty="0" smtClean="0"/>
              <a:t>Acceleration to 29 </a:t>
            </a:r>
            <a:r>
              <a:rPr lang="en-US" dirty="0" err="1" smtClean="0"/>
              <a:t>GeV</a:t>
            </a:r>
            <a:r>
              <a:rPr lang="en-US" dirty="0" smtClean="0"/>
              <a:t>/u</a:t>
            </a:r>
          </a:p>
          <a:p>
            <a:pPr lvl="1"/>
            <a:r>
              <a:rPr lang="en-US" dirty="0" err="1" smtClean="0"/>
              <a:t>pbar</a:t>
            </a:r>
            <a:r>
              <a:rPr lang="en-US" dirty="0" smtClean="0"/>
              <a:t>-Target</a:t>
            </a:r>
          </a:p>
          <a:p>
            <a:pPr lvl="2"/>
            <a:r>
              <a:rPr lang="en-US" dirty="0" smtClean="0"/>
              <a:t>Production of </a:t>
            </a:r>
            <a:r>
              <a:rPr lang="en-US" dirty="0" err="1" smtClean="0"/>
              <a:t>pbar</a:t>
            </a:r>
            <a:endParaRPr lang="en-US" dirty="0"/>
          </a:p>
          <a:p>
            <a:pPr lvl="2"/>
            <a:r>
              <a:rPr lang="en-US" dirty="0" smtClean="0"/>
              <a:t>Conversion efficiency ~10</a:t>
            </a:r>
            <a:r>
              <a:rPr lang="en-US" baseline="30000" dirty="0" smtClean="0"/>
              <a:t>-5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CR</a:t>
            </a:r>
          </a:p>
          <a:p>
            <a:pPr lvl="2"/>
            <a:r>
              <a:rPr lang="en-US" dirty="0" smtClean="0"/>
              <a:t>Stochastic cooling of </a:t>
            </a:r>
            <a:r>
              <a:rPr lang="en-US" dirty="0" err="1" smtClean="0"/>
              <a:t>pbar</a:t>
            </a:r>
            <a:r>
              <a:rPr lang="en-US" dirty="0" smtClean="0"/>
              <a:t> ~10s</a:t>
            </a:r>
          </a:p>
          <a:p>
            <a:pPr lvl="1"/>
            <a:r>
              <a:rPr lang="en-US" dirty="0" smtClean="0"/>
              <a:t>HESR</a:t>
            </a:r>
          </a:p>
          <a:p>
            <a:pPr lvl="2"/>
            <a:r>
              <a:rPr lang="en-US" dirty="0" smtClean="0"/>
              <a:t>Accumulation (~10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pbar</a:t>
            </a:r>
            <a:r>
              <a:rPr lang="en-US" dirty="0" smtClean="0"/>
              <a:t>, ~15 min)</a:t>
            </a:r>
          </a:p>
          <a:p>
            <a:pPr lvl="2"/>
            <a:r>
              <a:rPr lang="en-US" dirty="0" smtClean="0"/>
              <a:t>Acceleration to 14 </a:t>
            </a:r>
            <a:r>
              <a:rPr lang="en-US" dirty="0" err="1" smtClean="0"/>
              <a:t>GeV</a:t>
            </a:r>
            <a:r>
              <a:rPr lang="en-US" dirty="0" smtClean="0"/>
              <a:t>/u</a:t>
            </a:r>
          </a:p>
          <a:p>
            <a:pPr lvl="2"/>
            <a:r>
              <a:rPr lang="en-US" dirty="0" smtClean="0"/>
              <a:t>Physics experiments ~15 min</a:t>
            </a:r>
          </a:p>
          <a:p>
            <a:r>
              <a:rPr lang="en-US" dirty="0" smtClean="0"/>
              <a:t>Natural gaps to be filled</a:t>
            </a:r>
          </a:p>
          <a:p>
            <a:pPr lvl="1"/>
            <a:r>
              <a:rPr lang="en-US" dirty="0" smtClean="0"/>
              <a:t>10 s cooling time in CR</a:t>
            </a:r>
          </a:p>
          <a:p>
            <a:pPr lvl="1"/>
            <a:r>
              <a:rPr lang="en-US" dirty="0" smtClean="0"/>
              <a:t>15 min physics time in HESR</a:t>
            </a:r>
            <a:endParaRPr lang="de-DE" dirty="0"/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67" y="1332508"/>
            <a:ext cx="3242065" cy="3960000"/>
          </a:xfrm>
          <a:prstGeom prst="rect">
            <a:avLst/>
          </a:prstGeom>
        </p:spPr>
      </p:pic>
      <p:pic>
        <p:nvPicPr>
          <p:cNvPr id="88" name="Bild 102" descr="Reference Chain pba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72" y="5445224"/>
            <a:ext cx="3960000" cy="10650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32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Operation: RIB Chain (fixed target)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Beam production</a:t>
            </a:r>
          </a:p>
          <a:p>
            <a:pPr lvl="1"/>
            <a:r>
              <a:rPr lang="en-US" dirty="0" err="1" smtClean="0"/>
              <a:t>Unilac</a:t>
            </a:r>
            <a:r>
              <a:rPr lang="en-US" dirty="0"/>
              <a:t>: </a:t>
            </a:r>
            <a:r>
              <a:rPr lang="en-US" dirty="0" smtClean="0"/>
              <a:t>2.5·10</a:t>
            </a:r>
            <a:r>
              <a:rPr lang="en-US" baseline="30000" dirty="0" smtClean="0"/>
              <a:t>11</a:t>
            </a:r>
            <a:r>
              <a:rPr lang="en-US" dirty="0" smtClean="0"/>
              <a:t> U</a:t>
            </a:r>
            <a:r>
              <a:rPr lang="en-US" baseline="30000" dirty="0" smtClean="0"/>
              <a:t>28+</a:t>
            </a:r>
            <a:r>
              <a:rPr lang="en-US" dirty="0" smtClean="0"/>
              <a:t>, 11.4 MeV/u</a:t>
            </a:r>
          </a:p>
          <a:p>
            <a:pPr lvl="1"/>
            <a:r>
              <a:rPr lang="en-US" dirty="0" smtClean="0"/>
              <a:t>SIS18</a:t>
            </a:r>
            <a:r>
              <a:rPr lang="en-US" dirty="0"/>
              <a:t>: 1.5·10</a:t>
            </a:r>
            <a:r>
              <a:rPr lang="en-US" baseline="30000" dirty="0" smtClean="0"/>
              <a:t>11</a:t>
            </a:r>
            <a:r>
              <a:rPr lang="en-US" dirty="0" smtClean="0"/>
              <a:t> U</a:t>
            </a:r>
            <a:r>
              <a:rPr lang="en-US" baseline="30000" dirty="0" smtClean="0"/>
              <a:t>28+</a:t>
            </a:r>
            <a:r>
              <a:rPr lang="en-US" dirty="0" smtClean="0"/>
              <a:t>, 200 MeV/u</a:t>
            </a:r>
            <a:r>
              <a:rPr lang="en-US" dirty="0"/>
              <a:t>, 2.7 Hz</a:t>
            </a:r>
          </a:p>
          <a:p>
            <a:pPr lvl="1"/>
            <a:r>
              <a:rPr lang="en-US" dirty="0"/>
              <a:t>SIS100</a:t>
            </a:r>
          </a:p>
          <a:p>
            <a:pPr lvl="2"/>
            <a:r>
              <a:rPr lang="en-US" dirty="0"/>
              <a:t>4 Injections from </a:t>
            </a:r>
            <a:r>
              <a:rPr lang="en-US" dirty="0" smtClean="0"/>
              <a:t>SIS18</a:t>
            </a:r>
            <a:r>
              <a:rPr lang="en-US" dirty="0"/>
              <a:t>: 5·10</a:t>
            </a:r>
            <a:r>
              <a:rPr lang="en-US" baseline="30000" dirty="0" smtClean="0"/>
              <a:t>12</a:t>
            </a:r>
            <a:r>
              <a:rPr lang="en-US" dirty="0" smtClean="0"/>
              <a:t> U</a:t>
            </a:r>
            <a:r>
              <a:rPr lang="en-US" baseline="30000" dirty="0" smtClean="0"/>
              <a:t>28+</a:t>
            </a:r>
            <a:endParaRPr lang="en-US" dirty="0"/>
          </a:p>
          <a:p>
            <a:pPr lvl="2"/>
            <a:r>
              <a:rPr lang="en-US" dirty="0"/>
              <a:t>Acceleration to </a:t>
            </a:r>
            <a:r>
              <a:rPr lang="en-US" dirty="0" smtClean="0"/>
              <a:t>1.5 </a:t>
            </a:r>
            <a:r>
              <a:rPr lang="en-US" dirty="0" err="1" smtClean="0"/>
              <a:t>GeV</a:t>
            </a:r>
            <a:r>
              <a:rPr lang="en-US" dirty="0" smtClean="0"/>
              <a:t>/u</a:t>
            </a:r>
          </a:p>
          <a:p>
            <a:pPr lvl="2"/>
            <a:r>
              <a:rPr lang="en-US" dirty="0" smtClean="0"/>
              <a:t>Slow extraction</a:t>
            </a:r>
            <a:endParaRPr lang="en-US" dirty="0"/>
          </a:p>
          <a:p>
            <a:pPr lvl="1"/>
            <a:r>
              <a:rPr lang="en-US" dirty="0" smtClean="0"/>
              <a:t>SFRS</a:t>
            </a:r>
            <a:endParaRPr lang="en-US" dirty="0"/>
          </a:p>
          <a:p>
            <a:pPr lvl="2"/>
            <a:r>
              <a:rPr lang="en-US" dirty="0" smtClean="0"/>
              <a:t>Target: Production </a:t>
            </a:r>
            <a:r>
              <a:rPr lang="en-US" dirty="0"/>
              <a:t>of </a:t>
            </a:r>
            <a:r>
              <a:rPr lang="en-US" dirty="0" err="1" smtClean="0"/>
              <a:t>secondaries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 smtClean="0"/>
              <a:t>Separator: Selection of goal RIB</a:t>
            </a:r>
          </a:p>
          <a:p>
            <a:pPr lvl="2"/>
            <a:r>
              <a:rPr lang="en-US" dirty="0" smtClean="0"/>
              <a:t>Caves: Physics experiments </a:t>
            </a:r>
            <a:endParaRPr lang="en-US" dirty="0"/>
          </a:p>
          <a:p>
            <a:r>
              <a:rPr lang="en-US" dirty="0" smtClean="0"/>
              <a:t>Leaves gaps for SIS18</a:t>
            </a:r>
          </a:p>
          <a:p>
            <a:pPr lvl="1"/>
            <a:r>
              <a:rPr lang="en-US" dirty="0" smtClean="0"/>
              <a:t>Duration depending on extraction time</a:t>
            </a:r>
          </a:p>
          <a:p>
            <a:pPr lvl="1"/>
            <a:r>
              <a:rPr lang="en-US" dirty="0" smtClean="0"/>
              <a:t>May be used for beam in GSI TH or ESR</a:t>
            </a:r>
          </a:p>
        </p:txBody>
      </p:sp>
      <p:pic>
        <p:nvPicPr>
          <p:cNvPr id="6" name="Bild 98" descr="Reference Chain RIB-Fixed Targe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961" y="5351484"/>
            <a:ext cx="3707892" cy="110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58" y="1341208"/>
            <a:ext cx="3267566" cy="396000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128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Operation: </a:t>
            </a:r>
            <a:r>
              <a:rPr lang="en-US" dirty="0" err="1" smtClean="0"/>
              <a:t>pbar</a:t>
            </a:r>
            <a:r>
              <a:rPr lang="en-US" dirty="0" smtClean="0"/>
              <a:t>/RIB and RIB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12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pbar</a:t>
            </a:r>
            <a:r>
              <a:rPr lang="en-US" dirty="0" smtClean="0"/>
              <a:t> production will run over long times due to small conversion efficiency</a:t>
            </a:r>
          </a:p>
          <a:p>
            <a:r>
              <a:rPr lang="en-US" dirty="0" smtClean="0"/>
              <a:t>In MSV, 15 min accumulation followed by 15 min physics</a:t>
            </a:r>
          </a:p>
          <a:p>
            <a:r>
              <a:rPr lang="en-US" dirty="0" smtClean="0"/>
              <a:t>Possible </a:t>
            </a:r>
            <a:r>
              <a:rPr lang="en-US" dirty="0" err="1" smtClean="0"/>
              <a:t>szenario</a:t>
            </a:r>
            <a:endParaRPr lang="en-US" dirty="0" smtClean="0"/>
          </a:p>
          <a:p>
            <a:pPr lvl="1"/>
            <a:r>
              <a:rPr lang="en-US" dirty="0" smtClean="0"/>
              <a:t>HESR accumulation:</a:t>
            </a:r>
            <a:br>
              <a:rPr lang="en-US" dirty="0" smtClean="0"/>
            </a:br>
            <a:r>
              <a:rPr lang="en-US" dirty="0" smtClean="0"/>
              <a:t>Run RIB during CR cooling time</a:t>
            </a:r>
          </a:p>
          <a:p>
            <a:pPr lvl="1"/>
            <a:r>
              <a:rPr lang="en-US" dirty="0" smtClean="0"/>
              <a:t>HESR physics: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Run RIB stand-</a:t>
            </a:r>
            <a:r>
              <a:rPr lang="de-DE" dirty="0" err="1" smtClean="0"/>
              <a:t>alone</a:t>
            </a:r>
            <a:endParaRPr lang="de-DE" dirty="0" smtClean="0"/>
          </a:p>
          <a:p>
            <a:r>
              <a:rPr lang="en-US" dirty="0" smtClean="0"/>
              <a:t>Gaps in SIS18 may also be filled</a:t>
            </a:r>
          </a:p>
          <a:p>
            <a:pPr lvl="1"/>
            <a:r>
              <a:rPr lang="en-US" dirty="0" smtClean="0"/>
              <a:t>Short gaps: beam for ESR/CRYRING</a:t>
            </a:r>
          </a:p>
          <a:p>
            <a:pPr lvl="1"/>
            <a:r>
              <a:rPr lang="en-US" dirty="0" smtClean="0"/>
              <a:t>Long gaps: slow extraction to GSI TH</a:t>
            </a:r>
          </a:p>
          <a:p>
            <a:r>
              <a:rPr lang="en-US" dirty="0" smtClean="0"/>
              <a:t>Control system requirements</a:t>
            </a:r>
          </a:p>
          <a:p>
            <a:pPr lvl="1"/>
            <a:r>
              <a:rPr lang="en-US" dirty="0" smtClean="0"/>
              <a:t>Patterns integral concept of the FAIR CS</a:t>
            </a:r>
            <a:endParaRPr lang="en-US" dirty="0"/>
          </a:p>
          <a:p>
            <a:pPr lvl="1"/>
            <a:r>
              <a:rPr lang="en-US" dirty="0" smtClean="0"/>
              <a:t>Automatic switching between two patterns based on beam request by HESR</a:t>
            </a:r>
          </a:p>
          <a:p>
            <a:pPr lvl="1"/>
            <a:r>
              <a:rPr lang="en-US" dirty="0" smtClean="0"/>
              <a:t>FAIR CS must allow simultaneous tuning</a:t>
            </a:r>
          </a:p>
          <a:p>
            <a:pPr lvl="2"/>
            <a:r>
              <a:rPr lang="en-US" dirty="0" smtClean="0"/>
              <a:t>Control room architecture</a:t>
            </a:r>
          </a:p>
          <a:p>
            <a:pPr lvl="2"/>
            <a:r>
              <a:rPr lang="en-US" dirty="0" smtClean="0"/>
              <a:t>Control system design</a:t>
            </a:r>
          </a:p>
          <a:p>
            <a:pPr lvl="2"/>
            <a:endParaRPr lang="en-US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5" name="Picture 6" descr="Experiment SetUp A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40293"/>
            <a:ext cx="3960000" cy="108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Q:\GSI\FAIR\Präsentationen\Conferences\WAO_2014_FAIR_Operation\images\pattern_pbar_rib_s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07" y="4914443"/>
            <a:ext cx="3960000" cy="12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:\GSI\FAIR\Präsentationen\Conferences\WAO_2014_FAIR_Operation\images\pattern_ri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07" y="3450456"/>
            <a:ext cx="3600000" cy="7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995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Experiment SetUp A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4319" y="1324323"/>
            <a:ext cx="3960000" cy="108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Operation: Beam Set-up Procedures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Set-up of the </a:t>
            </a:r>
            <a:r>
              <a:rPr lang="en-US" dirty="0" err="1" smtClean="0"/>
              <a:t>pbar</a:t>
            </a:r>
            <a:r>
              <a:rPr lang="en-US" dirty="0" smtClean="0"/>
              <a:t>/RIB pattern</a:t>
            </a:r>
          </a:p>
          <a:p>
            <a:pPr lvl="1"/>
            <a:r>
              <a:rPr lang="en-US" dirty="0" smtClean="0"/>
              <a:t>Initialize complete pattern (no beam)</a:t>
            </a:r>
          </a:p>
          <a:p>
            <a:pPr lvl="1"/>
            <a:r>
              <a:rPr lang="en-US" dirty="0" smtClean="0"/>
              <a:t>Switch to set-up pattern for main proton beam</a:t>
            </a:r>
          </a:p>
          <a:p>
            <a:pPr lvl="1"/>
            <a:r>
              <a:rPr lang="en-US" dirty="0" smtClean="0"/>
              <a:t>Tune proton beam successively on set-up dumps up to highest intensity</a:t>
            </a:r>
          </a:p>
          <a:p>
            <a:pPr lvl="1"/>
            <a:r>
              <a:rPr lang="en-US" dirty="0" smtClean="0"/>
              <a:t>Tune </a:t>
            </a:r>
            <a:r>
              <a:rPr lang="en-US" dirty="0" err="1" smtClean="0"/>
              <a:t>beamlines</a:t>
            </a:r>
            <a:r>
              <a:rPr lang="en-US" dirty="0" smtClean="0"/>
              <a:t> to target </a:t>
            </a:r>
          </a:p>
          <a:p>
            <a:pPr lvl="1"/>
            <a:r>
              <a:rPr lang="en-US" dirty="0" smtClean="0"/>
              <a:t>Add RIB chain, tune similarly</a:t>
            </a:r>
            <a:endParaRPr lang="en-US" dirty="0"/>
          </a:p>
          <a:p>
            <a:pPr lvl="1"/>
            <a:r>
              <a:rPr lang="en-US" dirty="0" smtClean="0"/>
              <a:t>In parallel, set-up CR and HESR</a:t>
            </a:r>
          </a:p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Possible influence of RIB on </a:t>
            </a:r>
            <a:r>
              <a:rPr lang="en-US" dirty="0" err="1" smtClean="0"/>
              <a:t>pbar</a:t>
            </a:r>
            <a:r>
              <a:rPr lang="en-US" dirty="0" smtClean="0"/>
              <a:t> (hysteresis)</a:t>
            </a:r>
          </a:p>
          <a:p>
            <a:pPr lvl="1"/>
            <a:r>
              <a:rPr lang="en-US" dirty="0" smtClean="0"/>
              <a:t>Destructive BI for tuning RIB extraction</a:t>
            </a:r>
          </a:p>
          <a:p>
            <a:pPr lvl="1"/>
            <a:r>
              <a:rPr lang="en-US" dirty="0" smtClean="0"/>
              <a:t>Parallel exp. may change frequently:</a:t>
            </a:r>
            <a:br>
              <a:rPr lang="en-US" dirty="0" smtClean="0"/>
            </a:br>
            <a:r>
              <a:rPr lang="en-US" dirty="0" smtClean="0"/>
              <a:t>How to avoid disruption of </a:t>
            </a:r>
            <a:r>
              <a:rPr lang="en-US" dirty="0" err="1" smtClean="0"/>
              <a:t>pbar</a:t>
            </a:r>
            <a:r>
              <a:rPr lang="en-US" dirty="0" smtClean="0"/>
              <a:t> chain?</a:t>
            </a:r>
          </a:p>
          <a:p>
            <a:r>
              <a:rPr lang="en-US" dirty="0" smtClean="0"/>
              <a:t>Requirements on CS for patterns:</a:t>
            </a:r>
          </a:p>
          <a:p>
            <a:pPr lvl="1"/>
            <a:r>
              <a:rPr lang="en-US" dirty="0" smtClean="0"/>
              <a:t>Creation of patterns from beam time plan</a:t>
            </a:r>
          </a:p>
          <a:p>
            <a:pPr lvl="1"/>
            <a:r>
              <a:rPr lang="en-US" dirty="0" smtClean="0"/>
              <a:t>Creation of set-up patterns from real pattern</a:t>
            </a:r>
          </a:p>
          <a:p>
            <a:pPr lvl="1"/>
            <a:r>
              <a:rPr lang="en-US" dirty="0" smtClean="0"/>
              <a:t>Execution of set-up procedures</a:t>
            </a:r>
          </a:p>
        </p:txBody>
      </p:sp>
      <p:pic>
        <p:nvPicPr>
          <p:cNvPr id="6" name="Picture 6" descr="Experiment SetUp A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4072" y="5227821"/>
            <a:ext cx="3960000" cy="108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 descr="Experiment Tuning Mai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2564904"/>
            <a:ext cx="3960000" cy="108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5123071" y="1366658"/>
            <a:ext cx="3708000" cy="900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3" name="Bild 102" descr="Reference Chain pba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406" y="3861048"/>
            <a:ext cx="3960000" cy="106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Q:\GSI\FAIR\Präsentationen\Conferences\WAO_2014_FAIR_Operation\images\pattern_rib_tuning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03" y="3946112"/>
            <a:ext cx="312644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:\GSI\FAIR\Präsentationen\Conferences\WAO_2014_FAIR_Operation\images\pattern_rib_tuning.png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27" y="3947342"/>
            <a:ext cx="729151" cy="5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Q:\GSI\FAIR\Präsentationen\Conferences\WAO_2014_FAIR_Operation\images\pattern_rib_tuning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15937"/>
          <a:stretch/>
        </p:blipFill>
        <p:spPr bwMode="auto">
          <a:xfrm>
            <a:off x="5712619" y="3937818"/>
            <a:ext cx="538163" cy="1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91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Control System: Developments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9364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Control system for FAIR</a:t>
            </a:r>
          </a:p>
          <a:p>
            <a:pPr lvl="1"/>
            <a:r>
              <a:rPr lang="en-US" dirty="0" smtClean="0"/>
              <a:t>Completely new design</a:t>
            </a:r>
          </a:p>
          <a:p>
            <a:pPr lvl="1"/>
            <a:r>
              <a:rPr lang="en-US" dirty="0" smtClean="0"/>
              <a:t>Collaboration with CERN</a:t>
            </a:r>
          </a:p>
          <a:p>
            <a:pPr lvl="2"/>
            <a:r>
              <a:rPr lang="en-US" dirty="0" smtClean="0"/>
              <a:t>FESA framework for front-ends</a:t>
            </a:r>
          </a:p>
          <a:p>
            <a:pPr lvl="2"/>
            <a:r>
              <a:rPr lang="en-US" dirty="0" smtClean="0"/>
              <a:t>LSA framework for settings management</a:t>
            </a:r>
          </a:p>
          <a:p>
            <a:pPr lvl="2"/>
            <a:r>
              <a:rPr lang="en-US" dirty="0" smtClean="0"/>
              <a:t>Timing system (White Rabbit)</a:t>
            </a:r>
          </a:p>
          <a:p>
            <a:pPr lvl="2"/>
            <a:r>
              <a:rPr lang="en-US" dirty="0" smtClean="0"/>
              <a:t>User Interfaces</a:t>
            </a:r>
          </a:p>
          <a:p>
            <a:r>
              <a:rPr lang="en-US" dirty="0" smtClean="0"/>
              <a:t>Prototype systems at SIS18</a:t>
            </a:r>
          </a:p>
          <a:p>
            <a:pPr lvl="1"/>
            <a:r>
              <a:rPr lang="en-US" dirty="0" smtClean="0"/>
              <a:t>BI: BPMs, Screens</a:t>
            </a:r>
          </a:p>
          <a:p>
            <a:pPr lvl="2"/>
            <a:r>
              <a:rPr lang="en-US" dirty="0" smtClean="0"/>
              <a:t>Routine use for orbit correction and steering</a:t>
            </a:r>
          </a:p>
          <a:p>
            <a:pPr lvl="1"/>
            <a:r>
              <a:rPr lang="en-US" dirty="0" smtClean="0"/>
              <a:t>Settings: machine model, applications</a:t>
            </a:r>
          </a:p>
          <a:p>
            <a:pPr lvl="2"/>
            <a:r>
              <a:rPr lang="en-US" dirty="0" smtClean="0"/>
              <a:t>Commissioning H=2 cavity</a:t>
            </a:r>
          </a:p>
          <a:p>
            <a:pPr lvl="2"/>
            <a:r>
              <a:rPr lang="en-US" dirty="0" smtClean="0"/>
              <a:t>Resonance compensation</a:t>
            </a:r>
          </a:p>
          <a:p>
            <a:r>
              <a:rPr lang="en-US" dirty="0" smtClean="0"/>
              <a:t>Operational at CRYRING (2015)</a:t>
            </a:r>
          </a:p>
          <a:p>
            <a:pPr lvl="1"/>
            <a:r>
              <a:rPr lang="en-US" dirty="0" smtClean="0"/>
              <a:t>Prototype of FAIR control system</a:t>
            </a:r>
          </a:p>
          <a:p>
            <a:pPr lvl="1"/>
            <a:r>
              <a:rPr lang="en-US" dirty="0" smtClean="0"/>
              <a:t>FESA front-ends for</a:t>
            </a:r>
          </a:p>
          <a:p>
            <a:pPr lvl="2"/>
            <a:r>
              <a:rPr lang="en-US" dirty="0" smtClean="0"/>
              <a:t>Magnet PCs, RF, HV, RFQ</a:t>
            </a:r>
          </a:p>
          <a:p>
            <a:pPr lvl="2"/>
            <a:r>
              <a:rPr lang="en-US" dirty="0" smtClean="0"/>
              <a:t>BPMs, </a:t>
            </a:r>
            <a:r>
              <a:rPr lang="en-US" dirty="0" err="1" smtClean="0"/>
              <a:t>Trafos</a:t>
            </a:r>
            <a:r>
              <a:rPr lang="en-US" dirty="0" smtClean="0"/>
              <a:t>, Screens, Cups, Grids</a:t>
            </a:r>
          </a:p>
          <a:p>
            <a:pPr lvl="1"/>
            <a:r>
              <a:rPr lang="en-US" dirty="0" smtClean="0"/>
              <a:t>Operating applications</a:t>
            </a:r>
          </a:p>
          <a:p>
            <a:pPr lvl="1"/>
            <a:r>
              <a:rPr lang="en-US" dirty="0" smtClean="0"/>
              <a:t>Test bench for FAIR operation concepts</a:t>
            </a:r>
            <a:endParaRPr lang="de-DE" dirty="0"/>
          </a:p>
        </p:txBody>
      </p:sp>
      <p:grpSp>
        <p:nvGrpSpPr>
          <p:cNvPr id="67" name="Gruppieren 66"/>
          <p:cNvGrpSpPr/>
          <p:nvPr/>
        </p:nvGrpSpPr>
        <p:grpSpPr>
          <a:xfrm>
            <a:off x="4577321" y="1304976"/>
            <a:ext cx="4392488" cy="1908000"/>
            <a:chOff x="4569904" y="1304976"/>
            <a:chExt cx="4392488" cy="1908000"/>
          </a:xfrm>
        </p:grpSpPr>
        <p:sp>
          <p:nvSpPr>
            <p:cNvPr id="70" name="Rechteck 69"/>
            <p:cNvSpPr/>
            <p:nvPr/>
          </p:nvSpPr>
          <p:spPr>
            <a:xfrm>
              <a:off x="4569904" y="1304976"/>
              <a:ext cx="4392488" cy="1908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66" name="Gruppieren 65"/>
            <p:cNvGrpSpPr/>
            <p:nvPr/>
          </p:nvGrpSpPr>
          <p:grpSpPr>
            <a:xfrm>
              <a:off x="7092280" y="1412776"/>
              <a:ext cx="1800000" cy="1651989"/>
              <a:chOff x="7092280" y="1412776"/>
              <a:chExt cx="1800000" cy="1651989"/>
            </a:xfrm>
          </p:grpSpPr>
          <p:pic>
            <p:nvPicPr>
              <p:cNvPr id="1026" name="Picture 2" descr="Q:\GSI\FAIR\Präsentationen\Conferences\WAO_2014_FAIR_Operation\images\cupid\esr_first_beam_extracted_Cryring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2280" y="1624765"/>
                <a:ext cx="1800000" cy="144000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Textfeld 57"/>
              <p:cNvSpPr txBox="1"/>
              <p:nvPr/>
            </p:nvSpPr>
            <p:spPr>
              <a:xfrm>
                <a:off x="7723284" y="1412776"/>
                <a:ext cx="1050535" cy="327891"/>
              </a:xfrm>
              <a:prstGeom prst="rect">
                <a:avLst/>
              </a:prstGeom>
              <a:solidFill>
                <a:srgbClr val="FDBB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36000" tIns="25200" rIns="36000" bIns="25200" rtlCol="0" anchor="t">
                <a:spAutoFit/>
              </a:bodyPr>
              <a:lstStyle/>
              <a:p>
                <a:pPr algn="ctr"/>
                <a:r>
                  <a:rPr lang="en-US" sz="1000" dirty="0" smtClean="0"/>
                  <a:t>CUPID</a:t>
                </a:r>
                <a:r>
                  <a:rPr lang="en-US" sz="1000" dirty="0"/>
                  <a:t/>
                </a:r>
                <a:br>
                  <a:rPr lang="en-US" sz="1000" dirty="0"/>
                </a:br>
                <a:r>
                  <a:rPr lang="en-US" sz="800" dirty="0" smtClean="0"/>
                  <a:t>(</a:t>
                </a:r>
                <a:r>
                  <a:rPr lang="en-US" sz="800" i="1" dirty="0" smtClean="0"/>
                  <a:t>Scintillating screens)</a:t>
                </a:r>
                <a:endParaRPr lang="de-DE" sz="1000" i="1" dirty="0" smtClean="0"/>
              </a:p>
            </p:txBody>
          </p:sp>
        </p:grpSp>
        <p:grpSp>
          <p:nvGrpSpPr>
            <p:cNvPr id="65" name="Gruppieren 64"/>
            <p:cNvGrpSpPr/>
            <p:nvPr/>
          </p:nvGrpSpPr>
          <p:grpSpPr>
            <a:xfrm>
              <a:off x="4644208" y="1412776"/>
              <a:ext cx="2376064" cy="1728192"/>
              <a:chOff x="4644208" y="1412776"/>
              <a:chExt cx="2376064" cy="1728192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272" y="1885323"/>
                <a:ext cx="1800000" cy="12556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208" y="1412776"/>
                <a:ext cx="1800000" cy="14390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" name="Textfeld 68"/>
              <p:cNvSpPr txBox="1"/>
              <p:nvPr/>
            </p:nvSpPr>
            <p:spPr>
              <a:xfrm>
                <a:off x="5868144" y="1412776"/>
                <a:ext cx="1028093" cy="327891"/>
              </a:xfrm>
              <a:prstGeom prst="rect">
                <a:avLst/>
              </a:prstGeom>
              <a:solidFill>
                <a:srgbClr val="FDBB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36000" tIns="25200" rIns="36000" bIns="25200" rtlCol="0" anchor="t">
                <a:spAutoFit/>
              </a:bodyPr>
              <a:lstStyle/>
              <a:p>
                <a:pPr algn="ctr"/>
                <a:r>
                  <a:rPr lang="en-US" sz="1000" dirty="0" smtClean="0"/>
                  <a:t>TOPOS</a:t>
                </a:r>
                <a:r>
                  <a:rPr lang="en-US" sz="1000" dirty="0"/>
                  <a:t/>
                </a:r>
                <a:br>
                  <a:rPr lang="en-US" sz="1000" dirty="0"/>
                </a:br>
                <a:r>
                  <a:rPr lang="en-US" sz="800" dirty="0" smtClean="0"/>
                  <a:t>(</a:t>
                </a:r>
                <a:r>
                  <a:rPr lang="en-US" sz="800" i="1" dirty="0" smtClean="0"/>
                  <a:t>SIS18 BPM system)</a:t>
                </a:r>
                <a:endParaRPr lang="de-DE" sz="1000" i="1" dirty="0" smtClean="0"/>
              </a:p>
            </p:txBody>
          </p:sp>
        </p:grpSp>
      </p:grpSp>
      <p:grpSp>
        <p:nvGrpSpPr>
          <p:cNvPr id="71" name="Gruppieren 70"/>
          <p:cNvGrpSpPr/>
          <p:nvPr/>
        </p:nvGrpSpPr>
        <p:grpSpPr>
          <a:xfrm>
            <a:off x="4577321" y="3341454"/>
            <a:ext cx="4392488" cy="3183890"/>
            <a:chOff x="4577321" y="3341454"/>
            <a:chExt cx="4392488" cy="3183890"/>
          </a:xfrm>
        </p:grpSpPr>
        <p:sp>
          <p:nvSpPr>
            <p:cNvPr id="50" name="Rechteck 49"/>
            <p:cNvSpPr/>
            <p:nvPr/>
          </p:nvSpPr>
          <p:spPr>
            <a:xfrm>
              <a:off x="4577321" y="3341454"/>
              <a:ext cx="4392488" cy="318389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53" name="Gruppieren 52"/>
            <p:cNvGrpSpPr/>
            <p:nvPr/>
          </p:nvGrpSpPr>
          <p:grpSpPr>
            <a:xfrm>
              <a:off x="4689565" y="4948807"/>
              <a:ext cx="1980000" cy="1507471"/>
              <a:chOff x="4684244" y="4948807"/>
              <a:chExt cx="1980000" cy="1507471"/>
            </a:xfrm>
          </p:grpSpPr>
          <p:pic>
            <p:nvPicPr>
              <p:cNvPr id="56" name="Picture 10" descr="lsamirko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4244" y="4948807"/>
                <a:ext cx="1980000" cy="150747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Textfeld 59"/>
              <p:cNvSpPr txBox="1"/>
              <p:nvPr/>
            </p:nvSpPr>
            <p:spPr>
              <a:xfrm>
                <a:off x="5859811" y="6021288"/>
                <a:ext cx="736346" cy="327891"/>
              </a:xfrm>
              <a:prstGeom prst="rect">
                <a:avLst/>
              </a:prstGeom>
              <a:solidFill>
                <a:srgbClr val="FDBB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36000" tIns="25200" rIns="36000" bIns="25200" rtlCol="0" anchor="t">
                <a:spAutoFit/>
              </a:bodyPr>
              <a:lstStyle/>
              <a:p>
                <a:pPr algn="ctr"/>
                <a:r>
                  <a:rPr lang="en-US" sz="1000" dirty="0" err="1" smtClean="0"/>
                  <a:t>jMirko</a:t>
                </a:r>
                <a:r>
                  <a:rPr lang="en-US" sz="1000" dirty="0" smtClean="0"/>
                  <a:t/>
                </a:r>
                <a:br>
                  <a:rPr lang="en-US" sz="1000" dirty="0" smtClean="0"/>
                </a:br>
                <a:r>
                  <a:rPr lang="en-US" sz="800" i="1" dirty="0" smtClean="0"/>
                  <a:t>(Online </a:t>
                </a:r>
                <a:r>
                  <a:rPr lang="en-US" sz="800" i="1" dirty="0"/>
                  <a:t>o</a:t>
                </a:r>
                <a:r>
                  <a:rPr lang="en-US" sz="800" i="1" dirty="0" smtClean="0"/>
                  <a:t>ptics)</a:t>
                </a:r>
                <a:endParaRPr lang="de-DE" sz="1000" i="1" dirty="0" smtClean="0"/>
              </a:p>
            </p:txBody>
          </p:sp>
        </p:grpSp>
        <p:grpSp>
          <p:nvGrpSpPr>
            <p:cNvPr id="55" name="Gruppieren 54"/>
            <p:cNvGrpSpPr/>
            <p:nvPr/>
          </p:nvGrpSpPr>
          <p:grpSpPr>
            <a:xfrm>
              <a:off x="6881577" y="4948807"/>
              <a:ext cx="1980000" cy="1507204"/>
              <a:chOff x="6876256" y="4948807"/>
              <a:chExt cx="1980000" cy="1507204"/>
            </a:xfrm>
          </p:grpSpPr>
          <p:pic>
            <p:nvPicPr>
              <p:cNvPr id="54" name="Picture 9" descr="parammodi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6256" y="4948807"/>
                <a:ext cx="1980000" cy="150720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extfeld 60"/>
              <p:cNvSpPr txBox="1"/>
              <p:nvPr/>
            </p:nvSpPr>
            <p:spPr>
              <a:xfrm>
                <a:off x="8035645" y="6021288"/>
                <a:ext cx="726728" cy="327891"/>
              </a:xfrm>
              <a:prstGeom prst="rect">
                <a:avLst/>
              </a:prstGeom>
              <a:solidFill>
                <a:srgbClr val="FDBB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36000" tIns="25200" rIns="36000" bIns="25200" rtlCol="0" anchor="t">
                <a:spAutoFit/>
              </a:bodyPr>
              <a:lstStyle/>
              <a:p>
                <a:pPr algn="ctr"/>
                <a:r>
                  <a:rPr lang="en-US" sz="1000" dirty="0" err="1" smtClean="0"/>
                  <a:t>ParamModi</a:t>
                </a:r>
                <a:r>
                  <a:rPr lang="en-US" sz="1000" dirty="0" smtClean="0"/>
                  <a:t/>
                </a:r>
                <a:br>
                  <a:rPr lang="en-US" sz="1000" dirty="0" smtClean="0"/>
                </a:br>
                <a:r>
                  <a:rPr lang="en-US" sz="800" i="1" dirty="0" smtClean="0"/>
                  <a:t>(Settings)</a:t>
                </a:r>
                <a:endParaRPr lang="de-DE" sz="1000" dirty="0" smtClean="0"/>
              </a:p>
            </p:txBody>
          </p:sp>
        </p:grpSp>
        <p:grpSp>
          <p:nvGrpSpPr>
            <p:cNvPr id="52" name="Gruppieren 51"/>
            <p:cNvGrpSpPr/>
            <p:nvPr/>
          </p:nvGrpSpPr>
          <p:grpSpPr>
            <a:xfrm>
              <a:off x="7006277" y="3451539"/>
              <a:ext cx="1730600" cy="1271965"/>
              <a:chOff x="7000956" y="3451539"/>
              <a:chExt cx="1730600" cy="1271965"/>
            </a:xfrm>
          </p:grpSpPr>
          <p:pic>
            <p:nvPicPr>
              <p:cNvPr id="1030" name="Picture 6" descr="Q:\GSI\FAIR\Präsentationen\Conferences\WAO_2014_FAIR_Operation\images\hierarchy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0956" y="3451539"/>
                <a:ext cx="1730600" cy="127196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Textfeld 61"/>
              <p:cNvSpPr txBox="1"/>
              <p:nvPr/>
            </p:nvSpPr>
            <p:spPr>
              <a:xfrm>
                <a:off x="7365034" y="4394133"/>
                <a:ext cx="1002445" cy="327891"/>
              </a:xfrm>
              <a:prstGeom prst="rect">
                <a:avLst/>
              </a:prstGeom>
              <a:solidFill>
                <a:srgbClr val="FDBB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36000" tIns="25200" rIns="36000" bIns="25200" rtlCol="0" anchor="t">
                <a:spAutoFit/>
              </a:bodyPr>
              <a:lstStyle/>
              <a:p>
                <a:pPr algn="ctr"/>
                <a:r>
                  <a:rPr lang="en-US" sz="1000" dirty="0" smtClean="0"/>
                  <a:t>SIS18 Hierarchy</a:t>
                </a:r>
                <a:br>
                  <a:rPr lang="en-US" sz="1000" dirty="0" smtClean="0"/>
                </a:br>
                <a:r>
                  <a:rPr lang="en-US" sz="800" i="1" dirty="0" smtClean="0"/>
                  <a:t>(Machine model)</a:t>
                </a:r>
                <a:endParaRPr lang="de-DE" sz="1000" dirty="0" smtClean="0"/>
              </a:p>
            </p:txBody>
          </p:sp>
        </p:grpSp>
        <p:grpSp>
          <p:nvGrpSpPr>
            <p:cNvPr id="68" name="Gruppieren 67"/>
            <p:cNvGrpSpPr/>
            <p:nvPr/>
          </p:nvGrpSpPr>
          <p:grpSpPr>
            <a:xfrm>
              <a:off x="4649329" y="3451539"/>
              <a:ext cx="2195944" cy="1362973"/>
              <a:chOff x="4649329" y="3451539"/>
              <a:chExt cx="2195944" cy="1362973"/>
            </a:xfrm>
          </p:grpSpPr>
          <p:grpSp>
            <p:nvGrpSpPr>
              <p:cNvPr id="47" name="Gruppieren 46"/>
              <p:cNvGrpSpPr>
                <a:grpSpLocks noChangeAspect="1"/>
              </p:cNvGrpSpPr>
              <p:nvPr/>
            </p:nvGrpSpPr>
            <p:grpSpPr>
              <a:xfrm>
                <a:off x="4649329" y="3451539"/>
                <a:ext cx="2195944" cy="1362973"/>
                <a:chOff x="4673422" y="4262718"/>
                <a:chExt cx="2567472" cy="15935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29" name="Picture 5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3422" y="4262718"/>
                  <a:ext cx="2567472" cy="894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31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1232"/>
                <a:stretch/>
              </p:blipFill>
              <p:spPr bwMode="auto">
                <a:xfrm>
                  <a:off x="4877158" y="4941168"/>
                  <a:ext cx="2160001" cy="915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6" name="Textfeld 75"/>
              <p:cNvSpPr txBox="1"/>
              <p:nvPr/>
            </p:nvSpPr>
            <p:spPr>
              <a:xfrm>
                <a:off x="5873148" y="4394132"/>
                <a:ext cx="729935" cy="327891"/>
              </a:xfrm>
              <a:prstGeom prst="rect">
                <a:avLst/>
              </a:prstGeom>
              <a:solidFill>
                <a:srgbClr val="FDBB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36000" tIns="25200" rIns="36000" bIns="25200" rtlCol="0" anchor="t">
                <a:spAutoFit/>
              </a:bodyPr>
              <a:lstStyle/>
              <a:p>
                <a:pPr algn="ctr"/>
                <a:r>
                  <a:rPr lang="en-US" sz="1000" dirty="0" smtClean="0"/>
                  <a:t>YASP</a:t>
                </a:r>
                <a:br>
                  <a:rPr lang="en-US" sz="1000" dirty="0" smtClean="0"/>
                </a:br>
                <a:r>
                  <a:rPr lang="en-US" sz="800" i="1" dirty="0" smtClean="0"/>
                  <a:t>(Orbit  control)</a:t>
                </a:r>
                <a:endParaRPr lang="de-DE" sz="1000" dirty="0" smtClean="0"/>
              </a:p>
            </p:txBody>
          </p:sp>
        </p:grpSp>
      </p:grpSp>
      <p:sp>
        <p:nvSpPr>
          <p:cNvPr id="73" name="Datumsplatzhalter 7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74" name="Fußzeilenplatzhalter 7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75" name="Foliennummernplatzhalt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25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Operation of FAIR:</a:t>
            </a:r>
            <a:br>
              <a:rPr lang="en-US" dirty="0" smtClean="0"/>
            </a:br>
            <a:r>
              <a:rPr lang="en-US" dirty="0" smtClean="0"/>
              <a:t>New Main Control Room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New main control room required</a:t>
            </a:r>
          </a:p>
          <a:p>
            <a:pPr lvl="1"/>
            <a:r>
              <a:rPr lang="en-US" dirty="0" smtClean="0"/>
              <a:t>More space needed for additional machines and infrastructure (e.g. </a:t>
            </a:r>
            <a:r>
              <a:rPr lang="en-US" dirty="0" err="1" smtClean="0"/>
              <a:t>cryo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 smtClean="0"/>
              <a:t>Central console for survey, monitoring, and administrative purposes</a:t>
            </a:r>
          </a:p>
          <a:p>
            <a:pPr lvl="1"/>
            <a:r>
              <a:rPr lang="en-US" dirty="0" smtClean="0"/>
              <a:t>Console arrangement to support parallel tuning of independent beams</a:t>
            </a:r>
          </a:p>
          <a:p>
            <a:pPr lvl="1"/>
            <a:r>
              <a:rPr lang="en-US" dirty="0"/>
              <a:t>Acoustic separation of areas </a:t>
            </a:r>
            <a:endParaRPr lang="en-US" dirty="0" smtClean="0"/>
          </a:p>
          <a:p>
            <a:pPr lvl="1"/>
            <a:r>
              <a:rPr lang="en-US" dirty="0" smtClean="0"/>
              <a:t>Daylight conditions</a:t>
            </a:r>
          </a:p>
          <a:p>
            <a:pPr lvl="1"/>
            <a:r>
              <a:rPr lang="en-US" dirty="0" smtClean="0"/>
              <a:t>Modern, ergonomic equipment</a:t>
            </a:r>
          </a:p>
          <a:p>
            <a:r>
              <a:rPr lang="en-US" dirty="0" smtClean="0"/>
              <a:t>Additional requirements</a:t>
            </a:r>
          </a:p>
          <a:p>
            <a:pPr lvl="1"/>
            <a:r>
              <a:rPr lang="en-US" dirty="0" smtClean="0"/>
              <a:t>Integration of meeting room</a:t>
            </a:r>
          </a:p>
          <a:p>
            <a:pPr lvl="1"/>
            <a:r>
              <a:rPr lang="en-US" dirty="0" smtClean="0"/>
              <a:t>Representative architecture</a:t>
            </a:r>
          </a:p>
        </p:txBody>
      </p:sp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5148064" y="1628800"/>
            <a:ext cx="3864868" cy="4750181"/>
            <a:chOff x="3666066" y="1051207"/>
            <a:chExt cx="4614333" cy="5671326"/>
          </a:xfrm>
        </p:grpSpPr>
        <p:pic>
          <p:nvPicPr>
            <p:cNvPr id="27" name="Inhaltsplatzhalter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2" t="11703" r="12138" b="15528"/>
            <a:stretch/>
          </p:blipFill>
          <p:spPr>
            <a:xfrm>
              <a:off x="3666066" y="3429000"/>
              <a:ext cx="4614333" cy="3293533"/>
            </a:xfrm>
            <a:prstGeom prst="rect">
              <a:avLst/>
            </a:prstGeom>
          </p:spPr>
        </p:pic>
        <p:pic>
          <p:nvPicPr>
            <p:cNvPr id="28" name="Picture 2" descr="Q:\GSI\FAIR\Präsentationen\Conferences\WAO_2014_FAIR_Operation\images\hkr\hkr_alt_aufteilu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777" y="1051207"/>
              <a:ext cx="2624583" cy="189241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587384" y="1479790"/>
            <a:ext cx="1592103" cy="205629"/>
          </a:xfrm>
          <a:prstGeom prst="rect">
            <a:avLst/>
          </a:prstGeom>
          <a:solidFill>
            <a:srgbClr val="FDBB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none" tIns="18000" bIns="18000">
            <a:spAutoFit/>
          </a:bodyPr>
          <a:lstStyle>
            <a:defPPr>
              <a:defRPr lang="de-DE"/>
            </a:defPPr>
            <a:lvl1pPr algn="ctr">
              <a:defRPr sz="1400"/>
            </a:lvl1pPr>
          </a:lstStyle>
          <a:p>
            <a:r>
              <a:rPr lang="en-US" altLang="de-DE" sz="1100" dirty="0" smtClean="0"/>
              <a:t>GSI main control room</a:t>
            </a:r>
            <a:endParaRPr lang="de-DE" altLang="de-DE" sz="1100" dirty="0"/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6218282" y="3496014"/>
            <a:ext cx="2276584" cy="205629"/>
          </a:xfrm>
          <a:prstGeom prst="rect">
            <a:avLst/>
          </a:prstGeom>
          <a:solidFill>
            <a:srgbClr val="FDBB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none" tIns="18000" bIns="18000">
            <a:spAutoFit/>
          </a:bodyPr>
          <a:lstStyle>
            <a:defPPr>
              <a:defRPr lang="de-DE"/>
            </a:defPPr>
            <a:lvl1pPr algn="ctr">
              <a:defRPr sz="1400"/>
            </a:lvl1pPr>
          </a:lstStyle>
          <a:p>
            <a:r>
              <a:rPr lang="en-US" altLang="de-DE" sz="1100" dirty="0" smtClean="0"/>
              <a:t>FAIR main control room (DRAFT)</a:t>
            </a:r>
            <a:endParaRPr lang="de-DE" altLang="de-DE" sz="1100" dirty="0"/>
          </a:p>
        </p:txBody>
      </p:sp>
      <p:sp>
        <p:nvSpPr>
          <p:cNvPr id="33" name="Textfeld 32"/>
          <p:cNvSpPr txBox="1"/>
          <p:nvPr/>
        </p:nvSpPr>
        <p:spPr>
          <a:xfrm>
            <a:off x="518212" y="5373216"/>
            <a:ext cx="3477724" cy="830997"/>
          </a:xfrm>
          <a:prstGeom prst="rect">
            <a:avLst/>
          </a:prstGeom>
          <a:solidFill>
            <a:srgbClr val="FDBB63">
              <a:alpha val="50000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lvl="1" algn="ctr"/>
            <a:r>
              <a:rPr lang="en-US" sz="1600" i="1" dirty="0" smtClean="0"/>
              <a:t>Details will be worked out by project group “FAIR main control room” based on operating concept</a:t>
            </a:r>
            <a:endParaRPr lang="de-DE" i="1" dirty="0" smtClean="0"/>
          </a:p>
        </p:txBody>
      </p:sp>
      <p:sp>
        <p:nvSpPr>
          <p:cNvPr id="25" name="Datumsplatzhalt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37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r="21652" b="9468"/>
          <a:stretch/>
        </p:blipFill>
        <p:spPr>
          <a:xfrm>
            <a:off x="4576853" y="1561786"/>
            <a:ext cx="1715801" cy="16511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4712825" y="1511318"/>
            <a:ext cx="984564" cy="205629"/>
          </a:xfrm>
          <a:prstGeom prst="rect">
            <a:avLst/>
          </a:prstGeom>
          <a:solidFill>
            <a:srgbClr val="FDBB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none" tIns="18000" bIns="18000">
            <a:spAutoFit/>
          </a:bodyPr>
          <a:lstStyle>
            <a:defPPr>
              <a:defRPr lang="de-DE"/>
            </a:defPPr>
            <a:lvl1pPr algn="ctr">
              <a:defRPr sz="1400"/>
            </a:lvl1pPr>
          </a:lstStyle>
          <a:p>
            <a:r>
              <a:rPr lang="en-US" altLang="de-DE" sz="1100" dirty="0" smtClean="0"/>
              <a:t>Test console</a:t>
            </a:r>
            <a:endParaRPr lang="de-DE" altLang="de-DE" sz="1100" dirty="0"/>
          </a:p>
        </p:txBody>
      </p:sp>
    </p:spTree>
    <p:extLst>
      <p:ext uri="{BB962C8B-B14F-4D97-AF65-F5344CB8AC3E}">
        <p14:creationId xmlns:p14="http://schemas.microsoft.com/office/powerpoint/2010/main" val="38334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grpSp>
        <p:nvGrpSpPr>
          <p:cNvPr id="67" name="Gruppieren 66"/>
          <p:cNvGrpSpPr/>
          <p:nvPr/>
        </p:nvGrpSpPr>
        <p:grpSpPr>
          <a:xfrm>
            <a:off x="1221167" y="1844824"/>
            <a:ext cx="7362176" cy="3312368"/>
            <a:chOff x="1450676" y="1666875"/>
            <a:chExt cx="7362176" cy="3418309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1450676" y="1666875"/>
              <a:ext cx="7362176" cy="3418309"/>
              <a:chOff x="2862263" y="1666875"/>
              <a:chExt cx="11625719" cy="4297363"/>
            </a:xfrm>
          </p:grpSpPr>
          <p:sp>
            <p:nvSpPr>
              <p:cNvPr id="11" name="Rechteck 10"/>
              <p:cNvSpPr/>
              <p:nvPr/>
            </p:nvSpPr>
            <p:spPr bwMode="auto">
              <a:xfrm>
                <a:off x="2862263" y="1666875"/>
                <a:ext cx="485775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" name="Rechteck 11"/>
              <p:cNvSpPr/>
              <p:nvPr/>
            </p:nvSpPr>
            <p:spPr bwMode="auto">
              <a:xfrm>
                <a:off x="3348038" y="1666875"/>
                <a:ext cx="485775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3" name="Rechteck 12"/>
              <p:cNvSpPr/>
              <p:nvPr/>
            </p:nvSpPr>
            <p:spPr bwMode="auto">
              <a:xfrm>
                <a:off x="3833813" y="1666875"/>
                <a:ext cx="485775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4" name="Rechteck 13"/>
              <p:cNvSpPr/>
              <p:nvPr/>
            </p:nvSpPr>
            <p:spPr bwMode="auto">
              <a:xfrm>
                <a:off x="4319588" y="1666875"/>
                <a:ext cx="484186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5" name="Rechteck 14"/>
              <p:cNvSpPr/>
              <p:nvPr/>
            </p:nvSpPr>
            <p:spPr bwMode="auto">
              <a:xfrm>
                <a:off x="4803774" y="1666875"/>
                <a:ext cx="485775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6" name="Rechteck 15"/>
              <p:cNvSpPr/>
              <p:nvPr/>
            </p:nvSpPr>
            <p:spPr bwMode="auto">
              <a:xfrm>
                <a:off x="5285317" y="1666875"/>
                <a:ext cx="485775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7" name="Rechteck 16"/>
              <p:cNvSpPr/>
              <p:nvPr/>
            </p:nvSpPr>
            <p:spPr bwMode="auto">
              <a:xfrm>
                <a:off x="5772081" y="1666875"/>
                <a:ext cx="485775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" name="Rechteck 17"/>
              <p:cNvSpPr/>
              <p:nvPr/>
            </p:nvSpPr>
            <p:spPr bwMode="auto">
              <a:xfrm>
                <a:off x="6256875" y="1666875"/>
                <a:ext cx="485775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4" name="Rechteck 23"/>
              <p:cNvSpPr/>
              <p:nvPr/>
            </p:nvSpPr>
            <p:spPr bwMode="auto">
              <a:xfrm>
                <a:off x="6732240" y="1666875"/>
                <a:ext cx="485775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5" name="Rechteck 24"/>
              <p:cNvSpPr/>
              <p:nvPr/>
            </p:nvSpPr>
            <p:spPr bwMode="auto">
              <a:xfrm>
                <a:off x="7218015" y="1666875"/>
                <a:ext cx="485775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6" name="Rechteck 25"/>
              <p:cNvSpPr/>
              <p:nvPr/>
            </p:nvSpPr>
            <p:spPr bwMode="auto">
              <a:xfrm>
                <a:off x="7703790" y="1666875"/>
                <a:ext cx="485775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7" name="Rechteck 26"/>
              <p:cNvSpPr/>
              <p:nvPr/>
            </p:nvSpPr>
            <p:spPr bwMode="auto">
              <a:xfrm>
                <a:off x="8189565" y="1666875"/>
                <a:ext cx="484186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8" name="Rechteck 27"/>
              <p:cNvSpPr/>
              <p:nvPr/>
            </p:nvSpPr>
            <p:spPr bwMode="auto">
              <a:xfrm>
                <a:off x="8673751" y="1666875"/>
                <a:ext cx="485775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9" name="Rechteck 28"/>
              <p:cNvSpPr/>
              <p:nvPr/>
            </p:nvSpPr>
            <p:spPr bwMode="auto">
              <a:xfrm>
                <a:off x="9155294" y="1666875"/>
                <a:ext cx="485775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0" name="Rechteck 29"/>
              <p:cNvSpPr/>
              <p:nvPr/>
            </p:nvSpPr>
            <p:spPr bwMode="auto">
              <a:xfrm>
                <a:off x="9642058" y="1666875"/>
                <a:ext cx="485775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1" name="Rechteck 30"/>
              <p:cNvSpPr/>
              <p:nvPr/>
            </p:nvSpPr>
            <p:spPr bwMode="auto">
              <a:xfrm>
                <a:off x="10126852" y="1666875"/>
                <a:ext cx="485775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2" name="Rechteck 31"/>
              <p:cNvSpPr/>
              <p:nvPr/>
            </p:nvSpPr>
            <p:spPr bwMode="auto">
              <a:xfrm>
                <a:off x="10607595" y="1666875"/>
                <a:ext cx="485774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3" name="Rechteck 32"/>
              <p:cNvSpPr/>
              <p:nvPr/>
            </p:nvSpPr>
            <p:spPr bwMode="auto">
              <a:xfrm>
                <a:off x="11093371" y="1666875"/>
                <a:ext cx="485774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4" name="Rechteck 33"/>
              <p:cNvSpPr/>
              <p:nvPr/>
            </p:nvSpPr>
            <p:spPr bwMode="auto">
              <a:xfrm>
                <a:off x="11579145" y="1666875"/>
                <a:ext cx="485774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5" name="Rechteck 34"/>
              <p:cNvSpPr/>
              <p:nvPr/>
            </p:nvSpPr>
            <p:spPr bwMode="auto">
              <a:xfrm>
                <a:off x="12064921" y="1666875"/>
                <a:ext cx="484186" cy="42973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 bwMode="auto">
              <a:xfrm>
                <a:off x="12549107" y="1666875"/>
                <a:ext cx="485774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7" name="Rechteck 36"/>
              <p:cNvSpPr/>
              <p:nvPr/>
            </p:nvSpPr>
            <p:spPr bwMode="auto">
              <a:xfrm>
                <a:off x="13030650" y="1666875"/>
                <a:ext cx="485774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8" name="Rechteck 37"/>
              <p:cNvSpPr/>
              <p:nvPr/>
            </p:nvSpPr>
            <p:spPr bwMode="auto">
              <a:xfrm>
                <a:off x="13517413" y="1666875"/>
                <a:ext cx="485774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9" name="Rechteck 38"/>
              <p:cNvSpPr/>
              <p:nvPr/>
            </p:nvSpPr>
            <p:spPr bwMode="auto">
              <a:xfrm>
                <a:off x="14002208" y="1666875"/>
                <a:ext cx="485774" cy="4297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sp>
          <p:nvSpPr>
            <p:cNvPr id="64" name="Rechteck 63"/>
            <p:cNvSpPr/>
            <p:nvPr/>
          </p:nvSpPr>
          <p:spPr>
            <a:xfrm>
              <a:off x="1450676" y="1666875"/>
              <a:ext cx="7362176" cy="341830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1601353" y="5172432"/>
            <a:ext cx="6611544" cy="253916"/>
            <a:chOff x="1830862" y="4731081"/>
            <a:chExt cx="6611544" cy="253916"/>
          </a:xfrm>
        </p:grpSpPr>
        <p:sp>
          <p:nvSpPr>
            <p:cNvPr id="23" name="Textfeld 14"/>
            <p:cNvSpPr txBox="1">
              <a:spLocks noChangeArrowheads="1"/>
            </p:cNvSpPr>
            <p:nvPr/>
          </p:nvSpPr>
          <p:spPr bwMode="auto">
            <a:xfrm>
              <a:off x="1830862" y="4731081"/>
              <a:ext cx="48603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050" dirty="0" smtClean="0">
                  <a:solidFill>
                    <a:schemeClr val="tx1"/>
                  </a:solidFill>
                </a:rPr>
                <a:t>2015</a:t>
              </a:r>
              <a:endParaRPr lang="de-DE" alt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41" name="Textfeld 14"/>
            <p:cNvSpPr txBox="1">
              <a:spLocks noChangeArrowheads="1"/>
            </p:cNvSpPr>
            <p:nvPr/>
          </p:nvSpPr>
          <p:spPr bwMode="auto">
            <a:xfrm>
              <a:off x="3049724" y="4731081"/>
              <a:ext cx="48603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050" dirty="0" smtClean="0">
                  <a:solidFill>
                    <a:schemeClr val="tx1"/>
                  </a:solidFill>
                </a:rPr>
                <a:t>2016</a:t>
              </a:r>
              <a:endParaRPr lang="de-DE" alt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42" name="Textfeld 14"/>
            <p:cNvSpPr txBox="1">
              <a:spLocks noChangeArrowheads="1"/>
            </p:cNvSpPr>
            <p:nvPr/>
          </p:nvSpPr>
          <p:spPr bwMode="auto">
            <a:xfrm>
              <a:off x="6750266" y="4731081"/>
              <a:ext cx="48603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050" dirty="0" smtClean="0">
                  <a:solidFill>
                    <a:schemeClr val="tx1"/>
                  </a:solidFill>
                </a:rPr>
                <a:t>2019</a:t>
              </a:r>
              <a:endParaRPr lang="de-DE" alt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43" name="Textfeld 14"/>
            <p:cNvSpPr txBox="1">
              <a:spLocks noChangeArrowheads="1"/>
            </p:cNvSpPr>
            <p:nvPr/>
          </p:nvSpPr>
          <p:spPr bwMode="auto">
            <a:xfrm>
              <a:off x="5510987" y="4731081"/>
              <a:ext cx="48603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050" dirty="0" smtClean="0">
                  <a:solidFill>
                    <a:schemeClr val="tx1"/>
                  </a:solidFill>
                </a:rPr>
                <a:t>2018</a:t>
              </a:r>
              <a:endParaRPr lang="de-DE" alt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feld 14"/>
            <p:cNvSpPr txBox="1">
              <a:spLocks noChangeArrowheads="1"/>
            </p:cNvSpPr>
            <p:nvPr/>
          </p:nvSpPr>
          <p:spPr bwMode="auto">
            <a:xfrm>
              <a:off x="4283487" y="4731081"/>
              <a:ext cx="48603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050" dirty="0" smtClean="0">
                  <a:solidFill>
                    <a:schemeClr val="tx1"/>
                  </a:solidFill>
                </a:rPr>
                <a:t>2017</a:t>
              </a:r>
              <a:endParaRPr lang="de-DE" alt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45" name="Textfeld 14"/>
            <p:cNvSpPr txBox="1">
              <a:spLocks noChangeArrowheads="1"/>
            </p:cNvSpPr>
            <p:nvPr/>
          </p:nvSpPr>
          <p:spPr bwMode="auto">
            <a:xfrm>
              <a:off x="7956376" y="4731081"/>
              <a:ext cx="48603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050" dirty="0" smtClean="0">
                  <a:solidFill>
                    <a:schemeClr val="tx1"/>
                  </a:solidFill>
                </a:rPr>
                <a:t>2020</a:t>
              </a:r>
              <a:endParaRPr lang="de-DE" altLang="de-DE" sz="1050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Textfeld 14"/>
          <p:cNvSpPr txBox="1">
            <a:spLocks noChangeArrowheads="1"/>
          </p:cNvSpPr>
          <p:nvPr/>
        </p:nvSpPr>
        <p:spPr bwMode="auto">
          <a:xfrm>
            <a:off x="584308" y="2106901"/>
            <a:ext cx="4940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dirty="0" smtClean="0">
                <a:solidFill>
                  <a:schemeClr val="tx1"/>
                </a:solidFill>
              </a:rPr>
              <a:t>GSI</a:t>
            </a:r>
            <a:endParaRPr lang="de-DE" altLang="de-DE" sz="1400" dirty="0">
              <a:solidFill>
                <a:schemeClr val="tx1"/>
              </a:solidFill>
            </a:endParaRPr>
          </a:p>
        </p:txBody>
      </p:sp>
      <p:grpSp>
        <p:nvGrpSpPr>
          <p:cNvPr id="69" name="Gruppieren 68"/>
          <p:cNvGrpSpPr/>
          <p:nvPr/>
        </p:nvGrpSpPr>
        <p:grpSpPr>
          <a:xfrm>
            <a:off x="2462238" y="3329627"/>
            <a:ext cx="6300969" cy="1603921"/>
            <a:chOff x="2691747" y="2852936"/>
            <a:chExt cx="6300969" cy="1603921"/>
          </a:xfrm>
        </p:grpSpPr>
        <p:sp>
          <p:nvSpPr>
            <p:cNvPr id="57" name="Richtungspfeil 56"/>
            <p:cNvSpPr/>
            <p:nvPr/>
          </p:nvSpPr>
          <p:spPr>
            <a:xfrm>
              <a:off x="2691747" y="2852936"/>
              <a:ext cx="4279037" cy="307777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FAIR civil construction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58" name="Richtungspfeil 57"/>
            <p:cNvSpPr/>
            <p:nvPr/>
          </p:nvSpPr>
          <p:spPr>
            <a:xfrm>
              <a:off x="5130896" y="3284984"/>
              <a:ext cx="2454132" cy="307777"/>
            </a:xfrm>
            <a:prstGeom prst="homePlate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FAIR accelerator installation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59" name="Richtungspfeil 58"/>
            <p:cNvSpPr/>
            <p:nvPr/>
          </p:nvSpPr>
          <p:spPr>
            <a:xfrm>
              <a:off x="6360757" y="3717032"/>
              <a:ext cx="1836839" cy="307777"/>
            </a:xfrm>
            <a:prstGeom prst="homePlate">
              <a:avLst/>
            </a:prstGeom>
            <a:solidFill>
              <a:srgbClr val="FFFF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FAIR accelerator comm.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61" name="Richtungspfeil 60"/>
            <p:cNvSpPr/>
            <p:nvPr/>
          </p:nvSpPr>
          <p:spPr>
            <a:xfrm>
              <a:off x="7588716" y="4149080"/>
              <a:ext cx="1404000" cy="307777"/>
            </a:xfrm>
            <a:prstGeom prst="homePlat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FAIR physics operation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2" name="Textfeld 14"/>
          <p:cNvSpPr txBox="1">
            <a:spLocks noChangeArrowheads="1"/>
          </p:cNvSpPr>
          <p:nvPr/>
        </p:nvSpPr>
        <p:spPr bwMode="auto">
          <a:xfrm>
            <a:off x="539552" y="3465766"/>
            <a:ext cx="5835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dirty="0" smtClean="0">
                <a:solidFill>
                  <a:schemeClr val="tx1"/>
                </a:solidFill>
              </a:rPr>
              <a:t>FAIR</a:t>
            </a:r>
            <a:endParaRPr lang="de-DE" altLang="de-DE" sz="1400" dirty="0">
              <a:solidFill>
                <a:schemeClr val="tx1"/>
              </a:solidFill>
            </a:endParaRPr>
          </a:p>
        </p:txBody>
      </p:sp>
      <p:grpSp>
        <p:nvGrpSpPr>
          <p:cNvPr id="77" name="Gruppieren 76"/>
          <p:cNvGrpSpPr/>
          <p:nvPr/>
        </p:nvGrpSpPr>
        <p:grpSpPr>
          <a:xfrm>
            <a:off x="1236407" y="2060848"/>
            <a:ext cx="3664581" cy="316161"/>
            <a:chOff x="1236407" y="2060848"/>
            <a:chExt cx="3664581" cy="316161"/>
          </a:xfrm>
        </p:grpSpPr>
        <p:sp>
          <p:nvSpPr>
            <p:cNvPr id="49" name="Richtungspfeil 48"/>
            <p:cNvSpPr/>
            <p:nvPr/>
          </p:nvSpPr>
          <p:spPr>
            <a:xfrm>
              <a:off x="1236407" y="2069232"/>
              <a:ext cx="1216800" cy="307777"/>
            </a:xfrm>
            <a:prstGeom prst="homePlate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Upgrade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measures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50" name="Richtungspfeil 49"/>
            <p:cNvSpPr/>
            <p:nvPr/>
          </p:nvSpPr>
          <p:spPr>
            <a:xfrm>
              <a:off x="2457165" y="2067743"/>
              <a:ext cx="1216800" cy="307777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Shielding</a:t>
              </a:r>
              <a:br>
                <a:rPr lang="en-US" sz="1000" dirty="0" smtClean="0">
                  <a:solidFill>
                    <a:schemeClr val="tx1"/>
                  </a:solidFill>
                </a:rPr>
              </a:br>
              <a:r>
                <a:rPr lang="en-US" sz="1000" dirty="0" smtClean="0">
                  <a:solidFill>
                    <a:schemeClr val="tx1"/>
                  </a:solidFill>
                </a:rPr>
                <a:t>reinforcement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51" name="Richtungspfeil 50"/>
            <p:cNvSpPr/>
            <p:nvPr/>
          </p:nvSpPr>
          <p:spPr>
            <a:xfrm>
              <a:off x="3679039" y="2069232"/>
              <a:ext cx="604800" cy="307777"/>
            </a:xfrm>
            <a:prstGeom prst="homePlate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Align-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 err="1">
                  <a:solidFill>
                    <a:schemeClr val="tx1"/>
                  </a:solidFill>
                </a:rPr>
                <a:t>ment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52" name="Richtungspfeil 51"/>
            <p:cNvSpPr/>
            <p:nvPr/>
          </p:nvSpPr>
          <p:spPr>
            <a:xfrm>
              <a:off x="4296188" y="2060848"/>
              <a:ext cx="604800" cy="307777"/>
            </a:xfrm>
            <a:prstGeom prst="homePlate">
              <a:avLst/>
            </a:prstGeom>
            <a:solidFill>
              <a:srgbClr val="FFFF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Re-</a:t>
              </a:r>
              <a:br>
                <a:rPr lang="en-US" sz="1000" dirty="0" smtClean="0">
                  <a:solidFill>
                    <a:schemeClr val="tx1"/>
                  </a:solidFill>
                </a:rPr>
              </a:br>
              <a:r>
                <a:rPr lang="en-US" sz="1000" dirty="0" smtClean="0">
                  <a:solidFill>
                    <a:schemeClr val="tx1"/>
                  </a:solidFill>
                </a:rPr>
                <a:t>comm.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4900988" y="2329135"/>
            <a:ext cx="3862219" cy="307777"/>
            <a:chOff x="4900988" y="2069232"/>
            <a:chExt cx="3862219" cy="307777"/>
          </a:xfrm>
        </p:grpSpPr>
        <p:sp>
          <p:nvSpPr>
            <p:cNvPr id="53" name="Richtungspfeil 52"/>
            <p:cNvSpPr/>
            <p:nvPr/>
          </p:nvSpPr>
          <p:spPr>
            <a:xfrm>
              <a:off x="4900988" y="2069232"/>
              <a:ext cx="1840286" cy="307777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Physics operation</a:t>
              </a:r>
              <a:br>
                <a:rPr lang="en-US" sz="1000" dirty="0" smtClean="0">
                  <a:solidFill>
                    <a:schemeClr val="tx1"/>
                  </a:solidFill>
                </a:rPr>
              </a:br>
              <a:r>
                <a:rPr lang="en-US" sz="1000" dirty="0" smtClean="0">
                  <a:solidFill>
                    <a:schemeClr val="tx1"/>
                  </a:solidFill>
                </a:rPr>
                <a:t>in GSI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55" name="Richtungspfeil 54"/>
            <p:cNvSpPr/>
            <p:nvPr/>
          </p:nvSpPr>
          <p:spPr>
            <a:xfrm>
              <a:off x="6732912" y="2069232"/>
              <a:ext cx="604800" cy="307777"/>
            </a:xfrm>
            <a:prstGeom prst="homePlate">
              <a:avLst/>
            </a:prstGeom>
            <a:solidFill>
              <a:srgbClr val="FFFF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Injector</a:t>
              </a:r>
              <a:br>
                <a:rPr lang="en-US" sz="1000" dirty="0" smtClean="0">
                  <a:solidFill>
                    <a:schemeClr val="tx1"/>
                  </a:solidFill>
                </a:rPr>
              </a:br>
              <a:r>
                <a:rPr lang="en-US" sz="1000" dirty="0" smtClean="0">
                  <a:solidFill>
                    <a:schemeClr val="tx1"/>
                  </a:solidFill>
                </a:rPr>
                <a:t>comm.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63" name="Richtungspfeil 62"/>
            <p:cNvSpPr/>
            <p:nvPr/>
          </p:nvSpPr>
          <p:spPr>
            <a:xfrm>
              <a:off x="7359207" y="2069232"/>
              <a:ext cx="1404000" cy="307777"/>
            </a:xfrm>
            <a:prstGeom prst="homePlat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1000" dirty="0" smtClean="0">
                  <a:solidFill>
                    <a:prstClr val="black"/>
                  </a:solidFill>
                </a:rPr>
                <a:t>FAIR physics operation</a:t>
              </a:r>
              <a:endParaRPr lang="de-DE" sz="10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66" name="Gerade Verbindung 65"/>
          <p:cNvCxnSpPr/>
          <p:nvPr/>
        </p:nvCxnSpPr>
        <p:spPr>
          <a:xfrm>
            <a:off x="1221167" y="3110488"/>
            <a:ext cx="7362176" cy="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feld 71"/>
          <p:cNvSpPr txBox="1"/>
          <p:nvPr/>
        </p:nvSpPr>
        <p:spPr>
          <a:xfrm>
            <a:off x="1115616" y="1417489"/>
            <a:ext cx="6886119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/>
              <a:t>Roadmap for operation of GSI and FAIR</a:t>
            </a:r>
            <a:endParaRPr lang="de-DE" sz="1600" dirty="0" smtClean="0"/>
          </a:p>
        </p:txBody>
      </p:sp>
      <p:grpSp>
        <p:nvGrpSpPr>
          <p:cNvPr id="76" name="Gruppieren 75"/>
          <p:cNvGrpSpPr/>
          <p:nvPr/>
        </p:nvGrpSpPr>
        <p:grpSpPr>
          <a:xfrm>
            <a:off x="1236407" y="2564904"/>
            <a:ext cx="3665847" cy="309226"/>
            <a:chOff x="1236407" y="2636912"/>
            <a:chExt cx="3665847" cy="309226"/>
          </a:xfrm>
        </p:grpSpPr>
        <p:sp>
          <p:nvSpPr>
            <p:cNvPr id="74" name="Richtungspfeil 73"/>
            <p:cNvSpPr/>
            <p:nvPr/>
          </p:nvSpPr>
          <p:spPr>
            <a:xfrm>
              <a:off x="1236407" y="2636912"/>
              <a:ext cx="1214253" cy="307777"/>
            </a:xfrm>
            <a:prstGeom prst="homePlate">
              <a:avLst/>
            </a:prstGeom>
            <a:solidFill>
              <a:srgbClr val="FFFF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CRYRING commissioning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75" name="Richtungspfeil 74"/>
            <p:cNvSpPr/>
            <p:nvPr/>
          </p:nvSpPr>
          <p:spPr>
            <a:xfrm>
              <a:off x="2462237" y="2638361"/>
              <a:ext cx="2440017" cy="307777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5200" rIns="36000" bIns="25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CRYRING stand-alone operation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79" name="Textfeld 78"/>
          <p:cNvSpPr txBox="1"/>
          <p:nvPr/>
        </p:nvSpPr>
        <p:spPr>
          <a:xfrm>
            <a:off x="1186205" y="5682734"/>
            <a:ext cx="6886119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i="1" dirty="0" smtClean="0"/>
              <a:t>These are exciting times, so stay tuned!</a:t>
            </a:r>
            <a:endParaRPr lang="de-DE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312103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GSI</a:t>
            </a:r>
          </a:p>
          <a:p>
            <a:pPr lvl="1"/>
            <a:r>
              <a:rPr lang="en-US" sz="1800" dirty="0" smtClean="0"/>
              <a:t>Facility</a:t>
            </a:r>
          </a:p>
          <a:p>
            <a:pPr lvl="1"/>
            <a:r>
              <a:rPr lang="en-US" sz="1800" dirty="0" smtClean="0"/>
              <a:t>Operation</a:t>
            </a:r>
          </a:p>
          <a:p>
            <a:r>
              <a:rPr lang="en-US" sz="2000" dirty="0" smtClean="0"/>
              <a:t>FAIR</a:t>
            </a:r>
          </a:p>
          <a:p>
            <a:pPr lvl="1"/>
            <a:r>
              <a:rPr lang="en-US" sz="1800" dirty="0" smtClean="0"/>
              <a:t>Project</a:t>
            </a:r>
          </a:p>
          <a:p>
            <a:pPr lvl="1"/>
            <a:r>
              <a:rPr lang="en-US" sz="1800" dirty="0" smtClean="0"/>
              <a:t>Facility</a:t>
            </a:r>
          </a:p>
          <a:p>
            <a:pPr lvl="1"/>
            <a:r>
              <a:rPr lang="en-US" sz="1800" dirty="0" smtClean="0"/>
              <a:t>Operation</a:t>
            </a:r>
          </a:p>
          <a:p>
            <a:r>
              <a:rPr lang="en-US" sz="2000" dirty="0" smtClean="0"/>
              <a:t>Outlook</a:t>
            </a:r>
          </a:p>
          <a:p>
            <a:pPr lvl="1"/>
            <a:endParaRPr lang="de-DE" sz="18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58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Thanks to the colleagues providing material:</a:t>
            </a:r>
          </a:p>
          <a:p>
            <a:pPr marL="0" indent="0" algn="ctr">
              <a:buNone/>
            </a:pPr>
            <a:r>
              <a:rPr lang="en-US" dirty="0" smtClean="0"/>
              <a:t>P. Kowina, C. Omet, B. Schlei, P. </a:t>
            </a:r>
            <a:r>
              <a:rPr lang="en-US" dirty="0" err="1" smtClean="0"/>
              <a:t>Schütt</a:t>
            </a:r>
            <a:r>
              <a:rPr lang="en-US" dirty="0" smtClean="0"/>
              <a:t>, P. Schwab, P. Spiller</a:t>
            </a:r>
            <a:br>
              <a:rPr lang="en-US" dirty="0" smtClean="0"/>
            </a:br>
            <a:r>
              <a:rPr lang="en-US" dirty="0" smtClean="0"/>
              <a:t>C. Sturm, D. </a:t>
            </a:r>
            <a:r>
              <a:rPr lang="en-US" dirty="0" err="1" smtClean="0"/>
              <a:t>Varentsov</a:t>
            </a:r>
            <a:r>
              <a:rPr lang="en-US" dirty="0" smtClean="0"/>
              <a:t>, B. </a:t>
            </a:r>
            <a:r>
              <a:rPr lang="en-US" dirty="0" err="1" smtClean="0"/>
              <a:t>Walasek-Höhne</a:t>
            </a:r>
            <a:r>
              <a:rPr lang="en-US" dirty="0" smtClean="0"/>
              <a:t>, W. Vinzenz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Thanks to all colleagues of FAIR@GSI sharing the big work load</a:t>
            </a:r>
            <a:br>
              <a:rPr lang="en-US" dirty="0" smtClean="0"/>
            </a:br>
            <a:r>
              <a:rPr lang="en-US" dirty="0" smtClean="0"/>
              <a:t>of converting the FAIR idea into reality!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800" b="1" dirty="0" smtClean="0"/>
              <a:t>Thank you for your attention!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36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Q:\GSI\FAIR\Präsentationen\Conferences\WAO_2014_FAIR_Operation\images\gsi_luftbi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54" y="1196752"/>
            <a:ext cx="9328309" cy="5400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GSI Helmholtzzentrum</a:t>
            </a:r>
            <a:br>
              <a:rPr lang="en-US" dirty="0" smtClean="0"/>
            </a:b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Schwerionenforschung</a:t>
            </a:r>
            <a:r>
              <a:rPr lang="en-US" dirty="0" smtClean="0"/>
              <a:t> GmbH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5300" y="4919962"/>
            <a:ext cx="3034680" cy="1567242"/>
          </a:xfrm>
          <a:solidFill>
            <a:schemeClr val="bg1">
              <a:alpha val="9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Facility for research with heavy ions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Scientific program:</a:t>
            </a:r>
          </a:p>
          <a:p>
            <a:r>
              <a:rPr lang="en-US" dirty="0" smtClean="0"/>
              <a:t>Atomic and Plasma Physics</a:t>
            </a:r>
          </a:p>
          <a:p>
            <a:r>
              <a:rPr lang="en-US" dirty="0" smtClean="0"/>
              <a:t>Nuclear and Hadron Physics</a:t>
            </a:r>
          </a:p>
          <a:p>
            <a:r>
              <a:rPr lang="en-US" dirty="0" smtClean="0"/>
              <a:t>Material Sciences</a:t>
            </a:r>
          </a:p>
        </p:txBody>
      </p:sp>
      <p:pic>
        <p:nvPicPr>
          <p:cNvPr id="2050" name="Picture 2" descr="Q:\GSI\FAIR\Präsentationen\Conferences\WAO_2014_FAIR_Operation\images\gsi_maps_ch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59" y="4155440"/>
            <a:ext cx="2705193" cy="2336035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905171" y="4226661"/>
            <a:ext cx="1512168" cy="221018"/>
          </a:xfrm>
          <a:prstGeom prst="rect">
            <a:avLst/>
          </a:prstGeom>
          <a:solidFill>
            <a:srgbClr val="FDBB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tIns="18000" bIns="18000">
            <a:spAutoFit/>
          </a:bodyPr>
          <a:lstStyle>
            <a:defPPr>
              <a:defRPr lang="de-DE"/>
            </a:defPPr>
            <a:lvl1pPr algn="ctr">
              <a:defRPr sz="1400"/>
            </a:lvl1pPr>
          </a:lstStyle>
          <a:p>
            <a:r>
              <a:rPr lang="en-US" altLang="de-DE" sz="1200" i="1" dirty="0" smtClean="0"/>
              <a:t>Your route to GSI...</a:t>
            </a:r>
            <a:endParaRPr lang="de-DE" altLang="de-DE" sz="1200" i="1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89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1465115" y="1208088"/>
            <a:ext cx="6505575" cy="5141912"/>
            <a:chOff x="1617598" y="1208088"/>
            <a:chExt cx="6505575" cy="5141912"/>
          </a:xfrm>
        </p:grpSpPr>
        <p:pic>
          <p:nvPicPr>
            <p:cNvPr id="6" name="Picture 2" descr="3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598" y="1208088"/>
              <a:ext cx="6505575" cy="514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048527" y="5600545"/>
              <a:ext cx="1117861" cy="46723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none" lIns="36000" tIns="18000" rIns="36000" bIns="18000" rtlCol="0" anchor="t">
              <a:spAutoFit/>
            </a:bodyPr>
            <a:lstStyle>
              <a:defPPr>
                <a:defRPr lang="de-DE"/>
              </a:defPPr>
              <a:lvl1pPr algn="ctr">
                <a:lnSpc>
                  <a:spcPts val="1200"/>
                </a:lnSpc>
                <a:defRPr sz="1400"/>
              </a:lvl1pPr>
            </a:lstStyle>
            <a:p>
              <a:pPr>
                <a:lnSpc>
                  <a:spcPct val="100000"/>
                </a:lnSpc>
              </a:pPr>
              <a:r>
                <a:rPr lang="de-DE" dirty="0" smtClean="0"/>
                <a:t>Experimental</a:t>
              </a:r>
              <a:br>
                <a:rPr lang="de-DE" dirty="0" smtClean="0"/>
              </a:br>
              <a:r>
                <a:rPr lang="de-DE" dirty="0" smtClean="0"/>
                <a:t>Areas (~20)</a:t>
              </a:r>
              <a:endParaRPr lang="de-DE" dirty="0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996291" y="2359304"/>
              <a:ext cx="729934" cy="34650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none" lIns="36000" tIns="18000" rIns="36000" bIns="18000" rtlCol="0" anchor="t">
              <a:spAutoFit/>
            </a:bodyPr>
            <a:lstStyle>
              <a:defPPr>
                <a:defRPr lang="de-DE"/>
              </a:defPPr>
              <a:lvl1pPr>
                <a:defRPr sz="1400"/>
              </a:lvl1pPr>
            </a:lstStyle>
            <a:p>
              <a:pPr algn="ctr">
                <a:lnSpc>
                  <a:spcPts val="1200"/>
                </a:lnSpc>
              </a:pPr>
              <a:r>
                <a:rPr lang="de-DE" dirty="0" smtClean="0"/>
                <a:t>Ion</a:t>
              </a:r>
              <a:br>
                <a:rPr lang="de-DE" dirty="0" smtClean="0"/>
              </a:br>
              <a:r>
                <a:rPr lang="de-DE" dirty="0" err="1" smtClean="0"/>
                <a:t>Sources</a:t>
              </a:r>
              <a:endParaRPr lang="de-DE" dirty="0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>
              <a:off x="2483768" y="2708920"/>
              <a:ext cx="656538" cy="1279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H="1">
              <a:off x="4640198" y="3848100"/>
              <a:ext cx="165100" cy="180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H="1">
              <a:off x="4722748" y="5301208"/>
              <a:ext cx="868361" cy="3502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3140307" y="2708920"/>
              <a:ext cx="290466" cy="4320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flipH="1">
              <a:off x="2354197" y="2708920"/>
              <a:ext cx="786109" cy="3335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6314658" y="2708920"/>
              <a:ext cx="561620" cy="25179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36000" tIns="18000" rIns="36000" bIns="18000" rtlCol="0" anchor="t">
              <a:spAutoFit/>
            </a:bodyPr>
            <a:lstStyle/>
            <a:p>
              <a:pPr algn="l"/>
              <a:r>
                <a:rPr lang="en-US" sz="1400" dirty="0" smtClean="0"/>
                <a:t>SIS18</a:t>
              </a:r>
              <a:endParaRPr lang="de-DE" sz="1400" dirty="0" smtClean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5677521" y="4154568"/>
              <a:ext cx="442997" cy="25179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36000" tIns="18000" rIns="36000" bIns="18000" rtlCol="0" anchor="t">
              <a:spAutoFit/>
            </a:bodyPr>
            <a:lstStyle>
              <a:defPPr>
                <a:defRPr lang="de-DE"/>
              </a:defPPr>
              <a:lvl1pPr>
                <a:defRPr sz="1400"/>
              </a:lvl1pPr>
            </a:lstStyle>
            <a:p>
              <a:r>
                <a:rPr lang="en-US" dirty="0"/>
                <a:t>ESR</a:t>
              </a:r>
              <a:endParaRPr lang="de-DE" dirty="0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3624438" y="3068960"/>
              <a:ext cx="731538" cy="25179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36000" tIns="18000" rIns="36000" bIns="18000" rtlCol="0" anchor="t">
              <a:spAutoFit/>
            </a:bodyPr>
            <a:lstStyle>
              <a:defPPr>
                <a:defRPr lang="de-DE"/>
              </a:defPPr>
              <a:lvl1pPr>
                <a:defRPr sz="1400"/>
              </a:lvl1pPr>
            </a:lstStyle>
            <a:p>
              <a:r>
                <a:rPr lang="en-US" dirty="0" smtClean="0"/>
                <a:t>UNILAC</a:t>
              </a:r>
              <a:endParaRPr lang="de-DE" dirty="0"/>
            </a:p>
          </p:txBody>
        </p:sp>
      </p:grpSp>
      <p:sp>
        <p:nvSpPr>
          <p:cNvPr id="16" name="Rechteck 15"/>
          <p:cNvSpPr/>
          <p:nvPr/>
        </p:nvSpPr>
        <p:spPr>
          <a:xfrm rot="1643024">
            <a:off x="7102882" y="2957261"/>
            <a:ext cx="1237057" cy="1719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GSI Accelerator Complex</a:t>
            </a:r>
            <a:endParaRPr lang="de-DE" dirty="0"/>
          </a:p>
        </p:txBody>
      </p:sp>
      <p:graphicFrame>
        <p:nvGraphicFramePr>
          <p:cNvPr id="52" name="Tabel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422106"/>
              </p:ext>
            </p:extLst>
          </p:nvPr>
        </p:nvGraphicFramePr>
        <p:xfrm>
          <a:off x="7391983" y="2933227"/>
          <a:ext cx="1582030" cy="1166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{8799B23B-EC83-4686-B30A-512413B5E67A}</a:tableStyleId>
              </a:tblPr>
              <a:tblGrid>
                <a:gridCol w="551425"/>
                <a:gridCol w="1030605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Max. </a:t>
                      </a:r>
                      <a:r>
                        <a:rPr lang="en-US" sz="1200" baseline="0" dirty="0" smtClean="0"/>
                        <a:t>Energies</a:t>
                      </a:r>
                      <a:endParaRPr lang="de-DE" sz="1200" b="0" dirty="0"/>
                    </a:p>
                  </a:txBody>
                  <a:tcPr marL="36000" marR="36000" marT="25200" marB="25200" anchor="ctr"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p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4.5 </a:t>
                      </a:r>
                      <a:r>
                        <a:rPr lang="en-US" sz="1200" dirty="0" err="1" smtClean="0"/>
                        <a:t>GeV</a:t>
                      </a:r>
                      <a:r>
                        <a:rPr lang="en-US" sz="1200" dirty="0" smtClean="0"/>
                        <a:t>/u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Ne</a:t>
                      </a:r>
                      <a:r>
                        <a:rPr lang="de-DE" sz="1200" baseline="30000" dirty="0" smtClean="0"/>
                        <a:t>10+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2.0 </a:t>
                      </a:r>
                      <a:r>
                        <a:rPr lang="en-US" sz="1200" dirty="0" err="1" smtClean="0"/>
                        <a:t>GeV</a:t>
                      </a:r>
                      <a:r>
                        <a:rPr lang="en-US" sz="1200" dirty="0" smtClean="0"/>
                        <a:t>/u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U</a:t>
                      </a:r>
                      <a:r>
                        <a:rPr lang="de-DE" sz="1200" baseline="30000" dirty="0" smtClean="0"/>
                        <a:t>73+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1.0 </a:t>
                      </a:r>
                      <a:r>
                        <a:rPr lang="en-US" sz="1200" dirty="0" err="1" smtClean="0"/>
                        <a:t>GeV</a:t>
                      </a:r>
                      <a:r>
                        <a:rPr lang="en-US" sz="1200" dirty="0" smtClean="0"/>
                        <a:t>/u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U</a:t>
                      </a:r>
                      <a:r>
                        <a:rPr lang="de-DE" sz="1200" baseline="30000" dirty="0" smtClean="0"/>
                        <a:t>28+</a:t>
                      </a:r>
                      <a:endParaRPr lang="de-DE" sz="1200" dirty="0" smtClean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 </a:t>
                      </a:r>
                      <a:r>
                        <a:rPr lang="en-US" sz="1200" dirty="0" err="1" smtClean="0"/>
                        <a:t>GeV</a:t>
                      </a:r>
                      <a:r>
                        <a:rPr lang="en-US" sz="1200" dirty="0" smtClean="0"/>
                        <a:t>/u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</a:tbl>
          </a:graphicData>
        </a:graphic>
      </p:graphicFrame>
      <p:graphicFrame>
        <p:nvGraphicFramePr>
          <p:cNvPr id="54" name="Tabel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083859"/>
              </p:ext>
            </p:extLst>
          </p:nvPr>
        </p:nvGraphicFramePr>
        <p:xfrm>
          <a:off x="7391983" y="4375791"/>
          <a:ext cx="1582030" cy="1166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{8799B23B-EC83-4686-B30A-512413B5E67A}</a:tableStyleId>
              </a:tblPr>
              <a:tblGrid>
                <a:gridCol w="551425"/>
                <a:gridCol w="1030605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Max. </a:t>
                      </a:r>
                      <a:r>
                        <a:rPr lang="en-US" sz="1200" baseline="0" dirty="0" smtClean="0"/>
                        <a:t>Intensities</a:t>
                      </a:r>
                      <a:endParaRPr lang="de-DE" sz="1200" b="0" dirty="0"/>
                    </a:p>
                  </a:txBody>
                  <a:tcPr marL="36000" marR="36000" marT="25200" marB="25200" anchor="ctr"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p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11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Ne</a:t>
                      </a:r>
                      <a:r>
                        <a:rPr lang="de-DE" sz="1200" baseline="30000" dirty="0" smtClean="0"/>
                        <a:t>10+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5·10</a:t>
                      </a:r>
                      <a:r>
                        <a:rPr lang="en-US" sz="1200" baseline="30000" dirty="0" smtClean="0"/>
                        <a:t>10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U</a:t>
                      </a:r>
                      <a:r>
                        <a:rPr lang="de-DE" sz="1200" baseline="30000" dirty="0" smtClean="0"/>
                        <a:t>73+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3·10</a:t>
                      </a:r>
                      <a:r>
                        <a:rPr lang="en-US" sz="1200" baseline="30000" dirty="0" smtClean="0"/>
                        <a:t>9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U</a:t>
                      </a:r>
                      <a:r>
                        <a:rPr lang="de-DE" sz="1200" baseline="30000" dirty="0" smtClean="0"/>
                        <a:t>28+</a:t>
                      </a:r>
                      <a:endParaRPr lang="de-DE" sz="1200" dirty="0" smtClean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3·10</a:t>
                      </a:r>
                      <a:r>
                        <a:rPr lang="en-US" sz="1200" baseline="30000" dirty="0" smtClean="0"/>
                        <a:t>10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</a:tbl>
          </a:graphicData>
        </a:graphic>
      </p:graphicFrame>
      <p:graphicFrame>
        <p:nvGraphicFramePr>
          <p:cNvPr id="56" name="Tabel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035493"/>
              </p:ext>
            </p:extLst>
          </p:nvPr>
        </p:nvGraphicFramePr>
        <p:xfrm>
          <a:off x="395536" y="4869160"/>
          <a:ext cx="2107791" cy="1399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210779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ESR</a:t>
                      </a:r>
                      <a:endParaRPr lang="de-DE" sz="1200" b="1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Energy</a:t>
                      </a:r>
                      <a:r>
                        <a:rPr lang="en-US" sz="1200" baseline="0" dirty="0" smtClean="0"/>
                        <a:t> 800 – 3 MeV/u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 cooling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Stochastic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cooling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Deceleration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Single</a:t>
                      </a:r>
                      <a:r>
                        <a:rPr lang="en-US" sz="1200" baseline="0" dirty="0" smtClean="0"/>
                        <a:t> particle detection</a:t>
                      </a:r>
                      <a:endParaRPr lang="de-DE" sz="1200" dirty="0" smtClean="0"/>
                    </a:p>
                  </a:txBody>
                  <a:tcPr marL="36000" marR="36000" marT="25200" marB="25200" anchor="ctr"/>
                </a:tc>
              </a:tr>
            </a:tbl>
          </a:graphicData>
        </a:graphic>
      </p:graphicFrame>
      <p:graphicFrame>
        <p:nvGraphicFramePr>
          <p:cNvPr id="57" name="Tabel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918179"/>
              </p:ext>
            </p:extLst>
          </p:nvPr>
        </p:nvGraphicFramePr>
        <p:xfrm>
          <a:off x="3995936" y="1313481"/>
          <a:ext cx="1894394" cy="1166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{ED083AE6-46FA-4A59-8FB0-9F97EB10719F}</a:tableStyleId>
              </a:tblPr>
              <a:tblGrid>
                <a:gridCol w="189439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UNILAC</a:t>
                      </a:r>
                      <a:endParaRPr lang="de-DE" sz="1200" b="1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Low energy</a:t>
                      </a:r>
                      <a:r>
                        <a:rPr lang="en-US" sz="1200" baseline="0" dirty="0" smtClean="0"/>
                        <a:t> beams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3.6</a:t>
                      </a:r>
                      <a:r>
                        <a:rPr lang="en-US" sz="1200" baseline="0" dirty="0" smtClean="0"/>
                        <a:t> – 11.4 MeV/u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Pulse </a:t>
                      </a:r>
                      <a:r>
                        <a:rPr lang="de-DE" sz="1200" dirty="0" err="1" smtClean="0"/>
                        <a:t>length</a:t>
                      </a:r>
                      <a:r>
                        <a:rPr lang="de-DE" sz="1200" dirty="0" smtClean="0"/>
                        <a:t> 0.1 – 5 </a:t>
                      </a:r>
                      <a:r>
                        <a:rPr lang="de-DE" sz="1200" dirty="0" err="1" smtClean="0"/>
                        <a:t>ms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Rep. rate 50 Hz</a:t>
                      </a:r>
                    </a:p>
                  </a:txBody>
                  <a:tcPr marL="36000" marR="36000" marT="25200" marB="25200" anchor="ctr"/>
                </a:tc>
              </a:tr>
            </a:tbl>
          </a:graphicData>
        </a:graphic>
      </p:graphicFrame>
      <p:graphicFrame>
        <p:nvGraphicFramePr>
          <p:cNvPr id="58" name="Tabel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575812"/>
              </p:ext>
            </p:extLst>
          </p:nvPr>
        </p:nvGraphicFramePr>
        <p:xfrm>
          <a:off x="7079619" y="1265154"/>
          <a:ext cx="1894394" cy="1399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{8799B23B-EC83-4686-B30A-512413B5E67A}</a:tableStyleId>
              </a:tblPr>
              <a:tblGrid>
                <a:gridCol w="189439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SIS18</a:t>
                      </a:r>
                      <a:endParaRPr lang="de-DE" sz="1200" b="1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High</a:t>
                      </a:r>
                      <a:r>
                        <a:rPr lang="en-US" sz="1200" baseline="0" dirty="0" smtClean="0"/>
                        <a:t> energy beams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Slow </a:t>
                      </a:r>
                      <a:r>
                        <a:rPr lang="de-DE" sz="1200" dirty="0" err="1" smtClean="0"/>
                        <a:t>extraction</a:t>
                      </a:r>
                      <a:r>
                        <a:rPr lang="de-DE" sz="1200" baseline="0" dirty="0" smtClean="0"/>
                        <a:t> (≤10s)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Fast </a:t>
                      </a:r>
                      <a:r>
                        <a:rPr lang="de-DE" sz="1200" dirty="0" err="1" smtClean="0"/>
                        <a:t>extraction</a:t>
                      </a:r>
                      <a:r>
                        <a:rPr lang="de-DE" sz="1200" dirty="0" smtClean="0"/>
                        <a:t> (1 turn)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Bunch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compression</a:t>
                      </a:r>
                      <a:endParaRPr lang="de-DE" sz="1200" dirty="0" smtClean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Rep. rate 0.1 – 1 Hz</a:t>
                      </a:r>
                      <a:endParaRPr lang="de-DE" sz="1200" dirty="0" smtClean="0"/>
                    </a:p>
                  </a:txBody>
                  <a:tcPr marL="36000" marR="36000" marT="25200" marB="25200" anchor="ctr"/>
                </a:tc>
              </a:tr>
            </a:tbl>
          </a:graphicData>
        </a:graphic>
      </p:graphicFrame>
      <p:graphicFrame>
        <p:nvGraphicFramePr>
          <p:cNvPr id="59" name="Tabel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209150"/>
              </p:ext>
            </p:extLst>
          </p:nvPr>
        </p:nvGraphicFramePr>
        <p:xfrm>
          <a:off x="168588" y="1253120"/>
          <a:ext cx="1379076" cy="1815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{5DA37D80-6434-44D0-A028-1B22A696006F}</a:tableStyleId>
              </a:tblPr>
              <a:tblGrid>
                <a:gridCol w="816538"/>
                <a:gridCol w="562538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Ion Sources</a:t>
                      </a:r>
                      <a:endParaRPr lang="de-DE" sz="1200" b="1" dirty="0"/>
                    </a:p>
                  </a:txBody>
                  <a:tcPr marL="36000" marR="36000" marT="25200" marB="2520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ECRIS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Gases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MUCIS</a:t>
                      </a:r>
                      <a:endParaRPr lang="de-DE" sz="1200" dirty="0" smtClean="0"/>
                    </a:p>
                  </a:txBody>
                  <a:tcPr marL="36000" marR="36000" marT="25200" marB="252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CHORDIS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PIG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Gases</a:t>
                      </a:r>
                      <a:br>
                        <a:rPr lang="en-US" sz="1200" dirty="0" smtClean="0"/>
                      </a:br>
                      <a:r>
                        <a:rPr lang="en-US" sz="1200" baseline="0" dirty="0" smtClean="0"/>
                        <a:t>Metals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MEVVA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Metals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VARIS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</a:tbl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24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1617598" y="1208088"/>
            <a:ext cx="6505575" cy="5141912"/>
            <a:chOff x="1617598" y="1208088"/>
            <a:chExt cx="6505575" cy="5141912"/>
          </a:xfrm>
        </p:grpSpPr>
        <p:pic>
          <p:nvPicPr>
            <p:cNvPr id="6" name="Picture 2" descr="3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598" y="1208088"/>
              <a:ext cx="6505575" cy="514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feld 26"/>
            <p:cNvSpPr txBox="1"/>
            <p:nvPr/>
          </p:nvSpPr>
          <p:spPr>
            <a:xfrm>
              <a:off x="6314658" y="2708920"/>
              <a:ext cx="561620" cy="2517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none" lIns="36000" tIns="18000" rIns="36000" bIns="18000" rtlCol="0" anchor="t">
              <a:spAutoFit/>
            </a:bodyPr>
            <a:lstStyle/>
            <a:p>
              <a:pPr algn="l"/>
              <a:r>
                <a:rPr lang="en-US" sz="1400" dirty="0" smtClean="0"/>
                <a:t>SIS18</a:t>
              </a:r>
              <a:endParaRPr lang="de-DE" sz="1400" dirty="0" smtClean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5677521" y="4154568"/>
              <a:ext cx="442997" cy="2517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36000" tIns="18000" rIns="36000" bIns="18000" rtlCol="0" anchor="t">
              <a:spAutoFit/>
            </a:bodyPr>
            <a:lstStyle>
              <a:defPPr>
                <a:defRPr lang="de-DE"/>
              </a:defPPr>
              <a:lvl1pPr>
                <a:defRPr sz="1400"/>
              </a:lvl1pPr>
            </a:lstStyle>
            <a:p>
              <a:r>
                <a:rPr lang="en-US" dirty="0"/>
                <a:t>ESR</a:t>
              </a:r>
              <a:endParaRPr lang="de-DE" dirty="0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3624438" y="3068960"/>
              <a:ext cx="731538" cy="2517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36000" tIns="18000" rIns="36000" bIns="18000" rtlCol="0" anchor="t">
              <a:spAutoFit/>
            </a:bodyPr>
            <a:lstStyle>
              <a:defPPr>
                <a:defRPr lang="de-DE"/>
              </a:defPPr>
              <a:lvl1pPr>
                <a:defRPr sz="1400"/>
              </a:lvl1pPr>
            </a:lstStyle>
            <a:p>
              <a:r>
                <a:rPr lang="en-US" dirty="0" smtClean="0"/>
                <a:t>UNILAC</a:t>
              </a:r>
              <a:endParaRPr lang="de-DE" dirty="0"/>
            </a:p>
          </p:txBody>
        </p:sp>
      </p:grpSp>
      <p:sp>
        <p:nvSpPr>
          <p:cNvPr id="16" name="Rechteck 15"/>
          <p:cNvSpPr/>
          <p:nvPr/>
        </p:nvSpPr>
        <p:spPr>
          <a:xfrm rot="1643024">
            <a:off x="7102882" y="2957261"/>
            <a:ext cx="1237057" cy="1719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GSI Scientific Highlights</a:t>
            </a:r>
            <a:endParaRPr lang="de-DE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171755" y="3789040"/>
            <a:ext cx="5606445" cy="2561591"/>
            <a:chOff x="171755" y="3789040"/>
            <a:chExt cx="5606445" cy="2561591"/>
          </a:xfrm>
        </p:grpSpPr>
        <p:sp>
          <p:nvSpPr>
            <p:cNvPr id="25" name="Textfeld 24"/>
            <p:cNvSpPr txBox="1"/>
            <p:nvPr/>
          </p:nvSpPr>
          <p:spPr>
            <a:xfrm>
              <a:off x="180222" y="3789040"/>
              <a:ext cx="1745992" cy="338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0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600" dirty="0" smtClean="0"/>
                <a:t>Ion Radiotherapy</a:t>
              </a:r>
              <a:endParaRPr lang="de-DE" sz="1600" dirty="0" smtClean="0"/>
            </a:p>
          </p:txBody>
        </p:sp>
        <p:pic>
          <p:nvPicPr>
            <p:cNvPr id="1028" name="Picture 4" descr="Q:\GSI\FAIR\Präsentationen\Conferences\WAO_2014_FAIR_Operation\images\csm_2_GSI_Therapie_2_032c1f5e0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863" y="5174781"/>
              <a:ext cx="1679057" cy="11758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Q:\GSI\FAIR\Präsentationen\Conferences\WAO_2014_FAIR_Operation\images\csm_dosisvergleich_e_bbd575509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755" y="4844117"/>
              <a:ext cx="1886245" cy="14476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Q:\GSI\FAIR\Präsentationen\Conferences\WAO_2014_FAIR_Operation\images\csm_3_GSI_Therapie_Donut_cf4be57a5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85" y="4221088"/>
              <a:ext cx="1123569" cy="8034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Ellipse 29"/>
            <p:cNvSpPr/>
            <p:nvPr/>
          </p:nvSpPr>
          <p:spPr>
            <a:xfrm>
              <a:off x="5029449" y="4725144"/>
              <a:ext cx="748751" cy="2881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0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18000" tIns="18000" rIns="18000" bIns="18000" rtlCol="0" anchor="ctr">
              <a:noAutofit/>
            </a:bodyPr>
            <a:lstStyle/>
            <a:p>
              <a:pPr algn="ctr"/>
              <a:r>
                <a:rPr lang="en-US" sz="1400" dirty="0" smtClean="0"/>
                <a:t>Cave M</a:t>
              </a:r>
              <a:endParaRPr lang="de-DE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751311" y="1236654"/>
            <a:ext cx="2816509" cy="2472247"/>
            <a:chOff x="3751311" y="1236654"/>
            <a:chExt cx="2816509" cy="2472247"/>
          </a:xfrm>
        </p:grpSpPr>
        <p:sp>
          <p:nvSpPr>
            <p:cNvPr id="31" name="Ellipse 30"/>
            <p:cNvSpPr/>
            <p:nvPr/>
          </p:nvSpPr>
          <p:spPr>
            <a:xfrm>
              <a:off x="4355976" y="3420781"/>
              <a:ext cx="587267" cy="288120"/>
            </a:xfrm>
            <a:prstGeom prst="ellipse">
              <a:avLst/>
            </a:prstGeom>
            <a:solidFill>
              <a:srgbClr val="FFCC00"/>
            </a:solidFill>
            <a:ln>
              <a:solidFill>
                <a:srgbClr val="000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18000" tIns="18000" rIns="18000" bIns="18000" rtlCol="0" anchor="ctr">
              <a:noAutofit/>
            </a:bodyPr>
            <a:lstStyle/>
            <a:p>
              <a:pPr algn="ctr"/>
              <a:r>
                <a:rPr lang="en-US" sz="1400" dirty="0" smtClean="0"/>
                <a:t>SHE</a:t>
              </a:r>
              <a:endParaRPr lang="de-DE" sz="1400" dirty="0">
                <a:solidFill>
                  <a:schemeClr val="tx1"/>
                </a:solidFill>
              </a:endParaRPr>
            </a:p>
          </p:txBody>
        </p:sp>
        <p:pic>
          <p:nvPicPr>
            <p:cNvPr id="1027" name="Picture 3" descr="Q:\GSI\FAIR\Präsentationen\Conferences\WAO_2014_FAIR_Operation\images\csm_8_GSI_TASCA_2_48389f226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311" y="2133044"/>
              <a:ext cx="748681" cy="74868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>
              <a:off x="4286425" y="1236654"/>
              <a:ext cx="2281395" cy="338554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000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algn="ctr">
                <a:defRPr sz="1600"/>
              </a:lvl1pPr>
            </a:lstStyle>
            <a:p>
              <a:r>
                <a:rPr lang="en-US" dirty="0"/>
                <a:t>Super </a:t>
              </a:r>
              <a:r>
                <a:rPr lang="en-US" dirty="0" smtClean="0"/>
                <a:t>Heavy Elements</a:t>
              </a:r>
              <a:endParaRPr lang="de-DE" dirty="0"/>
            </a:p>
          </p:txBody>
        </p:sp>
        <p:pic>
          <p:nvPicPr>
            <p:cNvPr id="1026" name="Picture 2" descr="Q:\GSI\FAIR\Präsentationen\Conferences\WAO_2014_FAIR_Operation\images\csm_5_GSI_SHIP_Detektor2_c1247f327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348880"/>
              <a:ext cx="705489" cy="70548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uppieren 3"/>
            <p:cNvGrpSpPr/>
            <p:nvPr/>
          </p:nvGrpSpPr>
          <p:grpSpPr>
            <a:xfrm>
              <a:off x="4424548" y="1970104"/>
              <a:ext cx="1396912" cy="311040"/>
              <a:chOff x="4572000" y="2081483"/>
              <a:chExt cx="1396912" cy="3110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Textfeld 31"/>
              <p:cNvSpPr txBox="1">
                <a:spLocks noChangeAspect="1"/>
              </p:cNvSpPr>
              <p:nvPr/>
            </p:nvSpPr>
            <p:spPr>
              <a:xfrm>
                <a:off x="5580112" y="2081483"/>
                <a:ext cx="388800" cy="311040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000080"/>
                </a:solidFill>
              </a:ln>
            </p:spPr>
            <p:txBody>
              <a:bodyPr vert="horz" wrap="none" lIns="18000" tIns="108000" rIns="18000" bIns="108000" rtlCol="0" anchor="ctr">
                <a:noAutofit/>
              </a:bodyPr>
              <a:lstStyle>
                <a:defPPr>
                  <a:defRPr lang="de-DE"/>
                </a:defPPr>
                <a:lvl1pPr algn="ctr">
                  <a:defRPr sz="1600"/>
                </a:lvl1pPr>
              </a:lstStyle>
              <a:p>
                <a:r>
                  <a:rPr lang="en-US" sz="1100" baseline="-25000" dirty="0" smtClean="0"/>
                  <a:t>112</a:t>
                </a:r>
                <a:r>
                  <a:rPr lang="en-US" sz="1100" dirty="0" smtClean="0"/>
                  <a:t>Cp</a:t>
                </a:r>
                <a:endParaRPr lang="de-DE" sz="1200" baseline="-25000" dirty="0"/>
              </a:p>
            </p:txBody>
          </p:sp>
          <p:sp>
            <p:nvSpPr>
              <p:cNvPr id="35" name="Textfeld 34"/>
              <p:cNvSpPr txBox="1">
                <a:spLocks noChangeAspect="1"/>
              </p:cNvSpPr>
              <p:nvPr/>
            </p:nvSpPr>
            <p:spPr>
              <a:xfrm>
                <a:off x="4572000" y="2081483"/>
                <a:ext cx="388800" cy="311040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000080"/>
                </a:solidFill>
              </a:ln>
            </p:spPr>
            <p:txBody>
              <a:bodyPr vert="horz" wrap="none" lIns="18000" tIns="108000" rIns="18000" bIns="108000" rtlCol="0" anchor="ctr">
                <a:noAutofit/>
              </a:bodyPr>
              <a:lstStyle>
                <a:defPPr>
                  <a:defRPr lang="de-DE"/>
                </a:defPPr>
                <a:lvl1pPr algn="ctr">
                  <a:defRPr sz="1600"/>
                </a:lvl1pPr>
              </a:lstStyle>
              <a:p>
                <a:r>
                  <a:rPr lang="en-US" sz="1100" baseline="-25000" dirty="0" smtClean="0"/>
                  <a:t>110</a:t>
                </a:r>
                <a:r>
                  <a:rPr lang="en-US" sz="1100" dirty="0" smtClean="0"/>
                  <a:t>Ds</a:t>
                </a:r>
                <a:endParaRPr lang="de-DE" sz="1200" baseline="-25000" dirty="0"/>
              </a:p>
            </p:txBody>
          </p:sp>
          <p:sp>
            <p:nvSpPr>
              <p:cNvPr id="36" name="Textfeld 35"/>
              <p:cNvSpPr txBox="1">
                <a:spLocks noChangeAspect="1"/>
              </p:cNvSpPr>
              <p:nvPr/>
            </p:nvSpPr>
            <p:spPr>
              <a:xfrm>
                <a:off x="5079851" y="2081483"/>
                <a:ext cx="388800" cy="311040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000080"/>
                </a:solidFill>
              </a:ln>
            </p:spPr>
            <p:txBody>
              <a:bodyPr vert="horz" wrap="none" lIns="18000" tIns="108000" rIns="18000" bIns="108000" rtlCol="0" anchor="ctr">
                <a:noAutofit/>
              </a:bodyPr>
              <a:lstStyle>
                <a:defPPr>
                  <a:defRPr lang="de-DE"/>
                </a:defPPr>
                <a:lvl1pPr algn="ctr">
                  <a:defRPr sz="1600"/>
                </a:lvl1pPr>
              </a:lstStyle>
              <a:p>
                <a:r>
                  <a:rPr lang="en-US" sz="1100" baseline="-25000" dirty="0" smtClean="0"/>
                  <a:t>111</a:t>
                </a:r>
                <a:r>
                  <a:rPr lang="en-US" sz="1100" dirty="0" smtClean="0"/>
                  <a:t>Rg</a:t>
                </a:r>
                <a:endParaRPr lang="de-DE" sz="1200" baseline="-25000" dirty="0"/>
              </a:p>
            </p:txBody>
          </p:sp>
        </p:grpSp>
        <p:grpSp>
          <p:nvGrpSpPr>
            <p:cNvPr id="3" name="Gruppieren 2"/>
            <p:cNvGrpSpPr/>
            <p:nvPr/>
          </p:nvGrpSpPr>
          <p:grpSpPr>
            <a:xfrm>
              <a:off x="4615248" y="1628800"/>
              <a:ext cx="1396912" cy="311040"/>
              <a:chOff x="4572000" y="1749808"/>
              <a:chExt cx="1396912" cy="3110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Textfeld 32"/>
              <p:cNvSpPr txBox="1">
                <a:spLocks noChangeAspect="1"/>
              </p:cNvSpPr>
              <p:nvPr/>
            </p:nvSpPr>
            <p:spPr>
              <a:xfrm>
                <a:off x="4572000" y="1749808"/>
                <a:ext cx="388800" cy="311040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000080"/>
                </a:solidFill>
              </a:ln>
            </p:spPr>
            <p:txBody>
              <a:bodyPr vert="horz" wrap="none" lIns="18000" tIns="108000" rIns="18000" bIns="108000" rtlCol="0" anchor="ctr">
                <a:noAutofit/>
              </a:bodyPr>
              <a:lstStyle>
                <a:defPPr>
                  <a:defRPr lang="de-DE"/>
                </a:defPPr>
                <a:lvl1pPr algn="ctr">
                  <a:defRPr sz="1600"/>
                </a:lvl1pPr>
              </a:lstStyle>
              <a:p>
                <a:r>
                  <a:rPr lang="en-US" sz="1100" baseline="-25000" dirty="0" smtClean="0"/>
                  <a:t>107</a:t>
                </a:r>
                <a:r>
                  <a:rPr lang="en-US" sz="1100" dirty="0" smtClean="0"/>
                  <a:t>Bh</a:t>
                </a:r>
                <a:endParaRPr lang="de-DE" sz="1200" baseline="-25000" dirty="0"/>
              </a:p>
            </p:txBody>
          </p:sp>
          <p:sp>
            <p:nvSpPr>
              <p:cNvPr id="34" name="Textfeld 33"/>
              <p:cNvSpPr txBox="1">
                <a:spLocks noChangeAspect="1"/>
              </p:cNvSpPr>
              <p:nvPr/>
            </p:nvSpPr>
            <p:spPr>
              <a:xfrm>
                <a:off x="5580112" y="1749808"/>
                <a:ext cx="388800" cy="311040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000080"/>
                </a:solidFill>
              </a:ln>
            </p:spPr>
            <p:txBody>
              <a:bodyPr vert="horz" wrap="none" lIns="18000" tIns="108000" rIns="18000" bIns="108000" rtlCol="0" anchor="ctr">
                <a:noAutofit/>
              </a:bodyPr>
              <a:lstStyle>
                <a:defPPr>
                  <a:defRPr lang="de-DE"/>
                </a:defPPr>
                <a:lvl1pPr algn="ctr">
                  <a:defRPr sz="1600"/>
                </a:lvl1pPr>
              </a:lstStyle>
              <a:p>
                <a:r>
                  <a:rPr lang="en-US" sz="1100" baseline="-25000" dirty="0" smtClean="0"/>
                  <a:t>109</a:t>
                </a:r>
                <a:r>
                  <a:rPr lang="en-US" sz="1100" dirty="0" smtClean="0"/>
                  <a:t>Mt</a:t>
                </a:r>
                <a:endParaRPr lang="de-DE" sz="1200" baseline="-25000" dirty="0"/>
              </a:p>
            </p:txBody>
          </p:sp>
          <p:sp>
            <p:nvSpPr>
              <p:cNvPr id="38" name="Textfeld 37"/>
              <p:cNvSpPr txBox="1">
                <a:spLocks noChangeAspect="1"/>
              </p:cNvSpPr>
              <p:nvPr/>
            </p:nvSpPr>
            <p:spPr>
              <a:xfrm>
                <a:off x="5079851" y="1749808"/>
                <a:ext cx="388800" cy="311040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000080"/>
                </a:solidFill>
              </a:ln>
            </p:spPr>
            <p:txBody>
              <a:bodyPr vert="horz" wrap="none" lIns="18000" tIns="108000" rIns="18000" bIns="108000" rtlCol="0" anchor="ctr">
                <a:noAutofit/>
              </a:bodyPr>
              <a:lstStyle>
                <a:defPPr>
                  <a:defRPr lang="de-DE"/>
                </a:defPPr>
                <a:lvl1pPr algn="ctr">
                  <a:defRPr sz="1600"/>
                </a:lvl1pPr>
              </a:lstStyle>
              <a:p>
                <a:r>
                  <a:rPr lang="en-US" sz="1100" baseline="-25000" dirty="0" smtClean="0"/>
                  <a:t>108</a:t>
                </a:r>
                <a:r>
                  <a:rPr lang="en-US" sz="1100" dirty="0" smtClean="0"/>
                  <a:t>Hs</a:t>
                </a:r>
                <a:endParaRPr lang="de-DE" sz="1200" baseline="-25000" dirty="0"/>
              </a:p>
            </p:txBody>
          </p:sp>
        </p:grpSp>
      </p:grpSp>
      <p:grpSp>
        <p:nvGrpSpPr>
          <p:cNvPr id="40" name="Gruppieren 39"/>
          <p:cNvGrpSpPr/>
          <p:nvPr/>
        </p:nvGrpSpPr>
        <p:grpSpPr>
          <a:xfrm>
            <a:off x="5844165" y="2298358"/>
            <a:ext cx="3112011" cy="3507967"/>
            <a:chOff x="5844165" y="2298358"/>
            <a:chExt cx="3112011" cy="3507967"/>
          </a:xfrm>
        </p:grpSpPr>
        <p:sp>
          <p:nvSpPr>
            <p:cNvPr id="26" name="Ellipse 25"/>
            <p:cNvSpPr/>
            <p:nvPr/>
          </p:nvSpPr>
          <p:spPr>
            <a:xfrm>
              <a:off x="5844165" y="3293528"/>
              <a:ext cx="587267" cy="2881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rgbClr val="000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18000" tIns="18000" rIns="18000" bIns="18000" rtlCol="0" anchor="ctr">
              <a:noAutofit/>
            </a:bodyPr>
            <a:lstStyle/>
            <a:p>
              <a:pPr algn="ctr"/>
              <a:r>
                <a:rPr lang="en-US" sz="1400" dirty="0" smtClean="0"/>
                <a:t>FRS</a:t>
              </a:r>
              <a:endParaRPr lang="de-DE" sz="1400" dirty="0">
                <a:solidFill>
                  <a:schemeClr val="tx1"/>
                </a:solidFill>
              </a:endParaRPr>
            </a:p>
          </p:txBody>
        </p:sp>
        <p:pic>
          <p:nvPicPr>
            <p:cNvPr id="4098" name="Picture 2" descr="Q:\GSI\FAIR\Präsentationen\Conferences\WAO_2014_FAIR_Operation\images\nuclides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483" y="4725145"/>
              <a:ext cx="2311693" cy="1081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Q:\GSI\FAIR\Präsentationen\Conferences\WAO_2014_FAIR_Operation\images\frs_exp_data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0933" y="2708920"/>
              <a:ext cx="1383506" cy="11168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7308304" y="2298358"/>
              <a:ext cx="1512168" cy="338554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000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dirty="0" smtClean="0"/>
                <a:t>Exotic Nuclei</a:t>
              </a:r>
              <a:endParaRPr lang="de-DE" sz="1600" dirty="0" smtClean="0"/>
            </a:p>
          </p:txBody>
        </p:sp>
        <p:pic>
          <p:nvPicPr>
            <p:cNvPr id="4100" name="Picture 4" descr="Q:\GSI\FAIR\Präsentationen\Conferences\WAO_2014_FAIR_Operation\images\nuclides_labs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3789040"/>
              <a:ext cx="1921028" cy="88531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hteck 38"/>
            <p:cNvSpPr/>
            <p:nvPr/>
          </p:nvSpPr>
          <p:spPr>
            <a:xfrm>
              <a:off x="7025035" y="3977369"/>
              <a:ext cx="1849020" cy="90000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254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488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Operation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79382"/>
            <a:ext cx="4038600" cy="4746782"/>
          </a:xfrm>
        </p:spPr>
        <p:txBody>
          <a:bodyPr>
            <a:normAutofit/>
          </a:bodyPr>
          <a:lstStyle/>
          <a:p>
            <a:r>
              <a:rPr lang="en-US" dirty="0"/>
              <a:t>GSI </a:t>
            </a:r>
            <a:r>
              <a:rPr lang="en-US" dirty="0" smtClean="0"/>
              <a:t>operating conditions</a:t>
            </a:r>
            <a:endParaRPr lang="en-US" dirty="0"/>
          </a:p>
          <a:p>
            <a:pPr lvl="1"/>
            <a:r>
              <a:rPr lang="en-US" dirty="0" smtClean="0"/>
              <a:t>Operation 24/7</a:t>
            </a:r>
          </a:p>
          <a:p>
            <a:pPr lvl="1"/>
            <a:r>
              <a:rPr lang="en-US" dirty="0" smtClean="0"/>
              <a:t>1 shift leader + 2 operators</a:t>
            </a:r>
          </a:p>
          <a:p>
            <a:pPr lvl="1"/>
            <a:r>
              <a:rPr lang="en-US" dirty="0" smtClean="0"/>
              <a:t>Support by physicists for set-up</a:t>
            </a:r>
          </a:p>
          <a:p>
            <a:pPr lvl="1"/>
            <a:r>
              <a:rPr lang="en-US" dirty="0" smtClean="0"/>
              <a:t>On-call duty for technical problems</a:t>
            </a:r>
            <a:endParaRPr lang="en-US" dirty="0"/>
          </a:p>
          <a:p>
            <a:r>
              <a:rPr lang="en-US" dirty="0"/>
              <a:t>Parallel operation</a:t>
            </a:r>
          </a:p>
          <a:p>
            <a:pPr lvl="1"/>
            <a:r>
              <a:rPr lang="en-US" dirty="0" smtClean="0"/>
              <a:t>UNILAC, </a:t>
            </a:r>
            <a:r>
              <a:rPr lang="en-US" dirty="0"/>
              <a:t>SIS18, ESR independent</a:t>
            </a:r>
          </a:p>
          <a:p>
            <a:pPr lvl="1"/>
            <a:r>
              <a:rPr lang="en-US" dirty="0"/>
              <a:t>3 different ion species</a:t>
            </a:r>
          </a:p>
          <a:p>
            <a:pPr lvl="1"/>
            <a:r>
              <a:rPr lang="en-US" dirty="0"/>
              <a:t>5 parallel experiments</a:t>
            </a:r>
          </a:p>
          <a:p>
            <a:r>
              <a:rPr lang="en-US" dirty="0"/>
              <a:t>Experiments demand high </a:t>
            </a:r>
            <a:r>
              <a:rPr lang="en-US" dirty="0" smtClean="0"/>
              <a:t>flexibility</a:t>
            </a:r>
          </a:p>
          <a:p>
            <a:pPr lvl="1"/>
            <a:r>
              <a:rPr lang="en-US" dirty="0" smtClean="0"/>
              <a:t>General beam </a:t>
            </a:r>
            <a:r>
              <a:rPr lang="en-US" dirty="0"/>
              <a:t>time coordination</a:t>
            </a:r>
          </a:p>
          <a:p>
            <a:pPr lvl="2"/>
            <a:r>
              <a:rPr lang="en-US" dirty="0"/>
              <a:t>Switching of ion species (weekly) </a:t>
            </a:r>
          </a:p>
          <a:p>
            <a:pPr lvl="2"/>
            <a:r>
              <a:rPr lang="en-US" dirty="0"/>
              <a:t>Adjustment of schedule (monthly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Daily coordination in noon meeting</a:t>
            </a:r>
            <a:endParaRPr lang="en-US" dirty="0"/>
          </a:p>
          <a:p>
            <a:pPr lvl="2"/>
            <a:r>
              <a:rPr lang="en-US" dirty="0"/>
              <a:t>Variation of beam </a:t>
            </a:r>
            <a:r>
              <a:rPr lang="en-US" dirty="0" smtClean="0"/>
              <a:t>parameters (E, N, T)</a:t>
            </a:r>
            <a:endParaRPr lang="en-US" dirty="0"/>
          </a:p>
          <a:p>
            <a:pPr lvl="2"/>
            <a:r>
              <a:rPr lang="en-US" dirty="0" smtClean="0"/>
              <a:t>Change </a:t>
            </a:r>
            <a:r>
              <a:rPr lang="en-US" dirty="0"/>
              <a:t>of beam </a:t>
            </a:r>
            <a:r>
              <a:rPr lang="en-US" dirty="0" smtClean="0"/>
              <a:t>sharing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374940" y="5796553"/>
            <a:ext cx="3790950" cy="584775"/>
          </a:xfrm>
          <a:prstGeom prst="rect">
            <a:avLst/>
          </a:prstGeom>
          <a:solidFill>
            <a:srgbClr val="FDBB63">
              <a:alpha val="50000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2pPr marL="0" lvl="1" algn="ctr">
              <a:defRPr sz="1600" i="1"/>
            </a:lvl2pPr>
          </a:lstStyle>
          <a:p>
            <a:pPr lvl="1"/>
            <a:r>
              <a:rPr lang="en-US" dirty="0"/>
              <a:t>Success of GSI as research institute is highly linked to this flexible operation!</a:t>
            </a:r>
            <a:endParaRPr lang="de-DE" dirty="0"/>
          </a:p>
        </p:txBody>
      </p:sp>
      <p:grpSp>
        <p:nvGrpSpPr>
          <p:cNvPr id="138" name="Gruppieren 137"/>
          <p:cNvGrpSpPr/>
          <p:nvPr/>
        </p:nvGrpSpPr>
        <p:grpSpPr>
          <a:xfrm>
            <a:off x="4949431" y="5511859"/>
            <a:ext cx="3715384" cy="989062"/>
            <a:chOff x="5269474" y="1314451"/>
            <a:chExt cx="3715384" cy="989062"/>
          </a:xfrm>
        </p:grpSpPr>
        <p:sp>
          <p:nvSpPr>
            <p:cNvPr id="47" name="Rechteck 46"/>
            <p:cNvSpPr/>
            <p:nvPr/>
          </p:nvSpPr>
          <p:spPr>
            <a:xfrm>
              <a:off x="5269474" y="1314451"/>
              <a:ext cx="3715384" cy="989062"/>
            </a:xfrm>
            <a:prstGeom prst="rect">
              <a:avLst/>
            </a:prstGeom>
            <a:solidFill>
              <a:srgbClr val="EAEAEA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6" name="Text Box 147"/>
            <p:cNvSpPr txBox="1">
              <a:spLocks noChangeArrowheads="1"/>
            </p:cNvSpPr>
            <p:nvPr/>
          </p:nvSpPr>
          <p:spPr bwMode="auto">
            <a:xfrm>
              <a:off x="5609751" y="1409702"/>
              <a:ext cx="2984659" cy="221018"/>
            </a:xfrm>
            <a:prstGeom prst="rect">
              <a:avLst/>
            </a:prstGeom>
            <a:solidFill>
              <a:srgbClr val="FDBB63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8000" bIns="18000">
              <a:spAutoFit/>
            </a:bodyPr>
            <a:lstStyle>
              <a:defPPr>
                <a:defRPr lang="de-DE"/>
              </a:defPPr>
              <a:lvl1pPr algn="ctr">
                <a:defRPr sz="1400"/>
              </a:lvl1pPr>
            </a:lstStyle>
            <a:p>
              <a:r>
                <a:rPr lang="en-US" altLang="de-DE" sz="1200" dirty="0"/>
                <a:t>Parallel Operation </a:t>
              </a:r>
              <a:r>
                <a:rPr lang="en-US" altLang="de-DE" sz="1200" dirty="0" smtClean="0"/>
                <a:t>in the GSI facility</a:t>
              </a:r>
              <a:endParaRPr lang="de-DE" altLang="de-DE" sz="1200" dirty="0"/>
            </a:p>
          </p:txBody>
        </p:sp>
        <p:grpSp>
          <p:nvGrpSpPr>
            <p:cNvPr id="137" name="Gruppieren 136"/>
            <p:cNvGrpSpPr/>
            <p:nvPr/>
          </p:nvGrpSpPr>
          <p:grpSpPr>
            <a:xfrm>
              <a:off x="5292077" y="1704024"/>
              <a:ext cx="3462023" cy="504350"/>
              <a:chOff x="5351858" y="3494247"/>
              <a:chExt cx="3462023" cy="504350"/>
            </a:xfrm>
          </p:grpSpPr>
          <p:grpSp>
            <p:nvGrpSpPr>
              <p:cNvPr id="8" name="Group 149"/>
              <p:cNvGrpSpPr>
                <a:grpSpLocks/>
              </p:cNvGrpSpPr>
              <p:nvPr/>
            </p:nvGrpSpPr>
            <p:grpSpPr bwMode="auto">
              <a:xfrm>
                <a:off x="5351858" y="3494247"/>
                <a:ext cx="402907" cy="504348"/>
                <a:chOff x="3290" y="2168"/>
                <a:chExt cx="282" cy="353"/>
              </a:xfrm>
            </p:grpSpPr>
            <p:sp>
              <p:nvSpPr>
                <p:cNvPr id="44" name="Text Box 150"/>
                <p:cNvSpPr txBox="1">
                  <a:spLocks noChangeArrowheads="1"/>
                </p:cNvSpPr>
                <p:nvPr/>
              </p:nvSpPr>
              <p:spPr bwMode="auto">
                <a:xfrm>
                  <a:off x="3296" y="2168"/>
                  <a:ext cx="276" cy="1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l"/>
                  <a:r>
                    <a:rPr lang="en-US" altLang="de-DE" sz="1100" dirty="0" err="1"/>
                    <a:t>Unilac</a:t>
                  </a:r>
                  <a:endParaRPr lang="de-DE" altLang="de-DE" sz="1100" dirty="0"/>
                </a:p>
              </p:txBody>
            </p:sp>
            <p:sp>
              <p:nvSpPr>
                <p:cNvPr id="45" name="Text Box 151"/>
                <p:cNvSpPr txBox="1">
                  <a:spLocks noChangeArrowheads="1"/>
                </p:cNvSpPr>
                <p:nvPr/>
              </p:nvSpPr>
              <p:spPr bwMode="auto">
                <a:xfrm>
                  <a:off x="3291" y="2289"/>
                  <a:ext cx="269" cy="1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l"/>
                  <a:r>
                    <a:rPr lang="en-US" altLang="de-DE" sz="1100" dirty="0"/>
                    <a:t>SIS18</a:t>
                  </a:r>
                  <a:endParaRPr lang="de-DE" altLang="de-DE" sz="1100" dirty="0"/>
                </a:p>
              </p:txBody>
            </p:sp>
            <p:sp>
              <p:nvSpPr>
                <p:cNvPr id="46" name="Text Box 152"/>
                <p:cNvSpPr txBox="1">
                  <a:spLocks noChangeArrowheads="1"/>
                </p:cNvSpPr>
                <p:nvPr/>
              </p:nvSpPr>
              <p:spPr bwMode="auto">
                <a:xfrm>
                  <a:off x="3290" y="2403"/>
                  <a:ext cx="204" cy="1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l"/>
                  <a:r>
                    <a:rPr lang="en-US" altLang="de-DE" sz="1100"/>
                    <a:t>ESR</a:t>
                  </a:r>
                  <a:endParaRPr lang="de-DE" altLang="de-DE" sz="1100"/>
                </a:p>
              </p:txBody>
            </p:sp>
          </p:grpSp>
          <p:grpSp>
            <p:nvGrpSpPr>
              <p:cNvPr id="136" name="Gruppieren 135"/>
              <p:cNvGrpSpPr/>
              <p:nvPr/>
            </p:nvGrpSpPr>
            <p:grpSpPr>
              <a:xfrm>
                <a:off x="5837477" y="3526918"/>
                <a:ext cx="2976404" cy="471679"/>
                <a:chOff x="5837477" y="3526918"/>
                <a:chExt cx="2976404" cy="471679"/>
              </a:xfrm>
            </p:grpSpPr>
            <p:grpSp>
              <p:nvGrpSpPr>
                <p:cNvPr id="57" name="Gruppieren 56"/>
                <p:cNvGrpSpPr/>
                <p:nvPr/>
              </p:nvGrpSpPr>
              <p:grpSpPr>
                <a:xfrm>
                  <a:off x="5837477" y="3527270"/>
                  <a:ext cx="2170271" cy="471327"/>
                  <a:chOff x="5853352" y="3527270"/>
                  <a:chExt cx="2170271" cy="471327"/>
                </a:xfrm>
              </p:grpSpPr>
              <p:sp>
                <p:nvSpPr>
                  <p:cNvPr id="40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5973367" y="3858580"/>
                    <a:ext cx="2050256" cy="140017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1" name="Rectangle 157"/>
                  <p:cNvSpPr>
                    <a:spLocks noChangeArrowheads="1"/>
                  </p:cNvSpPr>
                  <p:nvPr/>
                </p:nvSpPr>
                <p:spPr bwMode="auto">
                  <a:xfrm>
                    <a:off x="5853352" y="3688558"/>
                    <a:ext cx="161449" cy="141446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2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5989083" y="3751423"/>
                    <a:ext cx="0" cy="197167"/>
                  </a:xfrm>
                  <a:prstGeom prst="line">
                    <a:avLst/>
                  </a:prstGeom>
                  <a:noFill/>
                  <a:ln w="25400">
                    <a:solidFill>
                      <a:srgbClr val="FF6600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3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5863353" y="3527270"/>
                    <a:ext cx="0" cy="237012"/>
                  </a:xfrm>
                  <a:prstGeom prst="line">
                    <a:avLst/>
                  </a:prstGeom>
                  <a:noFill/>
                  <a:ln w="25400">
                    <a:solidFill>
                      <a:srgbClr val="FF6600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" name="Group 160"/>
                <p:cNvGrpSpPr>
                  <a:grpSpLocks/>
                </p:cNvGrpSpPr>
                <p:nvPr/>
              </p:nvGrpSpPr>
              <p:grpSpPr bwMode="auto">
                <a:xfrm>
                  <a:off x="6037661" y="3527105"/>
                  <a:ext cx="388620" cy="304323"/>
                  <a:chOff x="3752" y="2191"/>
                  <a:chExt cx="272" cy="213"/>
                </a:xfrm>
              </p:grpSpPr>
              <p:sp>
                <p:nvSpPr>
                  <p:cNvPr id="38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3752" y="2305"/>
                    <a:ext cx="272" cy="99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9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3760" y="2191"/>
                    <a:ext cx="0" cy="169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5" name="Group 171"/>
                <p:cNvGrpSpPr>
                  <a:grpSpLocks/>
                </p:cNvGrpSpPr>
                <p:nvPr/>
              </p:nvGrpSpPr>
              <p:grpSpPr bwMode="auto">
                <a:xfrm>
                  <a:off x="6759180" y="3527108"/>
                  <a:ext cx="388620" cy="300037"/>
                  <a:chOff x="3544" y="2190"/>
                  <a:chExt cx="272" cy="210"/>
                </a:xfrm>
              </p:grpSpPr>
              <p:sp>
                <p:nvSpPr>
                  <p:cNvPr id="30" name="Rectangle 172"/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2301"/>
                    <a:ext cx="272" cy="99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1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2190"/>
                    <a:ext cx="0" cy="166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6" name="Group 174"/>
                <p:cNvGrpSpPr>
                  <a:grpSpLocks/>
                </p:cNvGrpSpPr>
                <p:nvPr/>
              </p:nvGrpSpPr>
              <p:grpSpPr bwMode="auto">
                <a:xfrm>
                  <a:off x="7486413" y="3527105"/>
                  <a:ext cx="388620" cy="304323"/>
                  <a:chOff x="3770" y="2191"/>
                  <a:chExt cx="272" cy="213"/>
                </a:xfrm>
              </p:grpSpPr>
              <p:sp>
                <p:nvSpPr>
                  <p:cNvPr id="28" name="Rectangle 175"/>
                  <p:cNvSpPr>
                    <a:spLocks noChangeArrowheads="1"/>
                  </p:cNvSpPr>
                  <p:nvPr/>
                </p:nvSpPr>
                <p:spPr bwMode="auto">
                  <a:xfrm>
                    <a:off x="3770" y="2305"/>
                    <a:ext cx="272" cy="99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9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3778" y="2191"/>
                    <a:ext cx="0" cy="169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7" name="Group 177"/>
                <p:cNvGrpSpPr>
                  <a:grpSpLocks/>
                </p:cNvGrpSpPr>
                <p:nvPr/>
              </p:nvGrpSpPr>
              <p:grpSpPr bwMode="auto">
                <a:xfrm>
                  <a:off x="7173517" y="3527105"/>
                  <a:ext cx="288608" cy="304323"/>
                  <a:chOff x="4565" y="2188"/>
                  <a:chExt cx="202" cy="213"/>
                </a:xfrm>
              </p:grpSpPr>
              <p:sp>
                <p:nvSpPr>
                  <p:cNvPr id="26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4565" y="2302"/>
                    <a:ext cx="202" cy="99"/>
                  </a:xfrm>
                  <a:prstGeom prst="rect">
                    <a:avLst/>
                  </a:prstGeom>
                  <a:solidFill>
                    <a:srgbClr val="8000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7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4573" y="2188"/>
                    <a:ext cx="0" cy="169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58" name="Gruppieren 57"/>
                <p:cNvGrpSpPr/>
                <p:nvPr/>
              </p:nvGrpSpPr>
              <p:grpSpPr>
                <a:xfrm>
                  <a:off x="8195232" y="3527270"/>
                  <a:ext cx="618649" cy="465612"/>
                  <a:chOff x="8207932" y="3527270"/>
                  <a:chExt cx="618649" cy="465612"/>
                </a:xfrm>
              </p:grpSpPr>
              <p:sp>
                <p:nvSpPr>
                  <p:cNvPr id="22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8327947" y="3858580"/>
                    <a:ext cx="498634" cy="134302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3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8207932" y="3688558"/>
                    <a:ext cx="161449" cy="141446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4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8343663" y="3745708"/>
                    <a:ext cx="0" cy="197167"/>
                  </a:xfrm>
                  <a:prstGeom prst="line">
                    <a:avLst/>
                  </a:prstGeom>
                  <a:noFill/>
                  <a:ln w="25400">
                    <a:solidFill>
                      <a:srgbClr val="FF6600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5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8217933" y="3527270"/>
                    <a:ext cx="0" cy="237012"/>
                  </a:xfrm>
                  <a:prstGeom prst="line">
                    <a:avLst/>
                  </a:prstGeom>
                  <a:noFill/>
                  <a:ln w="25400">
                    <a:solidFill>
                      <a:srgbClr val="FF6600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59" name="Gruppieren 58"/>
                <p:cNvGrpSpPr/>
                <p:nvPr/>
              </p:nvGrpSpPr>
              <p:grpSpPr>
                <a:xfrm>
                  <a:off x="6445254" y="3526918"/>
                  <a:ext cx="288608" cy="304277"/>
                  <a:chOff x="6445254" y="3526918"/>
                  <a:chExt cx="288608" cy="304277"/>
                </a:xfrm>
              </p:grpSpPr>
              <p:sp>
                <p:nvSpPr>
                  <p:cNvPr id="51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6445254" y="3689749"/>
                    <a:ext cx="288608" cy="141446"/>
                  </a:xfrm>
                  <a:prstGeom prst="rect">
                    <a:avLst/>
                  </a:prstGeom>
                  <a:solidFill>
                    <a:srgbClr val="8000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2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6456684" y="3526918"/>
                    <a:ext cx="0" cy="241412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60" name="Gruppieren 59"/>
                <p:cNvGrpSpPr/>
                <p:nvPr/>
              </p:nvGrpSpPr>
              <p:grpSpPr>
                <a:xfrm>
                  <a:off x="7891384" y="3527270"/>
                  <a:ext cx="288608" cy="304163"/>
                  <a:chOff x="7891384" y="3527270"/>
                  <a:chExt cx="288608" cy="304163"/>
                </a:xfrm>
              </p:grpSpPr>
              <p:sp>
                <p:nvSpPr>
                  <p:cNvPr id="53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7891384" y="3689987"/>
                    <a:ext cx="288608" cy="141446"/>
                  </a:xfrm>
                  <a:prstGeom prst="rect">
                    <a:avLst/>
                  </a:prstGeom>
                  <a:solidFill>
                    <a:srgbClr val="8000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4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7902814" y="3527270"/>
                    <a:ext cx="0" cy="241298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5" name="Gruppieren 134"/>
                <p:cNvGrpSpPr/>
                <p:nvPr/>
              </p:nvGrpSpPr>
              <p:grpSpPr>
                <a:xfrm>
                  <a:off x="6094769" y="3526918"/>
                  <a:ext cx="304871" cy="126000"/>
                  <a:chOff x="6094769" y="3526918"/>
                  <a:chExt cx="304871" cy="126000"/>
                </a:xfrm>
              </p:grpSpPr>
              <p:sp>
                <p:nvSpPr>
                  <p:cNvPr id="62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399640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3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351412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4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300384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5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147300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6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198213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7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9356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8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94769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4" name="Gruppieren 133"/>
                <p:cNvGrpSpPr/>
                <p:nvPr/>
              </p:nvGrpSpPr>
              <p:grpSpPr>
                <a:xfrm>
                  <a:off x="6823298" y="3526918"/>
                  <a:ext cx="304871" cy="126000"/>
                  <a:chOff x="6823298" y="3526918"/>
                  <a:chExt cx="304871" cy="126000"/>
                </a:xfrm>
              </p:grpSpPr>
              <p:sp>
                <p:nvSpPr>
                  <p:cNvPr id="71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28169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2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79941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3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28913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4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875829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5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926742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6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977885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7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823298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3" name="Gruppieren 132"/>
                <p:cNvGrpSpPr/>
                <p:nvPr/>
              </p:nvGrpSpPr>
              <p:grpSpPr>
                <a:xfrm>
                  <a:off x="7546553" y="3526918"/>
                  <a:ext cx="304871" cy="126000"/>
                  <a:chOff x="7546553" y="3526918"/>
                  <a:chExt cx="304871" cy="126000"/>
                </a:xfrm>
              </p:grpSpPr>
              <p:sp>
                <p:nvSpPr>
                  <p:cNvPr id="79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851424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0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803196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1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752168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2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99084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3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649997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4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701140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5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46553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2" name="Gruppieren 131"/>
                <p:cNvGrpSpPr/>
                <p:nvPr/>
              </p:nvGrpSpPr>
              <p:grpSpPr>
                <a:xfrm>
                  <a:off x="8450114" y="3526918"/>
                  <a:ext cx="304871" cy="126000"/>
                  <a:chOff x="8450114" y="3526918"/>
                  <a:chExt cx="304871" cy="126000"/>
                </a:xfrm>
              </p:grpSpPr>
              <p:sp>
                <p:nvSpPr>
                  <p:cNvPr id="87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754985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8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706757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9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55729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0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502645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1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553558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2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04701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3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450114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94" name="Group 174"/>
                <p:cNvGrpSpPr>
                  <a:grpSpLocks/>
                </p:cNvGrpSpPr>
                <p:nvPr/>
              </p:nvGrpSpPr>
              <p:grpSpPr bwMode="auto">
                <a:xfrm>
                  <a:off x="8386129" y="3527270"/>
                  <a:ext cx="388620" cy="301466"/>
                  <a:chOff x="3770" y="2193"/>
                  <a:chExt cx="272" cy="211"/>
                </a:xfrm>
              </p:grpSpPr>
              <p:sp>
                <p:nvSpPr>
                  <p:cNvPr id="95" name="Rectangle 175"/>
                  <p:cNvSpPr>
                    <a:spLocks noChangeArrowheads="1"/>
                  </p:cNvSpPr>
                  <p:nvPr/>
                </p:nvSpPr>
                <p:spPr bwMode="auto">
                  <a:xfrm>
                    <a:off x="3770" y="2305"/>
                    <a:ext cx="272" cy="99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6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3778" y="2193"/>
                    <a:ext cx="0" cy="167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1" name="Gruppieren 130"/>
                <p:cNvGrpSpPr/>
                <p:nvPr/>
              </p:nvGrpSpPr>
              <p:grpSpPr>
                <a:xfrm>
                  <a:off x="6512463" y="3526918"/>
                  <a:ext cx="205615" cy="126000"/>
                  <a:chOff x="6512463" y="3526918"/>
                  <a:chExt cx="205615" cy="126000"/>
                </a:xfrm>
              </p:grpSpPr>
              <p:sp>
                <p:nvSpPr>
                  <p:cNvPr id="100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718078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01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564994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02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615907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03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667050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04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512463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0" name="Gruppieren 129"/>
                <p:cNvGrpSpPr/>
                <p:nvPr/>
              </p:nvGrpSpPr>
              <p:grpSpPr>
                <a:xfrm>
                  <a:off x="7235460" y="3526918"/>
                  <a:ext cx="205615" cy="126000"/>
                  <a:chOff x="7235460" y="3526918"/>
                  <a:chExt cx="205615" cy="126000"/>
                </a:xfrm>
              </p:grpSpPr>
              <p:sp>
                <p:nvSpPr>
                  <p:cNvPr id="106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441075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07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287991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08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338904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09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390047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10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235460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9" name="Gruppieren 128"/>
                <p:cNvGrpSpPr/>
                <p:nvPr/>
              </p:nvGrpSpPr>
              <p:grpSpPr>
                <a:xfrm>
                  <a:off x="7954106" y="3526918"/>
                  <a:ext cx="205615" cy="126000"/>
                  <a:chOff x="7954106" y="3526918"/>
                  <a:chExt cx="205615" cy="126000"/>
                </a:xfrm>
              </p:grpSpPr>
              <p:sp>
                <p:nvSpPr>
                  <p:cNvPr id="112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59721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13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006637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14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057550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15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08693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16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54106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8" name="Gruppieren 127"/>
                <p:cNvGrpSpPr/>
                <p:nvPr/>
              </p:nvGrpSpPr>
              <p:grpSpPr>
                <a:xfrm>
                  <a:off x="8247636" y="3526918"/>
                  <a:ext cx="103444" cy="126000"/>
                  <a:chOff x="8247636" y="3526918"/>
                  <a:chExt cx="103444" cy="126000"/>
                </a:xfrm>
              </p:grpSpPr>
              <p:sp>
                <p:nvSpPr>
                  <p:cNvPr id="119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00167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20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51080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33CCCC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22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247636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7" name="Gruppieren 126"/>
                <p:cNvGrpSpPr/>
                <p:nvPr/>
              </p:nvGrpSpPr>
              <p:grpSpPr>
                <a:xfrm>
                  <a:off x="5896199" y="3526918"/>
                  <a:ext cx="103444" cy="126000"/>
                  <a:chOff x="5896199" y="3526918"/>
                  <a:chExt cx="103444" cy="126000"/>
                </a:xfrm>
              </p:grpSpPr>
              <p:sp>
                <p:nvSpPr>
                  <p:cNvPr id="124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948730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25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999643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26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96199" y="3526918"/>
                    <a:ext cx="0" cy="126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FF"/>
                    </a:solidFill>
                    <a:round/>
                    <a:headEnd/>
                    <a:tailEnd type="non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</p:grpSp>
        </p:grpSp>
      </p:grpSp>
      <p:grpSp>
        <p:nvGrpSpPr>
          <p:cNvPr id="5" name="Gruppieren 4"/>
          <p:cNvGrpSpPr/>
          <p:nvPr/>
        </p:nvGrpSpPr>
        <p:grpSpPr>
          <a:xfrm>
            <a:off x="5372463" y="2564864"/>
            <a:ext cx="2869320" cy="2836887"/>
            <a:chOff x="5375088" y="2564904"/>
            <a:chExt cx="2869320" cy="2836887"/>
          </a:xfrm>
        </p:grpSpPr>
        <p:sp>
          <p:nvSpPr>
            <p:cNvPr id="144" name="Rechteck 143"/>
            <p:cNvSpPr/>
            <p:nvPr/>
          </p:nvSpPr>
          <p:spPr>
            <a:xfrm>
              <a:off x="5375088" y="2564904"/>
              <a:ext cx="2869320" cy="2836887"/>
            </a:xfrm>
            <a:prstGeom prst="rect">
              <a:avLst/>
            </a:prstGeom>
            <a:solidFill>
              <a:srgbClr val="EAEAEA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3074" name="Picture 2" descr="Q:\GSI\FAIR\Präsentationen\Conferences\WAO_2014_FAIR_Operation\images\gsi_schedul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689" y="2899715"/>
              <a:ext cx="2427032" cy="2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Text Box 6"/>
            <p:cNvSpPr txBox="1">
              <a:spLocks noChangeArrowheads="1"/>
            </p:cNvSpPr>
            <p:nvPr/>
          </p:nvSpPr>
          <p:spPr bwMode="auto">
            <a:xfrm>
              <a:off x="5450907" y="4375527"/>
              <a:ext cx="594000" cy="221018"/>
            </a:xfrm>
            <a:prstGeom prst="rect">
              <a:avLst/>
            </a:prstGeom>
            <a:solidFill>
              <a:srgbClr val="FDBB63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18000" rIns="36000" bIns="18000" anchor="ctr">
              <a:noAutofit/>
            </a:bodyPr>
            <a:lstStyle>
              <a:defPPr>
                <a:defRPr lang="de-DE"/>
              </a:defPPr>
              <a:lvl1pPr algn="ctr">
                <a:defRPr sz="1400"/>
              </a:lvl1pPr>
            </a:lstStyle>
            <a:p>
              <a:r>
                <a:rPr lang="en-US" altLang="de-DE" sz="1100" dirty="0"/>
                <a:t>SIS18</a:t>
              </a:r>
              <a:endParaRPr lang="de-DE" altLang="de-DE" sz="1200" dirty="0"/>
            </a:p>
          </p:txBody>
        </p:sp>
        <p:sp>
          <p:nvSpPr>
            <p:cNvPr id="141" name="Text Box 7"/>
            <p:cNvSpPr txBox="1">
              <a:spLocks noChangeArrowheads="1"/>
            </p:cNvSpPr>
            <p:nvPr/>
          </p:nvSpPr>
          <p:spPr bwMode="auto">
            <a:xfrm>
              <a:off x="5450907" y="5033463"/>
              <a:ext cx="594000" cy="221018"/>
            </a:xfrm>
            <a:prstGeom prst="rect">
              <a:avLst/>
            </a:prstGeom>
            <a:solidFill>
              <a:srgbClr val="FDBB63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18000" rIns="36000" bIns="18000" anchor="ctr">
              <a:noAutofit/>
            </a:bodyPr>
            <a:lstStyle>
              <a:defPPr>
                <a:defRPr lang="de-DE"/>
              </a:defPPr>
              <a:lvl1pPr algn="ctr">
                <a:defRPr sz="1200"/>
              </a:lvl1pPr>
            </a:lstStyle>
            <a:p>
              <a:r>
                <a:rPr lang="en-US" altLang="de-DE" sz="1100" dirty="0"/>
                <a:t>ESR</a:t>
              </a:r>
              <a:endParaRPr lang="de-DE" altLang="de-DE" sz="1100" dirty="0"/>
            </a:p>
          </p:txBody>
        </p:sp>
        <p:sp>
          <p:nvSpPr>
            <p:cNvPr id="142" name="Text Box 8"/>
            <p:cNvSpPr txBox="1">
              <a:spLocks noChangeArrowheads="1"/>
            </p:cNvSpPr>
            <p:nvPr/>
          </p:nvSpPr>
          <p:spPr bwMode="auto">
            <a:xfrm>
              <a:off x="5451869" y="3540344"/>
              <a:ext cx="592076" cy="219600"/>
            </a:xfrm>
            <a:prstGeom prst="rect">
              <a:avLst/>
            </a:prstGeom>
            <a:solidFill>
              <a:srgbClr val="FDBB63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18000" rIns="36000" bIns="18000" anchor="ctr">
              <a:noAutofit/>
            </a:bodyPr>
            <a:lstStyle>
              <a:defPPr>
                <a:defRPr lang="de-DE"/>
              </a:defPPr>
              <a:lvl1pPr algn="ctr">
                <a:defRPr sz="1200"/>
              </a:lvl1pPr>
            </a:lstStyle>
            <a:p>
              <a:r>
                <a:rPr lang="en-US" altLang="de-DE" sz="1050" dirty="0" smtClean="0"/>
                <a:t>UNILAC</a:t>
              </a:r>
              <a:endParaRPr lang="de-DE" altLang="de-DE" sz="1050" dirty="0"/>
            </a:p>
          </p:txBody>
        </p:sp>
        <p:sp>
          <p:nvSpPr>
            <p:cNvPr id="143" name="Text Box 9"/>
            <p:cNvSpPr txBox="1">
              <a:spLocks noChangeArrowheads="1"/>
            </p:cNvSpPr>
            <p:nvPr/>
          </p:nvSpPr>
          <p:spPr bwMode="auto">
            <a:xfrm>
              <a:off x="5471372" y="2610666"/>
              <a:ext cx="2705874" cy="221018"/>
            </a:xfrm>
            <a:prstGeom prst="rect">
              <a:avLst/>
            </a:prstGeom>
            <a:solidFill>
              <a:srgbClr val="FDBB63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8000" bIns="18000">
              <a:spAutoFit/>
            </a:bodyPr>
            <a:lstStyle>
              <a:defPPr>
                <a:defRPr lang="de-DE"/>
              </a:defPPr>
              <a:lvl1pPr algn="ctr">
                <a:defRPr sz="1400"/>
              </a:lvl1pPr>
            </a:lstStyle>
            <a:p>
              <a:r>
                <a:rPr lang="en-US" altLang="de-DE" sz="1200" dirty="0"/>
                <a:t>Typical GSI beam time </a:t>
              </a:r>
              <a:r>
                <a:rPr lang="en-US" altLang="de-DE" sz="1200" dirty="0" smtClean="0"/>
                <a:t>plan</a:t>
              </a:r>
              <a:endParaRPr lang="de-DE" altLang="de-DE" sz="1200" dirty="0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4954927" y="1286935"/>
            <a:ext cx="3704393" cy="1167821"/>
            <a:chOff x="4966230" y="1253067"/>
            <a:chExt cx="3704393" cy="1167821"/>
          </a:xfrm>
        </p:grpSpPr>
        <p:pic>
          <p:nvPicPr>
            <p:cNvPr id="111" name="Grafik 1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77" b="-2"/>
            <a:stretch/>
          </p:blipFill>
          <p:spPr>
            <a:xfrm>
              <a:off x="4966230" y="1253067"/>
              <a:ext cx="3704393" cy="11678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7" name="Text Box 9"/>
            <p:cNvSpPr txBox="1">
              <a:spLocks noChangeArrowheads="1"/>
            </p:cNvSpPr>
            <p:nvPr/>
          </p:nvSpPr>
          <p:spPr bwMode="auto">
            <a:xfrm>
              <a:off x="5465489" y="1268873"/>
              <a:ext cx="2705874" cy="221018"/>
            </a:xfrm>
            <a:prstGeom prst="rect">
              <a:avLst/>
            </a:prstGeom>
            <a:solidFill>
              <a:srgbClr val="FDBB63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txBody>
            <a:bodyPr wrap="square" tIns="18000" bIns="18000">
              <a:spAutoFit/>
            </a:bodyPr>
            <a:lstStyle>
              <a:defPPr>
                <a:defRPr lang="de-DE"/>
              </a:defPPr>
              <a:lvl1pPr algn="ctr">
                <a:defRPr sz="1400"/>
              </a:lvl1pPr>
            </a:lstStyle>
            <a:p>
              <a:r>
                <a:rPr lang="en-US" altLang="de-DE" sz="1200" dirty="0" smtClean="0"/>
                <a:t>GSI main control room</a:t>
              </a:r>
              <a:endParaRPr lang="de-DE" altLang="de-DE" sz="1200" dirty="0"/>
            </a:p>
          </p:txBody>
        </p:sp>
      </p:grp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616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t="4436" r="8653"/>
          <a:stretch/>
        </p:blipFill>
        <p:spPr>
          <a:xfrm>
            <a:off x="2414184" y="1405874"/>
            <a:ext cx="4300804" cy="335003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Facility for Antiproton and Ion Research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496" y="1556792"/>
            <a:ext cx="3528392" cy="4525963"/>
          </a:xfrm>
          <a:gradFill flip="none" rotWithShape="1">
            <a:gsLst>
              <a:gs pos="0">
                <a:schemeClr val="bg1"/>
              </a:gs>
              <a:gs pos="85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Scientific Motivation:</a:t>
            </a:r>
          </a:p>
          <a:p>
            <a:r>
              <a:rPr lang="en-US" dirty="0" smtClean="0"/>
              <a:t>Continuation and extension of</a:t>
            </a:r>
            <a:br>
              <a:rPr lang="en-US" dirty="0" smtClean="0"/>
            </a:br>
            <a:r>
              <a:rPr lang="en-US" dirty="0" smtClean="0"/>
              <a:t>GSI’s heavy ion research program</a:t>
            </a:r>
          </a:p>
          <a:p>
            <a:r>
              <a:rPr lang="en-US" dirty="0" smtClean="0"/>
              <a:t>Breaking limits of GSI</a:t>
            </a:r>
          </a:p>
          <a:p>
            <a:pPr lvl="2"/>
            <a:r>
              <a:rPr lang="en-US" dirty="0" smtClean="0"/>
              <a:t>Primary beam intensities: 100x</a:t>
            </a:r>
          </a:p>
          <a:p>
            <a:pPr lvl="2"/>
            <a:r>
              <a:rPr lang="en-US" dirty="0" smtClean="0"/>
              <a:t>Secondary beam intensities: 10000x</a:t>
            </a:r>
          </a:p>
          <a:p>
            <a:pPr lvl="2"/>
            <a:r>
              <a:rPr lang="en-US" dirty="0" smtClean="0"/>
              <a:t>Primary beam energies: 10x</a:t>
            </a:r>
          </a:p>
          <a:p>
            <a:pPr lvl="2"/>
            <a:r>
              <a:rPr lang="en-US" dirty="0" smtClean="0"/>
              <a:t>Production of Antiprotons</a:t>
            </a:r>
          </a:p>
          <a:p>
            <a:pPr lvl="2"/>
            <a:r>
              <a:rPr lang="en-US" dirty="0" smtClean="0"/>
              <a:t>High brilliance through cooling</a:t>
            </a:r>
          </a:p>
          <a:p>
            <a:r>
              <a:rPr lang="en-US" dirty="0" smtClean="0"/>
              <a:t>Scientific questions</a:t>
            </a:r>
          </a:p>
          <a:p>
            <a:pPr lvl="2"/>
            <a:r>
              <a:rPr lang="en-US" dirty="0" smtClean="0"/>
              <a:t>Properties of ‘cosmic matter’</a:t>
            </a:r>
          </a:p>
          <a:p>
            <a:pPr lvl="2"/>
            <a:r>
              <a:rPr lang="en-US" dirty="0" smtClean="0"/>
              <a:t>Matter in the early universe</a:t>
            </a:r>
          </a:p>
          <a:p>
            <a:pPr lvl="2"/>
            <a:r>
              <a:rPr lang="en-US" dirty="0" smtClean="0"/>
              <a:t>Origin of hadron masses</a:t>
            </a:r>
          </a:p>
          <a:p>
            <a:pPr lvl="2"/>
            <a:r>
              <a:rPr lang="en-US" dirty="0" smtClean="0"/>
              <a:t>Origin of the chemical elements</a:t>
            </a:r>
          </a:p>
          <a:p>
            <a:pPr lvl="2"/>
            <a:r>
              <a:rPr lang="en-US" dirty="0" smtClean="0"/>
              <a:t>Matter under extreme conditions</a:t>
            </a:r>
          </a:p>
        </p:txBody>
      </p:sp>
      <p:grpSp>
        <p:nvGrpSpPr>
          <p:cNvPr id="34" name="Gruppieren 33"/>
          <p:cNvGrpSpPr/>
          <p:nvPr/>
        </p:nvGrpSpPr>
        <p:grpSpPr>
          <a:xfrm>
            <a:off x="6568548" y="4824861"/>
            <a:ext cx="2473200" cy="1648800"/>
            <a:chOff x="6228184" y="3068642"/>
            <a:chExt cx="2473200" cy="1648800"/>
          </a:xfrm>
        </p:grpSpPr>
        <p:grpSp>
          <p:nvGrpSpPr>
            <p:cNvPr id="18" name="Gruppieren 17"/>
            <p:cNvGrpSpPr>
              <a:grpSpLocks noChangeAspect="1"/>
            </p:cNvGrpSpPr>
            <p:nvPr/>
          </p:nvGrpSpPr>
          <p:grpSpPr>
            <a:xfrm>
              <a:off x="6365617" y="3140482"/>
              <a:ext cx="2290739" cy="1462289"/>
              <a:chOff x="5740496" y="3244303"/>
              <a:chExt cx="2532707" cy="1616749"/>
            </a:xfrm>
          </p:grpSpPr>
          <p:grpSp>
            <p:nvGrpSpPr>
              <p:cNvPr id="16" name="Gruppieren 15"/>
              <p:cNvGrpSpPr/>
              <p:nvPr/>
            </p:nvGrpSpPr>
            <p:grpSpPr>
              <a:xfrm>
                <a:off x="5740496" y="3546458"/>
                <a:ext cx="2532707" cy="1314594"/>
                <a:chOff x="6087688" y="3479861"/>
                <a:chExt cx="2532707" cy="1314594"/>
              </a:xfrm>
            </p:grpSpPr>
            <p:grpSp>
              <p:nvGrpSpPr>
                <p:cNvPr id="11" name="Gruppieren 10"/>
                <p:cNvGrpSpPr/>
                <p:nvPr/>
              </p:nvGrpSpPr>
              <p:grpSpPr>
                <a:xfrm>
                  <a:off x="6087688" y="3479861"/>
                  <a:ext cx="2532707" cy="1252735"/>
                  <a:chOff x="894400" y="1781624"/>
                  <a:chExt cx="2532707" cy="1252735"/>
                </a:xfrm>
              </p:grpSpPr>
              <p:pic>
                <p:nvPicPr>
                  <p:cNvPr id="12" name="Picture 8" descr="Q:\GSI\FAIR\Präsentationen\Conferences\WAO_2014_FAIR_Operation\images\cryring.png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53629" y="1781624"/>
                    <a:ext cx="1485848" cy="8523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3" name="Picture 6" descr="Q:\GSI\FAIR\Präsentationen\Conferences\WAO_2014_FAIR_Operation\images\appa.jp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94400" y="2690242"/>
                    <a:ext cx="996128" cy="3441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" name="Picture 2" descr="TargetChamber_all-s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81857" y="1871443"/>
                    <a:ext cx="745250" cy="93224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15" name="Picture 15" descr="magnet_system3.jp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059371">
                  <a:off x="7193029" y="4272574"/>
                  <a:ext cx="865015" cy="5218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7" name="Textfeld 16"/>
              <p:cNvSpPr txBox="1"/>
              <p:nvPr/>
            </p:nvSpPr>
            <p:spPr>
              <a:xfrm>
                <a:off x="5780685" y="3244303"/>
                <a:ext cx="2350160" cy="243425"/>
              </a:xfrm>
              <a:prstGeom prst="rect">
                <a:avLst/>
              </a:prstGeom>
              <a:solidFill>
                <a:srgbClr val="FDBB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54000" tIns="25200" rIns="54000" bIns="25200" rtlCol="0" anchor="t">
                <a:spAutoFit/>
              </a:bodyPr>
              <a:lstStyle/>
              <a:p>
                <a:pPr algn="ctr"/>
                <a:r>
                  <a:rPr lang="en-US" sz="1100" dirty="0" smtClean="0"/>
                  <a:t>Atomic/Plasma/Applied Physics</a:t>
                </a:r>
                <a:endParaRPr lang="de-DE" sz="1100" dirty="0" smtClean="0"/>
              </a:p>
            </p:txBody>
          </p:sp>
        </p:grpSp>
        <p:sp>
          <p:nvSpPr>
            <p:cNvPr id="33" name="Rechteck 32"/>
            <p:cNvSpPr/>
            <p:nvPr/>
          </p:nvSpPr>
          <p:spPr>
            <a:xfrm>
              <a:off x="6228184" y="3068642"/>
              <a:ext cx="2473200" cy="1648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6327299" y="3053167"/>
            <a:ext cx="2746701" cy="1648800"/>
            <a:chOff x="6037445" y="1420160"/>
            <a:chExt cx="2746701" cy="1648800"/>
          </a:xfrm>
        </p:grpSpPr>
        <p:grpSp>
          <p:nvGrpSpPr>
            <p:cNvPr id="48" name="Gruppieren 47"/>
            <p:cNvGrpSpPr/>
            <p:nvPr/>
          </p:nvGrpSpPr>
          <p:grpSpPr>
            <a:xfrm>
              <a:off x="6037445" y="1420160"/>
              <a:ext cx="2746701" cy="1648800"/>
              <a:chOff x="5927374" y="1340960"/>
              <a:chExt cx="2746701" cy="1648800"/>
            </a:xfrm>
          </p:grpSpPr>
          <p:grpSp>
            <p:nvGrpSpPr>
              <p:cNvPr id="47" name="Gruppieren 46"/>
              <p:cNvGrpSpPr/>
              <p:nvPr/>
            </p:nvGrpSpPr>
            <p:grpSpPr>
              <a:xfrm>
                <a:off x="5936458" y="1399736"/>
                <a:ext cx="2737617" cy="1590024"/>
                <a:chOff x="5936458" y="1399736"/>
                <a:chExt cx="2737617" cy="1590024"/>
              </a:xfrm>
            </p:grpSpPr>
            <p:grpSp>
              <p:nvGrpSpPr>
                <p:cNvPr id="5" name="Gruppieren 4"/>
                <p:cNvGrpSpPr>
                  <a:grpSpLocks noChangeAspect="1"/>
                </p:cNvGrpSpPr>
                <p:nvPr/>
              </p:nvGrpSpPr>
              <p:grpSpPr>
                <a:xfrm>
                  <a:off x="5937425" y="1399736"/>
                  <a:ext cx="2689030" cy="1590024"/>
                  <a:chOff x="-838043" y="1654850"/>
                  <a:chExt cx="4005969" cy="2368731"/>
                </a:xfrm>
              </p:grpSpPr>
              <p:pic>
                <p:nvPicPr>
                  <p:cNvPr id="6" name="Picture 5" descr="Q:\GSI\FAIR\Präsentationen\Conferences\WAO_2014_FAIR_Operation\images\super-frs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85" r="3858"/>
                  <a:stretch/>
                </p:blipFill>
                <p:spPr bwMode="auto">
                  <a:xfrm>
                    <a:off x="-838043" y="1849716"/>
                    <a:ext cx="4005969" cy="217386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" name="Picture 4" descr="Q:\GSI\FAIR\Präsentationen\Conferences\WAO_2014_FAIR_Operation\images\nustar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5614"/>
                  <a:stretch/>
                </p:blipFill>
                <p:spPr bwMode="auto">
                  <a:xfrm>
                    <a:off x="-457989" y="1654850"/>
                    <a:ext cx="927019" cy="66036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45" name="Rechteck 44"/>
                <p:cNvSpPr/>
                <p:nvPr/>
              </p:nvSpPr>
              <p:spPr>
                <a:xfrm>
                  <a:off x="5936458" y="2901134"/>
                  <a:ext cx="133424" cy="720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" name="Rechteck 45"/>
                <p:cNvSpPr/>
                <p:nvPr/>
              </p:nvSpPr>
              <p:spPr>
                <a:xfrm>
                  <a:off x="8395531" y="2852787"/>
                  <a:ext cx="278544" cy="111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5" name="Rechteck 34"/>
              <p:cNvSpPr/>
              <p:nvPr/>
            </p:nvSpPr>
            <p:spPr>
              <a:xfrm>
                <a:off x="5927374" y="1340960"/>
                <a:ext cx="2712400" cy="1648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8" name="Textfeld 7"/>
            <p:cNvSpPr txBox="1"/>
            <p:nvPr/>
          </p:nvSpPr>
          <p:spPr>
            <a:xfrm>
              <a:off x="7481700" y="1493251"/>
              <a:ext cx="1205509" cy="220169"/>
            </a:xfrm>
            <a:prstGeom prst="rect">
              <a:avLst/>
            </a:prstGeom>
            <a:solidFill>
              <a:srgbClr val="FDBB6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4000" tIns="25200" rIns="54000" bIns="25200" rtlCol="0" anchor="t">
              <a:spAutoFit/>
            </a:bodyPr>
            <a:lstStyle/>
            <a:p>
              <a:pPr algn="ctr"/>
              <a:r>
                <a:rPr lang="en-US" sz="1100" dirty="0" smtClean="0"/>
                <a:t>Nuclear Structure</a:t>
              </a:r>
              <a:endParaRPr lang="de-DE" sz="1100" dirty="0" smtClean="0"/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3971008" y="4823030"/>
            <a:ext cx="2473200" cy="1648800"/>
            <a:chOff x="3602501" y="4767479"/>
            <a:chExt cx="2473200" cy="1648800"/>
          </a:xfrm>
        </p:grpSpPr>
        <p:grpSp>
          <p:nvGrpSpPr>
            <p:cNvPr id="41" name="Gruppieren 40"/>
            <p:cNvGrpSpPr>
              <a:grpSpLocks noChangeAspect="1"/>
            </p:cNvGrpSpPr>
            <p:nvPr/>
          </p:nvGrpSpPr>
          <p:grpSpPr>
            <a:xfrm>
              <a:off x="3602501" y="4767479"/>
              <a:ext cx="2473200" cy="1648800"/>
              <a:chOff x="3707904" y="4861437"/>
              <a:chExt cx="2376264" cy="1584176"/>
            </a:xfrm>
          </p:grpSpPr>
          <p:grpSp>
            <p:nvGrpSpPr>
              <p:cNvPr id="28" name="Gruppieren 27"/>
              <p:cNvGrpSpPr>
                <a:grpSpLocks noChangeAspect="1"/>
              </p:cNvGrpSpPr>
              <p:nvPr/>
            </p:nvGrpSpPr>
            <p:grpSpPr>
              <a:xfrm>
                <a:off x="3779911" y="4869161"/>
                <a:ext cx="2244548" cy="1502752"/>
                <a:chOff x="1043608" y="4119759"/>
                <a:chExt cx="3069394" cy="2054996"/>
              </a:xfrm>
            </p:grpSpPr>
            <p:pic>
              <p:nvPicPr>
                <p:cNvPr id="29" name="Picture 2" descr="Q:\GSI\FAIR\Präsentationen\Conferences\WAO_2014_FAIR_Operation\images\panda_det_820.jp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608" y="4119759"/>
                  <a:ext cx="3069394" cy="20549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3" descr="Q:\GSI\FAIR\Präsentationen\Conferences\WAO_2014_FAIR_Operation\images\panda.pn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7120" y="4365104"/>
                  <a:ext cx="765134" cy="2050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7" name="Rechteck 36"/>
              <p:cNvSpPr/>
              <p:nvPr/>
            </p:nvSpPr>
            <p:spPr>
              <a:xfrm>
                <a:off x="3707904" y="4861437"/>
                <a:ext cx="2376264" cy="15841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31" name="Textfeld 30"/>
            <p:cNvSpPr txBox="1"/>
            <p:nvPr/>
          </p:nvSpPr>
          <p:spPr>
            <a:xfrm>
              <a:off x="4716015" y="6122639"/>
              <a:ext cx="1290467" cy="220169"/>
            </a:xfrm>
            <a:prstGeom prst="rect">
              <a:avLst/>
            </a:prstGeom>
            <a:solidFill>
              <a:srgbClr val="FDBB6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4000" tIns="25200" rIns="54000" bIns="25200" rtlCol="0" anchor="t">
              <a:spAutoFit/>
            </a:bodyPr>
            <a:lstStyle/>
            <a:p>
              <a:pPr algn="ctr"/>
              <a:r>
                <a:rPr lang="en-US" sz="1100" dirty="0" smtClean="0"/>
                <a:t>Strong Interactions</a:t>
              </a:r>
              <a:endParaRPr lang="de-DE" sz="1100" dirty="0" smtClean="0"/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6731018" y="1282548"/>
            <a:ext cx="2308337" cy="1647725"/>
            <a:chOff x="6495201" y="4831011"/>
            <a:chExt cx="2308337" cy="1647725"/>
          </a:xfrm>
        </p:grpSpPr>
        <p:grpSp>
          <p:nvGrpSpPr>
            <p:cNvPr id="27" name="Gruppieren 26"/>
            <p:cNvGrpSpPr>
              <a:grpSpLocks noChangeAspect="1"/>
            </p:cNvGrpSpPr>
            <p:nvPr/>
          </p:nvGrpSpPr>
          <p:grpSpPr>
            <a:xfrm>
              <a:off x="6527488" y="4862785"/>
              <a:ext cx="2243763" cy="1584176"/>
              <a:chOff x="4543540" y="4627134"/>
              <a:chExt cx="2645045" cy="1867495"/>
            </a:xfrm>
          </p:grpSpPr>
          <p:grpSp>
            <p:nvGrpSpPr>
              <p:cNvPr id="19" name="Gruppieren 18"/>
              <p:cNvGrpSpPr>
                <a:grpSpLocks noChangeAspect="1"/>
              </p:cNvGrpSpPr>
              <p:nvPr/>
            </p:nvGrpSpPr>
            <p:grpSpPr>
              <a:xfrm>
                <a:off x="4543540" y="4627134"/>
                <a:ext cx="2645045" cy="1867495"/>
                <a:chOff x="1318289" y="908720"/>
                <a:chExt cx="7763275" cy="5481144"/>
              </a:xfrm>
            </p:grpSpPr>
            <p:pic>
              <p:nvPicPr>
                <p:cNvPr id="20" name="Grafik 19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813"/>
                <a:stretch/>
              </p:blipFill>
              <p:spPr>
                <a:xfrm>
                  <a:off x="1318289" y="908720"/>
                  <a:ext cx="7763275" cy="5481144"/>
                </a:xfrm>
                <a:prstGeom prst="rect">
                  <a:avLst/>
                </a:prstGeom>
              </p:spPr>
            </p:pic>
            <p:pic>
              <p:nvPicPr>
                <p:cNvPr id="21" name="Picture 43" descr="hades_logo_190px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9752" y="2132856"/>
                  <a:ext cx="763588" cy="6064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11" descr="CBM-logo.png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25730" y="1556792"/>
                  <a:ext cx="666750" cy="901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3" name="Gerade Verbindung 22"/>
                <p:cNvCxnSpPr/>
                <p:nvPr/>
              </p:nvCxnSpPr>
              <p:spPr>
                <a:xfrm>
                  <a:off x="4427984" y="2234481"/>
                  <a:ext cx="216024" cy="61845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Gerade Verbindung 23"/>
                <p:cNvCxnSpPr/>
                <p:nvPr/>
              </p:nvCxnSpPr>
              <p:spPr>
                <a:xfrm flipH="1">
                  <a:off x="5076056" y="2034426"/>
                  <a:ext cx="144016" cy="81851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feld 25"/>
              <p:cNvSpPr txBox="1"/>
              <p:nvPr/>
            </p:nvSpPr>
            <p:spPr>
              <a:xfrm>
                <a:off x="4620667" y="4695628"/>
                <a:ext cx="2214775" cy="259545"/>
              </a:xfrm>
              <a:prstGeom prst="rect">
                <a:avLst/>
              </a:prstGeom>
              <a:solidFill>
                <a:srgbClr val="FDBB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54000" tIns="25200" rIns="54000" bIns="25200" rtlCol="0" anchor="t">
                <a:spAutoFit/>
              </a:bodyPr>
              <a:lstStyle/>
              <a:p>
                <a:pPr algn="ctr"/>
                <a:r>
                  <a:rPr lang="en-US" sz="1100" dirty="0" smtClean="0"/>
                  <a:t>Nuclear Matter and Hadrons</a:t>
                </a:r>
                <a:endParaRPr lang="de-DE" sz="1100" dirty="0" smtClean="0"/>
              </a:p>
            </p:txBody>
          </p:sp>
        </p:grpSp>
        <p:sp>
          <p:nvSpPr>
            <p:cNvPr id="39" name="Rechteck 38"/>
            <p:cNvSpPr/>
            <p:nvPr/>
          </p:nvSpPr>
          <p:spPr>
            <a:xfrm>
              <a:off x="6495201" y="4831011"/>
              <a:ext cx="2308337" cy="16477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50" name="Textfeld 49"/>
          <p:cNvSpPr txBox="1"/>
          <p:nvPr/>
        </p:nvSpPr>
        <p:spPr>
          <a:xfrm>
            <a:off x="683568" y="5539298"/>
            <a:ext cx="2304256" cy="553998"/>
          </a:xfrm>
          <a:prstGeom prst="rect">
            <a:avLst/>
          </a:prstGeom>
          <a:solidFill>
            <a:srgbClr val="FDBB63">
              <a:alpha val="50000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2pPr marL="0" lvl="1" algn="ctr">
              <a:defRPr sz="1600" i="1"/>
            </a:lvl2pPr>
          </a:lstStyle>
          <a:p>
            <a:pPr lvl="1"/>
            <a:r>
              <a:rPr lang="en-US" sz="1400" dirty="0" smtClean="0"/>
              <a:t>More information: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14"/>
              </a:rPr>
              <a:t>www.fair-center.eu</a:t>
            </a:r>
            <a:endParaRPr lang="de-DE" dirty="0"/>
          </a:p>
        </p:txBody>
      </p:sp>
      <p:sp>
        <p:nvSpPr>
          <p:cNvPr id="53" name="Datumsplatzhalter 5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54" name="Fußzeilenplatzhalt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55" name="Foliennummernplatzhalt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0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Project Milestones</a:t>
            </a:r>
            <a:endParaRPr lang="de-DE" dirty="0"/>
          </a:p>
        </p:txBody>
      </p:sp>
      <p:graphicFrame>
        <p:nvGraphicFramePr>
          <p:cNvPr id="15" name="Inhaltsplatzhalter 1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94836663"/>
              </p:ext>
            </p:extLst>
          </p:nvPr>
        </p:nvGraphicFramePr>
        <p:xfrm>
          <a:off x="1259632" y="1421124"/>
          <a:ext cx="3150281" cy="32659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{16D9F66E-5EB9-4882-86FB-DCBF35E3C3E4}</a:tableStyleId>
              </a:tblPr>
              <a:tblGrid>
                <a:gridCol w="2276593"/>
                <a:gridCol w="873688"/>
              </a:tblGrid>
              <a:tr h="169949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FAIR Conceptual Design Report</a:t>
                      </a:r>
                      <a:endParaRPr lang="de-DE" sz="1200" b="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/>
                        <a:t>11 / 2001</a:t>
                      </a:r>
                      <a:endParaRPr lang="de-DE" sz="1200" b="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BMBF approval</a:t>
                      </a:r>
                      <a:r>
                        <a:rPr lang="en-US" sz="1200" baseline="0" dirty="0" smtClean="0"/>
                        <a:t> of FAIR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02 / 2003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Baseline</a:t>
                      </a:r>
                      <a:r>
                        <a:rPr lang="en-US" sz="1200" baseline="0" dirty="0" smtClean="0"/>
                        <a:t> Technical Report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03 / 2006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Official start of FAIR project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7.11.2007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Technical</a:t>
                      </a:r>
                      <a:r>
                        <a:rPr lang="en-US" sz="1200" baseline="0" dirty="0" smtClean="0"/>
                        <a:t> Design Report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12 / 2008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Signing</a:t>
                      </a:r>
                      <a:r>
                        <a:rPr lang="en-US" sz="1200" b="1" baseline="0" dirty="0" smtClean="0"/>
                        <a:t> of FAIR convention</a:t>
                      </a:r>
                      <a:endParaRPr lang="de-DE" sz="1200" b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4.10.2010</a:t>
                      </a:r>
                      <a:endParaRPr lang="de-DE" sz="1200" b="1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Foundation of FAIR GmbH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4.10.2010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Granting</a:t>
                      </a:r>
                      <a:r>
                        <a:rPr lang="en-US" sz="1200" baseline="0" dirty="0" smtClean="0"/>
                        <a:t> of project funds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6.11.2011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Start site clearance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12 / 2011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Start Procurement Accelerator</a:t>
                      </a:r>
                      <a:endParaRPr lang="de-DE" sz="1200" dirty="0" smtClean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01 / 2012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Radiation protection permit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12.06.2012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Construction permit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29.10.2012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Start pile construction</a:t>
                      </a:r>
                      <a:r>
                        <a:rPr lang="en-US" sz="1200" baseline="0" dirty="0" smtClean="0"/>
                        <a:t> work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03 / 2013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End pile construction work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05 / 2014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</a:tbl>
          </a:graphicData>
        </a:graphic>
      </p:graphicFrame>
      <p:grpSp>
        <p:nvGrpSpPr>
          <p:cNvPr id="17" name="Gruppieren 16"/>
          <p:cNvGrpSpPr/>
          <p:nvPr/>
        </p:nvGrpSpPr>
        <p:grpSpPr>
          <a:xfrm>
            <a:off x="370768" y="1383024"/>
            <a:ext cx="720000" cy="3494647"/>
            <a:chOff x="371320" y="1446524"/>
            <a:chExt cx="720000" cy="34946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Eingekerbter Richtungspfeil 5"/>
            <p:cNvSpPr/>
            <p:nvPr/>
          </p:nvSpPr>
          <p:spPr>
            <a:xfrm rot="5400000">
              <a:off x="-1016004" y="2833848"/>
              <a:ext cx="3494647" cy="720000"/>
            </a:xfrm>
            <a:prstGeom prst="chevron">
              <a:avLst>
                <a:gd name="adj" fmla="val 28833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EAEAEA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43225" y="1501718"/>
              <a:ext cx="376188" cy="221018"/>
            </a:xfrm>
            <a:prstGeom prst="rect">
              <a:avLst/>
            </a:prstGeom>
          </p:spPr>
          <p:txBody>
            <a:bodyPr vert="horz" wrap="none" lIns="18000" tIns="18000" rIns="18000" bIns="18000" rtlCol="0" anchor="t">
              <a:spAutoFit/>
            </a:bodyPr>
            <a:lstStyle/>
            <a:p>
              <a:pPr algn="ctr"/>
              <a:r>
                <a:rPr lang="en-US" sz="1200" dirty="0" smtClean="0"/>
                <a:t>2001</a:t>
              </a:r>
              <a:endParaRPr lang="de-DE" sz="1200" dirty="0" smtClean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43225" y="4546941"/>
              <a:ext cx="376188" cy="221018"/>
            </a:xfrm>
            <a:prstGeom prst="rect">
              <a:avLst/>
            </a:prstGeom>
          </p:spPr>
          <p:txBody>
            <a:bodyPr vert="horz" wrap="none" lIns="18000" tIns="18000" rIns="18000" bIns="18000" rtlCol="0" anchor="t">
              <a:spAutoFit/>
            </a:bodyPr>
            <a:lstStyle/>
            <a:p>
              <a:pPr algn="ctr"/>
              <a:r>
                <a:rPr lang="en-US" sz="1200" dirty="0" smtClean="0"/>
                <a:t>2014</a:t>
              </a:r>
              <a:endParaRPr lang="de-DE" sz="1200" dirty="0" smtClean="0"/>
            </a:p>
          </p:txBody>
        </p:sp>
      </p:grpSp>
      <p:graphicFrame>
        <p:nvGraphicFramePr>
          <p:cNvPr id="18" name="Inhaltsplatzhalt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284000"/>
              </p:ext>
            </p:extLst>
          </p:nvPr>
        </p:nvGraphicFramePr>
        <p:xfrm>
          <a:off x="1259632" y="4852268"/>
          <a:ext cx="3150281" cy="1399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{69CF1AB2-1976-4502-BF36-3FF5EA218861}</a:tableStyleId>
              </a:tblPr>
              <a:tblGrid>
                <a:gridCol w="2276593"/>
                <a:gridCol w="873688"/>
              </a:tblGrid>
              <a:tr h="169949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Start</a:t>
                      </a:r>
                      <a:r>
                        <a:rPr lang="en-US" sz="1200" b="0" baseline="0" dirty="0" smtClean="0"/>
                        <a:t> SIS18 upgrade</a:t>
                      </a:r>
                      <a:endParaRPr lang="de-DE" sz="1200" b="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/>
                        <a:t>11 / 2014</a:t>
                      </a:r>
                      <a:endParaRPr lang="de-DE" sz="1200" b="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Start construction work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2016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SIS18 re-commissioning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2017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FAIR</a:t>
                      </a:r>
                      <a:r>
                        <a:rPr lang="en-US" sz="1200" baseline="0" dirty="0" smtClean="0"/>
                        <a:t> buildings completed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2019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FAIR</a:t>
                      </a:r>
                      <a:r>
                        <a:rPr lang="en-US" sz="1200" baseline="0" dirty="0" smtClean="0"/>
                        <a:t> accelerators installed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2019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169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FAIR facility</a:t>
                      </a:r>
                      <a:r>
                        <a:rPr lang="en-US" sz="1200" baseline="0" dirty="0" smtClean="0"/>
                        <a:t> operational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2020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</a:tbl>
          </a:graphicData>
        </a:graphic>
      </p:graphicFrame>
      <p:grpSp>
        <p:nvGrpSpPr>
          <p:cNvPr id="23" name="Gruppieren 22"/>
          <p:cNvGrpSpPr/>
          <p:nvPr/>
        </p:nvGrpSpPr>
        <p:grpSpPr>
          <a:xfrm>
            <a:off x="370768" y="4831062"/>
            <a:ext cx="720000" cy="1584174"/>
            <a:chOff x="370768" y="4945362"/>
            <a:chExt cx="720000" cy="1584174"/>
          </a:xfrm>
        </p:grpSpPr>
        <p:sp>
          <p:nvSpPr>
            <p:cNvPr id="20" name="Eingekerbter Richtungspfeil 19"/>
            <p:cNvSpPr/>
            <p:nvPr/>
          </p:nvSpPr>
          <p:spPr>
            <a:xfrm rot="5400000">
              <a:off x="-61319" y="5377449"/>
              <a:ext cx="1584174" cy="720000"/>
            </a:xfrm>
            <a:prstGeom prst="chevron">
              <a:avLst>
                <a:gd name="adj" fmla="val 28833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23000">
                  <a:srgbClr val="C8BAB4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542673" y="6093296"/>
              <a:ext cx="376188" cy="221018"/>
            </a:xfrm>
            <a:prstGeom prst="rect">
              <a:avLst/>
            </a:prstGeom>
          </p:spPr>
          <p:txBody>
            <a:bodyPr vert="horz" wrap="none" lIns="18000" tIns="18000" rIns="18000" bIns="18000" rtlCol="0" anchor="t">
              <a:spAutoFit/>
            </a:bodyPr>
            <a:lstStyle/>
            <a:p>
              <a:pPr algn="ctr"/>
              <a:r>
                <a:rPr lang="en-US" sz="1200" dirty="0" smtClean="0"/>
                <a:t>2020</a:t>
              </a:r>
              <a:endParaRPr lang="de-DE" sz="1200" dirty="0" smtClean="0"/>
            </a:p>
          </p:txBody>
        </p:sp>
      </p:grpSp>
      <p:sp>
        <p:nvSpPr>
          <p:cNvPr id="44" name="Rechteck 43"/>
          <p:cNvSpPr/>
          <p:nvPr/>
        </p:nvSpPr>
        <p:spPr>
          <a:xfrm>
            <a:off x="4788024" y="1421124"/>
            <a:ext cx="3960000" cy="486279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33" name="Gruppieren 32"/>
          <p:cNvGrpSpPr>
            <a:grpSpLocks noChangeAspect="1"/>
          </p:cNvGrpSpPr>
          <p:nvPr/>
        </p:nvGrpSpPr>
        <p:grpSpPr>
          <a:xfrm>
            <a:off x="4896024" y="5305902"/>
            <a:ext cx="3744000" cy="902792"/>
            <a:chOff x="903884" y="1459706"/>
            <a:chExt cx="5761023" cy="1389157"/>
          </a:xfrm>
        </p:grpSpPr>
        <p:pic>
          <p:nvPicPr>
            <p:cNvPr id="34" name="Picture 2" descr="Q:\GSI\FAIR\Präsentationen\Conferences\WAO_2014_FAIR_Operation\images\Flaggen\Flag_of_Germany_sv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34" y="1472081"/>
              <a:ext cx="952500" cy="5715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Q:\GSI\FAIR\Präsentationen\Conferences\WAO_2014_FAIR_Operation\images\Flaggen\Flag_of_Finland_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077" y="1466331"/>
              <a:ext cx="954000" cy="583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Q:\GSI\FAIR\Präsentationen\Conferences\WAO_2014_FAIR_Operation\images\Flaggen\Flag_of_France_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9152" y="2212863"/>
              <a:ext cx="954000" cy="636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Q:\GSI\FAIR\Präsentationen\Conferences\WAO_2014_FAIR_Operation\images\Flaggen\Flag_of_India_sv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396" y="2212863"/>
              <a:ext cx="954000" cy="636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Q:\GSI\FAIR\Präsentationen\Conferences\WAO_2014_FAIR_Operation\images\Flaggen\Flag_of_Poland_sv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020" y="1459706"/>
              <a:ext cx="953999" cy="5962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7" descr="Q:\GSI\FAIR\Präsentationen\Conferences\WAO_2014_FAIR_Operation\images\Flaggen\600px-Flag_of_Romania_sv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640" y="2212863"/>
              <a:ext cx="954000" cy="636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Q:\GSI\FAIR\Präsentationen\Conferences\WAO_2014_FAIR_Operation\images\Flaggen\Flag_of_Russia_sv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884" y="2212863"/>
              <a:ext cx="954000" cy="636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9" descr="Q:\GSI\FAIR\Präsentationen\Conferences\WAO_2014_FAIR_Operation\images\Flaggen\Flag_of_Sweden_svg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907" y="2232738"/>
              <a:ext cx="954000" cy="5962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Q:\GSI\FAIR\Präsentationen\Conferences\WAO_2014_FAIR_Operation\images\Flaggen\1200px-Flag_of_Slovenia_sv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963" y="1519331"/>
              <a:ext cx="954000" cy="477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1" descr="Q:\GSI\FAIR\Präsentationen\Conferences\WAO_2014_FAIR_Operation\images\Flaggen\Flag_of_the_United_Kingdom_svg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907" y="1519331"/>
              <a:ext cx="954000" cy="477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uppieren 47"/>
          <p:cNvGrpSpPr/>
          <p:nvPr/>
        </p:nvGrpSpPr>
        <p:grpSpPr>
          <a:xfrm>
            <a:off x="4890893" y="1512732"/>
            <a:ext cx="3754262" cy="1142462"/>
            <a:chOff x="4890893" y="1512732"/>
            <a:chExt cx="3754262" cy="1142462"/>
          </a:xfrm>
        </p:grpSpPr>
        <p:pic>
          <p:nvPicPr>
            <p:cNvPr id="27" name="Picture 2" descr="Q:\GSI\FAIR\Präsentationen\Conferences\WAO_2014_FAIR_Operation\images\reports\cdr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893" y="1513454"/>
              <a:ext cx="794711" cy="114101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Q:\GSI\FAIR\Präsentationen\Conferences\WAO_2014_FAIR_Operation\images\reports\btr1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270" y="1512732"/>
              <a:ext cx="852407" cy="11424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Q:\GSI\FAIR\Präsentationen\Conferences\WAO_2014_FAIR_Operation\images\reports\green_paper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4442" y="1513454"/>
              <a:ext cx="800713" cy="114101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Q:\GSI\FAIR\Präsentationen\Conferences\WAO_2014_FAIR_Operation\images\reports\tdr_sis10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343" y="1513994"/>
              <a:ext cx="806433" cy="11412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1" name="Picture 3" descr="Q:\GSI\FAIR\Präsentationen\Conferences\WAO_2014_FAIR_Operation\images\fair_signing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24" y="2985917"/>
            <a:ext cx="3744000" cy="202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692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490522" y="1364010"/>
            <a:ext cx="8143877" cy="5043562"/>
            <a:chOff x="490522" y="1364010"/>
            <a:chExt cx="8143877" cy="504356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8"/>
            <a:stretch/>
          </p:blipFill>
          <p:spPr bwMode="auto">
            <a:xfrm rot="5400000">
              <a:off x="1966843" y="-112311"/>
              <a:ext cx="5043562" cy="7996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hteck 14"/>
            <p:cNvSpPr/>
            <p:nvPr/>
          </p:nvSpPr>
          <p:spPr>
            <a:xfrm>
              <a:off x="7236296" y="5805264"/>
              <a:ext cx="1398103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Facility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054631" y="1946204"/>
            <a:ext cx="661006" cy="251795"/>
          </a:xfrm>
          <a:prstGeom prst="rect">
            <a:avLst/>
          </a:prstGeom>
          <a:solidFill>
            <a:schemeClr val="accent3"/>
          </a:solidFill>
          <a:ln>
            <a:solidFill>
              <a:srgbClr val="0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/>
          <a:p>
            <a:pPr algn="l"/>
            <a:r>
              <a:rPr lang="en-US" sz="1400" dirty="0" smtClean="0"/>
              <a:t>SIS100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546176" y="3115569"/>
            <a:ext cx="572840" cy="251795"/>
          </a:xfrm>
          <a:prstGeom prst="rect">
            <a:avLst/>
          </a:prstGeom>
          <a:solidFill>
            <a:schemeClr val="accent6"/>
          </a:solidFill>
          <a:ln>
            <a:solidFill>
              <a:srgbClr val="0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/>
          <a:p>
            <a:pPr algn="l"/>
            <a:r>
              <a:rPr lang="en-US" sz="1400" dirty="0" smtClean="0"/>
              <a:t>HESR</a:t>
            </a:r>
            <a:endParaRPr lang="de-DE" sz="14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1619672" y="4466785"/>
            <a:ext cx="332390" cy="251795"/>
          </a:xfrm>
          <a:prstGeom prst="rect">
            <a:avLst/>
          </a:prstGeom>
          <a:solidFill>
            <a:schemeClr val="accent6"/>
          </a:solidFill>
          <a:ln>
            <a:solidFill>
              <a:srgbClr val="0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/>
          <a:p>
            <a:pPr algn="l"/>
            <a:r>
              <a:rPr lang="en-US" sz="1400" dirty="0" smtClean="0"/>
              <a:t>CR</a:t>
            </a:r>
            <a:endParaRPr lang="de-DE" sz="140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6054631" y="2224501"/>
            <a:ext cx="661006" cy="2517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/>
          <a:p>
            <a:pPr algn="l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SIS300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11560" y="4481349"/>
            <a:ext cx="572840" cy="251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R</a:t>
            </a:r>
            <a:r>
              <a:rPr lang="en-US" dirty="0" smtClean="0"/>
              <a:t>ESR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184400" y="5248037"/>
            <a:ext cx="572840" cy="251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NESR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987824" y="5361966"/>
            <a:ext cx="580856" cy="251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FLAIR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2414984" y="2096233"/>
            <a:ext cx="561620" cy="251795"/>
          </a:xfrm>
          <a:prstGeom prst="rect">
            <a:avLst/>
          </a:prstGeom>
          <a:solidFill>
            <a:schemeClr val="accent3"/>
          </a:solidFill>
          <a:ln>
            <a:solidFill>
              <a:srgbClr val="0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/>
          <a:p>
            <a:pPr algn="l"/>
            <a:r>
              <a:rPr lang="en-US" sz="1400" dirty="0" smtClean="0"/>
              <a:t>SIS18</a:t>
            </a:r>
            <a:endParaRPr lang="de-DE" sz="1400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1505057" y="1359572"/>
            <a:ext cx="659402" cy="251795"/>
          </a:xfrm>
          <a:prstGeom prst="rect">
            <a:avLst/>
          </a:prstGeom>
          <a:solidFill>
            <a:schemeClr val="accent3"/>
          </a:solidFill>
          <a:ln>
            <a:solidFill>
              <a:srgbClr val="0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36000" tIns="18000" rIns="36000" bIns="18000" rtlCol="0" anchor="t">
            <a:spAutoFit/>
          </a:bodyPr>
          <a:lstStyle/>
          <a:p>
            <a:pPr algn="l"/>
            <a:r>
              <a:rPr lang="en-US" sz="1400" dirty="0" smtClean="0"/>
              <a:t>p-</a:t>
            </a:r>
            <a:r>
              <a:rPr lang="en-US" sz="1400" dirty="0" err="1" smtClean="0"/>
              <a:t>Linac</a:t>
            </a:r>
            <a:endParaRPr lang="de-DE" sz="1400" dirty="0" smtClean="0"/>
          </a:p>
        </p:txBody>
      </p:sp>
      <p:sp>
        <p:nvSpPr>
          <p:cNvPr id="16" name="Pfeil nach rechts 15"/>
          <p:cNvSpPr/>
          <p:nvPr/>
        </p:nvSpPr>
        <p:spPr>
          <a:xfrm>
            <a:off x="353781" y="2169421"/>
            <a:ext cx="761835" cy="294897"/>
          </a:xfrm>
          <a:prstGeom prst="rightArrow">
            <a:avLst>
              <a:gd name="adj1" fmla="val 68518"/>
              <a:gd name="adj2" fmla="val 56468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from </a:t>
            </a:r>
            <a:r>
              <a:rPr lang="en-US" sz="1000" dirty="0" err="1" smtClean="0">
                <a:solidFill>
                  <a:schemeClr val="tx1"/>
                </a:solidFill>
              </a:rPr>
              <a:t>Unilac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2" name="Raute 21"/>
          <p:cNvSpPr/>
          <p:nvPr/>
        </p:nvSpPr>
        <p:spPr>
          <a:xfrm>
            <a:off x="2679735" y="4112843"/>
            <a:ext cx="448186" cy="400757"/>
          </a:xfrm>
          <a:prstGeom prst="diamond">
            <a:avLst/>
          </a:prstGeom>
          <a:solidFill>
            <a:srgbClr val="FF0000"/>
          </a:solidFill>
          <a:ln>
            <a:solidFill>
              <a:srgbClr val="0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36000" tIns="18000" rIns="36000" bIns="18000" rtlCol="0" anchor="ctr" anchorCtr="1">
            <a:normAutofit fontScale="92500" lnSpcReduction="10000"/>
          </a:bodyPr>
          <a:lstStyle/>
          <a:p>
            <a:pPr algn="ctr"/>
            <a:r>
              <a:rPr lang="en-US" sz="1200" dirty="0" err="1">
                <a:solidFill>
                  <a:srgbClr val="FFFF00"/>
                </a:solidFill>
              </a:rPr>
              <a:t>pbar</a:t>
            </a:r>
            <a:endParaRPr lang="de-DE" sz="1200" dirty="0">
              <a:solidFill>
                <a:srgbClr val="FFFF00"/>
              </a:solidFill>
            </a:endParaRPr>
          </a:p>
        </p:txBody>
      </p:sp>
      <p:sp>
        <p:nvSpPr>
          <p:cNvPr id="23" name="Raute 22"/>
          <p:cNvSpPr/>
          <p:nvPr/>
        </p:nvSpPr>
        <p:spPr>
          <a:xfrm>
            <a:off x="4458478" y="3501008"/>
            <a:ext cx="448186" cy="400757"/>
          </a:xfrm>
          <a:prstGeom prst="diamond">
            <a:avLst/>
          </a:prstGeom>
          <a:solidFill>
            <a:srgbClr val="FF0000"/>
          </a:solidFill>
          <a:ln>
            <a:solidFill>
              <a:srgbClr val="0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36000" tIns="18000" rIns="36000" bIns="18000" rtlCol="0" anchor="ctr" anchorCtr="1">
            <a:normAutofit fontScale="92500" lnSpcReduction="10000"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RIB</a:t>
            </a:r>
            <a:endParaRPr lang="de-DE" sz="1200" dirty="0">
              <a:solidFill>
                <a:srgbClr val="FFFF00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5148064" y="3613922"/>
            <a:ext cx="540387" cy="288120"/>
          </a:xfrm>
          <a:prstGeom prst="ellipse">
            <a:avLst/>
          </a:prstGeom>
          <a:solidFill>
            <a:srgbClr val="FFFF66"/>
          </a:solidFill>
          <a:ln>
            <a:solidFill>
              <a:srgbClr val="0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8000" rIns="18000" bIns="18000" rtlCol="0" anchor="ctr">
            <a:noAutofit/>
          </a:bodyPr>
          <a:lstStyle/>
          <a:p>
            <a:pPr algn="ctr"/>
            <a:r>
              <a:rPr lang="en-US" sz="1400" dirty="0"/>
              <a:t>CBM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2319398" y="3902042"/>
            <a:ext cx="540387" cy="288120"/>
          </a:xfrm>
          <a:prstGeom prst="ellipse">
            <a:avLst/>
          </a:prstGeom>
          <a:solidFill>
            <a:srgbClr val="FFFF66"/>
          </a:solidFill>
          <a:ln>
            <a:solidFill>
              <a:srgbClr val="0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8000" rIns="18000" bIns="18000" rtlCol="0" anchor="ctr">
            <a:noAutofit/>
          </a:bodyPr>
          <a:lstStyle/>
          <a:p>
            <a:pPr algn="ctr"/>
            <a:r>
              <a:rPr lang="en-US" sz="1400" dirty="0" smtClean="0"/>
              <a:t>APPA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2189840" y="3458149"/>
            <a:ext cx="719915" cy="288120"/>
          </a:xfrm>
          <a:prstGeom prst="ellipse">
            <a:avLst/>
          </a:prstGeom>
          <a:solidFill>
            <a:srgbClr val="FFFF66"/>
          </a:solidFill>
          <a:ln>
            <a:solidFill>
              <a:srgbClr val="0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8000" rIns="18000" bIns="18000" rtlCol="0" anchor="ctr">
            <a:noAutofit/>
          </a:bodyPr>
          <a:lstStyle/>
          <a:p>
            <a:pPr algn="ctr"/>
            <a:r>
              <a:rPr lang="en-US" sz="1400" dirty="0" smtClean="0"/>
              <a:t>PANDA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3768709" y="4242774"/>
            <a:ext cx="719915" cy="288120"/>
          </a:xfrm>
          <a:prstGeom prst="ellipse">
            <a:avLst/>
          </a:prstGeom>
          <a:solidFill>
            <a:srgbClr val="FFFF66"/>
          </a:solidFill>
          <a:ln>
            <a:solidFill>
              <a:srgbClr val="0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8000" rIns="18000" bIns="18000" rtlCol="0" anchor="ctr">
            <a:noAutofit/>
          </a:bodyPr>
          <a:lstStyle/>
          <a:p>
            <a:pPr algn="ctr"/>
            <a:r>
              <a:rPr lang="en-US" sz="1400" dirty="0" smtClean="0"/>
              <a:t>SFRS</a:t>
            </a:r>
            <a:endParaRPr lang="de-DE" sz="1400" dirty="0">
              <a:solidFill>
                <a:schemeClr val="tx1"/>
              </a:solidFill>
            </a:endParaRPr>
          </a:p>
        </p:txBody>
      </p:sp>
      <p:graphicFrame>
        <p:nvGraphicFramePr>
          <p:cNvPr id="21" name="Tabel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632376"/>
              </p:ext>
            </p:extLst>
          </p:nvPr>
        </p:nvGraphicFramePr>
        <p:xfrm>
          <a:off x="6617854" y="5259142"/>
          <a:ext cx="2238822" cy="1166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{8799B23B-EC83-4686-B30A-512413B5E67A}</a:tableStyleId>
              </a:tblPr>
              <a:tblGrid>
                <a:gridCol w="472528"/>
                <a:gridCol w="883147"/>
                <a:gridCol w="883147"/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SIS100 beam</a:t>
                      </a:r>
                      <a:r>
                        <a:rPr lang="en-US" sz="1200" baseline="0" dirty="0" smtClean="0"/>
                        <a:t> parameters</a:t>
                      </a:r>
                      <a:endParaRPr lang="de-DE" sz="1200" b="0" dirty="0"/>
                    </a:p>
                  </a:txBody>
                  <a:tcPr marL="36000" marR="36000" marT="25200" marB="25200" anchor="ctr"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i="1" dirty="0" err="1" smtClean="0"/>
                        <a:t>E</a:t>
                      </a:r>
                      <a:r>
                        <a:rPr lang="de-DE" sz="1200" i="1" baseline="-25000" dirty="0" err="1" smtClean="0"/>
                        <a:t>max</a:t>
                      </a:r>
                      <a:endParaRPr lang="de-DE" sz="1200" i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i="1" dirty="0" err="1" smtClean="0"/>
                        <a:t>N</a:t>
                      </a:r>
                      <a:r>
                        <a:rPr lang="de-DE" sz="1200" i="1" baseline="-25000" dirty="0" err="1" smtClean="0"/>
                        <a:t>max</a:t>
                      </a:r>
                      <a:endParaRPr lang="de-DE" sz="1200" i="1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p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29 </a:t>
                      </a:r>
                      <a:r>
                        <a:rPr lang="en-US" sz="1200" dirty="0" err="1" smtClean="0"/>
                        <a:t>GeV</a:t>
                      </a:r>
                      <a:r>
                        <a:rPr lang="en-US" sz="1200" dirty="0" smtClean="0"/>
                        <a:t>/u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2.5·10</a:t>
                      </a:r>
                      <a:r>
                        <a:rPr lang="de-DE" sz="1200" baseline="30000" dirty="0" smtClean="0"/>
                        <a:t>13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U</a:t>
                      </a:r>
                      <a:r>
                        <a:rPr lang="de-DE" sz="1200" baseline="30000" dirty="0" smtClean="0"/>
                        <a:t>73+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 </a:t>
                      </a:r>
                      <a:r>
                        <a:rPr lang="en-US" sz="1200" dirty="0" err="1" smtClean="0"/>
                        <a:t>GeV</a:t>
                      </a:r>
                      <a:r>
                        <a:rPr lang="en-US" sz="1200" dirty="0" smtClean="0"/>
                        <a:t>/u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1.0·10</a:t>
                      </a:r>
                      <a:r>
                        <a:rPr lang="de-DE" sz="1200" baseline="30000" dirty="0" smtClean="0"/>
                        <a:t>10</a:t>
                      </a:r>
                      <a:endParaRPr lang="de-DE" sz="1200" dirty="0" smtClean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U</a:t>
                      </a:r>
                      <a:r>
                        <a:rPr lang="de-DE" sz="1200" baseline="30000" dirty="0" smtClean="0"/>
                        <a:t>28+</a:t>
                      </a:r>
                      <a:endParaRPr lang="de-DE" sz="1200" dirty="0" smtClean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2.7 </a:t>
                      </a:r>
                      <a:r>
                        <a:rPr lang="en-US" sz="1200" dirty="0" err="1" smtClean="0"/>
                        <a:t>GeV</a:t>
                      </a:r>
                      <a:r>
                        <a:rPr lang="en-US" sz="1200" dirty="0" smtClean="0"/>
                        <a:t>/u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5.0·10</a:t>
                      </a:r>
                      <a:r>
                        <a:rPr lang="de-DE" sz="1200" baseline="30000" dirty="0" smtClean="0"/>
                        <a:t>11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</a:tbl>
          </a:graphicData>
        </a:graphic>
      </p:graphicFrame>
      <p:graphicFrame>
        <p:nvGraphicFramePr>
          <p:cNvPr id="28" name="Tabel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546757"/>
              </p:ext>
            </p:extLst>
          </p:nvPr>
        </p:nvGraphicFramePr>
        <p:xfrm>
          <a:off x="6962282" y="3766945"/>
          <a:ext cx="1894394" cy="1399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{8799B23B-EC83-4686-B30A-512413B5E67A}</a:tableStyleId>
              </a:tblPr>
              <a:tblGrid>
                <a:gridCol w="189439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SIS100</a:t>
                      </a:r>
                      <a:endParaRPr lang="de-DE" sz="1200" b="1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Primary</a:t>
                      </a:r>
                      <a:r>
                        <a:rPr lang="en-US" sz="1200" baseline="0" dirty="0" smtClean="0"/>
                        <a:t> beams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Slow </a:t>
                      </a:r>
                      <a:r>
                        <a:rPr lang="de-DE" sz="1200" dirty="0" err="1" smtClean="0"/>
                        <a:t>extraction</a:t>
                      </a:r>
                      <a:r>
                        <a:rPr lang="de-DE" sz="1200" baseline="0" dirty="0" smtClean="0"/>
                        <a:t> (1 – 100s)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Fast </a:t>
                      </a:r>
                      <a:r>
                        <a:rPr lang="de-DE" sz="1200" dirty="0" err="1" smtClean="0"/>
                        <a:t>extraction</a:t>
                      </a:r>
                      <a:r>
                        <a:rPr lang="de-DE" sz="1200" dirty="0" smtClean="0"/>
                        <a:t> (1 turn)</a:t>
                      </a:r>
                      <a:endParaRPr lang="de-DE" sz="12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Bunch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compression</a:t>
                      </a:r>
                      <a:endParaRPr lang="de-DE" sz="1200" dirty="0" smtClean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Rep. rate 0.01 – 2 Hz</a:t>
                      </a:r>
                      <a:endParaRPr lang="de-DE" sz="1200" dirty="0" smtClean="0"/>
                    </a:p>
                  </a:txBody>
                  <a:tcPr marL="36000" marR="36000" marT="25200" marB="25200" anchor="ctr"/>
                </a:tc>
              </a:tr>
            </a:tbl>
          </a:graphicData>
        </a:graphic>
      </p:graphicFrame>
      <p:sp>
        <p:nvSpPr>
          <p:cNvPr id="19" name="Datumsplatzhalter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31.10.2014</a:t>
            </a:r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D. Ondreka/GSI and FAIR/WAO'14</a:t>
            </a:r>
            <a:endParaRPr lang="de-DE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17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</Template>
  <TotalTime>0</TotalTime>
  <Words>1366</Words>
  <Application>Microsoft Office PowerPoint</Application>
  <PresentationFormat>Bildschirmpräsentation (4:3)</PresentationFormat>
  <Paragraphs>460</Paragraphs>
  <Slides>20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gsi-folienmaster</vt:lpstr>
      <vt:lpstr> Operation of  GSI and FAIR</vt:lpstr>
      <vt:lpstr>Overview</vt:lpstr>
      <vt:lpstr>GSI Helmholtzzentrum für Schwerionenforschung GmbH</vt:lpstr>
      <vt:lpstr>GSI Accelerator Complex</vt:lpstr>
      <vt:lpstr>GSI Scientific Highlights</vt:lpstr>
      <vt:lpstr>GSI Operation</vt:lpstr>
      <vt:lpstr>Facility for Antiproton and Ion Research</vt:lpstr>
      <vt:lpstr>FAIR Project Milestones</vt:lpstr>
      <vt:lpstr>FAIR Facility</vt:lpstr>
      <vt:lpstr>FAIR Site: Construction Work</vt:lpstr>
      <vt:lpstr>FAIR Procurement Status</vt:lpstr>
      <vt:lpstr>FAIR Operation</vt:lpstr>
      <vt:lpstr>FAIR Operation: pbar Chain</vt:lpstr>
      <vt:lpstr>FAIR Operation: RIB Chain (fixed target)</vt:lpstr>
      <vt:lpstr>FAIR Operation: pbar/RIB and RIB</vt:lpstr>
      <vt:lpstr>FAIR Operation: Beam Set-up Procedures</vt:lpstr>
      <vt:lpstr>FAIR Control System: Developments</vt:lpstr>
      <vt:lpstr>Operation of FAIR: New Main Control Room</vt:lpstr>
      <vt:lpstr>Outlook</vt:lpstr>
      <vt:lpstr>Acknowledgments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Ondreka, David Dr.</dc:creator>
  <cp:lastModifiedBy>Ondreka, David Dr.</cp:lastModifiedBy>
  <cp:revision>405</cp:revision>
  <dcterms:created xsi:type="dcterms:W3CDTF">2014-09-30T08:52:41Z</dcterms:created>
  <dcterms:modified xsi:type="dcterms:W3CDTF">2014-10-29T17:41:22Z</dcterms:modified>
</cp:coreProperties>
</file>