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2"/>
  </p:notesMasterIdLst>
  <p:sldIdLst>
    <p:sldId id="272" r:id="rId2"/>
    <p:sldId id="274" r:id="rId3"/>
    <p:sldId id="275" r:id="rId4"/>
    <p:sldId id="331" r:id="rId5"/>
    <p:sldId id="276" r:id="rId6"/>
    <p:sldId id="337" r:id="rId7"/>
    <p:sldId id="299" r:id="rId8"/>
    <p:sldId id="306" r:id="rId9"/>
    <p:sldId id="333" r:id="rId10"/>
    <p:sldId id="335" r:id="rId11"/>
    <p:sldId id="334" r:id="rId12"/>
    <p:sldId id="316" r:id="rId13"/>
    <p:sldId id="318" r:id="rId14"/>
    <p:sldId id="319" r:id="rId15"/>
    <p:sldId id="343" r:id="rId16"/>
    <p:sldId id="336" r:id="rId17"/>
    <p:sldId id="341" r:id="rId18"/>
    <p:sldId id="340" r:id="rId19"/>
    <p:sldId id="332" r:id="rId20"/>
    <p:sldId id="329" r:id="rId21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50000"/>
      </a:spcBef>
      <a:spcAft>
        <a:spcPct val="50000"/>
      </a:spcAft>
      <a:buClr>
        <a:srgbClr val="004080"/>
      </a:buClr>
      <a:buSzPct val="65000"/>
      <a:buFont typeface="Wingdings" pitchFamily="2" charset="2"/>
      <a:buChar char="§"/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50000"/>
      </a:spcAft>
      <a:buClr>
        <a:srgbClr val="004080"/>
      </a:buClr>
      <a:buSzPct val="65000"/>
      <a:buFont typeface="Wingdings" pitchFamily="2" charset="2"/>
      <a:buChar char="§"/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50000"/>
      </a:spcAft>
      <a:buClr>
        <a:srgbClr val="004080"/>
      </a:buClr>
      <a:buSzPct val="65000"/>
      <a:buFont typeface="Wingdings" pitchFamily="2" charset="2"/>
      <a:buChar char="§"/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50000"/>
      </a:spcAft>
      <a:buClr>
        <a:srgbClr val="004080"/>
      </a:buClr>
      <a:buSzPct val="65000"/>
      <a:buFont typeface="Wingdings" pitchFamily="2" charset="2"/>
      <a:buChar char="§"/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50000"/>
      </a:spcAft>
      <a:buClr>
        <a:srgbClr val="004080"/>
      </a:buClr>
      <a:buSzPct val="65000"/>
      <a:buFont typeface="Wingdings" pitchFamily="2" charset="2"/>
      <a:buChar char="§"/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E73"/>
    <a:srgbClr val="363377"/>
    <a:srgbClr val="2B2B7F"/>
    <a:srgbClr val="142295"/>
    <a:srgbClr val="0000FF"/>
    <a:srgbClr val="0099FF"/>
    <a:srgbClr val="008080"/>
    <a:srgbClr val="808080"/>
    <a:srgbClr val="66CCF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preferSingleView="1">
    <p:restoredLeft sz="15620"/>
    <p:restoredTop sz="96399" autoAdjust="0"/>
  </p:normalViewPr>
  <p:slideViewPr>
    <p:cSldViewPr>
      <p:cViewPr>
        <p:scale>
          <a:sx n="75" d="100"/>
          <a:sy n="75" d="100"/>
        </p:scale>
        <p:origin x="-1565" y="-52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902" cy="4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373" y="0"/>
            <a:ext cx="3054902" cy="4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87388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471" y="4427147"/>
            <a:ext cx="5193334" cy="419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294"/>
            <a:ext cx="3054902" cy="4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373" y="8854294"/>
            <a:ext cx="3054902" cy="4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smtClean="0">
                <a:latin typeface="Times"/>
              </a:defRPr>
            </a:lvl1pPr>
          </a:lstStyle>
          <a:p>
            <a:pPr>
              <a:defRPr/>
            </a:pPr>
            <a:fld id="{EC971836-135C-4B46-BC85-C162C1A32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43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3F90A-489B-4737-9772-93CCB65268D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5799138"/>
            <a:ext cx="14303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275" y="6503988"/>
            <a:ext cx="920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>
            <a:off x="1241425" y="6438900"/>
            <a:ext cx="744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Line 21"/>
          <p:cNvSpPr>
            <a:spLocks noChangeShapeType="1"/>
          </p:cNvSpPr>
          <p:nvPr userDrawn="1"/>
        </p:nvSpPr>
        <p:spPr bwMode="auto">
          <a:xfrm>
            <a:off x="463550" y="64389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 Box 23"/>
          <p:cNvSpPr txBox="1">
            <a:spLocks noChangeArrowheads="1"/>
          </p:cNvSpPr>
          <p:nvPr userDrawn="1"/>
        </p:nvSpPr>
        <p:spPr bwMode="auto">
          <a:xfrm>
            <a:off x="407988" y="6450013"/>
            <a:ext cx="533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>
                <a:solidFill>
                  <a:srgbClr val="000000"/>
                </a:solidFill>
              </a:rPr>
              <a:t>Operated by Los Alamos National Security, LLC for NNSA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 userDrawn="1"/>
        </p:nvSpPr>
        <p:spPr bwMode="auto">
          <a:xfrm>
            <a:off x="2133600" y="6302375"/>
            <a:ext cx="46212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" tIns="0" rIns="9144" bIns="0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900" b="1">
                <a:solidFill>
                  <a:schemeClr val="accent1"/>
                </a:solidFill>
              </a:rPr>
              <a:t>U N C L A S S I F I E D</a:t>
            </a:r>
            <a:endParaRPr lang="en-US" sz="700"/>
          </a:p>
        </p:txBody>
      </p:sp>
      <p:sp>
        <p:nvSpPr>
          <p:cNvPr id="10" name="Line 28"/>
          <p:cNvSpPr>
            <a:spLocks noChangeShapeType="1"/>
          </p:cNvSpPr>
          <p:nvPr userDrawn="1"/>
        </p:nvSpPr>
        <p:spPr bwMode="auto">
          <a:xfrm>
            <a:off x="381000" y="2971800"/>
            <a:ext cx="8355013" cy="0"/>
          </a:xfrm>
          <a:prstGeom prst="line">
            <a:avLst/>
          </a:prstGeom>
          <a:noFill/>
          <a:ln w="50800">
            <a:solidFill>
              <a:srgbClr val="FFB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6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42913" y="1752600"/>
            <a:ext cx="8229600" cy="11430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07" name="Rectangle 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7313" y="3352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2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7892931A-FE22-4BA2-8B15-9ED9CA433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8B79810-09E1-4C6E-8C7E-2A1AC5F76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7167004-B1DB-43C4-AF71-2B0D971B8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401638"/>
            <a:ext cx="2085975" cy="5199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0" y="401638"/>
            <a:ext cx="6105525" cy="5199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BE0D377-23B3-4E56-8C9B-E01B2EFE4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52400"/>
            <a:ext cx="83439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8F29BDF-5B6E-4739-BC52-017EA23FD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1E0C4A-64F0-4F12-AA25-309A3C74C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439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1447800"/>
            <a:ext cx="40957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957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A5CB470-D613-4226-BBF4-708763007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76200"/>
            <a:ext cx="83439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DD580F1-827E-4205-A3FD-86198A2CAF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1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63C777B-BD3D-4DA2-9DE0-0EB6EA90B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439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6B47989-18F1-4D11-A788-1D87C8DA7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956D1F-0D43-4F06-9D23-9BCD0232B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98A4322-A15C-46E1-9B65-AF9E3A948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0"/>
            <a:ext cx="834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1447800"/>
            <a:ext cx="83439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88275" y="6503988"/>
            <a:ext cx="920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500" y="5799138"/>
            <a:ext cx="14303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1241425" y="6438900"/>
            <a:ext cx="744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463550" y="64389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438150" y="838200"/>
            <a:ext cx="8355013" cy="0"/>
          </a:xfrm>
          <a:prstGeom prst="line">
            <a:avLst/>
          </a:prstGeom>
          <a:noFill/>
          <a:ln w="50800">
            <a:solidFill>
              <a:srgbClr val="FFB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7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18238"/>
            <a:ext cx="1993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00" i="1"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FDD580F1-827E-4205-A3FD-86198A2CAF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407988" y="6450013"/>
            <a:ext cx="533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800" dirty="0">
                <a:solidFill>
                  <a:srgbClr val="000000"/>
                </a:solidFill>
              </a:rPr>
              <a:t>Operated by Los Alamos National Security, LLC for NNSA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2181225" y="6302375"/>
            <a:ext cx="46212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" tIns="0" rIns="9144" bIns="0"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900" b="1" dirty="0">
                <a:solidFill>
                  <a:schemeClr val="accent1"/>
                </a:solidFill>
              </a:rPr>
              <a:t>U N C L A S </a:t>
            </a:r>
            <a:r>
              <a:rPr lang="en-US" sz="900" b="1" dirty="0" err="1">
                <a:solidFill>
                  <a:schemeClr val="accent1"/>
                </a:solidFill>
              </a:rPr>
              <a:t>S</a:t>
            </a:r>
            <a:r>
              <a:rPr lang="en-US" sz="900" b="1" dirty="0">
                <a:solidFill>
                  <a:schemeClr val="accent1"/>
                </a:solidFill>
              </a:rPr>
              <a:t> I F I E D</a:t>
            </a:r>
            <a:endParaRPr lang="en-US" sz="7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9" r:id="rId2"/>
    <p:sldLayoutId id="2147483670" r:id="rId3"/>
    <p:sldLayoutId id="2147483671" r:id="rId4"/>
    <p:sldLayoutId id="2147483680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004080"/>
        </a:buClr>
        <a:buSzPct val="65000"/>
        <a:buFont typeface="Wingdings" pitchFamily="2" charset="2"/>
        <a:buChar char="n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Times"/>
        <a:buChar char="•"/>
        <a:defRPr sz="1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SzPct val="65000"/>
        <a:buChar char="—"/>
        <a:defRPr sz="16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Font typeface="Times"/>
        <a:buChar char="•"/>
        <a:defRPr sz="14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Slide </a:t>
            </a:r>
            <a:fld id="{3D033271-310E-48B8-A9DF-029263CDB1E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075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0" y="1752600"/>
            <a:ext cx="90678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Dissolved Gas-in-Oil Analysis for Preventative Maintenance of </a:t>
            </a:r>
            <a:r>
              <a:rPr lang="en-US" sz="2800" dirty="0"/>
              <a:t>the</a:t>
            </a:r>
            <a:br>
              <a:rPr lang="en-US" sz="2800" dirty="0"/>
            </a:br>
            <a:r>
              <a:rPr lang="en-US" sz="2800" dirty="0" smtClean="0"/>
              <a:t>Los Alamos Neutron Science Center ( LANSCE)</a:t>
            </a:r>
            <a:br>
              <a:rPr lang="en-US" sz="2800" dirty="0" smtClean="0"/>
            </a:br>
            <a:r>
              <a:rPr lang="en-US" sz="2800" dirty="0" smtClean="0"/>
              <a:t>High Voltage Systems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6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619999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Karen Young and </a:t>
            </a:r>
            <a:r>
              <a:rPr lang="en-US" dirty="0" err="1" smtClean="0"/>
              <a:t>Manuelita</a:t>
            </a:r>
            <a:r>
              <a:rPr lang="en-US" dirty="0" smtClean="0"/>
              <a:t> Rodriguez</a:t>
            </a:r>
          </a:p>
          <a:p>
            <a:pPr eaLnBrk="1" hangingPunct="1"/>
            <a:endParaRPr lang="en-US" sz="800" dirty="0" smtClean="0"/>
          </a:p>
          <a:p>
            <a:pPr eaLnBrk="1" hangingPunct="1">
              <a:spcBef>
                <a:spcPts val="0"/>
              </a:spcBef>
            </a:pPr>
            <a:r>
              <a:rPr lang="en-US" sz="1800" dirty="0" smtClean="0"/>
              <a:t>Radio Frequency Engineering Group</a:t>
            </a:r>
          </a:p>
          <a:p>
            <a:pPr eaLnBrk="1" hangingPunct="1">
              <a:spcBef>
                <a:spcPts val="0"/>
              </a:spcBef>
            </a:pPr>
            <a:r>
              <a:rPr lang="en-US" sz="1800" dirty="0" smtClean="0"/>
              <a:t>Accelerator Operations and Technology Division</a:t>
            </a:r>
          </a:p>
          <a:p>
            <a:pPr eaLnBrk="1" hangingPunct="1">
              <a:spcBef>
                <a:spcPts val="0"/>
              </a:spcBef>
            </a:pPr>
            <a:r>
              <a:rPr lang="en-US" sz="1800" dirty="0" smtClean="0"/>
              <a:t>Los Alamos National Laboratory</a:t>
            </a:r>
          </a:p>
          <a:p>
            <a:pPr eaLnBrk="1" hangingPunct="1">
              <a:spcBef>
                <a:spcPts val="0"/>
              </a:spcBef>
            </a:pPr>
            <a:r>
              <a:rPr lang="en-US" sz="1800" dirty="0" smtClean="0"/>
              <a:t>Los Alamos, New Mexico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FB418CA0-B255-46AB-A767-80645173A1B4}" type="slidenum">
              <a:rPr lang="en-US"/>
              <a:pPr/>
              <a:t>10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5240"/>
            <a:ext cx="83439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Qualitative Gas Analysis Method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 flipH="1" flipV="1">
            <a:off x="4724400" y="3200400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400800" cy="556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FB418CA0-B255-46AB-A767-80645173A1B4}" type="slidenum">
              <a:rPr lang="en-US"/>
              <a:pPr/>
              <a:t>11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0"/>
            <a:ext cx="83439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Example of Qualitative Gas Analysis Results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 flipH="1" flipV="1">
            <a:off x="4724400" y="3200400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290370"/>
              </p:ext>
            </p:extLst>
          </p:nvPr>
        </p:nvGraphicFramePr>
        <p:xfrm>
          <a:off x="2667000" y="838200"/>
          <a:ext cx="4800600" cy="5638800"/>
        </p:xfrm>
        <a:graphic>
          <a:graphicData uri="http://schemas.openxmlformats.org/drawingml/2006/table">
            <a:tbl>
              <a:tblPr/>
              <a:tblGrid>
                <a:gridCol w="655386"/>
                <a:gridCol w="1254846"/>
                <a:gridCol w="2890368"/>
              </a:tblGrid>
              <a:tr h="1375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Location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Elevated Gas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Qualitative Analysis Conclusion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Module 2 TR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 and N</a:t>
                      </a:r>
                      <a:r>
                        <a:rPr lang="en-US" sz="1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Air leak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Module 3 TR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 and N</a:t>
                      </a:r>
                      <a:r>
                        <a:rPr lang="en-US" sz="1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Air leak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Module 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TR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 and N</a:t>
                      </a:r>
                      <a:r>
                        <a:rPr lang="en-US" sz="1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Air leak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Sector B TR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Acetylene, hydrogen,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 and N</a:t>
                      </a:r>
                      <a:r>
                        <a:rPr lang="en-US" sz="1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Arcing (700  Deg C) and air leak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Sector D TR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Hydrogen, CO</a:t>
                      </a:r>
                      <a:r>
                        <a:rPr lang="en-US" sz="1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, O</a:t>
                      </a:r>
                      <a:r>
                        <a:rPr lang="en-US" sz="1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 and N</a:t>
                      </a:r>
                      <a:r>
                        <a:rPr lang="en-US" sz="1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Partial discharge and air leak.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Sector F TR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Acetylene, hydrogen, CO</a:t>
                      </a:r>
                      <a:r>
                        <a:rPr lang="en-US" sz="1000" b="1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, O</a:t>
                      </a:r>
                      <a:r>
                        <a:rPr lang="en-US" sz="1000" b="1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 and N</a:t>
                      </a:r>
                      <a:r>
                        <a:rPr lang="en-US" sz="1000" b="1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Arcing (700 </a:t>
                      </a:r>
                      <a:r>
                        <a:rPr lang="en-US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Deg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 C) and air leak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Sector G TR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Ethylene, ethane, H</a:t>
                      </a:r>
                      <a:r>
                        <a:rPr lang="en-US" sz="1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, O</a:t>
                      </a:r>
                      <a:r>
                        <a:rPr lang="en-US" sz="1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 and N</a:t>
                      </a:r>
                      <a:r>
                        <a:rPr lang="en-US" sz="1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Infrequent mild overheating (300 </a:t>
                      </a:r>
                      <a:r>
                        <a:rPr lang="en-US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Deg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 C)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ETL 201 TR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Acetylene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Arcing (700 </a:t>
                      </a:r>
                      <a:r>
                        <a:rPr lang="en-US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Deg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 C)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Mod 1 IVR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CO, hydrogen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Mild overheating (300 </a:t>
                      </a:r>
                      <a:r>
                        <a:rPr lang="en-US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Deg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 C), paper involvement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Mod 2 IVR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000" b="1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 and N</a:t>
                      </a:r>
                      <a:r>
                        <a:rPr lang="en-US" sz="1000" b="1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Air Leak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Mod 3 IVR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000" b="1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 and N</a:t>
                      </a:r>
                      <a:r>
                        <a:rPr lang="en-US" sz="1000" b="1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Air Leak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Mod 4 IVR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CO, methane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Mild Overheating (300 </a:t>
                      </a:r>
                      <a:r>
                        <a:rPr lang="en-US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Deg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 C)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Sec B IVR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000" b="1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, methane, ethane, ethylene, CO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Overheating (300 </a:t>
                      </a:r>
                      <a:r>
                        <a:rPr lang="en-US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Deg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 C), paper involvement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Sec C IVR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000" b="1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, methane, ethane, ethylene, CO, O</a:t>
                      </a:r>
                      <a:r>
                        <a:rPr lang="en-US" sz="1000" b="1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Overheating (300 </a:t>
                      </a:r>
                      <a:r>
                        <a:rPr lang="en-US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Deg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 C), paper involvement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Sec D IVR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000" b="1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, methane, ethane, CO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Overheating (300 </a:t>
                      </a:r>
                      <a:r>
                        <a:rPr lang="en-US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Deg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 C), paper involvement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Sec E IVR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000" b="1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, methane, ethane, ethylene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Overheating (300 </a:t>
                      </a:r>
                      <a:r>
                        <a:rPr lang="en-US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Deg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 C)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Sec F IVR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000" b="1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, methane, ethane, ethylene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Overheating (300 </a:t>
                      </a:r>
                      <a:r>
                        <a:rPr lang="en-US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Deg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 C)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Sec G IVR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methane, ethane, ethylene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Mild Overheating (300 </a:t>
                      </a:r>
                      <a:r>
                        <a:rPr lang="en-US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Deg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 C)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7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FB418CA0-B255-46AB-A767-80645173A1B4}" type="slidenum">
              <a:rPr lang="en-US"/>
              <a:pPr/>
              <a:t>12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0"/>
            <a:ext cx="83439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Rate of Rise Analysis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 flipH="1" flipV="1">
            <a:off x="4724400" y="3200400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838200"/>
            <a:ext cx="8382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1)  The rate of gas generation (rate of rise) was calculated, in </a:t>
            </a:r>
            <a:r>
              <a:rPr lang="en-US" sz="1400" dirty="0"/>
              <a:t>parts per million (ppm) per </a:t>
            </a:r>
            <a:r>
              <a:rPr lang="en-US" sz="1400" dirty="0" smtClean="0"/>
              <a:t>day.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 smtClean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2) The </a:t>
            </a:r>
            <a:r>
              <a:rPr lang="en-US" sz="1400" dirty="0"/>
              <a:t>time it will take the unit to reach the </a:t>
            </a:r>
            <a:r>
              <a:rPr lang="en-US" sz="1400" dirty="0" smtClean="0"/>
              <a:t>IEEE </a:t>
            </a:r>
            <a:r>
              <a:rPr lang="en-US" sz="1400" dirty="0"/>
              <a:t>standard was predicted based on a </a:t>
            </a:r>
            <a:r>
              <a:rPr lang="en-US" sz="1400" u="sng" dirty="0"/>
              <a:t>linear rate </a:t>
            </a:r>
            <a:r>
              <a:rPr lang="en-US" sz="1400" dirty="0"/>
              <a:t>of </a:t>
            </a:r>
            <a:r>
              <a:rPr lang="en-US" sz="1400" dirty="0" smtClean="0"/>
              <a:t>rise.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 1 year  &lt; time to reach IEEE standard </a:t>
            </a:r>
            <a:r>
              <a:rPr lang="en-US" sz="1400" dirty="0" smtClean="0">
                <a:sym typeface="Wingdings" pitchFamily="2" charset="2"/>
              </a:rPr>
              <a:t>  purple cell label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ym typeface="Wingdings" pitchFamily="2" charset="2"/>
              </a:rPr>
              <a:t>1</a:t>
            </a:r>
            <a:r>
              <a:rPr lang="en-US" sz="1400" dirty="0" smtClean="0">
                <a:sym typeface="Wingdings" pitchFamily="2" charset="2"/>
              </a:rPr>
              <a:t>  year &lt; </a:t>
            </a:r>
            <a:r>
              <a:rPr lang="en-US" sz="1400" dirty="0"/>
              <a:t>time to reach IEEE standard</a:t>
            </a:r>
            <a:r>
              <a:rPr lang="en-US" sz="1400" dirty="0" smtClean="0">
                <a:sym typeface="Wingdings" pitchFamily="2" charset="2"/>
              </a:rPr>
              <a:t> &lt; 3 years  red cell</a:t>
            </a:r>
            <a:r>
              <a:rPr lang="en-US" sz="1400" dirty="0" smtClean="0"/>
              <a:t> label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3</a:t>
            </a:r>
            <a:r>
              <a:rPr lang="en-US" sz="1400" dirty="0" smtClean="0"/>
              <a:t> years </a:t>
            </a:r>
            <a:r>
              <a:rPr lang="en-US" sz="1400" dirty="0"/>
              <a:t>&lt; time to reach IEEE standard </a:t>
            </a:r>
            <a:r>
              <a:rPr lang="en-US" sz="1400" dirty="0" smtClean="0"/>
              <a:t>&lt; 7 years </a:t>
            </a:r>
            <a:r>
              <a:rPr lang="en-US" sz="1400" dirty="0" smtClean="0">
                <a:sym typeface="Wingdings" pitchFamily="2" charset="2"/>
              </a:rPr>
              <a:t> yellow cell label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 </a:t>
            </a:r>
            <a:r>
              <a:rPr lang="en-US" sz="1400" dirty="0"/>
              <a:t>time to reach IEEE standard </a:t>
            </a:r>
            <a:r>
              <a:rPr lang="en-US" sz="1400" dirty="0" smtClean="0"/>
              <a:t>&gt; 7 years </a:t>
            </a:r>
            <a:r>
              <a:rPr lang="en-US" sz="1400" dirty="0" smtClean="0">
                <a:sym typeface="Wingdings" pitchFamily="2" charset="2"/>
              </a:rPr>
              <a:t> green cell label</a:t>
            </a:r>
          </a:p>
          <a:p>
            <a:pPr marL="457200" indent="-457200">
              <a:buNone/>
            </a:pPr>
            <a:r>
              <a:rPr lang="en-US" sz="1400" dirty="0" smtClean="0">
                <a:sym typeface="Wingdings" pitchFamily="2" charset="2"/>
              </a:rPr>
              <a:t>3)  A rate of rise </a:t>
            </a:r>
            <a:r>
              <a:rPr lang="en-US" sz="1400" dirty="0">
                <a:sym typeface="Wingdings" pitchFamily="2" charset="2"/>
              </a:rPr>
              <a:t>score was calculated by assigning points to each individual gas as follows:</a:t>
            </a:r>
          </a:p>
          <a:p>
            <a:pPr marL="1371600" lvl="2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ym typeface="Wingdings" pitchFamily="2" charset="2"/>
              </a:rPr>
              <a:t>Acetylene, Ethylene and CO  - 2 points</a:t>
            </a:r>
          </a:p>
          <a:p>
            <a:pPr marL="1371600" lvl="2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ym typeface="Wingdings" pitchFamily="2" charset="2"/>
              </a:rPr>
              <a:t>Purple 1 ½ points</a:t>
            </a:r>
          </a:p>
          <a:p>
            <a:pPr marL="1371600" lvl="2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ym typeface="Wingdings" pitchFamily="2" charset="2"/>
              </a:rPr>
              <a:t>Red – 1 point</a:t>
            </a:r>
          </a:p>
          <a:p>
            <a:pPr marL="1371600" lvl="2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ym typeface="Wingdings" pitchFamily="2" charset="2"/>
              </a:rPr>
              <a:t>Yellow –  ½ point</a:t>
            </a:r>
          </a:p>
          <a:p>
            <a:pPr marL="1371600" lvl="2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ym typeface="Wingdings" pitchFamily="2" charset="2"/>
              </a:rPr>
              <a:t>Green – 0 point</a:t>
            </a:r>
          </a:p>
          <a:p>
            <a:pPr marL="457200" indent="-457200">
              <a:buNone/>
            </a:pPr>
            <a:r>
              <a:rPr lang="en-US" sz="1200" dirty="0" smtClean="0">
                <a:sym typeface="Wingdings" pitchFamily="2" charset="2"/>
              </a:rPr>
              <a:t>4</a:t>
            </a:r>
            <a:r>
              <a:rPr lang="en-US" sz="1200" dirty="0">
                <a:sym typeface="Wingdings" pitchFamily="2" charset="2"/>
              </a:rPr>
              <a:t>) </a:t>
            </a:r>
            <a:r>
              <a:rPr lang="en-US" sz="1400" dirty="0"/>
              <a:t>Health Label for each unit was </a:t>
            </a:r>
            <a:r>
              <a:rPr lang="en-US" sz="1400" dirty="0" smtClean="0"/>
              <a:t>applied</a:t>
            </a:r>
            <a:r>
              <a:rPr lang="en-US" sz="1400" dirty="0"/>
              <a:t> </a:t>
            </a:r>
            <a:r>
              <a:rPr lang="en-US" sz="1400" dirty="0" smtClean="0"/>
              <a:t>based on the score as follows:</a:t>
            </a:r>
            <a:endParaRPr lang="en-US" sz="1400" dirty="0"/>
          </a:p>
          <a:p>
            <a:pPr>
              <a:buNone/>
            </a:pPr>
            <a:endParaRPr lang="en-US" dirty="0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3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572237"/>
              </p:ext>
            </p:extLst>
          </p:nvPr>
        </p:nvGraphicFramePr>
        <p:xfrm>
          <a:off x="990600" y="4419600"/>
          <a:ext cx="3004984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2" name="Worksheet" r:id="rId3" imgW="1838283" imgH="771618" progId="Excel.Sheet.12">
                  <p:embed/>
                </p:oleObj>
              </mc:Choice>
              <mc:Fallback>
                <p:oleObj name="Worksheet" r:id="rId3" imgW="1838283" imgH="771618" progId="Excel.Shee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19600"/>
                        <a:ext cx="3004984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FB418CA0-B255-46AB-A767-80645173A1B4}" type="slidenum">
              <a:rPr lang="en-US"/>
              <a:pPr/>
              <a:t>13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5240"/>
            <a:ext cx="83439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Example of Rate of Rise for the IVRs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 flipH="1" flipV="1">
            <a:off x="4724400" y="3200400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006663"/>
              </p:ext>
            </p:extLst>
          </p:nvPr>
        </p:nvGraphicFramePr>
        <p:xfrm>
          <a:off x="182308" y="990600"/>
          <a:ext cx="8926132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8" name="Worksheet" r:id="rId3" imgW="7543868" imgH="3990848" progId="Excel.Sheet.8">
                  <p:embed/>
                </p:oleObj>
              </mc:Choice>
              <mc:Fallback>
                <p:oleObj name="Worksheet" r:id="rId3" imgW="7543868" imgH="3990848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08" y="990600"/>
                        <a:ext cx="8926132" cy="4419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FB418CA0-B255-46AB-A767-80645173A1B4}" type="slidenum">
              <a:rPr lang="en-US"/>
              <a:pPr/>
              <a:t>14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29260" y="-25400"/>
            <a:ext cx="83439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Moisture Analysis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 flipH="1" flipV="1">
            <a:off x="4724400" y="3200400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685276"/>
              </p:ext>
            </p:extLst>
          </p:nvPr>
        </p:nvGraphicFramePr>
        <p:xfrm>
          <a:off x="6477000" y="914400"/>
          <a:ext cx="2386013" cy="575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1" name="Worksheet" r:id="rId3" imgW="1981263" imgH="5318868" progId="Excel.Sheet.8">
                  <p:embed/>
                </p:oleObj>
              </mc:Choice>
              <mc:Fallback>
                <p:oleObj name="Worksheet" r:id="rId3" imgW="1981263" imgH="5318868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14400"/>
                        <a:ext cx="2386013" cy="57578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" y="990601"/>
            <a:ext cx="6019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I</a:t>
            </a:r>
            <a:r>
              <a:rPr lang="en-US" dirty="0" smtClean="0"/>
              <a:t>n 2009 a </a:t>
            </a:r>
            <a:r>
              <a:rPr lang="en-US" dirty="0" err="1" smtClean="0"/>
              <a:t>Drymax</a:t>
            </a:r>
            <a:r>
              <a:rPr lang="en-US" dirty="0" smtClean="0"/>
              <a:t> unit was purchased to address the moisture issue.</a:t>
            </a:r>
          </a:p>
          <a:p>
            <a:r>
              <a:rPr lang="en-US" dirty="0" smtClean="0"/>
              <a:t> This unit slowly removes the moisture from the oil.  (2 gpm flow rate)</a:t>
            </a:r>
            <a:endParaRPr lang="en-US" dirty="0"/>
          </a:p>
          <a:p>
            <a:r>
              <a:rPr lang="en-US" dirty="0" smtClean="0"/>
              <a:t> An equilibrium of moisture between the oil and the paper is established by removing moisture from the paper.  </a:t>
            </a:r>
          </a:p>
          <a:p>
            <a:r>
              <a:rPr lang="en-US" dirty="0"/>
              <a:t> </a:t>
            </a:r>
            <a:r>
              <a:rPr lang="en-US" dirty="0" smtClean="0"/>
              <a:t>This process takes 3 to 4 months. </a:t>
            </a:r>
          </a:p>
          <a:p>
            <a:r>
              <a:rPr lang="en-US" dirty="0" smtClean="0"/>
              <a:t> The moisture analysis is used to determine which unit to move the </a:t>
            </a:r>
            <a:r>
              <a:rPr lang="en-US" dirty="0" err="1"/>
              <a:t>D</a:t>
            </a:r>
            <a:r>
              <a:rPr lang="en-US" dirty="0" err="1" smtClean="0"/>
              <a:t>rymax</a:t>
            </a:r>
            <a:r>
              <a:rPr lang="en-US" dirty="0" smtClean="0"/>
              <a:t> unit to next.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FB418CA0-B255-46AB-A767-80645173A1B4}" type="slidenum">
              <a:rPr lang="en-US"/>
              <a:pPr/>
              <a:t>15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29260" y="-25400"/>
            <a:ext cx="83439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Annual Processing and Repair Work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 flipH="1" flipV="1">
            <a:off x="4724400" y="3200400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160" y="990600"/>
            <a:ext cx="260635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400" b="1" dirty="0" smtClean="0"/>
              <a:t>Every year, a subcontractor is hired to come on site to process units and perform repairs to units as budget allows. </a:t>
            </a:r>
            <a:endParaRPr lang="en-US" sz="1400" b="1" dirty="0"/>
          </a:p>
          <a:p>
            <a:r>
              <a:rPr lang="en-US" sz="1400" b="1" dirty="0" smtClean="0"/>
              <a:t>The processing reduces the amount of compostable gasses in units and thus reduces the rate of oxidation. </a:t>
            </a:r>
          </a:p>
          <a:p>
            <a:r>
              <a:rPr lang="en-US" sz="1400" b="1" dirty="0" smtClean="0"/>
              <a:t>Repairs focus on reducing air leaks which have the potential to increase oxidation.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Repairs focus on reducing oil leaks with an environmental compliance impact</a:t>
            </a:r>
            <a:r>
              <a:rPr lang="en-US" b="1" dirty="0" smtClean="0"/>
              <a:t>. </a:t>
            </a:r>
            <a:endParaRPr lang="en-US" b="1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6781800" y="6218238"/>
            <a:ext cx="1993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Slide </a:t>
            </a:r>
            <a:fld id="{BB687722-1E62-478E-BF91-D394EBC29A50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14" name="Picture 5" descr="oil 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55" y="1028700"/>
            <a:ext cx="12604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il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06" y="3730625"/>
            <a:ext cx="1450975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ea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90600"/>
            <a:ext cx="2209800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IVR oil process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18" y="1018540"/>
            <a:ext cx="13144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oil processing un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87" y="3851275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448560" y="2771140"/>
            <a:ext cx="1957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1600" b="1" dirty="0"/>
              <a:t>Hoses from IVR …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361816" y="2771140"/>
            <a:ext cx="2128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1600" b="1" dirty="0"/>
              <a:t>to oil processing rig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860199" y="5546090"/>
            <a:ext cx="2060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1600" b="1" dirty="0"/>
              <a:t>Oil Processing Unit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7314406" y="26511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1600" b="1" dirty="0"/>
              <a:t>Heaters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7489031" y="5720080"/>
            <a:ext cx="795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1600" b="1" dirty="0"/>
              <a:t>Filters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5187950" y="5715000"/>
            <a:ext cx="159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1600" b="1" dirty="0"/>
              <a:t>Vacuum Pump</a:t>
            </a:r>
          </a:p>
        </p:txBody>
      </p:sp>
      <p:pic>
        <p:nvPicPr>
          <p:cNvPr id="27" name="Picture 18" descr="vacuum pu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83000"/>
            <a:ext cx="2057400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5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FB418CA0-B255-46AB-A767-80645173A1B4}" type="slidenum">
              <a:rPr lang="en-US"/>
              <a:pPr/>
              <a:t>16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0480"/>
            <a:ext cx="83439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Other Variables Considered: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Furans, acid test,  interfacial tension and operating temperature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 flipH="1" flipV="1">
            <a:off x="4724400" y="3200400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5960" y="990600"/>
            <a:ext cx="80670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Furans: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Furans, </a:t>
            </a:r>
            <a:r>
              <a:rPr lang="en-US" dirty="0" smtClean="0"/>
              <a:t>products of paper </a:t>
            </a:r>
            <a:r>
              <a:rPr lang="en-US" dirty="0" smtClean="0"/>
              <a:t>decomposition, can </a:t>
            </a:r>
            <a:r>
              <a:rPr lang="en-US" dirty="0" smtClean="0"/>
              <a:t>be an indicator of the % life remaining in the paper. </a:t>
            </a:r>
            <a:endParaRPr lang="en-US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The </a:t>
            </a:r>
            <a:r>
              <a:rPr lang="en-US" dirty="0" smtClean="0"/>
              <a:t>total furan levels are not included in the analysis because every time the oil is processed, the furans are removed.  </a:t>
            </a:r>
            <a:endParaRPr lang="en-US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Acid Test: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 The acid test and interfacial tension test results are not included in the analysis because all the results were acceptable. (Both of these tests measure the oxidation of oil</a:t>
            </a:r>
            <a:r>
              <a:rPr lang="en-US" dirty="0" smtClean="0"/>
              <a:t>).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Temperature: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The operating temperature is recorded every other week and </a:t>
            </a:r>
            <a:r>
              <a:rPr lang="en-US" dirty="0" smtClean="0"/>
              <a:t>trended </a:t>
            </a:r>
            <a:r>
              <a:rPr lang="en-US" dirty="0" smtClean="0"/>
              <a:t>to verify that no units are operating hot.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FB418CA0-B255-46AB-A767-80645173A1B4}" type="slidenum">
              <a:rPr lang="en-US"/>
              <a:pPr/>
              <a:t>17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29260" y="-25400"/>
            <a:ext cx="83439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 Example of Analysis Summary 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 flipH="1" flipV="1">
            <a:off x="4724400" y="3200400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043283"/>
              </p:ext>
            </p:extLst>
          </p:nvPr>
        </p:nvGraphicFramePr>
        <p:xfrm>
          <a:off x="838200" y="990600"/>
          <a:ext cx="8001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0" name="Worksheet" r:id="rId3" imgW="4884436" imgH="3650034" progId="Excel.Sheet.12">
                  <p:embed/>
                </p:oleObj>
              </mc:Choice>
              <mc:Fallback>
                <p:oleObj name="Worksheet" r:id="rId3" imgW="4884436" imgH="3650034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90600"/>
                        <a:ext cx="8001000" cy="502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63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43900" cy="609600"/>
          </a:xfrm>
        </p:spPr>
        <p:txBody>
          <a:bodyPr/>
          <a:lstStyle/>
          <a:p>
            <a:pPr algn="ctr"/>
            <a:r>
              <a:rPr lang="en-US" sz="2800" dirty="0" smtClean="0"/>
              <a:t>Summary of Rebuild Priority and Status</a:t>
            </a:r>
            <a:endParaRPr lang="en-US" sz="280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A4614B57-01D8-BF4D-9AB7-BAB98C19A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848600" y="6494463"/>
            <a:ext cx="12954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67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1947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762000"/>
            <a:ext cx="8534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IVR Rebuild </a:t>
            </a:r>
            <a:r>
              <a:rPr lang="en-US" sz="1600" b="1" dirty="0" smtClean="0"/>
              <a:t>Priority, Reason </a:t>
            </a:r>
            <a:r>
              <a:rPr lang="en-US" sz="1600" b="1" dirty="0"/>
              <a:t>for </a:t>
            </a:r>
            <a:r>
              <a:rPr lang="en-US" sz="1600" b="1" dirty="0" smtClean="0"/>
              <a:t>Rebuild and Status</a:t>
            </a:r>
            <a:r>
              <a:rPr lang="en-US" b="1" dirty="0" smtClean="0"/>
              <a:t>:</a:t>
            </a:r>
            <a:endParaRPr lang="en-US" b="1" dirty="0"/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strike="sngStrike" dirty="0"/>
              <a:t>Sector F IVR (TC#17), Severe Overheating</a:t>
            </a:r>
            <a:r>
              <a:rPr lang="en-US" sz="1400" b="1" dirty="0"/>
              <a:t>, complete 2012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strike="sngStrike" dirty="0"/>
              <a:t>Sector E IVR (TC#15), Severe </a:t>
            </a:r>
            <a:r>
              <a:rPr lang="en-US" sz="1400" b="1" strike="sngStrike" dirty="0" smtClean="0"/>
              <a:t>Overheating</a:t>
            </a:r>
            <a:r>
              <a:rPr lang="en-US" sz="1400" b="1" dirty="0" smtClean="0"/>
              <a:t>, complete </a:t>
            </a:r>
            <a:r>
              <a:rPr lang="en-US" sz="1400" b="1" dirty="0"/>
              <a:t>2014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strike="sngStrike" dirty="0"/>
              <a:t>Sector B IVR (TC#9), Mild </a:t>
            </a:r>
            <a:r>
              <a:rPr lang="en-US" sz="1400" b="1" strike="sngStrike" dirty="0" smtClean="0"/>
              <a:t>Overheating</a:t>
            </a:r>
            <a:r>
              <a:rPr lang="en-US" sz="1400" b="1" dirty="0" smtClean="0"/>
              <a:t>, complete </a:t>
            </a:r>
            <a:r>
              <a:rPr lang="en-US" sz="1400" b="1" dirty="0"/>
              <a:t>2013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dirty="0"/>
              <a:t>Sector D IVR (TC#13), Severe Overheating, </a:t>
            </a:r>
            <a:r>
              <a:rPr lang="en-US" sz="1400" b="1" dirty="0" smtClean="0"/>
              <a:t>arcing,  candidate </a:t>
            </a:r>
            <a:r>
              <a:rPr lang="en-US" sz="1400" b="1" dirty="0"/>
              <a:t>for </a:t>
            </a:r>
            <a:r>
              <a:rPr lang="en-US" sz="1400" b="1" dirty="0" smtClean="0"/>
              <a:t>2016</a:t>
            </a:r>
            <a:endParaRPr lang="en-US" sz="1400" b="1" dirty="0"/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dirty="0"/>
              <a:t>Sector G IVR (TC#19), Severe </a:t>
            </a:r>
            <a:r>
              <a:rPr lang="en-US" sz="1400" b="1" dirty="0" smtClean="0"/>
              <a:t>Overheating</a:t>
            </a:r>
            <a:endParaRPr lang="en-US" sz="1400" b="1" dirty="0"/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dirty="0"/>
              <a:t>Sector C IVR (TC#11), Mild Overheating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Sector F IVR (was spare) (TC#23), </a:t>
            </a:r>
            <a:r>
              <a:rPr lang="en-US" sz="1400" b="1" dirty="0" smtClean="0">
                <a:solidFill>
                  <a:srgbClr val="FF0000"/>
                </a:solidFill>
              </a:rPr>
              <a:t> significant Overheating, scheduled for 2015</a:t>
            </a:r>
            <a:endParaRPr lang="en-US" sz="1400" b="1" dirty="0">
              <a:solidFill>
                <a:srgbClr val="FF0000"/>
              </a:solidFill>
            </a:endParaRP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dirty="0"/>
              <a:t>Module 1 IVR (TC#2), Mild Overheating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dirty="0"/>
              <a:t>Module 2 IVR (TC#4), Mild Overheating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strike="sngStrike" dirty="0"/>
              <a:t>Module 4 IVR, Mild </a:t>
            </a:r>
            <a:r>
              <a:rPr lang="en-US" sz="1400" b="1" strike="sngStrike" dirty="0" smtClean="0"/>
              <a:t>Overheating</a:t>
            </a:r>
            <a:r>
              <a:rPr lang="en-US" sz="1400" b="1" dirty="0" smtClean="0"/>
              <a:t>, </a:t>
            </a:r>
            <a:r>
              <a:rPr lang="en-US" sz="1400" b="1" dirty="0"/>
              <a:t>complete </a:t>
            </a:r>
            <a:r>
              <a:rPr lang="en-US" sz="1400" b="1" dirty="0" smtClean="0"/>
              <a:t>2012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TR Rebuild Priority, Reason for Rebuild and Status: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strike="sngStrike" dirty="0"/>
              <a:t>Module 1 TR spare (TC28/30), </a:t>
            </a:r>
            <a:r>
              <a:rPr lang="en-US" sz="1400" b="1" strike="sngStrike" dirty="0" smtClean="0"/>
              <a:t>Arcing/overheating, suspect </a:t>
            </a:r>
            <a:r>
              <a:rPr lang="en-US" sz="1400" b="1" strike="sngStrike" dirty="0"/>
              <a:t>history</a:t>
            </a:r>
            <a:r>
              <a:rPr lang="en-US" sz="1400" b="1" dirty="0"/>
              <a:t>, complete 2012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strike="sngStrike" dirty="0"/>
              <a:t>Sector F TR (TC#12), Arcing</a:t>
            </a:r>
            <a:r>
              <a:rPr lang="en-US" sz="1400" b="1" dirty="0"/>
              <a:t>, complete 2014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Sector E TR (TC#16), Significant Overheating</a:t>
            </a:r>
            <a:r>
              <a:rPr lang="en-US" sz="1400" b="1" dirty="0" smtClean="0">
                <a:solidFill>
                  <a:srgbClr val="FF0000"/>
                </a:solidFill>
              </a:rPr>
              <a:t>,  </a:t>
            </a:r>
            <a:r>
              <a:rPr lang="en-US" sz="1400" b="1" dirty="0">
                <a:solidFill>
                  <a:srgbClr val="FF0000"/>
                </a:solidFill>
              </a:rPr>
              <a:t>Arcing, </a:t>
            </a:r>
            <a:r>
              <a:rPr lang="en-US" sz="1400" b="1" dirty="0" smtClean="0">
                <a:solidFill>
                  <a:srgbClr val="FF0000"/>
                </a:solidFill>
              </a:rPr>
              <a:t>next rebuild candidate</a:t>
            </a:r>
            <a:endParaRPr lang="en-US" sz="1400" b="1" dirty="0">
              <a:solidFill>
                <a:srgbClr val="FF0000"/>
              </a:solidFill>
            </a:endParaRP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strike="sngStrike" dirty="0"/>
              <a:t>Sector B TR (TC#10), Arcing</a:t>
            </a:r>
            <a:r>
              <a:rPr lang="en-US" sz="1400" b="1" dirty="0"/>
              <a:t>, complete 2013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dirty="0"/>
              <a:t>Sector D TR (TC #14), Overheating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dirty="0"/>
              <a:t>Module 2 TR (TC #3), Overheating, possibly FY16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dirty="0"/>
              <a:t>Sector G TR (TC #20), Over heating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b="1" strike="sngStrike" dirty="0"/>
              <a:t>Sector F TR, was spare before, (TC#18) </a:t>
            </a:r>
            <a:r>
              <a:rPr lang="en-US" sz="1400" b="1" dirty="0"/>
              <a:t>Complete 2012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42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52400"/>
            <a:ext cx="8343900" cy="685800"/>
          </a:xfrm>
        </p:spPr>
        <p:txBody>
          <a:bodyPr/>
          <a:lstStyle/>
          <a:p>
            <a:pPr algn="ctr"/>
            <a:r>
              <a:rPr lang="en-US" sz="2800" dirty="0" smtClean="0"/>
              <a:t>As found condition of IVRs that were rebuilt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8F29BDF-5B6E-4739-BC52-017EA23FD4E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22812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5574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6360" y="793328"/>
            <a:ext cx="89916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The 2009 DGA showed a problem the following IVRs: Sector F, B, E, D, G, C and Spare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We found the following conditions in the IVRs upon tear down at vendor: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buNone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</a:endParaRPr>
          </a:p>
          <a:p>
            <a:pPr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buNone/>
            </a:pPr>
            <a:endParaRPr lang="en-US" sz="8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The 2013 DGA analysis shows Sectors D, G and C IVRs have VERY similar DGA results! This project is to rebuild Sec D in FY15. Since we have 4 case studies to prove it, we are certain of the failure mechanism and what the inside of the IVR looks like.</a:t>
            </a:r>
            <a:endParaRPr lang="en-US" sz="1800" dirty="0">
              <a:latin typeface="Calibri" panose="020F0502020204030204" pitchFamily="34" charset="0"/>
            </a:endParaRPr>
          </a:p>
        </p:txBody>
      </p:sp>
      <p:pic>
        <p:nvPicPr>
          <p:cNvPr id="12" name="Picture 2" descr="P:\LANSCE\805 MHz\IVR Rebuild for Sec B TC 9 2013\incoming inspection report\Photo #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5" y="3273569"/>
            <a:ext cx="2875825" cy="163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2000" y="4800600"/>
            <a:ext cx="1846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Calibri" panose="020F0502020204030204" pitchFamily="34" charset="0"/>
              </a:rPr>
              <a:t>Sector B IVR 2013</a:t>
            </a:r>
            <a:endParaRPr lang="en-US" sz="1800" dirty="0">
              <a:latin typeface="Calibri" panose="020F0502020204030204" pitchFamily="34" charset="0"/>
            </a:endParaRPr>
          </a:p>
        </p:txBody>
      </p:sp>
      <p:pic>
        <p:nvPicPr>
          <p:cNvPr id="14" name="Picture 3" descr="P:\LANSCE\805 MHz\IVR Rebuild 2012 TC 17 from Sec F 2012\IVR damage pics 5 31 2012\April 21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447800"/>
            <a:ext cx="2947508" cy="15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16833" y="2895600"/>
            <a:ext cx="189603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Calibri" panose="020F0502020204030204" pitchFamily="34" charset="0"/>
              </a:rPr>
              <a:t>Sector F IVR 2012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8091" y="4876800"/>
            <a:ext cx="18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Calibri" panose="020F0502020204030204" pitchFamily="34" charset="0"/>
              </a:rPr>
              <a:t>Sector E IVR 2014</a:t>
            </a:r>
            <a:endParaRPr lang="en-US" sz="1800" dirty="0">
              <a:latin typeface="Calibri" panose="020F0502020204030204" pitchFamily="34" charset="0"/>
            </a:endParaRPr>
          </a:p>
        </p:txBody>
      </p:sp>
      <p:pic>
        <p:nvPicPr>
          <p:cNvPr id="17" name="Picture 4" descr="P:\LANSCE\805 MHz\IVR rebuild TC 15 from Sec E 2014\DSC004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3303345"/>
            <a:ext cx="2951613" cy="164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rotor da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4" y="1447801"/>
            <a:ext cx="2875826" cy="152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18432" y="2895600"/>
            <a:ext cx="193450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Calibri" panose="020F0502020204030204" pitchFamily="34" charset="0"/>
              </a:rPr>
              <a:t>Sector H IVR 2007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Slide </a:t>
            </a:r>
            <a:fld id="{0DA3B3A6-D018-404B-8D14-90B40515786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152400"/>
            <a:ext cx="8343900" cy="6858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43900" cy="4152900"/>
          </a:xfrm>
        </p:spPr>
        <p:txBody>
          <a:bodyPr/>
          <a:lstStyle/>
          <a:p>
            <a:pPr marL="400050" indent="-400050" eaLnBrk="1" hangingPunct="1">
              <a:lnSpc>
                <a:spcPct val="80000"/>
              </a:lnSpc>
              <a:buAutoNum type="romanUcPeriod"/>
            </a:pPr>
            <a:r>
              <a:rPr lang="en-US" sz="1600" dirty="0" smtClean="0"/>
              <a:t>Background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High Voltage Power Supplies for the LANSCE Accelerator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Safety Impacts of a Transformer Failure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/>
              <a:t>L</a:t>
            </a:r>
            <a:r>
              <a:rPr lang="en-US" sz="1400" dirty="0" smtClean="0"/>
              <a:t>ife of a </a:t>
            </a:r>
            <a:r>
              <a:rPr lang="en-US" sz="1400" dirty="0"/>
              <a:t>T</a:t>
            </a:r>
            <a:r>
              <a:rPr lang="en-US" sz="1400" dirty="0" smtClean="0"/>
              <a:t>ransformer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Purpose of Analysis</a:t>
            </a:r>
          </a:p>
          <a:p>
            <a:pPr marL="400050" indent="-400050" eaLnBrk="1" hangingPunct="1">
              <a:lnSpc>
                <a:spcPct val="80000"/>
              </a:lnSpc>
              <a:buAutoNum type="romanUcPeriod"/>
            </a:pPr>
            <a:r>
              <a:rPr lang="en-US" sz="1600" dirty="0" smtClean="0"/>
              <a:t>Quantitative and Qualitative Gas Analysis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IEEE standard for dissolved gasses in oil</a:t>
            </a:r>
            <a:endParaRPr lang="en-US" sz="1400" dirty="0"/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Quantitative Analysis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Qualitative Analysis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Rate of Rise Analysis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Moisture Analysis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Other Variables to Consider</a:t>
            </a:r>
            <a:endParaRPr lang="en-US" sz="1600" dirty="0" smtClean="0"/>
          </a:p>
          <a:p>
            <a:pPr marL="400050" indent="-400050" eaLnBrk="1" hangingPunct="1">
              <a:lnSpc>
                <a:spcPct val="80000"/>
              </a:lnSpc>
              <a:buAutoNum type="romanUcPeriod"/>
            </a:pPr>
            <a:r>
              <a:rPr lang="en-US" sz="1600" dirty="0" smtClean="0"/>
              <a:t>Results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Summary of Analysis</a:t>
            </a:r>
            <a:endParaRPr lang="en-US" sz="1400" dirty="0"/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Rebuild Status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IVR Rebuild History</a:t>
            </a:r>
            <a:endParaRPr lang="en-US" sz="1600" dirty="0" smtClean="0"/>
          </a:p>
          <a:p>
            <a:pPr marL="400050" indent="-400050" eaLnBrk="1" hangingPunct="1">
              <a:lnSpc>
                <a:spcPct val="80000"/>
              </a:lnSpc>
              <a:buAutoNum type="romanUcPeriod"/>
            </a:pPr>
            <a:r>
              <a:rPr lang="en-US" sz="1600" dirty="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FB418CA0-B255-46AB-A767-80645173A1B4}" type="slidenum">
              <a:rPr lang="en-US"/>
              <a:pPr/>
              <a:t>20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43900" cy="74676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Conclusions</a:t>
            </a:r>
            <a:endParaRPr lang="en-US" sz="2800" dirty="0" smtClean="0"/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 flipH="1" flipV="1">
            <a:off x="4724400" y="3200400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840968"/>
            <a:ext cx="8382000" cy="361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</a:pPr>
            <a:r>
              <a:rPr lang="en-US" sz="2400" dirty="0" smtClean="0"/>
              <a:t>The </a:t>
            </a:r>
            <a:r>
              <a:rPr lang="en-US" sz="2400" dirty="0" smtClean="0"/>
              <a:t>DGA analysis has been a correct indicator of a problem in the LANSCE TR and IVRs</a:t>
            </a:r>
            <a:r>
              <a:rPr lang="en-US" sz="2400" dirty="0" smtClean="0"/>
              <a:t>.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</a:pPr>
            <a:endParaRPr lang="en-US" sz="2400" dirty="0" smtClean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</a:pPr>
            <a:r>
              <a:rPr lang="en-US" sz="2400" dirty="0"/>
              <a:t> </a:t>
            </a:r>
            <a:r>
              <a:rPr lang="en-US" sz="2400" dirty="0" smtClean="0"/>
              <a:t>It is critical to carefully monitor the health of the units to ensure </a:t>
            </a:r>
            <a:r>
              <a:rPr lang="en-US" sz="2400" dirty="0" smtClean="0"/>
              <a:t>high availability </a:t>
            </a:r>
            <a:r>
              <a:rPr lang="en-US" sz="2400" dirty="0" smtClean="0"/>
              <a:t>of the accelerator</a:t>
            </a:r>
            <a:r>
              <a:rPr lang="en-US" sz="2400" dirty="0" smtClean="0"/>
              <a:t>.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</a:pPr>
            <a:endParaRPr lang="en-US" sz="2400" dirty="0" smtClean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</a:pPr>
            <a:r>
              <a:rPr lang="en-US" sz="2400" dirty="0"/>
              <a:t> </a:t>
            </a:r>
            <a:r>
              <a:rPr lang="en-US" sz="2400" dirty="0" smtClean="0"/>
              <a:t>Even though these units are 45 years old, lifetime can be extended many times through this work.</a:t>
            </a:r>
          </a:p>
          <a:p>
            <a:pPr lvl="0">
              <a:spcBef>
                <a:spcPts val="200"/>
              </a:spcBef>
              <a:spcAft>
                <a:spcPts val="200"/>
              </a:spcAft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Slide </a:t>
            </a:r>
            <a:fld id="{FB418CA0-B255-46AB-A767-80645173A1B4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947150" cy="8382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LANSCE High Voltage Power Supply</a:t>
            </a:r>
            <a:br>
              <a:rPr lang="en-US" dirty="0" smtClean="0"/>
            </a:br>
            <a:r>
              <a:rPr lang="en-US" dirty="0" smtClean="0"/>
              <a:t> for Radio Frequency (RF) Systems</a:t>
            </a:r>
          </a:p>
        </p:txBody>
      </p:sp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381000" y="2286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0" y="1828800"/>
            <a:ext cx="15441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b="1" dirty="0"/>
              <a:t>13.2 KV AC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0" y="2362200"/>
            <a:ext cx="1676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1400" dirty="0"/>
              <a:t>     </a:t>
            </a:r>
            <a:r>
              <a:rPr lang="en-US" sz="1600" b="1" dirty="0"/>
              <a:t>Power from Substation</a:t>
            </a:r>
          </a:p>
        </p:txBody>
      </p:sp>
      <p:sp>
        <p:nvSpPr>
          <p:cNvPr id="5127" name="Line 10"/>
          <p:cNvSpPr>
            <a:spLocks noChangeShapeType="1"/>
          </p:cNvSpPr>
          <p:nvPr/>
        </p:nvSpPr>
        <p:spPr bwMode="auto">
          <a:xfrm>
            <a:off x="4267200" y="2286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4225925" y="1828800"/>
            <a:ext cx="14303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b="1" dirty="0"/>
              <a:t>4160 V AC</a:t>
            </a:r>
          </a:p>
        </p:txBody>
      </p:sp>
      <p:sp>
        <p:nvSpPr>
          <p:cNvPr id="5129" name="Line 14"/>
          <p:cNvSpPr>
            <a:spLocks noChangeShapeType="1"/>
          </p:cNvSpPr>
          <p:nvPr/>
        </p:nvSpPr>
        <p:spPr bwMode="auto">
          <a:xfrm flipV="1">
            <a:off x="76200" y="4876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130" name="Picture 16" descr="TR"/>
          <p:cNvPicPr>
            <a:picLocks noChangeAspect="1" noChangeArrowheads="1"/>
          </p:cNvPicPr>
          <p:nvPr/>
        </p:nvPicPr>
        <p:blipFill rotWithShape="1">
          <a:blip r:embed="rId2" cstate="print"/>
          <a:srcRect l="6887" t="20863" r="3408" b="-1"/>
          <a:stretch/>
        </p:blipFill>
        <p:spPr bwMode="auto">
          <a:xfrm>
            <a:off x="5340490" y="3607435"/>
            <a:ext cx="2309990" cy="271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5" descr="iv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876" y="3607435"/>
            <a:ext cx="232092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17"/>
          <p:cNvSpPr txBox="1">
            <a:spLocks noChangeArrowheads="1"/>
          </p:cNvSpPr>
          <p:nvPr/>
        </p:nvSpPr>
        <p:spPr bwMode="auto">
          <a:xfrm>
            <a:off x="1320006" y="5768975"/>
            <a:ext cx="25066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1400" b="1" dirty="0" err="1">
                <a:solidFill>
                  <a:srgbClr val="FF9900"/>
                </a:solidFill>
              </a:rPr>
              <a:t>Inductrol</a:t>
            </a:r>
            <a:r>
              <a:rPr lang="en-US" sz="1400" b="1" dirty="0">
                <a:solidFill>
                  <a:srgbClr val="FF9900"/>
                </a:solidFill>
              </a:rPr>
              <a:t> Voltage Regulator</a:t>
            </a:r>
          </a:p>
        </p:txBody>
      </p:sp>
      <p:sp>
        <p:nvSpPr>
          <p:cNvPr id="5133" name="Text Box 18"/>
          <p:cNvSpPr txBox="1">
            <a:spLocks noChangeArrowheads="1"/>
          </p:cNvSpPr>
          <p:nvPr/>
        </p:nvSpPr>
        <p:spPr bwMode="auto">
          <a:xfrm>
            <a:off x="5451703" y="5913437"/>
            <a:ext cx="2087563" cy="411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1400" b="1" dirty="0">
                <a:solidFill>
                  <a:srgbClr val="FF9900"/>
                </a:solidFill>
              </a:rPr>
              <a:t>Transformer / Rectifier</a:t>
            </a:r>
          </a:p>
        </p:txBody>
      </p:sp>
      <p:pic>
        <p:nvPicPr>
          <p:cNvPr id="5134" name="Picture 12" descr="vacuumbreakercab"/>
          <p:cNvPicPr>
            <a:picLocks noChangeAspect="1" noChangeArrowheads="1"/>
          </p:cNvPicPr>
          <p:nvPr/>
        </p:nvPicPr>
        <p:blipFill rotWithShape="1">
          <a:blip r:embed="rId4" cstate="print"/>
          <a:srcRect t="13448"/>
          <a:stretch/>
        </p:blipFill>
        <p:spPr bwMode="auto">
          <a:xfrm>
            <a:off x="5699125" y="990600"/>
            <a:ext cx="2209800" cy="255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Text Box 13"/>
          <p:cNvSpPr txBox="1">
            <a:spLocks noChangeArrowheads="1"/>
          </p:cNvSpPr>
          <p:nvPr/>
        </p:nvSpPr>
        <p:spPr bwMode="auto">
          <a:xfrm>
            <a:off x="5622925" y="2931160"/>
            <a:ext cx="2378075" cy="62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1400" b="1" dirty="0">
                <a:solidFill>
                  <a:srgbClr val="FF9900"/>
                </a:solidFill>
              </a:rPr>
              <a:t>Vacuum Breaker Cabinet / Disconnect Switch</a:t>
            </a:r>
          </a:p>
        </p:txBody>
      </p:sp>
      <p:pic>
        <p:nvPicPr>
          <p:cNvPr id="5136" name="Picture 4" descr="13"/>
          <p:cNvPicPr>
            <a:picLocks noChangeAspect="1" noChangeArrowheads="1"/>
          </p:cNvPicPr>
          <p:nvPr/>
        </p:nvPicPr>
        <p:blipFill rotWithShape="1">
          <a:blip r:embed="rId5" cstate="print"/>
          <a:srcRect l="2621" t="20018"/>
          <a:stretch/>
        </p:blipFill>
        <p:spPr bwMode="auto">
          <a:xfrm>
            <a:off x="1565275" y="1219200"/>
            <a:ext cx="2570956" cy="223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Text Box 9"/>
          <p:cNvSpPr txBox="1">
            <a:spLocks noChangeArrowheads="1"/>
          </p:cNvSpPr>
          <p:nvPr/>
        </p:nvSpPr>
        <p:spPr bwMode="auto">
          <a:xfrm>
            <a:off x="1524000" y="2976880"/>
            <a:ext cx="3048000" cy="62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1400" b="1" dirty="0">
                <a:solidFill>
                  <a:srgbClr val="FF9900"/>
                </a:solidFill>
              </a:rPr>
              <a:t>13.2 KV / 4160 V Transformer / Disconnect Switch</a:t>
            </a:r>
          </a:p>
        </p:txBody>
      </p:sp>
      <p:sp>
        <p:nvSpPr>
          <p:cNvPr id="5138" name="Line 19"/>
          <p:cNvSpPr>
            <a:spLocks noChangeShapeType="1"/>
          </p:cNvSpPr>
          <p:nvPr/>
        </p:nvSpPr>
        <p:spPr bwMode="auto">
          <a:xfrm>
            <a:off x="3733800" y="4800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9" name="Line 20"/>
          <p:cNvSpPr>
            <a:spLocks noChangeShapeType="1"/>
          </p:cNvSpPr>
          <p:nvPr/>
        </p:nvSpPr>
        <p:spPr bwMode="auto">
          <a:xfrm>
            <a:off x="7772400" y="4800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0" name="Text Box 21"/>
          <p:cNvSpPr txBox="1">
            <a:spLocks noChangeArrowheads="1"/>
          </p:cNvSpPr>
          <p:nvPr/>
        </p:nvSpPr>
        <p:spPr bwMode="auto">
          <a:xfrm>
            <a:off x="7391400" y="4780280"/>
            <a:ext cx="17526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1400" dirty="0"/>
              <a:t>       Power to capacitor </a:t>
            </a:r>
            <a:r>
              <a:rPr lang="en-US" sz="1400" dirty="0" smtClean="0"/>
              <a:t>room. Each capacitor room feeds 6 to 7 RF systems</a:t>
            </a:r>
            <a:endParaRPr lang="en-US" sz="1400" dirty="0"/>
          </a:p>
        </p:txBody>
      </p:sp>
      <p:sp>
        <p:nvSpPr>
          <p:cNvPr id="5141" name="Text Box 22"/>
          <p:cNvSpPr txBox="1">
            <a:spLocks noChangeArrowheads="1"/>
          </p:cNvSpPr>
          <p:nvPr/>
        </p:nvSpPr>
        <p:spPr bwMode="auto">
          <a:xfrm>
            <a:off x="0" y="4419600"/>
            <a:ext cx="14303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b="1" dirty="0"/>
              <a:t>4160 V AC</a:t>
            </a:r>
          </a:p>
        </p:txBody>
      </p:sp>
      <p:sp>
        <p:nvSpPr>
          <p:cNvPr id="5142" name="Text Box 23"/>
          <p:cNvSpPr txBox="1">
            <a:spLocks noChangeArrowheads="1"/>
          </p:cNvSpPr>
          <p:nvPr/>
        </p:nvSpPr>
        <p:spPr bwMode="auto">
          <a:xfrm>
            <a:off x="3394303" y="3886200"/>
            <a:ext cx="2057400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dirty="0"/>
              <a:t>    </a:t>
            </a:r>
            <a:r>
              <a:rPr lang="en-US" sz="1600" b="1" dirty="0"/>
              <a:t>Variable output, depending on power required</a:t>
            </a:r>
          </a:p>
        </p:txBody>
      </p:sp>
      <p:sp>
        <p:nvSpPr>
          <p:cNvPr id="5143" name="Text Box 24"/>
          <p:cNvSpPr txBox="1">
            <a:spLocks noChangeArrowheads="1"/>
          </p:cNvSpPr>
          <p:nvPr/>
        </p:nvSpPr>
        <p:spPr bwMode="auto">
          <a:xfrm>
            <a:off x="7467600" y="3962400"/>
            <a:ext cx="153987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dirty="0"/>
              <a:t>     </a:t>
            </a:r>
            <a:r>
              <a:rPr lang="en-US" b="1" dirty="0"/>
              <a:t>Up to 90 KV 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8F29BDF-5B6E-4739-BC52-017EA23FD4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376919" cy="912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374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Impacts of a Transformer Failure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2118" y="720873"/>
            <a:ext cx="9017442" cy="1033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Combustible gasses   +    fuel     +      spark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endParaRPr lang="en-US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endParaRPr lang="en-US" b="1" u="sng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u="sng" dirty="0" smtClean="0">
              <a:solidFill>
                <a:prstClr val="black"/>
              </a:solidFill>
              <a:latin typeface="Arial" charset="0"/>
            </a:endParaRPr>
          </a:p>
          <a:p>
            <a:pPr algn="l">
              <a:buFont typeface="Wingdings" charset="0"/>
              <a:buNone/>
            </a:pPr>
            <a:endParaRPr lang="en-US" u="sng" dirty="0" smtClean="0">
              <a:solidFill>
                <a:prstClr val="black">
                  <a:tint val="75000"/>
                </a:prstClr>
              </a:solidFill>
              <a:latin typeface="Arial" charset="0"/>
            </a:endParaRPr>
          </a:p>
          <a:p>
            <a:pPr>
              <a:buFont typeface="Wingdings" charset="0"/>
              <a:buNone/>
            </a:pPr>
            <a:endParaRPr lang="en-US" u="sng" dirty="0" smtClean="0">
              <a:solidFill>
                <a:prstClr val="black">
                  <a:tint val="75000"/>
                </a:prstClr>
              </a:solidFill>
              <a:latin typeface="Arial" charset="0"/>
            </a:endParaRPr>
          </a:p>
          <a:p>
            <a:pPr>
              <a:buFont typeface="Wingdings" charset="0"/>
              <a:buNone/>
            </a:pPr>
            <a:endParaRPr lang="en-US" u="sng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  <a:p>
            <a:pPr>
              <a:buFont typeface="Wingdings" charset="0"/>
              <a:buNone/>
            </a:pPr>
            <a:endParaRPr lang="en-US" u="sng" dirty="0" smtClean="0">
              <a:solidFill>
                <a:prstClr val="black">
                  <a:tint val="75000"/>
                </a:prstClr>
              </a:solidFill>
              <a:latin typeface="Arial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7" name="Picture 2" descr="P:\LANSCE\805 MHz\SD Myers Oil Testing\DGA Analysis\Talk April 2010\fir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7419"/>
            <a:ext cx="4495800" cy="330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118" y="1237562"/>
            <a:ext cx="3952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Hydrogen, Methane, Acetylene, Ethane, Ethylene, Carbon Monoxide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59214" y="5384088"/>
            <a:ext cx="3886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Catastrophic Failure        </a:t>
            </a:r>
            <a:r>
              <a:rPr lang="en-US" sz="1800" b="1" dirty="0">
                <a:solidFill>
                  <a:srgbClr val="FF0000"/>
                </a:solidFill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</a:rPr>
              <a:t>     </a:t>
            </a:r>
            <a:r>
              <a:rPr lang="en-US" sz="1800" b="1" dirty="0" smtClean="0"/>
              <a:t>(not at LANL)        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1981200"/>
            <a:ext cx="358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j-lt"/>
              </a:rPr>
              <a:t>We mitigate catastrophic failures by: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D</a:t>
            </a:r>
            <a:r>
              <a:rPr lang="en-US" sz="1800" dirty="0" smtClean="0">
                <a:latin typeface="+mj-lt"/>
              </a:rPr>
              <a:t>oing annual dissolved gas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</a:rPr>
              <a:t>Processing </a:t>
            </a:r>
            <a:r>
              <a:rPr lang="en-US" sz="1800" dirty="0" smtClean="0">
                <a:latin typeface="+mn-lt"/>
              </a:rPr>
              <a:t>units</a:t>
            </a:r>
            <a:r>
              <a:rPr lang="en-US" sz="1800" dirty="0" smtClean="0">
                <a:latin typeface="+mj-lt"/>
              </a:rPr>
              <a:t> with increasing gas levels.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</a:rPr>
              <a:t>Rebuilding units to fix the source of gassing problems.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</a:rPr>
              <a:t>Taking units out of service if combustible gasses are greater than 10% total gasses.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4800" y="126344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TRs = 2016 gallons of oil IVRs = 590 gallons of oil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0120" y="1257055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Arcing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71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Slide </a:t>
            </a:r>
            <a:fld id="{5C265044-CDF7-410F-AF22-497E5A35D5B3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43900" cy="457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The Life of a Transformer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Transformer failure </a:t>
            </a:r>
            <a:r>
              <a:rPr lang="en-US" sz="2000" dirty="0" smtClean="0">
                <a:sym typeface="Wingdings" pitchFamily="2" charset="2"/>
              </a:rPr>
              <a:t> Failure of the paper insulating material</a:t>
            </a:r>
          </a:p>
          <a:p>
            <a:pPr marL="344487" lvl="1" indent="0" eaLnBrk="1" hangingPunct="1">
              <a:buNone/>
            </a:pPr>
            <a:r>
              <a:rPr lang="en-US" dirty="0" smtClean="0">
                <a:sym typeface="Wingdings" pitchFamily="2" charset="2"/>
              </a:rPr>
              <a:t>Mechanical failures of paper insulation account for 85% of transformer failures.</a:t>
            </a:r>
          </a:p>
          <a:p>
            <a:pPr eaLnBrk="1" hangingPunct="1"/>
            <a:r>
              <a:rPr lang="en-US" sz="2000" dirty="0" smtClean="0"/>
              <a:t>Paper is weakened by four conditions:</a:t>
            </a:r>
          </a:p>
          <a:p>
            <a:pPr lvl="1" eaLnBrk="1" hangingPunct="1">
              <a:buFont typeface="+mj-lt"/>
              <a:buAutoNum type="arabicPeriod"/>
            </a:pPr>
            <a:r>
              <a:rPr lang="en-US" sz="2000" b="1" dirty="0" smtClean="0"/>
              <a:t>Heat</a:t>
            </a:r>
            <a:r>
              <a:rPr lang="en-US" sz="2000" dirty="0" smtClean="0"/>
              <a:t> -</a:t>
            </a:r>
            <a:r>
              <a:rPr lang="en-US" dirty="0"/>
              <a:t>Operating oil temperatures 8 ˚C above the design temperature (i.e., </a:t>
            </a:r>
            <a:r>
              <a:rPr lang="en-US" dirty="0" smtClean="0"/>
              <a:t>   95 </a:t>
            </a:r>
            <a:r>
              <a:rPr lang="en-US" dirty="0"/>
              <a:t>˚C at the top of oil and 110 ˚C at hot spots) will </a:t>
            </a:r>
            <a:r>
              <a:rPr lang="en-US" dirty="0" smtClean="0"/>
              <a:t>half the life of the paper. </a:t>
            </a:r>
          </a:p>
          <a:p>
            <a:pPr lvl="1" eaLnBrk="1" hangingPunct="1">
              <a:buFont typeface="+mj-lt"/>
              <a:buAutoNum type="arabicPeriod"/>
            </a:pPr>
            <a:r>
              <a:rPr lang="en-US" sz="2000" b="1" dirty="0" smtClean="0"/>
              <a:t>Oxygen</a:t>
            </a:r>
            <a:r>
              <a:rPr lang="en-US" sz="2000" dirty="0" smtClean="0"/>
              <a:t> - </a:t>
            </a:r>
            <a:r>
              <a:rPr lang="en-US" dirty="0"/>
              <a:t>Paper with low oxygen </a:t>
            </a:r>
            <a:r>
              <a:rPr lang="en-US" dirty="0" smtClean="0"/>
              <a:t>(</a:t>
            </a:r>
            <a:r>
              <a:rPr lang="en-US" dirty="0"/>
              <a:t>~</a:t>
            </a:r>
            <a:r>
              <a:rPr lang="en-US" dirty="0" smtClean="0"/>
              <a:t> </a:t>
            </a:r>
            <a:r>
              <a:rPr lang="en-US" dirty="0"/>
              <a:t>300 ppm) will have 10 times the life time of paper with high oxygen </a:t>
            </a:r>
            <a:r>
              <a:rPr lang="en-US" dirty="0" smtClean="0"/>
              <a:t>(</a:t>
            </a:r>
            <a:r>
              <a:rPr lang="en-US" dirty="0"/>
              <a:t>~</a:t>
            </a:r>
            <a:r>
              <a:rPr lang="en-US" dirty="0" smtClean="0"/>
              <a:t> </a:t>
            </a:r>
            <a:r>
              <a:rPr lang="en-US" dirty="0"/>
              <a:t>3000 ppm). </a:t>
            </a:r>
            <a:endParaRPr lang="en-US" dirty="0" smtClean="0"/>
          </a:p>
          <a:p>
            <a:pPr lvl="1" eaLnBrk="1" hangingPunct="1">
              <a:buFont typeface="+mj-lt"/>
              <a:buAutoNum type="arabicPeriod"/>
            </a:pPr>
            <a:r>
              <a:rPr lang="en-US" sz="2000" b="1" dirty="0" smtClean="0"/>
              <a:t>Moisture (Water) </a:t>
            </a:r>
            <a:r>
              <a:rPr lang="en-US" sz="2000" dirty="0" smtClean="0"/>
              <a:t>- </a:t>
            </a:r>
            <a:r>
              <a:rPr lang="en-US" dirty="0"/>
              <a:t>D</a:t>
            </a:r>
            <a:r>
              <a:rPr lang="en-US" dirty="0" smtClean="0"/>
              <a:t>oubling </a:t>
            </a:r>
            <a:r>
              <a:rPr lang="en-US" dirty="0"/>
              <a:t>the percentage of moisture will </a:t>
            </a:r>
            <a:r>
              <a:rPr lang="en-US" dirty="0" smtClean="0"/>
              <a:t>half the life. </a:t>
            </a:r>
          </a:p>
          <a:p>
            <a:pPr lvl="1" eaLnBrk="1" hangingPunct="1">
              <a:buFont typeface="+mj-lt"/>
              <a:buAutoNum type="arabicPeriod"/>
            </a:pPr>
            <a:r>
              <a:rPr lang="en-US" sz="2000" b="1" dirty="0" smtClean="0"/>
              <a:t>Oxidation Products </a:t>
            </a:r>
            <a:r>
              <a:rPr lang="en-US" sz="2000" dirty="0" smtClean="0"/>
              <a:t>- </a:t>
            </a:r>
            <a:r>
              <a:rPr lang="en-US" dirty="0"/>
              <a:t>Acidity in the oil above 0.05 mg/KOH/g oil from oxidation decay products significantly reduces the strength, thus life, of the </a:t>
            </a:r>
            <a:r>
              <a:rPr lang="en-US" dirty="0" smtClean="0"/>
              <a:t>paper.</a:t>
            </a:r>
          </a:p>
          <a:p>
            <a:pPr marL="400050" indent="-400050" eaLnBrk="1" hangingPunct="1">
              <a:lnSpc>
                <a:spcPct val="80000"/>
              </a:lnSpc>
            </a:pPr>
            <a:r>
              <a:rPr lang="en-US" sz="2000" dirty="0" smtClean="0"/>
              <a:t>Design Life of Transformers</a:t>
            </a:r>
            <a:endParaRPr lang="en-US" sz="2000" dirty="0"/>
          </a:p>
          <a:p>
            <a:pPr marL="727075" lvl="1" indent="-400050" eaLnBrk="1" hangingPunct="1">
              <a:lnSpc>
                <a:spcPct val="80000"/>
              </a:lnSpc>
            </a:pPr>
            <a:r>
              <a:rPr lang="en-US" dirty="0" smtClean="0"/>
              <a:t>The </a:t>
            </a:r>
            <a:r>
              <a:rPr lang="en-US" dirty="0"/>
              <a:t>design life of large oil filled transformers is </a:t>
            </a:r>
            <a:r>
              <a:rPr lang="en-US" dirty="0" smtClean="0"/>
              <a:t>typically 25</a:t>
            </a:r>
            <a:r>
              <a:rPr lang="en-US" dirty="0"/>
              <a:t>-30 years. After an age of 30 years, the failure probability significantly increases. </a:t>
            </a:r>
          </a:p>
          <a:p>
            <a:pPr marL="727075" lvl="1" indent="-400050" eaLnBrk="1" hangingPunct="1">
              <a:lnSpc>
                <a:spcPct val="80000"/>
              </a:lnSpc>
            </a:pPr>
            <a:r>
              <a:rPr lang="en-US" dirty="0" smtClean="0"/>
              <a:t>The </a:t>
            </a:r>
            <a:r>
              <a:rPr lang="en-US" dirty="0"/>
              <a:t>transformers at LANSCE are 45 years old. Older transformers tend to have a longer life because computer codes were not yet available as design tools. Thus, they were designed more conservatively</a:t>
            </a:r>
            <a:r>
              <a:rPr lang="en-US" dirty="0" smtClean="0"/>
              <a:t>.</a:t>
            </a:r>
          </a:p>
          <a:p>
            <a:pPr marL="327025" lvl="1" indent="0" eaLnBrk="1" hangingPunct="1">
              <a:lnSpc>
                <a:spcPct val="8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sz="1800" b="1" dirty="0">
                <a:sym typeface="Wingdings" panose="05000000000000000000" pitchFamily="2" charset="2"/>
              </a:rPr>
              <a:t>P</a:t>
            </a:r>
            <a:r>
              <a:rPr lang="en-US" sz="1800" b="1" dirty="0" smtClean="0">
                <a:sym typeface="Wingdings" panose="05000000000000000000" pitchFamily="2" charset="2"/>
              </a:rPr>
              <a:t>redictive maintenance is critical to keep the units operating reliable. </a:t>
            </a:r>
            <a:endParaRPr lang="en-US" sz="1800" b="1" dirty="0"/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Slide </a:t>
            </a:r>
            <a:fld id="{5C265044-CDF7-410F-AF22-497E5A35D5B3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43900" cy="457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Purpose – Why do this analysis?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9220200" cy="56388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To keep units operating reliably to minimize downtime. </a:t>
            </a:r>
            <a:endParaRPr lang="en-US" dirty="0" smtClean="0">
              <a:sym typeface="Wingdings" pitchFamily="2" charset="2"/>
            </a:endParaRPr>
          </a:p>
          <a:p>
            <a:pPr lvl="1" eaLnBrk="1" hangingPunct="1"/>
            <a:r>
              <a:rPr lang="en-US" sz="1800" dirty="0" smtClean="0">
                <a:sym typeface="Wingdings" pitchFamily="2" charset="2"/>
              </a:rPr>
              <a:t>This analysis enables us to do predictive maintenance rather than corrective maintenance.</a:t>
            </a:r>
          </a:p>
          <a:p>
            <a:pPr lvl="1" eaLnBrk="1" hangingPunct="1"/>
            <a:r>
              <a:rPr lang="en-US" sz="1800" dirty="0" smtClean="0">
                <a:sym typeface="Wingdings" pitchFamily="2" charset="2"/>
              </a:rPr>
              <a:t>It costs $60,000 and 3 to 5 days of lost beam time to install and condition a spare unit. </a:t>
            </a:r>
          </a:p>
          <a:p>
            <a:pPr lvl="1" eaLnBrk="1" hangingPunct="1"/>
            <a:r>
              <a:rPr lang="en-US" sz="1800" dirty="0" smtClean="0">
                <a:sym typeface="Wingdings" pitchFamily="2" charset="2"/>
              </a:rPr>
              <a:t>If a good spare is not available, it will take about 9 months to refurbish the unit. </a:t>
            </a:r>
          </a:p>
          <a:p>
            <a:pPr lvl="1" eaLnBrk="1" hangingPunct="1"/>
            <a:r>
              <a:rPr lang="en-US" sz="1800" dirty="0" smtClean="0">
                <a:sym typeface="Wingdings" pitchFamily="2" charset="2"/>
              </a:rPr>
              <a:t>Replacement costs are very expensive:</a:t>
            </a:r>
          </a:p>
          <a:p>
            <a:pPr lvl="2" eaLnBrk="1" hangingPunct="1"/>
            <a:r>
              <a:rPr lang="en-US" sz="1800" dirty="0" smtClean="0">
                <a:sym typeface="Wingdings" pitchFamily="2" charset="2"/>
              </a:rPr>
              <a:t>The cost for a Transformer Rectifier (TR) is about 1 million US dollars (790 Euros)</a:t>
            </a:r>
          </a:p>
          <a:p>
            <a:pPr lvl="2" eaLnBrk="1" hangingPunct="1"/>
            <a:r>
              <a:rPr lang="en-US" sz="1800" dirty="0" smtClean="0">
                <a:sym typeface="Wingdings" pitchFamily="2" charset="2"/>
              </a:rPr>
              <a:t>We cannot buy a replacement </a:t>
            </a:r>
            <a:r>
              <a:rPr lang="en-US" sz="1800" dirty="0" err="1" smtClean="0">
                <a:sym typeface="Wingdings" pitchFamily="2" charset="2"/>
              </a:rPr>
              <a:t>Inductrol</a:t>
            </a:r>
            <a:r>
              <a:rPr lang="en-US" sz="1800" dirty="0" smtClean="0">
                <a:sym typeface="Wingdings" pitchFamily="2" charset="2"/>
              </a:rPr>
              <a:t> voltage Regulator (IVR).</a:t>
            </a:r>
          </a:p>
          <a:p>
            <a:pPr lvl="2" eaLnBrk="1" hangingPunct="1"/>
            <a:r>
              <a:rPr lang="en-US" sz="1800" dirty="0" smtClean="0">
                <a:sym typeface="Wingdings" pitchFamily="2" charset="2"/>
              </a:rPr>
              <a:t>The cost to replace the whole power supply would be very expensive because we would also have to replace the capacitor room and crowbar (fault protection) system. </a:t>
            </a:r>
            <a:endParaRPr lang="en-US" sz="1800" dirty="0" smtClean="0">
              <a:sym typeface="Wingdings" pitchFamily="2" charset="2"/>
            </a:endParaRPr>
          </a:p>
          <a:p>
            <a:pPr marL="474662" indent="-457200" eaLnBrk="1" hangingPunct="1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LANSCE-Risk </a:t>
            </a:r>
            <a:r>
              <a:rPr lang="en-US" dirty="0" smtClean="0">
                <a:sym typeface="Wingdings" pitchFamily="2" charset="2"/>
              </a:rPr>
              <a:t>Mitigation Project funded an IVR and TR rebuild for 3 years</a:t>
            </a:r>
            <a:endParaRPr lang="en-US" dirty="0" smtClean="0"/>
          </a:p>
          <a:p>
            <a:pPr lvl="1" eaLnBrk="1" hangingPunct="1"/>
            <a:r>
              <a:rPr lang="en-US" sz="1800" dirty="0" smtClean="0"/>
              <a:t>This </a:t>
            </a:r>
            <a:r>
              <a:rPr lang="en-US" sz="1800" dirty="0" smtClean="0"/>
              <a:t>project was initially going to fund 5 TR rebuilds and 7 IVR rebuilds, but funding wasn’t available for this scope.</a:t>
            </a:r>
          </a:p>
          <a:p>
            <a:pPr lvl="1" eaLnBrk="1" hangingPunct="1"/>
            <a:r>
              <a:rPr lang="en-US" sz="1800" dirty="0" smtClean="0"/>
              <a:t>Funding </a:t>
            </a:r>
            <a:r>
              <a:rPr lang="en-US" sz="1800" dirty="0" smtClean="0"/>
              <a:t>was obtained for a fourth IVR rebuild in </a:t>
            </a:r>
            <a:r>
              <a:rPr lang="en-US" sz="1800" dirty="0" smtClean="0"/>
              <a:t>2015.</a:t>
            </a:r>
            <a:endParaRPr lang="en-US" sz="1800" strike="sngStrike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FB418CA0-B255-46AB-A767-80645173A1B4}" type="slidenum">
              <a:rPr lang="en-US"/>
              <a:pPr/>
              <a:t>7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IEEE Limits for Dissolved Gasses in Transformer Oil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A4614B57-01D8-BF4D-9AB7-BAB98C19A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038600" y="6494228"/>
            <a:ext cx="1295400" cy="279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67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947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13" name="Group 1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197348"/>
              </p:ext>
            </p:extLst>
          </p:nvPr>
        </p:nvGraphicFramePr>
        <p:xfrm>
          <a:off x="4152900" y="904111"/>
          <a:ext cx="4800600" cy="4248815"/>
        </p:xfrm>
        <a:graphic>
          <a:graphicData uri="http://schemas.openxmlformats.org/drawingml/2006/table">
            <a:tbl>
              <a:tblPr/>
              <a:tblGrid>
                <a:gridCol w="1924050"/>
                <a:gridCol w="1044575"/>
                <a:gridCol w="1831975"/>
              </a:tblGrid>
              <a:tr h="7436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IEEE Limit*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(ppm)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Interpretation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Hydrogen (H</a:t>
                      </a:r>
                      <a:r>
                        <a:rPr kumimoji="0" lang="en-US" altLang="en-US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Arcing, Corona, Cellulose Degradation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Methane (CH</a:t>
                      </a:r>
                      <a:r>
                        <a:rPr kumimoji="0" lang="en-US" altLang="en-US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Sparking, Local Overheating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Ethane (C</a:t>
                      </a:r>
                      <a:r>
                        <a:rPr kumimoji="0" lang="en-US" altLang="en-US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altLang="en-US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Local Overheating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Ethylene (C</a:t>
                      </a:r>
                      <a:r>
                        <a:rPr kumimoji="0" lang="en-US" altLang="en-US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altLang="en-US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Severe Overheating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Acetylene (C</a:t>
                      </a:r>
                      <a:r>
                        <a:rPr kumimoji="0" lang="en-US" altLang="en-US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altLang="en-US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Electrical Arcing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Carbon Monoxide (CO)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Severe Overheating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Carbon Dioxide (CO</a:t>
                      </a:r>
                      <a:r>
                        <a:rPr kumimoji="0" lang="en-US" alt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Severe Overheating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Dissolved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Combustible Gas 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Severe Decomposition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180"/>
          <p:cNvSpPr txBox="1">
            <a:spLocks noChangeArrowheads="1"/>
          </p:cNvSpPr>
          <p:nvPr/>
        </p:nvSpPr>
        <p:spPr bwMode="auto">
          <a:xfrm>
            <a:off x="4114800" y="5147846"/>
            <a:ext cx="40046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1600" b="1" dirty="0"/>
              <a:t>* </a:t>
            </a:r>
            <a:r>
              <a:rPr lang="en-US" altLang="en-US" sz="1400" b="1" dirty="0"/>
              <a:t>IEEE Standard C57.104-1991 Revision Draft</a:t>
            </a:r>
          </a:p>
        </p:txBody>
      </p:sp>
      <p:sp>
        <p:nvSpPr>
          <p:cNvPr id="15" name="Text Box 189"/>
          <p:cNvSpPr txBox="1">
            <a:spLocks noChangeArrowheads="1"/>
          </p:cNvSpPr>
          <p:nvPr/>
        </p:nvSpPr>
        <p:spPr bwMode="auto">
          <a:xfrm>
            <a:off x="228600" y="1295399"/>
            <a:ext cx="3733800" cy="339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buFontTx/>
              <a:buChar char="•"/>
            </a:pPr>
            <a:r>
              <a:rPr lang="en-US" altLang="en-US" sz="1800" b="1" dirty="0"/>
              <a:t>  </a:t>
            </a:r>
            <a:r>
              <a:rPr lang="en-US" altLang="en-US" sz="1800" b="1" dirty="0">
                <a:latin typeface="Calibri" panose="020F0502020204030204" pitchFamily="34" charset="0"/>
              </a:rPr>
              <a:t>Gasses above the accepted limit </a:t>
            </a:r>
            <a:r>
              <a:rPr lang="en-US" altLang="en-US" sz="1800" b="1" dirty="0" smtClean="0">
                <a:latin typeface="Calibri" panose="020F0502020204030204" pitchFamily="34" charset="0"/>
              </a:rPr>
              <a:t>are </a:t>
            </a:r>
            <a:r>
              <a:rPr lang="en-US" altLang="en-US" sz="1800" b="1" dirty="0">
                <a:latin typeface="Calibri" panose="020F0502020204030204" pitchFamily="34" charset="0"/>
              </a:rPr>
              <a:t>an indication of arcing, paper </a:t>
            </a:r>
            <a:r>
              <a:rPr lang="en-US" altLang="en-US" sz="1800" b="1" dirty="0" smtClean="0">
                <a:latin typeface="Calibri" panose="020F0502020204030204" pitchFamily="34" charset="0"/>
              </a:rPr>
              <a:t>degradation, </a:t>
            </a:r>
            <a:r>
              <a:rPr lang="en-US" altLang="en-US" sz="1800" b="1" dirty="0">
                <a:latin typeface="Calibri" panose="020F0502020204030204" pitchFamily="34" charset="0"/>
              </a:rPr>
              <a:t>corona and thermal heating</a:t>
            </a:r>
            <a:r>
              <a:rPr lang="en-US" altLang="en-US" sz="1800" b="1" dirty="0" smtClean="0">
                <a:latin typeface="Calibri" panose="020F0502020204030204" pitchFamily="34" charset="0"/>
              </a:rPr>
              <a:t>.</a:t>
            </a:r>
            <a:endParaRPr lang="en-US" altLang="en-US" sz="1800" b="1" dirty="0">
              <a:latin typeface="Calibri" panose="020F0502020204030204" pitchFamily="34" charset="0"/>
            </a:endParaRPr>
          </a:p>
          <a:p>
            <a:pPr>
              <a:spcBef>
                <a:spcPts val="500"/>
              </a:spcBef>
              <a:buFontTx/>
              <a:buChar char="•"/>
            </a:pPr>
            <a:r>
              <a:rPr lang="en-US" altLang="en-US" sz="1800" b="1" dirty="0">
                <a:latin typeface="Calibri" panose="020F0502020204030204" pitchFamily="34" charset="0"/>
              </a:rPr>
              <a:t>  Hydrogen </a:t>
            </a:r>
            <a:r>
              <a:rPr lang="en-US" altLang="en-US" sz="1800" b="1" dirty="0" smtClean="0">
                <a:latin typeface="Calibri" panose="020F0502020204030204" pitchFamily="34" charset="0"/>
              </a:rPr>
              <a:t>and </a:t>
            </a:r>
            <a:r>
              <a:rPr lang="en-US" altLang="en-US" sz="1800" b="1" dirty="0">
                <a:latin typeface="Calibri" panose="020F0502020204030204" pitchFamily="34" charset="0"/>
              </a:rPr>
              <a:t>methane are emitted at 110 °C</a:t>
            </a:r>
          </a:p>
          <a:p>
            <a:pPr>
              <a:spcBef>
                <a:spcPts val="500"/>
              </a:spcBef>
              <a:buFontTx/>
              <a:buChar char="•"/>
            </a:pPr>
            <a:r>
              <a:rPr lang="en-US" altLang="en-US" sz="1800" b="1" dirty="0" smtClean="0">
                <a:latin typeface="Calibri" panose="020F0502020204030204" pitchFamily="34" charset="0"/>
              </a:rPr>
              <a:t>  </a:t>
            </a:r>
            <a:r>
              <a:rPr lang="en-US" altLang="en-US" sz="1800" b="1" dirty="0">
                <a:latin typeface="Calibri" panose="020F0502020204030204" pitchFamily="34" charset="0"/>
              </a:rPr>
              <a:t>Ethane emitted at 150 °C</a:t>
            </a:r>
          </a:p>
          <a:p>
            <a:pPr>
              <a:spcBef>
                <a:spcPts val="500"/>
              </a:spcBef>
              <a:buFontTx/>
              <a:buChar char="•"/>
            </a:pPr>
            <a:r>
              <a:rPr lang="en-US" altLang="en-US" sz="1800" b="1" dirty="0" smtClean="0">
                <a:latin typeface="Calibri" panose="020F0502020204030204" pitchFamily="34" charset="0"/>
              </a:rPr>
              <a:t>  </a:t>
            </a:r>
            <a:r>
              <a:rPr lang="en-US" altLang="en-US" sz="1800" b="1" dirty="0">
                <a:latin typeface="Calibri" panose="020F0502020204030204" pitchFamily="34" charset="0"/>
              </a:rPr>
              <a:t>Ethylene emitted at </a:t>
            </a:r>
            <a:r>
              <a:rPr lang="en-US" altLang="en-US" sz="1800" b="1" dirty="0" smtClean="0">
                <a:latin typeface="Calibri" panose="020F0502020204030204" pitchFamily="34" charset="0"/>
              </a:rPr>
              <a:t>300°C</a:t>
            </a:r>
            <a:endParaRPr lang="en-US" altLang="en-US" sz="1800" b="1" dirty="0">
              <a:latin typeface="Calibri" panose="020F0502020204030204" pitchFamily="34" charset="0"/>
            </a:endParaRPr>
          </a:p>
          <a:p>
            <a:pPr>
              <a:spcBef>
                <a:spcPts val="500"/>
              </a:spcBef>
              <a:buFontTx/>
              <a:buChar char="•"/>
            </a:pPr>
            <a:r>
              <a:rPr lang="en-US" altLang="en-US" sz="1800" b="1" dirty="0">
                <a:latin typeface="Calibri" panose="020F0502020204030204" pitchFamily="34" charset="0"/>
              </a:rPr>
              <a:t>  Acetylene emitted at 700 °</a:t>
            </a:r>
            <a:r>
              <a:rPr lang="en-US" altLang="en-US" sz="1800" b="1" dirty="0" smtClean="0">
                <a:latin typeface="Calibri" panose="020F0502020204030204" pitchFamily="34" charset="0"/>
              </a:rPr>
              <a:t>C</a:t>
            </a:r>
            <a:endParaRPr lang="en-US" altLang="en-US" sz="1800" b="1" dirty="0">
              <a:latin typeface="Calibri" panose="020F0502020204030204" pitchFamily="34" charset="0"/>
            </a:endParaRPr>
          </a:p>
        </p:txBody>
      </p:sp>
      <p:sp>
        <p:nvSpPr>
          <p:cNvPr id="16" name="Text Box 190"/>
          <p:cNvSpPr txBox="1">
            <a:spLocks noChangeArrowheads="1"/>
          </p:cNvSpPr>
          <p:nvPr/>
        </p:nvSpPr>
        <p:spPr bwMode="auto">
          <a:xfrm>
            <a:off x="1905000" y="5650448"/>
            <a:ext cx="701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1800" b="1" dirty="0">
                <a:latin typeface="Calibri" panose="020F0502020204030204" pitchFamily="34" charset="0"/>
              </a:rPr>
              <a:t>Q</a:t>
            </a:r>
            <a:r>
              <a:rPr lang="en-US" altLang="en-US" sz="1800" b="1" dirty="0" smtClean="0">
                <a:latin typeface="Calibri" panose="020F0502020204030204" pitchFamily="34" charset="0"/>
              </a:rPr>
              <a:t>ualitative </a:t>
            </a:r>
            <a:r>
              <a:rPr lang="en-US" altLang="en-US" sz="1800" b="1" dirty="0">
                <a:latin typeface="Calibri" panose="020F0502020204030204" pitchFamily="34" charset="0"/>
              </a:rPr>
              <a:t>and quantitative analysis </a:t>
            </a:r>
            <a:r>
              <a:rPr lang="en-US" altLang="en-US" sz="1800" b="1" dirty="0" smtClean="0">
                <a:latin typeface="Calibri" panose="020F0502020204030204" pitchFamily="34" charset="0"/>
              </a:rPr>
              <a:t>are done annually </a:t>
            </a:r>
            <a:r>
              <a:rPr lang="en-US" altLang="en-US" sz="1800" b="1" dirty="0">
                <a:latin typeface="Calibri" panose="020F0502020204030204" pitchFamily="34" charset="0"/>
              </a:rPr>
              <a:t>on the transformer rectifiers (TRs) and </a:t>
            </a:r>
            <a:r>
              <a:rPr lang="en-US" altLang="en-US" sz="1800" b="1" dirty="0" err="1">
                <a:latin typeface="Calibri" panose="020F0502020204030204" pitchFamily="34" charset="0"/>
              </a:rPr>
              <a:t>Inductrol</a:t>
            </a:r>
            <a:r>
              <a:rPr lang="en-US" altLang="en-US" sz="1800" b="1" dirty="0">
                <a:latin typeface="Calibri" panose="020F0502020204030204" pitchFamily="34" charset="0"/>
              </a:rPr>
              <a:t> Voltage Regulators (IVRs).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FB418CA0-B255-46AB-A767-80645173A1B4}" type="slidenum">
              <a:rPr lang="en-US"/>
              <a:pPr/>
              <a:t>8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80"/>
            <a:ext cx="83439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Quantitative Gas Analysis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 flipH="1" flipV="1">
            <a:off x="4724400" y="3200400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228600" y="882387"/>
            <a:ext cx="883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/>
              <a:t>Method 1 </a:t>
            </a:r>
            <a:r>
              <a:rPr lang="en-US" sz="1400" dirty="0" smtClean="0"/>
              <a:t>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Individual gas levels were compared to IEEE limits </a:t>
            </a:r>
            <a:r>
              <a:rPr lang="en-US" sz="1400" dirty="0" smtClean="0">
                <a:sym typeface="Wingdings" pitchFamily="2" charset="2"/>
              </a:rPr>
              <a:t> a color cell label and score were assigned to each gas as follows:</a:t>
            </a:r>
          </a:p>
          <a:p>
            <a:pPr marL="1371600" lvl="2" indent="-45720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ym typeface="Wingdings" pitchFamily="2" charset="2"/>
              </a:rPr>
              <a:t>Red (1 point) – significantly above IEEE limits</a:t>
            </a:r>
          </a:p>
          <a:p>
            <a:pPr marL="1371600" lvl="2" indent="-45720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ym typeface="Wingdings" pitchFamily="2" charset="2"/>
              </a:rPr>
              <a:t>Yellow (1/2 point) – near the limits or on a upward trend approaching IEEE limits</a:t>
            </a:r>
          </a:p>
          <a:p>
            <a:pPr marL="1371600" lvl="2" indent="-45720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ym typeface="Wingdings" pitchFamily="2" charset="2"/>
              </a:rPr>
              <a:t>Green (0 points) – below limits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ym typeface="Wingdings" pitchFamily="2" charset="2"/>
              </a:rPr>
              <a:t>A Health Label is assigned to each unit based on the total score</a:t>
            </a: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939005"/>
              </p:ext>
            </p:extLst>
          </p:nvPr>
        </p:nvGraphicFramePr>
        <p:xfrm>
          <a:off x="990600" y="2359715"/>
          <a:ext cx="19145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0" name="Worksheet" r:id="rId3" imgW="1838283" imgH="828785" progId="Excel.Sheet.8">
                  <p:embed/>
                </p:oleObj>
              </mc:Choice>
              <mc:Fallback>
                <p:oleObj name="Worksheet" r:id="rId3" imgW="1838283" imgH="828785" progId="Excel.Shee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59715"/>
                        <a:ext cx="1914525" cy="8096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3310622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Method </a:t>
            </a:r>
            <a:r>
              <a:rPr lang="en-US" sz="1400" b="1" dirty="0" smtClean="0"/>
              <a:t>2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Same as Method 1 except that certain gasses (acetylene, ethylene and CO) were weighted more because these gasses typically indicate more severe problems. 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 smtClean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/>
              <a:t>Method 3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Individual gas levels were compared to IEEE limits </a:t>
            </a:r>
            <a:r>
              <a:rPr lang="en-US" sz="1400" dirty="0" smtClean="0">
                <a:sym typeface="Wingdings" panose="05000000000000000000" pitchFamily="2" charset="2"/>
              </a:rPr>
              <a:t> Current gas values were divided by IEEE standard to determine a ratio. Points were assigned as follows based on the value of the ratio:</a:t>
            </a:r>
            <a:endParaRPr lang="en-US" sz="1400" dirty="0"/>
          </a:p>
          <a:p>
            <a:pPr marL="1371600" lvl="2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7 </a:t>
            </a:r>
            <a:r>
              <a:rPr lang="en-US" sz="1400" dirty="0"/>
              <a:t>&lt; ratio </a:t>
            </a:r>
            <a:r>
              <a:rPr lang="en-US" sz="1400" dirty="0">
                <a:sym typeface="Wingdings" pitchFamily="2" charset="2"/>
              </a:rPr>
              <a:t>  purple cell </a:t>
            </a:r>
            <a:r>
              <a:rPr lang="en-US" sz="1400" dirty="0" smtClean="0">
                <a:sym typeface="Wingdings" pitchFamily="2" charset="2"/>
              </a:rPr>
              <a:t>label (2 points)</a:t>
            </a:r>
            <a:endParaRPr lang="en-US" sz="1400" dirty="0">
              <a:sym typeface="Wingdings" pitchFamily="2" charset="2"/>
            </a:endParaRPr>
          </a:p>
          <a:p>
            <a:pPr marL="1371600" lvl="2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ym typeface="Wingdings" pitchFamily="2" charset="2"/>
              </a:rPr>
              <a:t>4 </a:t>
            </a:r>
            <a:r>
              <a:rPr lang="en-US" sz="1400" dirty="0">
                <a:sym typeface="Wingdings" pitchFamily="2" charset="2"/>
              </a:rPr>
              <a:t>&lt; ratio &lt; 7  red cell</a:t>
            </a:r>
            <a:r>
              <a:rPr lang="en-US" sz="1400" dirty="0"/>
              <a:t> </a:t>
            </a:r>
            <a:r>
              <a:rPr lang="en-US" sz="1400" dirty="0" smtClean="0"/>
              <a:t>label (1 point)</a:t>
            </a:r>
            <a:endParaRPr lang="en-US" sz="1400" dirty="0"/>
          </a:p>
          <a:p>
            <a:pPr marL="1371600" lvl="2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1 </a:t>
            </a:r>
            <a:r>
              <a:rPr lang="en-US" sz="1400" dirty="0"/>
              <a:t>&lt; ratio &lt; 4 </a:t>
            </a:r>
            <a:r>
              <a:rPr lang="en-US" sz="1400" dirty="0">
                <a:sym typeface="Wingdings" pitchFamily="2" charset="2"/>
              </a:rPr>
              <a:t> yellow cell </a:t>
            </a:r>
            <a:r>
              <a:rPr lang="en-US" sz="1400" dirty="0" smtClean="0">
                <a:sym typeface="Wingdings" pitchFamily="2" charset="2"/>
              </a:rPr>
              <a:t>label (1/2 point)</a:t>
            </a:r>
          </a:p>
          <a:p>
            <a:pPr marL="1371600" lvl="2" indent="-45720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ym typeface="Wingdings" pitchFamily="2" charset="2"/>
              </a:rPr>
              <a:t>Ratio &lt; 1  green cell label (0 point)</a:t>
            </a:r>
            <a:endParaRPr lang="en-US" sz="1400" dirty="0"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FB418CA0-B255-46AB-A767-80645173A1B4}" type="slidenum">
              <a:rPr lang="en-US"/>
              <a:pPr/>
              <a:t>9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80"/>
            <a:ext cx="83439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Quantitative Gas Analysis - Example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 flipH="1" flipV="1">
            <a:off x="4724400" y="3200400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688187"/>
              </p:ext>
            </p:extLst>
          </p:nvPr>
        </p:nvGraphicFramePr>
        <p:xfrm>
          <a:off x="190500" y="914400"/>
          <a:ext cx="8763000" cy="516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5" name="Worksheet" r:id="rId3" imgW="6324668" imgH="3762451" progId="Excel.Sheet.8">
                  <p:embed/>
                </p:oleObj>
              </mc:Choice>
              <mc:Fallback>
                <p:oleObj name="Worksheet" r:id="rId3" imgW="6324668" imgH="3762451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914400"/>
                        <a:ext cx="8763000" cy="516792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5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>
            <a:srgbClr val="004080"/>
          </a:buClr>
          <a:buSzPct val="65000"/>
          <a:buFont typeface="Wingdings" pitchFamily="2" charset="2"/>
          <a:buChar char="§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>
            <a:srgbClr val="004080"/>
          </a:buClr>
          <a:buSzPct val="65000"/>
          <a:buFont typeface="Wingdings" pitchFamily="2" charset="2"/>
          <a:buChar char="§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Mgt Overview 8.8.05</Template>
  <TotalTime>14077</TotalTime>
  <Words>2176</Words>
  <Application>Microsoft Office PowerPoint</Application>
  <PresentationFormat>On-screen Show (4:3)</PresentationFormat>
  <Paragraphs>310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Edge</vt:lpstr>
      <vt:lpstr>Worksheet</vt:lpstr>
      <vt:lpstr>Dissolved Gas-in-Oil Analysis for Preventative Maintenance of the Los Alamos Neutron Science Center ( LANSCE) High Voltage Systems   </vt:lpstr>
      <vt:lpstr>Outline</vt:lpstr>
      <vt:lpstr>LANSCE High Voltage Power Supply  for Radio Frequency (RF) Systems</vt:lpstr>
      <vt:lpstr>PowerPoint Presentation</vt:lpstr>
      <vt:lpstr>The Life of a Transformer</vt:lpstr>
      <vt:lpstr>Purpose – Why do this analysis?</vt:lpstr>
      <vt:lpstr>IEEE Limits for Dissolved Gasses in Transformer Oil</vt:lpstr>
      <vt:lpstr>Quantitative Gas Analysis</vt:lpstr>
      <vt:lpstr>Quantitative Gas Analysis - Example</vt:lpstr>
      <vt:lpstr>Qualitative Gas Analysis Method</vt:lpstr>
      <vt:lpstr>Example of Qualitative Gas Analysis Results</vt:lpstr>
      <vt:lpstr>Rate of Rise Analysis</vt:lpstr>
      <vt:lpstr>Example of Rate of Rise for the IVRs</vt:lpstr>
      <vt:lpstr>Moisture Analysis</vt:lpstr>
      <vt:lpstr>Annual Processing and Repair Work</vt:lpstr>
      <vt:lpstr>Other Variables Considered:  Furans, acid test,  interfacial tension and operating temperature</vt:lpstr>
      <vt:lpstr> Example of Analysis Summary </vt:lpstr>
      <vt:lpstr>Summary of Rebuild Priority and Status</vt:lpstr>
      <vt:lpstr>As found condition of IVRs that were rebuilt </vt:lpstr>
      <vt:lpstr>Conclusions</vt:lpstr>
    </vt:vector>
  </TitlesOfParts>
  <Company>LANL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Attendee Introduction</dc:title>
  <dc:creator>LC-LM</dc:creator>
  <cp:lastModifiedBy>DDS User</cp:lastModifiedBy>
  <cp:revision>558</cp:revision>
  <cp:lastPrinted>2014-10-14T15:21:49Z</cp:lastPrinted>
  <dcterms:created xsi:type="dcterms:W3CDTF">2007-04-05T20:26:21Z</dcterms:created>
  <dcterms:modified xsi:type="dcterms:W3CDTF">2014-10-14T15:33:36Z</dcterms:modified>
</cp:coreProperties>
</file>