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Lst>
  <p:notesMasterIdLst>
    <p:notesMasterId r:id="rId46"/>
  </p:notesMasterIdLst>
  <p:handoutMasterIdLst>
    <p:handoutMasterId r:id="rId47"/>
  </p:handoutMasterIdLst>
  <p:sldIdLst>
    <p:sldId id="286" r:id="rId3"/>
    <p:sldId id="440" r:id="rId4"/>
    <p:sldId id="414" r:id="rId5"/>
    <p:sldId id="434" r:id="rId6"/>
    <p:sldId id="415" r:id="rId7"/>
    <p:sldId id="423" r:id="rId8"/>
    <p:sldId id="410" r:id="rId9"/>
    <p:sldId id="379" r:id="rId10"/>
    <p:sldId id="381" r:id="rId11"/>
    <p:sldId id="416" r:id="rId12"/>
    <p:sldId id="421" r:id="rId13"/>
    <p:sldId id="426" r:id="rId14"/>
    <p:sldId id="428" r:id="rId15"/>
    <p:sldId id="429" r:id="rId16"/>
    <p:sldId id="388" r:id="rId17"/>
    <p:sldId id="387" r:id="rId18"/>
    <p:sldId id="369" r:id="rId19"/>
    <p:sldId id="448" r:id="rId20"/>
    <p:sldId id="449" r:id="rId21"/>
    <p:sldId id="450" r:id="rId22"/>
    <p:sldId id="453" r:id="rId23"/>
    <p:sldId id="454" r:id="rId24"/>
    <p:sldId id="455" r:id="rId25"/>
    <p:sldId id="457" r:id="rId26"/>
    <p:sldId id="436" r:id="rId27"/>
    <p:sldId id="389" r:id="rId28"/>
    <p:sldId id="438" r:id="rId29"/>
    <p:sldId id="392" r:id="rId30"/>
    <p:sldId id="451" r:id="rId31"/>
    <p:sldId id="394" r:id="rId32"/>
    <p:sldId id="399" r:id="rId33"/>
    <p:sldId id="400" r:id="rId34"/>
    <p:sldId id="437" r:id="rId35"/>
    <p:sldId id="441" r:id="rId36"/>
    <p:sldId id="411" r:id="rId37"/>
    <p:sldId id="395" r:id="rId38"/>
    <p:sldId id="386" r:id="rId39"/>
    <p:sldId id="446" r:id="rId40"/>
    <p:sldId id="447" r:id="rId41"/>
    <p:sldId id="377" r:id="rId42"/>
    <p:sldId id="442" r:id="rId43"/>
    <p:sldId id="444" r:id="rId44"/>
    <p:sldId id="445" r:id="rId45"/>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E100"/>
    <a:srgbClr val="FF7D00"/>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27" autoAdjust="0"/>
    <p:restoredTop sz="99518" autoAdjust="0"/>
  </p:normalViewPr>
  <p:slideViewPr>
    <p:cSldViewPr snapToGrid="0" snapToObjects="1">
      <p:cViewPr varScale="1">
        <p:scale>
          <a:sx n="119" d="100"/>
          <a:sy n="119" d="100"/>
        </p:scale>
        <p:origin x="-1040" y="-104"/>
      </p:cViewPr>
      <p:guideLst>
        <p:guide orient="horz" pos="1232"/>
        <p:guide orient="horz" pos="908"/>
        <p:guide pos="498"/>
      </p:guideLst>
    </p:cSldViewPr>
  </p:slideViewPr>
  <p:outlineViewPr>
    <p:cViewPr>
      <p:scale>
        <a:sx n="33" d="100"/>
        <a:sy n="33" d="100"/>
      </p:scale>
      <p:origin x="0" y="4752"/>
    </p:cViewPr>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93" d="100"/>
          <a:sy n="93" d="100"/>
        </p:scale>
        <p:origin x="-367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arcmunoz:Documents:Work:ESS:Operations:PowerRamping-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scatterChart>
        <c:scatterStyle val="lineMarker"/>
        <c:varyColors val="0"/>
        <c:ser>
          <c:idx val="1"/>
          <c:order val="1"/>
          <c:tx>
            <c:strRef>
              <c:f>'Marc Model RepRate'!$E$1</c:f>
              <c:strCache>
                <c:ptCount val="1"/>
                <c:pt idx="0">
                  <c:v>Energy [GeV]</c:v>
                </c:pt>
              </c:strCache>
            </c:strRef>
          </c:tx>
          <c:marker>
            <c:symbol val="none"/>
          </c:marker>
          <c:xVal>
            <c:numRef>
              <c:f>'Marc Model RepRate'!$A$2:$A$32</c:f>
              <c:numCache>
                <c:formatCode>m/d/yy</c:formatCode>
                <c:ptCount val="31"/>
                <c:pt idx="0">
                  <c:v>43651.0</c:v>
                </c:pt>
                <c:pt idx="1">
                  <c:v>43739.0</c:v>
                </c:pt>
                <c:pt idx="2">
                  <c:v>43831.0</c:v>
                </c:pt>
                <c:pt idx="3">
                  <c:v>43891.0</c:v>
                </c:pt>
                <c:pt idx="4">
                  <c:v>44013.0</c:v>
                </c:pt>
                <c:pt idx="5">
                  <c:v>44075.0</c:v>
                </c:pt>
                <c:pt idx="6">
                  <c:v>44197.0</c:v>
                </c:pt>
                <c:pt idx="7">
                  <c:v>44256.0</c:v>
                </c:pt>
                <c:pt idx="8">
                  <c:v>44317.0</c:v>
                </c:pt>
                <c:pt idx="12">
                  <c:v>44470.0</c:v>
                </c:pt>
                <c:pt idx="13">
                  <c:v>44531.0</c:v>
                </c:pt>
                <c:pt idx="14">
                  <c:v>44576.0</c:v>
                </c:pt>
                <c:pt idx="15">
                  <c:v>44621.0</c:v>
                </c:pt>
                <c:pt idx="16">
                  <c:v>44682.0</c:v>
                </c:pt>
                <c:pt idx="17">
                  <c:v>44743.0</c:v>
                </c:pt>
                <c:pt idx="23">
                  <c:v>44835.0</c:v>
                </c:pt>
                <c:pt idx="24">
                  <c:v>44927.0</c:v>
                </c:pt>
                <c:pt idx="25">
                  <c:v>45108.0</c:v>
                </c:pt>
                <c:pt idx="26">
                  <c:v>45292.0</c:v>
                </c:pt>
                <c:pt idx="27">
                  <c:v>45536.0</c:v>
                </c:pt>
                <c:pt idx="28">
                  <c:v>45658.0</c:v>
                </c:pt>
                <c:pt idx="29">
                  <c:v>45748.0</c:v>
                </c:pt>
                <c:pt idx="30">
                  <c:v>45901.0</c:v>
                </c:pt>
              </c:numCache>
            </c:numRef>
          </c:xVal>
          <c:yVal>
            <c:numRef>
              <c:f>'Marc Model RepRate'!$E$2:$E$32</c:f>
              <c:numCache>
                <c:formatCode>0.00</c:formatCode>
                <c:ptCount val="31"/>
                <c:pt idx="0" formatCode="General">
                  <c:v>0.4</c:v>
                </c:pt>
                <c:pt idx="1">
                  <c:v>0.422594594594595</c:v>
                </c:pt>
                <c:pt idx="2">
                  <c:v>0.446216216216216</c:v>
                </c:pt>
                <c:pt idx="3">
                  <c:v>0.461621621621622</c:v>
                </c:pt>
                <c:pt idx="4">
                  <c:v>0.492945945945946</c:v>
                </c:pt>
                <c:pt idx="5">
                  <c:v>0.508864864864865</c:v>
                </c:pt>
                <c:pt idx="6">
                  <c:v>0.540189189189189</c:v>
                </c:pt>
                <c:pt idx="7">
                  <c:v>0.555337837837838</c:v>
                </c:pt>
                <c:pt idx="8" formatCode="General">
                  <c:v>0.571</c:v>
                </c:pt>
                <c:pt idx="9" formatCode="General">
                  <c:v>0.561</c:v>
                </c:pt>
                <c:pt idx="10" formatCode="General">
                  <c:v>1.3</c:v>
                </c:pt>
                <c:pt idx="11" formatCode="General">
                  <c:v>1.3</c:v>
                </c:pt>
                <c:pt idx="12" formatCode="General">
                  <c:v>0.8</c:v>
                </c:pt>
                <c:pt idx="13">
                  <c:v>0.911721611721612</c:v>
                </c:pt>
                <c:pt idx="14">
                  <c:v>0.994139194139194</c:v>
                </c:pt>
                <c:pt idx="15">
                  <c:v>1.076556776556777</c:v>
                </c:pt>
                <c:pt idx="16">
                  <c:v>1.188278388278388</c:v>
                </c:pt>
                <c:pt idx="17" formatCode="General">
                  <c:v>1.3</c:v>
                </c:pt>
                <c:pt idx="18" formatCode="General">
                  <c:v>1.3</c:v>
                </c:pt>
                <c:pt idx="19" formatCode="General">
                  <c:v>1.3</c:v>
                </c:pt>
                <c:pt idx="20" formatCode="General">
                  <c:v>2.0</c:v>
                </c:pt>
                <c:pt idx="21" formatCode="General">
                  <c:v>2.0</c:v>
                </c:pt>
                <c:pt idx="22" formatCode="General">
                  <c:v>2.0</c:v>
                </c:pt>
                <c:pt idx="23" formatCode="General">
                  <c:v>1.7</c:v>
                </c:pt>
                <c:pt idx="24">
                  <c:v>1.725891181988743</c:v>
                </c:pt>
                <c:pt idx="25">
                  <c:v>1.776829268292683</c:v>
                </c:pt>
                <c:pt idx="26">
                  <c:v>1.828611632270169</c:v>
                </c:pt>
                <c:pt idx="27">
                  <c:v>1.897279549718574</c:v>
                </c:pt>
                <c:pt idx="28">
                  <c:v>1.931613508442777</c:v>
                </c:pt>
                <c:pt idx="29">
                  <c:v>1.956941838649156</c:v>
                </c:pt>
                <c:pt idx="30" formatCode="General">
                  <c:v>2.0</c:v>
                </c:pt>
              </c:numCache>
            </c:numRef>
          </c:yVal>
          <c:smooth val="0"/>
        </c:ser>
        <c:ser>
          <c:idx val="2"/>
          <c:order val="2"/>
          <c:tx>
            <c:strRef>
              <c:f>'Marc Model RepRate'!$F$1</c:f>
              <c:strCache>
                <c:ptCount val="1"/>
                <c:pt idx="0">
                  <c:v>Power [MW]</c:v>
                </c:pt>
              </c:strCache>
            </c:strRef>
          </c:tx>
          <c:xVal>
            <c:numRef>
              <c:f>'Marc Model RepRate'!$A$2:$A$32</c:f>
              <c:numCache>
                <c:formatCode>m/d/yy</c:formatCode>
                <c:ptCount val="31"/>
                <c:pt idx="0">
                  <c:v>43651.0</c:v>
                </c:pt>
                <c:pt idx="1">
                  <c:v>43739.0</c:v>
                </c:pt>
                <c:pt idx="2">
                  <c:v>43831.0</c:v>
                </c:pt>
                <c:pt idx="3">
                  <c:v>43891.0</c:v>
                </c:pt>
                <c:pt idx="4">
                  <c:v>44013.0</c:v>
                </c:pt>
                <c:pt idx="5">
                  <c:v>44075.0</c:v>
                </c:pt>
                <c:pt idx="6">
                  <c:v>44197.0</c:v>
                </c:pt>
                <c:pt idx="7">
                  <c:v>44256.0</c:v>
                </c:pt>
                <c:pt idx="8">
                  <c:v>44317.0</c:v>
                </c:pt>
                <c:pt idx="12">
                  <c:v>44470.0</c:v>
                </c:pt>
                <c:pt idx="13">
                  <c:v>44531.0</c:v>
                </c:pt>
                <c:pt idx="14">
                  <c:v>44576.0</c:v>
                </c:pt>
                <c:pt idx="15">
                  <c:v>44621.0</c:v>
                </c:pt>
                <c:pt idx="16">
                  <c:v>44682.0</c:v>
                </c:pt>
                <c:pt idx="17">
                  <c:v>44743.0</c:v>
                </c:pt>
                <c:pt idx="23">
                  <c:v>44835.0</c:v>
                </c:pt>
                <c:pt idx="24">
                  <c:v>44927.0</c:v>
                </c:pt>
                <c:pt idx="25">
                  <c:v>45108.0</c:v>
                </c:pt>
                <c:pt idx="26">
                  <c:v>45292.0</c:v>
                </c:pt>
                <c:pt idx="27">
                  <c:v>45536.0</c:v>
                </c:pt>
                <c:pt idx="28">
                  <c:v>45658.0</c:v>
                </c:pt>
                <c:pt idx="29">
                  <c:v>45748.0</c:v>
                </c:pt>
                <c:pt idx="30">
                  <c:v>45901.0</c:v>
                </c:pt>
              </c:numCache>
            </c:numRef>
          </c:xVal>
          <c:yVal>
            <c:numRef>
              <c:f>'Marc Model RepRate'!$F$2:$F$32</c:f>
              <c:numCache>
                <c:formatCode>0.00</c:formatCode>
                <c:ptCount val="31"/>
                <c:pt idx="0">
                  <c:v>0.035464</c:v>
                </c:pt>
                <c:pt idx="1">
                  <c:v>0.0374672367567568</c:v>
                </c:pt>
                <c:pt idx="2">
                  <c:v>0.158246118918919</c:v>
                </c:pt>
                <c:pt idx="3">
                  <c:v>0.286491610810811</c:v>
                </c:pt>
                <c:pt idx="4">
                  <c:v>0.611864225945946</c:v>
                </c:pt>
                <c:pt idx="5">
                  <c:v>1.26324684972973</c:v>
                </c:pt>
                <c:pt idx="6">
                  <c:v>1.341008858378379</c:v>
                </c:pt>
                <c:pt idx="7">
                  <c:v>1.378615075675676</c:v>
                </c:pt>
                <c:pt idx="8">
                  <c:v>1.41749608</c:v>
                </c:pt>
                <c:pt idx="9">
                  <c:v>1.4039025</c:v>
                </c:pt>
                <c:pt idx="10">
                  <c:v>0.325325</c:v>
                </c:pt>
                <c:pt idx="11">
                  <c:v>0.65065</c:v>
                </c:pt>
                <c:pt idx="12">
                  <c:v>0.070928</c:v>
                </c:pt>
                <c:pt idx="13">
                  <c:v>0.161666476190476</c:v>
                </c:pt>
                <c:pt idx="14">
                  <c:v>0.352561523809524</c:v>
                </c:pt>
                <c:pt idx="15">
                  <c:v>1.336265333333333</c:v>
                </c:pt>
                <c:pt idx="16">
                  <c:v>2.949877333333333</c:v>
                </c:pt>
                <c:pt idx="17">
                  <c:v>3.227224</c:v>
                </c:pt>
                <c:pt idx="18">
                  <c:v>2.927925</c:v>
                </c:pt>
                <c:pt idx="19">
                  <c:v>3.25325</c:v>
                </c:pt>
                <c:pt idx="20">
                  <c:v>0.5005</c:v>
                </c:pt>
                <c:pt idx="21">
                  <c:v>1.001</c:v>
                </c:pt>
                <c:pt idx="22">
                  <c:v>1.5015</c:v>
                </c:pt>
                <c:pt idx="23">
                  <c:v>0.303875</c:v>
                </c:pt>
                <c:pt idx="24">
                  <c:v>0.617006097560976</c:v>
                </c:pt>
                <c:pt idx="25">
                  <c:v>2.22325762195122</c:v>
                </c:pt>
                <c:pt idx="26">
                  <c:v>2.196528292682927</c:v>
                </c:pt>
                <c:pt idx="27">
                  <c:v>3.798353658536586</c:v>
                </c:pt>
                <c:pt idx="28">
                  <c:v>4.833862804878048</c:v>
                </c:pt>
                <c:pt idx="29">
                  <c:v>4.897246951219508</c:v>
                </c:pt>
                <c:pt idx="30">
                  <c:v>5.005</c:v>
                </c:pt>
              </c:numCache>
            </c:numRef>
          </c:yVal>
          <c:smooth val="0"/>
        </c:ser>
        <c:dLbls>
          <c:showLegendKey val="0"/>
          <c:showVal val="0"/>
          <c:showCatName val="0"/>
          <c:showSerName val="0"/>
          <c:showPercent val="0"/>
          <c:showBubbleSize val="0"/>
        </c:dLbls>
        <c:axId val="-2090594392"/>
        <c:axId val="-2090591064"/>
      </c:scatterChart>
      <c:scatterChart>
        <c:scatterStyle val="lineMarker"/>
        <c:varyColors val="0"/>
        <c:ser>
          <c:idx val="0"/>
          <c:order val="0"/>
          <c:tx>
            <c:strRef>
              <c:f>'Marc Model RepRate'!$B$1</c:f>
              <c:strCache>
                <c:ptCount val="1"/>
                <c:pt idx="0">
                  <c:v>Current [mA]</c:v>
                </c:pt>
              </c:strCache>
            </c:strRef>
          </c:tx>
          <c:marker>
            <c:symbol val="x"/>
            <c:size val="8"/>
          </c:marker>
          <c:xVal>
            <c:numRef>
              <c:f>'Marc Model RepRate'!$A$2:$A$32</c:f>
              <c:numCache>
                <c:formatCode>m/d/yy</c:formatCode>
                <c:ptCount val="31"/>
                <c:pt idx="0">
                  <c:v>43651.0</c:v>
                </c:pt>
                <c:pt idx="1">
                  <c:v>43739.0</c:v>
                </c:pt>
                <c:pt idx="2">
                  <c:v>43831.0</c:v>
                </c:pt>
                <c:pt idx="3">
                  <c:v>43891.0</c:v>
                </c:pt>
                <c:pt idx="4">
                  <c:v>44013.0</c:v>
                </c:pt>
                <c:pt idx="5">
                  <c:v>44075.0</c:v>
                </c:pt>
                <c:pt idx="6">
                  <c:v>44197.0</c:v>
                </c:pt>
                <c:pt idx="7">
                  <c:v>44256.0</c:v>
                </c:pt>
                <c:pt idx="8">
                  <c:v>44317.0</c:v>
                </c:pt>
                <c:pt idx="12">
                  <c:v>44470.0</c:v>
                </c:pt>
                <c:pt idx="13">
                  <c:v>44531.0</c:v>
                </c:pt>
                <c:pt idx="14">
                  <c:v>44576.0</c:v>
                </c:pt>
                <c:pt idx="15">
                  <c:v>44621.0</c:v>
                </c:pt>
                <c:pt idx="16">
                  <c:v>44682.0</c:v>
                </c:pt>
                <c:pt idx="17">
                  <c:v>44743.0</c:v>
                </c:pt>
                <c:pt idx="23">
                  <c:v>44835.0</c:v>
                </c:pt>
                <c:pt idx="24">
                  <c:v>44927.0</c:v>
                </c:pt>
                <c:pt idx="25">
                  <c:v>45108.0</c:v>
                </c:pt>
                <c:pt idx="26">
                  <c:v>45292.0</c:v>
                </c:pt>
                <c:pt idx="27">
                  <c:v>45536.0</c:v>
                </c:pt>
                <c:pt idx="28">
                  <c:v>45658.0</c:v>
                </c:pt>
                <c:pt idx="29">
                  <c:v>45748.0</c:v>
                </c:pt>
                <c:pt idx="30">
                  <c:v>45901.0</c:v>
                </c:pt>
              </c:numCache>
            </c:numRef>
          </c:xVal>
          <c:yVal>
            <c:numRef>
              <c:f>'Marc Model RepRate'!$B$2:$B$32</c:f>
              <c:numCache>
                <c:formatCode>General</c:formatCode>
                <c:ptCount val="31"/>
                <c:pt idx="0">
                  <c:v>31.0</c:v>
                </c:pt>
                <c:pt idx="1">
                  <c:v>31.0</c:v>
                </c:pt>
                <c:pt idx="2">
                  <c:v>62.0</c:v>
                </c:pt>
                <c:pt idx="3">
                  <c:v>31.0</c:v>
                </c:pt>
                <c:pt idx="4">
                  <c:v>62.0</c:v>
                </c:pt>
                <c:pt idx="5">
                  <c:v>62.0</c:v>
                </c:pt>
                <c:pt idx="6">
                  <c:v>62.0</c:v>
                </c:pt>
                <c:pt idx="7">
                  <c:v>62.0</c:v>
                </c:pt>
                <c:pt idx="8">
                  <c:v>62.0</c:v>
                </c:pt>
                <c:pt idx="9">
                  <c:v>62.5</c:v>
                </c:pt>
                <c:pt idx="10">
                  <c:v>6.25</c:v>
                </c:pt>
                <c:pt idx="11">
                  <c:v>12.5</c:v>
                </c:pt>
                <c:pt idx="12">
                  <c:v>31.0</c:v>
                </c:pt>
                <c:pt idx="13">
                  <c:v>62.0</c:v>
                </c:pt>
                <c:pt idx="14">
                  <c:v>62.0</c:v>
                </c:pt>
                <c:pt idx="15">
                  <c:v>62.0</c:v>
                </c:pt>
                <c:pt idx="16">
                  <c:v>62.0</c:v>
                </c:pt>
                <c:pt idx="17">
                  <c:v>62.0</c:v>
                </c:pt>
                <c:pt idx="18">
                  <c:v>56.25</c:v>
                </c:pt>
                <c:pt idx="19">
                  <c:v>62.5</c:v>
                </c:pt>
                <c:pt idx="20">
                  <c:v>6.25</c:v>
                </c:pt>
                <c:pt idx="21">
                  <c:v>12.5</c:v>
                </c:pt>
                <c:pt idx="22">
                  <c:v>18.75</c:v>
                </c:pt>
                <c:pt idx="23">
                  <c:v>62.5</c:v>
                </c:pt>
                <c:pt idx="24">
                  <c:v>62.5</c:v>
                </c:pt>
                <c:pt idx="25">
                  <c:v>62.5</c:v>
                </c:pt>
                <c:pt idx="26">
                  <c:v>30.0</c:v>
                </c:pt>
                <c:pt idx="27">
                  <c:v>50.0</c:v>
                </c:pt>
                <c:pt idx="28">
                  <c:v>62.5</c:v>
                </c:pt>
                <c:pt idx="29">
                  <c:v>62.5</c:v>
                </c:pt>
                <c:pt idx="30">
                  <c:v>62.5</c:v>
                </c:pt>
              </c:numCache>
            </c:numRef>
          </c:yVal>
          <c:smooth val="0"/>
        </c:ser>
        <c:ser>
          <c:idx val="3"/>
          <c:order val="3"/>
          <c:tx>
            <c:strRef>
              <c:f>'Marc Model RepRate'!$C$1</c:f>
              <c:strCache>
                <c:ptCount val="1"/>
                <c:pt idx="0">
                  <c:v>RepRate [Hz]</c:v>
                </c:pt>
              </c:strCache>
            </c:strRef>
          </c:tx>
          <c:xVal>
            <c:numRef>
              <c:f>'Marc Model RepRate'!$A$2:$A$32</c:f>
              <c:numCache>
                <c:formatCode>m/d/yy</c:formatCode>
                <c:ptCount val="31"/>
                <c:pt idx="0">
                  <c:v>43651.0</c:v>
                </c:pt>
                <c:pt idx="1">
                  <c:v>43739.0</c:v>
                </c:pt>
                <c:pt idx="2">
                  <c:v>43831.0</c:v>
                </c:pt>
                <c:pt idx="3">
                  <c:v>43891.0</c:v>
                </c:pt>
                <c:pt idx="4">
                  <c:v>44013.0</c:v>
                </c:pt>
                <c:pt idx="5">
                  <c:v>44075.0</c:v>
                </c:pt>
                <c:pt idx="6">
                  <c:v>44197.0</c:v>
                </c:pt>
                <c:pt idx="7">
                  <c:v>44256.0</c:v>
                </c:pt>
                <c:pt idx="8">
                  <c:v>44317.0</c:v>
                </c:pt>
                <c:pt idx="12">
                  <c:v>44470.0</c:v>
                </c:pt>
                <c:pt idx="13">
                  <c:v>44531.0</c:v>
                </c:pt>
                <c:pt idx="14">
                  <c:v>44576.0</c:v>
                </c:pt>
                <c:pt idx="15">
                  <c:v>44621.0</c:v>
                </c:pt>
                <c:pt idx="16">
                  <c:v>44682.0</c:v>
                </c:pt>
                <c:pt idx="17">
                  <c:v>44743.0</c:v>
                </c:pt>
                <c:pt idx="23">
                  <c:v>44835.0</c:v>
                </c:pt>
                <c:pt idx="24">
                  <c:v>44927.0</c:v>
                </c:pt>
                <c:pt idx="25">
                  <c:v>45108.0</c:v>
                </c:pt>
                <c:pt idx="26">
                  <c:v>45292.0</c:v>
                </c:pt>
                <c:pt idx="27">
                  <c:v>45536.0</c:v>
                </c:pt>
                <c:pt idx="28">
                  <c:v>45658.0</c:v>
                </c:pt>
                <c:pt idx="29">
                  <c:v>45748.0</c:v>
                </c:pt>
                <c:pt idx="30">
                  <c:v>45901.0</c:v>
                </c:pt>
              </c:numCache>
            </c:numRef>
          </c:xVal>
          <c:yVal>
            <c:numRef>
              <c:f>'Marc Model RepRate'!$C$2:$C$32</c:f>
              <c:numCache>
                <c:formatCode>General</c:formatCode>
                <c:ptCount val="31"/>
                <c:pt idx="0">
                  <c:v>1.0</c:v>
                </c:pt>
                <c:pt idx="1">
                  <c:v>1.0</c:v>
                </c:pt>
                <c:pt idx="2">
                  <c:v>2.0</c:v>
                </c:pt>
                <c:pt idx="3">
                  <c:v>7.0</c:v>
                </c:pt>
                <c:pt idx="4">
                  <c:v>7.0</c:v>
                </c:pt>
                <c:pt idx="5">
                  <c:v>14.0</c:v>
                </c:pt>
                <c:pt idx="6">
                  <c:v>14.0</c:v>
                </c:pt>
                <c:pt idx="7">
                  <c:v>14.0</c:v>
                </c:pt>
                <c:pt idx="8">
                  <c:v>14.0</c:v>
                </c:pt>
                <c:pt idx="9">
                  <c:v>14.0</c:v>
                </c:pt>
                <c:pt idx="10">
                  <c:v>14.0</c:v>
                </c:pt>
                <c:pt idx="11">
                  <c:v>14.0</c:v>
                </c:pt>
                <c:pt idx="12">
                  <c:v>1.0</c:v>
                </c:pt>
                <c:pt idx="13">
                  <c:v>1.0</c:v>
                </c:pt>
                <c:pt idx="14">
                  <c:v>2.0</c:v>
                </c:pt>
                <c:pt idx="15">
                  <c:v>7.0</c:v>
                </c:pt>
                <c:pt idx="16">
                  <c:v>14.0</c:v>
                </c:pt>
                <c:pt idx="17">
                  <c:v>14.0</c:v>
                </c:pt>
                <c:pt idx="18">
                  <c:v>14.0</c:v>
                </c:pt>
                <c:pt idx="19">
                  <c:v>14.0</c:v>
                </c:pt>
                <c:pt idx="20">
                  <c:v>14.0</c:v>
                </c:pt>
                <c:pt idx="21">
                  <c:v>14.0</c:v>
                </c:pt>
                <c:pt idx="22">
                  <c:v>14.0</c:v>
                </c:pt>
                <c:pt idx="23">
                  <c:v>1.0</c:v>
                </c:pt>
                <c:pt idx="24">
                  <c:v>2.0</c:v>
                </c:pt>
                <c:pt idx="25">
                  <c:v>7.0</c:v>
                </c:pt>
                <c:pt idx="26">
                  <c:v>14.0</c:v>
                </c:pt>
                <c:pt idx="27">
                  <c:v>14.0</c:v>
                </c:pt>
                <c:pt idx="28">
                  <c:v>14.0</c:v>
                </c:pt>
                <c:pt idx="29">
                  <c:v>14.0</c:v>
                </c:pt>
                <c:pt idx="30">
                  <c:v>14.0</c:v>
                </c:pt>
              </c:numCache>
            </c:numRef>
          </c:yVal>
          <c:smooth val="0"/>
        </c:ser>
        <c:dLbls>
          <c:showLegendKey val="0"/>
          <c:showVal val="0"/>
          <c:showCatName val="0"/>
          <c:showSerName val="0"/>
          <c:showPercent val="0"/>
          <c:showBubbleSize val="0"/>
        </c:dLbls>
        <c:axId val="-2090570040"/>
        <c:axId val="-2090585560"/>
      </c:scatterChart>
      <c:valAx>
        <c:axId val="-2090594392"/>
        <c:scaling>
          <c:orientation val="minMax"/>
          <c:max val="46300.0"/>
          <c:min val="43620.0"/>
        </c:scaling>
        <c:delete val="0"/>
        <c:axPos val="b"/>
        <c:numFmt formatCode="m/d/yy" sourceLinked="1"/>
        <c:majorTickMark val="none"/>
        <c:minorTickMark val="none"/>
        <c:tickLblPos val="nextTo"/>
        <c:txPr>
          <a:bodyPr rot="-1800000"/>
          <a:lstStyle/>
          <a:p>
            <a:pPr>
              <a:defRPr/>
            </a:pPr>
            <a:endParaRPr lang="en-US"/>
          </a:p>
        </c:txPr>
        <c:crossAx val="-2090591064"/>
        <c:crosses val="autoZero"/>
        <c:crossBetween val="midCat"/>
        <c:majorUnit val="200.0"/>
      </c:valAx>
      <c:valAx>
        <c:axId val="-2090591064"/>
        <c:scaling>
          <c:orientation val="minMax"/>
        </c:scaling>
        <c:delete val="0"/>
        <c:axPos val="l"/>
        <c:majorGridlines/>
        <c:title>
          <c:tx>
            <c:rich>
              <a:bodyPr/>
              <a:lstStyle/>
              <a:p>
                <a:pPr>
                  <a:defRPr sz="1600"/>
                </a:pPr>
                <a:r>
                  <a:rPr lang="en-US" sz="1600"/>
                  <a:t>Energy,</a:t>
                </a:r>
                <a:r>
                  <a:rPr lang="en-US" sz="1600" baseline="0"/>
                  <a:t> Power</a:t>
                </a:r>
              </a:p>
            </c:rich>
          </c:tx>
          <c:layout/>
          <c:overlay val="0"/>
        </c:title>
        <c:numFmt formatCode="General" sourceLinked="1"/>
        <c:majorTickMark val="none"/>
        <c:minorTickMark val="none"/>
        <c:tickLblPos val="nextTo"/>
        <c:crossAx val="-2090594392"/>
        <c:crosses val="autoZero"/>
        <c:crossBetween val="midCat"/>
      </c:valAx>
      <c:valAx>
        <c:axId val="-2090585560"/>
        <c:scaling>
          <c:orientation val="minMax"/>
        </c:scaling>
        <c:delete val="0"/>
        <c:axPos val="r"/>
        <c:title>
          <c:tx>
            <c:rich>
              <a:bodyPr rot="-5400000" vert="horz"/>
              <a:lstStyle/>
              <a:p>
                <a:pPr>
                  <a:defRPr sz="1600"/>
                </a:pPr>
                <a:r>
                  <a:rPr lang="en-US" sz="1600"/>
                  <a:t>Rep. RAte, Current</a:t>
                </a:r>
              </a:p>
            </c:rich>
          </c:tx>
          <c:layout/>
          <c:overlay val="0"/>
        </c:title>
        <c:numFmt formatCode="General" sourceLinked="1"/>
        <c:majorTickMark val="out"/>
        <c:minorTickMark val="none"/>
        <c:tickLblPos val="nextTo"/>
        <c:txPr>
          <a:bodyPr/>
          <a:lstStyle/>
          <a:p>
            <a:pPr>
              <a:defRPr>
                <a:solidFill>
                  <a:schemeClr val="accent1"/>
                </a:solidFill>
              </a:defRPr>
            </a:pPr>
            <a:endParaRPr lang="en-US"/>
          </a:p>
        </c:txPr>
        <c:crossAx val="-2090570040"/>
        <c:crosses val="max"/>
        <c:crossBetween val="midCat"/>
      </c:valAx>
      <c:valAx>
        <c:axId val="-2090570040"/>
        <c:scaling>
          <c:orientation val="minMax"/>
        </c:scaling>
        <c:delete val="1"/>
        <c:axPos val="b"/>
        <c:numFmt formatCode="m/d/yy" sourceLinked="1"/>
        <c:majorTickMark val="out"/>
        <c:minorTickMark val="none"/>
        <c:tickLblPos val="nextTo"/>
        <c:crossAx val="-2090585560"/>
        <c:crosses val="autoZero"/>
        <c:crossBetween val="midCat"/>
      </c:valAx>
    </c:plotArea>
    <c:legend>
      <c:legendPos val="r"/>
      <c:layout>
        <c:manualLayout>
          <c:xMode val="edge"/>
          <c:yMode val="edge"/>
          <c:x val="0.558582484710125"/>
          <c:y val="0.411585459815014"/>
          <c:w val="0.164364002426906"/>
          <c:h val="0.171030359459609"/>
        </c:manualLayout>
      </c:layout>
      <c:overlay val="0"/>
      <c:spPr>
        <a:solidFill>
          <a:schemeClr val="bg2"/>
        </a:solidFill>
        <a:effectLst>
          <a:outerShdw blurRad="50800" dist="38100" dir="2700000" algn="tl" rotWithShape="0">
            <a:srgbClr val="000000">
              <a:alpha val="43000"/>
            </a:srgbClr>
          </a:outerShdw>
        </a:effectLst>
      </c:sp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A3AE58-0CB7-2B49-BC2B-99543F812727}" type="datetimeFigureOut">
              <a:rPr lang="sv-SE" smtClean="0"/>
              <a:t>28/10/14</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441830-0E87-9D46-A15F-C0C0B780FA23}" type="datetimeFigureOut">
              <a:rPr lang="sv-SE" smtClean="0"/>
              <a:t>28/10/14</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1</a:t>
            </a:fld>
            <a:endParaRPr lang="sv-SE"/>
          </a:p>
        </p:txBody>
      </p:sp>
    </p:spTree>
    <p:extLst>
      <p:ext uri="{BB962C8B-B14F-4D97-AF65-F5344CB8AC3E}">
        <p14:creationId xmlns:p14="http://schemas.microsoft.com/office/powerpoint/2010/main" val="1609588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F0D364D8-3656-7F4B-AAFC-4F36EC183845}" type="slidenum">
              <a:rPr lang="en-US"/>
              <a:pPr>
                <a:defRPr/>
              </a:pPr>
              <a:t>10</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AB89154D-4AEA-034F-A72E-0318C3416AE0}" type="slidenum">
              <a:rPr lang="en-US"/>
              <a:pPr>
                <a:defRPr/>
              </a:pPr>
              <a:t>11</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11FF6140-3946-3648-8F97-A077BCDFCC90}" type="slidenum">
              <a:rPr lang="en-US"/>
              <a:pPr>
                <a:defRPr/>
              </a:pPr>
              <a:t>12</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B5D9B086-A95D-C745-83BE-4D2A8D016A24}" type="slidenum">
              <a:rPr lang="en-US"/>
              <a:pPr>
                <a:defRPr/>
              </a:pPr>
              <a:t>13</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D6A512C3-62D4-9A4A-9972-9B8574C36946}" type="slidenum">
              <a:rPr lang="en-US"/>
              <a:pPr>
                <a:defRPr/>
              </a:pPr>
              <a:t>14</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15</a:t>
            </a:fld>
            <a:endParaRPr lang="sv-SE"/>
          </a:p>
        </p:txBody>
      </p:sp>
    </p:spTree>
    <p:extLst>
      <p:ext uri="{BB962C8B-B14F-4D97-AF65-F5344CB8AC3E}">
        <p14:creationId xmlns:p14="http://schemas.microsoft.com/office/powerpoint/2010/main" val="1014215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Working group different projects</a:t>
            </a:r>
          </a:p>
          <a:p>
            <a:r>
              <a:rPr lang="en-US" dirty="0" smtClean="0"/>
              <a:t>Developing procedures for operation</a:t>
            </a:r>
          </a:p>
          <a:p>
            <a:endParaRPr lang="en-US" dirty="0"/>
          </a:p>
        </p:txBody>
      </p:sp>
      <p:sp>
        <p:nvSpPr>
          <p:cNvPr id="4" name="Slide Number Placeholder 3"/>
          <p:cNvSpPr>
            <a:spLocks noGrp="1"/>
          </p:cNvSpPr>
          <p:nvPr>
            <p:ph type="sldNum" sz="quarter" idx="10"/>
          </p:nvPr>
        </p:nvSpPr>
        <p:spPr/>
        <p:txBody>
          <a:bodyPr/>
          <a:lstStyle/>
          <a:p>
            <a:fld id="{9DE0035E-6164-C447-BCFF-46EC70F74028}" type="slidenum">
              <a:rPr lang="sv-SE" smtClean="0"/>
              <a:t>16</a:t>
            </a:fld>
            <a:endParaRPr lang="sv-SE"/>
          </a:p>
        </p:txBody>
      </p:sp>
    </p:spTree>
    <p:extLst>
      <p:ext uri="{BB962C8B-B14F-4D97-AF65-F5344CB8AC3E}">
        <p14:creationId xmlns:p14="http://schemas.microsoft.com/office/powerpoint/2010/main" val="2153014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a:t>Energy</a:t>
            </a:r>
          </a:p>
          <a:p>
            <a:pPr lvl="1"/>
            <a:r>
              <a:rPr lang="en-US" sz="1200"/>
              <a:t>Climate</a:t>
            </a:r>
          </a:p>
          <a:p>
            <a:pPr lvl="1"/>
            <a:r>
              <a:rPr lang="en-US" sz="1200"/>
              <a:t>Health</a:t>
            </a:r>
          </a:p>
          <a:p>
            <a:pPr lvl="1"/>
            <a:r>
              <a:rPr lang="en-US" sz="1200"/>
              <a:t>Agriculture</a:t>
            </a:r>
          </a:p>
          <a:p>
            <a:pPr lvl="1"/>
            <a:r>
              <a:rPr lang="en-US" sz="1200"/>
              <a:t>Digital society</a:t>
            </a:r>
          </a:p>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17</a:t>
            </a:fld>
            <a:endParaRPr lang="sv-SE"/>
          </a:p>
        </p:txBody>
      </p:sp>
    </p:spTree>
    <p:extLst>
      <p:ext uri="{BB962C8B-B14F-4D97-AF65-F5344CB8AC3E}">
        <p14:creationId xmlns:p14="http://schemas.microsoft.com/office/powerpoint/2010/main" val="64644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23</a:t>
            </a:fld>
            <a:endParaRPr lang="sv-SE"/>
          </a:p>
        </p:txBody>
      </p:sp>
    </p:spTree>
    <p:extLst>
      <p:ext uri="{BB962C8B-B14F-4D97-AF65-F5344CB8AC3E}">
        <p14:creationId xmlns:p14="http://schemas.microsoft.com/office/powerpoint/2010/main" val="3807996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24</a:t>
            </a:fld>
            <a:endParaRPr lang="sv-SE"/>
          </a:p>
        </p:txBody>
      </p:sp>
    </p:spTree>
    <p:extLst>
      <p:ext uri="{BB962C8B-B14F-4D97-AF65-F5344CB8AC3E}">
        <p14:creationId xmlns:p14="http://schemas.microsoft.com/office/powerpoint/2010/main" val="3807996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2</a:t>
            </a:fld>
            <a:endParaRPr lang="sv-SE"/>
          </a:p>
        </p:txBody>
      </p:sp>
    </p:spTree>
    <p:extLst>
      <p:ext uri="{BB962C8B-B14F-4D97-AF65-F5344CB8AC3E}">
        <p14:creationId xmlns:p14="http://schemas.microsoft.com/office/powerpoint/2010/main" val="3066812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25</a:t>
            </a:fld>
            <a:endParaRPr lang="sv-SE"/>
          </a:p>
        </p:txBody>
      </p:sp>
    </p:spTree>
    <p:extLst>
      <p:ext uri="{BB962C8B-B14F-4D97-AF65-F5344CB8AC3E}">
        <p14:creationId xmlns:p14="http://schemas.microsoft.com/office/powerpoint/2010/main" val="2379315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26</a:t>
            </a:fld>
            <a:endParaRPr lang="sv-SE"/>
          </a:p>
        </p:txBody>
      </p:sp>
    </p:spTree>
    <p:extLst>
      <p:ext uri="{BB962C8B-B14F-4D97-AF65-F5344CB8AC3E}">
        <p14:creationId xmlns:p14="http://schemas.microsoft.com/office/powerpoint/2010/main" val="3807996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27</a:t>
            </a:fld>
            <a:endParaRPr lang="sv-SE"/>
          </a:p>
        </p:txBody>
      </p:sp>
    </p:spTree>
    <p:extLst>
      <p:ext uri="{BB962C8B-B14F-4D97-AF65-F5344CB8AC3E}">
        <p14:creationId xmlns:p14="http://schemas.microsoft.com/office/powerpoint/2010/main" val="773218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28</a:t>
            </a:fld>
            <a:endParaRPr lang="sv-SE"/>
          </a:p>
        </p:txBody>
      </p:sp>
    </p:spTree>
    <p:extLst>
      <p:ext uri="{BB962C8B-B14F-4D97-AF65-F5344CB8AC3E}">
        <p14:creationId xmlns:p14="http://schemas.microsoft.com/office/powerpoint/2010/main" val="744773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29</a:t>
            </a:fld>
            <a:endParaRPr lang="sv-SE"/>
          </a:p>
        </p:txBody>
      </p:sp>
    </p:spTree>
    <p:extLst>
      <p:ext uri="{BB962C8B-B14F-4D97-AF65-F5344CB8AC3E}">
        <p14:creationId xmlns:p14="http://schemas.microsoft.com/office/powerpoint/2010/main" val="744773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30</a:t>
            </a:fld>
            <a:endParaRPr lang="sv-SE"/>
          </a:p>
        </p:txBody>
      </p:sp>
    </p:spTree>
    <p:extLst>
      <p:ext uri="{BB962C8B-B14F-4D97-AF65-F5344CB8AC3E}">
        <p14:creationId xmlns:p14="http://schemas.microsoft.com/office/powerpoint/2010/main" val="2361171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31</a:t>
            </a:fld>
            <a:endParaRPr lang="sv-SE"/>
          </a:p>
        </p:txBody>
      </p:sp>
    </p:spTree>
    <p:extLst>
      <p:ext uri="{BB962C8B-B14F-4D97-AF65-F5344CB8AC3E}">
        <p14:creationId xmlns:p14="http://schemas.microsoft.com/office/powerpoint/2010/main" val="1074504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32</a:t>
            </a:fld>
            <a:endParaRPr lang="sv-SE"/>
          </a:p>
        </p:txBody>
      </p:sp>
    </p:spTree>
    <p:extLst>
      <p:ext uri="{BB962C8B-B14F-4D97-AF65-F5344CB8AC3E}">
        <p14:creationId xmlns:p14="http://schemas.microsoft.com/office/powerpoint/2010/main" val="748877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3AF8BFBB-7E0F-EB4A-BFC5-E47A0FC5E149}" type="slidenum">
              <a:rPr lang="en-US"/>
              <a:pPr>
                <a:defRPr/>
              </a:pPr>
              <a:t>35</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36</a:t>
            </a:fld>
            <a:endParaRPr lang="sv-SE"/>
          </a:p>
        </p:txBody>
      </p:sp>
    </p:spTree>
    <p:extLst>
      <p:ext uri="{BB962C8B-B14F-4D97-AF65-F5344CB8AC3E}">
        <p14:creationId xmlns:p14="http://schemas.microsoft.com/office/powerpoint/2010/main" val="88672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29CBFFB4-F73E-5A4C-84AB-2DDF9FD0FC0E}" type="slidenum">
              <a:rPr lang="en-US"/>
              <a:pPr>
                <a:defRPr/>
              </a:pPr>
              <a:t>3</a:t>
            </a:fld>
            <a:endParaRPr lang="en-US"/>
          </a:p>
        </p:txBody>
      </p:sp>
      <p:sp>
        <p:nvSpPr>
          <p:cNvPr id="9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331"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37</a:t>
            </a:fld>
            <a:endParaRPr lang="sv-SE"/>
          </a:p>
        </p:txBody>
      </p:sp>
    </p:spTree>
    <p:extLst>
      <p:ext uri="{BB962C8B-B14F-4D97-AF65-F5344CB8AC3E}">
        <p14:creationId xmlns:p14="http://schemas.microsoft.com/office/powerpoint/2010/main" val="101121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CCBD73-919A-D244-A6EC-5328038F21F1}"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153589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202B2BD7-DF79-7D47-AAB5-1E813F6759E3}" type="slidenum">
              <a:rPr lang="en-US"/>
              <a:pPr>
                <a:defRPr/>
              </a:pPr>
              <a:t>4</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p:cNvSpPr>
          <p:nvPr>
            <p:ph type="body" idx="1"/>
          </p:nvPr>
        </p:nvSpPr>
        <p:spPr/>
        <p:txBody>
          <a:bodyPr/>
          <a:lstStyle/>
          <a:p>
            <a:pPr eaLnBrk="1" hangingPunct="1">
              <a:defRPr/>
            </a:pPr>
            <a:r>
              <a:rPr lang="en-US" dirty="0" smtClean="0">
                <a:cs typeface="+mn-cs"/>
              </a:rPr>
              <a:t>Mention licenses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C75C9C6F-1C7D-F645-A6DB-DBB077A412C8}" type="slidenum">
              <a:rPr lang="en-US"/>
              <a:pPr>
                <a:defRPr/>
              </a:pPr>
              <a:t>5</a:t>
            </a:fld>
            <a:endParaRPr lang="en-US"/>
          </a:p>
        </p:txBody>
      </p:sp>
      <p:sp>
        <p:nvSpPr>
          <p:cNvPr id="9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331"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FB08B681-263B-6D42-8067-5F803E4221FA}" type="slidenum">
              <a:rPr lang="en-US"/>
              <a:pPr>
                <a:defRPr/>
              </a:pPr>
              <a:t>6</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p:cNvSpPr>
          <p:nvPr>
            <p:ph type="body" idx="1"/>
          </p:nvPr>
        </p:nvSpPr>
        <p:spPr>
          <a:xfrm>
            <a:off x="699455" y="4357055"/>
            <a:ext cx="5486400" cy="4114800"/>
          </a:xfrm>
        </p:spPr>
        <p:txBody>
          <a:bodyPr/>
          <a:lstStyle/>
          <a:p>
            <a:pPr eaLnBrk="1" hangingPunct="1">
              <a:defRPr/>
            </a:pPr>
            <a:r>
              <a:rPr lang="en-US" dirty="0" smtClean="0">
                <a:cs typeface="+mn-cs"/>
              </a:rPr>
              <a:t>PDM, managing of information, </a:t>
            </a:r>
            <a:r>
              <a:rPr lang="en-US" dirty="0" err="1" smtClean="0">
                <a:cs typeface="+mn-cs"/>
              </a:rPr>
              <a:t>etc</a:t>
            </a:r>
            <a:endParaRPr lang="en-US" dirty="0"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p:txBody>
          <a:bodyPr/>
          <a:lstStyle/>
          <a:p>
            <a:pPr>
              <a:defRPr/>
            </a:pPr>
            <a:fld id="{3C470779-4B4F-E647-9815-A9E50765A730}" type="slidenum">
              <a:rPr lang="en-US"/>
              <a:pPr>
                <a:defRPr/>
              </a:pPr>
              <a:t>7</a:t>
            </a:fld>
            <a:endParaRPr lang="en-US"/>
          </a:p>
        </p:txBody>
      </p:sp>
      <p:sp>
        <p:nvSpPr>
          <p:cNvPr id="97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7283" name="Rectangle 3"/>
          <p:cNvSpPr>
            <a:spLocks noGrp="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t>8</a:t>
            </a:fld>
            <a:endParaRPr lang="sv-SE"/>
          </a:p>
        </p:txBody>
      </p:sp>
    </p:spTree>
    <p:extLst>
      <p:ext uri="{BB962C8B-B14F-4D97-AF65-F5344CB8AC3E}">
        <p14:creationId xmlns:p14="http://schemas.microsoft.com/office/powerpoint/2010/main" val="64326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Superconducting </a:t>
            </a:r>
            <a:r>
              <a:rPr lang="en-US" dirty="0" err="1" smtClean="0"/>
              <a:t>linac</a:t>
            </a:r>
            <a:endParaRPr lang="en-US" dirty="0" smtClean="0"/>
          </a:p>
          <a:p>
            <a:r>
              <a:rPr lang="en-US" dirty="0" smtClean="0"/>
              <a:t>Solid-state</a:t>
            </a:r>
            <a:r>
              <a:rPr lang="en-US" baseline="0" dirty="0" smtClean="0"/>
              <a:t> r</a:t>
            </a:r>
            <a:r>
              <a:rPr lang="en-US" dirty="0" smtClean="0"/>
              <a:t>otating tungsten target</a:t>
            </a:r>
          </a:p>
          <a:p>
            <a:r>
              <a:rPr lang="en-US" dirty="0" smtClean="0"/>
              <a:t>The latest instrument suite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89738D3-7715-0C4A-857D-0EED37D056F4}" type="slidenum">
              <a:rPr lang="en-US" smtClean="0"/>
              <a:t>9</a:t>
            </a:fld>
            <a:endParaRPr lang="en-US"/>
          </a:p>
        </p:txBody>
      </p:sp>
    </p:spTree>
    <p:extLst>
      <p:ext uri="{BB962C8B-B14F-4D97-AF65-F5344CB8AC3E}">
        <p14:creationId xmlns:p14="http://schemas.microsoft.com/office/powerpoint/2010/main" val="2777065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3843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4B6CE20-AFC7-3F45-B0E0-5A45C0AF0FEF}" type="datetime1">
              <a:rPr lang="en-US" smtClean="0"/>
              <a:t>28/10/14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9325847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3D1E751-A629-5E4A-A202-65D0E0233AA2}" type="datetime1">
              <a:rPr lang="en-US" smtClean="0"/>
              <a:t>28/10/14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7041013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F3D8524D-C923-984C-AA4B-C3BB39D88DE4}" type="datetime1">
              <a:rPr lang="en-US" smtClean="0"/>
              <a:t>28/10/14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65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54AD09B-6E0E-F342-90BC-7E5749EEA10B}" type="datetime1">
              <a:rPr lang="en-US" smtClean="0"/>
              <a:t>28/10/14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0334589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DBDF2D1-8BC8-2440-AB2E-6BB6C9E19346}" type="datetime1">
              <a:rPr lang="en-US" smtClean="0"/>
              <a:t>28/10/14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37502372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11" name="Bildobjekt 10" descr="ESS-logga-blå.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DF9349A-E89C-B948-9787-66E804B9853F}" type="datetime1">
              <a:rPr lang="en-US" smtClean="0"/>
              <a:t>28/10/14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3617536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1" y="1085269"/>
            <a:ext cx="8229599" cy="4553531"/>
          </a:xfrm>
        </p:spPr>
        <p:txBody>
          <a:bodyPr/>
          <a:lstStyle>
            <a:lvl1pPr marL="0" indent="0" algn="l">
              <a:buNone/>
              <a:defRPr>
                <a:solidFill>
                  <a:schemeClr val="tx1"/>
                </a:solidFill>
              </a:defRPr>
            </a:lvl1pPr>
            <a:lvl2pPr marL="457160" indent="0" algn="ctr">
              <a:buNone/>
              <a:defRPr>
                <a:solidFill>
                  <a:schemeClr val="tx1">
                    <a:tint val="75000"/>
                  </a:schemeClr>
                </a:solidFill>
              </a:defRPr>
            </a:lvl2pPr>
            <a:lvl3pPr marL="914319" indent="0" algn="ctr">
              <a:buNone/>
              <a:defRPr>
                <a:solidFill>
                  <a:schemeClr val="tx1">
                    <a:tint val="75000"/>
                  </a:schemeClr>
                </a:solidFill>
              </a:defRPr>
            </a:lvl3pPr>
            <a:lvl4pPr marL="1371479" indent="0" algn="ctr">
              <a:buNone/>
              <a:defRPr>
                <a:solidFill>
                  <a:schemeClr val="tx1">
                    <a:tint val="75000"/>
                  </a:schemeClr>
                </a:solidFill>
              </a:defRPr>
            </a:lvl4pPr>
            <a:lvl5pPr marL="1828639" indent="0" algn="ctr">
              <a:buNone/>
              <a:defRPr>
                <a:solidFill>
                  <a:schemeClr val="tx1">
                    <a:tint val="75000"/>
                  </a:schemeClr>
                </a:solidFill>
              </a:defRPr>
            </a:lvl5pPr>
            <a:lvl6pPr marL="2285798" indent="0" algn="ctr">
              <a:buNone/>
              <a:defRPr>
                <a:solidFill>
                  <a:schemeClr val="tx1">
                    <a:tint val="75000"/>
                  </a:schemeClr>
                </a:solidFill>
              </a:defRPr>
            </a:lvl6pPr>
            <a:lvl7pPr marL="2742958" indent="0" algn="ctr">
              <a:buNone/>
              <a:defRPr>
                <a:solidFill>
                  <a:schemeClr val="tx1">
                    <a:tint val="75000"/>
                  </a:schemeClr>
                </a:solidFill>
              </a:defRPr>
            </a:lvl7pPr>
            <a:lvl8pPr marL="3200117" indent="0" algn="ctr">
              <a:buNone/>
              <a:defRPr>
                <a:solidFill>
                  <a:schemeClr val="tx1">
                    <a:tint val="75000"/>
                  </a:schemeClr>
                </a:solidFill>
              </a:defRPr>
            </a:lvl8pPr>
            <a:lvl9pPr marL="3657277" indent="0" algn="ctr">
              <a:buNone/>
              <a:defRPr>
                <a:solidFill>
                  <a:schemeClr val="tx1">
                    <a:tint val="75000"/>
                  </a:schemeClr>
                </a:solidFill>
              </a:defRPr>
            </a:lvl9pPr>
          </a:lstStyle>
          <a:p>
            <a:r>
              <a:rPr lang="sv-SE"/>
              <a:t>Click to edit Master subtitle style</a:t>
            </a:r>
            <a:endParaRPr lang="en-US"/>
          </a:p>
        </p:txBody>
      </p:sp>
      <p:sp>
        <p:nvSpPr>
          <p:cNvPr id="7" name="Title Placeholder 1"/>
          <p:cNvSpPr>
            <a:spLocks noGrp="1"/>
          </p:cNvSpPr>
          <p:nvPr>
            <p:ph type="title"/>
          </p:nvPr>
        </p:nvSpPr>
        <p:spPr>
          <a:xfrm>
            <a:off x="457200" y="158736"/>
            <a:ext cx="8229600" cy="736874"/>
          </a:xfrm>
          <a:prstGeom prst="rect">
            <a:avLst/>
          </a:prstGeom>
        </p:spPr>
        <p:txBody>
          <a:bodyPr vert="horz" lIns="91432" tIns="45716" rIns="91432" bIns="45716" rtlCol="0" anchor="ctr">
            <a:normAutofit/>
          </a:bodyPr>
          <a:lstStyle/>
          <a:p>
            <a:r>
              <a:rPr lang="sv-SE"/>
              <a:t>Click to edit Master title style</a:t>
            </a:r>
            <a:endParaRPr lang="en-US"/>
          </a:p>
        </p:txBody>
      </p:sp>
    </p:spTree>
    <p:extLst>
      <p:ext uri="{BB962C8B-B14F-4D97-AF65-F5344CB8AC3E}">
        <p14:creationId xmlns:p14="http://schemas.microsoft.com/office/powerpoint/2010/main" val="33202417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4907823" y="1615023"/>
            <a:ext cx="3784600"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endParaRPr lang="en-US"/>
          </a:p>
        </p:txBody>
      </p:sp>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a:xfrm>
            <a:off x="457201" y="6356351"/>
            <a:ext cx="2133600" cy="365125"/>
          </a:xfrm>
          <a:prstGeom prst="rect">
            <a:avLst/>
          </a:prstGeom>
        </p:spPr>
        <p:txBody>
          <a:bodyPr/>
          <a:lstStyle/>
          <a:p>
            <a:fld id="{FD117B30-06C9-AA4B-9198-6E5216341B8A}" type="datetimeFigureOut">
              <a:rPr lang="en-US" smtClean="0"/>
              <a:t>28/10/14</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42DFE335-1676-CD4D-ADC2-4D8741C093F6}" type="slidenum">
              <a:rPr lang="en-US" smtClean="0"/>
              <a:t>‹#›</a:t>
            </a:fld>
            <a:endParaRPr lang="en-US"/>
          </a:p>
        </p:txBody>
      </p:sp>
      <p:sp>
        <p:nvSpPr>
          <p:cNvPr id="12" name="Text Placeholder 11"/>
          <p:cNvSpPr>
            <a:spLocks noGrp="1"/>
          </p:cNvSpPr>
          <p:nvPr>
            <p:ph type="body" sz="quarter" idx="14"/>
          </p:nvPr>
        </p:nvSpPr>
        <p:spPr>
          <a:xfrm>
            <a:off x="457200" y="1614488"/>
            <a:ext cx="4265613" cy="3784600"/>
          </a:xfrm>
        </p:spPr>
        <p:txBody>
          <a:bodyPr/>
          <a:lstStyle>
            <a:lvl4pPr marL="1371479" indent="0">
              <a:buNone/>
              <a:defRPr/>
            </a:lvl4pPr>
            <a:lvl5pPr marL="1828639" indent="0">
              <a:buNone/>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p:txBody>
      </p:sp>
    </p:spTree>
    <p:extLst>
      <p:ext uri="{BB962C8B-B14F-4D97-AF65-F5344CB8AC3E}">
        <p14:creationId xmlns:p14="http://schemas.microsoft.com/office/powerpoint/2010/main" val="20034332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icture to the lef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457200" y="1615023"/>
            <a:ext cx="3784600"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a:lstStyle/>
          <a:p>
            <a:r>
              <a:rPr lang="sv-SE" smtClean="0"/>
              <a:t>Drag picture to placeholder or click icon to add</a:t>
            </a:r>
            <a:endParaRPr lang="en-US"/>
          </a:p>
        </p:txBody>
      </p:sp>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FD117B30-06C9-AA4B-9198-6E5216341B8A}" type="datetimeFigureOut">
              <a:rPr lang="en-US" smtClean="0">
                <a:latin typeface="Calibri"/>
              </a:rPr>
              <a:pPr/>
              <a:t>28/10/14</a:t>
            </a:fld>
            <a:endParaRPr lang="en-US">
              <a:latin typeface="Calibri"/>
            </a:endParaRPr>
          </a:p>
        </p:txBody>
      </p:sp>
      <p:sp>
        <p:nvSpPr>
          <p:cNvPr id="4" name="Footer Placeholder 3"/>
          <p:cNvSpPr>
            <a:spLocks noGrp="1"/>
          </p:cNvSpPr>
          <p:nvPr>
            <p:ph type="ftr" sz="quarter" idx="11"/>
          </p:nvPr>
        </p:nvSpPr>
        <p:spPr/>
        <p:txBody>
          <a:bodyPr/>
          <a:lstStyle/>
          <a:p>
            <a:endParaRPr lang="en-US">
              <a:latin typeface="Calibri"/>
            </a:endParaRPr>
          </a:p>
        </p:txBody>
      </p:sp>
      <p:sp>
        <p:nvSpPr>
          <p:cNvPr id="5" name="Slide Number Placeholder 4"/>
          <p:cNvSpPr>
            <a:spLocks noGrp="1"/>
          </p:cNvSpPr>
          <p:nvPr>
            <p:ph type="sldNum" sz="quarter" idx="12"/>
          </p:nvPr>
        </p:nvSpPr>
        <p:spPr/>
        <p:txBody>
          <a:bodyPr/>
          <a:lstStyle/>
          <a:p>
            <a:fld id="{42DFE335-1676-CD4D-ADC2-4D8741C093F6}" type="slidenum">
              <a:rPr lang="en-US" smtClean="0">
                <a:latin typeface="Calibri"/>
              </a:rPr>
              <a:pPr/>
              <a:t>‹#›</a:t>
            </a:fld>
            <a:endParaRPr lang="en-US">
              <a:latin typeface="Calibri"/>
            </a:endParaRPr>
          </a:p>
        </p:txBody>
      </p:sp>
      <p:sp>
        <p:nvSpPr>
          <p:cNvPr id="12" name="Text Placeholder 11"/>
          <p:cNvSpPr>
            <a:spLocks noGrp="1"/>
          </p:cNvSpPr>
          <p:nvPr>
            <p:ph type="body" sz="quarter" idx="14"/>
          </p:nvPr>
        </p:nvSpPr>
        <p:spPr>
          <a:xfrm>
            <a:off x="4421187" y="1615023"/>
            <a:ext cx="4265613" cy="3784600"/>
          </a:xfrm>
        </p:spPr>
        <p:txBody>
          <a:bodyPr/>
          <a:lstStyle>
            <a:lvl4pPr marL="1371600" indent="0">
              <a:buNone/>
              <a:defRPr/>
            </a:lvl4pPr>
            <a:lvl5pPr marL="1828800" indent="0">
              <a:buNone/>
              <a:defRPr/>
            </a:lvl5pPr>
          </a:lstStyle>
          <a:p>
            <a:pPr lvl="0"/>
            <a:r>
              <a:rPr lang="sv-SE" smtClean="0"/>
              <a:t>Click to edit Master text styles</a:t>
            </a:r>
          </a:p>
          <a:p>
            <a:pPr lvl="1"/>
            <a:r>
              <a:rPr lang="sv-SE" smtClean="0"/>
              <a:t>Second level</a:t>
            </a:r>
          </a:p>
          <a:p>
            <a:pPr lvl="2"/>
            <a:r>
              <a:rPr lang="sv-SE" smtClean="0"/>
              <a:t>Third level</a:t>
            </a:r>
          </a:p>
        </p:txBody>
      </p:sp>
    </p:spTree>
    <p:extLst>
      <p:ext uri="{BB962C8B-B14F-4D97-AF65-F5344CB8AC3E}">
        <p14:creationId xmlns:p14="http://schemas.microsoft.com/office/powerpoint/2010/main" val="11513205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1372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28/10/14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t>28/10/14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49A5678A-D05F-FD42-9890-CCECCD9C8C54}" type="datetimeFigureOut">
              <a:rPr lang="sv-SE" smtClean="0"/>
              <a:t>28/10/14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49A5678A-D05F-FD42-9890-CCECCD9C8C54}" type="datetimeFigureOut">
              <a:rPr lang="sv-SE" smtClean="0"/>
              <a:t>28/10/14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9A5678A-D05F-FD42-9890-CCECCD9C8C54}" type="datetimeFigureOut">
              <a:rPr lang="sv-SE" smtClean="0"/>
              <a:t>28/10/14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t>28/10/14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28/10/14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28/10/14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28/10/14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28/10/14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1864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8954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9CC0C22-9EDB-E14B-9D1D-02359A0D0385}" type="datetime1">
              <a:rPr lang="en-US" smtClean="0"/>
              <a:t>28/10/14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10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0FA5BB91-6E5D-4E44-A313-B74B25380F86}" type="datetime1">
              <a:rPr lang="en-US" smtClean="0"/>
              <a:t>28/10/14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2111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4C0FE33-BB3B-F54C-A8F8-03B587A53342}" type="datetime1">
              <a:rPr lang="en-US" smtClean="0"/>
              <a:t>28/10/14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71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D0B4D03-6436-924D-BD12-1D8F540DD88C}" type="datetime1">
              <a:rPr lang="en-US" smtClean="0"/>
              <a:t>28/10/14</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t>‹#›</a:t>
            </a:fld>
            <a:endParaRPr lang="sv-SE"/>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5963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8F81278-4430-4444-9D70-1555BC514269}" type="datetime1">
              <a:rPr lang="en-US" smtClean="0"/>
              <a:t>28/10/14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t>‹#›</a:t>
            </a:fld>
            <a:endParaRPr lang="sv-SE"/>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310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8093289" cy="4038981"/>
          </a:xfrm>
          <a:prstGeom prst="rect">
            <a:avLst/>
          </a:prstGeom>
        </p:spPr>
        <p:txBody>
          <a:bodyPr vert="horz" lIns="0" tIns="0" rIns="0" bIns="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8F5C681F-1FB5-764D-BC0F-BB7944416E1E}" type="datetime1">
              <a:rPr lang="en-US" smtClean="0"/>
              <a:pPr/>
              <a:t>28/10/14</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pPr/>
              <a:t>‹#›</a:t>
            </a:fld>
            <a:endParaRPr lang="sv-SE"/>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8" name="Bildobjekt 7" descr="ESS-vit-logga.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dirty="0" smtClean="0"/>
              <a:t>Klicka här för att ändra format</a:t>
            </a:r>
            <a:endParaRPr lang="sv-SE" dirty="0"/>
          </a:p>
        </p:txBody>
      </p:sp>
    </p:spTree>
    <p:extLst>
      <p:ext uri="{BB962C8B-B14F-4D97-AF65-F5344CB8AC3E}">
        <p14:creationId xmlns:p14="http://schemas.microsoft.com/office/powerpoint/2010/main" val="15720040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5" r:id="rId3"/>
    <p:sldLayoutId id="2147483676"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77" r:id="rId16"/>
    <p:sldLayoutId id="2147483678" r:id="rId17"/>
    <p:sldLayoutId id="2147483679" r:id="rId18"/>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sldNum="0" hdr="0" ftr="0" dt="0"/>
  <p:txStyles>
    <p:titleStyle>
      <a:lvl1pPr algn="l" defTabSz="457200" rtl="0" eaLnBrk="1" latinLnBrk="0" hangingPunct="1">
        <a:spcBef>
          <a:spcPct val="0"/>
        </a:spcBef>
        <a:buNone/>
        <a:defRPr sz="2800" kern="1200">
          <a:solidFill>
            <a:schemeClr val="bg1"/>
          </a:solidFill>
          <a:effectLst>
            <a:innerShdw blurRad="28575" dist="25400" dir="16200000">
              <a:prstClr val="black">
                <a:alpha val="50000"/>
              </a:prstClr>
            </a:innerShdw>
          </a:effectLst>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5678A-D05F-FD42-9890-CCECCD9C8C54}" type="datetimeFigureOut">
              <a:rPr lang="sv-SE" smtClean="0"/>
              <a:t>28/10/14</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www.europeanspallationsource.se" TargetMode="External"/><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png"/><Relationship Id="rId1" Type="http://schemas.openxmlformats.org/officeDocument/2006/relationships/slideLayout" Target="../slideLayouts/slideLayout5.xml"/><Relationship Id="rId2" Type="http://schemas.openxmlformats.org/officeDocument/2006/relationships/image" Target="../media/image5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package" Target="../embeddings/Microsoft_Word_Document1.docx"/><Relationship Id="rId5" Type="http://schemas.openxmlformats.org/officeDocument/2006/relationships/image" Target="../media/image55.e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8.xml"/><Relationship Id="rId2"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2.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image" Target="../media/image14.pn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jpeg"/><Relationship Id="rId24" Type="http://schemas.openxmlformats.org/officeDocument/2006/relationships/hyperlink" Target="http://irfu-i.cea.fr/Page/474/irfu_signaturesac_der.png" TargetMode="External"/><Relationship Id="rId25" Type="http://schemas.openxmlformats.org/officeDocument/2006/relationships/image" Target="../media/image29.png"/><Relationship Id="rId26" Type="http://schemas.openxmlformats.org/officeDocument/2006/relationships/image" Target="../media/image30.jpeg"/><Relationship Id="rId27" Type="http://schemas.openxmlformats.org/officeDocument/2006/relationships/image" Target="../media/image31.png"/><Relationship Id="rId28" Type="http://schemas.openxmlformats.org/officeDocument/2006/relationships/image" Target="../media/image32.png"/><Relationship Id="rId29" Type="http://schemas.openxmlformats.org/officeDocument/2006/relationships/image" Target="../media/image33.jpe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jpe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14160" y="408940"/>
            <a:ext cx="2082800" cy="1114297"/>
          </a:xfrm>
          <a:prstGeom prst="rect">
            <a:avLst/>
          </a:prstGeom>
        </p:spPr>
      </p:pic>
      <p:sp>
        <p:nvSpPr>
          <p:cNvPr id="7" name="textruta 6"/>
          <p:cNvSpPr txBox="1"/>
          <p:nvPr/>
        </p:nvSpPr>
        <p:spPr>
          <a:xfrm>
            <a:off x="0" y="2181279"/>
            <a:ext cx="9144000" cy="2098010"/>
          </a:xfrm>
          <a:prstGeom prst="rect">
            <a:avLst/>
          </a:prstGeom>
          <a:noFill/>
        </p:spPr>
        <p:txBody>
          <a:bodyPr wrap="square" rtlCol="0">
            <a:spAutoFit/>
          </a:bodyPr>
          <a:lstStyle/>
          <a:p>
            <a:pPr algn="ctr"/>
            <a:r>
              <a:rPr lang="en-GB" sz="3600" dirty="0">
                <a:solidFill>
                  <a:srgbClr val="FFFFFF"/>
                </a:solidFill>
              </a:rPr>
              <a:t>The European Spallation </a:t>
            </a:r>
            <a:r>
              <a:rPr lang="en-GB" sz="3600" dirty="0" smtClean="0">
                <a:solidFill>
                  <a:srgbClr val="FFFFFF"/>
                </a:solidFill>
              </a:rPr>
              <a:t>Source: </a:t>
            </a:r>
          </a:p>
          <a:p>
            <a:pPr algn="ctr"/>
            <a:r>
              <a:rPr lang="en-GB" sz="3600" dirty="0" smtClean="0">
                <a:solidFill>
                  <a:srgbClr val="FFFFFF"/>
                </a:solidFill>
              </a:rPr>
              <a:t>Plans for Commissioning and Initial Operations</a:t>
            </a:r>
            <a:endParaRPr lang="en-GB" sz="3600" dirty="0">
              <a:solidFill>
                <a:srgbClr val="FFFFFF"/>
              </a:solidFill>
            </a:endParaRPr>
          </a:p>
          <a:p>
            <a:pPr algn="ctr">
              <a:lnSpc>
                <a:spcPct val="150000"/>
              </a:lnSpc>
            </a:pPr>
            <a:endParaRPr lang="en-GB" sz="2000" dirty="0" smtClean="0">
              <a:solidFill>
                <a:srgbClr val="FFFFFF"/>
              </a:solidFill>
            </a:endParaRPr>
          </a:p>
          <a:p>
            <a:pPr algn="ctr">
              <a:lnSpc>
                <a:spcPct val="150000"/>
              </a:lnSpc>
            </a:pPr>
            <a:r>
              <a:rPr lang="en-GB" sz="2000" dirty="0" smtClean="0">
                <a:solidFill>
                  <a:srgbClr val="FFFFFF"/>
                </a:solidFill>
              </a:rPr>
              <a:t>WAO 2014</a:t>
            </a:r>
            <a:endParaRPr lang="en-GB" sz="2000" dirty="0">
              <a:solidFill>
                <a:srgbClr val="FFFFFF"/>
              </a:solidFill>
            </a:endParaRPr>
          </a:p>
        </p:txBody>
      </p:sp>
      <p:sp>
        <p:nvSpPr>
          <p:cNvPr id="8" name="textruta 3"/>
          <p:cNvSpPr txBox="1"/>
          <p:nvPr/>
        </p:nvSpPr>
        <p:spPr>
          <a:xfrm>
            <a:off x="0" y="5018505"/>
            <a:ext cx="9144000" cy="830997"/>
          </a:xfrm>
          <a:prstGeom prst="rect">
            <a:avLst/>
          </a:prstGeom>
          <a:noFill/>
        </p:spPr>
        <p:txBody>
          <a:bodyPr wrap="square" rtlCol="0">
            <a:spAutoFit/>
          </a:bodyPr>
          <a:lstStyle/>
          <a:p>
            <a:pPr algn="ctr"/>
            <a:r>
              <a:rPr lang="en-GB" sz="2400" dirty="0" smtClean="0">
                <a:solidFill>
                  <a:srgbClr val="FFFFFF"/>
                </a:solidFill>
              </a:rPr>
              <a:t>Marc Munoz, on behalf of the whole ESS team</a:t>
            </a:r>
          </a:p>
          <a:p>
            <a:pPr algn="ctr"/>
            <a:endParaRPr lang="en-GB" sz="2400" dirty="0" smtClean="0">
              <a:solidFill>
                <a:srgbClr val="FFFFFF"/>
              </a:solidFill>
            </a:endParaRPr>
          </a:p>
        </p:txBody>
      </p:sp>
      <p:sp>
        <p:nvSpPr>
          <p:cNvPr id="5" name="Rectangle 4"/>
          <p:cNvSpPr/>
          <p:nvPr/>
        </p:nvSpPr>
        <p:spPr>
          <a:xfrm>
            <a:off x="2286000" y="5949280"/>
            <a:ext cx="4572000" cy="603242"/>
          </a:xfrm>
          <a:prstGeom prst="rect">
            <a:avLst/>
          </a:prstGeom>
        </p:spPr>
        <p:txBody>
          <a:bodyPr>
            <a:spAutoFit/>
          </a:bodyPr>
          <a:lstStyle/>
          <a:p>
            <a:pPr algn="ctr">
              <a:lnSpc>
                <a:spcPct val="120000"/>
              </a:lnSpc>
            </a:pPr>
            <a:r>
              <a:rPr lang="en-GB" sz="1600" dirty="0" smtClean="0">
                <a:solidFill>
                  <a:srgbClr val="FFFFFF"/>
                </a:solidFill>
                <a:hlinkClick r:id="rId4"/>
              </a:rPr>
              <a:t>www.europeanspallationsource.se</a:t>
            </a:r>
            <a:endParaRPr lang="en-GB" sz="1600" dirty="0" smtClean="0">
              <a:solidFill>
                <a:srgbClr val="FFFFFF"/>
              </a:solidFill>
            </a:endParaRPr>
          </a:p>
          <a:p>
            <a:pPr algn="ctr"/>
            <a:r>
              <a:rPr lang="en-GB" sz="1400" smtClean="0">
                <a:solidFill>
                  <a:srgbClr val="FFFFFF"/>
                </a:solidFill>
              </a:rPr>
              <a:t>October, </a:t>
            </a:r>
            <a:r>
              <a:rPr lang="en-GB" sz="1400" dirty="0" smtClean="0">
                <a:solidFill>
                  <a:srgbClr val="FFFFFF"/>
                </a:solidFill>
              </a:rPr>
              <a:t>2014</a:t>
            </a:r>
          </a:p>
        </p:txBody>
      </p:sp>
    </p:spTree>
    <p:extLst>
      <p:ext uri="{BB962C8B-B14F-4D97-AF65-F5344CB8AC3E}">
        <p14:creationId xmlns:p14="http://schemas.microsoft.com/office/powerpoint/2010/main" val="441942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0"/>
          <p:cNvSpPr txBox="1">
            <a:spLocks noChangeArrowheads="1"/>
          </p:cNvSpPr>
          <p:nvPr/>
        </p:nvSpPr>
        <p:spPr bwMode="auto">
          <a:xfrm>
            <a:off x="540071" y="3747367"/>
            <a:ext cx="4463391" cy="222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1" tIns="32141" rIns="64281" bIns="32141">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400" dirty="0" err="1">
                <a:solidFill>
                  <a:schemeClr val="tx1"/>
                </a:solidFill>
                <a:latin typeface="Lucida Sans Unicode" charset="0"/>
                <a:ea typeface="ＭＳ Ｐゴシック" charset="0"/>
                <a:cs typeface="ＭＳ Ｐゴシック" charset="0"/>
              </a:rPr>
              <a:t>Particle</a:t>
            </a:r>
            <a:r>
              <a:rPr lang="sv-SE" sz="1400" dirty="0">
                <a:solidFill>
                  <a:schemeClr val="tx1"/>
                </a:solidFill>
                <a:latin typeface="Lucida Sans Unicode" charset="0"/>
                <a:ea typeface="ＭＳ Ｐゴシック" charset="0"/>
                <a:cs typeface="ＭＳ Ｐゴシック" charset="0"/>
              </a:rPr>
              <a:t> species	p</a:t>
            </a:r>
          </a:p>
          <a:p>
            <a:pPr algn="l" eaLnBrk="1" hangingPunct="1"/>
            <a:r>
              <a:rPr lang="sv-SE" sz="1400" dirty="0">
                <a:solidFill>
                  <a:schemeClr val="tx1"/>
                </a:solidFill>
                <a:latin typeface="Lucida Sans Unicode" charset="0"/>
                <a:ea typeface="ＭＳ Ｐゴシック" charset="0"/>
                <a:cs typeface="ＭＳ Ｐゴシック" charset="0"/>
              </a:rPr>
              <a:t>Energy	2.0 GeV</a:t>
            </a:r>
          </a:p>
          <a:p>
            <a:pPr algn="l" eaLnBrk="1" hangingPunct="1"/>
            <a:r>
              <a:rPr lang="sv-SE" sz="1400" dirty="0" err="1">
                <a:solidFill>
                  <a:schemeClr val="tx1"/>
                </a:solidFill>
                <a:latin typeface="Lucida Sans Unicode" charset="0"/>
                <a:ea typeface="ＭＳ Ｐゴシック" charset="0"/>
                <a:cs typeface="ＭＳ Ｐゴシック" charset="0"/>
              </a:rPr>
              <a:t>Current</a:t>
            </a:r>
            <a:r>
              <a:rPr lang="sv-SE" sz="1400" dirty="0">
                <a:solidFill>
                  <a:schemeClr val="tx1"/>
                </a:solidFill>
                <a:latin typeface="Lucida Sans Unicode" charset="0"/>
                <a:ea typeface="ＭＳ Ｐゴシック" charset="0"/>
                <a:cs typeface="ＭＳ Ｐゴシック" charset="0"/>
              </a:rPr>
              <a:t>	62.5 mA</a:t>
            </a:r>
          </a:p>
          <a:p>
            <a:pPr algn="l" eaLnBrk="1" hangingPunct="1"/>
            <a:r>
              <a:rPr lang="sv-SE" sz="1400" dirty="0" err="1">
                <a:solidFill>
                  <a:schemeClr val="tx1"/>
                </a:solidFill>
                <a:latin typeface="Lucida Sans Unicode" charset="0"/>
                <a:ea typeface="ＭＳ Ｐゴシック" charset="0"/>
                <a:cs typeface="ＭＳ Ｐゴシック" charset="0"/>
              </a:rPr>
              <a:t>Average</a:t>
            </a:r>
            <a:r>
              <a:rPr lang="sv-SE" sz="1400" dirty="0">
                <a:solidFill>
                  <a:schemeClr val="tx1"/>
                </a:solidFill>
                <a:latin typeface="Lucida Sans Unicode" charset="0"/>
                <a:ea typeface="ＭＳ Ｐゴシック" charset="0"/>
                <a:cs typeface="ＭＳ Ｐゴシック" charset="0"/>
              </a:rPr>
              <a:t> </a:t>
            </a:r>
            <a:r>
              <a:rPr lang="sv-SE" sz="1400" dirty="0" err="1">
                <a:solidFill>
                  <a:schemeClr val="tx1"/>
                </a:solidFill>
                <a:latin typeface="Lucida Sans Unicode" charset="0"/>
                <a:ea typeface="ＭＳ Ｐゴシック" charset="0"/>
                <a:cs typeface="ＭＳ Ｐゴシック" charset="0"/>
              </a:rPr>
              <a:t>power</a:t>
            </a:r>
            <a:r>
              <a:rPr lang="sv-SE" sz="1400" dirty="0">
                <a:solidFill>
                  <a:schemeClr val="tx1"/>
                </a:solidFill>
                <a:latin typeface="Lucida Sans Unicode" charset="0"/>
                <a:ea typeface="ＭＳ Ｐゴシック" charset="0"/>
                <a:cs typeface="ＭＳ Ｐゴシック" charset="0"/>
              </a:rPr>
              <a:t>	5 MW</a:t>
            </a:r>
          </a:p>
          <a:p>
            <a:pPr algn="l" eaLnBrk="1" hangingPunct="1"/>
            <a:r>
              <a:rPr lang="sv-SE" sz="1400" dirty="0">
                <a:solidFill>
                  <a:schemeClr val="tx1"/>
                </a:solidFill>
                <a:latin typeface="Lucida Sans Unicode" charset="0"/>
                <a:ea typeface="ＭＳ Ｐゴシック" charset="0"/>
                <a:cs typeface="ＭＳ Ｐゴシック" charset="0"/>
              </a:rPr>
              <a:t>Peak </a:t>
            </a:r>
            <a:r>
              <a:rPr lang="sv-SE" sz="1400" dirty="0" err="1">
                <a:solidFill>
                  <a:schemeClr val="tx1"/>
                </a:solidFill>
                <a:latin typeface="Lucida Sans Unicode" charset="0"/>
                <a:ea typeface="ＭＳ Ｐゴシック" charset="0"/>
                <a:cs typeface="ＭＳ Ｐゴシック" charset="0"/>
              </a:rPr>
              <a:t>power</a:t>
            </a:r>
            <a:r>
              <a:rPr lang="sv-SE" sz="1400" dirty="0">
                <a:solidFill>
                  <a:schemeClr val="tx1"/>
                </a:solidFill>
                <a:latin typeface="Lucida Sans Unicode" charset="0"/>
                <a:ea typeface="ＭＳ Ｐゴシック" charset="0"/>
                <a:cs typeface="ＭＳ Ｐゴシック" charset="0"/>
              </a:rPr>
              <a:t>	125 MW</a:t>
            </a:r>
          </a:p>
          <a:p>
            <a:pPr algn="l" eaLnBrk="1" hangingPunct="1"/>
            <a:r>
              <a:rPr lang="sv-SE" sz="1400" dirty="0" err="1">
                <a:solidFill>
                  <a:schemeClr val="tx1"/>
                </a:solidFill>
                <a:latin typeface="Lucida Sans Unicode" charset="0"/>
                <a:ea typeface="ＭＳ Ｐゴシック" charset="0"/>
                <a:cs typeface="ＭＳ Ｐゴシック" charset="0"/>
              </a:rPr>
              <a:t>Pulse</a:t>
            </a:r>
            <a:r>
              <a:rPr lang="sv-SE" sz="1400" dirty="0">
                <a:solidFill>
                  <a:schemeClr val="tx1"/>
                </a:solidFill>
                <a:latin typeface="Lucida Sans Unicode" charset="0"/>
                <a:ea typeface="ＭＳ Ｐゴシック" charset="0"/>
                <a:cs typeface="ＭＳ Ｐゴシック" charset="0"/>
              </a:rPr>
              <a:t> </a:t>
            </a:r>
            <a:r>
              <a:rPr lang="sv-SE" sz="1400" dirty="0" err="1">
                <a:solidFill>
                  <a:schemeClr val="tx1"/>
                </a:solidFill>
                <a:latin typeface="Lucida Sans Unicode" charset="0"/>
                <a:ea typeface="ＭＳ Ｐゴシック" charset="0"/>
                <a:cs typeface="ＭＳ Ｐゴシック" charset="0"/>
              </a:rPr>
              <a:t>length</a:t>
            </a:r>
            <a:r>
              <a:rPr lang="sv-SE" sz="1400" dirty="0">
                <a:solidFill>
                  <a:schemeClr val="tx1"/>
                </a:solidFill>
                <a:latin typeface="Lucida Sans Unicode" charset="0"/>
                <a:ea typeface="ＭＳ Ｐゴシック" charset="0"/>
                <a:cs typeface="ＭＳ Ｐゴシック" charset="0"/>
              </a:rPr>
              <a:t>	2.86 </a:t>
            </a:r>
            <a:r>
              <a:rPr lang="sv-SE" sz="1400" dirty="0" err="1">
                <a:solidFill>
                  <a:schemeClr val="tx1"/>
                </a:solidFill>
                <a:latin typeface="Lucida Sans Unicode" charset="0"/>
                <a:ea typeface="ＭＳ Ｐゴシック" charset="0"/>
                <a:cs typeface="ＭＳ Ｐゴシック" charset="0"/>
              </a:rPr>
              <a:t>ms</a:t>
            </a:r>
            <a:endParaRPr lang="sv-SE" sz="1400" dirty="0">
              <a:solidFill>
                <a:schemeClr val="tx1"/>
              </a:solidFill>
              <a:latin typeface="Lucida Sans Unicode" charset="0"/>
              <a:ea typeface="ＭＳ Ｐゴシック" charset="0"/>
              <a:cs typeface="ＭＳ Ｐゴシック" charset="0"/>
            </a:endParaRPr>
          </a:p>
          <a:p>
            <a:pPr algn="l" eaLnBrk="1" hangingPunct="1"/>
            <a:r>
              <a:rPr lang="sv-SE" sz="1400" dirty="0">
                <a:solidFill>
                  <a:schemeClr val="tx1"/>
                </a:solidFill>
                <a:latin typeface="Lucida Sans Unicode" charset="0"/>
                <a:ea typeface="ＭＳ Ｐゴシック" charset="0"/>
                <a:cs typeface="ＭＳ Ｐゴシック" charset="0"/>
              </a:rPr>
              <a:t>Rep rate	14 Hz</a:t>
            </a:r>
          </a:p>
          <a:p>
            <a:pPr algn="l" eaLnBrk="1" hangingPunct="1"/>
            <a:r>
              <a:rPr lang="en-US" sz="1400" dirty="0">
                <a:solidFill>
                  <a:schemeClr val="tx1"/>
                </a:solidFill>
                <a:latin typeface="Lucida Sans Unicode" charset="0"/>
                <a:ea typeface="ＭＳ Ｐゴシック" charset="0"/>
                <a:cs typeface="ＭＳ Ｐゴシック" charset="0"/>
              </a:rPr>
              <a:t>Max cavity surface field	45 MV/m</a:t>
            </a:r>
          </a:p>
          <a:p>
            <a:pPr algn="l" eaLnBrk="1" hangingPunct="1"/>
            <a:r>
              <a:rPr lang="sv-SE" sz="1400" dirty="0">
                <a:solidFill>
                  <a:schemeClr val="tx1"/>
                </a:solidFill>
                <a:latin typeface="Lucida Sans Unicode" charset="0"/>
                <a:ea typeface="ＭＳ Ｐゴシック" charset="0"/>
                <a:cs typeface="ＭＳ Ｐゴシック" charset="0"/>
              </a:rPr>
              <a:t>Operating </a:t>
            </a:r>
            <a:r>
              <a:rPr lang="sv-SE" sz="1400" dirty="0" err="1">
                <a:solidFill>
                  <a:schemeClr val="tx1"/>
                </a:solidFill>
                <a:latin typeface="Lucida Sans Unicode" charset="0"/>
                <a:ea typeface="ＭＳ Ｐゴシック" charset="0"/>
                <a:cs typeface="ＭＳ Ｐゴシック" charset="0"/>
              </a:rPr>
              <a:t>time</a:t>
            </a:r>
            <a:r>
              <a:rPr lang="sv-SE" sz="1400" dirty="0">
                <a:solidFill>
                  <a:schemeClr val="tx1"/>
                </a:solidFill>
                <a:latin typeface="Lucida Sans Unicode" charset="0"/>
                <a:ea typeface="ＭＳ Ｐゴシック" charset="0"/>
                <a:cs typeface="ＭＳ Ｐゴシック" charset="0"/>
              </a:rPr>
              <a:t>	5200 h/</a:t>
            </a:r>
            <a:r>
              <a:rPr lang="sv-SE" sz="1400" dirty="0" err="1">
                <a:solidFill>
                  <a:schemeClr val="tx1"/>
                </a:solidFill>
                <a:latin typeface="Lucida Sans Unicode" charset="0"/>
                <a:ea typeface="ＭＳ Ｐゴシック" charset="0"/>
                <a:cs typeface="ＭＳ Ｐゴシック" charset="0"/>
              </a:rPr>
              <a:t>year</a:t>
            </a:r>
            <a:endParaRPr lang="sv-SE" sz="1400" dirty="0">
              <a:solidFill>
                <a:schemeClr val="tx1"/>
              </a:solidFill>
              <a:latin typeface="Lucida Sans Unicode" charset="0"/>
              <a:ea typeface="ＭＳ Ｐゴシック" charset="0"/>
              <a:cs typeface="ＭＳ Ｐゴシック" charset="0"/>
            </a:endParaRPr>
          </a:p>
          <a:p>
            <a:pPr algn="l" eaLnBrk="1" hangingPunct="1"/>
            <a:r>
              <a:rPr lang="sv-SE" sz="1400" dirty="0" err="1">
                <a:solidFill>
                  <a:schemeClr val="tx1"/>
                </a:solidFill>
                <a:latin typeface="Lucida Sans Unicode" charset="0"/>
                <a:ea typeface="ＭＳ Ｐゴシック" charset="0"/>
                <a:cs typeface="ＭＳ Ｐゴシック" charset="0"/>
              </a:rPr>
              <a:t>Reliability</a:t>
            </a:r>
            <a:r>
              <a:rPr lang="sv-SE" sz="1400" dirty="0">
                <a:solidFill>
                  <a:schemeClr val="tx1"/>
                </a:solidFill>
                <a:latin typeface="Lucida Sans Unicode" charset="0"/>
                <a:ea typeface="ＭＳ Ｐゴシック" charset="0"/>
                <a:cs typeface="ＭＳ Ｐゴシック" charset="0"/>
              </a:rPr>
              <a:t> (all </a:t>
            </a:r>
            <a:r>
              <a:rPr lang="sv-SE" sz="1400" dirty="0" err="1">
                <a:solidFill>
                  <a:schemeClr val="tx1"/>
                </a:solidFill>
                <a:latin typeface="Lucida Sans Unicode" charset="0"/>
                <a:ea typeface="ＭＳ Ｐゴシック" charset="0"/>
                <a:cs typeface="ＭＳ Ｐゴシック" charset="0"/>
              </a:rPr>
              <a:t>facility</a:t>
            </a:r>
            <a:r>
              <a:rPr lang="sv-SE" sz="1400" dirty="0">
                <a:solidFill>
                  <a:schemeClr val="tx1"/>
                </a:solidFill>
                <a:latin typeface="Lucida Sans Unicode" charset="0"/>
                <a:ea typeface="ＭＳ Ｐゴシック" charset="0"/>
                <a:cs typeface="ＭＳ Ｐゴシック" charset="0"/>
              </a:rPr>
              <a:t>)	95%</a:t>
            </a:r>
          </a:p>
        </p:txBody>
      </p:sp>
      <p:pic>
        <p:nvPicPr>
          <p:cNvPr id="61443"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07390" y="3091036"/>
            <a:ext cx="371651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7606" y="1818555"/>
            <a:ext cx="7828788" cy="160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ea typeface="ＭＳ Ｐゴシック" charset="0"/>
                <a:cs typeface="ＭＳ Ｐゴシック" charset="0"/>
              </a:rPr>
              <a:t>ESS Linac </a:t>
            </a:r>
            <a:r>
              <a:rPr lang="en-US" dirty="0" smtClean="0">
                <a:ea typeface="ＭＳ Ｐゴシック" charset="0"/>
                <a:cs typeface="ＭＳ Ｐゴシック" charset="0"/>
              </a:rPr>
              <a:t>Parameters</a:t>
            </a:r>
            <a:endParaRPr lang="en-US" dirty="0"/>
          </a:p>
        </p:txBody>
      </p:sp>
      <p:cxnSp>
        <p:nvCxnSpPr>
          <p:cNvPr id="5" name="Straight Arrow Connector 4"/>
          <p:cNvCxnSpPr/>
          <p:nvPr/>
        </p:nvCxnSpPr>
        <p:spPr>
          <a:xfrm flipV="1">
            <a:off x="791170" y="3403590"/>
            <a:ext cx="7516116" cy="2082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4072197" y="3280933"/>
            <a:ext cx="635193"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dirty="0" smtClean="0"/>
              <a:t>603 m</a:t>
            </a:r>
            <a:endParaRPr lang="en-US" sz="1400" dirty="0"/>
          </a:p>
        </p:txBody>
      </p:sp>
      <p:sp>
        <p:nvSpPr>
          <p:cNvPr id="4" name="Oval 3"/>
          <p:cNvSpPr/>
          <p:nvPr/>
        </p:nvSpPr>
        <p:spPr>
          <a:xfrm>
            <a:off x="6715533" y="2432783"/>
            <a:ext cx="185389" cy="18028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TextBox 5"/>
          <p:cNvSpPr txBox="1"/>
          <p:nvPr/>
        </p:nvSpPr>
        <p:spPr>
          <a:xfrm>
            <a:off x="6828051" y="2613067"/>
            <a:ext cx="729705" cy="215444"/>
          </a:xfrm>
          <a:prstGeom prst="rect">
            <a:avLst/>
          </a:prstGeom>
          <a:noFill/>
        </p:spPr>
        <p:txBody>
          <a:bodyPr wrap="square" rtlCol="0">
            <a:spAutoFit/>
          </a:bodyPr>
          <a:lstStyle/>
          <a:p>
            <a:r>
              <a:rPr lang="en-US" sz="800" dirty="0" smtClean="0"/>
              <a:t>Tuning dump</a:t>
            </a:r>
            <a:endParaRPr lang="en-US" sz="800" dirty="0"/>
          </a:p>
        </p:txBody>
      </p:sp>
      <p:sp>
        <p:nvSpPr>
          <p:cNvPr id="10" name="Oval 9"/>
          <p:cNvSpPr/>
          <p:nvPr/>
        </p:nvSpPr>
        <p:spPr>
          <a:xfrm>
            <a:off x="5795690" y="3059803"/>
            <a:ext cx="185389" cy="180284"/>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2877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4572001" y="1767948"/>
            <a:ext cx="4255099" cy="144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1" tIns="32141" rIns="64281" bIns="32141">
            <a:spAutoFit/>
          </a:bodyPr>
          <a:lstStyle>
            <a:lvl1pPr eaLnBrk="0" hangingPunct="0">
              <a:tabLst>
                <a:tab pos="2422525" algn="l"/>
              </a:tabLst>
              <a:defRPr sz="3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000">
                <a:solidFill>
                  <a:srgbClr val="000000"/>
                </a:solidFill>
                <a:latin typeface="Gill Sans" charset="0"/>
                <a:ea typeface="ヒラギノ角ゴ ProN W3" charset="0"/>
                <a:cs typeface="ヒラギノ角ゴ ProN W3" charset="0"/>
                <a:sym typeface="Gill Sans" charset="0"/>
              </a:defRPr>
            </a:lvl9pPr>
          </a:lstStyle>
          <a:p>
            <a:pPr algn="l" eaLnBrk="1" hangingPunct="1">
              <a:defRPr/>
            </a:pPr>
            <a:r>
              <a:rPr lang="sv-SE" sz="1100">
                <a:solidFill>
                  <a:schemeClr val="tx1"/>
                </a:solidFill>
                <a:latin typeface="Lucida Sans Unicode" charset="0"/>
                <a:ea typeface="ＭＳ Ｐゴシック" charset="0"/>
                <a:cs typeface="ＭＳ Ｐゴシック" charset="0"/>
              </a:rPr>
              <a:t>Main features:</a:t>
            </a:r>
          </a:p>
          <a:p>
            <a:pPr marL="171435" indent="-171435" eaLnBrk="1" hangingPunct="1">
              <a:buFontTx/>
              <a:buChar char="-"/>
              <a:defRPr/>
            </a:pPr>
            <a:r>
              <a:rPr lang="sv-SE" sz="1100">
                <a:solidFill>
                  <a:schemeClr val="tx1"/>
                </a:solidFill>
                <a:latin typeface="Lucida Sans Unicode" charset="0"/>
                <a:ea typeface="ＭＳ Ｐゴシック" charset="0"/>
                <a:cs typeface="ＭＳ Ｐゴシック" charset="0"/>
              </a:rPr>
              <a:t>One RF power source (klystron, IOT, ...) per resonator</a:t>
            </a:r>
          </a:p>
          <a:p>
            <a:pPr marL="171435" indent="-171435" eaLnBrk="1" hangingPunct="1">
              <a:buFontTx/>
              <a:buChar char="-"/>
              <a:defRPr/>
            </a:pPr>
            <a:r>
              <a:rPr lang="sv-SE" sz="1100">
                <a:solidFill>
                  <a:schemeClr val="tx1"/>
                </a:solidFill>
                <a:latin typeface="Lucida Sans Unicode" charset="0"/>
                <a:ea typeface="ＭＳ Ｐゴシック" charset="0"/>
                <a:cs typeface="ＭＳ Ｐゴシック" charset="0"/>
              </a:rPr>
              <a:t>Two klystrons per modulator for ellipticals</a:t>
            </a:r>
          </a:p>
          <a:p>
            <a:pPr marL="171435" indent="-171435" eaLnBrk="1" hangingPunct="1">
              <a:buFontTx/>
              <a:buChar char="-"/>
              <a:defRPr/>
            </a:pPr>
            <a:r>
              <a:rPr lang="sv-SE" sz="1100">
                <a:solidFill>
                  <a:schemeClr val="tx1"/>
                </a:solidFill>
                <a:latin typeface="Lucida Sans Unicode" charset="0"/>
                <a:ea typeface="ＭＳ Ｐゴシック" charset="0"/>
                <a:cs typeface="ＭＳ Ｐゴシック" charset="0"/>
              </a:rPr>
              <a:t>Pulsed-cathode klystrons for RFQ, DTL</a:t>
            </a:r>
          </a:p>
          <a:p>
            <a:pPr marL="171435" indent="-171435" eaLnBrk="1" hangingPunct="1">
              <a:buFontTx/>
              <a:buChar char="-"/>
              <a:defRPr/>
            </a:pPr>
            <a:r>
              <a:rPr lang="sv-SE" sz="1100">
                <a:solidFill>
                  <a:schemeClr val="tx1"/>
                </a:solidFill>
                <a:latin typeface="Lucida Sans Unicode" charset="0"/>
                <a:ea typeface="ＭＳ Ｐゴシック" charset="0"/>
                <a:cs typeface="ＭＳ Ｐゴシック" charset="0"/>
              </a:rPr>
              <a:t>Gridded tubes (tetrodes or IOTs) for spokes</a:t>
            </a:r>
          </a:p>
          <a:p>
            <a:pPr marL="171435" indent="-171435" eaLnBrk="1" hangingPunct="1">
              <a:buFontTx/>
              <a:buChar char="-"/>
              <a:defRPr/>
            </a:pPr>
            <a:r>
              <a:rPr lang="sv-SE" sz="1100">
                <a:solidFill>
                  <a:schemeClr val="tx1"/>
                </a:solidFill>
                <a:latin typeface="Lucida Sans Unicode" charset="0"/>
                <a:ea typeface="ＭＳ Ｐゴシック" charset="0"/>
                <a:cs typeface="ＭＳ Ｐゴシック" charset="0"/>
              </a:rPr>
              <a:t>Klystrons for medium-beta ellipticals, and as backup for high-beta</a:t>
            </a:r>
          </a:p>
          <a:p>
            <a:pPr marL="171435" indent="-171435" eaLnBrk="1" hangingPunct="1">
              <a:buFontTx/>
              <a:buChar char="-"/>
              <a:defRPr/>
            </a:pPr>
            <a:r>
              <a:rPr lang="sv-SE" sz="1100">
                <a:solidFill>
                  <a:schemeClr val="tx1"/>
                </a:solidFill>
                <a:latin typeface="Lucida Sans Unicode" charset="0"/>
                <a:ea typeface="ＭＳ Ｐゴシック" charset="0"/>
                <a:cs typeface="ＭＳ Ｐゴシック" charset="0"/>
              </a:rPr>
              <a:t>Developments with industry for high-power IOTs</a:t>
            </a:r>
          </a:p>
        </p:txBody>
      </p:sp>
      <p:graphicFrame>
        <p:nvGraphicFramePr>
          <p:cNvPr id="5" name="Group 8"/>
          <p:cNvGraphicFramePr>
            <a:graphicFrameLocks noGrp="1"/>
          </p:cNvGraphicFramePr>
          <p:nvPr>
            <p:extLst>
              <p:ext uri="{D42A27DB-BD31-4B8C-83A1-F6EECF244321}">
                <p14:modId xmlns:p14="http://schemas.microsoft.com/office/powerpoint/2010/main" val="2317685880"/>
              </p:ext>
            </p:extLst>
          </p:nvPr>
        </p:nvGraphicFramePr>
        <p:xfrm>
          <a:off x="611485" y="4585264"/>
          <a:ext cx="3671884" cy="1391545"/>
        </p:xfrm>
        <a:graphic>
          <a:graphicData uri="http://schemas.openxmlformats.org/drawingml/2006/table">
            <a:tbl>
              <a:tblPr firstRow="1" bandRow="1"/>
              <a:tblGrid>
                <a:gridCol w="1079965"/>
                <a:gridCol w="863973"/>
                <a:gridCol w="863973"/>
                <a:gridCol w="863973"/>
              </a:tblGrid>
              <a:tr h="348196">
                <a:tc>
                  <a:txBody>
                    <a:bodyPr/>
                    <a:lstStyle/>
                    <a:p>
                      <a:pPr marL="46038" marR="0" lvl="0" indent="0" algn="l" defTabSz="914400" rtl="0" eaLnBrk="1" fontAlgn="base" latinLnBrk="0" hangingPunct="1">
                        <a:lnSpc>
                          <a:spcPct val="88000"/>
                        </a:lnSpc>
                        <a:spcBef>
                          <a:spcPct val="0"/>
                        </a:spcBef>
                        <a:spcAft>
                          <a:spcPct val="0"/>
                        </a:spcAft>
                        <a:buClr>
                          <a:srgbClr val="000000"/>
                        </a:buClr>
                        <a:buSzPct val="171000"/>
                        <a:buFont typeface="Helvetica" charset="0"/>
                        <a:buNone/>
                        <a:tabLst/>
                      </a:pPr>
                      <a:endParaRPr kumimoji="0" lang="en-US" sz="1000" b="1" i="0" u="none" strike="noStrike" cap="none" normalizeH="0" baseline="0">
                        <a:ln>
                          <a:noFill/>
                        </a:ln>
                        <a:solidFill>
                          <a:srgbClr val="FFFFFF"/>
                        </a:solidFill>
                        <a:effectLst/>
                        <a:latin typeface="Lucida Sans Unicode"/>
                        <a:ea typeface="ヒラギノ角ゴ ProN W6" charset="-128"/>
                        <a:cs typeface="Lucida Sans Unicode"/>
                        <a:sym typeface="Tahoma" charset="0"/>
                      </a:endParaRPr>
                    </a:p>
                  </a:txBody>
                  <a:tcPr marL="35719" marR="35719" marT="35735" marB="35735" horzOverflow="overflow">
                    <a:lnL cap="flat">
                      <a:noFill/>
                    </a:lnL>
                    <a:lnR cap="flat">
                      <a:noFill/>
                    </a:lnR>
                    <a:lnT cap="flat">
                      <a:noFill/>
                    </a:lnT>
                    <a:lnB cap="flat">
                      <a:noFill/>
                    </a:lnB>
                    <a:lnTlToBr>
                      <a:noFill/>
                    </a:lnTlToBr>
                    <a:lnBlToTr>
                      <a:noFill/>
                    </a:lnBlToTr>
                    <a:solidFill>
                      <a:srgbClr val="5D96C5"/>
                    </a:solidFill>
                  </a:tcPr>
                </a:tc>
                <a:tc>
                  <a:txBody>
                    <a:bodyPr/>
                    <a:lstStyle/>
                    <a:p>
                      <a:pPr marL="46038" marR="0" lvl="0" indent="0" algn="r" defTabSz="914400" rtl="0" eaLnBrk="1" fontAlgn="base" latinLnBrk="0" hangingPunct="1">
                        <a:lnSpc>
                          <a:spcPct val="88000"/>
                        </a:lnSpc>
                        <a:spcBef>
                          <a:spcPct val="0"/>
                        </a:spcBef>
                        <a:spcAft>
                          <a:spcPct val="0"/>
                        </a:spcAft>
                        <a:buClr>
                          <a:srgbClr val="000000"/>
                        </a:buClr>
                        <a:buSzPct val="171000"/>
                        <a:buFont typeface="Helvetica" charset="0"/>
                        <a:buNone/>
                        <a:tabLst/>
                      </a:pPr>
                      <a:r>
                        <a:rPr kumimoji="0" lang="en-US" sz="1000" b="1" i="0" u="none" strike="noStrike" cap="none" normalizeH="0" baseline="0">
                          <a:ln>
                            <a:noFill/>
                          </a:ln>
                          <a:solidFill>
                            <a:srgbClr val="FFFFFF"/>
                          </a:solidFill>
                          <a:effectLst/>
                          <a:latin typeface="Lucida Sans Unicode"/>
                          <a:ea typeface="Tahoma" charset="0"/>
                          <a:cs typeface="Lucida Sans Unicode"/>
                          <a:sym typeface="Tahoma" charset="0"/>
                        </a:rPr>
                        <a:t>Frequency (MHz)</a:t>
                      </a:r>
                    </a:p>
                  </a:txBody>
                  <a:tcPr marL="35719" marR="35719" marT="35735" marB="35735" horzOverflow="overflow">
                    <a:lnL cap="flat">
                      <a:noFill/>
                    </a:lnL>
                    <a:lnR cap="flat">
                      <a:noFill/>
                    </a:lnR>
                    <a:lnT cap="flat">
                      <a:noFill/>
                    </a:lnT>
                    <a:lnB cap="flat">
                      <a:noFill/>
                    </a:lnB>
                    <a:lnTlToBr>
                      <a:noFill/>
                    </a:lnTlToBr>
                    <a:lnBlToTr>
                      <a:noFill/>
                    </a:lnBlToTr>
                    <a:solidFill>
                      <a:srgbClr val="5D96C5"/>
                    </a:solidFill>
                  </a:tcPr>
                </a:tc>
                <a:tc>
                  <a:txBody>
                    <a:bodyPr/>
                    <a:lstStyle/>
                    <a:p>
                      <a:pPr marL="46038" marR="0" lvl="0" indent="0" algn="r" defTabSz="914400" rtl="0" eaLnBrk="1" fontAlgn="base" latinLnBrk="0" hangingPunct="1">
                        <a:lnSpc>
                          <a:spcPct val="88000"/>
                        </a:lnSpc>
                        <a:spcBef>
                          <a:spcPct val="0"/>
                        </a:spcBef>
                        <a:spcAft>
                          <a:spcPct val="0"/>
                        </a:spcAft>
                        <a:buClr>
                          <a:srgbClr val="000000"/>
                        </a:buClr>
                        <a:buSzPct val="171000"/>
                        <a:buFont typeface="Helvetica" charset="0"/>
                        <a:buNone/>
                        <a:tabLst/>
                      </a:pPr>
                      <a:r>
                        <a:rPr kumimoji="0" lang="en-US" sz="1000" b="1" i="0" u="none" strike="noStrike" cap="none" normalizeH="0" baseline="0">
                          <a:ln>
                            <a:noFill/>
                          </a:ln>
                          <a:solidFill>
                            <a:srgbClr val="FFFFFF"/>
                          </a:solidFill>
                          <a:effectLst/>
                          <a:latin typeface="Lucida Sans Unicode"/>
                          <a:ea typeface="Tahoma" charset="0"/>
                          <a:cs typeface="Lucida Sans Unicode"/>
                          <a:sym typeface="Tahoma" charset="0"/>
                        </a:rPr>
                        <a:t>No. of couplers</a:t>
                      </a:r>
                    </a:p>
                  </a:txBody>
                  <a:tcPr marL="35719" marR="35719" marT="35735" marB="35735" horzOverflow="overflow">
                    <a:lnL cap="flat">
                      <a:noFill/>
                    </a:lnL>
                    <a:lnR cap="flat">
                      <a:noFill/>
                    </a:lnR>
                    <a:lnT cap="flat">
                      <a:noFill/>
                    </a:lnT>
                    <a:lnB cap="flat">
                      <a:noFill/>
                    </a:lnB>
                    <a:lnTlToBr>
                      <a:noFill/>
                    </a:lnTlToBr>
                    <a:lnBlToTr>
                      <a:noFill/>
                    </a:lnBlToTr>
                    <a:solidFill>
                      <a:srgbClr val="5D96C5"/>
                    </a:solidFill>
                  </a:tcPr>
                </a:tc>
                <a:tc>
                  <a:txBody>
                    <a:bodyPr/>
                    <a:lstStyle/>
                    <a:p>
                      <a:pPr marL="46038" marR="0" lvl="0" indent="0" algn="r" defTabSz="914400" rtl="0" eaLnBrk="1" fontAlgn="base" latinLnBrk="0" hangingPunct="1">
                        <a:lnSpc>
                          <a:spcPct val="88000"/>
                        </a:lnSpc>
                        <a:spcBef>
                          <a:spcPct val="0"/>
                        </a:spcBef>
                        <a:spcAft>
                          <a:spcPct val="0"/>
                        </a:spcAft>
                        <a:buClr>
                          <a:srgbClr val="000000"/>
                        </a:buClr>
                        <a:buSzPct val="171000"/>
                        <a:buFont typeface="Helvetica" charset="0"/>
                        <a:buNone/>
                        <a:tabLst/>
                      </a:pPr>
                      <a:r>
                        <a:rPr kumimoji="0" lang="en-US" sz="1000" b="1" i="0" u="none" strike="noStrike" cap="none" normalizeH="0" baseline="0">
                          <a:ln>
                            <a:noFill/>
                          </a:ln>
                          <a:solidFill>
                            <a:srgbClr val="FFFFFF"/>
                          </a:solidFill>
                          <a:effectLst/>
                          <a:latin typeface="Lucida Sans Unicode"/>
                          <a:ea typeface="Tahoma" charset="0"/>
                          <a:cs typeface="Lucida Sans Unicode"/>
                          <a:sym typeface="Tahoma" charset="0"/>
                        </a:rPr>
                        <a:t>Max power (kW)</a:t>
                      </a:r>
                    </a:p>
                  </a:txBody>
                  <a:tcPr marL="35719" marR="35719" marT="35735" marB="35735" horzOverflow="overflow">
                    <a:lnL cap="flat">
                      <a:noFill/>
                    </a:lnL>
                    <a:lnR cap="flat">
                      <a:noFill/>
                    </a:lnR>
                    <a:lnT cap="flat">
                      <a:noFill/>
                    </a:lnT>
                    <a:lnB cap="flat">
                      <a:noFill/>
                    </a:lnB>
                    <a:lnTlToBr>
                      <a:noFill/>
                    </a:lnTlToBr>
                    <a:lnBlToTr>
                      <a:noFill/>
                    </a:lnBlToTr>
                    <a:solidFill>
                      <a:srgbClr val="5D96C5"/>
                    </a:solidFill>
                  </a:tcPr>
                </a:tc>
              </a:tr>
              <a:tr h="208176">
                <a:tc>
                  <a:txBody>
                    <a:bodyPr/>
                    <a:lstStyle/>
                    <a:p>
                      <a:pPr marL="46038" marR="0" lvl="0" indent="0" algn="l"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RFQ</a:t>
                      </a: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352.21</a:t>
                      </a: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1</a:t>
                      </a:r>
                      <a:endParaRPr kumimoji="0" lang="en-US" sz="1000" b="0" i="0" u="none" strike="noStrike" cap="none" normalizeH="0" baseline="30000">
                        <a:ln>
                          <a:noFill/>
                        </a:ln>
                        <a:solidFill>
                          <a:schemeClr val="tx1"/>
                        </a:solidFill>
                        <a:effectLst/>
                        <a:latin typeface="Lucida Sans Unicode"/>
                        <a:ea typeface="Tahoma" charset="0"/>
                        <a:cs typeface="Lucida Sans Unicode"/>
                        <a:sym typeface="Tahoma" charset="0"/>
                      </a:endParaRP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900</a:t>
                      </a: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r>
              <a:tr h="208999">
                <a:tc>
                  <a:txBody>
                    <a:bodyPr/>
                    <a:lstStyle/>
                    <a:p>
                      <a:pPr marL="46038" marR="0" lvl="0" indent="0" algn="l"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DTL</a:t>
                      </a:r>
                    </a:p>
                  </a:txBody>
                  <a:tcPr marL="35719" marR="35719" marT="35735" marB="35735" anchor="ctr" horzOverflow="overflow">
                    <a:lnL cap="flat">
                      <a:noFill/>
                    </a:lnL>
                    <a:lnR cap="flat">
                      <a:noFill/>
                    </a:lnR>
                    <a:lnT cap="flat">
                      <a:noFill/>
                    </a:lnT>
                    <a:lnB cap="flat">
                      <a:noFill/>
                    </a:lnB>
                    <a:lnTlToBr>
                      <a:noFill/>
                    </a:lnTlToBr>
                    <a:lnBlToTr>
                      <a:noFill/>
                    </a:lnBlToTr>
                    <a:solidFill>
                      <a:srgbClr val="EDF1F6"/>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352.21</a:t>
                      </a:r>
                    </a:p>
                  </a:txBody>
                  <a:tcPr marL="35719" marR="35719" marT="35735" marB="35735" anchor="ctr" horzOverflow="overflow">
                    <a:lnL cap="flat">
                      <a:noFill/>
                    </a:lnL>
                    <a:lnR cap="flat">
                      <a:noFill/>
                    </a:lnR>
                    <a:lnT cap="flat">
                      <a:noFill/>
                    </a:lnT>
                    <a:lnB cap="flat">
                      <a:noFill/>
                    </a:lnB>
                    <a:lnTlToBr>
                      <a:noFill/>
                    </a:lnTlToBr>
                    <a:lnBlToTr>
                      <a:noFill/>
                    </a:lnBlToTr>
                    <a:solidFill>
                      <a:srgbClr val="EDF1F6"/>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5</a:t>
                      </a:r>
                    </a:p>
                  </a:txBody>
                  <a:tcPr marL="35719" marR="35719" marT="35735" marB="35735" anchor="ctr" horzOverflow="overflow">
                    <a:lnL cap="flat">
                      <a:noFill/>
                    </a:lnL>
                    <a:lnR cap="flat">
                      <a:noFill/>
                    </a:lnR>
                    <a:lnT cap="flat">
                      <a:noFill/>
                    </a:lnT>
                    <a:lnB cap="flat">
                      <a:noFill/>
                    </a:lnB>
                    <a:lnTlToBr>
                      <a:noFill/>
                    </a:lnTlToBr>
                    <a:lnBlToTr>
                      <a:noFill/>
                    </a:lnBlToTr>
                    <a:solidFill>
                      <a:srgbClr val="EDF1F6"/>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2150</a:t>
                      </a:r>
                    </a:p>
                  </a:txBody>
                  <a:tcPr marL="35719" marR="35719" marT="35735" marB="35735" anchor="ctr" horzOverflow="overflow">
                    <a:lnL cap="flat">
                      <a:noFill/>
                    </a:lnL>
                    <a:lnR cap="flat">
                      <a:noFill/>
                    </a:lnR>
                    <a:lnT cap="flat">
                      <a:noFill/>
                    </a:lnT>
                    <a:lnB cap="flat">
                      <a:noFill/>
                    </a:lnB>
                    <a:lnTlToBr>
                      <a:noFill/>
                    </a:lnTlToBr>
                    <a:lnBlToTr>
                      <a:noFill/>
                    </a:lnBlToTr>
                    <a:solidFill>
                      <a:srgbClr val="EDF1F6"/>
                    </a:solidFill>
                  </a:tcPr>
                </a:tc>
              </a:tr>
              <a:tr h="208176">
                <a:tc>
                  <a:txBody>
                    <a:bodyPr/>
                    <a:lstStyle/>
                    <a:p>
                      <a:pPr marL="46038" marR="0" lvl="0" indent="0" algn="l"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Spokes</a:t>
                      </a: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352.21</a:t>
                      </a: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26</a:t>
                      </a:r>
                      <a:endParaRPr kumimoji="0" lang="en-US" sz="1000" b="0" i="0" u="none" strike="noStrike" cap="none" normalizeH="0" baseline="30000">
                        <a:ln>
                          <a:noFill/>
                        </a:ln>
                        <a:solidFill>
                          <a:schemeClr val="tx1"/>
                        </a:solidFill>
                        <a:effectLst/>
                        <a:latin typeface="Lucida Sans Unicode"/>
                        <a:ea typeface="Tahoma" charset="0"/>
                        <a:cs typeface="Lucida Sans Unicode"/>
                        <a:sym typeface="Tahoma" charset="0"/>
                      </a:endParaRP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350</a:t>
                      </a: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r>
              <a:tr h="208999">
                <a:tc>
                  <a:txBody>
                    <a:bodyPr/>
                    <a:lstStyle/>
                    <a:p>
                      <a:pPr marL="46038" marR="0" lvl="0" indent="0" algn="l"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Medium betas</a:t>
                      </a:r>
                    </a:p>
                  </a:txBody>
                  <a:tcPr marL="35719" marR="35719" marT="35735" marB="35735" anchor="ctr" horzOverflow="overflow">
                    <a:lnL cap="flat">
                      <a:noFill/>
                    </a:lnL>
                    <a:lnR cap="flat">
                      <a:noFill/>
                    </a:lnR>
                    <a:lnT cap="flat">
                      <a:noFill/>
                    </a:lnT>
                    <a:lnB cap="flat">
                      <a:noFill/>
                    </a:lnB>
                    <a:lnTlToBr>
                      <a:noFill/>
                    </a:lnTlToBr>
                    <a:lnBlToTr>
                      <a:noFill/>
                    </a:lnBlToTr>
                    <a:solidFill>
                      <a:srgbClr val="EDF1F6"/>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704.42</a:t>
                      </a:r>
                    </a:p>
                  </a:txBody>
                  <a:tcPr marL="35719" marR="35719" marT="35735" marB="35735" anchor="ctr" horzOverflow="overflow">
                    <a:lnL cap="flat">
                      <a:noFill/>
                    </a:lnL>
                    <a:lnR cap="flat">
                      <a:noFill/>
                    </a:lnR>
                    <a:lnT cap="flat">
                      <a:noFill/>
                    </a:lnT>
                    <a:lnB cap="flat">
                      <a:noFill/>
                    </a:lnB>
                    <a:lnTlToBr>
                      <a:noFill/>
                    </a:lnTlToBr>
                    <a:lnBlToTr>
                      <a:noFill/>
                    </a:lnBlToTr>
                    <a:solidFill>
                      <a:srgbClr val="EDF1F6"/>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32</a:t>
                      </a:r>
                    </a:p>
                  </a:txBody>
                  <a:tcPr marL="35719" marR="35719" marT="35735" marB="35735" anchor="ctr" horzOverflow="overflow">
                    <a:lnL cap="flat">
                      <a:noFill/>
                    </a:lnL>
                    <a:lnR cap="flat">
                      <a:noFill/>
                    </a:lnR>
                    <a:lnT cap="flat">
                      <a:noFill/>
                    </a:lnT>
                    <a:lnB cap="flat">
                      <a:noFill/>
                    </a:lnB>
                    <a:lnTlToBr>
                      <a:noFill/>
                    </a:lnTlToBr>
                    <a:lnBlToTr>
                      <a:noFill/>
                    </a:lnBlToTr>
                    <a:solidFill>
                      <a:srgbClr val="EDF1F6"/>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900</a:t>
                      </a:r>
                    </a:p>
                  </a:txBody>
                  <a:tcPr marL="35719" marR="35719" marT="35735" marB="35735" anchor="ctr" horzOverflow="overflow">
                    <a:lnL cap="flat">
                      <a:noFill/>
                    </a:lnL>
                    <a:lnR cap="flat">
                      <a:noFill/>
                    </a:lnR>
                    <a:lnT cap="flat">
                      <a:noFill/>
                    </a:lnT>
                    <a:lnB cap="flat">
                      <a:noFill/>
                    </a:lnB>
                    <a:lnTlToBr>
                      <a:noFill/>
                    </a:lnTlToBr>
                    <a:lnBlToTr>
                      <a:noFill/>
                    </a:lnBlToTr>
                    <a:solidFill>
                      <a:srgbClr val="EDF1F6"/>
                    </a:solidFill>
                  </a:tcPr>
                </a:tc>
              </a:tr>
              <a:tr h="208999">
                <a:tc>
                  <a:txBody>
                    <a:bodyPr/>
                    <a:lstStyle/>
                    <a:p>
                      <a:pPr marL="46038" marR="0" lvl="0" indent="0" algn="l"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High betas</a:t>
                      </a: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704.42</a:t>
                      </a: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88</a:t>
                      </a: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c>
                  <a:txBody>
                    <a:bodyPr/>
                    <a:lstStyle/>
                    <a:p>
                      <a:pPr marL="46038" marR="0" lvl="0" indent="0" algn="r" defTabSz="914400" rtl="0" eaLnBrk="1" fontAlgn="base" latinLnBrk="0" hangingPunct="1">
                        <a:lnSpc>
                          <a:spcPct val="58000"/>
                        </a:lnSpc>
                        <a:spcBef>
                          <a:spcPct val="0"/>
                        </a:spcBef>
                        <a:spcAft>
                          <a:spcPct val="0"/>
                        </a:spcAft>
                        <a:buClr>
                          <a:srgbClr val="000000"/>
                        </a:buClr>
                        <a:buSzPct val="171000"/>
                        <a:buFont typeface="Helvetica" charset="0"/>
                        <a:buNone/>
                        <a:tabLst/>
                      </a:pPr>
                      <a:r>
                        <a:rPr kumimoji="0" lang="en-US" sz="1000" b="0" i="0" u="none" strike="noStrike" cap="none" normalizeH="0" baseline="0">
                          <a:ln>
                            <a:noFill/>
                          </a:ln>
                          <a:solidFill>
                            <a:schemeClr val="tx1"/>
                          </a:solidFill>
                          <a:effectLst/>
                          <a:latin typeface="Lucida Sans Unicode"/>
                          <a:ea typeface="Tahoma" charset="0"/>
                          <a:cs typeface="Lucida Sans Unicode"/>
                          <a:sym typeface="Tahoma" charset="0"/>
                        </a:rPr>
                        <a:t>1100</a:t>
                      </a:r>
                    </a:p>
                  </a:txBody>
                  <a:tcPr marL="35719" marR="35719" marT="35735" marB="35735" anchor="ctr" horzOverflow="overflow">
                    <a:lnL cap="flat">
                      <a:noFill/>
                    </a:lnL>
                    <a:lnR cap="flat">
                      <a:noFill/>
                    </a:lnR>
                    <a:lnT cap="flat">
                      <a:noFill/>
                    </a:lnT>
                    <a:lnB cap="flat">
                      <a:noFill/>
                    </a:lnB>
                    <a:lnTlToBr>
                      <a:noFill/>
                    </a:lnTlToBr>
                    <a:lnBlToTr>
                      <a:noFill/>
                    </a:lnBlToTr>
                    <a:solidFill>
                      <a:srgbClr val="D8E0EB"/>
                    </a:solidFill>
                  </a:tcPr>
                </a:tc>
              </a:tr>
            </a:tbl>
          </a:graphicData>
        </a:graphic>
      </p:graphicFrame>
      <p:pic>
        <p:nvPicPr>
          <p:cNvPr id="71708"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7216" y="1834921"/>
            <a:ext cx="2502474" cy="229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9" name="Text Box 10"/>
          <p:cNvSpPr txBox="1">
            <a:spLocks noChangeArrowheads="1"/>
          </p:cNvSpPr>
          <p:nvPr/>
        </p:nvSpPr>
        <p:spPr bwMode="auto">
          <a:xfrm>
            <a:off x="755801" y="4153662"/>
            <a:ext cx="395902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1" tIns="32141" rIns="64281" bIns="32141">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100">
                <a:solidFill>
                  <a:schemeClr val="tx1"/>
                </a:solidFill>
                <a:latin typeface="Lucida Sans Unicode" charset="0"/>
                <a:ea typeface="ＭＳ Ｐゴシック" charset="0"/>
                <a:cs typeface="ＭＳ Ｐゴシック" charset="0"/>
              </a:rPr>
              <a:t>SNS klystron gallery</a:t>
            </a:r>
          </a:p>
        </p:txBody>
      </p:sp>
      <p:sp>
        <p:nvSpPr>
          <p:cNvPr id="8" name="Text Box 10"/>
          <p:cNvSpPr txBox="1">
            <a:spLocks noChangeArrowheads="1"/>
          </p:cNvSpPr>
          <p:nvPr/>
        </p:nvSpPr>
        <p:spPr bwMode="auto">
          <a:xfrm>
            <a:off x="4841292" y="5750588"/>
            <a:ext cx="3914394"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81" tIns="32141" rIns="64281" bIns="32141">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100">
                <a:solidFill>
                  <a:schemeClr val="tx1"/>
                </a:solidFill>
                <a:latin typeface="Lucida Sans Unicode" charset="0"/>
                <a:ea typeface="ＭＳ Ｐゴシック" charset="0"/>
                <a:cs typeface="ＭＳ Ｐゴシック" charset="0"/>
              </a:rPr>
              <a:t>Layout of ESS linac tunnel and klystron gallery</a:t>
            </a:r>
          </a:p>
        </p:txBody>
      </p:sp>
      <p:pic>
        <p:nvPicPr>
          <p:cNvPr id="71711"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3455659"/>
            <a:ext cx="4176246" cy="220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RF systems</a:t>
            </a:r>
            <a:endParaRPr lang="en-US" dirty="0"/>
          </a:p>
        </p:txBody>
      </p:sp>
    </p:spTree>
    <p:extLst>
      <p:ext uri="{BB962C8B-B14F-4D97-AF65-F5344CB8AC3E}">
        <p14:creationId xmlns:p14="http://schemas.microsoft.com/office/powerpoint/2010/main" val="3012074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Monolith 3D sec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7607" y="1439160"/>
            <a:ext cx="7657691"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10"/>
          <p:cNvSpPr txBox="1">
            <a:spLocks noChangeArrowheads="1"/>
          </p:cNvSpPr>
          <p:nvPr/>
        </p:nvSpPr>
        <p:spPr bwMode="auto">
          <a:xfrm>
            <a:off x="6986513" y="4309244"/>
            <a:ext cx="1083430" cy="21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256" tIns="30129" rIns="60256" bIns="30129">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000" dirty="0">
                <a:solidFill>
                  <a:schemeClr val="tx1"/>
                </a:solidFill>
                <a:latin typeface="Lucida Sans Unicode" charset="0"/>
                <a:ea typeface="ＭＳ Ｐゴシック" charset="0"/>
                <a:cs typeface="ＭＳ Ｐゴシック" charset="0"/>
              </a:rPr>
              <a:t>Proton </a:t>
            </a:r>
            <a:r>
              <a:rPr lang="sv-SE" sz="1000" dirty="0" err="1">
                <a:solidFill>
                  <a:schemeClr val="tx1"/>
                </a:solidFill>
                <a:latin typeface="Lucida Sans Unicode" charset="0"/>
                <a:ea typeface="ＭＳ Ｐゴシック" charset="0"/>
                <a:cs typeface="ＭＳ Ｐゴシック" charset="0"/>
              </a:rPr>
              <a:t>beam</a:t>
            </a:r>
            <a:endParaRPr lang="sv-SE" sz="1000" dirty="0">
              <a:solidFill>
                <a:schemeClr val="tx1"/>
              </a:solidFill>
              <a:latin typeface="Lucida Sans Unicode" charset="0"/>
              <a:ea typeface="ＭＳ Ｐゴシック" charset="0"/>
              <a:cs typeface="ＭＳ Ｐゴシック" charset="0"/>
            </a:endParaRPr>
          </a:p>
        </p:txBody>
      </p:sp>
      <p:sp>
        <p:nvSpPr>
          <p:cNvPr id="81924" name="Right Arrow 6"/>
          <p:cNvSpPr>
            <a:spLocks noChangeArrowheads="1"/>
          </p:cNvSpPr>
          <p:nvPr/>
        </p:nvSpPr>
        <p:spPr bwMode="auto">
          <a:xfrm rot="10228203">
            <a:off x="5814553" y="4463178"/>
            <a:ext cx="1083165" cy="72290"/>
          </a:xfrm>
          <a:prstGeom prst="rightArrow">
            <a:avLst>
              <a:gd name="adj1" fmla="val 50000"/>
              <a:gd name="adj2" fmla="val 50148"/>
            </a:avLst>
          </a:prstGeom>
          <a:solidFill>
            <a:srgbClr val="0000FF"/>
          </a:solidFill>
          <a:ln>
            <a:noFill/>
          </a:ln>
          <a:extLst>
            <a:ext uri="{91240B29-F687-4f45-9708-019B960494DF}">
              <a14:hiddenLine xmlns:a14="http://schemas.microsoft.com/office/drawing/2010/main" w="25400">
                <a:solidFill>
                  <a:srgbClr val="000000"/>
                </a:solidFill>
                <a:round/>
                <a:headEnd/>
                <a:tailEnd/>
              </a14:hiddenLine>
            </a:ext>
          </a:extLst>
        </p:spPr>
        <p:txBody>
          <a:bodyPr lIns="85707" tIns="42853" rIns="85707" bIns="42853"/>
          <a:lstStyle/>
          <a:p>
            <a:endParaRPr lang="en-US" sz="2200"/>
          </a:p>
        </p:txBody>
      </p:sp>
      <p:sp>
        <p:nvSpPr>
          <p:cNvPr id="81925" name="Text Box 10"/>
          <p:cNvSpPr txBox="1">
            <a:spLocks noChangeArrowheads="1"/>
          </p:cNvSpPr>
          <p:nvPr/>
        </p:nvSpPr>
        <p:spPr bwMode="auto">
          <a:xfrm>
            <a:off x="5515264" y="3897800"/>
            <a:ext cx="2093330" cy="21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256" tIns="30129" rIns="60256" bIns="30129">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000">
                <a:solidFill>
                  <a:schemeClr val="tx1"/>
                </a:solidFill>
                <a:latin typeface="Lucida Sans Unicode" charset="0"/>
                <a:ea typeface="ＭＳ Ｐゴシック" charset="0"/>
                <a:cs typeface="ＭＳ Ｐゴシック" charset="0"/>
              </a:rPr>
              <a:t>Proton beam window</a:t>
            </a:r>
          </a:p>
        </p:txBody>
      </p:sp>
      <p:cxnSp>
        <p:nvCxnSpPr>
          <p:cNvPr id="8" name="Straight Connector 7"/>
          <p:cNvCxnSpPr/>
          <p:nvPr/>
        </p:nvCxnSpPr>
        <p:spPr bwMode="auto">
          <a:xfrm>
            <a:off x="2256989" y="2769683"/>
            <a:ext cx="473119" cy="337839"/>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flipH="1">
            <a:off x="5312924" y="4071929"/>
            <a:ext cx="202340" cy="133945"/>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p:nvCxnSpPr>
        <p:spPr bwMode="auto">
          <a:xfrm>
            <a:off x="3560299" y="3512335"/>
            <a:ext cx="269291" cy="202406"/>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1929" name="Text Box 10"/>
          <p:cNvSpPr txBox="1">
            <a:spLocks noChangeArrowheads="1"/>
          </p:cNvSpPr>
          <p:nvPr/>
        </p:nvSpPr>
        <p:spPr bwMode="auto">
          <a:xfrm>
            <a:off x="2450403" y="3341183"/>
            <a:ext cx="2091842" cy="21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256" tIns="30129" rIns="60256" bIns="30129">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000">
                <a:solidFill>
                  <a:schemeClr val="tx1"/>
                </a:solidFill>
                <a:latin typeface="Lucida Sans Unicode" charset="0"/>
                <a:ea typeface="ＭＳ Ｐゴシック" charset="0"/>
                <a:cs typeface="ＭＳ Ｐゴシック" charset="0"/>
              </a:rPr>
              <a:t>Tungsten wheel</a:t>
            </a:r>
          </a:p>
        </p:txBody>
      </p:sp>
      <p:cxnSp>
        <p:nvCxnSpPr>
          <p:cNvPr id="12" name="Straight Connector 11"/>
          <p:cNvCxnSpPr/>
          <p:nvPr/>
        </p:nvCxnSpPr>
        <p:spPr bwMode="auto">
          <a:xfrm>
            <a:off x="3597493" y="3329277"/>
            <a:ext cx="540071" cy="404813"/>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1931" name="Text Box 10"/>
          <p:cNvSpPr txBox="1">
            <a:spLocks noChangeArrowheads="1"/>
          </p:cNvSpPr>
          <p:nvPr/>
        </p:nvSpPr>
        <p:spPr bwMode="auto">
          <a:xfrm>
            <a:off x="2835742" y="3138777"/>
            <a:ext cx="2091842" cy="21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256" tIns="30129" rIns="60256" bIns="30129">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000">
                <a:solidFill>
                  <a:schemeClr val="tx1"/>
                </a:solidFill>
                <a:latin typeface="Lucida Sans Unicode" charset="0"/>
                <a:ea typeface="ＭＳ Ｐゴシック" charset="0"/>
                <a:cs typeface="ＭＳ Ｐゴシック" charset="0"/>
              </a:rPr>
              <a:t>Moderator</a:t>
            </a:r>
          </a:p>
        </p:txBody>
      </p:sp>
      <p:cxnSp>
        <p:nvCxnSpPr>
          <p:cNvPr id="14" name="Straight Connector 13"/>
          <p:cNvCxnSpPr/>
          <p:nvPr/>
        </p:nvCxnSpPr>
        <p:spPr bwMode="auto">
          <a:xfrm>
            <a:off x="1283970" y="4116577"/>
            <a:ext cx="1850819" cy="31128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1933" name="Text Box 10"/>
          <p:cNvSpPr txBox="1">
            <a:spLocks noChangeArrowheads="1"/>
          </p:cNvSpPr>
          <p:nvPr/>
        </p:nvSpPr>
        <p:spPr bwMode="auto">
          <a:xfrm>
            <a:off x="358561" y="3828041"/>
            <a:ext cx="2091842" cy="21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256" tIns="30129" rIns="60256" bIns="30129">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000" dirty="0">
                <a:solidFill>
                  <a:schemeClr val="tx1"/>
                </a:solidFill>
                <a:latin typeface="Lucida Sans Unicode" charset="0"/>
                <a:ea typeface="ＭＳ Ｐゴシック" charset="0"/>
                <a:cs typeface="ＭＳ Ｐゴシック" charset="0"/>
              </a:rPr>
              <a:t>Neutron guides</a:t>
            </a:r>
          </a:p>
        </p:txBody>
      </p:sp>
      <p:cxnSp>
        <p:nvCxnSpPr>
          <p:cNvPr id="16" name="Straight Connector 15"/>
          <p:cNvCxnSpPr/>
          <p:nvPr/>
        </p:nvCxnSpPr>
        <p:spPr bwMode="auto">
          <a:xfrm>
            <a:off x="1871648" y="3531683"/>
            <a:ext cx="269292" cy="202406"/>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1935" name="Text Box 10"/>
          <p:cNvSpPr txBox="1">
            <a:spLocks noChangeArrowheads="1"/>
          </p:cNvSpPr>
          <p:nvPr/>
        </p:nvSpPr>
        <p:spPr bwMode="auto">
          <a:xfrm>
            <a:off x="1283970" y="3329277"/>
            <a:ext cx="2091842" cy="21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256" tIns="30129" rIns="60256" bIns="30129">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000">
                <a:solidFill>
                  <a:schemeClr val="tx1"/>
                </a:solidFill>
                <a:latin typeface="Lucida Sans Unicode" charset="0"/>
                <a:ea typeface="ＭＳ Ｐゴシック" charset="0"/>
                <a:cs typeface="ＭＳ Ｐゴシック" charset="0"/>
              </a:rPr>
              <a:t>Shutters</a:t>
            </a:r>
          </a:p>
        </p:txBody>
      </p:sp>
      <p:sp>
        <p:nvSpPr>
          <p:cNvPr id="81936" name="Text Box 10"/>
          <p:cNvSpPr txBox="1">
            <a:spLocks noChangeArrowheads="1"/>
          </p:cNvSpPr>
          <p:nvPr/>
        </p:nvSpPr>
        <p:spPr bwMode="auto">
          <a:xfrm>
            <a:off x="1447628" y="2605972"/>
            <a:ext cx="2091842" cy="21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256" tIns="30129" rIns="60256" bIns="30129">
            <a:spAutoFit/>
          </a:bodyPr>
          <a:lstStyle>
            <a:lvl1pPr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tabLst>
                <a:tab pos="2422525" algn="l"/>
              </a:tabLst>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tabLst>
                <a:tab pos="2422525" algn="l"/>
              </a:tabLs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sv-SE" sz="1000">
                <a:solidFill>
                  <a:schemeClr val="tx1"/>
                </a:solidFill>
                <a:latin typeface="Lucida Sans Unicode" charset="0"/>
                <a:ea typeface="ＭＳ Ｐゴシック" charset="0"/>
                <a:cs typeface="ＭＳ Ｐゴシック" charset="0"/>
              </a:rPr>
              <a:t>Iron blocks</a:t>
            </a:r>
          </a:p>
        </p:txBody>
      </p:sp>
      <p:sp>
        <p:nvSpPr>
          <p:cNvPr id="2" name="Title 1"/>
          <p:cNvSpPr>
            <a:spLocks noGrp="1"/>
          </p:cNvSpPr>
          <p:nvPr>
            <p:ph type="title"/>
          </p:nvPr>
        </p:nvSpPr>
        <p:spPr/>
        <p:txBody>
          <a:bodyPr/>
          <a:lstStyle/>
          <a:p>
            <a:r>
              <a:rPr lang="en-US" dirty="0" smtClean="0">
                <a:latin typeface="TitilliumText22L 600 wt" charset="0"/>
                <a:ea typeface="ＭＳ Ｐゴシック" charset="0"/>
                <a:cs typeface="ＭＳ Ｐゴシック" charset="0"/>
              </a:rPr>
              <a:t>Target</a:t>
            </a:r>
            <a:endParaRPr lang="en-US" dirty="0"/>
          </a:p>
        </p:txBody>
      </p:sp>
      <p:pic>
        <p:nvPicPr>
          <p:cNvPr id="18" name="Picture 1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003" y="4885207"/>
            <a:ext cx="2462305" cy="194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Target_shaft.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12263" y="5042945"/>
            <a:ext cx="2788836" cy="178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3"/>
          <p:cNvSpPr txBox="1">
            <a:spLocks/>
          </p:cNvSpPr>
          <p:nvPr/>
        </p:nvSpPr>
        <p:spPr bwMode="auto">
          <a:xfrm>
            <a:off x="5401099" y="4885207"/>
            <a:ext cx="3522954" cy="1762336"/>
          </a:xfrm>
          <a:prstGeom prst="rect">
            <a:avLst/>
          </a:prstGeom>
          <a:ln/>
          <a:extLst/>
        </p:spPr>
        <p:style>
          <a:lnRef idx="2">
            <a:schemeClr val="accent1"/>
          </a:lnRef>
          <a:fillRef idx="1">
            <a:schemeClr val="lt1"/>
          </a:fillRef>
          <a:effectRef idx="0">
            <a:schemeClr val="accent1"/>
          </a:effectRef>
          <a:fontRef idx="minor">
            <a:schemeClr val="dk1"/>
          </a:fontRef>
        </p:style>
        <p:txBody>
          <a:bodyPr lIns="85707" tIns="42853" rIns="85707" bIns="42853"/>
          <a:lstStyle>
            <a:lvl1pPr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spcBef>
                <a:spcPct val="20000"/>
              </a:spcBef>
              <a:buFont typeface="Arial" charset="0"/>
              <a:buNone/>
            </a:pPr>
            <a:r>
              <a:rPr lang="en-GB" sz="1300" dirty="0">
                <a:latin typeface="Lucida Sans Unicode" charset="0"/>
                <a:cs typeface="Lucida Sans Unicode" charset="0"/>
              </a:rPr>
              <a:t>Tungsten slabs in 33 sectors</a:t>
            </a:r>
          </a:p>
          <a:p>
            <a:pPr algn="l" eaLnBrk="1" hangingPunct="1">
              <a:spcBef>
                <a:spcPct val="20000"/>
              </a:spcBef>
              <a:buFont typeface="Arial" charset="0"/>
              <a:buNone/>
            </a:pPr>
            <a:r>
              <a:rPr lang="en-GB" sz="1300" dirty="0">
                <a:latin typeface="Lucida Sans Unicode" charset="0"/>
                <a:cs typeface="Lucida Sans Unicode" charset="0"/>
              </a:rPr>
              <a:t>Cooled with helium gas, 3 kg/s, 0.3 </a:t>
            </a:r>
            <a:r>
              <a:rPr lang="en-GB" sz="1300" dirty="0" err="1">
                <a:latin typeface="Lucida Sans Unicode" charset="0"/>
                <a:cs typeface="Lucida Sans Unicode" charset="0"/>
              </a:rPr>
              <a:t>MPa</a:t>
            </a:r>
            <a:r>
              <a:rPr lang="en-GB" sz="1300" dirty="0">
                <a:latin typeface="Lucida Sans Unicode" charset="0"/>
                <a:cs typeface="Lucida Sans Unicode" charset="0"/>
              </a:rPr>
              <a:t>, 20/200 °C</a:t>
            </a:r>
          </a:p>
          <a:p>
            <a:pPr algn="l" eaLnBrk="1" hangingPunct="1">
              <a:spcBef>
                <a:spcPct val="20000"/>
              </a:spcBef>
              <a:buFont typeface="Arial" charset="0"/>
              <a:buNone/>
            </a:pPr>
            <a:r>
              <a:rPr lang="en-GB" sz="1300" dirty="0">
                <a:latin typeface="Lucida Sans Unicode" charset="0"/>
                <a:cs typeface="Lucida Sans Unicode" charset="0"/>
              </a:rPr>
              <a:t>Rotational speed 25.5 rpm</a:t>
            </a:r>
          </a:p>
          <a:p>
            <a:pPr algn="l" eaLnBrk="1" hangingPunct="1">
              <a:spcBef>
                <a:spcPct val="20000"/>
              </a:spcBef>
              <a:buFont typeface="Arial" charset="0"/>
              <a:buNone/>
            </a:pPr>
            <a:r>
              <a:rPr lang="en-GB" sz="1300" dirty="0">
                <a:latin typeface="Lucida Sans Unicode" charset="0"/>
                <a:cs typeface="Lucida Sans Unicode" charset="0"/>
              </a:rPr>
              <a:t>Wheel diameter 2.5 m</a:t>
            </a:r>
          </a:p>
          <a:p>
            <a:pPr algn="l" eaLnBrk="1" hangingPunct="1">
              <a:spcBef>
                <a:spcPct val="20000"/>
              </a:spcBef>
              <a:buFont typeface="Arial" charset="0"/>
              <a:buNone/>
            </a:pPr>
            <a:r>
              <a:rPr lang="en-GB" sz="1300" dirty="0">
                <a:latin typeface="Lucida Sans Unicode" charset="0"/>
                <a:cs typeface="Lucida Sans Unicode" charset="0"/>
              </a:rPr>
              <a:t>Shaft length &gt; 5 m</a:t>
            </a:r>
          </a:p>
          <a:p>
            <a:pPr algn="l" eaLnBrk="1" hangingPunct="1">
              <a:spcBef>
                <a:spcPct val="20000"/>
              </a:spcBef>
              <a:buFont typeface="Arial" charset="0"/>
              <a:buNone/>
            </a:pPr>
            <a:r>
              <a:rPr lang="en-GB" sz="1300" dirty="0">
                <a:latin typeface="Lucida Sans Unicode" charset="0"/>
                <a:cs typeface="Lucida Sans Unicode" charset="0"/>
              </a:rPr>
              <a:t>Lifetime ~ 5 years (@ 5 MW</a:t>
            </a:r>
            <a:r>
              <a:rPr lang="en-GB" sz="1300" dirty="0" smtClean="0">
                <a:latin typeface="Lucida Sans Unicode" charset="0"/>
                <a:cs typeface="Lucida Sans Unicode" charset="0"/>
              </a:rPr>
              <a:t>)</a:t>
            </a:r>
          </a:p>
        </p:txBody>
      </p:sp>
    </p:spTree>
    <p:extLst>
      <p:ext uri="{BB962C8B-B14F-4D97-AF65-F5344CB8AC3E}">
        <p14:creationId xmlns:p14="http://schemas.microsoft.com/office/powerpoint/2010/main" val="41014646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MR08a.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8386" y="1804483"/>
            <a:ext cx="1770478" cy="181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4" descr="MR08b.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74842" y="1910150"/>
            <a:ext cx="2624474"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177534" y="1794065"/>
            <a:ext cx="3308860" cy="4010694"/>
          </a:xfrm>
          <a:prstGeom prst="rect">
            <a:avLst/>
          </a:prstGeom>
        </p:spPr>
        <p:txBody>
          <a:bodyPr lIns="85707" tIns="42853" rIns="85707" bIns="42853">
            <a:spAutoFit/>
          </a:bodyPr>
          <a:lstStyle/>
          <a:p>
            <a:pPr marL="267833" indent="-267833">
              <a:buFont typeface="Arial"/>
              <a:buChar char="•"/>
              <a:defRPr/>
            </a:pPr>
            <a:r>
              <a:rPr lang="en-GB" sz="1500" kern="0" dirty="0" err="1" smtClean="0">
                <a:latin typeface="Lucida Sans Unicode"/>
                <a:cs typeface="Lucida Sans Unicode"/>
              </a:rPr>
              <a:t>Cooldown</a:t>
            </a:r>
            <a:r>
              <a:rPr lang="en-GB" sz="1500" kern="0" dirty="0" smtClean="0">
                <a:latin typeface="Lucida Sans Unicode"/>
                <a:cs typeface="Lucida Sans Unicode"/>
              </a:rPr>
              <a:t> of the MeV neutrons to </a:t>
            </a:r>
            <a:r>
              <a:rPr lang="en-GB" sz="1500" kern="0" dirty="0" err="1" smtClean="0">
                <a:latin typeface="Lucida Sans Unicode"/>
                <a:cs typeface="Lucida Sans Unicode"/>
              </a:rPr>
              <a:t>meV</a:t>
            </a:r>
            <a:r>
              <a:rPr lang="en-GB" sz="1500" kern="0" dirty="0" smtClean="0">
                <a:latin typeface="Lucida Sans Unicode"/>
                <a:cs typeface="Lucida Sans Unicode"/>
              </a:rPr>
              <a:t> neutrons</a:t>
            </a:r>
          </a:p>
          <a:p>
            <a:pPr marL="267833" indent="-267833">
              <a:buFont typeface="Arial"/>
              <a:buChar char="•"/>
              <a:defRPr/>
            </a:pPr>
            <a:endParaRPr lang="en-GB" sz="1500" kern="0" dirty="0" smtClean="0">
              <a:latin typeface="Lucida Sans Unicode"/>
              <a:cs typeface="Lucida Sans Unicode"/>
            </a:endParaRPr>
          </a:p>
          <a:p>
            <a:pPr marL="267833" indent="-267833">
              <a:buFont typeface="Arial"/>
              <a:buChar char="•"/>
              <a:defRPr/>
            </a:pPr>
            <a:r>
              <a:rPr lang="en-GB" sz="1500" kern="0" dirty="0" smtClean="0">
                <a:latin typeface="Lucida Sans Unicode"/>
                <a:cs typeface="Lucida Sans Unicode"/>
              </a:rPr>
              <a:t>Cold </a:t>
            </a:r>
            <a:r>
              <a:rPr lang="en-GB" sz="1500" kern="0" dirty="0">
                <a:latin typeface="Lucida Sans Unicode"/>
                <a:cs typeface="Lucida Sans Unicode"/>
              </a:rPr>
              <a:t>moderators</a:t>
            </a:r>
          </a:p>
          <a:p>
            <a:pPr marL="696367" lvl="1" indent="-267833">
              <a:buFont typeface="Arial"/>
              <a:buChar char="•"/>
              <a:defRPr/>
            </a:pPr>
            <a:r>
              <a:rPr lang="en-GB" sz="1500" kern="0" dirty="0">
                <a:latin typeface="Lucida Sans Unicode"/>
                <a:cs typeface="Lucida Sans Unicode"/>
              </a:rPr>
              <a:t>Super-critical H</a:t>
            </a:r>
            <a:r>
              <a:rPr lang="en-GB" sz="1500" kern="0" baseline="-25000" dirty="0">
                <a:latin typeface="Lucida Sans Unicode"/>
                <a:cs typeface="Lucida Sans Unicode"/>
              </a:rPr>
              <a:t>2</a:t>
            </a:r>
            <a:r>
              <a:rPr lang="en-GB" sz="1500" kern="0" dirty="0">
                <a:latin typeface="Lucida Sans Unicode"/>
                <a:cs typeface="Lucida Sans Unicode"/>
              </a:rPr>
              <a:t> at 20 K and 1.5 </a:t>
            </a:r>
            <a:r>
              <a:rPr lang="en-GB" sz="1500" kern="0" dirty="0" err="1">
                <a:latin typeface="Lucida Sans Unicode"/>
                <a:cs typeface="Lucida Sans Unicode"/>
              </a:rPr>
              <a:t>MPa</a:t>
            </a:r>
            <a:endParaRPr lang="en-GB" sz="1500" kern="0" dirty="0">
              <a:latin typeface="Lucida Sans Unicode"/>
              <a:cs typeface="Lucida Sans Unicode"/>
            </a:endParaRPr>
          </a:p>
          <a:p>
            <a:pPr marL="696367" lvl="1" indent="-267833">
              <a:buFont typeface="Arial"/>
              <a:buChar char="•"/>
              <a:defRPr/>
            </a:pPr>
            <a:r>
              <a:rPr lang="en-GB" sz="1500" kern="0" dirty="0">
                <a:latin typeface="Lucida Sans Unicode"/>
                <a:cs typeface="Lucida Sans Unicode"/>
              </a:rPr>
              <a:t>Aluminium alloy vessel</a:t>
            </a:r>
          </a:p>
          <a:p>
            <a:pPr marL="696367" lvl="1" indent="-267833">
              <a:buFont typeface="Arial"/>
              <a:buChar char="•"/>
              <a:defRPr/>
            </a:pPr>
            <a:r>
              <a:rPr lang="en-GB" sz="1500" kern="0" dirty="0">
                <a:latin typeface="Lucida Sans Unicode"/>
                <a:cs typeface="Lucida Sans Unicode"/>
              </a:rPr>
              <a:t>Expected lifetime ~ 1 year @ 5 MW</a:t>
            </a:r>
          </a:p>
          <a:p>
            <a:pPr marL="267833" indent="-267833">
              <a:buFont typeface="Arial"/>
              <a:buChar char="•"/>
              <a:defRPr/>
            </a:pPr>
            <a:r>
              <a:rPr lang="en-GB" sz="1500" kern="0" dirty="0">
                <a:latin typeface="Lucida Sans Unicode"/>
                <a:cs typeface="Lucida Sans Unicode"/>
              </a:rPr>
              <a:t>Water moderator assemblies</a:t>
            </a:r>
          </a:p>
          <a:p>
            <a:pPr marL="267833" indent="-267833">
              <a:buFont typeface="Arial"/>
              <a:buChar char="•"/>
              <a:defRPr/>
            </a:pPr>
            <a:r>
              <a:rPr lang="en-GB" sz="1500" kern="0" dirty="0">
                <a:latin typeface="Lucida Sans Unicode"/>
                <a:cs typeface="Lucida Sans Unicode"/>
              </a:rPr>
              <a:t>Light water-cooled Be reflector</a:t>
            </a:r>
          </a:p>
          <a:p>
            <a:pPr marL="267833" indent="-267833">
              <a:buFont typeface="Arial"/>
              <a:buChar char="•"/>
              <a:defRPr/>
            </a:pPr>
            <a:endParaRPr lang="en-GB" sz="1500" kern="0" dirty="0">
              <a:latin typeface="Lucida Sans Unicode"/>
              <a:cs typeface="Lucida Sans Unicode"/>
            </a:endParaRPr>
          </a:p>
          <a:p>
            <a:pPr marL="267833" indent="-267833">
              <a:buFont typeface="Arial"/>
              <a:buChar char="•"/>
              <a:defRPr/>
            </a:pPr>
            <a:endParaRPr lang="en-GB" sz="1500" kern="0" dirty="0">
              <a:latin typeface="Lucida Sans Unicode"/>
              <a:cs typeface="Lucida Sans Unicode"/>
            </a:endParaRPr>
          </a:p>
          <a:p>
            <a:pPr marL="267833" indent="-267833">
              <a:buFont typeface="Arial"/>
              <a:buChar char="•"/>
              <a:defRPr/>
            </a:pPr>
            <a:r>
              <a:rPr lang="en-GB" sz="1500" kern="0" dirty="0">
                <a:latin typeface="Lucida Sans Unicode"/>
                <a:cs typeface="Lucida Sans Unicode"/>
              </a:rPr>
              <a:t>“Flat” moderator concept proposed last summer to significantly increase neutron brightness (factor ≳3)</a:t>
            </a:r>
          </a:p>
        </p:txBody>
      </p:sp>
      <p:grpSp>
        <p:nvGrpSpPr>
          <p:cNvPr id="86021" name="Group 23"/>
          <p:cNvGrpSpPr>
            <a:grpSpLocks/>
          </p:cNvGrpSpPr>
          <p:nvPr/>
        </p:nvGrpSpPr>
        <p:grpSpPr bwMode="auto">
          <a:xfrm>
            <a:off x="2410231" y="4138108"/>
            <a:ext cx="934336" cy="736699"/>
            <a:chOff x="6200950" y="3713805"/>
            <a:chExt cx="1238056" cy="1184576"/>
          </a:xfrm>
        </p:grpSpPr>
        <p:cxnSp>
          <p:nvCxnSpPr>
            <p:cNvPr id="25" name="Straight Arrow Connector 24"/>
            <p:cNvCxnSpPr/>
            <p:nvPr/>
          </p:nvCxnSpPr>
          <p:spPr>
            <a:xfrm>
              <a:off x="6200950" y="3713805"/>
              <a:ext cx="1238056" cy="811255"/>
            </a:xfrm>
            <a:prstGeom prst="straightConnector1">
              <a:avLst/>
            </a:prstGeom>
            <a:noFill/>
            <a:ln w="25400" cap="flat" cmpd="sng" algn="ctr">
              <a:solidFill>
                <a:srgbClr val="0084C0"/>
              </a:solidFill>
              <a:prstDash val="solid"/>
              <a:tailEnd type="arrow"/>
            </a:ln>
            <a:effectLst>
              <a:outerShdw blurRad="40000" dist="20000" dir="5400000" rotWithShape="0">
                <a:srgbClr val="000000">
                  <a:alpha val="38000"/>
                </a:srgbClr>
              </a:outerShdw>
            </a:effectLst>
          </p:spPr>
        </p:cxnSp>
        <p:cxnSp>
          <p:nvCxnSpPr>
            <p:cNvPr id="26" name="Straight Arrow Connector 25"/>
            <p:cNvCxnSpPr/>
            <p:nvPr/>
          </p:nvCxnSpPr>
          <p:spPr>
            <a:xfrm>
              <a:off x="6200950" y="3716197"/>
              <a:ext cx="1238056" cy="1182184"/>
            </a:xfrm>
            <a:prstGeom prst="straightConnector1">
              <a:avLst/>
            </a:prstGeom>
            <a:noFill/>
            <a:ln w="25400" cap="flat" cmpd="sng" algn="ctr">
              <a:solidFill>
                <a:srgbClr val="0084C0"/>
              </a:solidFill>
              <a:prstDash val="solid"/>
              <a:tailEnd type="arrow"/>
            </a:ln>
            <a:effectLst>
              <a:outerShdw blurRad="40000" dist="20000" dir="5400000" rotWithShape="0">
                <a:srgbClr val="000000">
                  <a:alpha val="38000"/>
                </a:srgbClr>
              </a:outerShdw>
            </a:effectLst>
          </p:spPr>
        </p:cxnSp>
      </p:grpSp>
      <p:sp>
        <p:nvSpPr>
          <p:cNvPr id="27" name="TextBox 26"/>
          <p:cNvSpPr txBox="1"/>
          <p:nvPr/>
        </p:nvSpPr>
        <p:spPr>
          <a:xfrm>
            <a:off x="1397042" y="3935702"/>
            <a:ext cx="992360" cy="264914"/>
          </a:xfrm>
          <a:prstGeom prst="rect">
            <a:avLst/>
          </a:prstGeom>
          <a:noFill/>
        </p:spPr>
        <p:txBody>
          <a:bodyPr wrap="none" lIns="91198" tIns="45599" rIns="91198" bIns="45599">
            <a:spAutoFit/>
          </a:bodyPr>
          <a:lstStyle/>
          <a:p>
            <a:pPr>
              <a:defRPr/>
            </a:pPr>
            <a:r>
              <a:rPr lang="en-US" sz="1100" kern="0" dirty="0">
                <a:solidFill>
                  <a:sysClr val="windowText" lastClr="000000"/>
                </a:solidFill>
                <a:latin typeface="Lucida Sans Unicode"/>
                <a:cs typeface="Lucida Sans Unicode"/>
              </a:rPr>
              <a:t>Moderators</a:t>
            </a:r>
          </a:p>
        </p:txBody>
      </p:sp>
      <p:cxnSp>
        <p:nvCxnSpPr>
          <p:cNvPr id="28" name="Straight Arrow Connector 27"/>
          <p:cNvCxnSpPr/>
          <p:nvPr/>
        </p:nvCxnSpPr>
        <p:spPr>
          <a:xfrm>
            <a:off x="2410231" y="4611381"/>
            <a:ext cx="934336" cy="683121"/>
          </a:xfrm>
          <a:prstGeom prst="straightConnector1">
            <a:avLst/>
          </a:prstGeom>
          <a:noFill/>
          <a:ln w="25400" cap="flat" cmpd="sng" algn="ctr">
            <a:solidFill>
              <a:srgbClr val="0084C0"/>
            </a:solidFill>
            <a:prstDash val="solid"/>
            <a:tailEnd type="arrow"/>
          </a:ln>
          <a:effectLst>
            <a:outerShdw blurRad="40000" dist="20000" dir="5400000" rotWithShape="0">
              <a:srgbClr val="000000">
                <a:alpha val="38000"/>
              </a:srgbClr>
            </a:outerShdw>
          </a:effectLst>
        </p:spPr>
      </p:cxnSp>
      <p:sp>
        <p:nvSpPr>
          <p:cNvPr id="29" name="TextBox 28"/>
          <p:cNvSpPr txBox="1"/>
          <p:nvPr/>
        </p:nvSpPr>
        <p:spPr>
          <a:xfrm>
            <a:off x="1600870" y="4273541"/>
            <a:ext cx="773654" cy="437555"/>
          </a:xfrm>
          <a:prstGeom prst="rect">
            <a:avLst/>
          </a:prstGeom>
          <a:noFill/>
        </p:spPr>
        <p:txBody>
          <a:bodyPr wrap="none" lIns="91198" tIns="45599" rIns="91198" bIns="45599">
            <a:spAutoFit/>
          </a:bodyPr>
          <a:lstStyle/>
          <a:p>
            <a:pPr>
              <a:defRPr/>
            </a:pPr>
            <a:r>
              <a:rPr lang="en-US" sz="1100" kern="0" dirty="0">
                <a:solidFill>
                  <a:sysClr val="windowText" lastClr="000000"/>
                </a:solidFill>
                <a:latin typeface="Lucida Sans Unicode"/>
                <a:cs typeface="Lucida Sans Unicode"/>
              </a:rPr>
              <a:t>Inner Be</a:t>
            </a:r>
            <a:br>
              <a:rPr lang="en-US" sz="1100" kern="0" dirty="0">
                <a:solidFill>
                  <a:sysClr val="windowText" lastClr="000000"/>
                </a:solidFill>
                <a:latin typeface="Lucida Sans Unicode"/>
                <a:cs typeface="Lucida Sans Unicode"/>
              </a:rPr>
            </a:br>
            <a:r>
              <a:rPr lang="en-US" sz="1100" kern="0" dirty="0">
                <a:solidFill>
                  <a:sysClr val="windowText" lastClr="000000"/>
                </a:solidFill>
                <a:latin typeface="Lucida Sans Unicode"/>
                <a:cs typeface="Lucida Sans Unicode"/>
              </a:rPr>
              <a:t>reflector</a:t>
            </a:r>
          </a:p>
        </p:txBody>
      </p:sp>
      <p:sp>
        <p:nvSpPr>
          <p:cNvPr id="30" name="TextBox 29"/>
          <p:cNvSpPr txBox="1"/>
          <p:nvPr/>
        </p:nvSpPr>
        <p:spPr>
          <a:xfrm>
            <a:off x="1600870" y="4745326"/>
            <a:ext cx="773654" cy="439043"/>
          </a:xfrm>
          <a:prstGeom prst="rect">
            <a:avLst/>
          </a:prstGeom>
          <a:noFill/>
        </p:spPr>
        <p:txBody>
          <a:bodyPr wrap="none" lIns="91198" tIns="45599" rIns="91198" bIns="45599">
            <a:spAutoFit/>
          </a:bodyPr>
          <a:lstStyle/>
          <a:p>
            <a:pPr>
              <a:defRPr/>
            </a:pPr>
            <a:r>
              <a:rPr lang="en-US" sz="1100" kern="0" dirty="0">
                <a:solidFill>
                  <a:sysClr val="windowText" lastClr="000000"/>
                </a:solidFill>
                <a:latin typeface="Lucida Sans Unicode"/>
                <a:cs typeface="Lucida Sans Unicode"/>
              </a:rPr>
              <a:t>Outer SS</a:t>
            </a:r>
            <a:br>
              <a:rPr lang="en-US" sz="1100" kern="0" dirty="0">
                <a:solidFill>
                  <a:sysClr val="windowText" lastClr="000000"/>
                </a:solidFill>
                <a:latin typeface="Lucida Sans Unicode"/>
                <a:cs typeface="Lucida Sans Unicode"/>
              </a:rPr>
            </a:br>
            <a:r>
              <a:rPr lang="en-US" sz="1100" kern="0" dirty="0">
                <a:solidFill>
                  <a:sysClr val="windowText" lastClr="000000"/>
                </a:solidFill>
                <a:latin typeface="Lucida Sans Unicode"/>
                <a:cs typeface="Lucida Sans Unicode"/>
              </a:rPr>
              <a:t>reflector</a:t>
            </a:r>
          </a:p>
        </p:txBody>
      </p:sp>
      <p:cxnSp>
        <p:nvCxnSpPr>
          <p:cNvPr id="31" name="Straight Arrow Connector 30"/>
          <p:cNvCxnSpPr/>
          <p:nvPr/>
        </p:nvCxnSpPr>
        <p:spPr>
          <a:xfrm>
            <a:off x="2410232" y="5016194"/>
            <a:ext cx="877800" cy="607219"/>
          </a:xfrm>
          <a:prstGeom prst="straightConnector1">
            <a:avLst/>
          </a:prstGeom>
          <a:noFill/>
          <a:ln w="25400" cap="flat" cmpd="sng" algn="ctr">
            <a:solidFill>
              <a:srgbClr val="0084C0"/>
            </a:solidFill>
            <a:prstDash val="solid"/>
            <a:tailEnd type="arrow"/>
          </a:ln>
          <a:effectLst>
            <a:outerShdw blurRad="40000" dist="20000" dir="5400000" rotWithShape="0">
              <a:srgbClr val="000000">
                <a:alpha val="38000"/>
              </a:srgbClr>
            </a:outerShdw>
          </a:effectLst>
        </p:spPr>
      </p:cxnSp>
      <p:sp>
        <p:nvSpPr>
          <p:cNvPr id="35" name="TextBox 34"/>
          <p:cNvSpPr txBox="1"/>
          <p:nvPr/>
        </p:nvSpPr>
        <p:spPr>
          <a:xfrm>
            <a:off x="252926" y="1737510"/>
            <a:ext cx="1889502" cy="264914"/>
          </a:xfrm>
          <a:prstGeom prst="rect">
            <a:avLst/>
          </a:prstGeom>
          <a:noFill/>
        </p:spPr>
        <p:txBody>
          <a:bodyPr lIns="91198" tIns="45599" rIns="91198" bIns="45599">
            <a:spAutoFit/>
          </a:bodyPr>
          <a:lstStyle/>
          <a:p>
            <a:pPr>
              <a:defRPr/>
            </a:pPr>
            <a:r>
              <a:rPr lang="en-US" sz="1100" kern="0" dirty="0">
                <a:solidFill>
                  <a:sysClr val="windowText" lastClr="000000"/>
                </a:solidFill>
                <a:latin typeface="Lucida Sans Unicode"/>
                <a:cs typeface="Lucida Sans Unicode"/>
              </a:rPr>
              <a:t>TDR moderator concept</a:t>
            </a:r>
          </a:p>
        </p:txBody>
      </p:sp>
      <p:sp>
        <p:nvSpPr>
          <p:cNvPr id="2" name="Title 1"/>
          <p:cNvSpPr>
            <a:spLocks noGrp="1"/>
          </p:cNvSpPr>
          <p:nvPr>
            <p:ph type="title"/>
          </p:nvPr>
        </p:nvSpPr>
        <p:spPr/>
        <p:txBody>
          <a:bodyPr/>
          <a:lstStyle/>
          <a:p>
            <a:r>
              <a:rPr lang="en-US" dirty="0">
                <a:ea typeface="ＭＳ Ｐゴシック" charset="0"/>
                <a:cs typeface="ＭＳ Ｐゴシック" charset="0"/>
              </a:rPr>
              <a:t>Moderator-Reflector </a:t>
            </a:r>
            <a:r>
              <a:rPr lang="en-US" dirty="0" smtClean="0">
                <a:ea typeface="ＭＳ Ｐゴシック" charset="0"/>
                <a:cs typeface="ＭＳ Ｐゴシック" charset="0"/>
              </a:rPr>
              <a:t>Plug</a:t>
            </a:r>
            <a:endParaRPr lang="en-US" dirty="0"/>
          </a:p>
        </p:txBody>
      </p:sp>
    </p:spTree>
    <p:extLst>
      <p:ext uri="{BB962C8B-B14F-4D97-AF65-F5344CB8AC3E}">
        <p14:creationId xmlns:p14="http://schemas.microsoft.com/office/powerpoint/2010/main" val="25153925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44433" y="1447428"/>
            <a:ext cx="7017939" cy="460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1"/>
          <p:cNvSpPr>
            <a:spLocks noChangeArrowheads="1"/>
          </p:cNvSpPr>
          <p:nvPr/>
        </p:nvSpPr>
        <p:spPr bwMode="auto">
          <a:xfrm>
            <a:off x="6259163" y="3504232"/>
            <a:ext cx="1705015" cy="577453"/>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lIns="85707" tIns="42853" rIns="85707" bIns="42853"/>
          <a:lstStyle/>
          <a:p>
            <a:endParaRPr lang="en-US" sz="2200"/>
          </a:p>
        </p:txBody>
      </p:sp>
      <p:sp>
        <p:nvSpPr>
          <p:cNvPr id="88068" name="Rectangle 5"/>
          <p:cNvSpPr>
            <a:spLocks noChangeArrowheads="1"/>
          </p:cNvSpPr>
          <p:nvPr/>
        </p:nvSpPr>
        <p:spPr bwMode="auto">
          <a:xfrm>
            <a:off x="6394552" y="3842071"/>
            <a:ext cx="1705015" cy="577453"/>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lIns="85707" tIns="42853" rIns="85707" bIns="42853"/>
          <a:lstStyle/>
          <a:p>
            <a:endParaRPr lang="en-US" sz="2200"/>
          </a:p>
        </p:txBody>
      </p:sp>
      <p:sp>
        <p:nvSpPr>
          <p:cNvPr id="2" name="Title 1"/>
          <p:cNvSpPr>
            <a:spLocks noGrp="1"/>
          </p:cNvSpPr>
          <p:nvPr>
            <p:ph type="title"/>
          </p:nvPr>
        </p:nvSpPr>
        <p:spPr/>
        <p:txBody>
          <a:bodyPr/>
          <a:lstStyle/>
          <a:p>
            <a:r>
              <a:rPr lang="en-US" dirty="0">
                <a:ea typeface="ＭＳ Ｐゴシック" charset="0"/>
                <a:cs typeface="ＭＳ Ｐゴシック" charset="0"/>
              </a:rPr>
              <a:t>Reference Suite of 22 </a:t>
            </a:r>
            <a:r>
              <a:rPr lang="en-US" dirty="0" smtClean="0">
                <a:ea typeface="ＭＳ Ｐゴシック" charset="0"/>
                <a:cs typeface="ＭＳ Ｐゴシック" charset="0"/>
              </a:rPr>
              <a:t>Instruments</a:t>
            </a:r>
            <a:endParaRPr lang="en-US" dirty="0"/>
          </a:p>
        </p:txBody>
      </p:sp>
      <p:sp>
        <p:nvSpPr>
          <p:cNvPr id="3" name="TextBox 2"/>
          <p:cNvSpPr txBox="1"/>
          <p:nvPr/>
        </p:nvSpPr>
        <p:spPr>
          <a:xfrm>
            <a:off x="188685" y="1538515"/>
            <a:ext cx="2177143"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smtClean="0"/>
              <a:t>Initial plans. 1</a:t>
            </a:r>
            <a:r>
              <a:rPr lang="en-US" baseline="30000" dirty="0" smtClean="0"/>
              <a:t>st</a:t>
            </a:r>
            <a:r>
              <a:rPr lang="en-US" dirty="0" smtClean="0"/>
              <a:t> set of instruments still under discussion</a:t>
            </a:r>
            <a:endParaRPr lang="en-US" dirty="0"/>
          </a:p>
        </p:txBody>
      </p:sp>
    </p:spTree>
    <p:extLst>
      <p:ext uri="{BB962C8B-B14F-4D97-AF65-F5344CB8AC3E}">
        <p14:creationId xmlns:p14="http://schemas.microsoft.com/office/powerpoint/2010/main" val="25748435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3512" y="-1"/>
            <a:ext cx="6323308" cy="1441451"/>
          </a:xfrm>
        </p:spPr>
        <p:txBody>
          <a:bodyPr/>
          <a:lstStyle/>
          <a:p>
            <a:r>
              <a:rPr lang="en-US" sz="2400" dirty="0" smtClean="0"/>
              <a:t>Activities in construction, Initial and Steady-State Operation phases</a:t>
            </a:r>
            <a:endParaRPr lang="en-US" sz="2400" dirty="0"/>
          </a:p>
        </p:txBody>
      </p:sp>
      <p:sp>
        <p:nvSpPr>
          <p:cNvPr id="4" name="TextBox 3"/>
          <p:cNvSpPr txBox="1"/>
          <p:nvPr/>
        </p:nvSpPr>
        <p:spPr>
          <a:xfrm>
            <a:off x="114755" y="1439588"/>
            <a:ext cx="8828426" cy="5293757"/>
          </a:xfrm>
          <a:prstGeom prst="rect">
            <a:avLst/>
          </a:prstGeom>
          <a:noFill/>
        </p:spPr>
        <p:txBody>
          <a:bodyPr wrap="square" rtlCol="0">
            <a:spAutoFit/>
          </a:bodyPr>
          <a:lstStyle/>
          <a:p>
            <a:pPr marL="342900" indent="-342900">
              <a:buFont typeface="Arial"/>
              <a:buChar char="•"/>
            </a:pPr>
            <a:r>
              <a:rPr lang="en-GB" sz="2000" b="1" dirty="0">
                <a:solidFill>
                  <a:srgbClr val="0094CA"/>
                </a:solidFill>
              </a:rPr>
              <a:t>The construction phase</a:t>
            </a:r>
            <a:r>
              <a:rPr lang="en-GB" sz="2000" dirty="0">
                <a:solidFill>
                  <a:srgbClr val="0094CA"/>
                </a:solidFill>
              </a:rPr>
              <a:t>: Includes design, project management, administration, manufacturing, acceptance tests, installation and cold commissioning (without beam) of systems in the accelerator, target and instruments. It also includes </a:t>
            </a:r>
            <a:r>
              <a:rPr lang="en-GB" sz="2000" u="sng" dirty="0">
                <a:solidFill>
                  <a:srgbClr val="0094CA"/>
                </a:solidFill>
              </a:rPr>
              <a:t>hot commissioning (with beam) of parts of the accelerator</a:t>
            </a:r>
            <a:r>
              <a:rPr lang="en-GB" sz="2000" dirty="0">
                <a:solidFill>
                  <a:srgbClr val="0094CA"/>
                </a:solidFill>
              </a:rPr>
              <a:t>. The construction phase will partly overlap with the initial operations phase. </a:t>
            </a:r>
          </a:p>
          <a:p>
            <a:pPr marL="342900" indent="-342900">
              <a:buFont typeface="Arial"/>
              <a:buChar char="•"/>
            </a:pPr>
            <a:r>
              <a:rPr lang="en-GB" sz="2000" b="1" dirty="0">
                <a:solidFill>
                  <a:srgbClr val="0094CA"/>
                </a:solidFill>
              </a:rPr>
              <a:t>The initial operations phase</a:t>
            </a:r>
            <a:r>
              <a:rPr lang="en-GB" sz="2000" dirty="0">
                <a:solidFill>
                  <a:srgbClr val="0094CA"/>
                </a:solidFill>
              </a:rPr>
              <a:t>: Includes the </a:t>
            </a:r>
            <a:r>
              <a:rPr lang="en-GB" sz="2000" u="sng" dirty="0">
                <a:solidFill>
                  <a:srgbClr val="0094CA"/>
                </a:solidFill>
              </a:rPr>
              <a:t>hot commissioning</a:t>
            </a:r>
            <a:r>
              <a:rPr lang="en-GB" sz="2000" dirty="0">
                <a:solidFill>
                  <a:srgbClr val="0094CA"/>
                </a:solidFill>
              </a:rPr>
              <a:t>, operation, maintenance and repair of all systems and activities for the ramp-up of beam power. It includes the cold (and hot) commissioning of instruments and systems needed for significant beam powers and steady state operations. It includes the main part of the construction of instruments funded by resources that are additional to the construction funding. It includes the start and operation of a user program.</a:t>
            </a:r>
          </a:p>
          <a:p>
            <a:pPr marL="342900" indent="-342900">
              <a:buFont typeface="Arial"/>
              <a:buChar char="•"/>
            </a:pPr>
            <a:r>
              <a:rPr lang="en-GB" sz="2000" b="1" dirty="0">
                <a:solidFill>
                  <a:srgbClr val="0094CA"/>
                </a:solidFill>
              </a:rPr>
              <a:t>The steady state operations phase</a:t>
            </a:r>
            <a:r>
              <a:rPr lang="en-GB" sz="2000" dirty="0">
                <a:solidFill>
                  <a:srgbClr val="0094CA"/>
                </a:solidFill>
              </a:rPr>
              <a:t>: Include operation, maintenance and repair of all systems. It includes upgrades, cold and hot commissioning of existing instruments and potentially construction of new instruments. It includes a full user programme.    </a:t>
            </a:r>
            <a:endParaRPr lang="en-US" sz="2000" dirty="0">
              <a:solidFill>
                <a:srgbClr val="0094CA"/>
              </a:solidFill>
            </a:endParaRPr>
          </a:p>
          <a:p>
            <a:endParaRPr lang="en-US" dirty="0">
              <a:solidFill>
                <a:schemeClr val="accent1"/>
              </a:solidFill>
            </a:endParaRPr>
          </a:p>
        </p:txBody>
      </p:sp>
    </p:spTree>
    <p:extLst>
      <p:ext uri="{BB962C8B-B14F-4D97-AF65-F5344CB8AC3E}">
        <p14:creationId xmlns:p14="http://schemas.microsoft.com/office/powerpoint/2010/main" val="28360141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593512" y="-1"/>
            <a:ext cx="6658188" cy="1441451"/>
          </a:xfrm>
        </p:spPr>
        <p:txBody>
          <a:bodyPr/>
          <a:lstStyle/>
          <a:p>
            <a:r>
              <a:rPr lang="sv-SE" dirty="0" err="1" smtClean="0"/>
              <a:t>High</a:t>
            </a:r>
            <a:r>
              <a:rPr lang="sv-SE" dirty="0"/>
              <a:t> </a:t>
            </a:r>
            <a:r>
              <a:rPr lang="sv-SE" dirty="0" err="1" smtClean="0"/>
              <a:t>level</a:t>
            </a:r>
            <a:r>
              <a:rPr lang="sv-SE" dirty="0" smtClean="0"/>
              <a:t> </a:t>
            </a:r>
            <a:r>
              <a:rPr lang="sv-SE" dirty="0" smtClean="0"/>
              <a:t>plan for Initial Operations</a:t>
            </a:r>
            <a:endParaRPr lang="sv-SE" sz="1800" dirty="0"/>
          </a:p>
        </p:txBody>
      </p:sp>
      <p:sp>
        <p:nvSpPr>
          <p:cNvPr id="4" name="Underrubrik 8"/>
          <p:cNvSpPr>
            <a:spLocks noGrp="1"/>
          </p:cNvSpPr>
          <p:nvPr>
            <p:ph type="subTitle" idx="1"/>
          </p:nvPr>
        </p:nvSpPr>
        <p:spPr>
          <a:xfrm>
            <a:off x="319821" y="1646155"/>
            <a:ext cx="8569647" cy="5211845"/>
          </a:xfrm>
        </p:spPr>
        <p:txBody>
          <a:bodyPr/>
          <a:lstStyle/>
          <a:p>
            <a:pPr marL="54000" indent="0">
              <a:lnSpc>
                <a:spcPct val="90000"/>
              </a:lnSpc>
              <a:spcBef>
                <a:spcPts val="600"/>
              </a:spcBef>
              <a:spcAft>
                <a:spcPts val="0"/>
              </a:spcAft>
              <a:buNone/>
            </a:pPr>
            <a:r>
              <a:rPr lang="en-GB" sz="2000" dirty="0"/>
              <a:t>Construction Project completes in 2025 </a:t>
            </a:r>
          </a:p>
          <a:p>
            <a:pPr>
              <a:lnSpc>
                <a:spcPct val="90000"/>
              </a:lnSpc>
              <a:spcBef>
                <a:spcPts val="600"/>
              </a:spcBef>
              <a:spcAft>
                <a:spcPts val="0"/>
              </a:spcAft>
            </a:pPr>
            <a:r>
              <a:rPr lang="en-GB" sz="2000" dirty="0"/>
              <a:t>Neutron spallation source construction complete at the end of 2022</a:t>
            </a:r>
          </a:p>
          <a:p>
            <a:pPr>
              <a:lnSpc>
                <a:spcPct val="90000"/>
              </a:lnSpc>
              <a:spcBef>
                <a:spcPts val="600"/>
              </a:spcBef>
              <a:spcAft>
                <a:spcPts val="0"/>
              </a:spcAft>
            </a:pPr>
            <a:r>
              <a:rPr lang="en-GB" sz="2000" dirty="0"/>
              <a:t>16 instruments and user support construction completed at end of 2025</a:t>
            </a:r>
          </a:p>
          <a:p>
            <a:pPr marL="54000" indent="0">
              <a:lnSpc>
                <a:spcPct val="90000"/>
              </a:lnSpc>
              <a:spcBef>
                <a:spcPts val="600"/>
              </a:spcBef>
              <a:buNone/>
            </a:pPr>
            <a:r>
              <a:rPr lang="en-US" sz="2000" dirty="0" smtClean="0"/>
              <a:t>Initial </a:t>
            </a:r>
            <a:r>
              <a:rPr lang="en-US" sz="2000" dirty="0"/>
              <a:t>Operations Phase (2019 – 2022, 4 years until spallation source complete)</a:t>
            </a:r>
          </a:p>
          <a:p>
            <a:pPr lvl="1">
              <a:lnSpc>
                <a:spcPct val="90000"/>
              </a:lnSpc>
              <a:spcBef>
                <a:spcPts val="300"/>
              </a:spcBef>
              <a:spcAft>
                <a:spcPts val="300"/>
              </a:spcAft>
            </a:pPr>
            <a:r>
              <a:rPr lang="en-US" sz="2000" dirty="0" smtClean="0"/>
              <a:t>Begins with 1</a:t>
            </a:r>
            <a:r>
              <a:rPr lang="en-US" sz="2000" baseline="30000" dirty="0" smtClean="0"/>
              <a:t>st</a:t>
            </a:r>
            <a:r>
              <a:rPr lang="en-US" sz="2000" dirty="0" smtClean="0"/>
              <a:t> neutrons</a:t>
            </a:r>
          </a:p>
          <a:p>
            <a:pPr lvl="1">
              <a:lnSpc>
                <a:spcPct val="90000"/>
              </a:lnSpc>
              <a:spcBef>
                <a:spcPts val="300"/>
              </a:spcBef>
              <a:spcAft>
                <a:spcPts val="300"/>
              </a:spcAft>
            </a:pPr>
            <a:r>
              <a:rPr lang="en-US" sz="2000" dirty="0" smtClean="0"/>
              <a:t>1 </a:t>
            </a:r>
            <a:r>
              <a:rPr lang="en-US" sz="2000" dirty="0"/>
              <a:t>year for activities necessary to produce first neutrons in 2019</a:t>
            </a:r>
          </a:p>
          <a:p>
            <a:pPr lvl="1">
              <a:lnSpc>
                <a:spcPct val="90000"/>
              </a:lnSpc>
              <a:spcBef>
                <a:spcPts val="300"/>
              </a:spcBef>
              <a:spcAft>
                <a:spcPts val="300"/>
              </a:spcAft>
            </a:pPr>
            <a:r>
              <a:rPr lang="en-US" sz="2000" dirty="0"/>
              <a:t>3 years to improve accelerator performance and commission initial </a:t>
            </a:r>
            <a:r>
              <a:rPr lang="en-US" sz="2000" dirty="0" smtClean="0"/>
              <a:t>instruments</a:t>
            </a:r>
            <a:endParaRPr lang="en-US" sz="2000" dirty="0"/>
          </a:p>
          <a:p>
            <a:pPr>
              <a:lnSpc>
                <a:spcPct val="90000"/>
              </a:lnSpc>
              <a:spcBef>
                <a:spcPts val="600"/>
              </a:spcBef>
            </a:pPr>
            <a:r>
              <a:rPr lang="en-US" sz="2000" dirty="0"/>
              <a:t>Initial User Program Operations (2023 – 2025, 3 years)</a:t>
            </a:r>
          </a:p>
          <a:p>
            <a:pPr lvl="1">
              <a:lnSpc>
                <a:spcPct val="90000"/>
              </a:lnSpc>
              <a:spcBef>
                <a:spcPts val="300"/>
              </a:spcBef>
              <a:spcAft>
                <a:spcPts val="600"/>
              </a:spcAft>
            </a:pPr>
            <a:r>
              <a:rPr lang="en-US" sz="2000" dirty="0"/>
              <a:t>Support necessary for reliable instrument operations for non expert public users and the basis for cost sharing post construction</a:t>
            </a:r>
          </a:p>
          <a:p>
            <a:pPr lvl="1">
              <a:lnSpc>
                <a:spcPct val="90000"/>
              </a:lnSpc>
              <a:spcBef>
                <a:spcPts val="300"/>
              </a:spcBef>
              <a:spcAft>
                <a:spcPts val="600"/>
              </a:spcAft>
            </a:pPr>
            <a:r>
              <a:rPr lang="en-US" sz="2000" dirty="0"/>
              <a:t>Cold commissioning of (16 first) instruments funded within the construction project</a:t>
            </a:r>
          </a:p>
          <a:p>
            <a:pPr lvl="0">
              <a:spcBef>
                <a:spcPts val="600"/>
              </a:spcBef>
            </a:pPr>
            <a:r>
              <a:rPr lang="en-US" sz="2000" dirty="0"/>
              <a:t>Steady State Operations (2026 onwards)</a:t>
            </a:r>
          </a:p>
        </p:txBody>
      </p:sp>
    </p:spTree>
    <p:extLst>
      <p:ext uri="{BB962C8B-B14F-4D97-AF65-F5344CB8AC3E}">
        <p14:creationId xmlns:p14="http://schemas.microsoft.com/office/powerpoint/2010/main" val="11922787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62467" y="1549400"/>
            <a:ext cx="8492066" cy="5198533"/>
          </a:xfrm>
        </p:spPr>
        <p:txBody>
          <a:bodyPr>
            <a:normAutofit fontScale="85000" lnSpcReduction="10000"/>
          </a:bodyPr>
          <a:lstStyle/>
          <a:p>
            <a:r>
              <a:rPr lang="en-US" dirty="0" smtClean="0"/>
              <a:t>2014: finish of the redesign</a:t>
            </a:r>
          </a:p>
          <a:p>
            <a:r>
              <a:rPr lang="en-US" dirty="0" smtClean="0"/>
              <a:t>July 2014: Approval of the project</a:t>
            </a:r>
          </a:p>
          <a:p>
            <a:r>
              <a:rPr lang="en-US" dirty="0" smtClean="0"/>
              <a:t>Sept 2014: Groundbreaking</a:t>
            </a:r>
          </a:p>
          <a:p>
            <a:r>
              <a:rPr lang="en-US" dirty="0" smtClean="0"/>
              <a:t>2014-2016: Building construction</a:t>
            </a:r>
          </a:p>
          <a:p>
            <a:r>
              <a:rPr lang="en-US" dirty="0" smtClean="0"/>
              <a:t>2016-2019: Installation, except High Beta modules</a:t>
            </a:r>
          </a:p>
          <a:p>
            <a:r>
              <a:rPr lang="en-US" dirty="0" smtClean="0"/>
              <a:t>Jan-Oct 2019: Commissioning warm Linac, Spokes and Medium Beta to target.</a:t>
            </a:r>
          </a:p>
          <a:p>
            <a:r>
              <a:rPr lang="en-US" dirty="0" smtClean="0"/>
              <a:t>End 2019: 1</a:t>
            </a:r>
            <a:r>
              <a:rPr lang="en-US" baseline="30000" dirty="0" smtClean="0"/>
              <a:t>st</a:t>
            </a:r>
            <a:r>
              <a:rPr lang="en-US" dirty="0" smtClean="0"/>
              <a:t> protons on Target, Neutron production. Start of Hot Commissioning.</a:t>
            </a:r>
          </a:p>
          <a:p>
            <a:r>
              <a:rPr lang="en-US" dirty="0" smtClean="0"/>
              <a:t>2021 Installation High Beta modules 1-11</a:t>
            </a:r>
          </a:p>
          <a:p>
            <a:r>
              <a:rPr lang="en-US" dirty="0" smtClean="0"/>
              <a:t>2022 </a:t>
            </a:r>
            <a:r>
              <a:rPr lang="en-US" dirty="0"/>
              <a:t>Installation High Beta modules </a:t>
            </a:r>
            <a:r>
              <a:rPr lang="en-US" dirty="0" smtClean="0"/>
              <a:t>12-21</a:t>
            </a:r>
          </a:p>
          <a:p>
            <a:r>
              <a:rPr lang="en-US" dirty="0" smtClean="0"/>
              <a:t>2026 5 MW operation</a:t>
            </a:r>
            <a:endParaRPr lang="en-US" dirty="0"/>
          </a:p>
          <a:p>
            <a:endParaRPr lang="en-US" dirty="0" smtClean="0"/>
          </a:p>
          <a:p>
            <a:endParaRPr lang="en-US" dirty="0"/>
          </a:p>
        </p:txBody>
      </p:sp>
      <p:sp>
        <p:nvSpPr>
          <p:cNvPr id="8" name="Rubrik 7"/>
          <p:cNvSpPr>
            <a:spLocks noGrp="1"/>
          </p:cNvSpPr>
          <p:nvPr>
            <p:ph type="title"/>
          </p:nvPr>
        </p:nvSpPr>
        <p:spPr/>
        <p:txBody>
          <a:bodyPr/>
          <a:lstStyle/>
          <a:p>
            <a:r>
              <a:rPr lang="sv-SE" dirty="0" err="1" smtClean="0"/>
              <a:t>Time</a:t>
            </a:r>
            <a:r>
              <a:rPr lang="sv-SE" dirty="0" smtClean="0"/>
              <a:t> Schedule: Linac </a:t>
            </a:r>
            <a:r>
              <a:rPr lang="sv-SE" dirty="0" err="1" smtClean="0"/>
              <a:t>point</a:t>
            </a:r>
            <a:r>
              <a:rPr lang="sv-SE" dirty="0" smtClean="0"/>
              <a:t> </a:t>
            </a:r>
            <a:r>
              <a:rPr lang="sv-SE" dirty="0" err="1" smtClean="0"/>
              <a:t>of</a:t>
            </a:r>
            <a:r>
              <a:rPr lang="sv-SE" dirty="0" smtClean="0"/>
              <a:t> </a:t>
            </a:r>
            <a:r>
              <a:rPr lang="sv-SE" dirty="0" err="1" smtClean="0"/>
              <a:t>view</a:t>
            </a:r>
            <a:endParaRPr lang="sv-SE" sz="1800" dirty="0"/>
          </a:p>
        </p:txBody>
      </p:sp>
    </p:spTree>
    <p:extLst>
      <p:ext uri="{BB962C8B-B14F-4D97-AF65-F5344CB8AC3E}">
        <p14:creationId xmlns:p14="http://schemas.microsoft.com/office/powerpoint/2010/main" val="20839695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Linac Commissioning</a:t>
            </a:r>
            <a:endParaRPr lang="en-US" dirty="0"/>
          </a:p>
        </p:txBody>
      </p:sp>
      <p:sp>
        <p:nvSpPr>
          <p:cNvPr id="6" name="Subtitle 3"/>
          <p:cNvSpPr>
            <a:spLocks noGrp="1"/>
          </p:cNvSpPr>
          <p:nvPr>
            <p:ph type="subTitle" idx="1"/>
          </p:nvPr>
        </p:nvSpPr>
        <p:spPr>
          <a:xfrm>
            <a:off x="262467" y="1549400"/>
            <a:ext cx="8492066" cy="5198533"/>
          </a:xfrm>
        </p:spPr>
        <p:txBody>
          <a:bodyPr>
            <a:normAutofit/>
          </a:bodyPr>
          <a:lstStyle/>
          <a:p>
            <a:pPr marL="54000" indent="0">
              <a:buNone/>
            </a:pPr>
            <a:r>
              <a:rPr lang="en-US" dirty="0"/>
              <a:t>3 main stages:</a:t>
            </a:r>
          </a:p>
          <a:p>
            <a:r>
              <a:rPr lang="en-US" dirty="0"/>
              <a:t>Test outside ESS:</a:t>
            </a:r>
          </a:p>
          <a:p>
            <a:pPr lvl="1"/>
            <a:r>
              <a:rPr lang="en-US" dirty="0"/>
              <a:t>IS+LEBT+RFQ at </a:t>
            </a:r>
            <a:r>
              <a:rPr lang="en-US" dirty="0" err="1"/>
              <a:t>Saclay</a:t>
            </a:r>
            <a:r>
              <a:rPr lang="en-US" dirty="0"/>
              <a:t>. Final agreement currently under discussion. </a:t>
            </a:r>
          </a:p>
          <a:p>
            <a:r>
              <a:rPr lang="en-US" dirty="0"/>
              <a:t>Systems testing:</a:t>
            </a:r>
          </a:p>
          <a:p>
            <a:pPr lvl="1"/>
            <a:r>
              <a:rPr lang="en-US" dirty="0"/>
              <a:t>Verification of the various systems without beam: Cryogenics, RF, MPS, </a:t>
            </a:r>
            <a:r>
              <a:rPr lang="en-US" dirty="0" err="1"/>
              <a:t>etc</a:t>
            </a:r>
            <a:endParaRPr lang="en-US" dirty="0"/>
          </a:p>
          <a:p>
            <a:r>
              <a:rPr lang="en-US" dirty="0"/>
              <a:t>Beam commissioning:</a:t>
            </a:r>
          </a:p>
          <a:p>
            <a:pPr lvl="1"/>
            <a:r>
              <a:rPr lang="en-US" dirty="0"/>
              <a:t>Verification of the system with proton beam.</a:t>
            </a:r>
          </a:p>
          <a:p>
            <a:pPr lvl="1"/>
            <a:r>
              <a:rPr lang="en-US" dirty="0"/>
              <a:t>Optimization of the parameters of the Linac: energy, power, losses minimization</a:t>
            </a:r>
          </a:p>
          <a:p>
            <a:pPr lvl="1"/>
            <a:r>
              <a:rPr lang="en-US" dirty="0"/>
              <a:t>Delivery of protons to Target for Target commissioning and neutron </a:t>
            </a:r>
            <a:r>
              <a:rPr lang="en-US" dirty="0" smtClean="0"/>
              <a:t>production</a:t>
            </a:r>
          </a:p>
          <a:p>
            <a:pPr lvl="1"/>
            <a:r>
              <a:rPr lang="en-US" dirty="0" smtClean="0"/>
              <a:t>Using Faraday cups and Tuning Dump before going to the Target</a:t>
            </a:r>
          </a:p>
          <a:p>
            <a:pPr lvl="1"/>
            <a:r>
              <a:rPr lang="en-US" dirty="0" smtClean="0"/>
              <a:t>Reduced power beam (low current, short pulse, low repetition rate)</a:t>
            </a:r>
            <a:endParaRPr lang="en-US" dirty="0"/>
          </a:p>
          <a:p>
            <a:pPr marL="54000" indent="0">
              <a:buNone/>
            </a:pPr>
            <a:endParaRPr lang="en-US" dirty="0"/>
          </a:p>
        </p:txBody>
      </p:sp>
    </p:spTree>
    <p:extLst>
      <p:ext uri="{BB962C8B-B14F-4D97-AF65-F5344CB8AC3E}">
        <p14:creationId xmlns:p14="http://schemas.microsoft.com/office/powerpoint/2010/main" val="7787288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Beam Commissioning</a:t>
            </a:r>
            <a:endParaRPr lang="en-US" dirty="0"/>
          </a:p>
        </p:txBody>
      </p:sp>
      <p:sp>
        <p:nvSpPr>
          <p:cNvPr id="6" name="Subtitle 3"/>
          <p:cNvSpPr>
            <a:spLocks noGrp="1"/>
          </p:cNvSpPr>
          <p:nvPr>
            <p:ph type="subTitle" idx="1"/>
          </p:nvPr>
        </p:nvSpPr>
        <p:spPr>
          <a:xfrm>
            <a:off x="262467" y="1549400"/>
            <a:ext cx="8492066" cy="5198533"/>
          </a:xfrm>
        </p:spPr>
        <p:txBody>
          <a:bodyPr>
            <a:normAutofit fontScale="92500" lnSpcReduction="10000"/>
          </a:bodyPr>
          <a:lstStyle/>
          <a:p>
            <a:r>
              <a:rPr lang="en-US" dirty="0" smtClean="0"/>
              <a:t>Divided in 4 steps (dates are indicatives only, coordination with installation should be done early next year):</a:t>
            </a:r>
          </a:p>
          <a:p>
            <a:pPr lvl="0"/>
            <a:r>
              <a:rPr lang="en-US" dirty="0"/>
              <a:t>Normal conducting: Commissioning </a:t>
            </a:r>
            <a:r>
              <a:rPr lang="en-US" dirty="0" smtClean="0"/>
              <a:t> </a:t>
            </a:r>
            <a:r>
              <a:rPr lang="en-US" dirty="0"/>
              <a:t>Jul </a:t>
            </a:r>
            <a:r>
              <a:rPr lang="en-US" dirty="0" smtClean="0"/>
              <a:t>2018-5 </a:t>
            </a:r>
            <a:r>
              <a:rPr lang="en-US" dirty="0"/>
              <a:t>February </a:t>
            </a:r>
            <a:r>
              <a:rPr lang="en-US" dirty="0" smtClean="0"/>
              <a:t>2019 (not continuous)</a:t>
            </a:r>
          </a:p>
          <a:p>
            <a:pPr lvl="1"/>
            <a:r>
              <a:rPr lang="en-US" dirty="0" smtClean="0"/>
              <a:t>Using Faraday cups along the Linac</a:t>
            </a:r>
            <a:endParaRPr lang="en-US" dirty="0"/>
          </a:p>
          <a:p>
            <a:pPr lvl="0"/>
            <a:r>
              <a:rPr lang="en-US" dirty="0"/>
              <a:t>Spoke and medium beta: Commissioning </a:t>
            </a:r>
            <a:r>
              <a:rPr lang="en-US" dirty="0" smtClean="0"/>
              <a:t>April 2019-Nov </a:t>
            </a:r>
            <a:r>
              <a:rPr lang="en-US" dirty="0"/>
              <a:t>2019</a:t>
            </a:r>
          </a:p>
          <a:p>
            <a:pPr lvl="1"/>
            <a:r>
              <a:rPr lang="en-US" dirty="0"/>
              <a:t>Commissioning to </a:t>
            </a:r>
            <a:r>
              <a:rPr lang="en-US" dirty="0" smtClean="0"/>
              <a:t>Tuning Dump</a:t>
            </a:r>
            <a:r>
              <a:rPr lang="en-US" dirty="0"/>
              <a:t>: </a:t>
            </a:r>
            <a:r>
              <a:rPr lang="en-US" dirty="0" smtClean="0"/>
              <a:t>April -May </a:t>
            </a:r>
            <a:r>
              <a:rPr lang="en-US" dirty="0"/>
              <a:t>2019</a:t>
            </a:r>
          </a:p>
          <a:p>
            <a:pPr lvl="1"/>
            <a:r>
              <a:rPr lang="en-US" dirty="0" smtClean="0"/>
              <a:t>Commissioning </a:t>
            </a:r>
            <a:r>
              <a:rPr lang="en-US" dirty="0"/>
              <a:t>to </a:t>
            </a:r>
            <a:r>
              <a:rPr lang="en-US" dirty="0" smtClean="0"/>
              <a:t>Target: May 2019-Jul 2019</a:t>
            </a:r>
          </a:p>
          <a:p>
            <a:pPr lvl="1"/>
            <a:r>
              <a:rPr lang="en-US" dirty="0" smtClean="0"/>
              <a:t>Buffer-Late Finish: Sept 2019-Nov 2019</a:t>
            </a:r>
            <a:endParaRPr lang="en-US" dirty="0"/>
          </a:p>
          <a:p>
            <a:pPr lvl="0"/>
            <a:r>
              <a:rPr lang="en-US" dirty="0" smtClean="0"/>
              <a:t>High </a:t>
            </a:r>
            <a:r>
              <a:rPr lang="en-US" dirty="0"/>
              <a:t>beta </a:t>
            </a:r>
            <a:r>
              <a:rPr lang="en-US" dirty="0" err="1"/>
              <a:t>cryomodules</a:t>
            </a:r>
            <a:r>
              <a:rPr lang="en-US" dirty="0"/>
              <a:t> 1-11: Commissioning 13 July 2021 to 6 September 2021</a:t>
            </a:r>
          </a:p>
          <a:p>
            <a:pPr lvl="0"/>
            <a:r>
              <a:rPr lang="en-US" dirty="0"/>
              <a:t>High beta </a:t>
            </a:r>
            <a:r>
              <a:rPr lang="en-US" dirty="0" err="1" smtClean="0"/>
              <a:t>cryomodules</a:t>
            </a:r>
            <a:r>
              <a:rPr lang="en-US" dirty="0" smtClean="0"/>
              <a:t> </a:t>
            </a:r>
            <a:r>
              <a:rPr lang="en-US" dirty="0"/>
              <a:t>12-21: Commissioning 26 August 2022 to 22 September 2022 (installation after the commissioning of modules 1-</a:t>
            </a:r>
            <a:r>
              <a:rPr lang="en-US" dirty="0" smtClean="0"/>
              <a:t>11, and initial operation started)</a:t>
            </a:r>
            <a:endParaRPr lang="en-US" dirty="0"/>
          </a:p>
          <a:p>
            <a:endParaRPr lang="en-US" dirty="0" smtClean="0"/>
          </a:p>
          <a:p>
            <a:endParaRPr lang="en-US" dirty="0"/>
          </a:p>
        </p:txBody>
      </p:sp>
    </p:spTree>
    <p:extLst>
      <p:ext uri="{BB962C8B-B14F-4D97-AF65-F5344CB8AC3E}">
        <p14:creationId xmlns:p14="http://schemas.microsoft.com/office/powerpoint/2010/main" val="7719992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vi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 y="1443666"/>
            <a:ext cx="9144000" cy="5425006"/>
          </a:xfrm>
          <a:prstGeom prst="rect">
            <a:avLst/>
          </a:prstGeom>
        </p:spPr>
      </p:pic>
      <p:sp>
        <p:nvSpPr>
          <p:cNvPr id="70" name="TextBox 69"/>
          <p:cNvSpPr txBox="1"/>
          <p:nvPr/>
        </p:nvSpPr>
        <p:spPr>
          <a:xfrm>
            <a:off x="179512" y="1482089"/>
            <a:ext cx="3782888" cy="5016758"/>
          </a:xfrm>
          <a:prstGeom prst="rect">
            <a:avLst/>
          </a:prstGeom>
          <a:solidFill>
            <a:schemeClr val="bg2">
              <a:alpha val="40000"/>
            </a:schemeClr>
          </a:solidFill>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b="1" dirty="0" smtClean="0">
                <a:solidFill>
                  <a:srgbClr val="FFFF00"/>
                </a:solidFill>
              </a:rPr>
              <a:t>Main </a:t>
            </a:r>
            <a:r>
              <a:rPr lang="en-US" sz="2000" b="1" dirty="0">
                <a:solidFill>
                  <a:srgbClr val="FFFF00"/>
                </a:solidFill>
              </a:rPr>
              <a:t>headlines</a:t>
            </a:r>
          </a:p>
          <a:p>
            <a:endParaRPr lang="en-US" sz="2000" dirty="0" smtClean="0">
              <a:solidFill>
                <a:srgbClr val="FFFF00"/>
              </a:solidFill>
            </a:endParaRPr>
          </a:p>
          <a:p>
            <a:pPr marL="285750" indent="-285750">
              <a:buFontTx/>
              <a:buChar char="-"/>
            </a:pPr>
            <a:r>
              <a:rPr lang="en-US" sz="2000" dirty="0" smtClean="0">
                <a:solidFill>
                  <a:srgbClr val="FFFF00"/>
                </a:solidFill>
              </a:rPr>
              <a:t>The world’s leading </a:t>
            </a:r>
            <a:br>
              <a:rPr lang="en-US" sz="2000" dirty="0" smtClean="0">
                <a:solidFill>
                  <a:srgbClr val="FFFF00"/>
                </a:solidFill>
              </a:rPr>
            </a:br>
            <a:r>
              <a:rPr lang="en-US" sz="2000" dirty="0" smtClean="0">
                <a:solidFill>
                  <a:srgbClr val="FFFF00"/>
                </a:solidFill>
              </a:rPr>
              <a:t>source</a:t>
            </a:r>
            <a:r>
              <a:rPr lang="en-US" sz="2000" dirty="0">
                <a:solidFill>
                  <a:srgbClr val="FFFF00"/>
                </a:solidFill>
              </a:rPr>
              <a:t> </a:t>
            </a:r>
            <a:r>
              <a:rPr lang="en-US" sz="2000" dirty="0" smtClean="0">
                <a:solidFill>
                  <a:srgbClr val="FFFF00"/>
                </a:solidFill>
              </a:rPr>
              <a:t>for slow neutrons </a:t>
            </a:r>
            <a:br>
              <a:rPr lang="en-US" sz="2000" dirty="0" smtClean="0">
                <a:solidFill>
                  <a:srgbClr val="FFFF00"/>
                </a:solidFill>
              </a:rPr>
            </a:br>
            <a:endParaRPr lang="en-US" sz="2000" dirty="0" smtClean="0">
              <a:solidFill>
                <a:srgbClr val="FFFF00"/>
              </a:solidFill>
            </a:endParaRPr>
          </a:p>
          <a:p>
            <a:pPr marL="285750" indent="-285750">
              <a:buFontTx/>
              <a:buChar char="-"/>
            </a:pPr>
            <a:r>
              <a:rPr lang="en-US" sz="2000" dirty="0" smtClean="0">
                <a:solidFill>
                  <a:srgbClr val="FFFF00"/>
                </a:solidFill>
              </a:rPr>
              <a:t>A user facility providing outstanding scientific performance:</a:t>
            </a:r>
          </a:p>
          <a:p>
            <a:endParaRPr lang="en-US" sz="2000" dirty="0" smtClean="0">
              <a:solidFill>
                <a:srgbClr val="FFFF00"/>
              </a:solidFill>
            </a:endParaRPr>
          </a:p>
          <a:p>
            <a:pPr marL="285750" indent="-285750">
              <a:buFontTx/>
              <a:buChar char="-"/>
            </a:pPr>
            <a:r>
              <a:rPr lang="en-US" sz="2000" dirty="0" smtClean="0">
                <a:solidFill>
                  <a:srgbClr val="FFFF00"/>
                </a:solidFill>
              </a:rPr>
              <a:t>High intensity: 30 to 100 times more brightness than ILL,</a:t>
            </a:r>
          </a:p>
          <a:p>
            <a:pPr marL="285750" indent="-285750">
              <a:buFontTx/>
              <a:buChar char="-"/>
            </a:pPr>
            <a:r>
              <a:rPr lang="en-US" sz="2000" dirty="0" smtClean="0">
                <a:solidFill>
                  <a:srgbClr val="FFFF00"/>
                </a:solidFill>
              </a:rPr>
              <a:t>High reliability	</a:t>
            </a:r>
          </a:p>
          <a:p>
            <a:pPr marL="285750" indent="-285750">
              <a:buFontTx/>
              <a:buChar char="-"/>
            </a:pPr>
            <a:r>
              <a:rPr lang="en-US" sz="2000" dirty="0" smtClean="0">
                <a:solidFill>
                  <a:srgbClr val="FFFF00"/>
                </a:solidFill>
              </a:rPr>
              <a:t>High safety</a:t>
            </a:r>
          </a:p>
          <a:p>
            <a:pPr marL="285750" indent="-285750">
              <a:buFontTx/>
              <a:buChar char="-"/>
            </a:pPr>
            <a:r>
              <a:rPr lang="en-US" sz="2000" dirty="0" smtClean="0">
                <a:solidFill>
                  <a:srgbClr val="FFFF00"/>
                </a:solidFill>
              </a:rPr>
              <a:t>Environmentally</a:t>
            </a:r>
            <a:br>
              <a:rPr lang="en-US" sz="2000" dirty="0" smtClean="0">
                <a:solidFill>
                  <a:srgbClr val="FFFF00"/>
                </a:solidFill>
              </a:rPr>
            </a:br>
            <a:r>
              <a:rPr lang="en-US" sz="2000" dirty="0" smtClean="0">
                <a:solidFill>
                  <a:srgbClr val="FFFF00"/>
                </a:solidFill>
              </a:rPr>
              <a:t>friendly</a:t>
            </a:r>
            <a:endParaRPr lang="en-US" sz="2000" dirty="0">
              <a:solidFill>
                <a:srgbClr val="FFFF00"/>
              </a:solidFill>
            </a:endParaRPr>
          </a:p>
          <a:p>
            <a:pPr marL="285750" indent="-285750">
              <a:buFontTx/>
              <a:buChar char="-"/>
            </a:pPr>
            <a:r>
              <a:rPr lang="en-US" sz="2000" dirty="0" smtClean="0">
                <a:solidFill>
                  <a:srgbClr val="FFFF00"/>
                </a:solidFill>
              </a:rPr>
              <a:t>Good economy</a:t>
            </a:r>
          </a:p>
        </p:txBody>
      </p:sp>
      <p:sp>
        <p:nvSpPr>
          <p:cNvPr id="3" name="Title 2"/>
          <p:cNvSpPr>
            <a:spLocks noGrp="1"/>
          </p:cNvSpPr>
          <p:nvPr>
            <p:ph type="title"/>
          </p:nvPr>
        </p:nvSpPr>
        <p:spPr/>
        <p:txBody>
          <a:bodyPr/>
          <a:lstStyle/>
          <a:p>
            <a:r>
              <a:rPr lang="en-US" dirty="0">
                <a:solidFill>
                  <a:srgbClr val="FFFFFF"/>
                </a:solidFill>
              </a:rPr>
              <a:t>European Spallation Source </a:t>
            </a:r>
            <a:endParaRPr lang="en-US" dirty="0"/>
          </a:p>
        </p:txBody>
      </p:sp>
      <p:sp>
        <p:nvSpPr>
          <p:cNvPr id="6" name="Text Box 4"/>
          <p:cNvSpPr txBox="1">
            <a:spLocks noChangeArrowheads="1"/>
          </p:cNvSpPr>
          <p:nvPr/>
        </p:nvSpPr>
        <p:spPr bwMode="auto">
          <a:xfrm>
            <a:off x="4310742" y="1482089"/>
            <a:ext cx="4731657" cy="5342636"/>
          </a:xfrm>
          <a:prstGeom prst="rect">
            <a:avLst/>
          </a:prstGeom>
          <a:solidFill>
            <a:schemeClr val="bg2">
              <a:alpha val="40000"/>
            </a:schemeClr>
          </a:solidFill>
          <a:ln>
            <a:headEnd/>
            <a:tailEnd/>
          </a:ln>
        </p:spPr>
        <p:style>
          <a:lnRef idx="1">
            <a:schemeClr val="dk1"/>
          </a:lnRef>
          <a:fillRef idx="2">
            <a:schemeClr val="dk1"/>
          </a:fillRef>
          <a:effectRef idx="1">
            <a:schemeClr val="dk1"/>
          </a:effectRef>
          <a:fontRef idx="minor">
            <a:schemeClr val="dk1"/>
          </a:fontRef>
        </p:style>
        <p:txBody>
          <a:bodyPr wrap="square" lIns="87267" tIns="43634" rIns="87267" bIns="43634">
            <a:prstTxWarp prst="textNoShape">
              <a:avLst/>
            </a:prstTxWarp>
            <a:spAutoFit/>
          </a:bodyPr>
          <a:lstStyle/>
          <a:p>
            <a:pPr defTabSz="870614" eaLnBrk="0" hangingPunct="0">
              <a:lnSpc>
                <a:spcPct val="110000"/>
              </a:lnSpc>
              <a:spcAft>
                <a:spcPts val="2039"/>
              </a:spcAft>
            </a:pPr>
            <a:r>
              <a:rPr lang="en-GB" sz="2000" b="1" dirty="0" smtClean="0">
                <a:solidFill>
                  <a:srgbClr val="FFFF00"/>
                </a:solidFill>
                <a:effectLst/>
                <a:latin typeface="Calibri"/>
                <a:ea typeface="Verdana" charset="0"/>
                <a:cs typeface="Calibri"/>
              </a:rPr>
              <a:t>Technical scope</a:t>
            </a:r>
          </a:p>
          <a:p>
            <a:pPr marL="285750" indent="-285750" defTabSz="870614" eaLnBrk="0" hangingPunct="0">
              <a:lnSpc>
                <a:spcPct val="110000"/>
              </a:lnSpc>
              <a:spcAft>
                <a:spcPts val="2039"/>
              </a:spcAft>
              <a:buFont typeface="Lucida Grande"/>
              <a:buChar char="–"/>
            </a:pPr>
            <a:r>
              <a:rPr lang="en-GB" sz="2000" dirty="0" smtClean="0">
                <a:solidFill>
                  <a:srgbClr val="FFFF00"/>
                </a:solidFill>
                <a:effectLst/>
                <a:latin typeface="Calibri"/>
                <a:ea typeface="Verdana" charset="0"/>
                <a:cs typeface="Calibri"/>
              </a:rPr>
              <a:t>5 MW long pulse spallation source</a:t>
            </a:r>
            <a:r>
              <a:rPr lang="en-GB" sz="2000" dirty="0">
                <a:solidFill>
                  <a:srgbClr val="FFFF00"/>
                </a:solidFill>
                <a:effectLst/>
                <a:latin typeface="Calibri"/>
                <a:ea typeface="Verdana" charset="0"/>
                <a:cs typeface="Calibri"/>
              </a:rPr>
              <a:t/>
            </a:r>
            <a:br>
              <a:rPr lang="en-GB" sz="2000" dirty="0">
                <a:solidFill>
                  <a:srgbClr val="FFFF00"/>
                </a:solidFill>
                <a:effectLst/>
                <a:latin typeface="Calibri"/>
                <a:ea typeface="Verdana" charset="0"/>
                <a:cs typeface="Calibri"/>
              </a:rPr>
            </a:br>
            <a:r>
              <a:rPr lang="en-GB" sz="2000" dirty="0" smtClean="0">
                <a:solidFill>
                  <a:srgbClr val="FFFF00"/>
                </a:solidFill>
                <a:effectLst/>
                <a:latin typeface="Calibri"/>
                <a:ea typeface="Verdana" charset="0"/>
                <a:cs typeface="Calibri"/>
              </a:rPr>
              <a:t>2.86 </a:t>
            </a:r>
            <a:r>
              <a:rPr lang="en-GB" sz="2000" dirty="0" err="1" smtClean="0">
                <a:solidFill>
                  <a:srgbClr val="FFFF00"/>
                </a:solidFill>
                <a:effectLst/>
                <a:latin typeface="Calibri"/>
                <a:ea typeface="Verdana" charset="0"/>
                <a:cs typeface="Calibri"/>
              </a:rPr>
              <a:t>ms</a:t>
            </a:r>
            <a:r>
              <a:rPr lang="en-GB" sz="2000" dirty="0" smtClean="0">
                <a:solidFill>
                  <a:srgbClr val="FFFF00"/>
                </a:solidFill>
                <a:effectLst/>
                <a:latin typeface="Calibri"/>
                <a:ea typeface="Verdana" charset="0"/>
                <a:cs typeface="Calibri"/>
              </a:rPr>
              <a:t>, 14 Hz, protons</a:t>
            </a:r>
          </a:p>
          <a:p>
            <a:pPr marL="285750" indent="-285750" defTabSz="870614" eaLnBrk="0" hangingPunct="0">
              <a:lnSpc>
                <a:spcPct val="110000"/>
              </a:lnSpc>
              <a:spcAft>
                <a:spcPts val="2039"/>
              </a:spcAft>
              <a:buFont typeface="Lucida Grande"/>
              <a:buChar char="–"/>
            </a:pPr>
            <a:r>
              <a:rPr lang="en-GB" sz="2000" dirty="0" smtClean="0">
                <a:solidFill>
                  <a:srgbClr val="FFFF00"/>
                </a:solidFill>
                <a:effectLst/>
                <a:latin typeface="Calibri"/>
                <a:ea typeface="Verdana" charset="0"/>
                <a:cs typeface="Calibri"/>
              </a:rPr>
              <a:t>Target: Rotating wheel, </a:t>
            </a:r>
            <a:br>
              <a:rPr lang="en-GB" sz="2000" dirty="0" smtClean="0">
                <a:solidFill>
                  <a:srgbClr val="FFFF00"/>
                </a:solidFill>
                <a:effectLst/>
                <a:latin typeface="Calibri"/>
                <a:ea typeface="Verdana" charset="0"/>
                <a:cs typeface="Calibri"/>
              </a:rPr>
            </a:br>
            <a:r>
              <a:rPr lang="en-GB" sz="2000" dirty="0" smtClean="0">
                <a:solidFill>
                  <a:srgbClr val="FFFF00"/>
                </a:solidFill>
                <a:effectLst/>
                <a:latin typeface="Calibri"/>
                <a:ea typeface="Verdana" charset="0"/>
                <a:cs typeface="Calibri"/>
              </a:rPr>
              <a:t>	  He  gas cooling</a:t>
            </a:r>
          </a:p>
          <a:p>
            <a:pPr marL="285750" indent="-285750" defTabSz="870614" eaLnBrk="0" hangingPunct="0">
              <a:lnSpc>
                <a:spcPct val="110000"/>
              </a:lnSpc>
              <a:spcAft>
                <a:spcPts val="2039"/>
              </a:spcAft>
              <a:buFont typeface="Lucida Grande"/>
              <a:buChar char="–"/>
            </a:pPr>
            <a:r>
              <a:rPr lang="en-GB" sz="2000" dirty="0" smtClean="0">
                <a:solidFill>
                  <a:srgbClr val="FFFF00"/>
                </a:solidFill>
                <a:effectLst/>
                <a:latin typeface="Calibri"/>
                <a:ea typeface="Verdana" charset="0"/>
                <a:cs typeface="Calibri"/>
              </a:rPr>
              <a:t>22 instruments, </a:t>
            </a:r>
            <a:r>
              <a:rPr lang="en-GB" sz="2000" dirty="0" err="1" smtClean="0">
                <a:solidFill>
                  <a:srgbClr val="FFFF00"/>
                </a:solidFill>
                <a:effectLst/>
                <a:latin typeface="Calibri"/>
                <a:ea typeface="Verdana" charset="0"/>
                <a:cs typeface="Calibri"/>
              </a:rPr>
              <a:t>bispectral</a:t>
            </a:r>
            <a:r>
              <a:rPr lang="en-GB" sz="2000" dirty="0" smtClean="0">
                <a:solidFill>
                  <a:srgbClr val="FFFF00"/>
                </a:solidFill>
                <a:effectLst/>
                <a:latin typeface="Calibri"/>
                <a:ea typeface="Verdana" charset="0"/>
                <a:cs typeface="Calibri"/>
              </a:rPr>
              <a:t> moderators </a:t>
            </a:r>
          </a:p>
          <a:p>
            <a:pPr marL="285750" indent="-285750" defTabSz="870614" eaLnBrk="0" hangingPunct="0">
              <a:lnSpc>
                <a:spcPct val="110000"/>
              </a:lnSpc>
              <a:spcAft>
                <a:spcPts val="2039"/>
              </a:spcAft>
              <a:buFont typeface="Lucida Grande"/>
              <a:buChar char="–"/>
            </a:pPr>
            <a:r>
              <a:rPr lang="en-GB" sz="2000" dirty="0" smtClean="0">
                <a:solidFill>
                  <a:srgbClr val="FFFF00"/>
                </a:solidFill>
                <a:effectLst/>
                <a:latin typeface="Calibri"/>
                <a:ea typeface="Verdana" charset="0"/>
                <a:cs typeface="Calibri"/>
              </a:rPr>
              <a:t>1.843 B€ to build, 140 M€/y </a:t>
            </a:r>
          </a:p>
          <a:p>
            <a:pPr marL="285750" indent="-285750" defTabSz="870614" eaLnBrk="0" hangingPunct="0">
              <a:lnSpc>
                <a:spcPct val="110000"/>
              </a:lnSpc>
              <a:spcAft>
                <a:spcPts val="2039"/>
              </a:spcAft>
              <a:buFont typeface="Lucida Grande"/>
              <a:buChar char="–"/>
            </a:pPr>
            <a:r>
              <a:rPr lang="en-GB" sz="2000" dirty="0">
                <a:solidFill>
                  <a:srgbClr val="FFFF00"/>
                </a:solidFill>
                <a:effectLst/>
                <a:latin typeface="Calibri"/>
                <a:ea typeface="Verdana" charset="0"/>
                <a:cs typeface="Calibri"/>
              </a:rPr>
              <a:t>4</a:t>
            </a:r>
            <a:r>
              <a:rPr lang="en-GB" sz="2000" dirty="0" smtClean="0">
                <a:solidFill>
                  <a:srgbClr val="FFFF00"/>
                </a:solidFill>
                <a:effectLst/>
                <a:latin typeface="Calibri"/>
                <a:ea typeface="Verdana" charset="0"/>
                <a:cs typeface="Calibri"/>
              </a:rPr>
              <a:t>50 - 500 employees</a:t>
            </a:r>
          </a:p>
          <a:p>
            <a:pPr marL="285750" indent="-285750" defTabSz="870614" eaLnBrk="0" hangingPunct="0">
              <a:lnSpc>
                <a:spcPct val="110000"/>
              </a:lnSpc>
              <a:spcAft>
                <a:spcPts val="2039"/>
              </a:spcAft>
              <a:buFont typeface="Lucida Grande"/>
              <a:buChar char="–"/>
            </a:pPr>
            <a:r>
              <a:rPr lang="en-GB" sz="2000" dirty="0" smtClean="0">
                <a:solidFill>
                  <a:srgbClr val="FFFF00"/>
                </a:solidFill>
                <a:effectLst/>
                <a:latin typeface="Calibri"/>
                <a:ea typeface="Verdana" charset="0"/>
                <a:cs typeface="Calibri"/>
              </a:rPr>
              <a:t>Receiving 2000-3000 </a:t>
            </a:r>
            <a:br>
              <a:rPr lang="en-GB" sz="2000" dirty="0" smtClean="0">
                <a:solidFill>
                  <a:srgbClr val="FFFF00"/>
                </a:solidFill>
                <a:effectLst/>
                <a:latin typeface="Calibri"/>
                <a:ea typeface="Verdana" charset="0"/>
                <a:cs typeface="Calibri"/>
              </a:rPr>
            </a:br>
            <a:r>
              <a:rPr lang="en-GB" sz="2000" dirty="0" smtClean="0">
                <a:solidFill>
                  <a:srgbClr val="FFFF00"/>
                </a:solidFill>
                <a:effectLst/>
                <a:latin typeface="Calibri"/>
                <a:ea typeface="Verdana" charset="0"/>
                <a:cs typeface="Calibri"/>
              </a:rPr>
              <a:t>users per year</a:t>
            </a:r>
            <a:br>
              <a:rPr lang="en-GB" sz="2000" dirty="0" smtClean="0">
                <a:solidFill>
                  <a:srgbClr val="FFFF00"/>
                </a:solidFill>
                <a:effectLst/>
                <a:latin typeface="Calibri"/>
                <a:ea typeface="Verdana" charset="0"/>
                <a:cs typeface="Calibri"/>
              </a:rPr>
            </a:br>
            <a:r>
              <a:rPr lang="en-GB" dirty="0" smtClean="0">
                <a:solidFill>
                  <a:srgbClr val="FFFF00"/>
                </a:solidFill>
                <a:effectLst/>
                <a:latin typeface="Calibri"/>
                <a:ea typeface="Verdana" charset="0"/>
                <a:cs typeface="Calibri"/>
              </a:rPr>
              <a:t> </a:t>
            </a:r>
            <a:endParaRPr lang="en-GB" dirty="0">
              <a:solidFill>
                <a:srgbClr val="FFFF00"/>
              </a:solidFill>
              <a:effectLst/>
              <a:latin typeface="Calibri"/>
              <a:ea typeface="Verdana" charset="0"/>
              <a:cs typeface="Calibri"/>
            </a:endParaRPr>
          </a:p>
        </p:txBody>
      </p:sp>
    </p:spTree>
    <p:extLst>
      <p:ext uri="{BB962C8B-B14F-4D97-AF65-F5344CB8AC3E}">
        <p14:creationId xmlns:p14="http://schemas.microsoft.com/office/powerpoint/2010/main" val="2027458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Planning</a:t>
            </a:r>
            <a:endParaRPr lang="en-US" dirty="0"/>
          </a:p>
        </p:txBody>
      </p:sp>
      <p:sp>
        <p:nvSpPr>
          <p:cNvPr id="6" name="Subtitle 3"/>
          <p:cNvSpPr>
            <a:spLocks noGrp="1"/>
          </p:cNvSpPr>
          <p:nvPr>
            <p:ph type="subTitle" idx="1"/>
          </p:nvPr>
        </p:nvSpPr>
        <p:spPr>
          <a:xfrm>
            <a:off x="262467" y="1549400"/>
            <a:ext cx="8492066" cy="5198533"/>
          </a:xfrm>
        </p:spPr>
        <p:txBody>
          <a:bodyPr>
            <a:normAutofit/>
          </a:bodyPr>
          <a:lstStyle/>
          <a:p>
            <a:r>
              <a:rPr lang="en-US" dirty="0" smtClean="0"/>
              <a:t>Initial plan of the procedures to follow during beam commissioning finished</a:t>
            </a:r>
          </a:p>
          <a:p>
            <a:r>
              <a:rPr lang="en-US" dirty="0" smtClean="0"/>
              <a:t>Created list of Objectives for each section of the Linac</a:t>
            </a:r>
          </a:p>
          <a:p>
            <a:r>
              <a:rPr lang="en-US" dirty="0" smtClean="0"/>
              <a:t>Created list of Procedures to reach the objectives for each section.</a:t>
            </a:r>
          </a:p>
          <a:p>
            <a:r>
              <a:rPr lang="en-US" dirty="0" smtClean="0"/>
              <a:t>From the procedures list, we are in the process to extract requirements, including::</a:t>
            </a:r>
          </a:p>
          <a:p>
            <a:pPr lvl="1"/>
            <a:r>
              <a:rPr lang="en-US" dirty="0" smtClean="0"/>
              <a:t>Beam Instrumentation required for Beam </a:t>
            </a:r>
            <a:r>
              <a:rPr lang="en-US" dirty="0" smtClean="0"/>
              <a:t>Commissioning</a:t>
            </a:r>
            <a:endParaRPr lang="en-US" dirty="0"/>
          </a:p>
          <a:p>
            <a:pPr lvl="1"/>
            <a:r>
              <a:rPr lang="en-US" dirty="0" smtClean="0"/>
              <a:t>Beam mode to be used</a:t>
            </a:r>
            <a:endParaRPr lang="en-US" dirty="0" smtClean="0"/>
          </a:p>
          <a:p>
            <a:pPr lvl="1"/>
            <a:r>
              <a:rPr lang="en-US" dirty="0" smtClean="0"/>
              <a:t>Software needed</a:t>
            </a:r>
          </a:p>
          <a:p>
            <a:pPr lvl="1"/>
            <a:r>
              <a:rPr lang="en-US" dirty="0" smtClean="0"/>
              <a:t>Training needed</a:t>
            </a:r>
          </a:p>
          <a:p>
            <a:pPr lvl="1"/>
            <a:r>
              <a:rPr lang="en-US" dirty="0" smtClean="0"/>
              <a:t>Other resources and personnel needs</a:t>
            </a:r>
          </a:p>
          <a:p>
            <a:endParaRPr lang="en-US" dirty="0"/>
          </a:p>
        </p:txBody>
      </p:sp>
    </p:spTree>
    <p:extLst>
      <p:ext uri="{BB962C8B-B14F-4D97-AF65-F5344CB8AC3E}">
        <p14:creationId xmlns:p14="http://schemas.microsoft.com/office/powerpoint/2010/main" val="7719992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MEBT - Objectives</a:t>
            </a:r>
          </a:p>
        </p:txBody>
      </p:sp>
      <p:sp>
        <p:nvSpPr>
          <p:cNvPr id="6" name="Subtitle 3"/>
          <p:cNvSpPr>
            <a:spLocks noGrp="1"/>
          </p:cNvSpPr>
          <p:nvPr>
            <p:ph type="subTitle" idx="1"/>
          </p:nvPr>
        </p:nvSpPr>
        <p:spPr>
          <a:xfrm>
            <a:off x="262467" y="1549400"/>
            <a:ext cx="8492066" cy="5198533"/>
          </a:xfrm>
        </p:spPr>
        <p:txBody>
          <a:bodyPr>
            <a:normAutofit/>
          </a:bodyPr>
          <a:lstStyle/>
          <a:p>
            <a:r>
              <a:rPr lang="en-US" dirty="0" smtClean="0"/>
              <a:t> Based in our L3 </a:t>
            </a:r>
            <a:r>
              <a:rPr lang="en-US" dirty="0" smtClean="0"/>
              <a:t>requirements</a:t>
            </a:r>
            <a:endParaRPr lang="en-US" dirty="0" smtClean="0"/>
          </a:p>
          <a:p>
            <a:endParaRPr lang="en-US" dirty="0"/>
          </a:p>
        </p:txBody>
      </p:sp>
      <p:sp>
        <p:nvSpPr>
          <p:cNvPr id="4" name="Rectangle 3"/>
          <p:cNvSpPr/>
          <p:nvPr/>
        </p:nvSpPr>
        <p:spPr>
          <a:xfrm>
            <a:off x="2286000" y="2288683"/>
            <a:ext cx="4572000" cy="3693319"/>
          </a:xfrm>
          <a:prstGeom prst="rect">
            <a:avLst/>
          </a:prstGeom>
        </p:spPr>
        <p:txBody>
          <a:bodyPr>
            <a:spAutoFit/>
          </a:bodyPr>
          <a:lstStyle/>
          <a:p>
            <a:r>
              <a:rPr lang="en-US" dirty="0" smtClean="0"/>
              <a:t>MEBT:</a:t>
            </a:r>
            <a:endParaRPr lang="en-US" dirty="0"/>
          </a:p>
          <a:p>
            <a:pPr marL="342900" indent="-342900">
              <a:buFont typeface="+mj-lt"/>
              <a:buAutoNum type="arabicPeriod"/>
            </a:pPr>
            <a:r>
              <a:rPr lang="en-US" dirty="0"/>
              <a:t>Transmission &gt; 99.3%</a:t>
            </a:r>
          </a:p>
          <a:p>
            <a:pPr marL="342900" indent="-342900">
              <a:buFont typeface="+mj-lt"/>
              <a:buAutoNum type="arabicPeriod"/>
            </a:pPr>
            <a:r>
              <a:rPr lang="en-US" dirty="0"/>
              <a:t>Output beam current, 6.5 mA </a:t>
            </a:r>
            <a:r>
              <a:rPr lang="en-US" dirty="0">
                <a:sym typeface="Wingdings"/>
              </a:rPr>
              <a:t> 63 mA</a:t>
            </a:r>
          </a:p>
          <a:p>
            <a:pPr marL="342900" indent="-342900">
              <a:buFont typeface="+mj-lt"/>
              <a:buAutoNum type="arabicPeriod"/>
            </a:pPr>
            <a:r>
              <a:rPr lang="en-US" dirty="0"/>
              <a:t>Output beam energy controllable within ±10 </a:t>
            </a:r>
            <a:r>
              <a:rPr lang="en-US" dirty="0" err="1"/>
              <a:t>keV</a:t>
            </a:r>
            <a:r>
              <a:rPr lang="en-US" dirty="0"/>
              <a:t> of design</a:t>
            </a:r>
          </a:p>
          <a:p>
            <a:pPr marL="342900" indent="-342900">
              <a:buFont typeface="+mj-lt"/>
              <a:buAutoNum type="arabicPeriod"/>
            </a:pPr>
            <a:r>
              <a:rPr lang="en-US" dirty="0"/>
              <a:t>Flat top length, 5 us </a:t>
            </a:r>
            <a:r>
              <a:rPr lang="en-US" dirty="0">
                <a:sym typeface="Wingdings"/>
              </a:rPr>
              <a:t> 3 </a:t>
            </a:r>
            <a:r>
              <a:rPr lang="en-US" dirty="0" err="1">
                <a:sym typeface="Wingdings"/>
              </a:rPr>
              <a:t>ms</a:t>
            </a:r>
            <a:endParaRPr lang="en-US" dirty="0">
              <a:sym typeface="Wingdings"/>
            </a:endParaRPr>
          </a:p>
          <a:p>
            <a:pPr marL="342900" indent="-342900">
              <a:buFont typeface="+mj-lt"/>
              <a:buAutoNum type="arabicPeriod"/>
            </a:pPr>
            <a:r>
              <a:rPr lang="en-US" dirty="0"/>
              <a:t>Pulse length (nominal) &lt; 2.860020 </a:t>
            </a:r>
            <a:r>
              <a:rPr lang="en-US" dirty="0" err="1"/>
              <a:t>ms</a:t>
            </a:r>
            <a:endParaRPr lang="en-US" dirty="0"/>
          </a:p>
          <a:p>
            <a:pPr marL="342900" indent="-342900">
              <a:buFont typeface="+mj-lt"/>
              <a:buAutoNum type="arabicPeriod"/>
            </a:pPr>
            <a:r>
              <a:rPr lang="en-US" dirty="0" err="1"/>
              <a:t>Twiss</a:t>
            </a:r>
            <a:r>
              <a:rPr lang="en-US" dirty="0"/>
              <a:t> parameters matched throughout flat-top</a:t>
            </a:r>
          </a:p>
          <a:p>
            <a:pPr marL="342900" indent="-342900">
              <a:buFont typeface="+mj-lt"/>
              <a:buAutoNum type="arabicPeriod"/>
            </a:pPr>
            <a:r>
              <a:rPr lang="en-US" dirty="0"/>
              <a:t>Transverse 99% output emittance less than that in integrated lattice design</a:t>
            </a:r>
          </a:p>
          <a:p>
            <a:pPr marL="342900" indent="-342900">
              <a:buFont typeface="+mj-lt"/>
              <a:buAutoNum type="arabicPeriod"/>
            </a:pPr>
            <a:r>
              <a:rPr lang="en-US" dirty="0"/>
              <a:t>Longitudinal 99% output emittance less than that in integrated lattice design</a:t>
            </a:r>
          </a:p>
        </p:txBody>
      </p:sp>
    </p:spTree>
    <p:extLst>
      <p:ext uri="{BB962C8B-B14F-4D97-AF65-F5344CB8AC3E}">
        <p14:creationId xmlns:p14="http://schemas.microsoft.com/office/powerpoint/2010/main" val="718583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MEBT - </a:t>
            </a:r>
            <a:r>
              <a:rPr lang="en-US" dirty="0" smtClean="0"/>
              <a:t>Procedures</a:t>
            </a:r>
            <a:endParaRPr lang="en-US" dirty="0"/>
          </a:p>
        </p:txBody>
      </p:sp>
      <p:pic>
        <p:nvPicPr>
          <p:cNvPr id="4" name="Content Placeholder 3" descr="procedureexample.pdf"/>
          <p:cNvPicPr>
            <a:picLocks noGrp="1" noChangeAspect="1"/>
          </p:cNvPicPr>
          <p:nvPr>
            <p:ph idx="1"/>
          </p:nvPr>
        </p:nvPicPr>
        <p:blipFill>
          <a:blip r:embed="rId2">
            <a:extLst>
              <a:ext uri="{28A0092B-C50C-407E-A947-70E740481C1C}">
                <a14:useLocalDpi xmlns:a14="http://schemas.microsoft.com/office/drawing/2010/main" val="0"/>
              </a:ext>
            </a:extLst>
          </a:blip>
          <a:srcRect t="6298" b="6298"/>
          <a:stretch>
            <a:fillRect/>
          </a:stretch>
        </p:blipFill>
        <p:spPr>
          <a:xfrm>
            <a:off x="113574" y="1435949"/>
            <a:ext cx="8848449" cy="5467646"/>
          </a:xfrm>
        </p:spPr>
      </p:pic>
      <p:sp>
        <p:nvSpPr>
          <p:cNvPr id="5" name="Rectangle 4"/>
          <p:cNvSpPr/>
          <p:nvPr/>
        </p:nvSpPr>
        <p:spPr>
          <a:xfrm>
            <a:off x="702094" y="1668401"/>
            <a:ext cx="3975091" cy="100632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702094" y="1680464"/>
            <a:ext cx="5219700" cy="1689100"/>
          </a:xfrm>
          <a:prstGeom prst="rect">
            <a:avLst/>
          </a:prstGeom>
        </p:spPr>
        <p:style>
          <a:lnRef idx="2">
            <a:schemeClr val="accent1"/>
          </a:lnRef>
          <a:fillRef idx="1">
            <a:schemeClr val="lt1"/>
          </a:fillRef>
          <a:effectRef idx="0">
            <a:schemeClr val="accent1"/>
          </a:effectRef>
          <a:fontRef idx="minor">
            <a:schemeClr val="dk1"/>
          </a:fontRef>
        </p:style>
      </p:pic>
      <p:pic>
        <p:nvPicPr>
          <p:cNvPr id="9" name="Picture 8"/>
          <p:cNvPicPr>
            <a:picLocks noChangeAspect="1"/>
          </p:cNvPicPr>
          <p:nvPr/>
        </p:nvPicPr>
        <p:blipFill>
          <a:blip r:embed="rId4"/>
          <a:stretch>
            <a:fillRect/>
          </a:stretch>
        </p:blipFill>
        <p:spPr>
          <a:xfrm>
            <a:off x="2607904" y="2674722"/>
            <a:ext cx="3249593" cy="2524055"/>
          </a:xfrm>
          <a:prstGeom prst="rect">
            <a:avLst/>
          </a:prstGeom>
        </p:spPr>
      </p:pic>
    </p:spTree>
    <p:extLst>
      <p:ext uri="{BB962C8B-B14F-4D97-AF65-F5344CB8AC3E}">
        <p14:creationId xmlns:p14="http://schemas.microsoft.com/office/powerpoint/2010/main" val="718583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0" presetClass="path" presetSubtype="0" accel="50000" decel="50000" fill="hold" nodeType="withEffect">
                                  <p:stCondLst>
                                    <p:cond delay="0"/>
                                  </p:stCondLst>
                                  <p:childTnLst>
                                    <p:animMotion origin="layout" path="M -6.46466E-6 -2.08285E-7 L 0.31619 0.25342 " pathEditMode="relative" ptsTypes="AA">
                                      <p:cBhvr>
                                        <p:cTn id="12" dur="500" fill="hold"/>
                                        <p:tgtEl>
                                          <p:spTgt spid="10"/>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079"/>
            <a:ext cx="8229600" cy="603264"/>
          </a:xfrm>
        </p:spPr>
        <p:txBody>
          <a:bodyPr lIns="85699" tIns="42850" rIns="85699" bIns="42850">
            <a:normAutofit fontScale="90000"/>
          </a:bodyPr>
          <a:lstStyle/>
          <a:p>
            <a:r>
              <a:rPr lang="en-US" sz="3400" dirty="0" smtClean="0"/>
              <a:t>Next steps in the planning</a:t>
            </a:r>
            <a:endParaRPr lang="en-US" sz="3600" dirty="0"/>
          </a:p>
        </p:txBody>
      </p:sp>
      <p:sp>
        <p:nvSpPr>
          <p:cNvPr id="3" name="Content Placeholder 2"/>
          <p:cNvSpPr>
            <a:spLocks noGrp="1"/>
          </p:cNvSpPr>
          <p:nvPr>
            <p:ph idx="1"/>
          </p:nvPr>
        </p:nvSpPr>
        <p:spPr>
          <a:xfrm>
            <a:off x="333904" y="1679683"/>
            <a:ext cx="8229600" cy="4525963"/>
          </a:xfrm>
        </p:spPr>
        <p:txBody>
          <a:bodyPr lIns="85699" tIns="42850" rIns="85699" bIns="42850"/>
          <a:lstStyle/>
          <a:p>
            <a:pPr marL="342900" indent="-342900">
              <a:buFont typeface="Arial"/>
              <a:buChar char="•"/>
            </a:pPr>
            <a:r>
              <a:rPr lang="en-US" dirty="0" smtClean="0"/>
              <a:t>Integration of the beam commissioning with the installation planning</a:t>
            </a:r>
          </a:p>
          <a:p>
            <a:pPr marL="342900" indent="-342900">
              <a:buFont typeface="Arial"/>
              <a:buChar char="•"/>
            </a:pPr>
            <a:r>
              <a:rPr lang="en-US" dirty="0" smtClean="0"/>
              <a:t>Definition of the commissioning team</a:t>
            </a:r>
          </a:p>
          <a:p>
            <a:pPr marL="342900" indent="-342900">
              <a:buFont typeface="Arial"/>
              <a:buChar char="•"/>
            </a:pPr>
            <a:r>
              <a:rPr lang="en-US" dirty="0" smtClean="0"/>
              <a:t>Finishing of requirements for commissioning</a:t>
            </a:r>
          </a:p>
          <a:p>
            <a:pPr marL="342900" indent="-342900">
              <a:buFont typeface="Arial"/>
              <a:buChar char="•"/>
            </a:pPr>
            <a:r>
              <a:rPr lang="en-US" dirty="0" smtClean="0"/>
              <a:t>Training and licenses</a:t>
            </a:r>
          </a:p>
          <a:p>
            <a:pPr marL="342900" indent="-342900">
              <a:buFont typeface="Arial"/>
              <a:buChar char="•"/>
            </a:pPr>
            <a:r>
              <a:rPr lang="en-US" dirty="0" smtClean="0"/>
              <a:t>Interface with Target and Neutron Instruments commissioning</a:t>
            </a:r>
          </a:p>
          <a:p>
            <a:pPr marL="342900" indent="-342900">
              <a:buFont typeface="Arial"/>
              <a:buChar char="•"/>
            </a:pPr>
            <a:r>
              <a:rPr lang="en-US" dirty="0" smtClean="0"/>
              <a:t>How we document the process? For the moment </a:t>
            </a:r>
            <a:r>
              <a:rPr lang="en-US" dirty="0" err="1" smtClean="0"/>
              <a:t>jira+wiki</a:t>
            </a:r>
            <a:endParaRPr lang="en-US" dirty="0" smtClean="0"/>
          </a:p>
          <a:p>
            <a:pPr marL="342900" indent="-342900">
              <a:buFont typeface="Arial"/>
              <a:buChar char="•"/>
            </a:pPr>
            <a:r>
              <a:rPr lang="en-US" dirty="0" smtClean="0"/>
              <a:t>Crosscheck with the commissioning of similar machines (mainly SNS and Linac4)</a:t>
            </a:r>
            <a:endParaRPr lang="en-US" dirty="0"/>
          </a:p>
        </p:txBody>
      </p:sp>
    </p:spTree>
    <p:extLst>
      <p:ext uri="{BB962C8B-B14F-4D97-AF65-F5344CB8AC3E}">
        <p14:creationId xmlns:p14="http://schemas.microsoft.com/office/powerpoint/2010/main" val="14750566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079"/>
            <a:ext cx="8229600" cy="603264"/>
          </a:xfrm>
        </p:spPr>
        <p:txBody>
          <a:bodyPr lIns="85699" tIns="42850" rIns="85699" bIns="42850">
            <a:normAutofit fontScale="90000"/>
          </a:bodyPr>
          <a:lstStyle/>
          <a:p>
            <a:r>
              <a:rPr lang="en-US" sz="3400" dirty="0" smtClean="0"/>
              <a:t>Operators</a:t>
            </a:r>
            <a:endParaRPr lang="en-US" sz="3600" dirty="0"/>
          </a:p>
        </p:txBody>
      </p:sp>
      <p:sp>
        <p:nvSpPr>
          <p:cNvPr id="3" name="Content Placeholder 2"/>
          <p:cNvSpPr>
            <a:spLocks noGrp="1"/>
          </p:cNvSpPr>
          <p:nvPr>
            <p:ph idx="1"/>
          </p:nvPr>
        </p:nvSpPr>
        <p:spPr>
          <a:xfrm>
            <a:off x="333904" y="1679683"/>
            <a:ext cx="8229600" cy="4525963"/>
          </a:xfrm>
        </p:spPr>
        <p:txBody>
          <a:bodyPr lIns="85699" tIns="42850" rIns="85699" bIns="42850"/>
          <a:lstStyle/>
          <a:p>
            <a:pPr marL="342900" indent="-342900">
              <a:buFont typeface="Arial"/>
              <a:buChar char="•"/>
            </a:pPr>
            <a:r>
              <a:rPr lang="en-US" dirty="0" smtClean="0"/>
              <a:t>~21 operators needed for operations</a:t>
            </a:r>
          </a:p>
          <a:p>
            <a:pPr marL="342900" indent="-342900">
              <a:buFont typeface="Arial"/>
              <a:buChar char="•"/>
            </a:pPr>
            <a:r>
              <a:rPr lang="en-US" dirty="0" smtClean="0"/>
              <a:t>Ongoing discussions about:</a:t>
            </a:r>
          </a:p>
          <a:p>
            <a:pPr marL="800100" lvl="1" indent="-342900">
              <a:buFont typeface="Arial"/>
              <a:buChar char="•"/>
            </a:pPr>
            <a:r>
              <a:rPr lang="en-US" dirty="0" smtClean="0"/>
              <a:t>Where they belong inside the ESS organization?</a:t>
            </a:r>
          </a:p>
          <a:p>
            <a:pPr marL="800100" lvl="1" indent="-342900">
              <a:buFont typeface="Arial"/>
              <a:buChar char="•"/>
            </a:pPr>
            <a:r>
              <a:rPr lang="en-US" dirty="0" smtClean="0"/>
              <a:t>When to hire them?</a:t>
            </a:r>
          </a:p>
          <a:p>
            <a:pPr marL="800100" lvl="1" indent="-342900">
              <a:buFont typeface="Arial"/>
              <a:buChar char="•"/>
            </a:pPr>
            <a:r>
              <a:rPr lang="en-US" dirty="0" smtClean="0"/>
              <a:t>Are some of them to be ready for beam commissioning?</a:t>
            </a:r>
            <a:endParaRPr lang="en-US" dirty="0"/>
          </a:p>
        </p:txBody>
      </p:sp>
    </p:spTree>
    <p:extLst>
      <p:ext uri="{BB962C8B-B14F-4D97-AF65-F5344CB8AC3E}">
        <p14:creationId xmlns:p14="http://schemas.microsoft.com/office/powerpoint/2010/main" val="14637739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Instruments: planning and commissioning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25</a:t>
            </a:fld>
            <a:endParaRPr lang="sv-SE">
              <a:solidFill>
                <a:prstClr val="black">
                  <a:tint val="75000"/>
                </a:prstClr>
              </a:solidFill>
              <a:latin typeface="Calibri"/>
            </a:endParaRPr>
          </a:p>
        </p:txBody>
      </p:sp>
      <p:sp>
        <p:nvSpPr>
          <p:cNvPr id="47" name="Shape 22"/>
          <p:cNvSpPr/>
          <p:nvPr/>
        </p:nvSpPr>
        <p:spPr>
          <a:xfrm>
            <a:off x="1801962" y="2803640"/>
            <a:ext cx="5599820" cy="258091"/>
          </a:xfrm>
          <a:prstGeom prst="rect">
            <a:avLst/>
          </a:prstGeom>
          <a:solidFill>
            <a:srgbClr val="FFF016">
              <a:alpha val="44000"/>
            </a:srgbClr>
          </a:solidFill>
          <a:ln w="25400">
            <a:miter lim="400000"/>
          </a:ln>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48" name="Shape 23"/>
          <p:cNvSpPr/>
          <p:nvPr/>
        </p:nvSpPr>
        <p:spPr>
          <a:xfrm>
            <a:off x="4275605" y="2227646"/>
            <a:ext cx="1244601" cy="476784"/>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sz="1800"/>
            </a:pPr>
            <a:r>
              <a:rPr kumimoji="0" sz="1400" b="0" i="0" u="none" strike="noStrike" kern="0" cap="none" spc="0" normalizeH="0" baseline="0" noProof="0" dirty="0">
                <a:ln>
                  <a:noFill/>
                </a:ln>
                <a:solidFill>
                  <a:sysClr val="windowText" lastClr="000000"/>
                </a:solidFill>
                <a:effectLst/>
                <a:uLnTx/>
                <a:uFill>
                  <a:solidFill/>
                </a:uFill>
                <a:latin typeface="Calibri"/>
                <a:ea typeface="+mj-ea"/>
                <a:cs typeface="+mj-cs"/>
                <a:sym typeface="Arial"/>
              </a:rPr>
              <a:t>1st </a:t>
            </a:r>
          </a:p>
          <a:p>
            <a:pPr marL="0" marR="0" lvl="0" indent="0" algn="ctr" defTabSz="914400" eaLnBrk="1" fontAlgn="auto" latinLnBrk="0" hangingPunct="1">
              <a:lnSpc>
                <a:spcPct val="100000"/>
              </a:lnSpc>
              <a:spcBef>
                <a:spcPts val="0"/>
              </a:spcBef>
              <a:spcAft>
                <a:spcPts val="0"/>
              </a:spcAft>
              <a:buClr>
                <a:srgbClr val="000000"/>
              </a:buClr>
              <a:buSzTx/>
              <a:buFontTx/>
              <a:buNone/>
              <a:tabLst/>
              <a:defRPr sz="1800"/>
            </a:pPr>
            <a:r>
              <a:rPr kumimoji="0" sz="1400" b="0" i="0" u="none" strike="noStrike" kern="0" cap="none" spc="0" normalizeH="0" baseline="0" noProof="0" dirty="0">
                <a:ln>
                  <a:noFill/>
                </a:ln>
                <a:solidFill>
                  <a:sysClr val="windowText" lastClr="000000"/>
                </a:solidFill>
                <a:effectLst/>
                <a:uLnTx/>
                <a:uFill>
                  <a:solidFill/>
                </a:uFill>
                <a:latin typeface="Calibri"/>
                <a:ea typeface="+mj-ea"/>
                <a:cs typeface="+mj-cs"/>
                <a:sym typeface="Arial"/>
              </a:rPr>
              <a:t>Neutrons</a:t>
            </a:r>
          </a:p>
        </p:txBody>
      </p:sp>
      <p:graphicFrame>
        <p:nvGraphicFramePr>
          <p:cNvPr id="49" name="Table 24"/>
          <p:cNvGraphicFramePr/>
          <p:nvPr>
            <p:extLst>
              <p:ext uri="{D42A27DB-BD31-4B8C-83A1-F6EECF244321}">
                <p14:modId xmlns:p14="http://schemas.microsoft.com/office/powerpoint/2010/main" val="2204248659"/>
              </p:ext>
            </p:extLst>
          </p:nvPr>
        </p:nvGraphicFramePr>
        <p:xfrm>
          <a:off x="2230652" y="3061730"/>
          <a:ext cx="6376160" cy="3368074"/>
        </p:xfrm>
        <a:graphic>
          <a:graphicData uri="http://schemas.openxmlformats.org/drawingml/2006/table">
            <a:tbl>
              <a:tblPr/>
              <a:tblGrid>
                <a:gridCol w="398510"/>
                <a:gridCol w="398510"/>
                <a:gridCol w="398510"/>
                <a:gridCol w="398510"/>
                <a:gridCol w="398510"/>
                <a:gridCol w="398510"/>
                <a:gridCol w="398510"/>
                <a:gridCol w="398510"/>
                <a:gridCol w="398510"/>
                <a:gridCol w="398510"/>
                <a:gridCol w="398510"/>
                <a:gridCol w="398510"/>
                <a:gridCol w="398510"/>
                <a:gridCol w="398510"/>
                <a:gridCol w="398510"/>
                <a:gridCol w="398510"/>
              </a:tblGrid>
              <a:tr h="62099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l" defTabSz="457200">
                        <a:tabLst>
                          <a:tab pos="914400" algn="l"/>
                        </a:tabLst>
                        <a:defRPr sz="1800">
                          <a:uFillTx/>
                        </a:defRPr>
                      </a:pPr>
                      <a:r>
                        <a:rPr sz="1000" dirty="0">
                          <a:uFill>
                            <a:solidFill/>
                          </a:uFill>
                        </a:rPr>
                        <a:t>2013</a:t>
                      </a:r>
                    </a:p>
                  </a:txBody>
                  <a:tcPr marL="50800" marR="50800" marT="50800" marB="50800" horzOverflow="overflow">
                    <a:lnL w="25400">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2014</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l" defTabSz="457200">
                        <a:tabLst>
                          <a:tab pos="914400" algn="l"/>
                        </a:tabLst>
                        <a:defRPr sz="1800">
                          <a:uFillTx/>
                        </a:defRPr>
                      </a:pPr>
                      <a:r>
                        <a:rPr sz="1000" dirty="0">
                          <a:uFill>
                            <a:solidFill/>
                          </a:uFill>
                        </a:rPr>
                        <a:t>2015</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l" defTabSz="457200">
                        <a:tabLst>
                          <a:tab pos="914400" algn="l"/>
                        </a:tabLst>
                        <a:defRPr sz="1800">
                          <a:uFillTx/>
                        </a:defRPr>
                      </a:pPr>
                      <a:r>
                        <a:rPr sz="1000" dirty="0">
                          <a:uFill>
                            <a:solidFill/>
                          </a:uFill>
                        </a:rPr>
                        <a:t>2016</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2017</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2018</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2019</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2020</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2021</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2022</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2023</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2024</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2025</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2026</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2027</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000" dirty="0">
                          <a:uFill>
                            <a:solidFill/>
                          </a:uFill>
                        </a:rPr>
                        <a:t>2028</a:t>
                      </a:r>
                    </a:p>
                  </a:txBody>
                  <a:tcPr marL="50800" marR="50800" marT="50800" marB="50800" horzOverflow="overflow">
                    <a:lnL w="12700">
                      <a:solidFill>
                        <a:srgbClr val="002599"/>
                      </a:solidFill>
                      <a:round/>
                    </a:lnL>
                    <a:lnR w="12700">
                      <a:solidFill>
                        <a:srgbClr val="002599"/>
                      </a:solidFill>
                      <a:round/>
                    </a:lnR>
                    <a:lnT w="25400">
                      <a:round/>
                    </a:lnT>
                    <a:lnB w="25400">
                      <a:round/>
                    </a:lnB>
                    <a:lnTlToBr w="12700" cmpd="sng">
                      <a:noFill/>
                      <a:prstDash val="solid"/>
                    </a:lnTlToBr>
                    <a:lnBlToTr w="12700" cmpd="sng">
                      <a:noFill/>
                      <a:prstDash val="solid"/>
                    </a:lnBlToTr>
                    <a:solidFill>
                      <a:srgbClr val="FFFFFF"/>
                    </a:solidFill>
                  </a:tcPr>
                </a:tc>
              </a:tr>
              <a:tr h="5167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25400">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25400">
                      <a:round/>
                    </a:lnT>
                    <a:lnB w="12700">
                      <a:solidFill>
                        <a:srgbClr val="0365C0"/>
                      </a:solidFill>
                      <a:miter lim="400000"/>
                    </a:lnB>
                    <a:lnTlToBr w="12700" cmpd="sng">
                      <a:noFill/>
                      <a:prstDash val="solid"/>
                    </a:lnTlToBr>
                    <a:lnBlToTr w="12700" cmpd="sng">
                      <a:noFill/>
                      <a:prstDash val="solid"/>
                    </a:lnBlToTr>
                    <a:solidFill>
                      <a:srgbClr val="C6E6E9"/>
                    </a:solidFill>
                  </a:tcPr>
                </a:tc>
              </a:tr>
              <a:tr h="5167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25400">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dirty="0"/>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3</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6</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6</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5</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4</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3</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2</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2</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2</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1</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r>
              <a:tr h="5983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25400">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3</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6</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E1EAF4"/>
                    </a:solidFill>
                  </a:tcPr>
                </a:tc>
              </a:tr>
              <a:tr h="59837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25400">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3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9</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11</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15</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17</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19</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800">
                          <a:uFillTx/>
                        </a:defRPr>
                      </a:pPr>
                      <a:r>
                        <a:rPr sz="1300">
                          <a:uFill>
                            <a:solidFill/>
                          </a:uFill>
                        </a:rPr>
                        <a:t>22</a:t>
                      </a: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FFFFFF"/>
                    </a:solidFill>
                  </a:tcPr>
                </a:tc>
              </a:tr>
              <a:tr h="51677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l" defTabSz="457200">
                        <a:tabLst>
                          <a:tab pos="914400" algn="l"/>
                        </a:tabLst>
                        <a:defRPr sz="1000"/>
                      </a:pPr>
                      <a:endParaRPr/>
                    </a:p>
                  </a:txBody>
                  <a:tcPr marL="50800" marR="50800" marT="50800" marB="50800" anchor="ctr" horzOverflow="overflow">
                    <a:lnL w="25400">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l"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l"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lvl="0" algn="ctr" defTabSz="457200">
                        <a:tabLst>
                          <a:tab pos="914400" algn="l"/>
                        </a:tabLst>
                        <a:defRPr sz="1000"/>
                      </a:pPr>
                      <a:endParaRPr dirty="0"/>
                    </a:p>
                  </a:txBody>
                  <a:tcPr marL="50800" marR="50800" marT="50800" marB="50800" anchor="ctr" horzOverflow="overflow">
                    <a:lnL w="12700">
                      <a:solidFill>
                        <a:srgbClr val="002599"/>
                      </a:solidFill>
                      <a:round/>
                    </a:lnL>
                    <a:lnR w="12700">
                      <a:solidFill>
                        <a:srgbClr val="002599"/>
                      </a:solidFill>
                      <a:round/>
                    </a:lnR>
                    <a:lnT w="12700">
                      <a:solidFill>
                        <a:srgbClr val="0365C0"/>
                      </a:solidFill>
                      <a:miter lim="400000"/>
                    </a:lnT>
                    <a:lnB w="12700">
                      <a:solidFill>
                        <a:srgbClr val="0365C0"/>
                      </a:solidFill>
                      <a:miter lim="400000"/>
                    </a:lnB>
                    <a:lnTlToBr w="12700" cmpd="sng">
                      <a:noFill/>
                      <a:prstDash val="solid"/>
                    </a:lnTlToBr>
                    <a:lnBlToTr w="12700" cmpd="sng">
                      <a:noFill/>
                      <a:prstDash val="solid"/>
                    </a:lnBlToTr>
                    <a:solidFill>
                      <a:srgbClr val="C6E6E9"/>
                    </a:solidFill>
                  </a:tcPr>
                </a:tc>
              </a:tr>
            </a:tbl>
          </a:graphicData>
        </a:graphic>
      </p:graphicFrame>
      <p:sp>
        <p:nvSpPr>
          <p:cNvPr id="50" name="Shape 25"/>
          <p:cNvSpPr/>
          <p:nvPr/>
        </p:nvSpPr>
        <p:spPr>
          <a:xfrm>
            <a:off x="1763984" y="2835623"/>
            <a:ext cx="1593552" cy="26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sz="1300">
                <a:uFill>
                  <a:solidFill/>
                </a:uFill>
                <a:latin typeface="+mj-lt"/>
                <a:ea typeface="+mj-ea"/>
                <a:cs typeface="+mj-cs"/>
                <a:sym typeface="Arial"/>
              </a:defRPr>
            </a:lvl1p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uFillTx/>
              </a:defRPr>
            </a:pPr>
            <a:r>
              <a:rPr kumimoji="0" sz="13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Construction Budget</a:t>
            </a:r>
          </a:p>
        </p:txBody>
      </p:sp>
      <p:sp>
        <p:nvSpPr>
          <p:cNvPr id="51" name="Shape 26"/>
          <p:cNvSpPr/>
          <p:nvPr/>
        </p:nvSpPr>
        <p:spPr>
          <a:xfrm>
            <a:off x="63689" y="4276405"/>
            <a:ext cx="1952072" cy="476784"/>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sz="1400">
                <a:uFill>
                  <a:solidFill/>
                </a:uFill>
                <a:latin typeface="+mj-lt"/>
                <a:ea typeface="+mj-ea"/>
                <a:cs typeface="+mj-cs"/>
                <a:sym typeface="Arial"/>
              </a:defRPr>
            </a:lvl1p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uFillTx/>
              </a:defRPr>
            </a:pPr>
            <a:r>
              <a:rPr kumimoji="0" sz="14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Expected Instruments  in hot commissioning </a:t>
            </a:r>
          </a:p>
        </p:txBody>
      </p:sp>
      <p:sp>
        <p:nvSpPr>
          <p:cNvPr id="52" name="Shape 27"/>
          <p:cNvSpPr/>
          <p:nvPr/>
        </p:nvSpPr>
        <p:spPr>
          <a:xfrm>
            <a:off x="63689" y="3743217"/>
            <a:ext cx="1952072" cy="476784"/>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pPr>
            <a:r>
              <a:rPr kumimoji="0" sz="14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Plans for </a:t>
            </a:r>
          </a:p>
          <a:p>
            <a:pPr marL="0" marR="0" lvl="0" indent="0" defTabSz="914400" eaLnBrk="1" fontAlgn="auto" latinLnBrk="0" hangingPunct="1">
              <a:lnSpc>
                <a:spcPct val="100000"/>
              </a:lnSpc>
              <a:spcBef>
                <a:spcPts val="0"/>
              </a:spcBef>
              <a:spcAft>
                <a:spcPts val="0"/>
              </a:spcAft>
              <a:buClr>
                <a:srgbClr val="000000"/>
              </a:buClr>
              <a:buSzTx/>
              <a:buFontTx/>
              <a:buNone/>
              <a:tabLst/>
              <a:defRPr sz="1800"/>
            </a:pPr>
            <a:r>
              <a:rPr kumimoji="0" sz="14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Instruments (1-22)</a:t>
            </a:r>
          </a:p>
        </p:txBody>
      </p:sp>
      <p:sp>
        <p:nvSpPr>
          <p:cNvPr id="53" name="Shape 28"/>
          <p:cNvSpPr/>
          <p:nvPr/>
        </p:nvSpPr>
        <p:spPr>
          <a:xfrm>
            <a:off x="7403651" y="3075681"/>
            <a:ext cx="1740349" cy="843572"/>
          </a:xfrm>
          <a:prstGeom prst="rightArrow">
            <a:avLst>
              <a:gd name="adj1" fmla="val 32000"/>
              <a:gd name="adj2" fmla="val 66242"/>
            </a:avLst>
          </a:prstGeom>
          <a:solidFill>
            <a:srgbClr val="F9D3E0"/>
          </a:solidFill>
          <a:ln w="25400">
            <a:miter lim="400000"/>
          </a:ln>
          <a:extLst>
            <a:ext uri="{C572A759-6A51-4108-AA02-DFA0A04FC94B}">
              <ma14:wrappingTextBoxFlag xmlns:ma14="http://schemas.microsoft.com/office/mac/drawingml/2011/main" val="1"/>
            </a:ext>
          </a:extLst>
        </p:spPr>
        <p:txBody>
          <a:bodyPr lIns="38100" tIns="38100" rIns="38100" bIns="38100"/>
          <a:lstStyle>
            <a:lvl1pPr algn="ctr" defTabSz="584200">
              <a:buClr>
                <a:srgbClr val="000000"/>
              </a:buClr>
              <a:defRPr sz="4000">
                <a:solidFill>
                  <a:srgbClr val="FFFFFF"/>
                </a:solidFill>
                <a:effectLst>
                  <a:outerShdw blurRad="38100" dist="12700" dir="5400000" rotWithShape="0">
                    <a:srgbClr val="000000">
                      <a:alpha val="50000"/>
                    </a:srgbClr>
                  </a:outerShdw>
                </a:effectLst>
                <a:latin typeface="+mj-lt"/>
                <a:ea typeface="+mj-ea"/>
                <a:cs typeface="+mj-cs"/>
                <a:sym typeface="Arial"/>
              </a:defRPr>
            </a:lvl1pPr>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1800">
                <a:solidFill>
                  <a:srgbClr val="000000"/>
                </a:solidFill>
                <a:effectLst/>
              </a:defRPr>
            </a:pPr>
            <a:endParaRPr kumimoji="0" sz="4000" b="0" i="0" u="none" strike="noStrike" kern="0" cap="none" spc="0" normalizeH="0" baseline="0" noProof="0" dirty="0">
              <a:ln>
                <a:noFill/>
              </a:ln>
              <a:solidFill>
                <a:srgbClr val="FFFFFF"/>
              </a:solidFill>
              <a:effectLst>
                <a:outerShdw blurRad="38100" dist="12700" dir="5400000" rotWithShape="0">
                  <a:srgbClr val="000000">
                    <a:alpha val="50000"/>
                  </a:srgbClr>
                </a:outerShdw>
              </a:effectLst>
              <a:uLnTx/>
              <a:uFillTx/>
              <a:latin typeface="Calibri"/>
              <a:ea typeface="+mj-ea"/>
              <a:cs typeface="+mj-cs"/>
              <a:sym typeface="Arial"/>
            </a:endParaRPr>
          </a:p>
        </p:txBody>
      </p:sp>
      <p:sp>
        <p:nvSpPr>
          <p:cNvPr id="54" name="Shape 29"/>
          <p:cNvSpPr/>
          <p:nvPr/>
        </p:nvSpPr>
        <p:spPr>
          <a:xfrm>
            <a:off x="4908476" y="3365383"/>
            <a:ext cx="2507440" cy="258091"/>
          </a:xfrm>
          <a:prstGeom prst="rect">
            <a:avLst/>
          </a:prstGeom>
          <a:solidFill>
            <a:srgbClr val="FFF016"/>
          </a:solidFill>
          <a:ln w="25400">
            <a:miter lim="400000"/>
          </a:ln>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55" name="Shape 30"/>
          <p:cNvSpPr/>
          <p:nvPr/>
        </p:nvSpPr>
        <p:spPr>
          <a:xfrm>
            <a:off x="5089411" y="3359523"/>
            <a:ext cx="1952073" cy="26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sz="1300">
                <a:uFill>
                  <a:solidFill/>
                </a:uFill>
                <a:latin typeface="+mj-lt"/>
                <a:ea typeface="+mj-ea"/>
                <a:cs typeface="+mj-cs"/>
                <a:sym typeface="Arial"/>
              </a:defRPr>
            </a:lvl1p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uFillTx/>
              </a:defRPr>
            </a:pPr>
            <a:r>
              <a:rPr kumimoji="0" sz="13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Initial Operations Budget</a:t>
            </a:r>
          </a:p>
        </p:txBody>
      </p:sp>
      <p:sp>
        <p:nvSpPr>
          <p:cNvPr id="56" name="Shape 31"/>
          <p:cNvSpPr/>
          <p:nvPr/>
        </p:nvSpPr>
        <p:spPr>
          <a:xfrm>
            <a:off x="7410658" y="3359523"/>
            <a:ext cx="2166283" cy="261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sz="1300">
                <a:uFill>
                  <a:solidFill/>
                </a:uFill>
                <a:latin typeface="+mj-lt"/>
                <a:ea typeface="+mj-ea"/>
                <a:cs typeface="+mj-cs"/>
                <a:sym typeface="Arial"/>
              </a:defRPr>
            </a:lvl1p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uFillTx/>
              </a:defRPr>
            </a:pPr>
            <a:r>
              <a:rPr kumimoji="0" sz="13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 Steady-Sate Budget</a:t>
            </a:r>
          </a:p>
        </p:txBody>
      </p:sp>
      <p:sp>
        <p:nvSpPr>
          <p:cNvPr id="57" name="Shape 32"/>
          <p:cNvSpPr/>
          <p:nvPr/>
        </p:nvSpPr>
        <p:spPr>
          <a:xfrm>
            <a:off x="63689" y="4783648"/>
            <a:ext cx="2166283" cy="476784"/>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sz="1400">
                <a:uFill>
                  <a:solidFill/>
                </a:uFill>
                <a:latin typeface="+mj-lt"/>
                <a:ea typeface="+mj-ea"/>
                <a:cs typeface="+mj-cs"/>
                <a:sym typeface="Arial"/>
              </a:defRPr>
            </a:lvl1p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uFillTx/>
              </a:defRPr>
            </a:pPr>
            <a:r>
              <a:rPr kumimoji="0" sz="14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Expected Instruments  in  Initial Science Programme </a:t>
            </a:r>
          </a:p>
        </p:txBody>
      </p:sp>
      <p:sp>
        <p:nvSpPr>
          <p:cNvPr id="58" name="Shape 33"/>
          <p:cNvSpPr/>
          <p:nvPr/>
        </p:nvSpPr>
        <p:spPr>
          <a:xfrm>
            <a:off x="2648340" y="2227646"/>
            <a:ext cx="1593552" cy="476784"/>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algn="ctr">
              <a:buClr>
                <a:srgbClr val="000000"/>
              </a:buClr>
              <a:defRPr sz="1400">
                <a:uFill>
                  <a:solidFill/>
                </a:uFill>
                <a:latin typeface="+mj-lt"/>
                <a:ea typeface="+mj-ea"/>
                <a:cs typeface="+mj-cs"/>
                <a:sym typeface="Arial"/>
              </a:defRPr>
            </a:lvl1p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sz="1800">
                <a:uFillTx/>
              </a:defRPr>
            </a:pPr>
            <a:r>
              <a:rPr kumimoji="0" sz="14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Start of Instrument Construction</a:t>
            </a:r>
          </a:p>
        </p:txBody>
      </p:sp>
      <p:sp>
        <p:nvSpPr>
          <p:cNvPr id="59" name="Shape 34"/>
          <p:cNvSpPr/>
          <p:nvPr/>
        </p:nvSpPr>
        <p:spPr>
          <a:xfrm>
            <a:off x="63689" y="5376185"/>
            <a:ext cx="1952072" cy="476784"/>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sz="1400">
                <a:uFill>
                  <a:solidFill/>
                </a:uFill>
                <a:latin typeface="+mj-lt"/>
                <a:ea typeface="+mj-ea"/>
                <a:cs typeface="+mj-cs"/>
                <a:sym typeface="Arial"/>
              </a:defRPr>
            </a:lvl1p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uFillTx/>
              </a:defRPr>
            </a:pPr>
            <a:r>
              <a:rPr kumimoji="0" sz="14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Expected Instruments  in  Science Programme </a:t>
            </a:r>
          </a:p>
        </p:txBody>
      </p:sp>
      <p:pic>
        <p:nvPicPr>
          <p:cNvPr id="60" name="pasted-image.pdf"/>
          <p:cNvPicPr/>
          <p:nvPr/>
        </p:nvPicPr>
        <p:blipFill>
          <a:blip r:embed="rId3">
            <a:extLst/>
          </a:blip>
          <a:stretch>
            <a:fillRect/>
          </a:stretch>
        </p:blipFill>
        <p:spPr>
          <a:xfrm>
            <a:off x="4627439" y="6009807"/>
            <a:ext cx="3985726" cy="351486"/>
          </a:xfrm>
          <a:prstGeom prst="rect">
            <a:avLst/>
          </a:prstGeom>
          <a:ln w="12700">
            <a:miter lim="400000"/>
          </a:ln>
        </p:spPr>
      </p:pic>
      <p:sp>
        <p:nvSpPr>
          <p:cNvPr id="61" name="Shape 36"/>
          <p:cNvSpPr/>
          <p:nvPr/>
        </p:nvSpPr>
        <p:spPr>
          <a:xfrm>
            <a:off x="63689" y="5976047"/>
            <a:ext cx="1814274" cy="476784"/>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a:buClr>
                <a:srgbClr val="000000"/>
              </a:buClr>
              <a:defRPr sz="1400">
                <a:uFill>
                  <a:solidFill/>
                </a:uFill>
                <a:latin typeface="+mj-lt"/>
                <a:ea typeface="+mj-ea"/>
                <a:cs typeface="+mj-cs"/>
                <a:sym typeface="Arial"/>
              </a:defRPr>
            </a:lvl1p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uFillTx/>
              </a:defRPr>
            </a:pPr>
            <a:r>
              <a:rPr kumimoji="0" sz="1400" b="0" i="0" u="none" strike="noStrike" kern="0" cap="none" spc="0" normalizeH="0" baseline="0" noProof="0" dirty="0">
                <a:ln>
                  <a:noFill/>
                </a:ln>
                <a:solidFill>
                  <a:sysClr val="windowText" lastClr="000000"/>
                </a:solidFill>
                <a:effectLst/>
                <a:uLnTx/>
                <a:uFill>
                  <a:solidFill/>
                </a:uFill>
                <a:latin typeface="Calibri"/>
                <a:ea typeface="+mj-ea"/>
                <a:cs typeface="+mj-cs"/>
                <a:sym typeface="Arial"/>
              </a:rPr>
              <a:t>Scheduled Neutron Production</a:t>
            </a:r>
          </a:p>
        </p:txBody>
      </p:sp>
      <p:sp>
        <p:nvSpPr>
          <p:cNvPr id="62" name="Shape 37"/>
          <p:cNvSpPr/>
          <p:nvPr/>
        </p:nvSpPr>
        <p:spPr>
          <a:xfrm>
            <a:off x="8710706" y="5995630"/>
            <a:ext cx="359942"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0" marR="0" lvl="0" indent="0" defTabSz="914400" eaLnBrk="1" fontAlgn="auto" latinLnBrk="0" hangingPunct="1">
              <a:lnSpc>
                <a:spcPct val="100000"/>
              </a:lnSpc>
              <a:spcBef>
                <a:spcPts val="0"/>
              </a:spcBef>
              <a:spcAft>
                <a:spcPts val="0"/>
              </a:spcAft>
              <a:buClrTx/>
              <a:buSzTx/>
              <a:buFontTx/>
              <a:buNone/>
              <a:tabLst/>
              <a:defRPr sz="1800"/>
            </a:pPr>
            <a:r>
              <a:rPr kumimoji="0" sz="1200" b="0" i="0" u="none" strike="noStrike" kern="0" cap="none" spc="0" normalizeH="0" baseline="0" noProof="0">
                <a:ln>
                  <a:noFill/>
                </a:ln>
                <a:solidFill>
                  <a:srgbClr val="00882B"/>
                </a:solidFill>
                <a:effectLst/>
                <a:uLnTx/>
                <a:uFillTx/>
              </a:rPr>
              <a:t>On</a:t>
            </a:r>
          </a:p>
          <a:p>
            <a:pPr marL="0" marR="0" lvl="0" indent="0" defTabSz="914400" eaLnBrk="1" fontAlgn="auto" latinLnBrk="0" hangingPunct="1">
              <a:lnSpc>
                <a:spcPct val="100000"/>
              </a:lnSpc>
              <a:spcBef>
                <a:spcPts val="0"/>
              </a:spcBef>
              <a:spcAft>
                <a:spcPts val="0"/>
              </a:spcAft>
              <a:buClrTx/>
              <a:buSzTx/>
              <a:buFontTx/>
              <a:buNone/>
              <a:tabLst/>
              <a:defRPr sz="1800"/>
            </a:pPr>
            <a:r>
              <a:rPr kumimoji="0" sz="1200" b="0" i="0" u="none" strike="noStrike" kern="0" cap="none" spc="0" normalizeH="0" baseline="0" noProof="0">
                <a:ln>
                  <a:noFill/>
                </a:ln>
                <a:solidFill>
                  <a:srgbClr val="C82506"/>
                </a:solidFill>
                <a:effectLst/>
                <a:uLnTx/>
                <a:uFillTx/>
              </a:rPr>
              <a:t>Off</a:t>
            </a:r>
          </a:p>
        </p:txBody>
      </p:sp>
      <p:sp>
        <p:nvSpPr>
          <p:cNvPr id="63" name="Shape 38"/>
          <p:cNvSpPr/>
          <p:nvPr/>
        </p:nvSpPr>
        <p:spPr>
          <a:xfrm>
            <a:off x="5921442" y="2839146"/>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64" name="Shape 39"/>
          <p:cNvSpPr/>
          <p:nvPr/>
        </p:nvSpPr>
        <p:spPr>
          <a:xfrm>
            <a:off x="6806048" y="2023204"/>
            <a:ext cx="1822467" cy="476784"/>
          </a:xfrm>
          <a:prstGeom prst="rect">
            <a:avLst/>
          </a:prstGeom>
          <a:ln w="12700">
            <a:round/>
          </a:ln>
          <a:extLst>
            <a:ext uri="{C572A759-6A51-4108-AA02-DFA0A04FC94B}">
              <ma14:wrappingTextBoxFlag xmlns:ma14="http://schemas.microsoft.com/office/mac/drawingml/2011/main" val="1"/>
            </a:ext>
          </a:extLst>
        </p:spPr>
        <p:txBody>
          <a:bodyPr lIns="38100" tIns="38100" rIns="38100" bIns="38100">
            <a:spAutoFit/>
          </a:bodyPr>
          <a:lstStyle>
            <a:lvl1pPr algn="ctr">
              <a:buClr>
                <a:srgbClr val="000000"/>
              </a:buClr>
              <a:defRPr sz="1400" i="1">
                <a:uFill>
                  <a:solidFill/>
                </a:uFill>
                <a:latin typeface="+mj-lt"/>
                <a:ea typeface="+mj-ea"/>
                <a:cs typeface="+mj-cs"/>
                <a:sym typeface="Arial"/>
              </a:defRPr>
            </a:lvl1p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sz="1800" i="0">
                <a:uFillTx/>
              </a:defRPr>
            </a:pPr>
            <a:r>
              <a:rPr kumimoji="0" sz="1400" b="0" i="1" u="none" strike="noStrike" kern="0" cap="none" spc="0" normalizeH="0" baseline="0" noProof="0">
                <a:ln>
                  <a:noFill/>
                </a:ln>
                <a:solidFill>
                  <a:sysClr val="windowText" lastClr="000000"/>
                </a:solidFill>
                <a:effectLst/>
                <a:uLnTx/>
                <a:uFill>
                  <a:solidFill/>
                </a:uFill>
                <a:latin typeface="Calibri"/>
                <a:ea typeface="+mj-ea"/>
                <a:cs typeface="+mj-cs"/>
                <a:sym typeface="Arial"/>
              </a:rPr>
              <a:t>Regular Call for User Proposals</a:t>
            </a:r>
          </a:p>
        </p:txBody>
      </p:sp>
      <p:sp>
        <p:nvSpPr>
          <p:cNvPr id="65" name="Shape 40"/>
          <p:cNvSpPr/>
          <p:nvPr/>
        </p:nvSpPr>
        <p:spPr>
          <a:xfrm>
            <a:off x="5578326" y="2227646"/>
            <a:ext cx="1" cy="558116"/>
          </a:xfrm>
          <a:prstGeom prst="line">
            <a:avLst/>
          </a:prstGeom>
          <a:ln w="12700">
            <a:solidFill/>
            <a:miter lim="400000"/>
            <a:tailEnd type="triangle"/>
          </a:ln>
        </p:spPr>
        <p:txBody>
          <a:bodyPr lIns="0" tIns="0" rIns="0" bIns="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66" name="Shape 41"/>
          <p:cNvSpPr/>
          <p:nvPr/>
        </p:nvSpPr>
        <p:spPr>
          <a:xfrm>
            <a:off x="3823667" y="3940831"/>
            <a:ext cx="4065662" cy="213722"/>
          </a:xfrm>
          <a:prstGeom prst="rect">
            <a:avLst/>
          </a:prstGeom>
          <a:gradFill>
            <a:gsLst>
              <a:gs pos="0">
                <a:srgbClr val="F5D328"/>
              </a:gs>
              <a:gs pos="100000">
                <a:srgbClr val="CD9A5C"/>
              </a:gs>
            </a:gsLst>
          </a:gradFill>
          <a:ln w="12700">
            <a:miter lim="400000"/>
          </a:ln>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67" name="Shape 42"/>
          <p:cNvSpPr/>
          <p:nvPr/>
        </p:nvSpPr>
        <p:spPr>
          <a:xfrm>
            <a:off x="6137558" y="2839146"/>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68" name="Shape 43"/>
          <p:cNvSpPr/>
          <p:nvPr/>
        </p:nvSpPr>
        <p:spPr>
          <a:xfrm>
            <a:off x="6353458" y="2843785"/>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69" name="Shape 44"/>
          <p:cNvSpPr/>
          <p:nvPr/>
        </p:nvSpPr>
        <p:spPr>
          <a:xfrm>
            <a:off x="6569574" y="2843785"/>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70" name="Shape 45"/>
          <p:cNvSpPr/>
          <p:nvPr/>
        </p:nvSpPr>
        <p:spPr>
          <a:xfrm>
            <a:off x="6785691" y="2843785"/>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71" name="Shape 46"/>
          <p:cNvSpPr/>
          <p:nvPr/>
        </p:nvSpPr>
        <p:spPr>
          <a:xfrm>
            <a:off x="7001807" y="2843785"/>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72" name="Shape 47"/>
          <p:cNvSpPr/>
          <p:nvPr/>
        </p:nvSpPr>
        <p:spPr>
          <a:xfrm>
            <a:off x="7198559" y="2843785"/>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73" name="Shape 48"/>
          <p:cNvSpPr/>
          <p:nvPr/>
        </p:nvSpPr>
        <p:spPr>
          <a:xfrm>
            <a:off x="7414676" y="2843785"/>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74" name="Shape 49"/>
          <p:cNvSpPr/>
          <p:nvPr/>
        </p:nvSpPr>
        <p:spPr>
          <a:xfrm>
            <a:off x="7631763" y="2704706"/>
            <a:ext cx="450169"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C82506"/>
                </a:solidFill>
              </a:defRPr>
            </a:lvl1pPr>
          </a:lstStyle>
          <a:p>
            <a:pPr marL="0" marR="0" lvl="0" indent="0" defTabSz="914400" eaLnBrk="1" fontAlgn="auto" latinLnBrk="0" hangingPunct="1">
              <a:lnSpc>
                <a:spcPct val="100000"/>
              </a:lnSpc>
              <a:spcBef>
                <a:spcPts val="0"/>
              </a:spcBef>
              <a:spcAft>
                <a:spcPts val="0"/>
              </a:spcAft>
              <a:buClrTx/>
              <a:buSzTx/>
              <a:buFontTx/>
              <a:buNone/>
              <a:tabLst/>
              <a:defRPr sz="1800">
                <a:solidFill>
                  <a:srgbClr val="000000"/>
                </a:solidFill>
              </a:defRPr>
            </a:pPr>
            <a:r>
              <a:rPr kumimoji="0" sz="1700" b="0" i="0" u="none" strike="noStrike" kern="0" cap="none" spc="0" normalizeH="0" baseline="0" noProof="0">
                <a:ln>
                  <a:noFill/>
                </a:ln>
                <a:solidFill>
                  <a:srgbClr val="C82506"/>
                </a:solidFill>
                <a:effectLst/>
                <a:uLnTx/>
                <a:uFillTx/>
              </a:rPr>
              <a:t>…..</a:t>
            </a:r>
          </a:p>
        </p:txBody>
      </p:sp>
      <p:sp>
        <p:nvSpPr>
          <p:cNvPr id="75" name="Shape 50"/>
          <p:cNvSpPr/>
          <p:nvPr/>
        </p:nvSpPr>
        <p:spPr>
          <a:xfrm>
            <a:off x="5939507" y="2635131"/>
            <a:ext cx="2204306" cy="1525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12700">
            <a:solidFill/>
            <a:miter lim="400000"/>
          </a:ln>
        </p:spPr>
        <p:txBody>
          <a:bodyPr lIns="0" tIns="0" rIns="0" bIns="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76" name="Shape 51"/>
          <p:cNvSpPr/>
          <p:nvPr/>
        </p:nvSpPr>
        <p:spPr>
          <a:xfrm>
            <a:off x="4777255" y="2843785"/>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77" name="Shape 52"/>
          <p:cNvSpPr/>
          <p:nvPr/>
        </p:nvSpPr>
        <p:spPr>
          <a:xfrm>
            <a:off x="3350702" y="2843785"/>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78" name="Shape 53"/>
          <p:cNvSpPr/>
          <p:nvPr/>
        </p:nvSpPr>
        <p:spPr>
          <a:xfrm>
            <a:off x="5489426" y="2834846"/>
            <a:ext cx="177801" cy="1778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E32400"/>
          </a:solidFill>
          <a:ln w="25400">
            <a:solidFill>
              <a:srgbClr val="000000">
                <a:alpha val="0"/>
              </a:srgbClr>
            </a:solidFill>
            <a:miter lim="400000"/>
          </a:ln>
          <a:effectLst>
            <a:outerShdw blurRad="38100" dist="23000" dir="5400000" rotWithShape="0">
              <a:srgbClr val="000000">
                <a:alpha val="35000"/>
              </a:srgbClr>
            </a:outerShdw>
          </a:effectLst>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80" name="Shape 56"/>
          <p:cNvSpPr/>
          <p:nvPr/>
        </p:nvSpPr>
        <p:spPr>
          <a:xfrm>
            <a:off x="2651475" y="3694342"/>
            <a:ext cx="4744021" cy="213722"/>
          </a:xfrm>
          <a:prstGeom prst="rect">
            <a:avLst/>
          </a:prstGeom>
          <a:gradFill>
            <a:gsLst>
              <a:gs pos="0">
                <a:srgbClr val="B36AE2"/>
              </a:gs>
              <a:gs pos="100000">
                <a:srgbClr val="924607"/>
              </a:gs>
            </a:gsLst>
          </a:gradFill>
          <a:ln w="12700">
            <a:miter lim="400000"/>
          </a:ln>
        </p:spPr>
        <p:txBody>
          <a:bodyPr lIns="38100" tIns="38100" rIns="38100" bIns="3810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81" name="Shape 57"/>
          <p:cNvSpPr/>
          <p:nvPr/>
        </p:nvSpPr>
        <p:spPr>
          <a:xfrm>
            <a:off x="2648340" y="3662592"/>
            <a:ext cx="1593552" cy="2772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buClr>
                <a:srgbClr val="000000"/>
              </a:buClr>
              <a:defRPr sz="1300">
                <a:solidFill>
                  <a:srgbClr val="FFFFFF"/>
                </a:solidFill>
                <a:uFill>
                  <a:solidFill/>
                </a:uFill>
                <a:latin typeface="+mj-lt"/>
                <a:ea typeface="+mj-ea"/>
                <a:cs typeface="+mj-cs"/>
                <a:sym typeface="Arial"/>
              </a:defRPr>
            </a:lvl1p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solidFill>
                  <a:srgbClr val="000000"/>
                </a:solidFill>
                <a:uFillTx/>
              </a:defRPr>
            </a:pPr>
            <a:r>
              <a:rPr kumimoji="0" sz="1300" b="0" i="0" u="none" strike="noStrike" kern="0" cap="none" spc="0" normalizeH="0" baseline="0" noProof="0">
                <a:ln>
                  <a:noFill/>
                </a:ln>
                <a:solidFill>
                  <a:srgbClr val="FFFFFF"/>
                </a:solidFill>
                <a:effectLst/>
                <a:uLnTx/>
                <a:uFill>
                  <a:solidFill/>
                </a:uFill>
                <a:latin typeface="Calibri"/>
                <a:ea typeface="+mj-ea"/>
                <a:cs typeface="+mj-cs"/>
                <a:sym typeface="Arial"/>
              </a:rPr>
              <a:t>Engineering Design</a:t>
            </a:r>
          </a:p>
        </p:txBody>
      </p:sp>
      <p:sp>
        <p:nvSpPr>
          <p:cNvPr id="82" name="Shape 58"/>
          <p:cNvSpPr/>
          <p:nvPr/>
        </p:nvSpPr>
        <p:spPr>
          <a:xfrm>
            <a:off x="5803458" y="3909082"/>
            <a:ext cx="2142051" cy="2772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buClr>
                <a:srgbClr val="000000"/>
              </a:buClr>
              <a:defRPr sz="1300">
                <a:solidFill>
                  <a:srgbClr val="FFFFFF"/>
                </a:solidFill>
                <a:uFill>
                  <a:solidFill/>
                </a:uFill>
                <a:latin typeface="+mj-lt"/>
                <a:ea typeface="+mj-ea"/>
                <a:cs typeface="+mj-cs"/>
                <a:sym typeface="Arial"/>
              </a:defRPr>
            </a:lvl1p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solidFill>
                  <a:srgbClr val="000000"/>
                </a:solidFill>
                <a:uFillTx/>
              </a:defRPr>
            </a:pPr>
            <a:r>
              <a:rPr kumimoji="0" sz="1300" b="0" i="0" u="none" strike="noStrike" kern="0" cap="none" spc="0" normalizeH="0" baseline="0" noProof="0">
                <a:ln>
                  <a:noFill/>
                </a:ln>
                <a:solidFill>
                  <a:srgbClr val="FFFFFF"/>
                </a:solidFill>
                <a:effectLst/>
                <a:uLnTx/>
                <a:uFill>
                  <a:solidFill/>
                </a:uFill>
                <a:latin typeface="Calibri"/>
                <a:ea typeface="+mj-ea"/>
                <a:cs typeface="+mj-cs"/>
                <a:sym typeface="Arial"/>
              </a:rPr>
              <a:t>Construction of Instruments</a:t>
            </a:r>
          </a:p>
        </p:txBody>
      </p:sp>
      <p:sp>
        <p:nvSpPr>
          <p:cNvPr id="83" name="Shape 59"/>
          <p:cNvSpPr/>
          <p:nvPr/>
        </p:nvSpPr>
        <p:spPr>
          <a:xfrm>
            <a:off x="1652528" y="3672219"/>
            <a:ext cx="664133" cy="257968"/>
          </a:xfrm>
          <a:prstGeom prst="rect">
            <a:avLst/>
          </a:prstGeom>
          <a:solidFill>
            <a:srgbClr val="FFFFFF"/>
          </a:solidFill>
          <a:ln w="25400">
            <a:solidFill/>
            <a:miter lim="400000"/>
          </a:ln>
          <a:extLst>
            <a:ext uri="{C572A759-6A51-4108-AA02-DFA0A04FC94B}">
              <ma14:wrappingTextBoxFlag xmlns:ma14="http://schemas.microsoft.com/office/mac/drawingml/2011/main" val="1"/>
            </a:ext>
          </a:extLst>
        </p:spPr>
        <p:txBody>
          <a:bodyPr lIns="38100" tIns="38100" rIns="38100" bIns="38100"/>
          <a:lstStyle>
            <a:lvl1pPr algn="ctr">
              <a:buClr>
                <a:srgbClr val="000000"/>
              </a:buClr>
              <a:defRPr sz="1300">
                <a:uFill>
                  <a:solidFill/>
                </a:uFill>
                <a:latin typeface="+mj-lt"/>
                <a:ea typeface="+mj-ea"/>
                <a:cs typeface="+mj-cs"/>
                <a:sym typeface="Arial"/>
              </a:defRPr>
            </a:lvl1p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sz="1800">
                <a:uFillTx/>
              </a:defRPr>
            </a:pPr>
            <a:r>
              <a:rPr kumimoji="0" sz="13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 1-16</a:t>
            </a:r>
          </a:p>
        </p:txBody>
      </p:sp>
      <p:sp>
        <p:nvSpPr>
          <p:cNvPr id="84" name="Shape 60"/>
          <p:cNvSpPr/>
          <p:nvPr/>
        </p:nvSpPr>
        <p:spPr>
          <a:xfrm>
            <a:off x="2639570" y="3915939"/>
            <a:ext cx="664133" cy="262048"/>
          </a:xfrm>
          <a:prstGeom prst="rect">
            <a:avLst/>
          </a:prstGeom>
          <a:solidFill>
            <a:srgbClr val="FFFFFF"/>
          </a:solidFill>
          <a:ln w="25400">
            <a:solidFill/>
            <a:miter lim="400000"/>
          </a:ln>
          <a:extLst>
            <a:ext uri="{C572A759-6A51-4108-AA02-DFA0A04FC94B}">
              <ma14:wrappingTextBoxFlag xmlns:ma14="http://schemas.microsoft.com/office/mac/drawingml/2011/main" val="1"/>
            </a:ext>
          </a:extLst>
        </p:spPr>
        <p:txBody>
          <a:bodyPr lIns="38100" tIns="38100" rIns="38100" bIns="38100"/>
          <a:lstStyle>
            <a:lvl1pPr algn="ctr">
              <a:buClr>
                <a:srgbClr val="000000"/>
              </a:buClr>
              <a:defRPr sz="1300">
                <a:uFill>
                  <a:solidFill/>
                </a:uFill>
                <a:latin typeface="+mj-lt"/>
                <a:ea typeface="+mj-ea"/>
                <a:cs typeface="+mj-cs"/>
                <a:sym typeface="Arial"/>
              </a:defRPr>
            </a:lvl1p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sz="1800">
                <a:uFillTx/>
              </a:defRPr>
            </a:pPr>
            <a:r>
              <a:rPr kumimoji="0" sz="1300" b="0" i="0" u="none" strike="noStrike" kern="0" cap="none" spc="0" normalizeH="0" baseline="0" noProof="0">
                <a:ln>
                  <a:noFill/>
                </a:ln>
                <a:solidFill>
                  <a:sysClr val="windowText" lastClr="000000"/>
                </a:solidFill>
                <a:effectLst/>
                <a:uLnTx/>
                <a:uFill>
                  <a:solidFill/>
                </a:uFill>
                <a:latin typeface="Calibri"/>
                <a:ea typeface="+mj-ea"/>
                <a:cs typeface="+mj-cs"/>
                <a:sym typeface="Arial"/>
              </a:rPr>
              <a:t># 17-22</a:t>
            </a:r>
          </a:p>
        </p:txBody>
      </p:sp>
      <p:sp>
        <p:nvSpPr>
          <p:cNvPr id="85" name="Shape 61"/>
          <p:cNvSpPr/>
          <p:nvPr/>
        </p:nvSpPr>
        <p:spPr>
          <a:xfrm>
            <a:off x="3805096" y="3922689"/>
            <a:ext cx="1593552" cy="2772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buClr>
                <a:srgbClr val="000000"/>
              </a:buClr>
              <a:defRPr sz="1300">
                <a:solidFill>
                  <a:srgbClr val="FFFFFF"/>
                </a:solidFill>
                <a:uFill>
                  <a:solidFill/>
                </a:uFill>
                <a:latin typeface="+mj-lt"/>
                <a:ea typeface="+mj-ea"/>
                <a:cs typeface="+mj-cs"/>
                <a:sym typeface="Arial"/>
              </a:defRPr>
            </a:lvl1pPr>
          </a:lstStyle>
          <a:p>
            <a:pPr marL="0" marR="0" lvl="0" indent="0" defTabSz="914400" eaLnBrk="1" fontAlgn="auto" latinLnBrk="0" hangingPunct="1">
              <a:lnSpc>
                <a:spcPct val="100000"/>
              </a:lnSpc>
              <a:spcBef>
                <a:spcPts val="0"/>
              </a:spcBef>
              <a:spcAft>
                <a:spcPts val="0"/>
              </a:spcAft>
              <a:buClr>
                <a:srgbClr val="000000"/>
              </a:buClr>
              <a:buSzTx/>
              <a:buFontTx/>
              <a:buNone/>
              <a:tabLst/>
              <a:defRPr sz="1800">
                <a:solidFill>
                  <a:srgbClr val="000000"/>
                </a:solidFill>
                <a:uFillTx/>
              </a:defRPr>
            </a:pPr>
            <a:r>
              <a:rPr kumimoji="0" sz="1300" b="0" i="0" u="none" strike="noStrike" kern="0" cap="none" spc="0" normalizeH="0" baseline="0" noProof="0">
                <a:ln>
                  <a:noFill/>
                </a:ln>
                <a:solidFill>
                  <a:srgbClr val="FFFFFF"/>
                </a:solidFill>
                <a:effectLst/>
                <a:uLnTx/>
                <a:uFill>
                  <a:solidFill/>
                </a:uFill>
                <a:latin typeface="Calibri"/>
                <a:ea typeface="+mj-ea"/>
                <a:cs typeface="+mj-cs"/>
                <a:sym typeface="Arial"/>
              </a:rPr>
              <a:t>Engineering Design</a:t>
            </a:r>
          </a:p>
        </p:txBody>
      </p:sp>
      <p:sp>
        <p:nvSpPr>
          <p:cNvPr id="86" name="Shape 62"/>
          <p:cNvSpPr/>
          <p:nvPr/>
        </p:nvSpPr>
        <p:spPr>
          <a:xfrm>
            <a:off x="4224157" y="3661443"/>
            <a:ext cx="2166283" cy="27722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lvl1pPr>
              <a:buClr>
                <a:srgbClr val="000000"/>
              </a:buClr>
              <a:defRPr sz="1300">
                <a:solidFill>
                  <a:srgbClr val="FFFFFF"/>
                </a:solidFill>
                <a:uFill>
                  <a:solidFill/>
                </a:uFill>
                <a:latin typeface="+mj-lt"/>
                <a:ea typeface="+mj-ea"/>
                <a:cs typeface="+mj-cs"/>
                <a:sym typeface="Arial"/>
              </a:defRPr>
            </a:lvl1pP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sz="1800">
                <a:solidFill>
                  <a:srgbClr val="000000"/>
                </a:solidFill>
                <a:uFillTx/>
              </a:defRPr>
            </a:pPr>
            <a:r>
              <a:rPr kumimoji="0" sz="1300" b="0" i="0" u="none" strike="noStrike" kern="0" cap="none" spc="0" normalizeH="0" baseline="0" noProof="0" dirty="0">
                <a:ln>
                  <a:noFill/>
                </a:ln>
                <a:solidFill>
                  <a:srgbClr val="FFFFFF"/>
                </a:solidFill>
                <a:effectLst/>
                <a:uLnTx/>
                <a:uFill>
                  <a:solidFill/>
                </a:uFill>
                <a:latin typeface="Calibri"/>
                <a:ea typeface="+mj-ea"/>
                <a:cs typeface="+mj-cs"/>
                <a:sym typeface="Arial"/>
              </a:rPr>
              <a:t>Construction of Instruments</a:t>
            </a:r>
          </a:p>
        </p:txBody>
      </p:sp>
      <p:sp>
        <p:nvSpPr>
          <p:cNvPr id="87" name="Shape 63"/>
          <p:cNvSpPr/>
          <p:nvPr/>
        </p:nvSpPr>
        <p:spPr>
          <a:xfrm>
            <a:off x="2315059" y="3799422"/>
            <a:ext cx="364403" cy="1"/>
          </a:xfrm>
          <a:prstGeom prst="line">
            <a:avLst/>
          </a:prstGeom>
          <a:ln w="38100">
            <a:solidFill/>
            <a:miter lim="400000"/>
            <a:tailEnd type="triangle"/>
          </a:ln>
        </p:spPr>
        <p:txBody>
          <a:bodyPr lIns="0" tIns="0" rIns="0" bIns="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
        <p:nvSpPr>
          <p:cNvPr id="88" name="Shape 64"/>
          <p:cNvSpPr/>
          <p:nvPr/>
        </p:nvSpPr>
        <p:spPr>
          <a:xfrm>
            <a:off x="3313714" y="4047692"/>
            <a:ext cx="450169" cy="1"/>
          </a:xfrm>
          <a:prstGeom prst="line">
            <a:avLst/>
          </a:prstGeom>
          <a:ln w="38100">
            <a:solidFill/>
            <a:miter lim="400000"/>
            <a:tailEnd type="triangle"/>
          </a:ln>
        </p:spPr>
        <p:txBody>
          <a:bodyPr lIns="0" tIns="0" rIns="0" bIns="0"/>
          <a:lstStyle/>
          <a:p>
            <a:pPr marL="0" marR="0" lvl="0" indent="0" algn="ctr" defTabSz="584200" eaLnBrk="1" fontAlgn="auto" latinLnBrk="0" hangingPunct="1">
              <a:lnSpc>
                <a:spcPct val="100000"/>
              </a:lnSpc>
              <a:spcBef>
                <a:spcPts val="0"/>
              </a:spcBef>
              <a:spcAft>
                <a:spcPts val="0"/>
              </a:spcAft>
              <a:buClr>
                <a:srgbClr val="000000"/>
              </a:buClr>
              <a:buSzTx/>
              <a:buFontTx/>
              <a:buNone/>
              <a:tabLst/>
              <a:defRPr sz="4000">
                <a:solidFill>
                  <a:srgbClr val="FFFFFF"/>
                </a:solidFill>
                <a:effectLst>
                  <a:outerShdw blurRad="38100" dist="12700" dir="5400000" rotWithShape="0">
                    <a:srgbClr val="000000">
                      <a:alpha val="50000"/>
                    </a:srgbClr>
                  </a:outerShdw>
                </a:effectLst>
                <a:latin typeface="+mj-lt"/>
                <a:ea typeface="+mj-ea"/>
                <a:cs typeface="+mj-cs"/>
                <a:sym typeface="Arial"/>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Calibri"/>
              <a:sym typeface="Arial"/>
            </a:endParaRPr>
          </a:p>
        </p:txBody>
      </p:sp>
    </p:spTree>
    <p:extLst>
      <p:ext uri="{BB962C8B-B14F-4D97-AF65-F5344CB8AC3E}">
        <p14:creationId xmlns:p14="http://schemas.microsoft.com/office/powerpoint/2010/main" val="24398732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079"/>
            <a:ext cx="8229600" cy="603264"/>
          </a:xfrm>
        </p:spPr>
        <p:txBody>
          <a:bodyPr lIns="85699" tIns="42850" rIns="85699" bIns="42850">
            <a:normAutofit fontScale="90000"/>
          </a:bodyPr>
          <a:lstStyle/>
          <a:p>
            <a:r>
              <a:rPr lang="en-US" sz="3400" dirty="0" smtClean="0"/>
              <a:t>Technical plan for Initial Operations</a:t>
            </a:r>
            <a:endParaRPr lang="en-US" sz="3600" dirty="0"/>
          </a:p>
        </p:txBody>
      </p:sp>
      <p:sp>
        <p:nvSpPr>
          <p:cNvPr id="3" name="Content Placeholder 2"/>
          <p:cNvSpPr>
            <a:spLocks noGrp="1"/>
          </p:cNvSpPr>
          <p:nvPr>
            <p:ph idx="1"/>
          </p:nvPr>
        </p:nvSpPr>
        <p:spPr>
          <a:xfrm>
            <a:off x="333904" y="1679683"/>
            <a:ext cx="8229600" cy="4525963"/>
          </a:xfrm>
        </p:spPr>
        <p:txBody>
          <a:bodyPr lIns="85699" tIns="42850" rIns="85699" bIns="42850"/>
          <a:lstStyle/>
          <a:p>
            <a:r>
              <a:rPr lang="en-US" b="1" dirty="0"/>
              <a:t>Criteria for start of Initial Operations</a:t>
            </a:r>
            <a:r>
              <a:rPr lang="en-US" dirty="0"/>
              <a:t>: </a:t>
            </a:r>
            <a:r>
              <a:rPr lang="en-GB" dirty="0"/>
              <a:t>Cold commissioning completed for all systems needed for producing and delivering a measurable number of moderated spallation neutrons to an instrument and for detecting them in the instrument. </a:t>
            </a:r>
            <a:r>
              <a:rPr lang="en-US" dirty="0"/>
              <a:t/>
            </a:r>
            <a:br>
              <a:rPr lang="en-US" dirty="0"/>
            </a:br>
            <a:r>
              <a:rPr lang="en-US" dirty="0"/>
              <a:t/>
            </a:r>
            <a:br>
              <a:rPr lang="en-US" dirty="0"/>
            </a:br>
            <a:r>
              <a:rPr lang="en-US" b="1" dirty="0"/>
              <a:t>Technical Strategy</a:t>
            </a:r>
          </a:p>
          <a:p>
            <a:pPr marL="342900" indent="-342900">
              <a:buFont typeface="Arial"/>
              <a:buChar char="•"/>
            </a:pPr>
            <a:r>
              <a:rPr lang="en-US" dirty="0"/>
              <a:t>Initially keep radioactivity </a:t>
            </a:r>
            <a:r>
              <a:rPr lang="en-US" dirty="0" smtClean="0"/>
              <a:t>and </a:t>
            </a:r>
            <a:r>
              <a:rPr lang="en-US" dirty="0"/>
              <a:t>doses low to allow </a:t>
            </a:r>
            <a:r>
              <a:rPr lang="en-US" dirty="0" smtClean="0"/>
              <a:t>hands </a:t>
            </a:r>
            <a:r>
              <a:rPr lang="en-US" dirty="0"/>
              <a:t>on maintenance.  </a:t>
            </a:r>
            <a:endParaRPr lang="en-US" dirty="0" smtClean="0"/>
          </a:p>
          <a:p>
            <a:pPr marL="342900" indent="-342900">
              <a:buFont typeface="Arial"/>
              <a:buChar char="•"/>
            </a:pPr>
            <a:r>
              <a:rPr lang="en-US" dirty="0" smtClean="0"/>
              <a:t>Ramp </a:t>
            </a:r>
            <a:r>
              <a:rPr lang="en-US" dirty="0"/>
              <a:t>up power quickly </a:t>
            </a:r>
            <a:r>
              <a:rPr lang="en-US" dirty="0" smtClean="0"/>
              <a:t>to </a:t>
            </a:r>
            <a:r>
              <a:rPr lang="en-US" dirty="0"/>
              <a:t>find limitations and </a:t>
            </a:r>
            <a:r>
              <a:rPr lang="en-US" dirty="0" smtClean="0"/>
              <a:t>increase reliability before user operations start.</a:t>
            </a:r>
          </a:p>
          <a:p>
            <a:pPr marL="342900" indent="-342900">
              <a:buFont typeface="Arial"/>
              <a:buChar char="•"/>
            </a:pPr>
            <a:r>
              <a:rPr lang="en-US" dirty="0" smtClean="0"/>
              <a:t>Ramping of the power using peak current, energy and repetition rate.</a:t>
            </a:r>
          </a:p>
          <a:p>
            <a:pPr marL="342900" indent="-342900">
              <a:buFont typeface="Arial"/>
              <a:buChar char="•"/>
            </a:pPr>
            <a:r>
              <a:rPr lang="en-GB" dirty="0"/>
              <a:t>Start with modest operation schedule: 180 days/y for neutron production. Ramp up to 200 days/year when facility has matured </a:t>
            </a:r>
            <a:endParaRPr lang="en-US" dirty="0"/>
          </a:p>
        </p:txBody>
      </p:sp>
    </p:spTree>
    <p:extLst>
      <p:ext uri="{BB962C8B-B14F-4D97-AF65-F5344CB8AC3E}">
        <p14:creationId xmlns:p14="http://schemas.microsoft.com/office/powerpoint/2010/main" val="21803852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Priorities during Initial Operations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268911660"/>
              </p:ext>
            </p:extLst>
          </p:nvPr>
        </p:nvGraphicFramePr>
        <p:xfrm>
          <a:off x="2987675" y="1446213"/>
          <a:ext cx="6007100" cy="5283200"/>
        </p:xfrm>
        <a:graphic>
          <a:graphicData uri="http://schemas.openxmlformats.org/presentationml/2006/ole">
            <mc:AlternateContent xmlns:mc="http://schemas.openxmlformats.org/markup-compatibility/2006">
              <mc:Choice xmlns:v="urn:schemas-microsoft-com:vml" Requires="v">
                <p:oleObj spid="_x0000_s1146" name="Document" r:id="rId4" imgW="6007100" imgH="5283200" progId="Word.Document.12">
                  <p:embed/>
                </p:oleObj>
              </mc:Choice>
              <mc:Fallback>
                <p:oleObj name="Document" r:id="rId4" imgW="6007100" imgH="5283200" progId="Word.Document.12">
                  <p:embed/>
                  <p:pic>
                    <p:nvPicPr>
                      <p:cNvPr id="0" name=""/>
                      <p:cNvPicPr/>
                      <p:nvPr/>
                    </p:nvPicPr>
                    <p:blipFill>
                      <a:blip r:embed="rId5"/>
                      <a:stretch>
                        <a:fillRect/>
                      </a:stretch>
                    </p:blipFill>
                    <p:spPr>
                      <a:xfrm>
                        <a:off x="2987675" y="1446213"/>
                        <a:ext cx="6007100" cy="5283200"/>
                      </a:xfrm>
                      <a:prstGeom prst="rect">
                        <a:avLst/>
                      </a:prstGeom>
                    </p:spPr>
                  </p:pic>
                </p:oleObj>
              </mc:Fallback>
            </mc:AlternateContent>
          </a:graphicData>
        </a:graphic>
      </p:graphicFrame>
      <p:sp>
        <p:nvSpPr>
          <p:cNvPr id="5" name="TextBox 4"/>
          <p:cNvSpPr txBox="1"/>
          <p:nvPr/>
        </p:nvSpPr>
        <p:spPr>
          <a:xfrm>
            <a:off x="78397" y="1649156"/>
            <a:ext cx="2775760" cy="203132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Agreement between the different project of ESS (Accelerator, Target and Instruments) about the priorities during the Initial Operations.</a:t>
            </a:r>
          </a:p>
          <a:p>
            <a:r>
              <a:rPr lang="en-US" dirty="0" smtClean="0"/>
              <a:t>Still under negotiations.</a:t>
            </a:r>
            <a:endParaRPr lang="en-US" dirty="0"/>
          </a:p>
        </p:txBody>
      </p:sp>
      <p:sp>
        <p:nvSpPr>
          <p:cNvPr id="6" name="TextBox 5"/>
          <p:cNvSpPr txBox="1"/>
          <p:nvPr/>
        </p:nvSpPr>
        <p:spPr>
          <a:xfrm>
            <a:off x="78397" y="3910503"/>
            <a:ext cx="277576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smtClean="0"/>
              <a:t>The first priority is always safety of the components. We should minimize losses in the Linac. </a:t>
            </a:r>
            <a:endParaRPr lang="en-US" dirty="0"/>
          </a:p>
        </p:txBody>
      </p:sp>
    </p:spTree>
    <p:extLst>
      <p:ext uri="{BB962C8B-B14F-4D97-AF65-F5344CB8AC3E}">
        <p14:creationId xmlns:p14="http://schemas.microsoft.com/office/powerpoint/2010/main" val="41252854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3512" y="-1"/>
            <a:ext cx="6545374" cy="1441451"/>
          </a:xfrm>
        </p:spPr>
        <p:txBody>
          <a:bodyPr/>
          <a:lstStyle/>
          <a:p>
            <a:r>
              <a:rPr lang="en-US" dirty="0" smtClean="0"/>
              <a:t>Accelerator commissioning and ramp up</a:t>
            </a:r>
            <a:endParaRPr lang="en-US" dirty="0"/>
          </a:p>
        </p:txBody>
      </p:sp>
      <p:pic>
        <p:nvPicPr>
          <p:cNvPr id="4" name="Picture 3"/>
          <p:cNvPicPr/>
          <p:nvPr/>
        </p:nvPicPr>
        <p:blipFill>
          <a:blip r:embed="rId3"/>
          <a:srcRect/>
          <a:stretch>
            <a:fillRect/>
          </a:stretch>
        </p:blipFill>
        <p:spPr bwMode="auto">
          <a:xfrm>
            <a:off x="2857133" y="1955800"/>
            <a:ext cx="6286867" cy="4600992"/>
          </a:xfrm>
          <a:prstGeom prst="rect">
            <a:avLst/>
          </a:prstGeom>
          <a:noFill/>
          <a:ln w="9525">
            <a:noFill/>
            <a:miter lim="800000"/>
            <a:headEnd/>
            <a:tailEnd/>
          </a:ln>
        </p:spPr>
      </p:pic>
      <p:sp>
        <p:nvSpPr>
          <p:cNvPr id="5" name="TextBox 4"/>
          <p:cNvSpPr txBox="1"/>
          <p:nvPr/>
        </p:nvSpPr>
        <p:spPr>
          <a:xfrm>
            <a:off x="382220" y="2071270"/>
            <a:ext cx="2650882" cy="3970318"/>
          </a:xfrm>
          <a:prstGeom prst="rect">
            <a:avLst/>
          </a:prstGeom>
          <a:noFill/>
        </p:spPr>
        <p:txBody>
          <a:bodyPr wrap="square" rtlCol="0">
            <a:spAutoFit/>
          </a:bodyPr>
          <a:lstStyle/>
          <a:p>
            <a:pPr marL="285750" indent="-285750">
              <a:buFont typeface="Arial"/>
              <a:buChar char="•"/>
            </a:pPr>
            <a:r>
              <a:rPr lang="en-US" dirty="0" smtClean="0"/>
              <a:t>Phase 1: Front end, NC linac, spoke CMs, and medium-</a:t>
            </a:r>
            <a:r>
              <a:rPr lang="en-US" dirty="0" err="1" smtClean="0"/>
              <a:t>ß</a:t>
            </a:r>
            <a:r>
              <a:rPr lang="en-US" dirty="0" smtClean="0"/>
              <a:t> CM</a:t>
            </a:r>
            <a:br>
              <a:rPr lang="en-US" dirty="0" smtClean="0"/>
            </a:br>
            <a:endParaRPr lang="en-US" dirty="0" smtClean="0"/>
          </a:p>
          <a:p>
            <a:pPr marL="285750" indent="-285750">
              <a:buFont typeface="Arial"/>
              <a:buChar char="•"/>
            </a:pPr>
            <a:r>
              <a:rPr lang="en-US" dirty="0" smtClean="0"/>
              <a:t>Phase 2: Installation and commissioning </a:t>
            </a:r>
            <a:br>
              <a:rPr lang="en-US" dirty="0" smtClean="0"/>
            </a:br>
            <a:r>
              <a:rPr lang="en-US" dirty="0" smtClean="0"/>
              <a:t>of high-</a:t>
            </a:r>
            <a:r>
              <a:rPr lang="en-US" dirty="0" err="1" smtClean="0"/>
              <a:t>ß</a:t>
            </a:r>
            <a:r>
              <a:rPr lang="en-US" dirty="0"/>
              <a:t> </a:t>
            </a:r>
            <a:r>
              <a:rPr lang="en-US" dirty="0" smtClean="0"/>
              <a:t>CM </a:t>
            </a:r>
          </a:p>
          <a:p>
            <a:pPr marL="285750" indent="-285750">
              <a:buFont typeface="Arial"/>
              <a:buChar char="•"/>
            </a:pPr>
            <a:endParaRPr lang="en-US" dirty="0"/>
          </a:p>
          <a:p>
            <a:pPr marL="285750" indent="-285750">
              <a:buFont typeface="Arial"/>
              <a:buChar char="•"/>
            </a:pPr>
            <a:r>
              <a:rPr lang="en-US" dirty="0" smtClean="0"/>
              <a:t>Phase 3: Consolidation</a:t>
            </a:r>
            <a:br>
              <a:rPr lang="en-US" dirty="0" smtClean="0"/>
            </a:br>
            <a:r>
              <a:rPr lang="en-US" dirty="0" smtClean="0"/>
              <a:t>and ramp-up</a:t>
            </a:r>
          </a:p>
          <a:p>
            <a:endParaRPr lang="en-US" dirty="0"/>
          </a:p>
          <a:p>
            <a:pPr marL="285750" indent="-285750">
              <a:buFont typeface="Arial"/>
              <a:buChar char="•"/>
            </a:pPr>
            <a:r>
              <a:rPr lang="en-US" dirty="0" smtClean="0"/>
              <a:t>Pulse length 2.86 </a:t>
            </a:r>
            <a:r>
              <a:rPr lang="en-US" dirty="0" err="1" smtClean="0"/>
              <a:t>ms</a:t>
            </a:r>
            <a:r>
              <a:rPr lang="en-US" dirty="0" smtClean="0"/>
              <a:t> </a:t>
            </a:r>
            <a:br>
              <a:rPr lang="en-US" dirty="0" smtClean="0"/>
            </a:br>
            <a:r>
              <a:rPr lang="en-US" dirty="0" smtClean="0"/>
              <a:t>to enable instrument</a:t>
            </a:r>
            <a:br>
              <a:rPr lang="en-US" dirty="0" smtClean="0"/>
            </a:br>
            <a:r>
              <a:rPr lang="en-US" dirty="0" smtClean="0"/>
              <a:t>commissioning </a:t>
            </a:r>
            <a:endParaRPr lang="en-US" dirty="0"/>
          </a:p>
        </p:txBody>
      </p:sp>
      <p:sp>
        <p:nvSpPr>
          <p:cNvPr id="2" name="Left-Right Arrow 1"/>
          <p:cNvSpPr/>
          <p:nvPr/>
        </p:nvSpPr>
        <p:spPr>
          <a:xfrm>
            <a:off x="3712246" y="3266441"/>
            <a:ext cx="1019646" cy="45719"/>
          </a:xfrm>
          <a:prstGeom prst="lef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 name="Left-Right Arrow 5"/>
          <p:cNvSpPr/>
          <p:nvPr/>
        </p:nvSpPr>
        <p:spPr>
          <a:xfrm>
            <a:off x="4731892" y="4915589"/>
            <a:ext cx="262544" cy="45719"/>
          </a:xfrm>
          <a:prstGeom prst="lef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6"/>
              </a:solidFill>
            </a:endParaRPr>
          </a:p>
        </p:txBody>
      </p:sp>
      <p:sp>
        <p:nvSpPr>
          <p:cNvPr id="7" name="Left-Right Arrow 6"/>
          <p:cNvSpPr/>
          <p:nvPr/>
        </p:nvSpPr>
        <p:spPr>
          <a:xfrm>
            <a:off x="5403273" y="4432115"/>
            <a:ext cx="152883" cy="45719"/>
          </a:xfrm>
          <a:prstGeom prst="lef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6"/>
              </a:solidFill>
            </a:endParaRPr>
          </a:p>
        </p:txBody>
      </p:sp>
      <p:sp>
        <p:nvSpPr>
          <p:cNvPr id="8" name="Left-Right Arrow 7"/>
          <p:cNvSpPr/>
          <p:nvPr/>
        </p:nvSpPr>
        <p:spPr>
          <a:xfrm>
            <a:off x="5015563" y="3266441"/>
            <a:ext cx="387709" cy="45719"/>
          </a:xfrm>
          <a:prstGeom prst="lef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Left-Right Arrow 8"/>
          <p:cNvSpPr/>
          <p:nvPr/>
        </p:nvSpPr>
        <p:spPr>
          <a:xfrm>
            <a:off x="5555121" y="2480049"/>
            <a:ext cx="1660743" cy="45719"/>
          </a:xfrm>
          <a:prstGeom prst="lef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TextBox 9"/>
          <p:cNvSpPr txBox="1"/>
          <p:nvPr/>
        </p:nvSpPr>
        <p:spPr>
          <a:xfrm>
            <a:off x="3840465" y="2884501"/>
            <a:ext cx="748873" cy="307777"/>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1400" dirty="0" smtClean="0"/>
              <a:t>Phase 1</a:t>
            </a:r>
            <a:endParaRPr lang="en-US" sz="1400" dirty="0"/>
          </a:p>
        </p:txBody>
      </p:sp>
      <p:sp>
        <p:nvSpPr>
          <p:cNvPr id="11" name="TextBox 10"/>
          <p:cNvSpPr txBox="1"/>
          <p:nvPr/>
        </p:nvSpPr>
        <p:spPr>
          <a:xfrm>
            <a:off x="4832880" y="2884501"/>
            <a:ext cx="748923" cy="307777"/>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1400" dirty="0" smtClean="0"/>
              <a:t>Phase 2</a:t>
            </a:r>
            <a:endParaRPr lang="en-US" sz="1400" dirty="0"/>
          </a:p>
        </p:txBody>
      </p:sp>
      <p:sp>
        <p:nvSpPr>
          <p:cNvPr id="12" name="TextBox 11"/>
          <p:cNvSpPr txBox="1"/>
          <p:nvPr/>
        </p:nvSpPr>
        <p:spPr>
          <a:xfrm>
            <a:off x="5913128" y="2112407"/>
            <a:ext cx="748923" cy="307777"/>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1400" dirty="0" smtClean="0"/>
              <a:t>Phase 3</a:t>
            </a:r>
            <a:endParaRPr lang="en-US" sz="1400" dirty="0"/>
          </a:p>
        </p:txBody>
      </p:sp>
      <p:sp>
        <p:nvSpPr>
          <p:cNvPr id="13" name="TextBox 12"/>
          <p:cNvSpPr txBox="1"/>
          <p:nvPr/>
        </p:nvSpPr>
        <p:spPr>
          <a:xfrm>
            <a:off x="3972082" y="4999905"/>
            <a:ext cx="1721595"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smtClean="0"/>
              <a:t>Installation </a:t>
            </a:r>
            <a:r>
              <a:rPr lang="en-US" sz="1400" dirty="0" err="1" smtClean="0"/>
              <a:t>cryo</a:t>
            </a:r>
            <a:r>
              <a:rPr lang="en-US" sz="1400" dirty="0" smtClean="0"/>
              <a:t> 1-11</a:t>
            </a:r>
            <a:endParaRPr lang="en-US" sz="1400" dirty="0"/>
          </a:p>
        </p:txBody>
      </p:sp>
      <p:sp>
        <p:nvSpPr>
          <p:cNvPr id="14" name="TextBox 13"/>
          <p:cNvSpPr txBox="1"/>
          <p:nvPr/>
        </p:nvSpPr>
        <p:spPr>
          <a:xfrm>
            <a:off x="5403273" y="4545855"/>
            <a:ext cx="1812591" cy="30777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1400" dirty="0" smtClean="0"/>
              <a:t>Installation </a:t>
            </a:r>
            <a:r>
              <a:rPr lang="en-US" sz="1400" dirty="0" err="1" smtClean="0"/>
              <a:t>cryo</a:t>
            </a:r>
            <a:r>
              <a:rPr lang="en-US" sz="1400" dirty="0" smtClean="0"/>
              <a:t> 12-21</a:t>
            </a:r>
            <a:endParaRPr lang="en-US" sz="1400" dirty="0"/>
          </a:p>
        </p:txBody>
      </p:sp>
    </p:spTree>
    <p:extLst>
      <p:ext uri="{BB962C8B-B14F-4D97-AF65-F5344CB8AC3E}">
        <p14:creationId xmlns:p14="http://schemas.microsoft.com/office/powerpoint/2010/main" val="22791319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3512" y="-1"/>
            <a:ext cx="6545374" cy="1441451"/>
          </a:xfrm>
        </p:spPr>
        <p:txBody>
          <a:bodyPr/>
          <a:lstStyle/>
          <a:p>
            <a:r>
              <a:rPr lang="en-US" dirty="0" smtClean="0"/>
              <a:t>Alternative ramping</a:t>
            </a:r>
            <a:endParaRPr lang="en-US" dirty="0"/>
          </a:p>
        </p:txBody>
      </p:sp>
      <p:sp>
        <p:nvSpPr>
          <p:cNvPr id="5" name="TextBox 4"/>
          <p:cNvSpPr txBox="1"/>
          <p:nvPr/>
        </p:nvSpPr>
        <p:spPr>
          <a:xfrm>
            <a:off x="382220" y="2071270"/>
            <a:ext cx="2650882" cy="3139321"/>
          </a:xfrm>
          <a:prstGeom prst="rect">
            <a:avLst/>
          </a:prstGeom>
          <a:noFill/>
        </p:spPr>
        <p:txBody>
          <a:bodyPr wrap="square" rtlCol="0">
            <a:spAutoFit/>
          </a:bodyPr>
          <a:lstStyle/>
          <a:p>
            <a:pPr marL="285750" indent="-285750">
              <a:buFont typeface="Arial"/>
              <a:buChar char="•"/>
            </a:pPr>
            <a:r>
              <a:rPr lang="en-US" dirty="0" smtClean="0"/>
              <a:t>The possibility to use a different repetition rate during initial operation is under study.</a:t>
            </a:r>
          </a:p>
          <a:p>
            <a:pPr marL="285750" indent="-285750">
              <a:buFont typeface="Arial"/>
              <a:buChar char="•"/>
            </a:pPr>
            <a:r>
              <a:rPr lang="en-US" dirty="0" smtClean="0"/>
              <a:t>The consequences on some experiments and in the target is being evaluated.</a:t>
            </a:r>
          </a:p>
          <a:p>
            <a:pPr marL="285750" indent="-285750">
              <a:buFont typeface="Arial"/>
              <a:buChar char="•"/>
            </a:pPr>
            <a:r>
              <a:rPr lang="en-US" dirty="0" smtClean="0"/>
              <a:t>Reduces the range of currents.</a:t>
            </a:r>
            <a:endParaRPr lang="en-US" dirty="0"/>
          </a:p>
        </p:txBody>
      </p:sp>
      <p:graphicFrame>
        <p:nvGraphicFramePr>
          <p:cNvPr id="16" name="Chart 15"/>
          <p:cNvGraphicFramePr>
            <a:graphicFrameLocks/>
          </p:cNvGraphicFramePr>
          <p:nvPr>
            <p:extLst>
              <p:ext uri="{D42A27DB-BD31-4B8C-83A1-F6EECF244321}">
                <p14:modId xmlns:p14="http://schemas.microsoft.com/office/powerpoint/2010/main" val="357269255"/>
              </p:ext>
            </p:extLst>
          </p:nvPr>
        </p:nvGraphicFramePr>
        <p:xfrm>
          <a:off x="2762250" y="1576917"/>
          <a:ext cx="7641004" cy="48346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6745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84554" y="1430577"/>
            <a:ext cx="7156748" cy="536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Box 24"/>
          <p:cNvSpPr txBox="1">
            <a:spLocks noChangeArrowheads="1"/>
          </p:cNvSpPr>
          <p:nvPr/>
        </p:nvSpPr>
        <p:spPr bwMode="auto">
          <a:xfrm>
            <a:off x="1089792" y="1810573"/>
            <a:ext cx="4844267" cy="55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78" tIns="32139" rIns="64278" bIns="32139">
            <a:spAutoFit/>
          </a:bodyPr>
          <a:lstStyle>
            <a:lvl1pPr defTabSz="639763"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defTabSz="639763"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defTabSz="639763"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defTabSz="639763"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defTabSz="639763"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dirty="0">
                <a:solidFill>
                  <a:srgbClr val="000066"/>
                </a:solidFill>
                <a:latin typeface="TitilliumText22L 600 wt" charset="0"/>
                <a:cs typeface="TitilliumText22L 600 wt" charset="0"/>
              </a:rPr>
              <a:t>International collaboration</a:t>
            </a:r>
          </a:p>
        </p:txBody>
      </p:sp>
      <p:pic>
        <p:nvPicPr>
          <p:cNvPr id="57347"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4712" y="3973580"/>
            <a:ext cx="3238934" cy="239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22"/>
          <p:cNvSpPr txBox="1">
            <a:spLocks noChangeArrowheads="1"/>
          </p:cNvSpPr>
          <p:nvPr/>
        </p:nvSpPr>
        <p:spPr bwMode="auto">
          <a:xfrm>
            <a:off x="2054021" y="3887260"/>
            <a:ext cx="2631912" cy="11757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286" tIns="32143" rIns="64286" bIns="32143">
            <a:spAutoFit/>
          </a:bodyPr>
          <a:lstStyle>
            <a:lvl1pPr defTabSz="639763"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defTabSz="639763"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defTabSz="639763"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defTabSz="639763"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defTabSz="639763"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800" dirty="0">
              <a:solidFill>
                <a:srgbClr val="254061"/>
              </a:solidFill>
              <a:latin typeface="Arial" charset="0"/>
            </a:endParaRPr>
          </a:p>
          <a:p>
            <a:pPr algn="l" eaLnBrk="1" hangingPunct="1"/>
            <a:r>
              <a:rPr lang="en-US" sz="1600" b="1" dirty="0">
                <a:solidFill>
                  <a:srgbClr val="254061"/>
                </a:solidFill>
                <a:latin typeface="Arial" charset="0"/>
              </a:rPr>
              <a:t>Partner Countries:</a:t>
            </a:r>
          </a:p>
          <a:p>
            <a:pPr algn="l" eaLnBrk="1" hangingPunct="1"/>
            <a:r>
              <a:rPr lang="en-US" sz="1600" dirty="0">
                <a:solidFill>
                  <a:srgbClr val="254061"/>
                </a:solidFill>
                <a:latin typeface="Arial" charset="0"/>
              </a:rPr>
              <a:t>52.5% Construction</a:t>
            </a:r>
          </a:p>
          <a:p>
            <a:pPr algn="l" eaLnBrk="1" hangingPunct="1"/>
            <a:r>
              <a:rPr lang="en-US" sz="1600" dirty="0">
                <a:solidFill>
                  <a:srgbClr val="254061"/>
                </a:solidFill>
                <a:latin typeface="Arial" charset="0"/>
              </a:rPr>
              <a:t>85% Operations</a:t>
            </a:r>
          </a:p>
          <a:p>
            <a:pPr algn="l" eaLnBrk="1" hangingPunct="1"/>
            <a:r>
              <a:rPr lang="en-US" sz="1600" dirty="0">
                <a:solidFill>
                  <a:srgbClr val="5A98D8"/>
                </a:solidFill>
                <a:latin typeface="Arial" charset="0"/>
              </a:rPr>
              <a:t>~70%/30% In-Kind/Cash</a:t>
            </a:r>
          </a:p>
        </p:txBody>
      </p:sp>
      <p:sp>
        <p:nvSpPr>
          <p:cNvPr id="53" name="TextBox 22"/>
          <p:cNvSpPr txBox="1">
            <a:spLocks noChangeArrowheads="1"/>
          </p:cNvSpPr>
          <p:nvPr/>
        </p:nvSpPr>
        <p:spPr bwMode="auto">
          <a:xfrm>
            <a:off x="2054020" y="2576084"/>
            <a:ext cx="3460616" cy="11757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286" tIns="32143" rIns="64286" bIns="32143">
            <a:spAutoFit/>
          </a:bodyPr>
          <a:lstStyle>
            <a:lvl1pPr defTabSz="639763"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defTabSz="639763"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defTabSz="639763"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defTabSz="639763"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defTabSz="639763"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defTabSz="6397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l" eaLnBrk="1" hangingPunct="1"/>
            <a:endParaRPr lang="en-US" sz="800" dirty="0">
              <a:solidFill>
                <a:srgbClr val="254061"/>
              </a:solidFill>
              <a:latin typeface="Arial" charset="0"/>
            </a:endParaRPr>
          </a:p>
          <a:p>
            <a:pPr algn="l" eaLnBrk="1" hangingPunct="1"/>
            <a:r>
              <a:rPr lang="en-US" sz="1600" b="1" dirty="0">
                <a:solidFill>
                  <a:srgbClr val="254061"/>
                </a:solidFill>
                <a:latin typeface="Arial" charset="0"/>
              </a:rPr>
              <a:t>Sweden and Denmark:</a:t>
            </a:r>
          </a:p>
          <a:p>
            <a:pPr algn="l" eaLnBrk="1" hangingPunct="1"/>
            <a:r>
              <a:rPr lang="en-US" sz="1600" dirty="0">
                <a:solidFill>
                  <a:srgbClr val="254061"/>
                </a:solidFill>
                <a:latin typeface="Arial" charset="0"/>
              </a:rPr>
              <a:t>47.5% Construction</a:t>
            </a:r>
          </a:p>
          <a:p>
            <a:pPr algn="l" eaLnBrk="1" hangingPunct="1"/>
            <a:r>
              <a:rPr lang="en-US" sz="1600" dirty="0">
                <a:solidFill>
                  <a:srgbClr val="254061"/>
                </a:solidFill>
                <a:latin typeface="Arial" charset="0"/>
              </a:rPr>
              <a:t>15% Operations</a:t>
            </a:r>
          </a:p>
          <a:p>
            <a:pPr algn="l" eaLnBrk="1" hangingPunct="1"/>
            <a:r>
              <a:rPr lang="en-US" sz="1600" dirty="0">
                <a:solidFill>
                  <a:srgbClr val="5A98D8"/>
                </a:solidFill>
                <a:latin typeface="Arial" charset="0"/>
              </a:rPr>
              <a:t>100% Cash</a:t>
            </a:r>
          </a:p>
        </p:txBody>
      </p:sp>
      <p:sp>
        <p:nvSpPr>
          <p:cNvPr id="2" name="Title 1"/>
          <p:cNvSpPr>
            <a:spLocks noGrp="1"/>
          </p:cNvSpPr>
          <p:nvPr>
            <p:ph type="title"/>
          </p:nvPr>
        </p:nvSpPr>
        <p:spPr/>
        <p:txBody>
          <a:bodyPr/>
          <a:lstStyle/>
          <a:p>
            <a:r>
              <a:rPr lang="en-US" dirty="0" smtClean="0"/>
              <a:t>The ESS project</a:t>
            </a:r>
            <a:endParaRPr lang="en-US" dirty="0"/>
          </a:p>
        </p:txBody>
      </p:sp>
      <p:sp>
        <p:nvSpPr>
          <p:cNvPr id="3" name="5-Point Star 2"/>
          <p:cNvSpPr/>
          <p:nvPr/>
        </p:nvSpPr>
        <p:spPr>
          <a:xfrm>
            <a:off x="7838830" y="3616487"/>
            <a:ext cx="93691" cy="104106"/>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6210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3512" y="-1"/>
            <a:ext cx="6545374" cy="1441451"/>
          </a:xfrm>
        </p:spPr>
        <p:txBody>
          <a:bodyPr/>
          <a:lstStyle/>
          <a:p>
            <a:r>
              <a:rPr lang="en-US" dirty="0" smtClean="0"/>
              <a:t>Neutron source modes of operation</a:t>
            </a:r>
            <a:endParaRPr lang="en-US" dirty="0"/>
          </a:p>
        </p:txBody>
      </p:sp>
      <p:pic>
        <p:nvPicPr>
          <p:cNvPr id="6" name="Picture 5"/>
          <p:cNvPicPr/>
          <p:nvPr/>
        </p:nvPicPr>
        <p:blipFill>
          <a:blip r:embed="rId3"/>
          <a:srcRect/>
          <a:stretch>
            <a:fillRect/>
          </a:stretch>
        </p:blipFill>
        <p:spPr bwMode="auto">
          <a:xfrm>
            <a:off x="593512" y="2071270"/>
            <a:ext cx="6795453" cy="4285736"/>
          </a:xfrm>
          <a:prstGeom prst="rect">
            <a:avLst/>
          </a:prstGeom>
          <a:noFill/>
          <a:ln w="9525">
            <a:noFill/>
            <a:miter lim="800000"/>
            <a:headEnd/>
            <a:tailEnd/>
          </a:ln>
        </p:spPr>
      </p:pic>
      <p:sp>
        <p:nvSpPr>
          <p:cNvPr id="2" name="TextBox 1"/>
          <p:cNvSpPr txBox="1"/>
          <p:nvPr/>
        </p:nvSpPr>
        <p:spPr>
          <a:xfrm>
            <a:off x="965200" y="1698447"/>
            <a:ext cx="3724096"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Installation of High Beta </a:t>
            </a:r>
            <a:r>
              <a:rPr lang="en-US" dirty="0" err="1" smtClean="0"/>
              <a:t>Cryomodules</a:t>
            </a:r>
            <a:endParaRPr lang="en-US" dirty="0"/>
          </a:p>
        </p:txBody>
      </p:sp>
      <p:cxnSp>
        <p:nvCxnSpPr>
          <p:cNvPr id="5" name="Straight Arrow Connector 4"/>
          <p:cNvCxnSpPr/>
          <p:nvPr/>
        </p:nvCxnSpPr>
        <p:spPr>
          <a:xfrm flipH="1">
            <a:off x="2358571" y="2071270"/>
            <a:ext cx="478972" cy="18911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8673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Tentative Operations schedule 2020</a:t>
            </a:r>
            <a:endParaRPr lang="en-US" dirty="0"/>
          </a:p>
        </p:txBody>
      </p:sp>
      <p:pic>
        <p:nvPicPr>
          <p:cNvPr id="4" name="Picture 3"/>
          <p:cNvPicPr/>
          <p:nvPr/>
        </p:nvPicPr>
        <p:blipFill>
          <a:blip r:embed="rId3" cstate="print">
            <a:extLst>
              <a:ext uri="{28A0092B-C50C-407E-A947-70E740481C1C}">
                <a14:useLocalDpi xmlns:a14="http://schemas.microsoft.com/office/drawing/2010/main"/>
              </a:ext>
            </a:extLst>
          </a:blip>
          <a:srcRect/>
          <a:stretch>
            <a:fillRect/>
          </a:stretch>
        </p:blipFill>
        <p:spPr bwMode="auto">
          <a:xfrm>
            <a:off x="593512" y="1893253"/>
            <a:ext cx="7926298" cy="4394531"/>
          </a:xfrm>
          <a:prstGeom prst="rect">
            <a:avLst/>
          </a:prstGeom>
          <a:noFill/>
          <a:ln w="9525">
            <a:noFill/>
            <a:miter lim="800000"/>
            <a:headEnd/>
            <a:tailEnd/>
          </a:ln>
        </p:spPr>
      </p:pic>
      <p:sp>
        <p:nvSpPr>
          <p:cNvPr id="6" name="TextBox 5"/>
          <p:cNvSpPr txBox="1"/>
          <p:nvPr/>
        </p:nvSpPr>
        <p:spPr>
          <a:xfrm>
            <a:off x="4229081" y="5301465"/>
            <a:ext cx="3939187" cy="646331"/>
          </a:xfrm>
          <a:prstGeom prst="rect">
            <a:avLst/>
          </a:prstGeom>
          <a:noFill/>
        </p:spPr>
        <p:txBody>
          <a:bodyPr wrap="none" rtlCol="0">
            <a:spAutoFit/>
          </a:bodyPr>
          <a:lstStyle/>
          <a:p>
            <a:r>
              <a:rPr lang="en-US" u="sng" dirty="0" smtClean="0"/>
              <a:t>Tentative</a:t>
            </a:r>
            <a:r>
              <a:rPr lang="en-US" dirty="0"/>
              <a:t> </a:t>
            </a:r>
            <a:r>
              <a:rPr lang="en-US" dirty="0" smtClean="0"/>
              <a:t>– used as a tool for coherence</a:t>
            </a:r>
            <a:br>
              <a:rPr lang="en-US" dirty="0" smtClean="0"/>
            </a:br>
            <a:r>
              <a:rPr lang="en-US" dirty="0" smtClean="0"/>
              <a:t>		    in plans</a:t>
            </a:r>
            <a:endParaRPr lang="en-US" u="sng" dirty="0"/>
          </a:p>
        </p:txBody>
      </p:sp>
    </p:spTree>
    <p:extLst>
      <p:ext uri="{BB962C8B-B14F-4D97-AF65-F5344CB8AC3E}">
        <p14:creationId xmlns:p14="http://schemas.microsoft.com/office/powerpoint/2010/main" val="29659622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Tentative Operations schedule 2025</a:t>
            </a:r>
            <a:endParaRPr lang="en-US" dirty="0"/>
          </a:p>
        </p:txBody>
      </p:sp>
      <p:pic>
        <p:nvPicPr>
          <p:cNvPr id="6" name="Picture 5"/>
          <p:cNvPicPr/>
          <p:nvPr/>
        </p:nvPicPr>
        <p:blipFill>
          <a:blip r:embed="rId3" cstate="print">
            <a:extLst>
              <a:ext uri="{28A0092B-C50C-407E-A947-70E740481C1C}">
                <a14:useLocalDpi xmlns:a14="http://schemas.microsoft.com/office/drawing/2010/main"/>
              </a:ext>
            </a:extLst>
          </a:blip>
          <a:srcRect/>
          <a:stretch>
            <a:fillRect/>
          </a:stretch>
        </p:blipFill>
        <p:spPr bwMode="auto">
          <a:xfrm>
            <a:off x="538214" y="1820863"/>
            <a:ext cx="8203530" cy="4471364"/>
          </a:xfrm>
          <a:prstGeom prst="rect">
            <a:avLst/>
          </a:prstGeom>
          <a:noFill/>
          <a:ln w="9525">
            <a:noFill/>
            <a:miter lim="800000"/>
            <a:headEnd/>
            <a:tailEnd/>
          </a:ln>
        </p:spPr>
      </p:pic>
      <p:sp>
        <p:nvSpPr>
          <p:cNvPr id="7" name="TextBox 6"/>
          <p:cNvSpPr txBox="1"/>
          <p:nvPr/>
        </p:nvSpPr>
        <p:spPr>
          <a:xfrm>
            <a:off x="4229081" y="5301465"/>
            <a:ext cx="3939187" cy="646331"/>
          </a:xfrm>
          <a:prstGeom prst="rect">
            <a:avLst/>
          </a:prstGeom>
          <a:noFill/>
        </p:spPr>
        <p:txBody>
          <a:bodyPr wrap="none" rtlCol="0">
            <a:spAutoFit/>
          </a:bodyPr>
          <a:lstStyle/>
          <a:p>
            <a:r>
              <a:rPr lang="en-US" u="sng" dirty="0" smtClean="0"/>
              <a:t>Tentative</a:t>
            </a:r>
            <a:r>
              <a:rPr lang="en-US" dirty="0"/>
              <a:t> </a:t>
            </a:r>
            <a:r>
              <a:rPr lang="en-US" dirty="0" smtClean="0"/>
              <a:t>– used as a tool for coherence </a:t>
            </a:r>
            <a:br>
              <a:rPr lang="en-US" dirty="0" smtClean="0"/>
            </a:br>
            <a:r>
              <a:rPr lang="en-US" dirty="0" smtClean="0"/>
              <a:t>		    in plans</a:t>
            </a:r>
            <a:endParaRPr lang="en-US" u="sng" dirty="0"/>
          </a:p>
        </p:txBody>
      </p:sp>
      <p:grpSp>
        <p:nvGrpSpPr>
          <p:cNvPr id="12" name="Group 11"/>
          <p:cNvGrpSpPr/>
          <p:nvPr/>
        </p:nvGrpSpPr>
        <p:grpSpPr>
          <a:xfrm>
            <a:off x="864505" y="1035170"/>
            <a:ext cx="5584902" cy="4602563"/>
            <a:chOff x="864505" y="1035170"/>
            <a:chExt cx="5584902" cy="4602563"/>
          </a:xfrm>
        </p:grpSpPr>
        <p:sp>
          <p:nvSpPr>
            <p:cNvPr id="2" name="Oval 1"/>
            <p:cNvSpPr/>
            <p:nvPr/>
          </p:nvSpPr>
          <p:spPr>
            <a:xfrm>
              <a:off x="864505" y="1536747"/>
              <a:ext cx="1408822" cy="407664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noFill/>
              </a:endParaRPr>
            </a:p>
          </p:txBody>
        </p:sp>
        <p:sp>
          <p:nvSpPr>
            <p:cNvPr id="8" name="Oval 7"/>
            <p:cNvSpPr/>
            <p:nvPr/>
          </p:nvSpPr>
          <p:spPr>
            <a:xfrm>
              <a:off x="4770783" y="1561085"/>
              <a:ext cx="1678624" cy="407664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noFill/>
              </a:endParaRPr>
            </a:p>
          </p:txBody>
        </p:sp>
        <p:sp>
          <p:nvSpPr>
            <p:cNvPr id="4" name="TextBox 3"/>
            <p:cNvSpPr txBox="1"/>
            <p:nvPr/>
          </p:nvSpPr>
          <p:spPr>
            <a:xfrm>
              <a:off x="2561496" y="1035170"/>
              <a:ext cx="2102559" cy="175432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Two long shutdowns for maintenance. Other small maintenances possible during OS or studies day.</a:t>
              </a:r>
              <a:endParaRPr lang="en-US" dirty="0"/>
            </a:p>
          </p:txBody>
        </p:sp>
        <p:cxnSp>
          <p:nvCxnSpPr>
            <p:cNvPr id="9" name="Straight Connector 8"/>
            <p:cNvCxnSpPr>
              <a:stCxn id="2" idx="0"/>
              <a:endCxn id="4" idx="1"/>
            </p:cNvCxnSpPr>
            <p:nvPr/>
          </p:nvCxnSpPr>
          <p:spPr>
            <a:xfrm>
              <a:off x="1568916" y="1536747"/>
              <a:ext cx="992580" cy="375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4" idx="3"/>
              <a:endCxn id="8" idx="0"/>
            </p:cNvCxnSpPr>
            <p:nvPr/>
          </p:nvCxnSpPr>
          <p:spPr>
            <a:xfrm flipV="1">
              <a:off x="4664055" y="1561085"/>
              <a:ext cx="946040" cy="351249"/>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033806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133274" y="1441531"/>
            <a:ext cx="8811793" cy="5316510"/>
          </a:xfrm>
        </p:spPr>
        <p:txBody>
          <a:bodyPr>
            <a:normAutofit/>
          </a:bodyPr>
          <a:lstStyle/>
          <a:p>
            <a:pPr marL="342900" indent="-342900">
              <a:buFont typeface="Arial"/>
              <a:buChar char="•"/>
            </a:pPr>
            <a:r>
              <a:rPr lang="en-US" dirty="0" smtClean="0"/>
              <a:t>ESS </a:t>
            </a:r>
            <a:r>
              <a:rPr lang="en-US" dirty="0"/>
              <a:t>looks for a proper balance between early scientific success and safe/reliable ramp-up </a:t>
            </a:r>
            <a:r>
              <a:rPr lang="en-US" dirty="0" smtClean="0"/>
              <a:t>program.</a:t>
            </a:r>
            <a:endParaRPr lang="en-US" dirty="0"/>
          </a:p>
          <a:p>
            <a:pPr marL="342900" indent="-342900">
              <a:buFont typeface="Arial"/>
              <a:buChar char="•"/>
            </a:pPr>
            <a:r>
              <a:rPr lang="en-US" dirty="0" smtClean="0"/>
              <a:t>This </a:t>
            </a:r>
            <a:r>
              <a:rPr lang="en-US" dirty="0"/>
              <a:t>requires: adequate commissioning of the neutron source itself and instruments (big difference with reactor based installations), good coordination between all groups involved</a:t>
            </a:r>
          </a:p>
          <a:p>
            <a:pPr marL="342900" indent="-342900">
              <a:buFont typeface="Arial"/>
              <a:buChar char="•"/>
            </a:pPr>
            <a:r>
              <a:rPr lang="en-US" dirty="0" smtClean="0"/>
              <a:t>Plans </a:t>
            </a:r>
            <a:r>
              <a:rPr lang="en-US" dirty="0"/>
              <a:t>are developed along the following lines:</a:t>
            </a:r>
          </a:p>
          <a:p>
            <a:pPr marL="800100" lvl="1" indent="-342900">
              <a:buFont typeface="Arial"/>
              <a:buChar char="•"/>
            </a:pPr>
            <a:r>
              <a:rPr lang="en-US" dirty="0" smtClean="0"/>
              <a:t>Accelerator program with a gradual ramping of current and energy </a:t>
            </a:r>
            <a:r>
              <a:rPr lang="en-US" dirty="0"/>
              <a:t>to </a:t>
            </a:r>
            <a:r>
              <a:rPr lang="en-US" dirty="0" smtClean="0"/>
              <a:t>minimize </a:t>
            </a:r>
            <a:r>
              <a:rPr lang="en-US" dirty="0"/>
              <a:t>losses and </a:t>
            </a:r>
            <a:r>
              <a:rPr lang="en-US" dirty="0" smtClean="0"/>
              <a:t>doses, and priority in availability</a:t>
            </a:r>
            <a:endParaRPr lang="en-US" dirty="0"/>
          </a:p>
          <a:p>
            <a:pPr marL="800100" lvl="1" indent="-342900">
              <a:buFont typeface="Arial"/>
              <a:buChar char="•"/>
            </a:pPr>
            <a:r>
              <a:rPr lang="en-US" dirty="0" smtClean="0"/>
              <a:t>Instruments</a:t>
            </a:r>
            <a:r>
              <a:rPr lang="en-US" dirty="0"/>
              <a:t>: ambitious construction </a:t>
            </a:r>
            <a:r>
              <a:rPr lang="en-US" dirty="0" smtClean="0"/>
              <a:t>program </a:t>
            </a:r>
            <a:r>
              <a:rPr lang="en-US" dirty="0"/>
              <a:t>(in-kind contributions!!) but reasonable commissioning time, early access for selected demonstration experiments</a:t>
            </a:r>
          </a:p>
          <a:p>
            <a:pPr marL="800100" lvl="1" indent="-342900">
              <a:buFont typeface="Arial"/>
              <a:buChar char="•"/>
            </a:pPr>
            <a:r>
              <a:rPr lang="en-US" dirty="0" smtClean="0"/>
              <a:t>Full </a:t>
            </a:r>
            <a:r>
              <a:rPr lang="en-US" dirty="0"/>
              <a:t>user </a:t>
            </a:r>
            <a:r>
              <a:rPr lang="en-US" dirty="0" smtClean="0"/>
              <a:t>program </a:t>
            </a:r>
            <a:r>
              <a:rPr lang="en-US" dirty="0"/>
              <a:t>in </a:t>
            </a:r>
            <a:r>
              <a:rPr lang="en-US" dirty="0" smtClean="0"/>
              <a:t>2023</a:t>
            </a:r>
          </a:p>
          <a:p>
            <a:pPr marL="800100" lvl="1" indent="-342900">
              <a:buFont typeface="Arial"/>
              <a:buChar char="•"/>
            </a:pPr>
            <a:r>
              <a:rPr lang="en-US" dirty="0" smtClean="0"/>
              <a:t>Full power circa 2026</a:t>
            </a:r>
            <a:endParaRPr lang="en-US" dirty="0"/>
          </a:p>
          <a:p>
            <a:pPr marL="342900" indent="-342900">
              <a:buFont typeface="Arial"/>
              <a:buChar char="•"/>
            </a:pPr>
            <a:r>
              <a:rPr lang="en-US" dirty="0" smtClean="0"/>
              <a:t>ESS </a:t>
            </a:r>
            <a:r>
              <a:rPr lang="en-US" dirty="0"/>
              <a:t>will adapt its strategy to </a:t>
            </a:r>
            <a:r>
              <a:rPr lang="en-US" dirty="0" smtClean="0"/>
              <a:t>reality</a:t>
            </a:r>
            <a:endParaRPr lang="en-US" dirty="0"/>
          </a:p>
          <a:p>
            <a:endParaRPr lang="en-US" dirty="0"/>
          </a:p>
        </p:txBody>
      </p:sp>
      <p:sp>
        <p:nvSpPr>
          <p:cNvPr id="4" name="Rectangle 3"/>
          <p:cNvSpPr/>
          <p:nvPr/>
        </p:nvSpPr>
        <p:spPr>
          <a:xfrm>
            <a:off x="1428351" y="2967335"/>
            <a:ext cx="6287298" cy="1754327"/>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bodyPr>
          <a:lstStyle/>
          <a:p>
            <a:pPr algn="ct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Come and visit </a:t>
            </a:r>
            <a:r>
              <a:rPr lang="en-US"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us</a:t>
            </a:r>
          </a:p>
          <a:p>
            <a:pPr algn="ctr"/>
            <a:r>
              <a:rPr lang="en-US" sz="5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t>
            </a: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in 5 years from now!</a:t>
            </a:r>
          </a:p>
        </p:txBody>
      </p:sp>
    </p:spTree>
    <p:extLst>
      <p:ext uri="{BB962C8B-B14F-4D97-AF65-F5344CB8AC3E}">
        <p14:creationId xmlns:p14="http://schemas.microsoft.com/office/powerpoint/2010/main" val="10794254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r>
              <a:rPr lang="en-US" dirty="0" smtClean="0"/>
              <a:t>Extra slides</a:t>
            </a:r>
            <a:endParaRPr lang="en-US" dirty="0"/>
          </a:p>
        </p:txBody>
      </p:sp>
    </p:spTree>
    <p:extLst>
      <p:ext uri="{BB962C8B-B14F-4D97-AF65-F5344CB8AC3E}">
        <p14:creationId xmlns:p14="http://schemas.microsoft.com/office/powerpoint/2010/main" val="731940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Explosion 2 108"/>
          <p:cNvSpPr/>
          <p:nvPr/>
        </p:nvSpPr>
        <p:spPr>
          <a:xfrm>
            <a:off x="5295070" y="4626217"/>
            <a:ext cx="284169" cy="233661"/>
          </a:xfrm>
          <a:prstGeom prst="irregularSeal2">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85684" tIns="42842" rIns="85684" bIns="42842" anchor="ctr"/>
          <a:lstStyle/>
          <a:p>
            <a:pPr defTabSz="455991">
              <a:defRPr/>
            </a:pPr>
            <a:endParaRPr lang="en-US">
              <a:solidFill>
                <a:prstClr val="white"/>
              </a:solidFill>
              <a:latin typeface="Arial"/>
            </a:endParaRPr>
          </a:p>
        </p:txBody>
      </p:sp>
      <p:pic>
        <p:nvPicPr>
          <p:cNvPr id="51202"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05514"/>
            <a:ext cx="9144000" cy="596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808080"/>
                </a:solidFill>
                <a:round/>
                <a:headEnd/>
                <a:tailEnd/>
              </a14:hiddenLine>
            </a:ext>
          </a:extLst>
        </p:spPr>
      </p:pic>
      <p:sp>
        <p:nvSpPr>
          <p:cNvPr id="5" name="Rectangle 2"/>
          <p:cNvSpPr>
            <a:spLocks/>
          </p:cNvSpPr>
          <p:nvPr/>
        </p:nvSpPr>
        <p:spPr bwMode="auto">
          <a:xfrm flipH="1">
            <a:off x="-43651" y="1456977"/>
            <a:ext cx="9144000" cy="5413568"/>
          </a:xfrm>
          <a:prstGeom prst="rect">
            <a:avLst/>
          </a:prstGeom>
          <a:gradFill rotWithShape="0">
            <a:gsLst>
              <a:gs pos="0">
                <a:srgbClr val="0084C0">
                  <a:alpha val="0"/>
                </a:srgbClr>
              </a:gs>
              <a:gs pos="100000">
                <a:srgbClr val="0084C0">
                  <a:alpha val="39999"/>
                </a:srgbClr>
              </a:gs>
            </a:gsLst>
            <a:lin ang="16200000" scaled="0"/>
          </a:gradFill>
          <a:ln>
            <a:noFill/>
          </a:ln>
        </p:spPr>
        <p:txBody>
          <a:bodyPr lIns="0" tIns="0" rIns="0" bIns="0"/>
          <a:lstStyle/>
          <a:p>
            <a:pPr defTabSz="455991">
              <a:defRPr/>
            </a:pPr>
            <a:endParaRPr lang="en-US">
              <a:solidFill>
                <a:prstClr val="black"/>
              </a:solidFill>
              <a:latin typeface="Arial"/>
            </a:endParaRPr>
          </a:p>
        </p:txBody>
      </p:sp>
      <p:sp>
        <p:nvSpPr>
          <p:cNvPr id="6" name="Rectangle 2"/>
          <p:cNvSpPr>
            <a:spLocks/>
          </p:cNvSpPr>
          <p:nvPr/>
        </p:nvSpPr>
        <p:spPr bwMode="auto">
          <a:xfrm>
            <a:off x="185975" y="1959218"/>
            <a:ext cx="8603929" cy="4726781"/>
          </a:xfrm>
          <a:prstGeom prst="rect">
            <a:avLst/>
          </a:prstGeom>
          <a:gradFill rotWithShape="0">
            <a:gsLst>
              <a:gs pos="0">
                <a:srgbClr val="000000">
                  <a:alpha val="0"/>
                </a:srgbClr>
              </a:gs>
              <a:gs pos="100000">
                <a:srgbClr val="000000">
                  <a:alpha val="39999"/>
                </a:srgbClr>
              </a:gs>
            </a:gsLst>
            <a:lin ang="5400000" scaled="1"/>
          </a:gradFill>
          <a:ln>
            <a:noFill/>
          </a:ln>
          <a:extLst>
            <a:ext uri="{91240B29-F687-4f45-9708-019B960494DF}">
              <a14:hiddenLine xmlns:a14="http://schemas.microsoft.com/office/drawing/2010/main" w="25400" cap="flat">
                <a:solidFill>
                  <a:srgbClr val="808080">
                    <a:alpha val="39999"/>
                  </a:srgbClr>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grpSp>
        <p:nvGrpSpPr>
          <p:cNvPr id="51205" name="Group 100"/>
          <p:cNvGrpSpPr>
            <a:grpSpLocks/>
          </p:cNvGrpSpPr>
          <p:nvPr/>
        </p:nvGrpSpPr>
        <p:grpSpPr bwMode="auto">
          <a:xfrm>
            <a:off x="443364" y="2277710"/>
            <a:ext cx="7965665" cy="4283273"/>
            <a:chOff x="0" y="0"/>
            <a:chExt cx="7135" cy="3837"/>
          </a:xfrm>
        </p:grpSpPr>
        <p:sp>
          <p:nvSpPr>
            <p:cNvPr id="8" name="Freeform 4"/>
            <p:cNvSpPr>
              <a:spLocks/>
            </p:cNvSpPr>
            <p:nvPr/>
          </p:nvSpPr>
          <p:spPr bwMode="auto">
            <a:xfrm>
              <a:off x="761" y="1787"/>
              <a:ext cx="896" cy="1408"/>
            </a:xfrm>
            <a:custGeom>
              <a:avLst/>
              <a:gdLst>
                <a:gd name="T0" fmla="*/ 0 w 21600"/>
                <a:gd name="T1" fmla="*/ 21600 h 21600"/>
                <a:gd name="T2" fmla="*/ 3580 w 21600"/>
                <a:gd name="T3" fmla="*/ 12118 h 21600"/>
                <a:gd name="T4" fmla="*/ 8906 w 21600"/>
                <a:gd name="T5" fmla="*/ 6452 h 21600"/>
                <a:gd name="T6" fmla="*/ 21600 w 21600"/>
                <a:gd name="T7" fmla="*/ 0 h 21600"/>
              </a:gdLst>
              <a:ahLst/>
              <a:cxnLst>
                <a:cxn ang="0">
                  <a:pos x="T0" y="T1"/>
                </a:cxn>
                <a:cxn ang="0">
                  <a:pos x="T2" y="T3"/>
                </a:cxn>
                <a:cxn ang="0">
                  <a:pos x="T4" y="T5"/>
                </a:cxn>
                <a:cxn ang="0">
                  <a:pos x="T6" y="T7"/>
                </a:cxn>
              </a:cxnLst>
              <a:rect l="0" t="0" r="r" b="b"/>
              <a:pathLst>
                <a:path w="21600" h="21600">
                  <a:moveTo>
                    <a:pt x="0" y="21600"/>
                  </a:moveTo>
                  <a:cubicBezTo>
                    <a:pt x="1036" y="18118"/>
                    <a:pt x="2101" y="14636"/>
                    <a:pt x="3580" y="12118"/>
                  </a:cubicBezTo>
                  <a:cubicBezTo>
                    <a:pt x="5060" y="9600"/>
                    <a:pt x="5918" y="8479"/>
                    <a:pt x="8906" y="6452"/>
                  </a:cubicBezTo>
                  <a:cubicBezTo>
                    <a:pt x="11895" y="4426"/>
                    <a:pt x="16747" y="2203"/>
                    <a:pt x="21600" y="0"/>
                  </a:cubicBezTo>
                </a:path>
              </a:pathLst>
            </a:custGeom>
            <a:noFill/>
            <a:ln w="38100" cap="flat">
              <a:solidFill>
                <a:srgbClr val="47CCF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51211" name="Rectangle 5"/>
            <p:cNvSpPr>
              <a:spLocks/>
            </p:cNvSpPr>
            <p:nvPr/>
          </p:nvSpPr>
          <p:spPr bwMode="auto">
            <a:xfrm>
              <a:off x="1165" y="2258"/>
              <a:ext cx="17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lstStyle/>
            <a:p>
              <a:pPr marL="38687" defTabSz="455317"/>
              <a:r>
                <a:rPr lang="en-US" sz="1100">
                  <a:solidFill>
                    <a:srgbClr val="47CCFC"/>
                  </a:solidFill>
                  <a:latin typeface="Arial" charset="0"/>
                  <a:ea typeface="ＭＳ Ｐゴシック" charset="0"/>
                  <a:cs typeface="ＭＳ Ｐゴシック" charset="0"/>
                </a:rPr>
                <a:t>Berkeley 37-inch cyclotron</a:t>
              </a:r>
            </a:p>
          </p:txBody>
        </p:sp>
        <p:sp>
          <p:nvSpPr>
            <p:cNvPr id="51212" name="Rectangle 6"/>
            <p:cNvSpPr>
              <a:spLocks/>
            </p:cNvSpPr>
            <p:nvPr/>
          </p:nvSpPr>
          <p:spPr bwMode="auto">
            <a:xfrm>
              <a:off x="976" y="2540"/>
              <a:ext cx="15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lstStyle/>
            <a:p>
              <a:pPr marL="38687" defTabSz="455317"/>
              <a:r>
                <a:rPr lang="en-US" sz="1100">
                  <a:solidFill>
                    <a:srgbClr val="47CCFC"/>
                  </a:solidFill>
                  <a:latin typeface="Arial" charset="0"/>
                  <a:ea typeface="ＭＳ Ｐゴシック" charset="0"/>
                  <a:cs typeface="ＭＳ Ｐゴシック" charset="0"/>
                </a:rPr>
                <a:t>350 mCi Ra-Be source</a:t>
              </a:r>
            </a:p>
          </p:txBody>
        </p:sp>
        <p:sp>
          <p:nvSpPr>
            <p:cNvPr id="51213" name="Rectangle 7"/>
            <p:cNvSpPr>
              <a:spLocks/>
            </p:cNvSpPr>
            <p:nvPr/>
          </p:nvSpPr>
          <p:spPr bwMode="auto">
            <a:xfrm>
              <a:off x="833" y="3071"/>
              <a:ext cx="179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0" tIns="0" rIns="0" bIns="0"/>
            <a:lstStyle/>
            <a:p>
              <a:pPr marL="38687" defTabSz="455317"/>
              <a:r>
                <a:rPr lang="en-US" sz="1100">
                  <a:solidFill>
                    <a:srgbClr val="47CCFC"/>
                  </a:solidFill>
                  <a:latin typeface="Arial" charset="0"/>
                  <a:ea typeface="ＭＳ Ｐゴシック" charset="0"/>
                  <a:cs typeface="ＭＳ Ｐゴシック" charset="0"/>
                </a:rPr>
                <a:t>Chadwick</a:t>
              </a:r>
            </a:p>
          </p:txBody>
        </p:sp>
        <p:sp>
          <p:nvSpPr>
            <p:cNvPr id="13" name="AutoShape 8"/>
            <p:cNvSpPr>
              <a:spLocks/>
            </p:cNvSpPr>
            <p:nvPr/>
          </p:nvSpPr>
          <p:spPr bwMode="auto">
            <a:xfrm>
              <a:off x="744" y="3124"/>
              <a:ext cx="81" cy="88"/>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14" name="AutoShape 9"/>
            <p:cNvSpPr>
              <a:spLocks/>
            </p:cNvSpPr>
            <p:nvPr/>
          </p:nvSpPr>
          <p:spPr bwMode="auto">
            <a:xfrm>
              <a:off x="873" y="2562"/>
              <a:ext cx="83" cy="87"/>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15" name="AutoShape 10"/>
            <p:cNvSpPr>
              <a:spLocks/>
            </p:cNvSpPr>
            <p:nvPr/>
          </p:nvSpPr>
          <p:spPr bwMode="auto">
            <a:xfrm>
              <a:off x="1098" y="2154"/>
              <a:ext cx="80" cy="88"/>
            </a:xfrm>
            <a:prstGeom prst="diamond">
              <a:avLst/>
            </a:prstGeom>
            <a:solidFill>
              <a:srgbClr val="47CCFC"/>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16" name="Line 11"/>
            <p:cNvSpPr>
              <a:spLocks noChangeShapeType="1"/>
            </p:cNvSpPr>
            <p:nvPr/>
          </p:nvSpPr>
          <p:spPr bwMode="auto">
            <a:xfrm rot="10800000" flipH="1">
              <a:off x="6721" y="239"/>
              <a:ext cx="64"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51218" name="Rectangle 12"/>
            <p:cNvSpPr>
              <a:spLocks/>
            </p:cNvSpPr>
            <p:nvPr/>
          </p:nvSpPr>
          <p:spPr bwMode="auto">
            <a:xfrm>
              <a:off x="437"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300" b="1">
                  <a:solidFill>
                    <a:srgbClr val="FFFFFF"/>
                  </a:solidFill>
                  <a:latin typeface="Arial" charset="0"/>
                  <a:ea typeface="ＭＳ Ｐゴシック" charset="0"/>
                  <a:cs typeface="ＭＳ Ｐゴシック" charset="0"/>
                  <a:sym typeface="Helvetica" charset="0"/>
                </a:rPr>
                <a:t>1930</a:t>
              </a:r>
            </a:p>
          </p:txBody>
        </p:sp>
        <p:sp>
          <p:nvSpPr>
            <p:cNvPr id="51219" name="Rectangle 13"/>
            <p:cNvSpPr>
              <a:spLocks/>
            </p:cNvSpPr>
            <p:nvPr/>
          </p:nvSpPr>
          <p:spPr bwMode="auto">
            <a:xfrm>
              <a:off x="3149"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300" b="1">
                  <a:solidFill>
                    <a:srgbClr val="FFFFFF"/>
                  </a:solidFill>
                  <a:latin typeface="Arial" charset="0"/>
                  <a:ea typeface="ＭＳ Ｐゴシック" charset="0"/>
                  <a:cs typeface="ＭＳ Ｐゴシック" charset="0"/>
                  <a:sym typeface="Helvetica" charset="0"/>
                </a:rPr>
                <a:t>1970</a:t>
              </a:r>
            </a:p>
          </p:txBody>
        </p:sp>
        <p:sp>
          <p:nvSpPr>
            <p:cNvPr id="51220" name="Rectangle 14"/>
            <p:cNvSpPr>
              <a:spLocks/>
            </p:cNvSpPr>
            <p:nvPr/>
          </p:nvSpPr>
          <p:spPr bwMode="auto">
            <a:xfrm>
              <a:off x="3828"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300" b="1">
                  <a:solidFill>
                    <a:srgbClr val="FFFFFF"/>
                  </a:solidFill>
                  <a:latin typeface="Arial" charset="0"/>
                  <a:ea typeface="ＭＳ Ｐゴシック" charset="0"/>
                  <a:cs typeface="ＭＳ Ｐゴシック" charset="0"/>
                  <a:sym typeface="Helvetica" charset="0"/>
                </a:rPr>
                <a:t>1980</a:t>
              </a:r>
            </a:p>
          </p:txBody>
        </p:sp>
        <p:sp>
          <p:nvSpPr>
            <p:cNvPr id="51221" name="Rectangle 15"/>
            <p:cNvSpPr>
              <a:spLocks/>
            </p:cNvSpPr>
            <p:nvPr/>
          </p:nvSpPr>
          <p:spPr bwMode="auto">
            <a:xfrm>
              <a:off x="4506"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300" b="1">
                  <a:solidFill>
                    <a:srgbClr val="FFFFFF"/>
                  </a:solidFill>
                  <a:latin typeface="Arial" charset="0"/>
                  <a:ea typeface="ＭＳ Ｐゴシック" charset="0"/>
                  <a:cs typeface="ＭＳ Ｐゴシック" charset="0"/>
                  <a:sym typeface="Helvetica" charset="0"/>
                </a:rPr>
                <a:t>1990</a:t>
              </a:r>
            </a:p>
          </p:txBody>
        </p:sp>
        <p:sp>
          <p:nvSpPr>
            <p:cNvPr id="51222" name="Rectangle 16"/>
            <p:cNvSpPr>
              <a:spLocks/>
            </p:cNvSpPr>
            <p:nvPr/>
          </p:nvSpPr>
          <p:spPr bwMode="auto">
            <a:xfrm>
              <a:off x="5183"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300" b="1">
                  <a:solidFill>
                    <a:srgbClr val="FFFFFF"/>
                  </a:solidFill>
                  <a:latin typeface="Arial" charset="0"/>
                  <a:ea typeface="ＭＳ Ｐゴシック" charset="0"/>
                  <a:cs typeface="ＭＳ Ｐゴシック" charset="0"/>
                  <a:sym typeface="Helvetica" charset="0"/>
                </a:rPr>
                <a:t>2000</a:t>
              </a:r>
            </a:p>
          </p:txBody>
        </p:sp>
        <p:sp>
          <p:nvSpPr>
            <p:cNvPr id="51223" name="Rectangle 17"/>
            <p:cNvSpPr>
              <a:spLocks/>
            </p:cNvSpPr>
            <p:nvPr/>
          </p:nvSpPr>
          <p:spPr bwMode="auto">
            <a:xfrm>
              <a:off x="5862"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300" b="1">
                  <a:solidFill>
                    <a:srgbClr val="FFFFFF"/>
                  </a:solidFill>
                  <a:latin typeface="Arial" charset="0"/>
                  <a:ea typeface="ＭＳ Ｐゴシック" charset="0"/>
                  <a:cs typeface="ＭＳ Ｐゴシック" charset="0"/>
                  <a:sym typeface="Helvetica" charset="0"/>
                </a:rPr>
                <a:t>2010</a:t>
              </a:r>
            </a:p>
          </p:txBody>
        </p:sp>
        <p:sp>
          <p:nvSpPr>
            <p:cNvPr id="51224" name="Rectangle 18"/>
            <p:cNvSpPr>
              <a:spLocks/>
            </p:cNvSpPr>
            <p:nvPr/>
          </p:nvSpPr>
          <p:spPr bwMode="auto">
            <a:xfrm>
              <a:off x="6540"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300" b="1">
                  <a:solidFill>
                    <a:srgbClr val="FFFFFF"/>
                  </a:solidFill>
                  <a:latin typeface="Arial" charset="0"/>
                  <a:ea typeface="ＭＳ Ｐゴシック" charset="0"/>
                  <a:cs typeface="ＭＳ Ｐゴシック" charset="0"/>
                  <a:sym typeface="Helvetica" charset="0"/>
                </a:rPr>
                <a:t>2020</a:t>
              </a:r>
            </a:p>
          </p:txBody>
        </p:sp>
        <p:sp>
          <p:nvSpPr>
            <p:cNvPr id="24" name="Line 19"/>
            <p:cNvSpPr>
              <a:spLocks noChangeShapeType="1"/>
            </p:cNvSpPr>
            <p:nvPr/>
          </p:nvSpPr>
          <p:spPr bwMode="auto">
            <a:xfrm>
              <a:off x="1305" y="3249"/>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25" name="Line 20"/>
            <p:cNvSpPr>
              <a:spLocks noChangeShapeType="1"/>
            </p:cNvSpPr>
            <p:nvPr/>
          </p:nvSpPr>
          <p:spPr bwMode="auto">
            <a:xfrm>
              <a:off x="6082" y="3249"/>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26" name="Line 21"/>
            <p:cNvSpPr>
              <a:spLocks noChangeShapeType="1"/>
            </p:cNvSpPr>
            <p:nvPr/>
          </p:nvSpPr>
          <p:spPr bwMode="auto">
            <a:xfrm>
              <a:off x="1986"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27" name="Line 22"/>
            <p:cNvSpPr>
              <a:spLocks noChangeShapeType="1"/>
            </p:cNvSpPr>
            <p:nvPr/>
          </p:nvSpPr>
          <p:spPr bwMode="auto">
            <a:xfrm>
              <a:off x="2667" y="3249"/>
              <a:ext cx="4"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28" name="Line 23"/>
            <p:cNvSpPr>
              <a:spLocks noChangeShapeType="1"/>
            </p:cNvSpPr>
            <p:nvPr/>
          </p:nvSpPr>
          <p:spPr bwMode="auto">
            <a:xfrm>
              <a:off x="3350"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29" name="Line 24"/>
            <p:cNvSpPr>
              <a:spLocks noChangeShapeType="1"/>
            </p:cNvSpPr>
            <p:nvPr/>
          </p:nvSpPr>
          <p:spPr bwMode="auto">
            <a:xfrm>
              <a:off x="4033"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30" name="Line 25"/>
            <p:cNvSpPr>
              <a:spLocks noChangeShapeType="1"/>
            </p:cNvSpPr>
            <p:nvPr/>
          </p:nvSpPr>
          <p:spPr bwMode="auto">
            <a:xfrm>
              <a:off x="4715"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31" name="Line 26"/>
            <p:cNvSpPr>
              <a:spLocks noChangeShapeType="1"/>
            </p:cNvSpPr>
            <p:nvPr/>
          </p:nvSpPr>
          <p:spPr bwMode="auto">
            <a:xfrm>
              <a:off x="5397" y="3249"/>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32" name="Line 27"/>
            <p:cNvSpPr>
              <a:spLocks noChangeShapeType="1"/>
            </p:cNvSpPr>
            <p:nvPr/>
          </p:nvSpPr>
          <p:spPr bwMode="auto">
            <a:xfrm>
              <a:off x="1305" y="108"/>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33" name="Line 28"/>
            <p:cNvSpPr>
              <a:spLocks noChangeShapeType="1"/>
            </p:cNvSpPr>
            <p:nvPr/>
          </p:nvSpPr>
          <p:spPr bwMode="auto">
            <a:xfrm>
              <a:off x="6082" y="108"/>
              <a:ext cx="0"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34" name="Line 29"/>
            <p:cNvSpPr>
              <a:spLocks noChangeShapeType="1"/>
            </p:cNvSpPr>
            <p:nvPr/>
          </p:nvSpPr>
          <p:spPr bwMode="auto">
            <a:xfrm>
              <a:off x="1986"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35" name="Line 30"/>
            <p:cNvSpPr>
              <a:spLocks noChangeShapeType="1"/>
            </p:cNvSpPr>
            <p:nvPr/>
          </p:nvSpPr>
          <p:spPr bwMode="auto">
            <a:xfrm>
              <a:off x="2667" y="108"/>
              <a:ext cx="4"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36" name="Line 31"/>
            <p:cNvSpPr>
              <a:spLocks noChangeShapeType="1"/>
            </p:cNvSpPr>
            <p:nvPr/>
          </p:nvSpPr>
          <p:spPr bwMode="auto">
            <a:xfrm>
              <a:off x="3350"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37" name="Line 32"/>
            <p:cNvSpPr>
              <a:spLocks noChangeShapeType="1"/>
            </p:cNvSpPr>
            <p:nvPr/>
          </p:nvSpPr>
          <p:spPr bwMode="auto">
            <a:xfrm>
              <a:off x="4033"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38" name="Line 33"/>
            <p:cNvSpPr>
              <a:spLocks noChangeShapeType="1"/>
            </p:cNvSpPr>
            <p:nvPr/>
          </p:nvSpPr>
          <p:spPr bwMode="auto">
            <a:xfrm>
              <a:off x="4715"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39" name="Line 34"/>
            <p:cNvSpPr>
              <a:spLocks noChangeShapeType="1"/>
            </p:cNvSpPr>
            <p:nvPr/>
          </p:nvSpPr>
          <p:spPr bwMode="auto">
            <a:xfrm>
              <a:off x="5397" y="108"/>
              <a:ext cx="1" cy="67"/>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40" name="Line 35"/>
            <p:cNvSpPr>
              <a:spLocks noChangeShapeType="1"/>
            </p:cNvSpPr>
            <p:nvPr/>
          </p:nvSpPr>
          <p:spPr bwMode="auto">
            <a:xfrm rot="10800000" flipH="1">
              <a:off x="646" y="1703"/>
              <a:ext cx="67" cy="0"/>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41" name="Line 36"/>
            <p:cNvSpPr>
              <a:spLocks noChangeShapeType="1"/>
            </p:cNvSpPr>
            <p:nvPr/>
          </p:nvSpPr>
          <p:spPr bwMode="auto">
            <a:xfrm rot="10800000" flipH="1">
              <a:off x="646" y="971"/>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42" name="Line 37"/>
            <p:cNvSpPr>
              <a:spLocks noChangeShapeType="1"/>
            </p:cNvSpPr>
            <p:nvPr/>
          </p:nvSpPr>
          <p:spPr bwMode="auto">
            <a:xfrm rot="10800000" flipH="1">
              <a:off x="646" y="239"/>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43" name="Line 38"/>
            <p:cNvSpPr>
              <a:spLocks noChangeShapeType="1"/>
            </p:cNvSpPr>
            <p:nvPr/>
          </p:nvSpPr>
          <p:spPr bwMode="auto">
            <a:xfrm rot="10800000" flipH="1">
              <a:off x="6721" y="3165"/>
              <a:ext cx="64"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44" name="Line 39"/>
            <p:cNvSpPr>
              <a:spLocks noChangeShapeType="1"/>
            </p:cNvSpPr>
            <p:nvPr/>
          </p:nvSpPr>
          <p:spPr bwMode="auto">
            <a:xfrm rot="10800000" flipH="1">
              <a:off x="6721" y="2434"/>
              <a:ext cx="64" cy="0"/>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45" name="Line 40"/>
            <p:cNvSpPr>
              <a:spLocks noChangeShapeType="1"/>
            </p:cNvSpPr>
            <p:nvPr/>
          </p:nvSpPr>
          <p:spPr bwMode="auto">
            <a:xfrm rot="10800000" flipH="1">
              <a:off x="6721" y="1703"/>
              <a:ext cx="64" cy="0"/>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46" name="Line 41"/>
            <p:cNvSpPr>
              <a:spLocks noChangeShapeType="1"/>
            </p:cNvSpPr>
            <p:nvPr/>
          </p:nvSpPr>
          <p:spPr bwMode="auto">
            <a:xfrm rot="10800000" flipH="1">
              <a:off x="6721" y="971"/>
              <a:ext cx="64"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47" name="Rectangle 42"/>
            <p:cNvSpPr>
              <a:spLocks/>
            </p:cNvSpPr>
            <p:nvPr/>
          </p:nvSpPr>
          <p:spPr bwMode="auto">
            <a:xfrm>
              <a:off x="640" y="117"/>
              <a:ext cx="6150" cy="3181"/>
            </a:xfrm>
            <a:prstGeom prst="rect">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51249" name="Rectangle 43"/>
            <p:cNvSpPr>
              <a:spLocks/>
            </p:cNvSpPr>
            <p:nvPr/>
          </p:nvSpPr>
          <p:spPr bwMode="auto">
            <a:xfrm>
              <a:off x="190" y="2269"/>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FFFFF"/>
                  </a:solidFill>
                  <a:latin typeface="Arial" charset="0"/>
                  <a:ea typeface="ＭＳ Ｐゴシック" charset="0"/>
                  <a:cs typeface="ＭＳ Ｐゴシック" charset="0"/>
                  <a:sym typeface="Helvetica" charset="0"/>
                </a:rPr>
                <a:t>10</a:t>
              </a:r>
              <a:r>
                <a:rPr lang="en-US" sz="1100" b="1" baseline="29000">
                  <a:solidFill>
                    <a:srgbClr val="FFFFFF"/>
                  </a:solidFill>
                  <a:latin typeface="Arial" charset="0"/>
                  <a:ea typeface="ＭＳ Ｐゴシック" charset="0"/>
                  <a:cs typeface="ＭＳ Ｐゴシック" charset="0"/>
                  <a:sym typeface="Helvetica" charset="0"/>
                </a:rPr>
                <a:t>5</a:t>
              </a:r>
            </a:p>
          </p:txBody>
        </p:sp>
        <p:sp>
          <p:nvSpPr>
            <p:cNvPr id="51250" name="Rectangle 44"/>
            <p:cNvSpPr>
              <a:spLocks/>
            </p:cNvSpPr>
            <p:nvPr/>
          </p:nvSpPr>
          <p:spPr bwMode="auto">
            <a:xfrm>
              <a:off x="192" y="1532"/>
              <a:ext cx="49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FFFFF"/>
                  </a:solidFill>
                  <a:latin typeface="Arial" charset="0"/>
                  <a:ea typeface="ＭＳ Ｐゴシック" charset="0"/>
                  <a:cs typeface="ＭＳ Ｐゴシック" charset="0"/>
                  <a:sym typeface="Helvetica" charset="0"/>
                </a:rPr>
                <a:t>10</a:t>
              </a:r>
              <a:r>
                <a:rPr lang="en-US" sz="1100" b="1" baseline="29000">
                  <a:solidFill>
                    <a:srgbClr val="FFFFFF"/>
                  </a:solidFill>
                  <a:latin typeface="Arial" charset="0"/>
                  <a:ea typeface="ＭＳ Ｐゴシック" charset="0"/>
                  <a:cs typeface="ＭＳ Ｐゴシック" charset="0"/>
                  <a:sym typeface="Helvetica" charset="0"/>
                </a:rPr>
                <a:t>10</a:t>
              </a:r>
            </a:p>
          </p:txBody>
        </p:sp>
        <p:sp>
          <p:nvSpPr>
            <p:cNvPr id="51251" name="Rectangle 45"/>
            <p:cNvSpPr>
              <a:spLocks/>
            </p:cNvSpPr>
            <p:nvPr/>
          </p:nvSpPr>
          <p:spPr bwMode="auto">
            <a:xfrm>
              <a:off x="192" y="799"/>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FFFFF"/>
                  </a:solidFill>
                  <a:latin typeface="Arial" charset="0"/>
                  <a:ea typeface="ＭＳ Ｐゴシック" charset="0"/>
                  <a:cs typeface="ＭＳ Ｐゴシック" charset="0"/>
                  <a:sym typeface="Helvetica" charset="0"/>
                </a:rPr>
                <a:t>10</a:t>
              </a:r>
              <a:r>
                <a:rPr lang="en-US" sz="1100" b="1" baseline="29000">
                  <a:solidFill>
                    <a:srgbClr val="FFFFFF"/>
                  </a:solidFill>
                  <a:latin typeface="Arial" charset="0"/>
                  <a:ea typeface="ＭＳ Ｐゴシック" charset="0"/>
                  <a:cs typeface="ＭＳ Ｐゴシック" charset="0"/>
                  <a:sym typeface="Helvetica" charset="0"/>
                </a:rPr>
                <a:t>15</a:t>
              </a:r>
            </a:p>
          </p:txBody>
        </p:sp>
        <p:sp>
          <p:nvSpPr>
            <p:cNvPr id="51252" name="Rectangle 46"/>
            <p:cNvSpPr>
              <a:spLocks/>
            </p:cNvSpPr>
            <p:nvPr/>
          </p:nvSpPr>
          <p:spPr bwMode="auto">
            <a:xfrm>
              <a:off x="192" y="65"/>
              <a:ext cx="496"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FFFFF"/>
                  </a:solidFill>
                  <a:latin typeface="Arial" charset="0"/>
                  <a:ea typeface="ＭＳ Ｐゴシック" charset="0"/>
                  <a:cs typeface="ＭＳ Ｐゴシック" charset="0"/>
                  <a:sym typeface="Helvetica" charset="0"/>
                </a:rPr>
                <a:t>10</a:t>
              </a:r>
              <a:r>
                <a:rPr lang="en-US" sz="1100" b="1" baseline="29000">
                  <a:solidFill>
                    <a:srgbClr val="FFFFFF"/>
                  </a:solidFill>
                  <a:latin typeface="Arial" charset="0"/>
                  <a:ea typeface="ＭＳ Ｐゴシック" charset="0"/>
                  <a:cs typeface="ＭＳ Ｐゴシック" charset="0"/>
                  <a:sym typeface="Helvetica" charset="0"/>
                </a:rPr>
                <a:t>20</a:t>
              </a:r>
            </a:p>
          </p:txBody>
        </p:sp>
        <p:sp>
          <p:nvSpPr>
            <p:cNvPr id="51253" name="Rectangle 47"/>
            <p:cNvSpPr>
              <a:spLocks/>
            </p:cNvSpPr>
            <p:nvPr/>
          </p:nvSpPr>
          <p:spPr bwMode="auto">
            <a:xfrm>
              <a:off x="410" y="3005"/>
              <a:ext cx="14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700">
                  <a:solidFill>
                    <a:srgbClr val="FFFFFF"/>
                  </a:solidFill>
                  <a:latin typeface="Arial" charset="0"/>
                  <a:ea typeface="ＭＳ Ｐゴシック" charset="0"/>
                  <a:cs typeface="ＭＳ Ｐゴシック" charset="0"/>
                  <a:sym typeface="Helvetica" charset="0"/>
                </a:rPr>
                <a:t>1</a:t>
              </a:r>
            </a:p>
          </p:txBody>
        </p:sp>
        <p:sp>
          <p:nvSpPr>
            <p:cNvPr id="51254" name="Rectangle 48"/>
            <p:cNvSpPr>
              <a:spLocks/>
            </p:cNvSpPr>
            <p:nvPr/>
          </p:nvSpPr>
          <p:spPr bwMode="auto">
            <a:xfrm>
              <a:off x="4500" y="65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CBD00"/>
                  </a:solidFill>
                  <a:latin typeface="Arial" charset="0"/>
                  <a:ea typeface="ＭＳ Ｐゴシック" charset="0"/>
                  <a:cs typeface="ＭＳ Ｐゴシック" charset="0"/>
                  <a:sym typeface="Helvetica" charset="0"/>
                </a:rPr>
                <a:t>ISIS</a:t>
              </a:r>
            </a:p>
          </p:txBody>
        </p:sp>
        <p:sp>
          <p:nvSpPr>
            <p:cNvPr id="54" name="Rectangle 49"/>
            <p:cNvSpPr>
              <a:spLocks/>
            </p:cNvSpPr>
            <p:nvPr/>
          </p:nvSpPr>
          <p:spPr bwMode="auto">
            <a:xfrm>
              <a:off x="3659" y="2784"/>
              <a:ext cx="76" cy="71"/>
            </a:xfrm>
            <a:prstGeom prst="rect">
              <a:avLst/>
            </a:prstGeom>
            <a:solidFill>
              <a:srgbClr val="FDC131"/>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51256" name="Rectangle 50"/>
            <p:cNvSpPr>
              <a:spLocks/>
            </p:cNvSpPr>
            <p:nvPr/>
          </p:nvSpPr>
          <p:spPr bwMode="auto">
            <a:xfrm>
              <a:off x="3835" y="2708"/>
              <a:ext cx="196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700">
                  <a:solidFill>
                    <a:srgbClr val="FCBD00"/>
                  </a:solidFill>
                  <a:latin typeface="Arial" charset="0"/>
                  <a:ea typeface="ＭＳ Ｐゴシック" charset="0"/>
                  <a:cs typeface="ＭＳ Ｐゴシック" charset="0"/>
                  <a:sym typeface="Helvetica" charset="0"/>
                </a:rPr>
                <a:t>Pulsed Sources</a:t>
              </a:r>
            </a:p>
          </p:txBody>
        </p:sp>
        <p:sp>
          <p:nvSpPr>
            <p:cNvPr id="57" name="Rectangle 52"/>
            <p:cNvSpPr>
              <a:spLocks/>
            </p:cNvSpPr>
            <p:nvPr/>
          </p:nvSpPr>
          <p:spPr bwMode="auto">
            <a:xfrm>
              <a:off x="3829" y="1195"/>
              <a:ext cx="77"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58" name="Rectangle 53"/>
            <p:cNvSpPr>
              <a:spLocks/>
            </p:cNvSpPr>
            <p:nvPr/>
          </p:nvSpPr>
          <p:spPr bwMode="auto">
            <a:xfrm>
              <a:off x="3937" y="1107"/>
              <a:ext cx="80"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59" name="Rectangle 54"/>
            <p:cNvSpPr>
              <a:spLocks/>
            </p:cNvSpPr>
            <p:nvPr/>
          </p:nvSpPr>
          <p:spPr bwMode="auto">
            <a:xfrm>
              <a:off x="4069" y="1188"/>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60" name="Rectangle 55"/>
            <p:cNvSpPr>
              <a:spLocks/>
            </p:cNvSpPr>
            <p:nvPr/>
          </p:nvSpPr>
          <p:spPr bwMode="auto">
            <a:xfrm>
              <a:off x="4231" y="1035"/>
              <a:ext cx="77"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61" name="Rectangle 56"/>
            <p:cNvSpPr>
              <a:spLocks/>
            </p:cNvSpPr>
            <p:nvPr/>
          </p:nvSpPr>
          <p:spPr bwMode="auto">
            <a:xfrm>
              <a:off x="4610" y="839"/>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51262" name="Rectangle 57"/>
            <p:cNvSpPr>
              <a:spLocks/>
            </p:cNvSpPr>
            <p:nvPr/>
          </p:nvSpPr>
          <p:spPr bwMode="auto">
            <a:xfrm>
              <a:off x="3604" y="153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CBD00"/>
                  </a:solidFill>
                  <a:latin typeface="Arial" charset="0"/>
                  <a:ea typeface="ＭＳ Ｐゴシック" charset="0"/>
                  <a:cs typeface="ＭＳ Ｐゴシック" charset="0"/>
                  <a:sym typeface="Helvetica" charset="0"/>
                </a:rPr>
                <a:t>ZING-P</a:t>
              </a:r>
            </a:p>
          </p:txBody>
        </p:sp>
        <p:sp>
          <p:nvSpPr>
            <p:cNvPr id="51263" name="Rectangle 58"/>
            <p:cNvSpPr>
              <a:spLocks/>
            </p:cNvSpPr>
            <p:nvPr/>
          </p:nvSpPr>
          <p:spPr bwMode="auto">
            <a:xfrm>
              <a:off x="3506" y="988"/>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CBD00"/>
                  </a:solidFill>
                  <a:latin typeface="Arial" charset="0"/>
                  <a:ea typeface="ＭＳ Ｐゴシック" charset="0"/>
                  <a:cs typeface="ＭＳ Ｐゴシック" charset="0"/>
                  <a:sym typeface="Helvetica" charset="0"/>
                </a:rPr>
                <a:t>ZING-P</a:t>
              </a:r>
              <a:r>
                <a:rPr lang="en-US" sz="1100" b="1" baseline="30000">
                  <a:solidFill>
                    <a:srgbClr val="FCBD00"/>
                  </a:solidFill>
                  <a:latin typeface="Arial" charset="0"/>
                  <a:ea typeface="ＭＳ Ｐゴシック" charset="0"/>
                  <a:cs typeface="ＭＳ Ｐゴシック" charset="0"/>
                  <a:sym typeface="Helvetica" charset="0"/>
                </a:rPr>
                <a:t>/</a:t>
              </a:r>
            </a:p>
          </p:txBody>
        </p:sp>
        <p:sp>
          <p:nvSpPr>
            <p:cNvPr id="51264" name="Rectangle 59"/>
            <p:cNvSpPr>
              <a:spLocks/>
            </p:cNvSpPr>
            <p:nvPr/>
          </p:nvSpPr>
          <p:spPr bwMode="auto">
            <a:xfrm>
              <a:off x="4146" y="1206"/>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CBD00"/>
                  </a:solidFill>
                  <a:latin typeface="Arial" charset="0"/>
                  <a:ea typeface="ＭＳ Ｐゴシック" charset="0"/>
                  <a:cs typeface="ＭＳ Ｐゴシック" charset="0"/>
                  <a:sym typeface="Helvetica" charset="0"/>
                </a:rPr>
                <a:t>KENS</a:t>
              </a:r>
            </a:p>
          </p:txBody>
        </p:sp>
        <p:sp>
          <p:nvSpPr>
            <p:cNvPr id="51265" name="Rectangle 60"/>
            <p:cNvSpPr>
              <a:spLocks/>
            </p:cNvSpPr>
            <p:nvPr/>
          </p:nvSpPr>
          <p:spPr bwMode="auto">
            <a:xfrm>
              <a:off x="3442" y="1155"/>
              <a:ext cx="3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CBD00"/>
                  </a:solidFill>
                  <a:latin typeface="Arial" charset="0"/>
                  <a:ea typeface="ＭＳ Ｐゴシック" charset="0"/>
                  <a:cs typeface="ＭＳ Ｐゴシック" charset="0"/>
                  <a:sym typeface="Helvetica" charset="0"/>
                </a:rPr>
                <a:t>WNR</a:t>
              </a:r>
            </a:p>
          </p:txBody>
        </p:sp>
        <p:sp>
          <p:nvSpPr>
            <p:cNvPr id="51266" name="Rectangle 61"/>
            <p:cNvSpPr>
              <a:spLocks/>
            </p:cNvSpPr>
            <p:nvPr/>
          </p:nvSpPr>
          <p:spPr bwMode="auto">
            <a:xfrm>
              <a:off x="4360" y="1034"/>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CBD00"/>
                  </a:solidFill>
                  <a:latin typeface="Arial" charset="0"/>
                  <a:ea typeface="ＭＳ Ｐゴシック" charset="0"/>
                  <a:cs typeface="ＭＳ Ｐゴシック" charset="0"/>
                  <a:sym typeface="Helvetica" charset="0"/>
                </a:rPr>
                <a:t>IPNS</a:t>
              </a:r>
            </a:p>
          </p:txBody>
        </p:sp>
        <p:sp>
          <p:nvSpPr>
            <p:cNvPr id="67" name="Rectangle 62"/>
            <p:cNvSpPr>
              <a:spLocks/>
            </p:cNvSpPr>
            <p:nvPr/>
          </p:nvSpPr>
          <p:spPr bwMode="auto">
            <a:xfrm>
              <a:off x="3643" y="1416"/>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51268" name="Rectangle 63"/>
            <p:cNvSpPr>
              <a:spLocks/>
            </p:cNvSpPr>
            <p:nvPr/>
          </p:nvSpPr>
          <p:spPr bwMode="auto">
            <a:xfrm>
              <a:off x="3426" y="709"/>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FFFFF"/>
                  </a:solidFill>
                  <a:latin typeface="Arial" charset="0"/>
                  <a:ea typeface="ＭＳ Ｐゴシック" charset="0"/>
                  <a:cs typeface="ＭＳ Ｐゴシック" charset="0"/>
                  <a:sym typeface="Helvetica" charset="0"/>
                </a:rPr>
                <a:t>ILL</a:t>
              </a:r>
            </a:p>
          </p:txBody>
        </p:sp>
        <p:sp>
          <p:nvSpPr>
            <p:cNvPr id="69" name="Oval 64"/>
            <p:cNvSpPr>
              <a:spLocks/>
            </p:cNvSpPr>
            <p:nvPr/>
          </p:nvSpPr>
          <p:spPr bwMode="auto">
            <a:xfrm>
              <a:off x="3488" y="883"/>
              <a:ext cx="69" cy="76"/>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70" name="Freeform 65"/>
            <p:cNvSpPr>
              <a:spLocks/>
            </p:cNvSpPr>
            <p:nvPr/>
          </p:nvSpPr>
          <p:spPr bwMode="auto">
            <a:xfrm>
              <a:off x="1439" y="944"/>
              <a:ext cx="2143" cy="1229"/>
            </a:xfrm>
            <a:custGeom>
              <a:avLst/>
              <a:gdLst>
                <a:gd name="T0" fmla="+- 0 51 39"/>
                <a:gd name="T1" fmla="*/ T0 w 21561"/>
                <a:gd name="T2" fmla="+- 0 21600 96"/>
                <a:gd name="T3" fmla="*/ 21600 h 21504"/>
                <a:gd name="T4" fmla="+- 0 396 39"/>
                <a:gd name="T5" fmla="*/ T4 w 21561"/>
                <a:gd name="T6" fmla="+- 0 13562 96"/>
                <a:gd name="T7" fmla="*/ 13562 h 21504"/>
                <a:gd name="T8" fmla="+- 0 2451 39"/>
                <a:gd name="T9" fmla="*/ T8 w 21561"/>
                <a:gd name="T10" fmla="+- 0 5842 96"/>
                <a:gd name="T11" fmla="*/ 5842 h 21504"/>
                <a:gd name="T12" fmla="+- 0 5962 39"/>
                <a:gd name="T13" fmla="*/ T12 w 21561"/>
                <a:gd name="T14" fmla="+- 0 1585 96"/>
                <a:gd name="T15" fmla="*/ 1585 h 21504"/>
                <a:gd name="T16" fmla="+- 0 11004 39"/>
                <a:gd name="T17" fmla="*/ T16 w 21561"/>
                <a:gd name="T18" fmla="+- 0 226 96"/>
                <a:gd name="T19" fmla="*/ 226 h 21504"/>
                <a:gd name="T20" fmla="+- 0 21600 39"/>
                <a:gd name="T21" fmla="*/ T20 w 21561"/>
                <a:gd name="T22" fmla="+- 0 226 96"/>
                <a:gd name="T23" fmla="*/ 226 h 21504"/>
              </a:gdLst>
              <a:ahLst/>
              <a:cxnLst>
                <a:cxn ang="0">
                  <a:pos x="T1" y="T3"/>
                </a:cxn>
                <a:cxn ang="0">
                  <a:pos x="T5" y="T7"/>
                </a:cxn>
                <a:cxn ang="0">
                  <a:pos x="T9" y="T11"/>
                </a:cxn>
                <a:cxn ang="0">
                  <a:pos x="T13" y="T15"/>
                </a:cxn>
                <a:cxn ang="0">
                  <a:pos x="T17" y="T19"/>
                </a:cxn>
                <a:cxn ang="0">
                  <a:pos x="T21" y="T23"/>
                </a:cxn>
              </a:cxnLst>
              <a:rect l="0" t="0" r="r" b="b"/>
              <a:pathLst>
                <a:path w="21561" h="21504">
                  <a:moveTo>
                    <a:pt x="12" y="21504"/>
                  </a:moveTo>
                  <a:cubicBezTo>
                    <a:pt x="-13" y="18787"/>
                    <a:pt x="-39" y="16093"/>
                    <a:pt x="357" y="13466"/>
                  </a:cubicBezTo>
                  <a:cubicBezTo>
                    <a:pt x="752" y="10840"/>
                    <a:pt x="1480" y="7738"/>
                    <a:pt x="2412" y="5746"/>
                  </a:cubicBezTo>
                  <a:cubicBezTo>
                    <a:pt x="3344" y="3753"/>
                    <a:pt x="4493" y="2417"/>
                    <a:pt x="5923" y="1489"/>
                  </a:cubicBezTo>
                  <a:cubicBezTo>
                    <a:pt x="7352" y="561"/>
                    <a:pt x="8361" y="357"/>
                    <a:pt x="10965" y="130"/>
                  </a:cubicBezTo>
                  <a:cubicBezTo>
                    <a:pt x="13570" y="-96"/>
                    <a:pt x="17565" y="17"/>
                    <a:pt x="21561" y="130"/>
                  </a:cubicBezTo>
                </a:path>
              </a:pathLst>
            </a:cu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51271" name="Rectangle 66"/>
            <p:cNvSpPr>
              <a:spLocks/>
            </p:cNvSpPr>
            <p:nvPr/>
          </p:nvSpPr>
          <p:spPr bwMode="auto">
            <a:xfrm>
              <a:off x="1160" y="122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rPr>
                <a:t>X-10</a:t>
              </a:r>
            </a:p>
          </p:txBody>
        </p:sp>
        <p:sp>
          <p:nvSpPr>
            <p:cNvPr id="51272" name="Rectangle 67"/>
            <p:cNvSpPr>
              <a:spLocks/>
            </p:cNvSpPr>
            <p:nvPr/>
          </p:nvSpPr>
          <p:spPr bwMode="auto">
            <a:xfrm>
              <a:off x="1091" y="1650"/>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rPr>
                <a:t>CP-2</a:t>
              </a:r>
            </a:p>
          </p:txBody>
        </p:sp>
        <p:sp>
          <p:nvSpPr>
            <p:cNvPr id="73" name="Oval 68"/>
            <p:cNvSpPr>
              <a:spLocks/>
            </p:cNvSpPr>
            <p:nvPr/>
          </p:nvSpPr>
          <p:spPr bwMode="auto">
            <a:xfrm>
              <a:off x="1402" y="2141"/>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74" name="Oval 69"/>
            <p:cNvSpPr>
              <a:spLocks/>
            </p:cNvSpPr>
            <p:nvPr/>
          </p:nvSpPr>
          <p:spPr bwMode="auto">
            <a:xfrm>
              <a:off x="1481" y="1699"/>
              <a:ext cx="69"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75" name="Oval 70"/>
            <p:cNvSpPr>
              <a:spLocks/>
            </p:cNvSpPr>
            <p:nvPr/>
          </p:nvSpPr>
          <p:spPr bwMode="auto">
            <a:xfrm>
              <a:off x="1515" y="1331"/>
              <a:ext cx="69" cy="76"/>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76" name="Oval 71"/>
            <p:cNvSpPr>
              <a:spLocks/>
            </p:cNvSpPr>
            <p:nvPr/>
          </p:nvSpPr>
          <p:spPr bwMode="auto">
            <a:xfrm>
              <a:off x="1784" y="1099"/>
              <a:ext cx="71"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77" name="Oval 72"/>
            <p:cNvSpPr>
              <a:spLocks/>
            </p:cNvSpPr>
            <p:nvPr/>
          </p:nvSpPr>
          <p:spPr bwMode="auto">
            <a:xfrm>
              <a:off x="2146" y="976"/>
              <a:ext cx="72" cy="75"/>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78" name="Oval 73"/>
            <p:cNvSpPr>
              <a:spLocks/>
            </p:cNvSpPr>
            <p:nvPr/>
          </p:nvSpPr>
          <p:spPr bwMode="auto">
            <a:xfrm>
              <a:off x="2499" y="1003"/>
              <a:ext cx="72"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79" name="Oval 74"/>
            <p:cNvSpPr>
              <a:spLocks/>
            </p:cNvSpPr>
            <p:nvPr/>
          </p:nvSpPr>
          <p:spPr bwMode="auto">
            <a:xfrm>
              <a:off x="3056" y="975"/>
              <a:ext cx="71"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80" name="Oval 75"/>
            <p:cNvSpPr>
              <a:spLocks/>
            </p:cNvSpPr>
            <p:nvPr/>
          </p:nvSpPr>
          <p:spPr bwMode="auto">
            <a:xfrm>
              <a:off x="3094" y="876"/>
              <a:ext cx="71" cy="84"/>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51281" name="Rectangle 76"/>
            <p:cNvSpPr>
              <a:spLocks/>
            </p:cNvSpPr>
            <p:nvPr/>
          </p:nvSpPr>
          <p:spPr bwMode="auto">
            <a:xfrm>
              <a:off x="3836" y="2420"/>
              <a:ext cx="2384"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700">
                  <a:solidFill>
                    <a:srgbClr val="FFFFFF"/>
                  </a:solidFill>
                  <a:latin typeface="Arial" charset="0"/>
                  <a:ea typeface="ＭＳ Ｐゴシック" charset="0"/>
                  <a:cs typeface="ＭＳ Ｐゴシック" charset="0"/>
                  <a:sym typeface="Arial" charset="0"/>
                </a:rPr>
                <a:t>Steady State Sources</a:t>
              </a:r>
            </a:p>
          </p:txBody>
        </p:sp>
        <p:sp>
          <p:nvSpPr>
            <p:cNvPr id="82" name="Oval 77"/>
            <p:cNvSpPr>
              <a:spLocks/>
            </p:cNvSpPr>
            <p:nvPr/>
          </p:nvSpPr>
          <p:spPr bwMode="auto">
            <a:xfrm>
              <a:off x="3659" y="2486"/>
              <a:ext cx="72"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51283" name="Rectangle 78"/>
            <p:cNvSpPr>
              <a:spLocks/>
            </p:cNvSpPr>
            <p:nvPr/>
          </p:nvSpPr>
          <p:spPr bwMode="auto">
            <a:xfrm>
              <a:off x="2875" y="1072"/>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rPr>
                <a:t>HFBR</a:t>
              </a:r>
            </a:p>
          </p:txBody>
        </p:sp>
        <p:sp>
          <p:nvSpPr>
            <p:cNvPr id="51284" name="Rectangle 79"/>
            <p:cNvSpPr>
              <a:spLocks/>
            </p:cNvSpPr>
            <p:nvPr/>
          </p:nvSpPr>
          <p:spPr bwMode="auto">
            <a:xfrm>
              <a:off x="2953" y="712"/>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rPr>
                <a:t>HFIR</a:t>
              </a:r>
            </a:p>
          </p:txBody>
        </p:sp>
        <p:sp>
          <p:nvSpPr>
            <p:cNvPr id="51285" name="Rectangle 80"/>
            <p:cNvSpPr>
              <a:spLocks/>
            </p:cNvSpPr>
            <p:nvPr/>
          </p:nvSpPr>
          <p:spPr bwMode="auto">
            <a:xfrm>
              <a:off x="2373" y="747"/>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rPr>
                <a:t>NRU</a:t>
              </a:r>
            </a:p>
          </p:txBody>
        </p:sp>
        <p:sp>
          <p:nvSpPr>
            <p:cNvPr id="51286" name="Rectangle 81"/>
            <p:cNvSpPr>
              <a:spLocks/>
            </p:cNvSpPr>
            <p:nvPr/>
          </p:nvSpPr>
          <p:spPr bwMode="auto">
            <a:xfrm>
              <a:off x="1969" y="776"/>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rPr>
                <a:t>MTR</a:t>
              </a:r>
            </a:p>
          </p:txBody>
        </p:sp>
        <p:sp>
          <p:nvSpPr>
            <p:cNvPr id="51287" name="Rectangle 82"/>
            <p:cNvSpPr>
              <a:spLocks/>
            </p:cNvSpPr>
            <p:nvPr/>
          </p:nvSpPr>
          <p:spPr bwMode="auto">
            <a:xfrm>
              <a:off x="1424" y="951"/>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rPr>
                <a:t>NRX</a:t>
              </a:r>
            </a:p>
          </p:txBody>
        </p:sp>
        <p:sp>
          <p:nvSpPr>
            <p:cNvPr id="51288" name="Rectangle 83"/>
            <p:cNvSpPr>
              <a:spLocks/>
            </p:cNvSpPr>
            <p:nvPr/>
          </p:nvSpPr>
          <p:spPr bwMode="auto">
            <a:xfrm>
              <a:off x="1481" y="2098"/>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rPr>
                <a:t>CP-1</a:t>
              </a:r>
            </a:p>
          </p:txBody>
        </p:sp>
        <p:sp>
          <p:nvSpPr>
            <p:cNvPr id="51289" name="Rectangle 84"/>
            <p:cNvSpPr>
              <a:spLocks/>
            </p:cNvSpPr>
            <p:nvPr/>
          </p:nvSpPr>
          <p:spPr bwMode="auto">
            <a:xfrm>
              <a:off x="1114"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300" b="1">
                  <a:solidFill>
                    <a:srgbClr val="FFFFFF"/>
                  </a:solidFill>
                  <a:latin typeface="Arial" charset="0"/>
                  <a:ea typeface="ＭＳ Ｐゴシック" charset="0"/>
                  <a:cs typeface="ＭＳ Ｐゴシック" charset="0"/>
                  <a:sym typeface="Helvetica" charset="0"/>
                </a:rPr>
                <a:t>1940</a:t>
              </a:r>
            </a:p>
          </p:txBody>
        </p:sp>
        <p:sp>
          <p:nvSpPr>
            <p:cNvPr id="51290" name="Rectangle 85"/>
            <p:cNvSpPr>
              <a:spLocks/>
            </p:cNvSpPr>
            <p:nvPr/>
          </p:nvSpPr>
          <p:spPr bwMode="auto">
            <a:xfrm>
              <a:off x="1793"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300" b="1">
                  <a:solidFill>
                    <a:srgbClr val="FFFFFF"/>
                  </a:solidFill>
                  <a:latin typeface="Arial" charset="0"/>
                  <a:ea typeface="ＭＳ Ｐゴシック" charset="0"/>
                  <a:cs typeface="ＭＳ Ｐゴシック" charset="0"/>
                  <a:sym typeface="Helvetica" charset="0"/>
                </a:rPr>
                <a:t>1950</a:t>
              </a:r>
            </a:p>
          </p:txBody>
        </p:sp>
        <p:sp>
          <p:nvSpPr>
            <p:cNvPr id="51291" name="Rectangle 86"/>
            <p:cNvSpPr>
              <a:spLocks/>
            </p:cNvSpPr>
            <p:nvPr/>
          </p:nvSpPr>
          <p:spPr bwMode="auto">
            <a:xfrm>
              <a:off x="2472" y="3320"/>
              <a:ext cx="49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300" b="1">
                  <a:solidFill>
                    <a:srgbClr val="FFFFFF"/>
                  </a:solidFill>
                  <a:latin typeface="Arial" charset="0"/>
                  <a:ea typeface="ＭＳ Ｐゴシック" charset="0"/>
                  <a:cs typeface="ＭＳ Ｐゴシック" charset="0"/>
                  <a:sym typeface="Helvetica" charset="0"/>
                </a:rPr>
                <a:t>1960</a:t>
              </a:r>
            </a:p>
          </p:txBody>
        </p:sp>
        <p:sp>
          <p:nvSpPr>
            <p:cNvPr id="92" name="Line 87"/>
            <p:cNvSpPr>
              <a:spLocks noChangeShapeType="1"/>
            </p:cNvSpPr>
            <p:nvPr/>
          </p:nvSpPr>
          <p:spPr bwMode="auto">
            <a:xfrm rot="10800000" flipH="1">
              <a:off x="646" y="3165"/>
              <a:ext cx="67"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93" name="Line 88"/>
            <p:cNvSpPr>
              <a:spLocks noChangeShapeType="1"/>
            </p:cNvSpPr>
            <p:nvPr/>
          </p:nvSpPr>
          <p:spPr bwMode="auto">
            <a:xfrm rot="10800000" flipH="1">
              <a:off x="646" y="2434"/>
              <a:ext cx="67" cy="0"/>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51294" name="AutoShape 89"/>
            <p:cNvSpPr>
              <a:spLocks/>
            </p:cNvSpPr>
            <p:nvPr/>
          </p:nvSpPr>
          <p:spPr bwMode="auto">
            <a:xfrm rot="-5400000">
              <a:off x="-1264" y="1264"/>
              <a:ext cx="2719" cy="192"/>
            </a:xfrm>
            <a:custGeom>
              <a:avLst/>
              <a:gdLst>
                <a:gd name="T0" fmla="*/ 0 w 21600"/>
                <a:gd name="T1" fmla="*/ 0 h 21600"/>
                <a:gd name="T2" fmla="*/ 21600 w 21600"/>
                <a:gd name="T3" fmla="*/ 21600 h 21600"/>
              </a:gdLst>
              <a:ahLst/>
              <a:cxnLst/>
              <a:rect l="T0" t="T1" r="T2" b="T3"/>
              <a:pathLst>
                <a:path w="21600" h="21600">
                  <a:moveTo>
                    <a:pt x="0" y="0"/>
                  </a:moveTo>
                  <a:lnTo>
                    <a:pt x="21600" y="0"/>
                  </a:lnTo>
                  <a:lnTo>
                    <a:pt x="21600" y="21600"/>
                  </a:lnTo>
                  <a:lnTo>
                    <a:pt x="0" y="21600"/>
                  </a:lnTo>
                  <a:lnTo>
                    <a:pt x="0" y="0"/>
                  </a:lnTo>
                  <a:close/>
                  <a:moveTo>
                    <a:pt x="0" y="0"/>
                  </a:move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sym typeface="Helvetica" charset="0"/>
                </a:rPr>
                <a:t>Effective thermal neutron flux n/cm</a:t>
              </a:r>
              <a:r>
                <a:rPr lang="en-US" sz="1100" baseline="31000">
                  <a:solidFill>
                    <a:srgbClr val="FFFFFF"/>
                  </a:solidFill>
                  <a:latin typeface="Arial" charset="0"/>
                  <a:ea typeface="ＭＳ Ｐゴシック" charset="0"/>
                  <a:cs typeface="ＭＳ Ｐゴシック" charset="0"/>
                  <a:sym typeface="Helvetica" charset="0"/>
                </a:rPr>
                <a:t>2</a:t>
              </a:r>
              <a:r>
                <a:rPr lang="en-US" sz="1100">
                  <a:solidFill>
                    <a:srgbClr val="FFFFFF"/>
                  </a:solidFill>
                  <a:latin typeface="Arial" charset="0"/>
                  <a:ea typeface="ＭＳ Ｐゴシック" charset="0"/>
                  <a:cs typeface="ＭＳ Ｐゴシック" charset="0"/>
                  <a:sym typeface="Helvetica" charset="0"/>
                </a:rPr>
                <a:t>-s</a:t>
              </a:r>
            </a:p>
          </p:txBody>
        </p:sp>
        <p:sp>
          <p:nvSpPr>
            <p:cNvPr id="51295" name="Rectangle 90"/>
            <p:cNvSpPr>
              <a:spLocks/>
            </p:cNvSpPr>
            <p:nvPr/>
          </p:nvSpPr>
          <p:spPr bwMode="auto">
            <a:xfrm>
              <a:off x="2368" y="3696"/>
              <a:ext cx="476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000">
                  <a:solidFill>
                    <a:srgbClr val="FFFFFF"/>
                  </a:solidFill>
                  <a:latin typeface="Arial" charset="0"/>
                  <a:ea typeface="ＭＳ Ｐゴシック" charset="0"/>
                  <a:cs typeface="ＭＳ Ｐゴシック" charset="0"/>
                  <a:sym typeface="Helvetica" charset="0"/>
                </a:rPr>
                <a:t>(Updated from </a:t>
              </a:r>
              <a:r>
                <a:rPr lang="en-US" sz="1000" i="1">
                  <a:solidFill>
                    <a:srgbClr val="FFFFFF"/>
                  </a:solidFill>
                  <a:latin typeface="Arial" charset="0"/>
                  <a:ea typeface="ＭＳ Ｐゴシック" charset="0"/>
                  <a:cs typeface="ＭＳ Ｐゴシック" charset="0"/>
                  <a:sym typeface="Helvetica" charset="0"/>
                </a:rPr>
                <a:t>Neutron Scattering</a:t>
              </a:r>
              <a:r>
                <a:rPr lang="en-US" sz="1000">
                  <a:solidFill>
                    <a:srgbClr val="FFFFFF"/>
                  </a:solidFill>
                  <a:latin typeface="Arial" charset="0"/>
                  <a:ea typeface="ＭＳ Ｐゴシック" charset="0"/>
                  <a:cs typeface="ＭＳ Ｐゴシック" charset="0"/>
                  <a:sym typeface="Helvetica" charset="0"/>
                </a:rPr>
                <a:t>, K. Skold and D. L. Price, eds., Academic Press, 1986) </a:t>
              </a:r>
            </a:p>
          </p:txBody>
        </p:sp>
        <p:sp>
          <p:nvSpPr>
            <p:cNvPr id="96" name="Rectangle 91"/>
            <p:cNvSpPr>
              <a:spLocks/>
            </p:cNvSpPr>
            <p:nvPr/>
          </p:nvSpPr>
          <p:spPr bwMode="auto">
            <a:xfrm>
              <a:off x="6002" y="656"/>
              <a:ext cx="76" cy="72"/>
            </a:xfrm>
            <a:prstGeom prst="rect">
              <a:avLst/>
            </a:prstGeom>
            <a:solidFill>
              <a:srgbClr val="FCBD00"/>
            </a:solidFill>
            <a:ln>
              <a:noFill/>
            </a:ln>
            <a:extLst>
              <a:ext uri="{91240B29-F687-4f45-9708-019B960494DF}">
                <a14:hiddenLine xmlns:a14="http://schemas.microsoft.com/office/drawing/2010/main" w="9525" cap="flat">
                  <a:solidFill>
                    <a:srgbClr val="FFFFFF"/>
                  </a:solidFill>
                  <a:round/>
                  <a:headEnd type="none" w="med" len="med"/>
                  <a:tailEnd type="none" w="med" len="med"/>
                </a14:hiddenLine>
              </a:ext>
            </a:extLst>
          </p:spPr>
          <p:txBody>
            <a:bodyPr lIns="0" tIns="0" rIns="0" bIns="0"/>
            <a:lstStyle/>
            <a:p>
              <a:pPr defTabSz="455991">
                <a:defRPr/>
              </a:pPr>
              <a:endParaRPr lang="en-US">
                <a:solidFill>
                  <a:prstClr val="black"/>
                </a:solidFill>
                <a:latin typeface="Arial"/>
              </a:endParaRPr>
            </a:p>
          </p:txBody>
        </p:sp>
        <p:sp>
          <p:nvSpPr>
            <p:cNvPr id="97" name="Line 92"/>
            <p:cNvSpPr>
              <a:spLocks noChangeShapeType="1"/>
            </p:cNvSpPr>
            <p:nvPr/>
          </p:nvSpPr>
          <p:spPr bwMode="auto">
            <a:xfrm>
              <a:off x="3579" y="947"/>
              <a:ext cx="2856" cy="1"/>
            </a:xfrm>
            <a:prstGeom prst="line">
              <a:avLst/>
            </a:prstGeom>
            <a:noFill/>
            <a:ln w="38100" cap="flat">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51298" name="Rectangle 93"/>
            <p:cNvSpPr>
              <a:spLocks/>
            </p:cNvSpPr>
            <p:nvPr/>
          </p:nvSpPr>
          <p:spPr bwMode="auto">
            <a:xfrm>
              <a:off x="5409" y="1099"/>
              <a:ext cx="49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rPr>
                <a:t>FRM-II</a:t>
              </a:r>
            </a:p>
          </p:txBody>
        </p:sp>
        <p:sp>
          <p:nvSpPr>
            <p:cNvPr id="99" name="Oval 94"/>
            <p:cNvSpPr>
              <a:spLocks/>
            </p:cNvSpPr>
            <p:nvPr/>
          </p:nvSpPr>
          <p:spPr bwMode="auto">
            <a:xfrm>
              <a:off x="5568" y="997"/>
              <a:ext cx="71" cy="72"/>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100" name="Oval 95"/>
            <p:cNvSpPr>
              <a:spLocks/>
            </p:cNvSpPr>
            <p:nvPr/>
          </p:nvSpPr>
          <p:spPr bwMode="auto">
            <a:xfrm>
              <a:off x="4965" y="1136"/>
              <a:ext cx="68" cy="73"/>
            </a:xfrm>
            <a:prstGeom prst="ellipse">
              <a:avLst/>
            </a:prstGeom>
            <a:solidFill>
              <a:schemeClr val="accent1"/>
            </a:solidFill>
            <a:ln w="9525" cap="flat">
              <a:solidFill>
                <a:srgbClr val="FFFFFF"/>
              </a:solidFill>
              <a:prstDash val="solid"/>
              <a:round/>
              <a:headEnd type="none" w="med" len="med"/>
              <a:tailEnd type="none" w="med" len="med"/>
            </a:ln>
          </p:spPr>
          <p:txBody>
            <a:bodyPr lIns="0" tIns="0" rIns="0" bIns="0"/>
            <a:lstStyle/>
            <a:p>
              <a:pPr defTabSz="455991">
                <a:defRPr/>
              </a:pPr>
              <a:endParaRPr lang="en-US">
                <a:solidFill>
                  <a:prstClr val="black"/>
                </a:solidFill>
                <a:latin typeface="Arial"/>
              </a:endParaRPr>
            </a:p>
          </p:txBody>
        </p:sp>
        <p:sp>
          <p:nvSpPr>
            <p:cNvPr id="51301" name="Rectangle 96"/>
            <p:cNvSpPr>
              <a:spLocks/>
            </p:cNvSpPr>
            <p:nvPr/>
          </p:nvSpPr>
          <p:spPr bwMode="auto">
            <a:xfrm>
              <a:off x="4810" y="1246"/>
              <a:ext cx="496"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a:solidFill>
                    <a:srgbClr val="FFFFFF"/>
                  </a:solidFill>
                  <a:latin typeface="Arial" charset="0"/>
                  <a:ea typeface="ＭＳ Ｐゴシック" charset="0"/>
                  <a:cs typeface="ＭＳ Ｐゴシック" charset="0"/>
                </a:rPr>
                <a:t>SINQ</a:t>
              </a:r>
            </a:p>
          </p:txBody>
        </p:sp>
        <p:sp>
          <p:nvSpPr>
            <p:cNvPr id="102" name="Freeform 97"/>
            <p:cNvSpPr>
              <a:spLocks/>
            </p:cNvSpPr>
            <p:nvPr/>
          </p:nvSpPr>
          <p:spPr bwMode="auto">
            <a:xfrm flipH="1">
              <a:off x="3524" y="691"/>
              <a:ext cx="2656" cy="913"/>
            </a:xfrm>
            <a:custGeom>
              <a:avLst/>
              <a:gdLst>
                <a:gd name="T0" fmla="*/ 0 w 21600"/>
                <a:gd name="T1" fmla="*/ 53 h 21600"/>
                <a:gd name="T2" fmla="*/ 1104 w 21600"/>
                <a:gd name="T3" fmla="*/ 0 h 21600"/>
                <a:gd name="T4" fmla="*/ 21600 w 21600"/>
                <a:gd name="T5" fmla="*/ 21600 h 21600"/>
              </a:gdLst>
              <a:ahLst/>
              <a:cxnLst>
                <a:cxn ang="0">
                  <a:pos x="T0" y="T1"/>
                </a:cxn>
                <a:cxn ang="0">
                  <a:pos x="T2" y="T3"/>
                </a:cxn>
                <a:cxn ang="0">
                  <a:pos x="T4" y="T5"/>
                </a:cxn>
              </a:cxnLst>
              <a:rect l="0" t="0" r="r" b="b"/>
              <a:pathLst>
                <a:path w="21600" h="21600">
                  <a:moveTo>
                    <a:pt x="0" y="53"/>
                  </a:moveTo>
                  <a:cubicBezTo>
                    <a:pt x="367" y="19"/>
                    <a:pt x="736" y="0"/>
                    <a:pt x="1104" y="0"/>
                  </a:cubicBezTo>
                  <a:cubicBezTo>
                    <a:pt x="9087" y="0"/>
                    <a:pt x="16633" y="7953"/>
                    <a:pt x="21600" y="21600"/>
                  </a:cubicBezTo>
                </a:path>
              </a:pathLst>
            </a:custGeom>
            <a:noFill/>
            <a:ln w="38100" cap="flat">
              <a:solidFill>
                <a:srgbClr val="FCBD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5991">
                <a:defRPr/>
              </a:pPr>
              <a:endParaRPr lang="en-US">
                <a:solidFill>
                  <a:prstClr val="black"/>
                </a:solidFill>
                <a:latin typeface="Arial"/>
              </a:endParaRPr>
            </a:p>
          </p:txBody>
        </p:sp>
        <p:sp>
          <p:nvSpPr>
            <p:cNvPr id="51303" name="Rectangle 98"/>
            <p:cNvSpPr>
              <a:spLocks/>
            </p:cNvSpPr>
            <p:nvPr/>
          </p:nvSpPr>
          <p:spPr bwMode="auto">
            <a:xfrm>
              <a:off x="5897" y="478"/>
              <a:ext cx="49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CBD00"/>
                  </a:solidFill>
                  <a:latin typeface="Arial" charset="0"/>
                  <a:ea typeface="ＭＳ Ｐゴシック" charset="0"/>
                  <a:cs typeface="ＭＳ Ｐゴシック" charset="0"/>
                  <a:sym typeface="Helvetica" charset="0"/>
                </a:rPr>
                <a:t>SNS</a:t>
              </a:r>
            </a:p>
          </p:txBody>
        </p:sp>
        <p:sp>
          <p:nvSpPr>
            <p:cNvPr id="104" name="Rectangle 99"/>
            <p:cNvSpPr>
              <a:spLocks/>
            </p:cNvSpPr>
            <p:nvPr/>
          </p:nvSpPr>
          <p:spPr bwMode="auto">
            <a:xfrm>
              <a:off x="6710" y="545"/>
              <a:ext cx="127" cy="119"/>
            </a:xfrm>
            <a:prstGeom prst="rect">
              <a:avLst/>
            </a:prstGeom>
            <a:solidFill>
              <a:srgbClr val="FF0000"/>
            </a:solidFill>
            <a:ln w="12700" cap="flat">
              <a:solidFill>
                <a:srgbClr val="FFFFFF"/>
              </a:solidFill>
              <a:prstDash val="solid"/>
              <a:miter lim="800000"/>
              <a:headEnd type="none" w="med" len="med"/>
              <a:tailEnd type="none" w="med" len="med"/>
            </a:ln>
          </p:spPr>
          <p:txBody>
            <a:bodyPr lIns="0" tIns="0" rIns="0" bIns="0"/>
            <a:lstStyle/>
            <a:p>
              <a:pPr defTabSz="455991">
                <a:defRPr/>
              </a:pPr>
              <a:endParaRPr lang="en-US">
                <a:solidFill>
                  <a:prstClr val="black"/>
                </a:solidFill>
                <a:latin typeface="Arial"/>
              </a:endParaRPr>
            </a:p>
          </p:txBody>
        </p:sp>
      </p:grpSp>
      <p:sp>
        <p:nvSpPr>
          <p:cNvPr id="51206" name="Rectangle 102"/>
          <p:cNvSpPr>
            <a:spLocks/>
          </p:cNvSpPr>
          <p:nvPr/>
        </p:nvSpPr>
        <p:spPr bwMode="auto">
          <a:xfrm>
            <a:off x="8148665" y="2767355"/>
            <a:ext cx="553460" cy="15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Lst>
        </p:spPr>
        <p:txBody>
          <a:bodyPr lIns="0" tIns="0" rIns="0" bIns="0"/>
          <a:lstStyle/>
          <a:p>
            <a:pPr marL="38687" defTabSz="455317"/>
            <a:r>
              <a:rPr lang="en-US" sz="1100" b="1">
                <a:solidFill>
                  <a:srgbClr val="FCBD00"/>
                </a:solidFill>
                <a:latin typeface="Arial" charset="0"/>
                <a:ea typeface="ＭＳ Ｐゴシック" charset="0"/>
                <a:cs typeface="ＭＳ Ｐゴシック" charset="0"/>
                <a:sym typeface="Helvetica" charset="0"/>
              </a:rPr>
              <a:t>ESS</a:t>
            </a:r>
          </a:p>
        </p:txBody>
      </p:sp>
      <p:sp>
        <p:nvSpPr>
          <p:cNvPr id="107" name="TextBox 106"/>
          <p:cNvSpPr txBox="1"/>
          <p:nvPr/>
        </p:nvSpPr>
        <p:spPr>
          <a:xfrm>
            <a:off x="7282767" y="2767354"/>
            <a:ext cx="691825" cy="260449"/>
          </a:xfrm>
          <a:prstGeom prst="rect">
            <a:avLst/>
          </a:prstGeom>
          <a:noFill/>
        </p:spPr>
        <p:txBody>
          <a:bodyPr lIns="85684" tIns="42842" rIns="85684" bIns="42842">
            <a:spAutoFit/>
          </a:bodyPr>
          <a:lstStyle/>
          <a:p>
            <a:pPr defTabSz="455991">
              <a:defRPr/>
            </a:pPr>
            <a:r>
              <a:rPr lang="en-US" sz="1100" b="1" dirty="0">
                <a:solidFill>
                  <a:srgbClr val="FFC20A"/>
                </a:solidFill>
                <a:latin typeface="Arial"/>
              </a:rPr>
              <a:t>J-PARC</a:t>
            </a:r>
          </a:p>
        </p:txBody>
      </p:sp>
      <p:sp>
        <p:nvSpPr>
          <p:cNvPr id="108" name="Rectangle 107"/>
          <p:cNvSpPr/>
          <p:nvPr/>
        </p:nvSpPr>
        <p:spPr>
          <a:xfrm>
            <a:off x="7565448" y="3018874"/>
            <a:ext cx="75877" cy="68461"/>
          </a:xfrm>
          <a:prstGeom prst="rect">
            <a:avLst/>
          </a:prstGeom>
          <a:solidFill>
            <a:srgbClr val="FFC20A"/>
          </a:solidFill>
          <a:ln>
            <a:solidFill>
              <a:srgbClr val="FFC20A"/>
            </a:solidFill>
          </a:ln>
        </p:spPr>
        <p:style>
          <a:lnRef idx="1">
            <a:schemeClr val="accent1"/>
          </a:lnRef>
          <a:fillRef idx="3">
            <a:schemeClr val="accent1"/>
          </a:fillRef>
          <a:effectRef idx="2">
            <a:schemeClr val="accent1"/>
          </a:effectRef>
          <a:fontRef idx="minor">
            <a:schemeClr val="lt1"/>
          </a:fontRef>
        </p:style>
        <p:txBody>
          <a:bodyPr lIns="85684" tIns="42842" rIns="85684" bIns="42842" anchor="ctr"/>
          <a:lstStyle/>
          <a:p>
            <a:pPr defTabSz="455991">
              <a:defRPr/>
            </a:pPr>
            <a:endParaRPr lang="en-US">
              <a:solidFill>
                <a:srgbClr val="FFC20A"/>
              </a:solidFill>
              <a:latin typeface="Arial"/>
            </a:endParaRPr>
          </a:p>
        </p:txBody>
      </p:sp>
      <p:sp>
        <p:nvSpPr>
          <p:cNvPr id="2" name="Title 1"/>
          <p:cNvSpPr>
            <a:spLocks noGrp="1"/>
          </p:cNvSpPr>
          <p:nvPr>
            <p:ph type="title"/>
          </p:nvPr>
        </p:nvSpPr>
        <p:spPr/>
        <p:txBody>
          <a:bodyPr/>
          <a:lstStyle/>
          <a:p>
            <a:r>
              <a:rPr lang="en-US" dirty="0" smtClean="0"/>
              <a:t>Evolution of neutron sources</a:t>
            </a:r>
            <a:endParaRPr lang="en-US" dirty="0"/>
          </a:p>
        </p:txBody>
      </p:sp>
      <p:grpSp>
        <p:nvGrpSpPr>
          <p:cNvPr id="4" name="Group 3"/>
          <p:cNvGrpSpPr/>
          <p:nvPr/>
        </p:nvGrpSpPr>
        <p:grpSpPr>
          <a:xfrm>
            <a:off x="5769769" y="933989"/>
            <a:ext cx="2966961" cy="1732061"/>
            <a:chOff x="2741445" y="905514"/>
            <a:chExt cx="2966961" cy="1732061"/>
          </a:xfrm>
        </p:grpSpPr>
        <p:sp>
          <p:nvSpPr>
            <p:cNvPr id="3" name="Rectangle 2"/>
            <p:cNvSpPr/>
            <p:nvPr/>
          </p:nvSpPr>
          <p:spPr>
            <a:xfrm>
              <a:off x="2741445" y="905514"/>
              <a:ext cx="2966961" cy="17320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6" name="Group 105"/>
            <p:cNvGrpSpPr/>
            <p:nvPr/>
          </p:nvGrpSpPr>
          <p:grpSpPr>
            <a:xfrm>
              <a:off x="2816854" y="933989"/>
              <a:ext cx="2858060" cy="1656287"/>
              <a:chOff x="878072" y="1722835"/>
              <a:chExt cx="8513066" cy="4796373"/>
            </a:xfrm>
          </p:grpSpPr>
          <p:sp>
            <p:nvSpPr>
              <p:cNvPr id="110" name="TextBox 109"/>
              <p:cNvSpPr txBox="1"/>
              <p:nvPr/>
            </p:nvSpPr>
            <p:spPr>
              <a:xfrm>
                <a:off x="878072" y="5694760"/>
                <a:ext cx="7282667" cy="824448"/>
              </a:xfrm>
              <a:prstGeom prst="rect">
                <a:avLst/>
              </a:prstGeom>
              <a:noFill/>
            </p:spPr>
            <p:txBody>
              <a:bodyPr wrap="square" lIns="68585" tIns="34293" rIns="68585" bIns="34293">
                <a:spAutoFit/>
              </a:bodyPr>
              <a:lstStyle/>
              <a:p>
                <a:pPr>
                  <a:defRPr/>
                </a:pPr>
                <a:r>
                  <a:rPr lang="en-GB" sz="1400" kern="0" dirty="0">
                    <a:solidFill>
                      <a:sysClr val="windowText" lastClr="000000"/>
                    </a:solidFill>
                  </a:rPr>
                  <a:t>0</a:t>
                </a:r>
                <a:r>
                  <a:rPr lang="en-GB" sz="1400" kern="0" dirty="0" smtClean="0">
                    <a:solidFill>
                      <a:sysClr val="windowText" lastClr="000000"/>
                    </a:solidFill>
                  </a:rPr>
                  <a:t>           1             2             3</a:t>
                </a:r>
                <a:endParaRPr lang="en-GB" sz="1400" kern="0" dirty="0">
                  <a:solidFill>
                    <a:sysClr val="windowText" lastClr="000000"/>
                  </a:solidFill>
                </a:endParaRPr>
              </a:p>
            </p:txBody>
          </p:sp>
          <p:grpSp>
            <p:nvGrpSpPr>
              <p:cNvPr id="111" name="Group 110"/>
              <p:cNvGrpSpPr/>
              <p:nvPr/>
            </p:nvGrpSpPr>
            <p:grpSpPr>
              <a:xfrm>
                <a:off x="1008788" y="1722835"/>
                <a:ext cx="8382350" cy="4740584"/>
                <a:chOff x="1008788" y="1722835"/>
                <a:chExt cx="8382350" cy="4740584"/>
              </a:xfrm>
            </p:grpSpPr>
            <p:sp>
              <p:nvSpPr>
                <p:cNvPr id="112" name="Freeform 22"/>
                <p:cNvSpPr>
                  <a:spLocks/>
                </p:cNvSpPr>
                <p:nvPr/>
              </p:nvSpPr>
              <p:spPr bwMode="auto">
                <a:xfrm>
                  <a:off x="1025463" y="2884885"/>
                  <a:ext cx="7396188" cy="2718197"/>
                </a:xfrm>
                <a:custGeom>
                  <a:avLst/>
                  <a:gdLst>
                    <a:gd name="T0" fmla="*/ 0 w 3611033"/>
                    <a:gd name="T1" fmla="*/ 330649323 h 1172633"/>
                    <a:gd name="T2" fmla="*/ 11556261 w 3611033"/>
                    <a:gd name="T3" fmla="*/ 263803401 h 1172633"/>
                    <a:gd name="T4" fmla="*/ 20544535 w 3611033"/>
                    <a:gd name="T5" fmla="*/ 218443432 h 1172633"/>
                    <a:gd name="T6" fmla="*/ 31458729 w 3611033"/>
                    <a:gd name="T7" fmla="*/ 171889900 h 1172633"/>
                    <a:gd name="T8" fmla="*/ 42373054 w 3611033"/>
                    <a:gd name="T9" fmla="*/ 136079559 h 1172633"/>
                    <a:gd name="T10" fmla="*/ 55855391 w 3611033"/>
                    <a:gd name="T11" fmla="*/ 105043713 h 1172633"/>
                    <a:gd name="T12" fmla="*/ 68695723 w 3611033"/>
                    <a:gd name="T13" fmla="*/ 82363960 h 1172633"/>
                    <a:gd name="T14" fmla="*/ 83461965 w 3611033"/>
                    <a:gd name="T15" fmla="*/ 59684123 h 1172633"/>
                    <a:gd name="T16" fmla="*/ 95660399 w 3611033"/>
                    <a:gd name="T17" fmla="*/ 47747149 h 1172633"/>
                    <a:gd name="T18" fmla="*/ 112352681 w 3611033"/>
                    <a:gd name="T19" fmla="*/ 34616814 h 1172633"/>
                    <a:gd name="T20" fmla="*/ 124551100 w 3611033"/>
                    <a:gd name="T21" fmla="*/ 26260841 h 1172633"/>
                    <a:gd name="T22" fmla="*/ 139959471 w 3611033"/>
                    <a:gd name="T23" fmla="*/ 20292660 h 1172633"/>
                    <a:gd name="T24" fmla="*/ 156009794 w 3611033"/>
                    <a:gd name="T25" fmla="*/ 14324154 h 1172633"/>
                    <a:gd name="T26" fmla="*/ 171418149 w 3611033"/>
                    <a:gd name="T27" fmla="*/ 10743159 h 1172633"/>
                    <a:gd name="T28" fmla="*/ 186826563 w 3611033"/>
                    <a:gd name="T29" fmla="*/ 7162068 h 1172633"/>
                    <a:gd name="T30" fmla="*/ 214433160 w 3611033"/>
                    <a:gd name="T31" fmla="*/ 4774622 h 1172633"/>
                    <a:gd name="T32" fmla="*/ 239471751 w 3611033"/>
                    <a:gd name="T33" fmla="*/ 3581091 h 1172633"/>
                    <a:gd name="T34" fmla="*/ 264510408 w 3611033"/>
                    <a:gd name="T35" fmla="*/ 1193531 h 1172633"/>
                    <a:gd name="T36" fmla="*/ 289549005 w 3611033"/>
                    <a:gd name="T37" fmla="*/ 1193531 h 1172633"/>
                    <a:gd name="T38" fmla="*/ 313945658 w 3611033"/>
                    <a:gd name="T39" fmla="*/ 1193531 h 1172633"/>
                    <a:gd name="T40" fmla="*/ 352466591 w 3611033"/>
                    <a:gd name="T41" fmla="*/ 0 h 1172633"/>
                    <a:gd name="T42" fmla="*/ 358244728 w 3611033"/>
                    <a:gd name="T43" fmla="*/ 39391436 h 1172633"/>
                    <a:gd name="T44" fmla="*/ 365306932 w 3611033"/>
                    <a:gd name="T45" fmla="*/ 82363960 h 1172633"/>
                    <a:gd name="T46" fmla="*/ 369800989 w 3611033"/>
                    <a:gd name="T47" fmla="*/ 105043713 h 1172633"/>
                    <a:gd name="T48" fmla="*/ 375579109 w 3611033"/>
                    <a:gd name="T49" fmla="*/ 132498468 h 1172633"/>
                    <a:gd name="T50" fmla="*/ 380715289 w 3611033"/>
                    <a:gd name="T51" fmla="*/ 152791155 h 1172633"/>
                    <a:gd name="T52" fmla="*/ 388419505 w 3611033"/>
                    <a:gd name="T53" fmla="*/ 177858437 h 1172633"/>
                    <a:gd name="T54" fmla="*/ 394839585 w 3611033"/>
                    <a:gd name="T55" fmla="*/ 198150828 h 1172633"/>
                    <a:gd name="T56" fmla="*/ 401901841 w 3611033"/>
                    <a:gd name="T57" fmla="*/ 216055986 h 1172633"/>
                    <a:gd name="T58" fmla="*/ 407679965 w 3611033"/>
                    <a:gd name="T59" fmla="*/ 229186591 h 1172633"/>
                    <a:gd name="T60" fmla="*/ 413458102 w 3611033"/>
                    <a:gd name="T61" fmla="*/ 239929737 h 1172633"/>
                    <a:gd name="T62" fmla="*/ 421162323 w 3611033"/>
                    <a:gd name="T63" fmla="*/ 253060246 h 1172633"/>
                    <a:gd name="T64" fmla="*/ 430792535 w 3611033"/>
                    <a:gd name="T65" fmla="*/ 266190581 h 1172633"/>
                    <a:gd name="T66" fmla="*/ 439780653 w 3611033"/>
                    <a:gd name="T67" fmla="*/ 276933737 h 1172633"/>
                    <a:gd name="T68" fmla="*/ 448126932 w 3611033"/>
                    <a:gd name="T69" fmla="*/ 285289623 h 1172633"/>
                    <a:gd name="T70" fmla="*/ 459041135 w 3611033"/>
                    <a:gd name="T71" fmla="*/ 293645336 h 1172633"/>
                    <a:gd name="T72" fmla="*/ 467387414 w 3611033"/>
                    <a:gd name="T73" fmla="*/ 299613870 h 1172633"/>
                    <a:gd name="T74" fmla="*/ 477017648 w 3611033"/>
                    <a:gd name="T75" fmla="*/ 304388483 h 1172633"/>
                    <a:gd name="T76" fmla="*/ 488573966 w 3611033"/>
                    <a:gd name="T77" fmla="*/ 310356905 h 1172633"/>
                    <a:gd name="T78" fmla="*/ 500772161 w 3611033"/>
                    <a:gd name="T79" fmla="*/ 316325172 h 1172633"/>
                    <a:gd name="T80" fmla="*/ 512328482 w 3611033"/>
                    <a:gd name="T81" fmla="*/ 319906177 h 1172633"/>
                    <a:gd name="T82" fmla="*/ 521316718 w 3611033"/>
                    <a:gd name="T83" fmla="*/ 322293613 h 1172633"/>
                    <a:gd name="T84" fmla="*/ 534799057 w 3611033"/>
                    <a:gd name="T85" fmla="*/ 325874701 h 1172633"/>
                    <a:gd name="T86" fmla="*/ 547639269 w 3611033"/>
                    <a:gd name="T87" fmla="*/ 327068235 h 11726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11033" h="1172633">
                      <a:moveTo>
                        <a:pt x="0" y="1172633"/>
                      </a:moveTo>
                      <a:lnTo>
                        <a:pt x="76200" y="935567"/>
                      </a:lnTo>
                      <a:lnTo>
                        <a:pt x="135467" y="774700"/>
                      </a:lnTo>
                      <a:lnTo>
                        <a:pt x="207433" y="609600"/>
                      </a:lnTo>
                      <a:lnTo>
                        <a:pt x="279400" y="482600"/>
                      </a:lnTo>
                      <a:lnTo>
                        <a:pt x="368300" y="372533"/>
                      </a:lnTo>
                      <a:lnTo>
                        <a:pt x="452967" y="292100"/>
                      </a:lnTo>
                      <a:lnTo>
                        <a:pt x="550333" y="211667"/>
                      </a:lnTo>
                      <a:lnTo>
                        <a:pt x="630767" y="169333"/>
                      </a:lnTo>
                      <a:lnTo>
                        <a:pt x="740833" y="122767"/>
                      </a:lnTo>
                      <a:lnTo>
                        <a:pt x="821267" y="93133"/>
                      </a:lnTo>
                      <a:lnTo>
                        <a:pt x="922867" y="71967"/>
                      </a:lnTo>
                      <a:lnTo>
                        <a:pt x="1028700" y="50800"/>
                      </a:lnTo>
                      <a:lnTo>
                        <a:pt x="1130300" y="38100"/>
                      </a:lnTo>
                      <a:lnTo>
                        <a:pt x="1231900" y="25400"/>
                      </a:lnTo>
                      <a:lnTo>
                        <a:pt x="1413933" y="16933"/>
                      </a:lnTo>
                      <a:lnTo>
                        <a:pt x="1579033" y="12700"/>
                      </a:lnTo>
                      <a:lnTo>
                        <a:pt x="1744133" y="4233"/>
                      </a:lnTo>
                      <a:lnTo>
                        <a:pt x="1909233" y="4233"/>
                      </a:lnTo>
                      <a:lnTo>
                        <a:pt x="2070100" y="4233"/>
                      </a:lnTo>
                      <a:lnTo>
                        <a:pt x="2324100" y="0"/>
                      </a:lnTo>
                      <a:lnTo>
                        <a:pt x="2362200" y="139700"/>
                      </a:lnTo>
                      <a:lnTo>
                        <a:pt x="2408767" y="292100"/>
                      </a:lnTo>
                      <a:lnTo>
                        <a:pt x="2438400" y="372533"/>
                      </a:lnTo>
                      <a:lnTo>
                        <a:pt x="2476500" y="469900"/>
                      </a:lnTo>
                      <a:lnTo>
                        <a:pt x="2510367" y="541867"/>
                      </a:lnTo>
                      <a:lnTo>
                        <a:pt x="2561167" y="630767"/>
                      </a:lnTo>
                      <a:lnTo>
                        <a:pt x="2603500" y="702733"/>
                      </a:lnTo>
                      <a:lnTo>
                        <a:pt x="2650067" y="766233"/>
                      </a:lnTo>
                      <a:lnTo>
                        <a:pt x="2688167" y="812800"/>
                      </a:lnTo>
                      <a:lnTo>
                        <a:pt x="2726267" y="850900"/>
                      </a:lnTo>
                      <a:lnTo>
                        <a:pt x="2777067" y="897467"/>
                      </a:lnTo>
                      <a:lnTo>
                        <a:pt x="2840567" y="944033"/>
                      </a:lnTo>
                      <a:lnTo>
                        <a:pt x="2899833" y="982133"/>
                      </a:lnTo>
                      <a:lnTo>
                        <a:pt x="2954867" y="1011767"/>
                      </a:lnTo>
                      <a:lnTo>
                        <a:pt x="3026833" y="1041400"/>
                      </a:lnTo>
                      <a:lnTo>
                        <a:pt x="3081867" y="1062567"/>
                      </a:lnTo>
                      <a:lnTo>
                        <a:pt x="3145367" y="1079500"/>
                      </a:lnTo>
                      <a:lnTo>
                        <a:pt x="3221567" y="1100667"/>
                      </a:lnTo>
                      <a:lnTo>
                        <a:pt x="3302000" y="1121833"/>
                      </a:lnTo>
                      <a:lnTo>
                        <a:pt x="3378200" y="1134533"/>
                      </a:lnTo>
                      <a:lnTo>
                        <a:pt x="3437467" y="1143000"/>
                      </a:lnTo>
                      <a:lnTo>
                        <a:pt x="3526367" y="1155700"/>
                      </a:lnTo>
                      <a:lnTo>
                        <a:pt x="3611033" y="1159933"/>
                      </a:lnTo>
                    </a:path>
                  </a:pathLst>
                </a:custGeom>
                <a:solidFill>
                  <a:srgbClr val="FF6600"/>
                </a:solidFill>
                <a:ln w="25400" cap="flat" cmpd="sng">
                  <a:solidFill>
                    <a:srgbClr val="000000"/>
                  </a:solidFill>
                  <a:prstDash val="solid"/>
                  <a:round/>
                  <a:headEnd type="none" w="med" len="med"/>
                  <a:tailEnd type="none" w="med" len="med"/>
                </a:ln>
              </p:spPr>
              <p:txBody>
                <a:bodyPr lIns="97548" tIns="48774" rIns="97548" bIns="48774"/>
                <a:lstStyle/>
                <a:p>
                  <a:endParaRPr lang="en-US"/>
                </a:p>
              </p:txBody>
            </p:sp>
            <p:sp>
              <p:nvSpPr>
                <p:cNvPr id="113" name="Freeform 112"/>
                <p:cNvSpPr/>
                <p:nvPr/>
              </p:nvSpPr>
              <p:spPr bwMode="auto">
                <a:xfrm>
                  <a:off x="3857690" y="3239691"/>
                  <a:ext cx="921844" cy="2376488"/>
                </a:xfrm>
                <a:custGeom>
                  <a:avLst/>
                  <a:gdLst>
                    <a:gd name="connsiteX0" fmla="*/ 0 w 3991609"/>
                    <a:gd name="connsiteY0" fmla="*/ 2564663 h 2597649"/>
                    <a:gd name="connsiteX1" fmla="*/ 57730 w 3991609"/>
                    <a:gd name="connsiteY1" fmla="*/ 2449212 h 2597649"/>
                    <a:gd name="connsiteX2" fmla="*/ 115460 w 3991609"/>
                    <a:gd name="connsiteY2" fmla="*/ 2267789 h 2597649"/>
                    <a:gd name="connsiteX3" fmla="*/ 140201 w 3991609"/>
                    <a:gd name="connsiteY3" fmla="*/ 2053380 h 2597649"/>
                    <a:gd name="connsiteX4" fmla="*/ 206178 w 3991609"/>
                    <a:gd name="connsiteY4" fmla="*/ 1682287 h 2597649"/>
                    <a:gd name="connsiteX5" fmla="*/ 288650 w 3991609"/>
                    <a:gd name="connsiteY5" fmla="*/ 1253469 h 2597649"/>
                    <a:gd name="connsiteX6" fmla="*/ 404109 w 3991609"/>
                    <a:gd name="connsiteY6" fmla="*/ 775171 h 2597649"/>
                    <a:gd name="connsiteX7" fmla="*/ 478333 w 3991609"/>
                    <a:gd name="connsiteY7" fmla="*/ 486544 h 2597649"/>
                    <a:gd name="connsiteX8" fmla="*/ 577299 w 3991609"/>
                    <a:gd name="connsiteY8" fmla="*/ 214409 h 2597649"/>
                    <a:gd name="connsiteX9" fmla="*/ 676264 w 3991609"/>
                    <a:gd name="connsiteY9" fmla="*/ 98958 h 2597649"/>
                    <a:gd name="connsiteX10" fmla="*/ 799971 w 3991609"/>
                    <a:gd name="connsiteY10" fmla="*/ 0 h 2597649"/>
                    <a:gd name="connsiteX11" fmla="*/ 940172 w 3991609"/>
                    <a:gd name="connsiteY11" fmla="*/ 16493 h 2597649"/>
                    <a:gd name="connsiteX12" fmla="*/ 1047385 w 3991609"/>
                    <a:gd name="connsiteY12" fmla="*/ 115451 h 2597649"/>
                    <a:gd name="connsiteX13" fmla="*/ 1204080 w 3991609"/>
                    <a:gd name="connsiteY13" fmla="*/ 305121 h 2597649"/>
                    <a:gd name="connsiteX14" fmla="*/ 1319540 w 3991609"/>
                    <a:gd name="connsiteY14" fmla="*/ 478297 h 2597649"/>
                    <a:gd name="connsiteX15" fmla="*/ 1443247 w 3991609"/>
                    <a:gd name="connsiteY15" fmla="*/ 659720 h 2597649"/>
                    <a:gd name="connsiteX16" fmla="*/ 1591695 w 3991609"/>
                    <a:gd name="connsiteY16" fmla="*/ 948348 h 2597649"/>
                    <a:gd name="connsiteX17" fmla="*/ 1748391 w 3991609"/>
                    <a:gd name="connsiteY17" fmla="*/ 1195743 h 2597649"/>
                    <a:gd name="connsiteX18" fmla="*/ 1913333 w 3991609"/>
                    <a:gd name="connsiteY18" fmla="*/ 1459631 h 2597649"/>
                    <a:gd name="connsiteX19" fmla="*/ 2070029 w 3991609"/>
                    <a:gd name="connsiteY19" fmla="*/ 1665794 h 2597649"/>
                    <a:gd name="connsiteX20" fmla="*/ 2185488 w 3991609"/>
                    <a:gd name="connsiteY20" fmla="*/ 1822478 h 2597649"/>
                    <a:gd name="connsiteX21" fmla="*/ 2300948 w 3991609"/>
                    <a:gd name="connsiteY21" fmla="*/ 1954422 h 2597649"/>
                    <a:gd name="connsiteX22" fmla="*/ 2416408 w 3991609"/>
                    <a:gd name="connsiteY22" fmla="*/ 2061626 h 2597649"/>
                    <a:gd name="connsiteX23" fmla="*/ 2556609 w 3991609"/>
                    <a:gd name="connsiteY23" fmla="*/ 2160584 h 2597649"/>
                    <a:gd name="connsiteX24" fmla="*/ 2754540 w 3991609"/>
                    <a:gd name="connsiteY24" fmla="*/ 2259542 h 2597649"/>
                    <a:gd name="connsiteX25" fmla="*/ 2952471 w 3991609"/>
                    <a:gd name="connsiteY25" fmla="*/ 2333761 h 2597649"/>
                    <a:gd name="connsiteX26" fmla="*/ 3092672 w 3991609"/>
                    <a:gd name="connsiteY26" fmla="*/ 2383240 h 2597649"/>
                    <a:gd name="connsiteX27" fmla="*/ 3232873 w 3991609"/>
                    <a:gd name="connsiteY27" fmla="*/ 2424472 h 2597649"/>
                    <a:gd name="connsiteX28" fmla="*/ 3422557 w 3991609"/>
                    <a:gd name="connsiteY28" fmla="*/ 2465705 h 2597649"/>
                    <a:gd name="connsiteX29" fmla="*/ 3636982 w 3991609"/>
                    <a:gd name="connsiteY29" fmla="*/ 2531677 h 2597649"/>
                    <a:gd name="connsiteX30" fmla="*/ 3991609 w 3991609"/>
                    <a:gd name="connsiteY30" fmla="*/ 2597649 h 259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91609" h="2597649">
                      <a:moveTo>
                        <a:pt x="0" y="2564663"/>
                      </a:moveTo>
                      <a:lnTo>
                        <a:pt x="57730" y="2449212"/>
                      </a:lnTo>
                      <a:lnTo>
                        <a:pt x="115460" y="2267789"/>
                      </a:lnTo>
                      <a:cubicBezTo>
                        <a:pt x="140529" y="2058897"/>
                        <a:pt x="140201" y="2130840"/>
                        <a:pt x="140201" y="2053380"/>
                      </a:cubicBezTo>
                      <a:lnTo>
                        <a:pt x="206178" y="1682287"/>
                      </a:lnTo>
                      <a:lnTo>
                        <a:pt x="288650" y="1253469"/>
                      </a:lnTo>
                      <a:lnTo>
                        <a:pt x="404109" y="775171"/>
                      </a:lnTo>
                      <a:lnTo>
                        <a:pt x="478333" y="486544"/>
                      </a:lnTo>
                      <a:lnTo>
                        <a:pt x="577299" y="214409"/>
                      </a:lnTo>
                      <a:cubicBezTo>
                        <a:pt x="669715" y="96796"/>
                        <a:pt x="619074" y="98958"/>
                        <a:pt x="676264" y="98958"/>
                      </a:cubicBezTo>
                      <a:lnTo>
                        <a:pt x="799971" y="0"/>
                      </a:lnTo>
                      <a:lnTo>
                        <a:pt x="940172" y="16493"/>
                      </a:lnTo>
                      <a:lnTo>
                        <a:pt x="1047385" y="115451"/>
                      </a:lnTo>
                      <a:lnTo>
                        <a:pt x="1204080" y="305121"/>
                      </a:lnTo>
                      <a:lnTo>
                        <a:pt x="1319540" y="478297"/>
                      </a:lnTo>
                      <a:lnTo>
                        <a:pt x="1443247" y="659720"/>
                      </a:lnTo>
                      <a:lnTo>
                        <a:pt x="1591695" y="948348"/>
                      </a:lnTo>
                      <a:lnTo>
                        <a:pt x="1748391" y="1195743"/>
                      </a:lnTo>
                      <a:lnTo>
                        <a:pt x="1913333" y="1459631"/>
                      </a:lnTo>
                      <a:lnTo>
                        <a:pt x="2070029" y="1665794"/>
                      </a:lnTo>
                      <a:lnTo>
                        <a:pt x="2185488" y="1822478"/>
                      </a:lnTo>
                      <a:lnTo>
                        <a:pt x="2300948" y="1954422"/>
                      </a:lnTo>
                      <a:lnTo>
                        <a:pt x="2416408" y="2061626"/>
                      </a:lnTo>
                      <a:lnTo>
                        <a:pt x="2556609" y="2160584"/>
                      </a:lnTo>
                      <a:lnTo>
                        <a:pt x="2754540" y="2259542"/>
                      </a:lnTo>
                      <a:lnTo>
                        <a:pt x="2952471" y="2333761"/>
                      </a:lnTo>
                      <a:lnTo>
                        <a:pt x="3092672" y="2383240"/>
                      </a:lnTo>
                      <a:lnTo>
                        <a:pt x="3232873" y="2424472"/>
                      </a:lnTo>
                      <a:lnTo>
                        <a:pt x="3422557" y="2465705"/>
                      </a:lnTo>
                      <a:lnTo>
                        <a:pt x="3636982" y="2531677"/>
                      </a:lnTo>
                      <a:lnTo>
                        <a:pt x="3991609" y="2597649"/>
                      </a:lnTo>
                    </a:path>
                  </a:pathLst>
                </a:custGeom>
                <a:solidFill>
                  <a:srgbClr val="660066"/>
                </a:solidFill>
                <a:ln w="25400" cap="flat" cmpd="sng" algn="ctr">
                  <a:solidFill>
                    <a:schemeClr val="accent4"/>
                  </a:solidFill>
                  <a:prstDash val="solid"/>
                  <a:round/>
                  <a:headEnd type="none" w="med" len="med"/>
                  <a:tailEnd type="none" w="med" len="med"/>
                </a:ln>
                <a:effectLst/>
              </p:spPr>
              <p:txBody>
                <a:bodyPr lIns="97548" tIns="48774" rIns="97548" bIns="48774"/>
                <a:lstStyle/>
                <a:p>
                  <a:pPr defTabSz="975475">
                    <a:defRPr/>
                  </a:pPr>
                  <a:endParaRPr lang="en-US" sz="4500" dirty="0">
                    <a:ea typeface="ヒラギノ角ゴ ProN W3" charset="-128"/>
                    <a:cs typeface="ヒラギノ角ゴ ProN W3" charset="-128"/>
                  </a:endParaRPr>
                </a:p>
              </p:txBody>
            </p:sp>
            <p:sp>
              <p:nvSpPr>
                <p:cNvPr id="114" name="Freeform 113"/>
                <p:cNvSpPr/>
                <p:nvPr/>
              </p:nvSpPr>
              <p:spPr bwMode="auto">
                <a:xfrm>
                  <a:off x="1868699" y="5050631"/>
                  <a:ext cx="921844" cy="538163"/>
                </a:xfrm>
                <a:custGeom>
                  <a:avLst/>
                  <a:gdLst>
                    <a:gd name="connsiteX0" fmla="*/ 0 w 3991609"/>
                    <a:gd name="connsiteY0" fmla="*/ 2564663 h 2597649"/>
                    <a:gd name="connsiteX1" fmla="*/ 57730 w 3991609"/>
                    <a:gd name="connsiteY1" fmla="*/ 2449212 h 2597649"/>
                    <a:gd name="connsiteX2" fmla="*/ 115460 w 3991609"/>
                    <a:gd name="connsiteY2" fmla="*/ 2267789 h 2597649"/>
                    <a:gd name="connsiteX3" fmla="*/ 140201 w 3991609"/>
                    <a:gd name="connsiteY3" fmla="*/ 2053380 h 2597649"/>
                    <a:gd name="connsiteX4" fmla="*/ 206178 w 3991609"/>
                    <a:gd name="connsiteY4" fmla="*/ 1682287 h 2597649"/>
                    <a:gd name="connsiteX5" fmla="*/ 288650 w 3991609"/>
                    <a:gd name="connsiteY5" fmla="*/ 1253469 h 2597649"/>
                    <a:gd name="connsiteX6" fmla="*/ 404109 w 3991609"/>
                    <a:gd name="connsiteY6" fmla="*/ 775171 h 2597649"/>
                    <a:gd name="connsiteX7" fmla="*/ 478333 w 3991609"/>
                    <a:gd name="connsiteY7" fmla="*/ 486544 h 2597649"/>
                    <a:gd name="connsiteX8" fmla="*/ 577299 w 3991609"/>
                    <a:gd name="connsiteY8" fmla="*/ 214409 h 2597649"/>
                    <a:gd name="connsiteX9" fmla="*/ 676264 w 3991609"/>
                    <a:gd name="connsiteY9" fmla="*/ 98958 h 2597649"/>
                    <a:gd name="connsiteX10" fmla="*/ 799971 w 3991609"/>
                    <a:gd name="connsiteY10" fmla="*/ 0 h 2597649"/>
                    <a:gd name="connsiteX11" fmla="*/ 940172 w 3991609"/>
                    <a:gd name="connsiteY11" fmla="*/ 16493 h 2597649"/>
                    <a:gd name="connsiteX12" fmla="*/ 1047385 w 3991609"/>
                    <a:gd name="connsiteY12" fmla="*/ 115451 h 2597649"/>
                    <a:gd name="connsiteX13" fmla="*/ 1204080 w 3991609"/>
                    <a:gd name="connsiteY13" fmla="*/ 305121 h 2597649"/>
                    <a:gd name="connsiteX14" fmla="*/ 1319540 w 3991609"/>
                    <a:gd name="connsiteY14" fmla="*/ 478297 h 2597649"/>
                    <a:gd name="connsiteX15" fmla="*/ 1443247 w 3991609"/>
                    <a:gd name="connsiteY15" fmla="*/ 659720 h 2597649"/>
                    <a:gd name="connsiteX16" fmla="*/ 1591695 w 3991609"/>
                    <a:gd name="connsiteY16" fmla="*/ 948348 h 2597649"/>
                    <a:gd name="connsiteX17" fmla="*/ 1748391 w 3991609"/>
                    <a:gd name="connsiteY17" fmla="*/ 1195743 h 2597649"/>
                    <a:gd name="connsiteX18" fmla="*/ 1913333 w 3991609"/>
                    <a:gd name="connsiteY18" fmla="*/ 1459631 h 2597649"/>
                    <a:gd name="connsiteX19" fmla="*/ 2070029 w 3991609"/>
                    <a:gd name="connsiteY19" fmla="*/ 1665794 h 2597649"/>
                    <a:gd name="connsiteX20" fmla="*/ 2185488 w 3991609"/>
                    <a:gd name="connsiteY20" fmla="*/ 1822478 h 2597649"/>
                    <a:gd name="connsiteX21" fmla="*/ 2300948 w 3991609"/>
                    <a:gd name="connsiteY21" fmla="*/ 1954422 h 2597649"/>
                    <a:gd name="connsiteX22" fmla="*/ 2416408 w 3991609"/>
                    <a:gd name="connsiteY22" fmla="*/ 2061626 h 2597649"/>
                    <a:gd name="connsiteX23" fmla="*/ 2556609 w 3991609"/>
                    <a:gd name="connsiteY23" fmla="*/ 2160584 h 2597649"/>
                    <a:gd name="connsiteX24" fmla="*/ 2754540 w 3991609"/>
                    <a:gd name="connsiteY24" fmla="*/ 2259542 h 2597649"/>
                    <a:gd name="connsiteX25" fmla="*/ 2952471 w 3991609"/>
                    <a:gd name="connsiteY25" fmla="*/ 2333761 h 2597649"/>
                    <a:gd name="connsiteX26" fmla="*/ 3092672 w 3991609"/>
                    <a:gd name="connsiteY26" fmla="*/ 2383240 h 2597649"/>
                    <a:gd name="connsiteX27" fmla="*/ 3232873 w 3991609"/>
                    <a:gd name="connsiteY27" fmla="*/ 2424472 h 2597649"/>
                    <a:gd name="connsiteX28" fmla="*/ 3422557 w 3991609"/>
                    <a:gd name="connsiteY28" fmla="*/ 2465705 h 2597649"/>
                    <a:gd name="connsiteX29" fmla="*/ 3636982 w 3991609"/>
                    <a:gd name="connsiteY29" fmla="*/ 2531677 h 2597649"/>
                    <a:gd name="connsiteX30" fmla="*/ 3991609 w 3991609"/>
                    <a:gd name="connsiteY30" fmla="*/ 2597649 h 259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91609" h="2597649">
                      <a:moveTo>
                        <a:pt x="0" y="2564663"/>
                      </a:moveTo>
                      <a:lnTo>
                        <a:pt x="57730" y="2449212"/>
                      </a:lnTo>
                      <a:lnTo>
                        <a:pt x="115460" y="2267789"/>
                      </a:lnTo>
                      <a:cubicBezTo>
                        <a:pt x="140529" y="2058897"/>
                        <a:pt x="140201" y="2130840"/>
                        <a:pt x="140201" y="2053380"/>
                      </a:cubicBezTo>
                      <a:lnTo>
                        <a:pt x="206178" y="1682287"/>
                      </a:lnTo>
                      <a:lnTo>
                        <a:pt x="288650" y="1253469"/>
                      </a:lnTo>
                      <a:lnTo>
                        <a:pt x="404109" y="775171"/>
                      </a:lnTo>
                      <a:lnTo>
                        <a:pt x="478333" y="486544"/>
                      </a:lnTo>
                      <a:lnTo>
                        <a:pt x="577299" y="214409"/>
                      </a:lnTo>
                      <a:cubicBezTo>
                        <a:pt x="669715" y="96796"/>
                        <a:pt x="619074" y="98958"/>
                        <a:pt x="676264" y="98958"/>
                      </a:cubicBezTo>
                      <a:lnTo>
                        <a:pt x="799971" y="0"/>
                      </a:lnTo>
                      <a:lnTo>
                        <a:pt x="940172" y="16493"/>
                      </a:lnTo>
                      <a:lnTo>
                        <a:pt x="1047385" y="115451"/>
                      </a:lnTo>
                      <a:lnTo>
                        <a:pt x="1204080" y="305121"/>
                      </a:lnTo>
                      <a:lnTo>
                        <a:pt x="1319540" y="478297"/>
                      </a:lnTo>
                      <a:lnTo>
                        <a:pt x="1443247" y="659720"/>
                      </a:lnTo>
                      <a:lnTo>
                        <a:pt x="1591695" y="948348"/>
                      </a:lnTo>
                      <a:lnTo>
                        <a:pt x="1748391" y="1195743"/>
                      </a:lnTo>
                      <a:lnTo>
                        <a:pt x="1913333" y="1459631"/>
                      </a:lnTo>
                      <a:lnTo>
                        <a:pt x="2070029" y="1665794"/>
                      </a:lnTo>
                      <a:lnTo>
                        <a:pt x="2185488" y="1822478"/>
                      </a:lnTo>
                      <a:lnTo>
                        <a:pt x="2300948" y="1954422"/>
                      </a:lnTo>
                      <a:lnTo>
                        <a:pt x="2416408" y="2061626"/>
                      </a:lnTo>
                      <a:lnTo>
                        <a:pt x="2556609" y="2160584"/>
                      </a:lnTo>
                      <a:lnTo>
                        <a:pt x="2754540" y="2259542"/>
                      </a:lnTo>
                      <a:lnTo>
                        <a:pt x="2952471" y="2333761"/>
                      </a:lnTo>
                      <a:lnTo>
                        <a:pt x="3092672" y="2383240"/>
                      </a:lnTo>
                      <a:lnTo>
                        <a:pt x="3232873" y="2424472"/>
                      </a:lnTo>
                      <a:lnTo>
                        <a:pt x="3422557" y="2465705"/>
                      </a:lnTo>
                      <a:lnTo>
                        <a:pt x="3636982" y="2531677"/>
                      </a:lnTo>
                      <a:lnTo>
                        <a:pt x="3991609" y="2597649"/>
                      </a:lnTo>
                    </a:path>
                  </a:pathLst>
                </a:custGeom>
                <a:solidFill>
                  <a:srgbClr val="3366FF"/>
                </a:solidFill>
                <a:ln w="25400" cap="flat" cmpd="sng" algn="ctr">
                  <a:solidFill>
                    <a:schemeClr val="accent4"/>
                  </a:solidFill>
                  <a:prstDash val="solid"/>
                  <a:round/>
                  <a:headEnd type="none" w="med" len="med"/>
                  <a:tailEnd type="none" w="med" len="med"/>
                </a:ln>
                <a:effectLst/>
              </p:spPr>
              <p:txBody>
                <a:bodyPr lIns="97548" tIns="48774" rIns="97548" bIns="48774"/>
                <a:lstStyle/>
                <a:p>
                  <a:pPr defTabSz="975475">
                    <a:defRPr/>
                  </a:pPr>
                  <a:endParaRPr lang="en-US" sz="4500" dirty="0">
                    <a:ea typeface="ヒラギノ角ゴ ProN W3" charset="-128"/>
                    <a:cs typeface="ヒラギノ角ゴ ProN W3" charset="-128"/>
                  </a:endParaRPr>
                </a:p>
              </p:txBody>
            </p:sp>
            <p:sp>
              <p:nvSpPr>
                <p:cNvPr id="115" name="Freeform 114"/>
                <p:cNvSpPr/>
                <p:nvPr/>
              </p:nvSpPr>
              <p:spPr bwMode="auto">
                <a:xfrm>
                  <a:off x="3000161" y="4910137"/>
                  <a:ext cx="691978" cy="690563"/>
                </a:xfrm>
                <a:custGeom>
                  <a:avLst/>
                  <a:gdLst>
                    <a:gd name="connsiteX0" fmla="*/ 0 w 3991609"/>
                    <a:gd name="connsiteY0" fmla="*/ 2564663 h 2597649"/>
                    <a:gd name="connsiteX1" fmla="*/ 57730 w 3991609"/>
                    <a:gd name="connsiteY1" fmla="*/ 2449212 h 2597649"/>
                    <a:gd name="connsiteX2" fmla="*/ 115460 w 3991609"/>
                    <a:gd name="connsiteY2" fmla="*/ 2267789 h 2597649"/>
                    <a:gd name="connsiteX3" fmla="*/ 140201 w 3991609"/>
                    <a:gd name="connsiteY3" fmla="*/ 2053380 h 2597649"/>
                    <a:gd name="connsiteX4" fmla="*/ 206178 w 3991609"/>
                    <a:gd name="connsiteY4" fmla="*/ 1682287 h 2597649"/>
                    <a:gd name="connsiteX5" fmla="*/ 288650 w 3991609"/>
                    <a:gd name="connsiteY5" fmla="*/ 1253469 h 2597649"/>
                    <a:gd name="connsiteX6" fmla="*/ 404109 w 3991609"/>
                    <a:gd name="connsiteY6" fmla="*/ 775171 h 2597649"/>
                    <a:gd name="connsiteX7" fmla="*/ 478333 w 3991609"/>
                    <a:gd name="connsiteY7" fmla="*/ 486544 h 2597649"/>
                    <a:gd name="connsiteX8" fmla="*/ 577299 w 3991609"/>
                    <a:gd name="connsiteY8" fmla="*/ 214409 h 2597649"/>
                    <a:gd name="connsiteX9" fmla="*/ 676264 w 3991609"/>
                    <a:gd name="connsiteY9" fmla="*/ 98958 h 2597649"/>
                    <a:gd name="connsiteX10" fmla="*/ 799971 w 3991609"/>
                    <a:gd name="connsiteY10" fmla="*/ 0 h 2597649"/>
                    <a:gd name="connsiteX11" fmla="*/ 940172 w 3991609"/>
                    <a:gd name="connsiteY11" fmla="*/ 16493 h 2597649"/>
                    <a:gd name="connsiteX12" fmla="*/ 1047385 w 3991609"/>
                    <a:gd name="connsiteY12" fmla="*/ 115451 h 2597649"/>
                    <a:gd name="connsiteX13" fmla="*/ 1204080 w 3991609"/>
                    <a:gd name="connsiteY13" fmla="*/ 305121 h 2597649"/>
                    <a:gd name="connsiteX14" fmla="*/ 1319540 w 3991609"/>
                    <a:gd name="connsiteY14" fmla="*/ 478297 h 2597649"/>
                    <a:gd name="connsiteX15" fmla="*/ 1443247 w 3991609"/>
                    <a:gd name="connsiteY15" fmla="*/ 659720 h 2597649"/>
                    <a:gd name="connsiteX16" fmla="*/ 1591695 w 3991609"/>
                    <a:gd name="connsiteY16" fmla="*/ 948348 h 2597649"/>
                    <a:gd name="connsiteX17" fmla="*/ 1748391 w 3991609"/>
                    <a:gd name="connsiteY17" fmla="*/ 1195743 h 2597649"/>
                    <a:gd name="connsiteX18" fmla="*/ 1913333 w 3991609"/>
                    <a:gd name="connsiteY18" fmla="*/ 1459631 h 2597649"/>
                    <a:gd name="connsiteX19" fmla="*/ 2070029 w 3991609"/>
                    <a:gd name="connsiteY19" fmla="*/ 1665794 h 2597649"/>
                    <a:gd name="connsiteX20" fmla="*/ 2185488 w 3991609"/>
                    <a:gd name="connsiteY20" fmla="*/ 1822478 h 2597649"/>
                    <a:gd name="connsiteX21" fmla="*/ 2300948 w 3991609"/>
                    <a:gd name="connsiteY21" fmla="*/ 1954422 h 2597649"/>
                    <a:gd name="connsiteX22" fmla="*/ 2416408 w 3991609"/>
                    <a:gd name="connsiteY22" fmla="*/ 2061626 h 2597649"/>
                    <a:gd name="connsiteX23" fmla="*/ 2556609 w 3991609"/>
                    <a:gd name="connsiteY23" fmla="*/ 2160584 h 2597649"/>
                    <a:gd name="connsiteX24" fmla="*/ 2754540 w 3991609"/>
                    <a:gd name="connsiteY24" fmla="*/ 2259542 h 2597649"/>
                    <a:gd name="connsiteX25" fmla="*/ 2952471 w 3991609"/>
                    <a:gd name="connsiteY25" fmla="*/ 2333761 h 2597649"/>
                    <a:gd name="connsiteX26" fmla="*/ 3092672 w 3991609"/>
                    <a:gd name="connsiteY26" fmla="*/ 2383240 h 2597649"/>
                    <a:gd name="connsiteX27" fmla="*/ 3232873 w 3991609"/>
                    <a:gd name="connsiteY27" fmla="*/ 2424472 h 2597649"/>
                    <a:gd name="connsiteX28" fmla="*/ 3422557 w 3991609"/>
                    <a:gd name="connsiteY28" fmla="*/ 2465705 h 2597649"/>
                    <a:gd name="connsiteX29" fmla="*/ 3636982 w 3991609"/>
                    <a:gd name="connsiteY29" fmla="*/ 2531677 h 2597649"/>
                    <a:gd name="connsiteX30" fmla="*/ 3991609 w 3991609"/>
                    <a:gd name="connsiteY30" fmla="*/ 2597649 h 259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91609" h="2597649">
                      <a:moveTo>
                        <a:pt x="0" y="2564663"/>
                      </a:moveTo>
                      <a:lnTo>
                        <a:pt x="57730" y="2449212"/>
                      </a:lnTo>
                      <a:lnTo>
                        <a:pt x="115460" y="2267789"/>
                      </a:lnTo>
                      <a:cubicBezTo>
                        <a:pt x="140529" y="2058897"/>
                        <a:pt x="140201" y="2130840"/>
                        <a:pt x="140201" y="2053380"/>
                      </a:cubicBezTo>
                      <a:lnTo>
                        <a:pt x="206178" y="1682287"/>
                      </a:lnTo>
                      <a:lnTo>
                        <a:pt x="288650" y="1253469"/>
                      </a:lnTo>
                      <a:lnTo>
                        <a:pt x="404109" y="775171"/>
                      </a:lnTo>
                      <a:lnTo>
                        <a:pt x="478333" y="486544"/>
                      </a:lnTo>
                      <a:lnTo>
                        <a:pt x="577299" y="214409"/>
                      </a:lnTo>
                      <a:cubicBezTo>
                        <a:pt x="669715" y="96796"/>
                        <a:pt x="619074" y="98958"/>
                        <a:pt x="676264" y="98958"/>
                      </a:cubicBezTo>
                      <a:lnTo>
                        <a:pt x="799971" y="0"/>
                      </a:lnTo>
                      <a:lnTo>
                        <a:pt x="940172" y="16493"/>
                      </a:lnTo>
                      <a:lnTo>
                        <a:pt x="1047385" y="115451"/>
                      </a:lnTo>
                      <a:lnTo>
                        <a:pt x="1204080" y="305121"/>
                      </a:lnTo>
                      <a:lnTo>
                        <a:pt x="1319540" y="478297"/>
                      </a:lnTo>
                      <a:lnTo>
                        <a:pt x="1443247" y="659720"/>
                      </a:lnTo>
                      <a:lnTo>
                        <a:pt x="1591695" y="948348"/>
                      </a:lnTo>
                      <a:lnTo>
                        <a:pt x="1748391" y="1195743"/>
                      </a:lnTo>
                      <a:lnTo>
                        <a:pt x="1913333" y="1459631"/>
                      </a:lnTo>
                      <a:lnTo>
                        <a:pt x="2070029" y="1665794"/>
                      </a:lnTo>
                      <a:lnTo>
                        <a:pt x="2185488" y="1822478"/>
                      </a:lnTo>
                      <a:lnTo>
                        <a:pt x="2300948" y="1954422"/>
                      </a:lnTo>
                      <a:lnTo>
                        <a:pt x="2416408" y="2061626"/>
                      </a:lnTo>
                      <a:lnTo>
                        <a:pt x="2556609" y="2160584"/>
                      </a:lnTo>
                      <a:lnTo>
                        <a:pt x="2754540" y="2259542"/>
                      </a:lnTo>
                      <a:lnTo>
                        <a:pt x="2952471" y="2333761"/>
                      </a:lnTo>
                      <a:lnTo>
                        <a:pt x="3092672" y="2383240"/>
                      </a:lnTo>
                      <a:lnTo>
                        <a:pt x="3232873" y="2424472"/>
                      </a:lnTo>
                      <a:lnTo>
                        <a:pt x="3422557" y="2465705"/>
                      </a:lnTo>
                      <a:lnTo>
                        <a:pt x="3636982" y="2531677"/>
                      </a:lnTo>
                      <a:lnTo>
                        <a:pt x="3991609" y="2597649"/>
                      </a:lnTo>
                    </a:path>
                  </a:pathLst>
                </a:custGeom>
                <a:solidFill>
                  <a:srgbClr val="008000"/>
                </a:solidFill>
                <a:ln w="25400" cap="flat" cmpd="sng" algn="ctr">
                  <a:solidFill>
                    <a:schemeClr val="accent4"/>
                  </a:solidFill>
                  <a:prstDash val="solid"/>
                  <a:round/>
                  <a:headEnd type="none" w="med" len="med"/>
                  <a:tailEnd type="none" w="med" len="med"/>
                </a:ln>
                <a:effectLst/>
              </p:spPr>
              <p:txBody>
                <a:bodyPr lIns="97548" tIns="48774" rIns="97548" bIns="48774"/>
                <a:lstStyle/>
                <a:p>
                  <a:pPr defTabSz="975475">
                    <a:defRPr/>
                  </a:pPr>
                  <a:endParaRPr lang="en-US" sz="4500">
                    <a:ea typeface="ヒラギノ角ゴ ProN W3" charset="-128"/>
                    <a:cs typeface="ヒラギノ角ゴ ProN W3" charset="-128"/>
                  </a:endParaRPr>
                </a:p>
              </p:txBody>
            </p:sp>
            <p:cxnSp>
              <p:nvCxnSpPr>
                <p:cNvPr id="116" name="Straight Connector 23"/>
                <p:cNvCxnSpPr>
                  <a:cxnSpLocks noChangeShapeType="1"/>
                </p:cNvCxnSpPr>
                <p:nvPr/>
              </p:nvCxnSpPr>
              <p:spPr bwMode="auto">
                <a:xfrm flipV="1">
                  <a:off x="1015934" y="5476875"/>
                  <a:ext cx="7929762" cy="0"/>
                </a:xfrm>
                <a:prstGeom prst="line">
                  <a:avLst/>
                </a:prstGeom>
                <a:noFill/>
                <a:ln w="28575">
                  <a:solidFill>
                    <a:srgbClr val="FF0000"/>
                  </a:solidFill>
                  <a:prstDash val="lgDash"/>
                  <a:round/>
                  <a:headEnd/>
                  <a:tailEnd/>
                </a:ln>
                <a:extLst>
                  <a:ext uri="{909E8E84-426E-40dd-AFC4-6F175D3DCCD1}">
                    <a14:hiddenFill xmlns:a14="http://schemas.microsoft.com/office/drawing/2010/main">
                      <a:noFill/>
                    </a14:hiddenFill>
                  </a:ext>
                </a:extLst>
              </p:spPr>
            </p:cxnSp>
            <p:cxnSp>
              <p:nvCxnSpPr>
                <p:cNvPr id="117" name="Straight Connector 13"/>
                <p:cNvCxnSpPr>
                  <a:cxnSpLocks noChangeShapeType="1"/>
                </p:cNvCxnSpPr>
                <p:nvPr/>
              </p:nvCxnSpPr>
              <p:spPr bwMode="auto">
                <a:xfrm rot="5400000">
                  <a:off x="2616097" y="5609630"/>
                  <a:ext cx="227409" cy="238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118" name="Straight Connector 14"/>
                <p:cNvCxnSpPr>
                  <a:cxnSpLocks noChangeShapeType="1"/>
                </p:cNvCxnSpPr>
                <p:nvPr/>
              </p:nvCxnSpPr>
              <p:spPr bwMode="auto">
                <a:xfrm rot="5400000">
                  <a:off x="4431795" y="5610225"/>
                  <a:ext cx="227409" cy="119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119" name="Straight Connector 15"/>
                <p:cNvCxnSpPr>
                  <a:cxnSpLocks noChangeShapeType="1"/>
                </p:cNvCxnSpPr>
                <p:nvPr/>
              </p:nvCxnSpPr>
              <p:spPr bwMode="auto">
                <a:xfrm rot="5400000">
                  <a:off x="6248090" y="5610225"/>
                  <a:ext cx="227409" cy="119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sp>
              <p:nvSpPr>
                <p:cNvPr id="120" name="TextBox 119"/>
                <p:cNvSpPr txBox="1"/>
                <p:nvPr/>
              </p:nvSpPr>
              <p:spPr>
                <a:xfrm>
                  <a:off x="6880468" y="5728097"/>
                  <a:ext cx="2510670" cy="735322"/>
                </a:xfrm>
                <a:prstGeom prst="rect">
                  <a:avLst/>
                </a:prstGeom>
                <a:noFill/>
              </p:spPr>
              <p:txBody>
                <a:bodyPr wrap="square" lIns="68585" tIns="34293" rIns="68585" bIns="34293">
                  <a:spAutoFit/>
                </a:bodyPr>
                <a:lstStyle/>
                <a:p>
                  <a:pPr defTabSz="685857">
                    <a:defRPr/>
                  </a:pPr>
                  <a:r>
                    <a:rPr lang="en-GB" sz="1200" kern="0" dirty="0" smtClean="0">
                      <a:solidFill>
                        <a:sysClr val="windowText" lastClr="000000"/>
                      </a:solidFill>
                      <a:latin typeface="Helvetica"/>
                      <a:cs typeface="Helvetica"/>
                    </a:rPr>
                    <a:t>Time (</a:t>
                  </a:r>
                  <a:r>
                    <a:rPr lang="da-DK" sz="1200" kern="0" dirty="0">
                      <a:solidFill>
                        <a:sysClr val="windowText" lastClr="000000"/>
                      </a:solidFill>
                      <a:latin typeface="Helvetica"/>
                      <a:cs typeface="Helvetica"/>
                    </a:rPr>
                    <a:t>m</a:t>
                  </a:r>
                  <a:r>
                    <a:rPr lang="en-GB" sz="1200" kern="0" dirty="0" err="1">
                      <a:solidFill>
                        <a:sysClr val="windowText" lastClr="000000"/>
                      </a:solidFill>
                      <a:latin typeface="Helvetica"/>
                      <a:cs typeface="Helvetica"/>
                    </a:rPr>
                    <a:t>s</a:t>
                  </a:r>
                  <a:r>
                    <a:rPr lang="en-GB" sz="1200" kern="0" dirty="0">
                      <a:solidFill>
                        <a:sysClr val="windowText" lastClr="000000"/>
                      </a:solidFill>
                      <a:latin typeface="Helvetica"/>
                      <a:cs typeface="Helvetica"/>
                    </a:rPr>
                    <a:t>)</a:t>
                  </a:r>
                </a:p>
              </p:txBody>
            </p:sp>
            <p:cxnSp>
              <p:nvCxnSpPr>
                <p:cNvPr id="121" name="Straight Connector 18"/>
                <p:cNvCxnSpPr>
                  <a:cxnSpLocks noChangeShapeType="1"/>
                </p:cNvCxnSpPr>
                <p:nvPr/>
              </p:nvCxnSpPr>
              <p:spPr bwMode="auto">
                <a:xfrm rot="5400000">
                  <a:off x="7910147" y="5598914"/>
                  <a:ext cx="227410" cy="238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122" name="Straight Arrow Connector 20"/>
                <p:cNvCxnSpPr>
                  <a:cxnSpLocks noChangeShapeType="1"/>
                </p:cNvCxnSpPr>
                <p:nvPr/>
              </p:nvCxnSpPr>
              <p:spPr bwMode="auto">
                <a:xfrm rot="5400000" flipH="1" flipV="1">
                  <a:off x="-925382" y="3657005"/>
                  <a:ext cx="3869531" cy="1191"/>
                </a:xfrm>
                <a:prstGeom prst="straightConnector1">
                  <a:avLst/>
                </a:prstGeom>
                <a:noFill/>
                <a:ln w="2857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24" name="Straight Arrow Connector 123"/>
                <p:cNvCxnSpPr>
                  <a:cxnSpLocks noChangeShapeType="1"/>
                </p:cNvCxnSpPr>
                <p:nvPr/>
              </p:nvCxnSpPr>
              <p:spPr bwMode="auto">
                <a:xfrm>
                  <a:off x="1009978" y="5599510"/>
                  <a:ext cx="8103650" cy="1190"/>
                </a:xfrm>
                <a:prstGeom prst="straightConnector1">
                  <a:avLst/>
                </a:prstGeom>
                <a:noFill/>
                <a:ln w="28575">
                  <a:solidFill>
                    <a:srgbClr val="000000"/>
                  </a:solidFill>
                  <a:round/>
                  <a:headEnd/>
                  <a:tailEnd type="arrow" w="med" len="med"/>
                </a:ln>
                <a:extLst>
                  <a:ext uri="{909E8E84-426E-40dd-AFC4-6F175D3DCCD1}">
                    <a14:hiddenFill xmlns:a14="http://schemas.microsoft.com/office/drawing/2010/main">
                      <a:noFill/>
                    </a14:hiddenFill>
                  </a:ext>
                </a:extLst>
              </p:spPr>
            </p:cxnSp>
            <p:sp>
              <p:nvSpPr>
                <p:cNvPr id="125" name="Freeform 124"/>
                <p:cNvSpPr/>
                <p:nvPr/>
              </p:nvSpPr>
              <p:spPr bwMode="auto">
                <a:xfrm>
                  <a:off x="1354182" y="5484019"/>
                  <a:ext cx="457349" cy="107156"/>
                </a:xfrm>
                <a:custGeom>
                  <a:avLst/>
                  <a:gdLst>
                    <a:gd name="connsiteX0" fmla="*/ 0 w 3991609"/>
                    <a:gd name="connsiteY0" fmla="*/ 2564663 h 2597649"/>
                    <a:gd name="connsiteX1" fmla="*/ 57730 w 3991609"/>
                    <a:gd name="connsiteY1" fmla="*/ 2449212 h 2597649"/>
                    <a:gd name="connsiteX2" fmla="*/ 115460 w 3991609"/>
                    <a:gd name="connsiteY2" fmla="*/ 2267789 h 2597649"/>
                    <a:gd name="connsiteX3" fmla="*/ 140201 w 3991609"/>
                    <a:gd name="connsiteY3" fmla="*/ 2053380 h 2597649"/>
                    <a:gd name="connsiteX4" fmla="*/ 206178 w 3991609"/>
                    <a:gd name="connsiteY4" fmla="*/ 1682287 h 2597649"/>
                    <a:gd name="connsiteX5" fmla="*/ 288650 w 3991609"/>
                    <a:gd name="connsiteY5" fmla="*/ 1253469 h 2597649"/>
                    <a:gd name="connsiteX6" fmla="*/ 404109 w 3991609"/>
                    <a:gd name="connsiteY6" fmla="*/ 775171 h 2597649"/>
                    <a:gd name="connsiteX7" fmla="*/ 478333 w 3991609"/>
                    <a:gd name="connsiteY7" fmla="*/ 486544 h 2597649"/>
                    <a:gd name="connsiteX8" fmla="*/ 577299 w 3991609"/>
                    <a:gd name="connsiteY8" fmla="*/ 214409 h 2597649"/>
                    <a:gd name="connsiteX9" fmla="*/ 676264 w 3991609"/>
                    <a:gd name="connsiteY9" fmla="*/ 98958 h 2597649"/>
                    <a:gd name="connsiteX10" fmla="*/ 799971 w 3991609"/>
                    <a:gd name="connsiteY10" fmla="*/ 0 h 2597649"/>
                    <a:gd name="connsiteX11" fmla="*/ 940172 w 3991609"/>
                    <a:gd name="connsiteY11" fmla="*/ 16493 h 2597649"/>
                    <a:gd name="connsiteX12" fmla="*/ 1047385 w 3991609"/>
                    <a:gd name="connsiteY12" fmla="*/ 115451 h 2597649"/>
                    <a:gd name="connsiteX13" fmla="*/ 1204080 w 3991609"/>
                    <a:gd name="connsiteY13" fmla="*/ 305121 h 2597649"/>
                    <a:gd name="connsiteX14" fmla="*/ 1319540 w 3991609"/>
                    <a:gd name="connsiteY14" fmla="*/ 478297 h 2597649"/>
                    <a:gd name="connsiteX15" fmla="*/ 1443247 w 3991609"/>
                    <a:gd name="connsiteY15" fmla="*/ 659720 h 2597649"/>
                    <a:gd name="connsiteX16" fmla="*/ 1591695 w 3991609"/>
                    <a:gd name="connsiteY16" fmla="*/ 948348 h 2597649"/>
                    <a:gd name="connsiteX17" fmla="*/ 1748391 w 3991609"/>
                    <a:gd name="connsiteY17" fmla="*/ 1195743 h 2597649"/>
                    <a:gd name="connsiteX18" fmla="*/ 1913333 w 3991609"/>
                    <a:gd name="connsiteY18" fmla="*/ 1459631 h 2597649"/>
                    <a:gd name="connsiteX19" fmla="*/ 2070029 w 3991609"/>
                    <a:gd name="connsiteY19" fmla="*/ 1665794 h 2597649"/>
                    <a:gd name="connsiteX20" fmla="*/ 2185488 w 3991609"/>
                    <a:gd name="connsiteY20" fmla="*/ 1822478 h 2597649"/>
                    <a:gd name="connsiteX21" fmla="*/ 2300948 w 3991609"/>
                    <a:gd name="connsiteY21" fmla="*/ 1954422 h 2597649"/>
                    <a:gd name="connsiteX22" fmla="*/ 2416408 w 3991609"/>
                    <a:gd name="connsiteY22" fmla="*/ 2061626 h 2597649"/>
                    <a:gd name="connsiteX23" fmla="*/ 2556609 w 3991609"/>
                    <a:gd name="connsiteY23" fmla="*/ 2160584 h 2597649"/>
                    <a:gd name="connsiteX24" fmla="*/ 2754540 w 3991609"/>
                    <a:gd name="connsiteY24" fmla="*/ 2259542 h 2597649"/>
                    <a:gd name="connsiteX25" fmla="*/ 2952471 w 3991609"/>
                    <a:gd name="connsiteY25" fmla="*/ 2333761 h 2597649"/>
                    <a:gd name="connsiteX26" fmla="*/ 3092672 w 3991609"/>
                    <a:gd name="connsiteY26" fmla="*/ 2383240 h 2597649"/>
                    <a:gd name="connsiteX27" fmla="*/ 3232873 w 3991609"/>
                    <a:gd name="connsiteY27" fmla="*/ 2424472 h 2597649"/>
                    <a:gd name="connsiteX28" fmla="*/ 3422557 w 3991609"/>
                    <a:gd name="connsiteY28" fmla="*/ 2465705 h 2597649"/>
                    <a:gd name="connsiteX29" fmla="*/ 3636982 w 3991609"/>
                    <a:gd name="connsiteY29" fmla="*/ 2531677 h 2597649"/>
                    <a:gd name="connsiteX30" fmla="*/ 3991609 w 3991609"/>
                    <a:gd name="connsiteY30" fmla="*/ 2597649 h 259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91609" h="2597649">
                      <a:moveTo>
                        <a:pt x="0" y="2564663"/>
                      </a:moveTo>
                      <a:lnTo>
                        <a:pt x="57730" y="2449212"/>
                      </a:lnTo>
                      <a:lnTo>
                        <a:pt x="115460" y="2267789"/>
                      </a:lnTo>
                      <a:cubicBezTo>
                        <a:pt x="140529" y="2058897"/>
                        <a:pt x="140201" y="2130840"/>
                        <a:pt x="140201" y="2053380"/>
                      </a:cubicBezTo>
                      <a:lnTo>
                        <a:pt x="206178" y="1682287"/>
                      </a:lnTo>
                      <a:lnTo>
                        <a:pt x="288650" y="1253469"/>
                      </a:lnTo>
                      <a:lnTo>
                        <a:pt x="404109" y="775171"/>
                      </a:lnTo>
                      <a:lnTo>
                        <a:pt x="478333" y="486544"/>
                      </a:lnTo>
                      <a:lnTo>
                        <a:pt x="577299" y="214409"/>
                      </a:lnTo>
                      <a:cubicBezTo>
                        <a:pt x="669715" y="96796"/>
                        <a:pt x="619074" y="98958"/>
                        <a:pt x="676264" y="98958"/>
                      </a:cubicBezTo>
                      <a:lnTo>
                        <a:pt x="799971" y="0"/>
                      </a:lnTo>
                      <a:lnTo>
                        <a:pt x="940172" y="16493"/>
                      </a:lnTo>
                      <a:lnTo>
                        <a:pt x="1047385" y="115451"/>
                      </a:lnTo>
                      <a:lnTo>
                        <a:pt x="1204080" y="305121"/>
                      </a:lnTo>
                      <a:lnTo>
                        <a:pt x="1319540" y="478297"/>
                      </a:lnTo>
                      <a:lnTo>
                        <a:pt x="1443247" y="659720"/>
                      </a:lnTo>
                      <a:lnTo>
                        <a:pt x="1591695" y="948348"/>
                      </a:lnTo>
                      <a:lnTo>
                        <a:pt x="1748391" y="1195743"/>
                      </a:lnTo>
                      <a:lnTo>
                        <a:pt x="1913333" y="1459631"/>
                      </a:lnTo>
                      <a:lnTo>
                        <a:pt x="2070029" y="1665794"/>
                      </a:lnTo>
                      <a:lnTo>
                        <a:pt x="2185488" y="1822478"/>
                      </a:lnTo>
                      <a:lnTo>
                        <a:pt x="2300948" y="1954422"/>
                      </a:lnTo>
                      <a:lnTo>
                        <a:pt x="2416408" y="2061626"/>
                      </a:lnTo>
                      <a:lnTo>
                        <a:pt x="2556609" y="2160584"/>
                      </a:lnTo>
                      <a:lnTo>
                        <a:pt x="2754540" y="2259542"/>
                      </a:lnTo>
                      <a:lnTo>
                        <a:pt x="2952471" y="2333761"/>
                      </a:lnTo>
                      <a:lnTo>
                        <a:pt x="3092672" y="2383240"/>
                      </a:lnTo>
                      <a:lnTo>
                        <a:pt x="3232873" y="2424472"/>
                      </a:lnTo>
                      <a:lnTo>
                        <a:pt x="3422557" y="2465705"/>
                      </a:lnTo>
                      <a:lnTo>
                        <a:pt x="3636982" y="2531677"/>
                      </a:lnTo>
                      <a:lnTo>
                        <a:pt x="3991609" y="2597649"/>
                      </a:lnTo>
                    </a:path>
                  </a:pathLst>
                </a:custGeom>
                <a:solidFill>
                  <a:schemeClr val="accent4"/>
                </a:solidFill>
                <a:ln w="25400" cap="flat" cmpd="sng" algn="ctr">
                  <a:solidFill>
                    <a:schemeClr val="accent4"/>
                  </a:solidFill>
                  <a:prstDash val="solid"/>
                  <a:round/>
                  <a:headEnd type="none" w="med" len="med"/>
                  <a:tailEnd type="none" w="med" len="med"/>
                </a:ln>
                <a:effectLst/>
              </p:spPr>
              <p:txBody>
                <a:bodyPr lIns="97548" tIns="48774" rIns="97548" bIns="48774"/>
                <a:lstStyle/>
                <a:p>
                  <a:pPr defTabSz="975475">
                    <a:defRPr/>
                  </a:pPr>
                  <a:endParaRPr lang="en-US" sz="4500">
                    <a:ea typeface="ヒラギノ角ゴ ProN W3" charset="-128"/>
                    <a:cs typeface="ヒラギノ角ゴ ProN W3" charset="-128"/>
                  </a:endParaRPr>
                </a:p>
              </p:txBody>
            </p:sp>
          </p:grpSp>
        </p:grpSp>
      </p:grpSp>
    </p:spTree>
    <p:extLst>
      <p:ext uri="{BB962C8B-B14F-4D97-AF65-F5344CB8AC3E}">
        <p14:creationId xmlns:p14="http://schemas.microsoft.com/office/powerpoint/2010/main" val="34036497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a:xfrm>
            <a:off x="593512" y="-1"/>
            <a:ext cx="6658188" cy="1441451"/>
          </a:xfrm>
        </p:spPr>
        <p:txBody>
          <a:bodyPr/>
          <a:lstStyle/>
          <a:p>
            <a:r>
              <a:rPr lang="sv-SE" dirty="0" smtClean="0"/>
              <a:t>Initial Operations - </a:t>
            </a:r>
            <a:r>
              <a:rPr lang="sv-SE" dirty="0" err="1" smtClean="0"/>
              <a:t>main</a:t>
            </a:r>
            <a:r>
              <a:rPr lang="sv-SE" dirty="0" smtClean="0"/>
              <a:t> </a:t>
            </a:r>
            <a:r>
              <a:rPr lang="sv-SE" dirty="0" err="1" smtClean="0"/>
              <a:t>activities</a:t>
            </a:r>
            <a:r>
              <a:rPr lang="sv-SE" dirty="0" smtClean="0"/>
              <a:t> for instruments</a:t>
            </a:r>
            <a:endParaRPr lang="sv-SE" sz="1800" dirty="0"/>
          </a:p>
        </p:txBody>
      </p:sp>
      <p:sp>
        <p:nvSpPr>
          <p:cNvPr id="4" name="Underrubrik 8"/>
          <p:cNvSpPr>
            <a:spLocks noGrp="1"/>
          </p:cNvSpPr>
          <p:nvPr>
            <p:ph type="subTitle" idx="1"/>
          </p:nvPr>
        </p:nvSpPr>
        <p:spPr>
          <a:xfrm>
            <a:off x="571617" y="1955801"/>
            <a:ext cx="8109838" cy="4440810"/>
          </a:xfrm>
        </p:spPr>
        <p:txBody>
          <a:bodyPr/>
          <a:lstStyle/>
          <a:p>
            <a:pPr marL="54000" indent="0">
              <a:lnSpc>
                <a:spcPct val="90000"/>
              </a:lnSpc>
              <a:buNone/>
            </a:pPr>
            <a:r>
              <a:rPr lang="en-GB" sz="2000" b="1" dirty="0"/>
              <a:t>Initial Operations - Instruments  </a:t>
            </a:r>
          </a:p>
          <a:p>
            <a:pPr>
              <a:lnSpc>
                <a:spcPct val="90000"/>
              </a:lnSpc>
            </a:pPr>
            <a:r>
              <a:rPr lang="en-GB" sz="2000" dirty="0"/>
              <a:t>Follows the “cold” commissioning without beam. </a:t>
            </a:r>
          </a:p>
          <a:p>
            <a:pPr>
              <a:lnSpc>
                <a:spcPct val="90000"/>
              </a:lnSpc>
            </a:pPr>
            <a:r>
              <a:rPr lang="en-GB" sz="2000" dirty="0"/>
              <a:t>Begins with hot commissioning (with neutrons) and scientific commissioning of first instruments. Requires a few month with beam</a:t>
            </a:r>
          </a:p>
          <a:p>
            <a:pPr>
              <a:lnSpc>
                <a:spcPct val="90000"/>
              </a:lnSpc>
            </a:pPr>
            <a:r>
              <a:rPr lang="en-GB" sz="2000" dirty="0"/>
              <a:t>Optimisation and corrections, calibration experiments</a:t>
            </a:r>
          </a:p>
          <a:p>
            <a:pPr>
              <a:lnSpc>
                <a:spcPct val="90000"/>
              </a:lnSpc>
            </a:pPr>
            <a:r>
              <a:rPr lang="en-GB" sz="2000" dirty="0"/>
              <a:t>First calls for “Best effort” experiments in 2022</a:t>
            </a:r>
          </a:p>
          <a:p>
            <a:pPr>
              <a:lnSpc>
                <a:spcPct val="90000"/>
              </a:lnSpc>
            </a:pPr>
            <a:r>
              <a:rPr lang="en-GB" sz="2000" dirty="0"/>
              <a:t>Ensures reliability before start of regular User Programme</a:t>
            </a:r>
          </a:p>
          <a:p>
            <a:pPr>
              <a:lnSpc>
                <a:spcPct val="90000"/>
              </a:lnSpc>
            </a:pPr>
            <a:r>
              <a:rPr lang="en-GB" sz="2000" dirty="0"/>
              <a:t>User Programme will include six instruments in 2023,</a:t>
            </a:r>
            <a:br>
              <a:rPr lang="en-GB" sz="2000" dirty="0"/>
            </a:br>
            <a:r>
              <a:rPr lang="en-GB" sz="2000" dirty="0"/>
              <a:t>with 2-3 additional instruments available per year</a:t>
            </a:r>
          </a:p>
        </p:txBody>
      </p:sp>
    </p:spTree>
    <p:extLst>
      <p:ext uri="{BB962C8B-B14F-4D97-AF65-F5344CB8AC3E}">
        <p14:creationId xmlns:p14="http://schemas.microsoft.com/office/powerpoint/2010/main" val="34717733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derrubrik 8"/>
          <p:cNvSpPr>
            <a:spLocks noGrp="1"/>
          </p:cNvSpPr>
          <p:nvPr>
            <p:ph type="subTitle" idx="1"/>
          </p:nvPr>
        </p:nvSpPr>
        <p:spPr>
          <a:xfrm>
            <a:off x="130055" y="1551622"/>
            <a:ext cx="8652469" cy="4754217"/>
          </a:xfrm>
        </p:spPr>
        <p:txBody>
          <a:bodyPr/>
          <a:lstStyle/>
          <a:p>
            <a:pPr marL="378900">
              <a:spcBef>
                <a:spcPts val="1800"/>
              </a:spcBef>
              <a:spcAft>
                <a:spcPts val="0"/>
              </a:spcAft>
            </a:pPr>
            <a:r>
              <a:rPr lang="en-US" sz="2000" dirty="0"/>
              <a:t>Plans for initial operations under revision based on the feedback from advisory committees, governing committees, reviews, and internal planning</a:t>
            </a:r>
          </a:p>
          <a:p>
            <a:pPr marL="630000" lvl="1">
              <a:spcBef>
                <a:spcPts val="1800"/>
              </a:spcBef>
              <a:spcAft>
                <a:spcPts val="0"/>
              </a:spcAft>
            </a:pPr>
            <a:r>
              <a:rPr lang="en-US" sz="2000" dirty="0"/>
              <a:t>Initial Operations should be triggered by activities related to the production of neutrons and not accelerator commissioning (STC);</a:t>
            </a:r>
          </a:p>
          <a:p>
            <a:pPr marL="630000" lvl="1">
              <a:spcBef>
                <a:spcPts val="1800"/>
              </a:spcBef>
              <a:spcAft>
                <a:spcPts val="0"/>
              </a:spcAft>
            </a:pPr>
            <a:r>
              <a:rPr lang="en-US" sz="2000" dirty="0"/>
              <a:t>The ramp up of the instrument program should be realistic (STC and Ops review);</a:t>
            </a:r>
          </a:p>
          <a:p>
            <a:pPr marL="630000" lvl="1">
              <a:spcBef>
                <a:spcPts val="1800"/>
              </a:spcBef>
              <a:spcAft>
                <a:spcPts val="0"/>
              </a:spcAft>
            </a:pPr>
            <a:r>
              <a:rPr lang="en-GB" sz="2000" dirty="0"/>
              <a:t>Start with modest operation schedule: 180 days/y for neutron production. Ramp up to 200 days/year when facility has matured (Ops Review);</a:t>
            </a:r>
            <a:endParaRPr lang="en-US" sz="2000" dirty="0"/>
          </a:p>
          <a:p>
            <a:pPr marL="630000" lvl="1">
              <a:spcBef>
                <a:spcPts val="1800"/>
              </a:spcBef>
              <a:spcAft>
                <a:spcPts val="0"/>
              </a:spcAft>
            </a:pPr>
            <a:r>
              <a:rPr lang="en-US" sz="2000" dirty="0"/>
              <a:t>The transition from construction into operations should recognize the need for continuity in staffing and support (Ops Review); and,</a:t>
            </a:r>
          </a:p>
          <a:p>
            <a:pPr marL="630000" lvl="1">
              <a:spcBef>
                <a:spcPts val="1800"/>
              </a:spcBef>
              <a:spcAft>
                <a:spcPts val="0"/>
              </a:spcAft>
            </a:pPr>
            <a:r>
              <a:rPr lang="en-US" sz="2000" dirty="0"/>
              <a:t>Operations support should include the capital budgets needed to complete and maintain the 22 public instruments (Ops Review and Internal Plans).</a:t>
            </a:r>
            <a:endParaRPr lang="en-GB" sz="2000" dirty="0"/>
          </a:p>
        </p:txBody>
      </p:sp>
      <p:sp>
        <p:nvSpPr>
          <p:cNvPr id="8" name="Rubrik 7"/>
          <p:cNvSpPr>
            <a:spLocks noGrp="1"/>
          </p:cNvSpPr>
          <p:nvPr>
            <p:ph type="title"/>
          </p:nvPr>
        </p:nvSpPr>
        <p:spPr/>
        <p:txBody>
          <a:bodyPr/>
          <a:lstStyle/>
          <a:p>
            <a:r>
              <a:rPr lang="sv-SE" sz="3200" dirty="0" smtClean="0"/>
              <a:t>Plans for initial operations</a:t>
            </a:r>
            <a:endParaRPr lang="sv-SE" sz="3200" dirty="0"/>
          </a:p>
        </p:txBody>
      </p:sp>
    </p:spTree>
    <p:extLst>
      <p:ext uri="{BB962C8B-B14F-4D97-AF65-F5344CB8AC3E}">
        <p14:creationId xmlns:p14="http://schemas.microsoft.com/office/powerpoint/2010/main" val="20895213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Licensing - Time Schedule</a:t>
            </a:r>
            <a:endParaRPr lang="en-US" dirty="0"/>
          </a:p>
        </p:txBody>
      </p:sp>
      <p:grpSp>
        <p:nvGrpSpPr>
          <p:cNvPr id="126" name="Group 125"/>
          <p:cNvGrpSpPr/>
          <p:nvPr/>
        </p:nvGrpSpPr>
        <p:grpSpPr>
          <a:xfrm>
            <a:off x="275896" y="1416892"/>
            <a:ext cx="8643860" cy="4405943"/>
            <a:chOff x="275896" y="1416892"/>
            <a:chExt cx="8643860" cy="4405943"/>
          </a:xfrm>
        </p:grpSpPr>
        <p:sp>
          <p:nvSpPr>
            <p:cNvPr id="127" name="Rectangle 126"/>
            <p:cNvSpPr>
              <a:spLocks/>
            </p:cNvSpPr>
            <p:nvPr/>
          </p:nvSpPr>
          <p:spPr bwMode="auto">
            <a:xfrm>
              <a:off x="275896" y="1971818"/>
              <a:ext cx="8289997" cy="1200470"/>
            </a:xfrm>
            <a:prstGeom prst="rect">
              <a:avLst/>
            </a:prstGeom>
            <a:solidFill>
              <a:srgbClr val="FD6000">
                <a:alpha val="13725"/>
              </a:srgbClr>
            </a:solidFill>
            <a:ln w="25400">
              <a:noFill/>
              <a:miter lim="800000"/>
              <a:headEnd/>
              <a:tailEnd/>
            </a:ln>
          </p:spPr>
          <p:txBody>
            <a:bodyPr lIns="0" tIns="0" rIns="0" bIns="0">
              <a:prstTxWarp prst="textNoShape">
                <a:avLst/>
              </a:prstTxWarp>
            </a:bodyPr>
            <a:lstStyle/>
            <a:p>
              <a:pPr defTabSz="457200"/>
              <a:endParaRPr lang="sv-SE">
                <a:solidFill>
                  <a:prstClr val="black"/>
                </a:solidFill>
                <a:latin typeface="Calibri"/>
              </a:endParaRPr>
            </a:p>
          </p:txBody>
        </p:sp>
        <p:sp>
          <p:nvSpPr>
            <p:cNvPr id="128" name="Rectangle 127"/>
            <p:cNvSpPr>
              <a:spLocks/>
            </p:cNvSpPr>
            <p:nvPr/>
          </p:nvSpPr>
          <p:spPr bwMode="auto">
            <a:xfrm>
              <a:off x="279266" y="3376175"/>
              <a:ext cx="8309714" cy="1067055"/>
            </a:xfrm>
            <a:prstGeom prst="rect">
              <a:avLst/>
            </a:prstGeom>
            <a:solidFill>
              <a:srgbClr val="00FF00">
                <a:alpha val="10980"/>
              </a:srgbClr>
            </a:solidFill>
            <a:ln w="25400">
              <a:noFill/>
              <a:miter lim="800000"/>
              <a:headEnd/>
              <a:tailEnd/>
            </a:ln>
          </p:spPr>
          <p:txBody>
            <a:bodyPr lIns="0" tIns="0" rIns="0" bIns="0">
              <a:prstTxWarp prst="textNoShape">
                <a:avLst/>
              </a:prstTxWarp>
            </a:bodyPr>
            <a:lstStyle/>
            <a:p>
              <a:pPr defTabSz="457200"/>
              <a:endParaRPr lang="sv-SE">
                <a:solidFill>
                  <a:prstClr val="black"/>
                </a:solidFill>
                <a:latin typeface="Calibri"/>
              </a:endParaRPr>
            </a:p>
          </p:txBody>
        </p:sp>
        <p:sp>
          <p:nvSpPr>
            <p:cNvPr id="129" name="Rectangle 128"/>
            <p:cNvSpPr>
              <a:spLocks/>
            </p:cNvSpPr>
            <p:nvPr/>
          </p:nvSpPr>
          <p:spPr bwMode="auto">
            <a:xfrm>
              <a:off x="337993" y="4755781"/>
              <a:ext cx="8309714" cy="1067054"/>
            </a:xfrm>
            <a:prstGeom prst="rect">
              <a:avLst/>
            </a:prstGeom>
            <a:solidFill>
              <a:srgbClr val="FEFDD5"/>
            </a:solidFill>
            <a:ln w="25400">
              <a:noFill/>
              <a:miter lim="800000"/>
              <a:headEnd/>
              <a:tailEnd/>
            </a:ln>
          </p:spPr>
          <p:txBody>
            <a:bodyPr lIns="0" tIns="0" rIns="0" bIns="0">
              <a:prstTxWarp prst="textNoShape">
                <a:avLst/>
              </a:prstTxWarp>
            </a:bodyPr>
            <a:lstStyle/>
            <a:p>
              <a:pPr defTabSz="457200"/>
              <a:endParaRPr lang="sv-SE">
                <a:solidFill>
                  <a:prstClr val="black"/>
                </a:solidFill>
                <a:latin typeface="Calibri"/>
              </a:endParaRPr>
            </a:p>
          </p:txBody>
        </p:sp>
        <p:grpSp>
          <p:nvGrpSpPr>
            <p:cNvPr id="130" name="Group 129"/>
            <p:cNvGrpSpPr>
              <a:grpSpLocks/>
            </p:cNvGrpSpPr>
            <p:nvPr/>
          </p:nvGrpSpPr>
          <p:grpSpPr bwMode="auto">
            <a:xfrm>
              <a:off x="3804918" y="4928323"/>
              <a:ext cx="804758" cy="710479"/>
              <a:chOff x="-1312" y="20"/>
              <a:chExt cx="800" cy="756"/>
            </a:xfrm>
          </p:grpSpPr>
          <p:sp>
            <p:nvSpPr>
              <p:cNvPr id="174" name="AutoShape 7"/>
              <p:cNvSpPr>
                <a:spLocks/>
              </p:cNvSpPr>
              <p:nvPr/>
            </p:nvSpPr>
            <p:spPr bwMode="auto">
              <a:xfrm>
                <a:off x="-1312" y="20"/>
                <a:ext cx="800" cy="756"/>
              </a:xfrm>
              <a:prstGeom prst="diamond">
                <a:avLst/>
              </a:prstGeom>
              <a:solidFill>
                <a:srgbClr val="6EC72E"/>
              </a:solidFill>
              <a:ln w="9525">
                <a:solidFill>
                  <a:srgbClr val="4A7DBB"/>
                </a:solidFill>
                <a:prstDash val="solid"/>
                <a:miter lim="800000"/>
                <a:headEnd type="none" w="med" len="med"/>
                <a:tailEnd type="none" w="med" len="med"/>
              </a:ln>
              <a:effectLst>
                <a:outerShdw blurRad="38100" dist="22999" dir="5400000" algn="ctr" rotWithShape="0">
                  <a:schemeClr val="bg2">
                    <a:alpha val="34999"/>
                  </a:schemeClr>
                </a:outerShdw>
              </a:effectLst>
            </p:spPr>
            <p:txBody>
              <a:bodyPr lIns="0" tIns="0" rIns="0" bIns="0">
                <a:prstTxWarp prst="textNoShape">
                  <a:avLst/>
                </a:prstTxWarp>
              </a:bodyPr>
              <a:lstStyle/>
              <a:p>
                <a:pPr defTabSz="457200">
                  <a:defRPr/>
                </a:pPr>
                <a:endParaRPr lang="sv-SE">
                  <a:solidFill>
                    <a:prstClr val="black"/>
                  </a:solidFill>
                  <a:latin typeface="Calibri"/>
                </a:endParaRPr>
              </a:p>
            </p:txBody>
          </p:sp>
          <p:sp>
            <p:nvSpPr>
              <p:cNvPr id="175" name="Rectangle 8"/>
              <p:cNvSpPr>
                <a:spLocks/>
              </p:cNvSpPr>
              <p:nvPr/>
            </p:nvSpPr>
            <p:spPr bwMode="auto">
              <a:xfrm>
                <a:off x="-1166" y="82"/>
                <a:ext cx="511" cy="630"/>
              </a:xfrm>
              <a:prstGeom prst="rect">
                <a:avLst/>
              </a:prstGeom>
              <a:noFill/>
              <a:ln w="12700">
                <a:noFill/>
                <a:miter lim="800000"/>
                <a:headEnd/>
                <a:tailEnd/>
              </a:ln>
            </p:spPr>
            <p:txBody>
              <a:bodyPr lIns="0" tIns="0" rIns="0" bIns="0">
                <a:prstTxWarp prst="textNoShape">
                  <a:avLst/>
                </a:prstTxWarp>
              </a:bodyPr>
              <a:lstStyle/>
              <a:p>
                <a:pPr defTabSz="457200"/>
                <a:endParaRPr lang="en-US" sz="900" dirty="0">
                  <a:solidFill>
                    <a:prstClr val="black"/>
                  </a:solidFill>
                  <a:latin typeface="Calibri Bold" charset="0"/>
                  <a:ea typeface="Calibri Bold" charset="0"/>
                  <a:cs typeface="Calibri Bold" charset="0"/>
                  <a:sym typeface="Calibri Bold" charset="0"/>
                </a:endParaRPr>
              </a:p>
              <a:p>
                <a:pPr defTabSz="457200"/>
                <a:r>
                  <a:rPr lang="en-US" sz="900" dirty="0" smtClean="0">
                    <a:solidFill>
                      <a:prstClr val="black"/>
                    </a:solidFill>
                    <a:latin typeface="Calibri Bold" charset="0"/>
                    <a:ea typeface="Calibri Bold" charset="0"/>
                    <a:cs typeface="Calibri Bold" charset="0"/>
                    <a:sym typeface="Calibri Bold" charset="0"/>
                  </a:rPr>
                  <a:t>Detail Plan approved</a:t>
                </a:r>
                <a:endParaRPr lang="en-US" sz="900" dirty="0">
                  <a:solidFill>
                    <a:prstClr val="black"/>
                  </a:solidFill>
                  <a:latin typeface="Calibri Bold" charset="0"/>
                  <a:ea typeface="Calibri Bold" charset="0"/>
                  <a:cs typeface="Calibri Bold" charset="0"/>
                  <a:sym typeface="Calibri Bold" charset="0"/>
                </a:endParaRPr>
              </a:p>
            </p:txBody>
          </p:sp>
        </p:grpSp>
        <p:sp>
          <p:nvSpPr>
            <p:cNvPr id="131" name="Rectangle 14"/>
            <p:cNvSpPr>
              <a:spLocks/>
            </p:cNvSpPr>
            <p:nvPr/>
          </p:nvSpPr>
          <p:spPr bwMode="auto">
            <a:xfrm>
              <a:off x="288658" y="2268754"/>
              <a:ext cx="870395" cy="474097"/>
            </a:xfrm>
            <a:prstGeom prst="rect">
              <a:avLst/>
            </a:prstGeom>
            <a:noFill/>
            <a:ln w="12700">
              <a:noFill/>
              <a:miter lim="800000"/>
              <a:headEnd/>
              <a:tailEnd/>
            </a:ln>
          </p:spPr>
          <p:txBody>
            <a:bodyPr lIns="28063" tIns="28063" rIns="28063" bIns="28063">
              <a:prstTxWarp prst="textNoShape">
                <a:avLst/>
              </a:prstTxWarp>
            </a:bodyPr>
            <a:lstStyle/>
            <a:p>
              <a:pPr defTabSz="457200"/>
              <a:r>
                <a:rPr lang="en-US" sz="1200" dirty="0">
                  <a:solidFill>
                    <a:srgbClr val="E36C09"/>
                  </a:solidFill>
                  <a:latin typeface="Calibri Bold" charset="0"/>
                  <a:ea typeface="Calibri Bold" charset="0"/>
                  <a:cs typeface="Calibri Bold" charset="0"/>
                  <a:sym typeface="Calibri Bold" charset="0"/>
                </a:rPr>
                <a:t>Radiation Protection Act</a:t>
              </a:r>
            </a:p>
          </p:txBody>
        </p:sp>
        <p:sp>
          <p:nvSpPr>
            <p:cNvPr id="132" name="Rectangle 15"/>
            <p:cNvSpPr>
              <a:spLocks/>
            </p:cNvSpPr>
            <p:nvPr/>
          </p:nvSpPr>
          <p:spPr bwMode="auto">
            <a:xfrm>
              <a:off x="356595" y="3669200"/>
              <a:ext cx="1044321" cy="331201"/>
            </a:xfrm>
            <a:prstGeom prst="rect">
              <a:avLst/>
            </a:prstGeom>
            <a:noFill/>
            <a:ln w="12700">
              <a:noFill/>
              <a:miter lim="800000"/>
              <a:headEnd/>
              <a:tailEnd/>
            </a:ln>
          </p:spPr>
          <p:txBody>
            <a:bodyPr lIns="28063" tIns="28063" rIns="28063" bIns="28063">
              <a:prstTxWarp prst="textNoShape">
                <a:avLst/>
              </a:prstTxWarp>
            </a:bodyPr>
            <a:lstStyle/>
            <a:p>
              <a:pPr defTabSz="457200"/>
              <a:r>
                <a:rPr lang="en-US" sz="1200" dirty="0" smtClean="0">
                  <a:solidFill>
                    <a:srgbClr val="5F497A"/>
                  </a:solidFill>
                  <a:latin typeface="Calibri Bold" charset="0"/>
                  <a:ea typeface="Calibri Bold" charset="0"/>
                  <a:cs typeface="Calibri Bold" charset="0"/>
                  <a:sym typeface="Calibri Bold" charset="0"/>
                </a:rPr>
                <a:t>Environ-</a:t>
              </a:r>
              <a:br>
                <a:rPr lang="en-US" sz="1200" dirty="0" smtClean="0">
                  <a:solidFill>
                    <a:srgbClr val="5F497A"/>
                  </a:solidFill>
                  <a:latin typeface="Calibri Bold" charset="0"/>
                  <a:ea typeface="Calibri Bold" charset="0"/>
                  <a:cs typeface="Calibri Bold" charset="0"/>
                  <a:sym typeface="Calibri Bold" charset="0"/>
                </a:rPr>
              </a:br>
              <a:r>
                <a:rPr lang="en-US" sz="1200" dirty="0" smtClean="0">
                  <a:solidFill>
                    <a:srgbClr val="5F497A"/>
                  </a:solidFill>
                  <a:latin typeface="Calibri Bold" charset="0"/>
                  <a:ea typeface="Calibri Bold" charset="0"/>
                  <a:cs typeface="Calibri Bold" charset="0"/>
                  <a:sym typeface="Calibri Bold" charset="0"/>
                </a:rPr>
                <a:t>mental </a:t>
              </a:r>
            </a:p>
            <a:p>
              <a:pPr defTabSz="457200"/>
              <a:r>
                <a:rPr lang="en-US" sz="1200" dirty="0" smtClean="0">
                  <a:solidFill>
                    <a:srgbClr val="5F497A"/>
                  </a:solidFill>
                  <a:latin typeface="Calibri Bold" charset="0"/>
                  <a:ea typeface="Calibri Bold" charset="0"/>
                  <a:cs typeface="Calibri Bold" charset="0"/>
                  <a:sym typeface="Calibri Bold" charset="0"/>
                </a:rPr>
                <a:t>Code</a:t>
              </a:r>
              <a:endParaRPr lang="en-US" sz="1200" dirty="0">
                <a:solidFill>
                  <a:srgbClr val="5F497A"/>
                </a:solidFill>
                <a:latin typeface="Calibri Bold" charset="0"/>
                <a:ea typeface="Calibri Bold" charset="0"/>
                <a:cs typeface="Calibri Bold" charset="0"/>
                <a:sym typeface="Calibri Bold" charset="0"/>
              </a:endParaRPr>
            </a:p>
          </p:txBody>
        </p:sp>
        <p:sp>
          <p:nvSpPr>
            <p:cNvPr id="133" name="Rectangle 16"/>
            <p:cNvSpPr>
              <a:spLocks/>
            </p:cNvSpPr>
            <p:nvPr/>
          </p:nvSpPr>
          <p:spPr bwMode="auto">
            <a:xfrm>
              <a:off x="298983" y="4994713"/>
              <a:ext cx="1133256" cy="474098"/>
            </a:xfrm>
            <a:prstGeom prst="rect">
              <a:avLst/>
            </a:prstGeom>
            <a:noFill/>
            <a:ln w="12700">
              <a:noFill/>
              <a:miter lim="800000"/>
              <a:headEnd/>
              <a:tailEnd/>
            </a:ln>
          </p:spPr>
          <p:txBody>
            <a:bodyPr lIns="28063" tIns="28063" rIns="28063" bIns="28063">
              <a:prstTxWarp prst="textNoShape">
                <a:avLst/>
              </a:prstTxWarp>
            </a:bodyPr>
            <a:lstStyle/>
            <a:p>
              <a:pPr defTabSz="457200"/>
              <a:r>
                <a:rPr lang="en-US" sz="1200" dirty="0">
                  <a:solidFill>
                    <a:srgbClr val="AD930C"/>
                  </a:solidFill>
                  <a:latin typeface="Calibri Bold" charset="0"/>
                  <a:ea typeface="Calibri Bold" charset="0"/>
                  <a:cs typeface="Calibri Bold" charset="0"/>
                  <a:sym typeface="Calibri Bold" charset="0"/>
                </a:rPr>
                <a:t>Planning &amp;</a:t>
              </a:r>
              <a:br>
                <a:rPr lang="en-US" sz="1200" dirty="0">
                  <a:solidFill>
                    <a:srgbClr val="AD930C"/>
                  </a:solidFill>
                  <a:latin typeface="Calibri Bold" charset="0"/>
                  <a:ea typeface="Calibri Bold" charset="0"/>
                  <a:cs typeface="Calibri Bold" charset="0"/>
                  <a:sym typeface="Calibri Bold" charset="0"/>
                </a:rPr>
              </a:br>
              <a:r>
                <a:rPr lang="en-US" sz="1200" dirty="0">
                  <a:solidFill>
                    <a:srgbClr val="AD930C"/>
                  </a:solidFill>
                  <a:latin typeface="Calibri Bold" charset="0"/>
                  <a:ea typeface="Calibri Bold" charset="0"/>
                  <a:cs typeface="Calibri Bold" charset="0"/>
                  <a:sym typeface="Calibri Bold" charset="0"/>
                </a:rPr>
                <a:t>Building Act</a:t>
              </a:r>
              <a:endParaRPr lang="en-US" sz="1200" dirty="0">
                <a:solidFill>
                  <a:prstClr val="black"/>
                </a:solidFill>
                <a:latin typeface="Calibri Bold" charset="0"/>
                <a:ea typeface="Calibri Bold" charset="0"/>
                <a:cs typeface="Calibri Bold" charset="0"/>
                <a:sym typeface="Calibri Bold" charset="0"/>
              </a:endParaRPr>
            </a:p>
          </p:txBody>
        </p:sp>
        <p:sp>
          <p:nvSpPr>
            <p:cNvPr id="134" name="Line 17"/>
            <p:cNvSpPr>
              <a:spLocks noChangeShapeType="1"/>
            </p:cNvSpPr>
            <p:nvPr/>
          </p:nvSpPr>
          <p:spPr bwMode="auto">
            <a:xfrm>
              <a:off x="2372458" y="3912584"/>
              <a:ext cx="3039534" cy="5568"/>
            </a:xfrm>
            <a:prstGeom prst="line">
              <a:avLst/>
            </a:prstGeom>
            <a:noFill/>
            <a:ln w="25400">
              <a:solidFill>
                <a:srgbClr val="558E28"/>
              </a:solidFill>
              <a:prstDash val="solid"/>
              <a:round/>
              <a:headEnd type="none" w="med" len="med"/>
              <a:tailEnd type="arrow" w="lg" len="lg"/>
            </a:ln>
            <a:effectLst>
              <a:outerShdw blurRad="38100" dist="19999" dir="5400000" algn="ctr" rotWithShape="0">
                <a:schemeClr val="bg2">
                  <a:alpha val="37999"/>
                </a:schemeClr>
              </a:outerShdw>
            </a:effectLst>
          </p:spPr>
          <p:txBody>
            <a:bodyPr lIns="67351" tIns="33675" rIns="67351" bIns="33675">
              <a:prstTxWarp prst="textNoShape">
                <a:avLst/>
              </a:prstTxWarp>
            </a:bodyPr>
            <a:lstStyle/>
            <a:p>
              <a:pPr defTabSz="457200">
                <a:defRPr/>
              </a:pPr>
              <a:endParaRPr lang="sv-SE">
                <a:ln>
                  <a:solidFill>
                    <a:srgbClr val="000000"/>
                  </a:solidFill>
                </a:ln>
                <a:solidFill>
                  <a:prstClr val="black"/>
                </a:solidFill>
                <a:latin typeface="Calibri"/>
              </a:endParaRPr>
            </a:p>
          </p:txBody>
        </p:sp>
        <p:sp>
          <p:nvSpPr>
            <p:cNvPr id="135" name="Line 18"/>
            <p:cNvSpPr>
              <a:spLocks noChangeShapeType="1"/>
            </p:cNvSpPr>
            <p:nvPr/>
          </p:nvSpPr>
          <p:spPr bwMode="auto">
            <a:xfrm>
              <a:off x="2137804" y="2398763"/>
              <a:ext cx="4685000" cy="3678"/>
            </a:xfrm>
            <a:prstGeom prst="line">
              <a:avLst/>
            </a:prstGeom>
            <a:noFill/>
            <a:ln w="25400">
              <a:solidFill>
                <a:srgbClr val="E36C09"/>
              </a:solidFill>
              <a:prstDash val="solid"/>
              <a:round/>
              <a:headEnd type="none" w="med" len="med"/>
              <a:tailEnd type="arrow" w="lg" len="lg"/>
            </a:ln>
            <a:effectLst>
              <a:outerShdw blurRad="38100" dist="19999" dir="5400000" algn="ctr" rotWithShape="0">
                <a:schemeClr val="bg2">
                  <a:alpha val="37999"/>
                </a:schemeClr>
              </a:outerShdw>
            </a:effectLst>
          </p:spPr>
          <p:txBody>
            <a:bodyPr lIns="67351" tIns="33675" rIns="67351" bIns="33675">
              <a:prstTxWarp prst="textNoShape">
                <a:avLst/>
              </a:prstTxWarp>
            </a:bodyPr>
            <a:lstStyle/>
            <a:p>
              <a:pPr defTabSz="457200">
                <a:defRPr/>
              </a:pPr>
              <a:endParaRPr lang="sv-SE">
                <a:solidFill>
                  <a:prstClr val="black"/>
                </a:solidFill>
                <a:latin typeface="Calibri"/>
              </a:endParaRPr>
            </a:p>
          </p:txBody>
        </p:sp>
        <p:sp>
          <p:nvSpPr>
            <p:cNvPr id="136" name="AutoShape 20"/>
            <p:cNvSpPr>
              <a:spLocks/>
            </p:cNvSpPr>
            <p:nvPr/>
          </p:nvSpPr>
          <p:spPr bwMode="auto">
            <a:xfrm>
              <a:off x="931144" y="1587265"/>
              <a:ext cx="7293178" cy="194981"/>
            </a:xfrm>
            <a:prstGeom prst="rightArrow">
              <a:avLst>
                <a:gd name="adj1" fmla="val 30519"/>
                <a:gd name="adj2" fmla="val 30110"/>
              </a:avLst>
            </a:prstGeom>
            <a:solidFill>
              <a:srgbClr val="A5A5A5"/>
            </a:solidFill>
            <a:ln w="9525">
              <a:solidFill>
                <a:srgbClr val="4A7DBB"/>
              </a:solidFill>
              <a:prstDash val="solid"/>
              <a:miter lim="800000"/>
              <a:headEnd type="none" w="med" len="med"/>
              <a:tailEnd type="none" w="med" len="med"/>
            </a:ln>
            <a:effectLst>
              <a:outerShdw blurRad="38100" dist="22999" dir="5400000" algn="ctr" rotWithShape="0">
                <a:schemeClr val="bg2">
                  <a:alpha val="34999"/>
                </a:schemeClr>
              </a:outerShdw>
            </a:effectLst>
          </p:spPr>
          <p:txBody>
            <a:bodyPr lIns="0" tIns="0" rIns="0" bIns="0">
              <a:prstTxWarp prst="textNoShape">
                <a:avLst/>
              </a:prstTxWarp>
            </a:bodyPr>
            <a:lstStyle/>
            <a:p>
              <a:pPr defTabSz="457200">
                <a:defRPr/>
              </a:pPr>
              <a:endParaRPr lang="sv-SE" dirty="0">
                <a:solidFill>
                  <a:prstClr val="black"/>
                </a:solidFill>
                <a:latin typeface="Calibri"/>
              </a:endParaRPr>
            </a:p>
          </p:txBody>
        </p:sp>
        <p:grpSp>
          <p:nvGrpSpPr>
            <p:cNvPr id="137" name="Group 38"/>
            <p:cNvGrpSpPr>
              <a:grpSpLocks/>
            </p:cNvGrpSpPr>
            <p:nvPr/>
          </p:nvGrpSpPr>
          <p:grpSpPr bwMode="auto">
            <a:xfrm>
              <a:off x="5596689" y="4939915"/>
              <a:ext cx="633079" cy="638363"/>
              <a:chOff x="-618" y="-13"/>
              <a:chExt cx="629" cy="680"/>
            </a:xfrm>
          </p:grpSpPr>
          <p:pic>
            <p:nvPicPr>
              <p:cNvPr id="172" name="Picture 39"/>
              <p:cNvPicPr>
                <a:picLocks noChangeAspect="1" noChangeArrowheads="1"/>
              </p:cNvPicPr>
              <p:nvPr/>
            </p:nvPicPr>
            <p:blipFill>
              <a:blip r:embed="rId2"/>
              <a:srcRect/>
              <a:stretch>
                <a:fillRect/>
              </a:stretch>
            </p:blipFill>
            <p:spPr bwMode="auto">
              <a:xfrm>
                <a:off x="-618" y="-13"/>
                <a:ext cx="523" cy="680"/>
              </a:xfrm>
              <a:prstGeom prst="rect">
                <a:avLst/>
              </a:prstGeom>
              <a:noFill/>
              <a:ln w="12700">
                <a:noFill/>
                <a:miter lim="800000"/>
                <a:headEnd/>
                <a:tailEnd/>
              </a:ln>
              <a:effectLst>
                <a:outerShdw blurRad="76200" dist="63499" dir="5400000" algn="ctr" rotWithShape="0">
                  <a:schemeClr val="bg2">
                    <a:alpha val="45000"/>
                  </a:schemeClr>
                </a:outerShdw>
              </a:effectLst>
            </p:spPr>
          </p:pic>
          <p:sp>
            <p:nvSpPr>
              <p:cNvPr id="173" name="Rectangle 40"/>
              <p:cNvSpPr>
                <a:spLocks/>
              </p:cNvSpPr>
              <p:nvPr/>
            </p:nvSpPr>
            <p:spPr bwMode="auto">
              <a:xfrm>
                <a:off x="-578" y="160"/>
                <a:ext cx="589" cy="443"/>
              </a:xfrm>
              <a:prstGeom prst="rect">
                <a:avLst/>
              </a:prstGeom>
              <a:noFill/>
              <a:ln w="12700">
                <a:noFill/>
                <a:miter lim="800000"/>
                <a:headEnd/>
                <a:tailEnd/>
              </a:ln>
            </p:spPr>
            <p:txBody>
              <a:bodyPr wrap="square" lIns="0" tIns="0" rIns="0" bIns="0">
                <a:prstTxWarp prst="textNoShape">
                  <a:avLst/>
                </a:prstTxWarp>
                <a:spAutoFit/>
              </a:bodyPr>
              <a:lstStyle/>
              <a:p>
                <a:pPr defTabSz="457200"/>
                <a:r>
                  <a:rPr lang="en-US" sz="900" dirty="0">
                    <a:solidFill>
                      <a:prstClr val="black"/>
                    </a:solidFill>
                    <a:latin typeface="Calibri" charset="0"/>
                    <a:ea typeface="Calibri" charset="0"/>
                    <a:cs typeface="Calibri" charset="0"/>
                    <a:sym typeface="Calibri" charset="0"/>
                  </a:rPr>
                  <a:t>Building</a:t>
                </a:r>
              </a:p>
              <a:p>
                <a:pPr defTabSz="457200"/>
                <a:r>
                  <a:rPr lang="en-US" sz="900" dirty="0">
                    <a:solidFill>
                      <a:prstClr val="black"/>
                    </a:solidFill>
                    <a:latin typeface="Calibri" charset="0"/>
                    <a:ea typeface="Calibri" charset="0"/>
                    <a:cs typeface="Calibri" charset="0"/>
                    <a:sym typeface="Calibri" charset="0"/>
                  </a:rPr>
                  <a:t>Application</a:t>
                </a:r>
              </a:p>
              <a:p>
                <a:pPr defTabSz="457200"/>
                <a:r>
                  <a:rPr lang="en-US" sz="900" dirty="0">
                    <a:solidFill>
                      <a:prstClr val="black"/>
                    </a:solidFill>
                    <a:latin typeface="Calibri" charset="0"/>
                    <a:ea typeface="Calibri" charset="0"/>
                    <a:cs typeface="Calibri" charset="0"/>
                    <a:sym typeface="Calibri" charset="0"/>
                  </a:rPr>
                  <a:t>(ESS)</a:t>
                </a:r>
              </a:p>
            </p:txBody>
          </p:sp>
        </p:grpSp>
        <p:grpSp>
          <p:nvGrpSpPr>
            <p:cNvPr id="138" name="Group 24"/>
            <p:cNvGrpSpPr/>
            <p:nvPr/>
          </p:nvGrpSpPr>
          <p:grpSpPr>
            <a:xfrm>
              <a:off x="1386965" y="3759513"/>
              <a:ext cx="683427" cy="638896"/>
              <a:chOff x="2109910" y="5092824"/>
              <a:chExt cx="1079632" cy="1080119"/>
            </a:xfrm>
          </p:grpSpPr>
          <p:pic>
            <p:nvPicPr>
              <p:cNvPr id="170" name="Picture 37"/>
              <p:cNvPicPr>
                <a:picLocks noChangeAspect="1" noChangeArrowheads="1"/>
              </p:cNvPicPr>
              <p:nvPr/>
            </p:nvPicPr>
            <p:blipFill>
              <a:blip r:embed="rId3"/>
              <a:srcRect/>
              <a:stretch>
                <a:fillRect/>
              </a:stretch>
            </p:blipFill>
            <p:spPr bwMode="auto">
              <a:xfrm>
                <a:off x="2109910" y="5092824"/>
                <a:ext cx="864096" cy="1080119"/>
              </a:xfrm>
              <a:prstGeom prst="rect">
                <a:avLst/>
              </a:prstGeom>
              <a:noFill/>
              <a:ln w="12700">
                <a:noFill/>
                <a:miter lim="800000"/>
                <a:headEnd/>
                <a:tailEnd/>
              </a:ln>
              <a:effectLst>
                <a:outerShdw blurRad="76200" dist="63499" dir="5400000" algn="ctr" rotWithShape="0">
                  <a:schemeClr val="bg2">
                    <a:alpha val="45000"/>
                  </a:schemeClr>
                </a:outerShdw>
              </a:effectLst>
            </p:spPr>
          </p:pic>
          <p:sp>
            <p:nvSpPr>
              <p:cNvPr id="171" name="Rectangle 41"/>
              <p:cNvSpPr>
                <a:spLocks/>
              </p:cNvSpPr>
              <p:nvPr/>
            </p:nvSpPr>
            <p:spPr bwMode="auto">
              <a:xfrm>
                <a:off x="2181431" y="5581198"/>
                <a:ext cx="1008111" cy="234147"/>
              </a:xfrm>
              <a:prstGeom prst="rect">
                <a:avLst/>
              </a:prstGeom>
              <a:noFill/>
              <a:ln w="12700">
                <a:noFill/>
                <a:miter lim="800000"/>
                <a:headEnd/>
                <a:tailEnd/>
              </a:ln>
            </p:spPr>
            <p:txBody>
              <a:bodyPr wrap="square" lIns="0" tIns="0" rIns="0" bIns="0">
                <a:prstTxWarp prst="textNoShape">
                  <a:avLst/>
                </a:prstTxWarp>
                <a:spAutoFit/>
              </a:bodyPr>
              <a:lstStyle/>
              <a:p>
                <a:pPr defTabSz="457200"/>
                <a:r>
                  <a:rPr lang="en-US" sz="900" dirty="0">
                    <a:solidFill>
                      <a:prstClr val="black"/>
                    </a:solidFill>
                    <a:latin typeface="Calibri" charset="0"/>
                    <a:ea typeface="Calibri" charset="0"/>
                    <a:cs typeface="Calibri" charset="0"/>
                    <a:sym typeface="Calibri" charset="0"/>
                  </a:rPr>
                  <a:t>Application</a:t>
                </a:r>
              </a:p>
            </p:txBody>
          </p:sp>
        </p:grpSp>
        <p:grpSp>
          <p:nvGrpSpPr>
            <p:cNvPr id="139" name="Group 23"/>
            <p:cNvGrpSpPr/>
            <p:nvPr/>
          </p:nvGrpSpPr>
          <p:grpSpPr>
            <a:xfrm>
              <a:off x="1214818" y="3382647"/>
              <a:ext cx="625718" cy="634356"/>
              <a:chOff x="1967498" y="4383686"/>
              <a:chExt cx="851761" cy="1072444"/>
            </a:xfrm>
          </p:grpSpPr>
          <p:pic>
            <p:nvPicPr>
              <p:cNvPr id="168" name="Picture 44"/>
              <p:cNvPicPr>
                <a:picLocks noChangeAspect="1" noChangeArrowheads="1"/>
              </p:cNvPicPr>
              <p:nvPr/>
            </p:nvPicPr>
            <p:blipFill>
              <a:blip r:embed="rId3"/>
              <a:srcRect/>
              <a:stretch>
                <a:fillRect/>
              </a:stretch>
            </p:blipFill>
            <p:spPr bwMode="auto">
              <a:xfrm>
                <a:off x="1967498" y="4383686"/>
                <a:ext cx="825305" cy="1072444"/>
              </a:xfrm>
              <a:prstGeom prst="rect">
                <a:avLst/>
              </a:prstGeom>
              <a:noFill/>
              <a:ln w="12700">
                <a:noFill/>
                <a:miter lim="800000"/>
                <a:headEnd/>
                <a:tailEnd/>
              </a:ln>
              <a:effectLst>
                <a:outerShdw blurRad="76200" dist="63499" dir="5400000" algn="ctr" rotWithShape="0">
                  <a:schemeClr val="bg2">
                    <a:alpha val="45000"/>
                  </a:schemeClr>
                </a:outerShdw>
              </a:effectLst>
            </p:spPr>
          </p:pic>
          <p:sp>
            <p:nvSpPr>
              <p:cNvPr id="169" name="Rectangle 45"/>
              <p:cNvSpPr>
                <a:spLocks/>
              </p:cNvSpPr>
              <p:nvPr/>
            </p:nvSpPr>
            <p:spPr bwMode="auto">
              <a:xfrm>
                <a:off x="1976628" y="4492995"/>
                <a:ext cx="842631" cy="858540"/>
              </a:xfrm>
              <a:prstGeom prst="rect">
                <a:avLst/>
              </a:prstGeom>
              <a:noFill/>
              <a:ln w="12700">
                <a:noFill/>
                <a:miter lim="800000"/>
                <a:headEnd/>
                <a:tailEnd/>
              </a:ln>
            </p:spPr>
            <p:txBody>
              <a:bodyPr wrap="square" lIns="0" tIns="0" rIns="0" bIns="0">
                <a:prstTxWarp prst="textNoShape">
                  <a:avLst/>
                </a:prstTxWarp>
                <a:spAutoFit/>
              </a:bodyPr>
              <a:lstStyle/>
              <a:p>
                <a:pPr defTabSz="457200"/>
                <a:r>
                  <a:rPr lang="en-US" sz="900" dirty="0">
                    <a:solidFill>
                      <a:prstClr val="black"/>
                    </a:solidFill>
                    <a:latin typeface="Calibri" charset="0"/>
                    <a:ea typeface="Calibri" charset="0"/>
                    <a:cs typeface="Calibri" charset="0"/>
                    <a:sym typeface="Calibri" charset="0"/>
                  </a:rPr>
                  <a:t>EIA</a:t>
                </a:r>
              </a:p>
              <a:p>
                <a:pPr defTabSz="457200"/>
                <a:r>
                  <a:rPr lang="en-US" sz="800" dirty="0">
                    <a:solidFill>
                      <a:prstClr val="black"/>
                    </a:solidFill>
                    <a:latin typeface="Calibri" charset="0"/>
                    <a:ea typeface="Calibri" charset="0"/>
                    <a:cs typeface="Calibri" charset="0"/>
                    <a:sym typeface="Calibri" charset="0"/>
                  </a:rPr>
                  <a:t>Environmental</a:t>
                </a:r>
              </a:p>
              <a:p>
                <a:pPr defTabSz="457200"/>
                <a:r>
                  <a:rPr lang="en-US" sz="800" dirty="0">
                    <a:solidFill>
                      <a:prstClr val="black"/>
                    </a:solidFill>
                    <a:latin typeface="Calibri" charset="0"/>
                    <a:ea typeface="Calibri" charset="0"/>
                    <a:cs typeface="Calibri" charset="0"/>
                    <a:sym typeface="Calibri" charset="0"/>
                  </a:rPr>
                  <a:t>Impact</a:t>
                </a:r>
              </a:p>
              <a:p>
                <a:pPr defTabSz="457200"/>
                <a:r>
                  <a:rPr lang="en-US" sz="800" dirty="0">
                    <a:solidFill>
                      <a:prstClr val="black"/>
                    </a:solidFill>
                    <a:latin typeface="Calibri" charset="0"/>
                    <a:ea typeface="Calibri" charset="0"/>
                    <a:cs typeface="Calibri" charset="0"/>
                    <a:sym typeface="Calibri" charset="0"/>
                  </a:rPr>
                  <a:t>Assessment</a:t>
                </a:r>
              </a:p>
            </p:txBody>
          </p:sp>
        </p:grpSp>
        <p:grpSp>
          <p:nvGrpSpPr>
            <p:cNvPr id="140" name="Group 25"/>
            <p:cNvGrpSpPr/>
            <p:nvPr/>
          </p:nvGrpSpPr>
          <p:grpSpPr>
            <a:xfrm>
              <a:off x="1159056" y="2098382"/>
              <a:ext cx="978748" cy="945312"/>
              <a:chOff x="2109912" y="2068488"/>
              <a:chExt cx="1546161" cy="1598147"/>
            </a:xfrm>
          </p:grpSpPr>
          <p:grpSp>
            <p:nvGrpSpPr>
              <p:cNvPr id="163" name="Group 46"/>
              <p:cNvGrpSpPr>
                <a:grpSpLocks/>
              </p:cNvGrpSpPr>
              <p:nvPr/>
            </p:nvGrpSpPr>
            <p:grpSpPr bwMode="auto">
              <a:xfrm>
                <a:off x="2686189" y="2587417"/>
                <a:ext cx="969884" cy="1079218"/>
                <a:chOff x="136" y="-36"/>
                <a:chExt cx="610" cy="680"/>
              </a:xfrm>
            </p:grpSpPr>
            <p:pic>
              <p:nvPicPr>
                <p:cNvPr id="166" name="Picture 47"/>
                <p:cNvPicPr>
                  <a:picLocks noChangeAspect="1" noChangeArrowheads="1"/>
                </p:cNvPicPr>
                <p:nvPr/>
              </p:nvPicPr>
              <p:blipFill>
                <a:blip r:embed="rId4"/>
                <a:srcRect/>
                <a:stretch>
                  <a:fillRect/>
                </a:stretch>
              </p:blipFill>
              <p:spPr bwMode="auto">
                <a:xfrm>
                  <a:off x="136" y="-36"/>
                  <a:ext cx="523" cy="680"/>
                </a:xfrm>
                <a:prstGeom prst="rect">
                  <a:avLst/>
                </a:prstGeom>
                <a:noFill/>
                <a:ln w="12700">
                  <a:noFill/>
                  <a:miter lim="800000"/>
                  <a:headEnd/>
                  <a:tailEnd/>
                </a:ln>
                <a:effectLst>
                  <a:outerShdw blurRad="76200" dist="63499" dir="5400000" algn="ctr" rotWithShape="0">
                    <a:schemeClr val="bg2">
                      <a:alpha val="45000"/>
                    </a:schemeClr>
                  </a:outerShdw>
                </a:effectLst>
              </p:spPr>
            </p:pic>
            <p:sp>
              <p:nvSpPr>
                <p:cNvPr id="167" name="Rectangle 48"/>
                <p:cNvSpPr>
                  <a:spLocks/>
                </p:cNvSpPr>
                <p:nvPr/>
              </p:nvSpPr>
              <p:spPr bwMode="auto">
                <a:xfrm>
                  <a:off x="136" y="304"/>
                  <a:ext cx="610" cy="148"/>
                </a:xfrm>
                <a:prstGeom prst="rect">
                  <a:avLst/>
                </a:prstGeom>
                <a:noFill/>
                <a:ln w="12700">
                  <a:noFill/>
                  <a:miter lim="800000"/>
                  <a:headEnd/>
                  <a:tailEnd/>
                </a:ln>
              </p:spPr>
              <p:txBody>
                <a:bodyPr wrap="square" lIns="0" tIns="0" rIns="0" bIns="0">
                  <a:prstTxWarp prst="textNoShape">
                    <a:avLst/>
                  </a:prstTxWarp>
                  <a:spAutoFit/>
                </a:bodyPr>
                <a:lstStyle/>
                <a:p>
                  <a:pPr defTabSz="457200"/>
                  <a:r>
                    <a:rPr lang="en-US" sz="900" dirty="0">
                      <a:solidFill>
                        <a:prstClr val="black"/>
                      </a:solidFill>
                      <a:latin typeface="Calibri" charset="0"/>
                      <a:ea typeface="Calibri" charset="0"/>
                      <a:cs typeface="Calibri" charset="0"/>
                      <a:sym typeface="Calibri" charset="0"/>
                    </a:rPr>
                    <a:t>Application</a:t>
                  </a:r>
                </a:p>
              </p:txBody>
            </p:sp>
          </p:grpSp>
          <p:pic>
            <p:nvPicPr>
              <p:cNvPr id="164" name="Picture 49"/>
              <p:cNvPicPr>
                <a:picLocks noChangeAspect="1" noChangeArrowheads="1"/>
              </p:cNvPicPr>
              <p:nvPr/>
            </p:nvPicPr>
            <p:blipFill>
              <a:blip r:embed="rId4"/>
              <a:srcRect/>
              <a:stretch>
                <a:fillRect/>
              </a:stretch>
            </p:blipFill>
            <p:spPr bwMode="auto">
              <a:xfrm>
                <a:off x="2109912" y="2068488"/>
                <a:ext cx="829473" cy="1081476"/>
              </a:xfrm>
              <a:prstGeom prst="rect">
                <a:avLst/>
              </a:prstGeom>
              <a:noFill/>
              <a:ln w="12700">
                <a:noFill/>
                <a:miter lim="800000"/>
                <a:headEnd/>
                <a:tailEnd/>
              </a:ln>
              <a:effectLst>
                <a:outerShdw blurRad="76200" dist="63499" dir="5400000" algn="ctr" rotWithShape="0">
                  <a:schemeClr val="bg2">
                    <a:alpha val="45000"/>
                  </a:schemeClr>
                </a:outerShdw>
              </a:effectLst>
            </p:spPr>
          </p:pic>
          <p:sp>
            <p:nvSpPr>
              <p:cNvPr id="165" name="Rectangle 50"/>
              <p:cNvSpPr>
                <a:spLocks/>
              </p:cNvSpPr>
              <p:nvPr/>
            </p:nvSpPr>
            <p:spPr bwMode="auto">
              <a:xfrm>
                <a:off x="2109912" y="2212504"/>
                <a:ext cx="812800" cy="914401"/>
              </a:xfrm>
              <a:prstGeom prst="rect">
                <a:avLst/>
              </a:prstGeom>
              <a:noFill/>
              <a:ln w="12700">
                <a:noFill/>
                <a:miter lim="800000"/>
                <a:headEnd/>
                <a:tailEnd/>
              </a:ln>
            </p:spPr>
            <p:txBody>
              <a:bodyPr lIns="0" tIns="0" rIns="0" bIns="0">
                <a:prstTxWarp prst="textNoShape">
                  <a:avLst/>
                </a:prstTxWarp>
              </a:bodyPr>
              <a:lstStyle/>
              <a:p>
                <a:pPr defTabSz="457200"/>
                <a:r>
                  <a:rPr lang="en-US" sz="900" dirty="0">
                    <a:solidFill>
                      <a:prstClr val="black"/>
                    </a:solidFill>
                    <a:latin typeface="Calibri" charset="0"/>
                    <a:ea typeface="Calibri" charset="0"/>
                    <a:cs typeface="Calibri" charset="0"/>
                    <a:sym typeface="Calibri" charset="0"/>
                  </a:rPr>
                  <a:t>PSAR </a:t>
                </a:r>
                <a:endParaRPr lang="en-US" sz="900" dirty="0">
                  <a:solidFill>
                    <a:srgbClr val="FFFFFF"/>
                  </a:solidFill>
                  <a:latin typeface="Calibri" charset="0"/>
                  <a:ea typeface="Calibri" charset="0"/>
                  <a:cs typeface="Calibri" charset="0"/>
                  <a:sym typeface="Calibri" charset="0"/>
                </a:endParaRPr>
              </a:p>
              <a:p>
                <a:pPr defTabSz="457200"/>
                <a:r>
                  <a:rPr lang="en-US" sz="800" dirty="0">
                    <a:solidFill>
                      <a:prstClr val="black"/>
                    </a:solidFill>
                    <a:latin typeface="Calibri" charset="0"/>
                    <a:ea typeface="Calibri" charset="0"/>
                    <a:cs typeface="Calibri" charset="0"/>
                    <a:sym typeface="Calibri" charset="0"/>
                  </a:rPr>
                  <a:t>  Preliminary</a:t>
                </a:r>
              </a:p>
              <a:p>
                <a:pPr defTabSz="457200"/>
                <a:r>
                  <a:rPr lang="en-US" sz="800" dirty="0">
                    <a:solidFill>
                      <a:prstClr val="black"/>
                    </a:solidFill>
                    <a:latin typeface="Calibri" charset="0"/>
                    <a:ea typeface="Calibri" charset="0"/>
                    <a:cs typeface="Calibri" charset="0"/>
                    <a:sym typeface="Calibri" charset="0"/>
                  </a:rPr>
                  <a:t>  Safety</a:t>
                </a:r>
              </a:p>
              <a:p>
                <a:pPr defTabSz="457200"/>
                <a:r>
                  <a:rPr lang="en-US" sz="800" dirty="0">
                    <a:solidFill>
                      <a:prstClr val="black"/>
                    </a:solidFill>
                    <a:latin typeface="Calibri" charset="0"/>
                    <a:ea typeface="Calibri" charset="0"/>
                    <a:cs typeface="Calibri" charset="0"/>
                    <a:sym typeface="Calibri" charset="0"/>
                  </a:rPr>
                  <a:t>  Analysis</a:t>
                </a:r>
              </a:p>
              <a:p>
                <a:pPr defTabSz="457200"/>
                <a:r>
                  <a:rPr lang="en-US" sz="800" dirty="0">
                    <a:solidFill>
                      <a:prstClr val="black"/>
                    </a:solidFill>
                    <a:latin typeface="Calibri" charset="0"/>
                    <a:ea typeface="Calibri" charset="0"/>
                    <a:cs typeface="Calibri" charset="0"/>
                    <a:sym typeface="Calibri" charset="0"/>
                  </a:rPr>
                  <a:t>  Report</a:t>
                </a:r>
              </a:p>
            </p:txBody>
          </p:sp>
        </p:grpSp>
        <p:sp>
          <p:nvSpPr>
            <p:cNvPr id="141" name="Rectangle 53"/>
            <p:cNvSpPr>
              <a:spLocks/>
            </p:cNvSpPr>
            <p:nvPr/>
          </p:nvSpPr>
          <p:spPr bwMode="auto">
            <a:xfrm>
              <a:off x="567232" y="2660551"/>
              <a:ext cx="0" cy="138499"/>
            </a:xfrm>
            <a:prstGeom prst="rect">
              <a:avLst/>
            </a:prstGeom>
            <a:noFill/>
            <a:ln w="12700">
              <a:noFill/>
              <a:miter lim="800000"/>
              <a:headEnd/>
              <a:tailEnd/>
            </a:ln>
          </p:spPr>
          <p:txBody>
            <a:bodyPr wrap="square" lIns="0" tIns="0" rIns="0" bIns="0">
              <a:prstTxWarp prst="textNoShape">
                <a:avLst/>
              </a:prstTxWarp>
              <a:spAutoFit/>
            </a:bodyPr>
            <a:lstStyle/>
            <a:p>
              <a:pPr defTabSz="457200"/>
              <a:r>
                <a:rPr lang="en-US" sz="900" dirty="0">
                  <a:solidFill>
                    <a:prstClr val="black"/>
                  </a:solidFill>
                  <a:latin typeface="Calibri" charset="0"/>
                  <a:ea typeface="Calibri" charset="0"/>
                  <a:cs typeface="Calibri" charset="0"/>
                  <a:sym typeface="Calibri" charset="0"/>
                </a:rPr>
                <a:t>  </a:t>
              </a:r>
            </a:p>
          </p:txBody>
        </p:sp>
        <p:grpSp>
          <p:nvGrpSpPr>
            <p:cNvPr id="142" name="Group 59"/>
            <p:cNvGrpSpPr>
              <a:grpSpLocks/>
            </p:cNvGrpSpPr>
            <p:nvPr/>
          </p:nvGrpSpPr>
          <p:grpSpPr bwMode="auto">
            <a:xfrm>
              <a:off x="6908954" y="4928332"/>
              <a:ext cx="803438" cy="710861"/>
              <a:chOff x="-402" y="20"/>
              <a:chExt cx="800" cy="756"/>
            </a:xfrm>
          </p:grpSpPr>
          <p:sp>
            <p:nvSpPr>
              <p:cNvPr id="161" name="AutoShape 60"/>
              <p:cNvSpPr>
                <a:spLocks/>
              </p:cNvSpPr>
              <p:nvPr/>
            </p:nvSpPr>
            <p:spPr bwMode="auto">
              <a:xfrm>
                <a:off x="-402" y="20"/>
                <a:ext cx="800" cy="756"/>
              </a:xfrm>
              <a:prstGeom prst="diamond">
                <a:avLst/>
              </a:prstGeom>
              <a:solidFill>
                <a:srgbClr val="6EC72E"/>
              </a:solidFill>
              <a:ln w="9525">
                <a:solidFill>
                  <a:srgbClr val="4A7DBB"/>
                </a:solidFill>
                <a:prstDash val="solid"/>
                <a:miter lim="800000"/>
                <a:headEnd type="none" w="med" len="med"/>
                <a:tailEnd type="none" w="med" len="med"/>
              </a:ln>
              <a:effectLst>
                <a:outerShdw blurRad="38100" dist="22999" dir="5400000" algn="ctr" rotWithShape="0">
                  <a:schemeClr val="bg2">
                    <a:alpha val="34999"/>
                  </a:schemeClr>
                </a:outerShdw>
              </a:effectLst>
            </p:spPr>
            <p:txBody>
              <a:bodyPr lIns="0" tIns="0" rIns="0" bIns="0">
                <a:prstTxWarp prst="textNoShape">
                  <a:avLst/>
                </a:prstTxWarp>
              </a:bodyPr>
              <a:lstStyle/>
              <a:p>
                <a:pPr defTabSz="457200">
                  <a:defRPr/>
                </a:pPr>
                <a:endParaRPr lang="sv-SE">
                  <a:solidFill>
                    <a:prstClr val="black"/>
                  </a:solidFill>
                  <a:latin typeface="Calibri"/>
                </a:endParaRPr>
              </a:p>
            </p:txBody>
          </p:sp>
          <p:sp>
            <p:nvSpPr>
              <p:cNvPr id="162" name="Rectangle 61"/>
              <p:cNvSpPr>
                <a:spLocks/>
              </p:cNvSpPr>
              <p:nvPr/>
            </p:nvSpPr>
            <p:spPr bwMode="auto">
              <a:xfrm>
                <a:off x="-202" y="81"/>
                <a:ext cx="400" cy="630"/>
              </a:xfrm>
              <a:prstGeom prst="rect">
                <a:avLst/>
              </a:prstGeom>
              <a:noFill/>
              <a:ln w="12700">
                <a:noFill/>
                <a:miter lim="800000"/>
                <a:headEnd/>
                <a:tailEnd/>
              </a:ln>
            </p:spPr>
            <p:txBody>
              <a:bodyPr lIns="0" tIns="0" rIns="0" bIns="0">
                <a:prstTxWarp prst="textNoShape">
                  <a:avLst/>
                </a:prstTxWarp>
              </a:bodyPr>
              <a:lstStyle/>
              <a:p>
                <a:pPr defTabSz="457200"/>
                <a:endParaRPr lang="en-US" sz="900" dirty="0">
                  <a:solidFill>
                    <a:prstClr val="black"/>
                  </a:solidFill>
                  <a:latin typeface="Calibri Bold" charset="0"/>
                  <a:ea typeface="Calibri Bold" charset="0"/>
                  <a:cs typeface="Calibri Bold" charset="0"/>
                  <a:sym typeface="Calibri Bold" charset="0"/>
                </a:endParaRPr>
              </a:p>
              <a:p>
                <a:pPr defTabSz="457200"/>
                <a:r>
                  <a:rPr lang="en-US" sz="900" dirty="0">
                    <a:solidFill>
                      <a:prstClr val="black"/>
                    </a:solidFill>
                    <a:latin typeface="Calibri Bold" charset="0"/>
                    <a:ea typeface="Calibri Bold" charset="0"/>
                    <a:cs typeface="Calibri Bold" charset="0"/>
                    <a:sym typeface="Calibri Bold" charset="0"/>
                  </a:rPr>
                  <a:t>Building Permit</a:t>
                </a:r>
              </a:p>
            </p:txBody>
          </p:sp>
        </p:grpSp>
        <p:sp>
          <p:nvSpPr>
            <p:cNvPr id="143" name="Oval 83"/>
            <p:cNvSpPr>
              <a:spLocks/>
            </p:cNvSpPr>
            <p:nvPr/>
          </p:nvSpPr>
          <p:spPr bwMode="auto">
            <a:xfrm>
              <a:off x="3532314" y="3679646"/>
              <a:ext cx="449872" cy="420679"/>
            </a:xfrm>
            <a:prstGeom prst="ellipse">
              <a:avLst/>
            </a:prstGeom>
            <a:solidFill>
              <a:srgbClr val="B9FFB2"/>
            </a:solidFill>
            <a:ln w="12700">
              <a:solidFill>
                <a:schemeClr val="tx1"/>
              </a:solidFill>
              <a:round/>
              <a:headEnd/>
              <a:tailEnd/>
            </a:ln>
          </p:spPr>
          <p:txBody>
            <a:bodyPr lIns="0" tIns="0" rIns="0" bIns="0" anchor="ctr">
              <a:prstTxWarp prst="textNoShape">
                <a:avLst/>
              </a:prstTxWarp>
            </a:bodyPr>
            <a:lstStyle/>
            <a:p>
              <a:pPr algn="ctr" defTabSz="457200"/>
              <a:r>
                <a:rPr lang="en-US" sz="900" dirty="0">
                  <a:solidFill>
                    <a:prstClr val="black"/>
                  </a:solidFill>
                  <a:latin typeface="Calibri" charset="0"/>
                  <a:ea typeface="Calibri" charset="0"/>
                  <a:cs typeface="Calibri" charset="0"/>
                  <a:sym typeface="Calibri" charset="0"/>
                </a:rPr>
                <a:t>EC</a:t>
              </a:r>
            </a:p>
          </p:txBody>
        </p:sp>
        <p:sp>
          <p:nvSpPr>
            <p:cNvPr id="144" name="Oval 84"/>
            <p:cNvSpPr>
              <a:spLocks/>
            </p:cNvSpPr>
            <p:nvPr/>
          </p:nvSpPr>
          <p:spPr bwMode="auto">
            <a:xfrm>
              <a:off x="3473941" y="2209935"/>
              <a:ext cx="477554" cy="391796"/>
            </a:xfrm>
            <a:prstGeom prst="ellipse">
              <a:avLst/>
            </a:prstGeom>
            <a:solidFill>
              <a:srgbClr val="FF8000">
                <a:alpha val="73724"/>
              </a:srgbClr>
            </a:solidFill>
            <a:ln w="12700">
              <a:solidFill>
                <a:schemeClr val="tx1"/>
              </a:solidFill>
              <a:round/>
              <a:headEnd/>
              <a:tailEnd/>
            </a:ln>
          </p:spPr>
          <p:txBody>
            <a:bodyPr lIns="9355" tIns="9355" rIns="9355" bIns="9355" anchor="ctr">
              <a:prstTxWarp prst="textNoShape">
                <a:avLst/>
              </a:prstTxWarp>
            </a:bodyPr>
            <a:lstStyle/>
            <a:p>
              <a:pPr algn="ctr" defTabSz="457200"/>
              <a:r>
                <a:rPr lang="en-US" sz="900" dirty="0">
                  <a:solidFill>
                    <a:prstClr val="black"/>
                  </a:solidFill>
                  <a:latin typeface="Calibri" charset="0"/>
                  <a:ea typeface="Calibri" charset="0"/>
                  <a:cs typeface="Calibri" charset="0"/>
                  <a:sym typeface="Calibri" charset="0"/>
                </a:rPr>
                <a:t>SSM</a:t>
              </a:r>
            </a:p>
          </p:txBody>
        </p:sp>
        <p:grpSp>
          <p:nvGrpSpPr>
            <p:cNvPr id="145" name="Group 21"/>
            <p:cNvGrpSpPr/>
            <p:nvPr/>
          </p:nvGrpSpPr>
          <p:grpSpPr>
            <a:xfrm>
              <a:off x="7060279" y="2098382"/>
              <a:ext cx="941714" cy="710069"/>
              <a:chOff x="15483854" y="3309659"/>
              <a:chExt cx="1487657" cy="1200444"/>
            </a:xfrm>
          </p:grpSpPr>
          <p:sp>
            <p:nvSpPr>
              <p:cNvPr id="159" name="AutoShape 87"/>
              <p:cNvSpPr>
                <a:spLocks/>
              </p:cNvSpPr>
              <p:nvPr/>
            </p:nvSpPr>
            <p:spPr bwMode="auto">
              <a:xfrm>
                <a:off x="15483854" y="3309659"/>
                <a:ext cx="1487657" cy="1200444"/>
              </a:xfrm>
              <a:prstGeom prst="diamond">
                <a:avLst/>
              </a:prstGeom>
              <a:solidFill>
                <a:srgbClr val="6EC72E"/>
              </a:solidFill>
              <a:ln w="9525">
                <a:solidFill>
                  <a:srgbClr val="4A7DBB"/>
                </a:solidFill>
                <a:prstDash val="solid"/>
                <a:miter lim="800000"/>
                <a:headEnd type="none" w="med" len="med"/>
                <a:tailEnd type="none" w="med" len="med"/>
              </a:ln>
              <a:effectLst>
                <a:outerShdw blurRad="38100" dist="22999" dir="5400000" algn="ctr" rotWithShape="0">
                  <a:schemeClr val="bg2">
                    <a:alpha val="34999"/>
                  </a:schemeClr>
                </a:outerShdw>
              </a:effectLst>
            </p:spPr>
            <p:txBody>
              <a:bodyPr lIns="0" tIns="0" rIns="0" bIns="0">
                <a:prstTxWarp prst="textNoShape">
                  <a:avLst/>
                </a:prstTxWarp>
              </a:bodyPr>
              <a:lstStyle/>
              <a:p>
                <a:pPr defTabSz="457200">
                  <a:defRPr/>
                </a:pPr>
                <a:endParaRPr lang="sv-SE">
                  <a:solidFill>
                    <a:prstClr val="black"/>
                  </a:solidFill>
                  <a:latin typeface="Calibri"/>
                </a:endParaRPr>
              </a:p>
            </p:txBody>
          </p:sp>
          <p:sp>
            <p:nvSpPr>
              <p:cNvPr id="160" name="Rectangle 88"/>
              <p:cNvSpPr>
                <a:spLocks/>
              </p:cNvSpPr>
              <p:nvPr/>
            </p:nvSpPr>
            <p:spPr bwMode="auto">
              <a:xfrm>
                <a:off x="15762697" y="3553932"/>
                <a:ext cx="906363" cy="656772"/>
              </a:xfrm>
              <a:prstGeom prst="rect">
                <a:avLst/>
              </a:prstGeom>
              <a:noFill/>
              <a:ln w="12700">
                <a:noFill/>
                <a:miter lim="800000"/>
                <a:headEnd/>
                <a:tailEnd/>
              </a:ln>
            </p:spPr>
            <p:txBody>
              <a:bodyPr lIns="0" tIns="0" rIns="0" bIns="0">
                <a:prstTxWarp prst="textNoShape">
                  <a:avLst/>
                </a:prstTxWarp>
              </a:bodyPr>
              <a:lstStyle/>
              <a:p>
                <a:pPr defTabSz="457200"/>
                <a:r>
                  <a:rPr lang="en-US" sz="900" dirty="0" smtClean="0">
                    <a:solidFill>
                      <a:prstClr val="black"/>
                    </a:solidFill>
                    <a:latin typeface="Calibri Bold" charset="0"/>
                    <a:ea typeface="Calibri Bold" charset="0"/>
                    <a:cs typeface="Calibri Bold" charset="0"/>
                    <a:sym typeface="Calibri Bold" charset="0"/>
                  </a:rPr>
                  <a:t>Permit &amp; conditions  to construct</a:t>
                </a:r>
                <a:endParaRPr lang="en-US" sz="900" dirty="0">
                  <a:solidFill>
                    <a:prstClr val="black"/>
                  </a:solidFill>
                  <a:latin typeface="Calibri Bold" charset="0"/>
                  <a:ea typeface="Calibri Bold" charset="0"/>
                  <a:cs typeface="Calibri Bold" charset="0"/>
                  <a:sym typeface="Calibri Bold" charset="0"/>
                </a:endParaRPr>
              </a:p>
            </p:txBody>
          </p:sp>
        </p:grpSp>
        <p:grpSp>
          <p:nvGrpSpPr>
            <p:cNvPr id="146" name="Group 89"/>
            <p:cNvGrpSpPr>
              <a:grpSpLocks/>
            </p:cNvGrpSpPr>
            <p:nvPr/>
          </p:nvGrpSpPr>
          <p:grpSpPr bwMode="auto">
            <a:xfrm>
              <a:off x="6822803" y="3568434"/>
              <a:ext cx="997267" cy="749517"/>
              <a:chOff x="-397" y="114"/>
              <a:chExt cx="993" cy="798"/>
            </a:xfrm>
          </p:grpSpPr>
          <p:grpSp>
            <p:nvGrpSpPr>
              <p:cNvPr id="155" name="Group 90"/>
              <p:cNvGrpSpPr>
                <a:grpSpLocks/>
              </p:cNvGrpSpPr>
              <p:nvPr/>
            </p:nvGrpSpPr>
            <p:grpSpPr bwMode="auto">
              <a:xfrm>
                <a:off x="-397" y="114"/>
                <a:ext cx="993" cy="798"/>
                <a:chOff x="-397" y="114"/>
                <a:chExt cx="993" cy="798"/>
              </a:xfrm>
            </p:grpSpPr>
            <p:sp>
              <p:nvSpPr>
                <p:cNvPr id="157" name="AutoShape 91"/>
                <p:cNvSpPr>
                  <a:spLocks/>
                </p:cNvSpPr>
                <p:nvPr/>
              </p:nvSpPr>
              <p:spPr bwMode="auto">
                <a:xfrm>
                  <a:off x="-397" y="114"/>
                  <a:ext cx="901" cy="798"/>
                </a:xfrm>
                <a:prstGeom prst="diamond">
                  <a:avLst/>
                </a:prstGeom>
                <a:solidFill>
                  <a:srgbClr val="6EC72E"/>
                </a:solidFill>
                <a:ln w="9525">
                  <a:solidFill>
                    <a:srgbClr val="4A7DBB"/>
                  </a:solidFill>
                  <a:prstDash val="solid"/>
                  <a:miter lim="800000"/>
                  <a:headEnd type="none" w="med" len="med"/>
                  <a:tailEnd type="none" w="med" len="med"/>
                </a:ln>
                <a:effectLst>
                  <a:outerShdw blurRad="38100" dist="22999" dir="5400000" algn="ctr" rotWithShape="0">
                    <a:schemeClr val="bg2">
                      <a:alpha val="34999"/>
                    </a:schemeClr>
                  </a:outerShdw>
                </a:effectLst>
              </p:spPr>
              <p:txBody>
                <a:bodyPr lIns="0" tIns="0" rIns="0" bIns="0">
                  <a:prstTxWarp prst="textNoShape">
                    <a:avLst/>
                  </a:prstTxWarp>
                </a:bodyPr>
                <a:lstStyle/>
                <a:p>
                  <a:pPr defTabSz="457200">
                    <a:defRPr/>
                  </a:pPr>
                  <a:endParaRPr lang="sv-SE">
                    <a:solidFill>
                      <a:prstClr val="black"/>
                    </a:solidFill>
                    <a:latin typeface="Calibri"/>
                  </a:endParaRPr>
                </a:p>
              </p:txBody>
            </p:sp>
            <p:sp>
              <p:nvSpPr>
                <p:cNvPr id="158" name="Rectangle 92"/>
                <p:cNvSpPr>
                  <a:spLocks/>
                </p:cNvSpPr>
                <p:nvPr/>
              </p:nvSpPr>
              <p:spPr bwMode="auto">
                <a:xfrm>
                  <a:off x="196" y="189"/>
                  <a:ext cx="400" cy="630"/>
                </a:xfrm>
                <a:prstGeom prst="rect">
                  <a:avLst/>
                </a:prstGeom>
                <a:noFill/>
                <a:ln w="12700">
                  <a:noFill/>
                  <a:miter lim="800000"/>
                  <a:headEnd/>
                  <a:tailEnd/>
                </a:ln>
              </p:spPr>
              <p:txBody>
                <a:bodyPr lIns="0" tIns="0" rIns="0" bIns="0">
                  <a:prstTxWarp prst="textNoShape">
                    <a:avLst/>
                  </a:prstTxWarp>
                </a:bodyPr>
                <a:lstStyle/>
                <a:p>
                  <a:pPr defTabSz="457200"/>
                  <a:endParaRPr lang="sv-SE">
                    <a:solidFill>
                      <a:prstClr val="black"/>
                    </a:solidFill>
                    <a:latin typeface="Calibri"/>
                  </a:endParaRPr>
                </a:p>
              </p:txBody>
            </p:sp>
          </p:grpSp>
          <p:sp>
            <p:nvSpPr>
              <p:cNvPr id="156" name="Rectangle 93"/>
              <p:cNvSpPr>
                <a:spLocks/>
              </p:cNvSpPr>
              <p:nvPr/>
            </p:nvSpPr>
            <p:spPr bwMode="auto">
              <a:xfrm>
                <a:off x="-196" y="322"/>
                <a:ext cx="562" cy="344"/>
              </a:xfrm>
              <a:prstGeom prst="rect">
                <a:avLst/>
              </a:prstGeom>
              <a:noFill/>
              <a:ln w="12700">
                <a:noFill/>
                <a:miter lim="800000"/>
                <a:headEnd/>
                <a:tailEnd/>
              </a:ln>
            </p:spPr>
            <p:txBody>
              <a:bodyPr wrap="square" lIns="0" tIns="0" rIns="0" bIns="0">
                <a:prstTxWarp prst="textNoShape">
                  <a:avLst/>
                </a:prstTxWarp>
                <a:spAutoFit/>
              </a:bodyPr>
              <a:lstStyle/>
              <a:p>
                <a:pPr defTabSz="457200"/>
                <a:r>
                  <a:rPr lang="en-US" sz="700" dirty="0">
                    <a:solidFill>
                      <a:prstClr val="black"/>
                    </a:solidFill>
                    <a:latin typeface="Calibri Bold" charset="0"/>
                    <a:ea typeface="Calibri Bold" charset="0"/>
                    <a:cs typeface="Calibri Bold" charset="0"/>
                    <a:sym typeface="Calibri Bold" charset="0"/>
                  </a:rPr>
                  <a:t>Construction</a:t>
                </a:r>
              </a:p>
              <a:p>
                <a:pPr defTabSz="457200"/>
                <a:r>
                  <a:rPr lang="en-US" sz="700" dirty="0" smtClean="0">
                    <a:solidFill>
                      <a:prstClr val="black"/>
                    </a:solidFill>
                    <a:latin typeface="Calibri Bold" charset="0"/>
                    <a:ea typeface="Calibri Bold" charset="0"/>
                    <a:cs typeface="Calibri Bold" charset="0"/>
                    <a:sym typeface="Calibri Bold" charset="0"/>
                  </a:rPr>
                  <a:t>&amp; </a:t>
                </a:r>
                <a:r>
                  <a:rPr lang="en-US" sz="700" dirty="0">
                    <a:solidFill>
                      <a:prstClr val="black"/>
                    </a:solidFill>
                    <a:latin typeface="Calibri Bold" charset="0"/>
                    <a:ea typeface="Calibri Bold" charset="0"/>
                    <a:cs typeface="Calibri Bold" charset="0"/>
                    <a:sym typeface="Calibri Bold" charset="0"/>
                  </a:rPr>
                  <a:t> </a:t>
                </a:r>
                <a:r>
                  <a:rPr lang="en-US" sz="700" dirty="0" smtClean="0">
                    <a:solidFill>
                      <a:prstClr val="black"/>
                    </a:solidFill>
                    <a:latin typeface="Calibri Bold" charset="0"/>
                    <a:ea typeface="Calibri Bold" charset="0"/>
                    <a:cs typeface="Calibri Bold" charset="0"/>
                    <a:sym typeface="Calibri Bold" charset="0"/>
                  </a:rPr>
                  <a:t>Operation</a:t>
                </a:r>
                <a:endParaRPr lang="en-US" sz="700" dirty="0">
                  <a:solidFill>
                    <a:prstClr val="black"/>
                  </a:solidFill>
                  <a:latin typeface="Calibri Bold" charset="0"/>
                  <a:ea typeface="Calibri Bold" charset="0"/>
                  <a:cs typeface="Calibri Bold" charset="0"/>
                  <a:sym typeface="Calibri Bold" charset="0"/>
                </a:endParaRPr>
              </a:p>
              <a:p>
                <a:pPr defTabSz="457200"/>
                <a:r>
                  <a:rPr lang="en-US" sz="700" dirty="0">
                    <a:solidFill>
                      <a:prstClr val="black"/>
                    </a:solidFill>
                    <a:latin typeface="Calibri Bold" charset="0"/>
                    <a:ea typeface="Calibri Bold" charset="0"/>
                    <a:cs typeface="Calibri Bold" charset="0"/>
                    <a:sym typeface="Calibri Bold" charset="0"/>
                  </a:rPr>
                  <a:t>Permit</a:t>
                </a:r>
              </a:p>
            </p:txBody>
          </p:sp>
        </p:grpSp>
        <p:sp>
          <p:nvSpPr>
            <p:cNvPr id="147" name="Rectangle 98"/>
            <p:cNvSpPr>
              <a:spLocks/>
            </p:cNvSpPr>
            <p:nvPr/>
          </p:nvSpPr>
          <p:spPr bwMode="auto">
            <a:xfrm>
              <a:off x="8005220" y="2055789"/>
              <a:ext cx="642487" cy="592956"/>
            </a:xfrm>
            <a:prstGeom prst="rect">
              <a:avLst/>
            </a:prstGeom>
            <a:noFill/>
            <a:ln w="12700">
              <a:noFill/>
              <a:miter lim="800000"/>
              <a:headEnd/>
              <a:tailEnd/>
            </a:ln>
          </p:spPr>
          <p:txBody>
            <a:bodyPr lIns="0" tIns="0" rIns="0" bIns="0">
              <a:prstTxWarp prst="textNoShape">
                <a:avLst/>
              </a:prstTxWarp>
            </a:bodyPr>
            <a:lstStyle/>
            <a:p>
              <a:pPr defTabSz="457200"/>
              <a:r>
                <a:rPr lang="en-US" sz="1000" dirty="0">
                  <a:solidFill>
                    <a:prstClr val="black"/>
                  </a:solidFill>
                  <a:latin typeface="Calibri Bold" charset="0"/>
                  <a:ea typeface="Calibri Bold" charset="0"/>
                  <a:cs typeface="Calibri Bold" charset="0"/>
                  <a:sym typeface="Calibri Bold" charset="0"/>
                </a:rPr>
                <a:t>SSM</a:t>
              </a:r>
              <a:endParaRPr lang="en-US" sz="900" dirty="0">
                <a:solidFill>
                  <a:prstClr val="black"/>
                </a:solidFill>
                <a:latin typeface="Calibri" charset="0"/>
                <a:ea typeface="Calibri" charset="0"/>
                <a:cs typeface="Calibri" charset="0"/>
                <a:sym typeface="Calibri" charset="0"/>
              </a:endParaRPr>
            </a:p>
            <a:p>
              <a:pPr defTabSz="457200"/>
              <a:r>
                <a:rPr lang="en-US" sz="900" dirty="0">
                  <a:solidFill>
                    <a:prstClr val="black"/>
                  </a:solidFill>
                  <a:latin typeface="Calibri" charset="0"/>
                  <a:ea typeface="Calibri" charset="0"/>
                  <a:cs typeface="Calibri" charset="0"/>
                  <a:sym typeface="Calibri" charset="0"/>
                </a:rPr>
                <a:t>Swedish Radiation Safety Authority</a:t>
              </a:r>
            </a:p>
          </p:txBody>
        </p:sp>
        <p:sp>
          <p:nvSpPr>
            <p:cNvPr id="148" name="Rectangle 99"/>
            <p:cNvSpPr>
              <a:spLocks/>
            </p:cNvSpPr>
            <p:nvPr/>
          </p:nvSpPr>
          <p:spPr bwMode="auto">
            <a:xfrm>
              <a:off x="7950827" y="3703767"/>
              <a:ext cx="682065" cy="383284"/>
            </a:xfrm>
            <a:prstGeom prst="rect">
              <a:avLst/>
            </a:prstGeom>
            <a:noFill/>
            <a:ln w="12700">
              <a:noFill/>
              <a:miter lim="800000"/>
              <a:headEnd/>
              <a:tailEnd/>
            </a:ln>
          </p:spPr>
          <p:txBody>
            <a:bodyPr lIns="0" tIns="0" rIns="0" bIns="0">
              <a:prstTxWarp prst="textNoShape">
                <a:avLst/>
              </a:prstTxWarp>
            </a:bodyPr>
            <a:lstStyle/>
            <a:p>
              <a:pPr defTabSz="457200"/>
              <a:r>
                <a:rPr lang="en-US" sz="1000" dirty="0">
                  <a:solidFill>
                    <a:prstClr val="black"/>
                  </a:solidFill>
                  <a:latin typeface="Calibri Bold" charset="0"/>
                  <a:ea typeface="Calibri Bold" charset="0"/>
                  <a:cs typeface="Calibri Bold" charset="0"/>
                  <a:sym typeface="Calibri Bold" charset="0"/>
                </a:rPr>
                <a:t>EC</a:t>
              </a:r>
              <a:endParaRPr lang="en-US" sz="900" dirty="0">
                <a:solidFill>
                  <a:prstClr val="black"/>
                </a:solidFill>
                <a:latin typeface="Calibri" charset="0"/>
                <a:ea typeface="Calibri" charset="0"/>
                <a:cs typeface="Calibri" charset="0"/>
                <a:sym typeface="Calibri" charset="0"/>
              </a:endParaRPr>
            </a:p>
            <a:p>
              <a:pPr defTabSz="457200"/>
              <a:r>
                <a:rPr lang="en-US" sz="900" dirty="0">
                  <a:solidFill>
                    <a:prstClr val="black"/>
                  </a:solidFill>
                  <a:latin typeface="Calibri" charset="0"/>
                  <a:ea typeface="Calibri" charset="0"/>
                  <a:cs typeface="Calibri" charset="0"/>
                  <a:sym typeface="Calibri" charset="0"/>
                </a:rPr>
                <a:t>Environmental</a:t>
              </a:r>
            </a:p>
            <a:p>
              <a:pPr defTabSz="457200"/>
              <a:r>
                <a:rPr lang="en-US" sz="900" dirty="0">
                  <a:solidFill>
                    <a:prstClr val="black"/>
                  </a:solidFill>
                  <a:latin typeface="Calibri" charset="0"/>
                  <a:ea typeface="Calibri" charset="0"/>
                  <a:cs typeface="Calibri" charset="0"/>
                  <a:sym typeface="Calibri" charset="0"/>
                </a:rPr>
                <a:t>Court</a:t>
              </a:r>
            </a:p>
          </p:txBody>
        </p:sp>
        <p:sp>
          <p:nvSpPr>
            <p:cNvPr id="149" name="Rectangle 100"/>
            <p:cNvSpPr>
              <a:spLocks/>
            </p:cNvSpPr>
            <p:nvPr/>
          </p:nvSpPr>
          <p:spPr bwMode="auto">
            <a:xfrm>
              <a:off x="7924726" y="5134755"/>
              <a:ext cx="641167" cy="298151"/>
            </a:xfrm>
            <a:prstGeom prst="rect">
              <a:avLst/>
            </a:prstGeom>
            <a:noFill/>
            <a:ln w="12700">
              <a:noFill/>
              <a:miter lim="800000"/>
              <a:headEnd/>
              <a:tailEnd/>
            </a:ln>
          </p:spPr>
          <p:txBody>
            <a:bodyPr lIns="0" tIns="0" rIns="0" bIns="0">
              <a:prstTxWarp prst="textNoShape">
                <a:avLst/>
              </a:prstTxWarp>
            </a:bodyPr>
            <a:lstStyle/>
            <a:p>
              <a:pPr defTabSz="457200"/>
              <a:r>
                <a:rPr lang="en-US" sz="1000" dirty="0" smtClean="0">
                  <a:solidFill>
                    <a:prstClr val="black"/>
                  </a:solidFill>
                  <a:latin typeface="Calibri Bold" charset="0"/>
                  <a:ea typeface="Calibri Bold" charset="0"/>
                  <a:cs typeface="Calibri Bold" charset="0"/>
                  <a:sym typeface="Calibri Bold" charset="0"/>
                </a:rPr>
                <a:t>Lund</a:t>
              </a:r>
              <a:r>
                <a:rPr lang="en-US" sz="1000" dirty="0">
                  <a:solidFill>
                    <a:prstClr val="black"/>
                  </a:solidFill>
                  <a:latin typeface="Calibri Bold" charset="0"/>
                  <a:ea typeface="Calibri Bold" charset="0"/>
                  <a:cs typeface="Calibri Bold" charset="0"/>
                  <a:sym typeface="Calibri Bold" charset="0"/>
                </a:rPr>
                <a:t/>
              </a:r>
              <a:br>
                <a:rPr lang="en-US" sz="1000" dirty="0">
                  <a:solidFill>
                    <a:prstClr val="black"/>
                  </a:solidFill>
                  <a:latin typeface="Calibri Bold" charset="0"/>
                  <a:ea typeface="Calibri Bold" charset="0"/>
                  <a:cs typeface="Calibri Bold" charset="0"/>
                  <a:sym typeface="Calibri Bold" charset="0"/>
                </a:rPr>
              </a:br>
              <a:r>
                <a:rPr lang="en-US" sz="1000" dirty="0">
                  <a:solidFill>
                    <a:prstClr val="black"/>
                  </a:solidFill>
                  <a:latin typeface="Calibri Bold" charset="0"/>
                  <a:ea typeface="Calibri Bold" charset="0"/>
                  <a:cs typeface="Calibri Bold" charset="0"/>
                  <a:sym typeface="Calibri Bold" charset="0"/>
                </a:rPr>
                <a:t>Municipality</a:t>
              </a:r>
              <a:endParaRPr lang="en-US" sz="900" dirty="0">
                <a:solidFill>
                  <a:prstClr val="black"/>
                </a:solidFill>
                <a:latin typeface="Calibri" charset="0"/>
                <a:ea typeface="Calibri" charset="0"/>
                <a:cs typeface="Calibri" charset="0"/>
                <a:sym typeface="Calibri" charset="0"/>
              </a:endParaRPr>
            </a:p>
          </p:txBody>
        </p:sp>
        <p:sp>
          <p:nvSpPr>
            <p:cNvPr id="150" name="TextBox 149"/>
            <p:cNvSpPr txBox="1"/>
            <p:nvPr/>
          </p:nvSpPr>
          <p:spPr>
            <a:xfrm>
              <a:off x="821983" y="1416892"/>
              <a:ext cx="7429345" cy="495807"/>
            </a:xfrm>
            <a:prstGeom prst="rect">
              <a:avLst/>
            </a:prstGeom>
            <a:noFill/>
          </p:spPr>
          <p:txBody>
            <a:bodyPr wrap="square" lIns="64291" tIns="32146" rIns="64291" bIns="32146" rtlCol="0">
              <a:spAutoFit/>
            </a:bodyPr>
            <a:lstStyle/>
            <a:p>
              <a:pPr defTabSz="457200"/>
              <a:r>
                <a:rPr lang="en-US" sz="1400" dirty="0" smtClean="0">
                  <a:solidFill>
                    <a:prstClr val="black"/>
                  </a:solidFill>
                  <a:latin typeface="Calibri"/>
                </a:rPr>
                <a:t>2012-01-01	        			2013-01-01	          		2014-01-01	     		2014-06-01	      	</a:t>
              </a:r>
              <a:endParaRPr lang="en-US" sz="1400" dirty="0">
                <a:solidFill>
                  <a:prstClr val="black"/>
                </a:solidFill>
                <a:latin typeface="Calibri"/>
              </a:endParaRPr>
            </a:p>
          </p:txBody>
        </p:sp>
        <p:sp>
          <p:nvSpPr>
            <p:cNvPr id="151" name="AutoShape 7"/>
            <p:cNvSpPr>
              <a:spLocks/>
            </p:cNvSpPr>
            <p:nvPr/>
          </p:nvSpPr>
          <p:spPr bwMode="auto">
            <a:xfrm>
              <a:off x="5451495" y="3548547"/>
              <a:ext cx="850405" cy="710479"/>
            </a:xfrm>
            <a:prstGeom prst="diamond">
              <a:avLst/>
            </a:prstGeom>
            <a:solidFill>
              <a:srgbClr val="6EC72E"/>
            </a:solidFill>
            <a:ln w="9525">
              <a:solidFill>
                <a:srgbClr val="4A7DBB"/>
              </a:solidFill>
              <a:prstDash val="solid"/>
              <a:miter lim="800000"/>
              <a:headEnd type="none" w="med" len="med"/>
              <a:tailEnd type="none" w="med" len="med"/>
            </a:ln>
            <a:effectLst>
              <a:outerShdw blurRad="38100" dist="22999" dir="5400000" algn="ctr" rotWithShape="0">
                <a:schemeClr val="bg2">
                  <a:alpha val="34999"/>
                </a:schemeClr>
              </a:outerShdw>
            </a:effectLst>
          </p:spPr>
          <p:txBody>
            <a:bodyPr lIns="0" tIns="0" rIns="0" bIns="0">
              <a:prstTxWarp prst="textNoShape">
                <a:avLst/>
              </a:prstTxWarp>
            </a:bodyPr>
            <a:lstStyle/>
            <a:p>
              <a:pPr defTabSz="457200"/>
              <a:r>
                <a:rPr lang="en-US" sz="1000" dirty="0" smtClean="0">
                  <a:solidFill>
                    <a:prstClr val="black"/>
                  </a:solidFill>
                  <a:latin typeface="Calibri Bold" charset="0"/>
                  <a:ea typeface="Calibri Bold" charset="0"/>
                  <a:cs typeface="Calibri Bold" charset="0"/>
                  <a:sym typeface="Calibri Bold" charset="0"/>
                </a:rPr>
                <a:t>Court Hearing</a:t>
              </a:r>
              <a:endParaRPr lang="en-US" sz="1000" dirty="0">
                <a:solidFill>
                  <a:prstClr val="black"/>
                </a:solidFill>
                <a:latin typeface="Calibri Bold" charset="0"/>
                <a:ea typeface="Calibri Bold" charset="0"/>
                <a:cs typeface="Calibri Bold" charset="0"/>
                <a:sym typeface="Calibri Bold" charset="0"/>
              </a:endParaRPr>
            </a:p>
          </p:txBody>
        </p:sp>
        <p:sp>
          <p:nvSpPr>
            <p:cNvPr id="152" name="Line 17"/>
            <p:cNvSpPr>
              <a:spLocks noChangeShapeType="1"/>
            </p:cNvSpPr>
            <p:nvPr/>
          </p:nvSpPr>
          <p:spPr bwMode="auto">
            <a:xfrm>
              <a:off x="6340402" y="3913330"/>
              <a:ext cx="344103" cy="5568"/>
            </a:xfrm>
            <a:prstGeom prst="line">
              <a:avLst/>
            </a:prstGeom>
            <a:noFill/>
            <a:ln w="25400">
              <a:solidFill>
                <a:srgbClr val="558E28"/>
              </a:solidFill>
              <a:prstDash val="solid"/>
              <a:round/>
              <a:headEnd type="none" w="med" len="med"/>
              <a:tailEnd type="arrow" w="lg" len="lg"/>
            </a:ln>
            <a:effectLst>
              <a:outerShdw blurRad="38100" dist="19999" dir="5400000" algn="ctr" rotWithShape="0">
                <a:schemeClr val="bg2">
                  <a:alpha val="37999"/>
                </a:schemeClr>
              </a:outerShdw>
            </a:effectLst>
          </p:spPr>
          <p:txBody>
            <a:bodyPr lIns="67351" tIns="33675" rIns="67351" bIns="33675">
              <a:prstTxWarp prst="textNoShape">
                <a:avLst/>
              </a:prstTxWarp>
            </a:bodyPr>
            <a:lstStyle/>
            <a:p>
              <a:pPr defTabSz="457200">
                <a:defRPr/>
              </a:pPr>
              <a:endParaRPr lang="sv-SE">
                <a:ln>
                  <a:solidFill>
                    <a:srgbClr val="000000"/>
                  </a:solidFill>
                </a:ln>
                <a:solidFill>
                  <a:prstClr val="black"/>
                </a:solidFill>
                <a:latin typeface="Calibri"/>
              </a:endParaRPr>
            </a:p>
          </p:txBody>
        </p:sp>
        <p:sp>
          <p:nvSpPr>
            <p:cNvPr id="153" name="Line 18"/>
            <p:cNvSpPr>
              <a:spLocks noChangeShapeType="1"/>
            </p:cNvSpPr>
            <p:nvPr/>
          </p:nvSpPr>
          <p:spPr bwMode="auto">
            <a:xfrm flipV="1">
              <a:off x="8578183" y="2401737"/>
              <a:ext cx="341573" cy="704"/>
            </a:xfrm>
            <a:prstGeom prst="line">
              <a:avLst/>
            </a:prstGeom>
            <a:noFill/>
            <a:ln w="25400">
              <a:solidFill>
                <a:srgbClr val="E36C09"/>
              </a:solidFill>
              <a:prstDash val="solid"/>
              <a:round/>
              <a:headEnd type="none" w="med" len="med"/>
              <a:tailEnd type="arrow" w="lg" len="lg"/>
            </a:ln>
            <a:effectLst>
              <a:outerShdw blurRad="38100" dist="19999" dir="5400000" algn="ctr" rotWithShape="0">
                <a:schemeClr val="bg2">
                  <a:alpha val="37999"/>
                </a:schemeClr>
              </a:outerShdw>
            </a:effectLst>
          </p:spPr>
          <p:txBody>
            <a:bodyPr lIns="67351" tIns="33675" rIns="67351" bIns="33675">
              <a:prstTxWarp prst="textNoShape">
                <a:avLst/>
              </a:prstTxWarp>
            </a:bodyPr>
            <a:lstStyle/>
            <a:p>
              <a:pPr defTabSz="457200">
                <a:defRPr/>
              </a:pPr>
              <a:endParaRPr lang="sv-SE">
                <a:solidFill>
                  <a:prstClr val="black"/>
                </a:solidFill>
                <a:latin typeface="Calibri"/>
              </a:endParaRPr>
            </a:p>
          </p:txBody>
        </p:sp>
        <p:cxnSp>
          <p:nvCxnSpPr>
            <p:cNvPr id="154" name="Straight Arrow Connector 153"/>
            <p:cNvCxnSpPr/>
            <p:nvPr/>
          </p:nvCxnSpPr>
          <p:spPr>
            <a:xfrm>
              <a:off x="3735761" y="2677731"/>
              <a:ext cx="0" cy="82558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sp>
        <p:nvSpPr>
          <p:cNvPr id="179" name="TextBox 178"/>
          <p:cNvSpPr txBox="1"/>
          <p:nvPr/>
        </p:nvSpPr>
        <p:spPr>
          <a:xfrm>
            <a:off x="394153" y="5933808"/>
            <a:ext cx="8194827" cy="646331"/>
          </a:xfrm>
          <a:prstGeom prst="rect">
            <a:avLst/>
          </a:prstGeom>
          <a:noFill/>
        </p:spPr>
        <p:txBody>
          <a:bodyPr wrap="square" rtlCol="0">
            <a:spAutoFit/>
          </a:bodyPr>
          <a:lstStyle/>
          <a:p>
            <a:pPr defTabSz="457200"/>
            <a:r>
              <a:rPr lang="en-US" dirty="0" smtClean="0">
                <a:solidFill>
                  <a:prstClr val="black"/>
                </a:solidFill>
                <a:latin typeface="Calibri"/>
              </a:rPr>
              <a:t>SSM Permit to construct expected before summer 2014. Ground break can start after building permit with execution warranty, expected 12/6 14.00.    </a:t>
            </a:r>
            <a:endParaRPr lang="en-US" dirty="0">
              <a:solidFill>
                <a:prstClr val="black"/>
              </a:solidFill>
              <a:latin typeface="Calibri"/>
            </a:endParaRPr>
          </a:p>
        </p:txBody>
      </p:sp>
    </p:spTree>
    <p:extLst>
      <p:ext uri="{BB962C8B-B14F-4D97-AF65-F5344CB8AC3E}">
        <p14:creationId xmlns:p14="http://schemas.microsoft.com/office/powerpoint/2010/main" val="19305373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3528" y="404664"/>
            <a:ext cx="2456979"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latin typeface="Calibri"/>
            </a:endParaRPr>
          </a:p>
        </p:txBody>
      </p:sp>
      <p:sp>
        <p:nvSpPr>
          <p:cNvPr id="10" name="Rectangle 9"/>
          <p:cNvSpPr/>
          <p:nvPr/>
        </p:nvSpPr>
        <p:spPr>
          <a:xfrm>
            <a:off x="2797024"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2013</a:t>
            </a:r>
            <a:endParaRPr lang="en-US" sz="600" b="1" dirty="0">
              <a:solidFill>
                <a:prstClr val="white"/>
              </a:solidFill>
              <a:latin typeface="TitilliumText22L 800 wt"/>
              <a:cs typeface="TitilliumText22L 800 wt"/>
            </a:endParaRPr>
          </a:p>
        </p:txBody>
      </p:sp>
      <p:sp>
        <p:nvSpPr>
          <p:cNvPr id="11" name="Rectangle 10"/>
          <p:cNvSpPr/>
          <p:nvPr/>
        </p:nvSpPr>
        <p:spPr>
          <a:xfrm>
            <a:off x="3263822"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2014</a:t>
            </a:r>
            <a:endParaRPr lang="en-US" sz="600" b="1" dirty="0">
              <a:solidFill>
                <a:prstClr val="white"/>
              </a:solidFill>
              <a:latin typeface="TitilliumText22L 800 wt"/>
              <a:cs typeface="TitilliumText22L 800 wt"/>
            </a:endParaRPr>
          </a:p>
        </p:txBody>
      </p:sp>
      <p:sp>
        <p:nvSpPr>
          <p:cNvPr id="12" name="Rectangle 11"/>
          <p:cNvSpPr/>
          <p:nvPr/>
        </p:nvSpPr>
        <p:spPr>
          <a:xfrm>
            <a:off x="3730620"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2015</a:t>
            </a:r>
            <a:endParaRPr lang="en-US" sz="600" b="1" dirty="0">
              <a:solidFill>
                <a:prstClr val="white"/>
              </a:solidFill>
              <a:latin typeface="TitilliumText22L 800 wt"/>
              <a:cs typeface="TitilliumText22L 800 wt"/>
            </a:endParaRPr>
          </a:p>
        </p:txBody>
      </p:sp>
      <p:sp>
        <p:nvSpPr>
          <p:cNvPr id="13" name="Rectangle 12"/>
          <p:cNvSpPr/>
          <p:nvPr/>
        </p:nvSpPr>
        <p:spPr>
          <a:xfrm>
            <a:off x="4197418"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2016</a:t>
            </a:r>
            <a:endParaRPr lang="en-US" sz="600" b="1" dirty="0">
              <a:solidFill>
                <a:prstClr val="white"/>
              </a:solidFill>
              <a:latin typeface="TitilliumText22L 800 wt"/>
              <a:cs typeface="TitilliumText22L 800 wt"/>
            </a:endParaRPr>
          </a:p>
        </p:txBody>
      </p:sp>
      <p:sp>
        <p:nvSpPr>
          <p:cNvPr id="14" name="Rectangle 13"/>
          <p:cNvSpPr/>
          <p:nvPr/>
        </p:nvSpPr>
        <p:spPr>
          <a:xfrm>
            <a:off x="4664216"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2017</a:t>
            </a:r>
            <a:endParaRPr lang="en-US" sz="600" b="1" dirty="0">
              <a:solidFill>
                <a:prstClr val="white"/>
              </a:solidFill>
              <a:latin typeface="TitilliumText22L 800 wt"/>
              <a:cs typeface="TitilliumText22L 800 wt"/>
            </a:endParaRPr>
          </a:p>
        </p:txBody>
      </p:sp>
      <p:sp>
        <p:nvSpPr>
          <p:cNvPr id="15" name="Rectangle 14"/>
          <p:cNvSpPr/>
          <p:nvPr/>
        </p:nvSpPr>
        <p:spPr>
          <a:xfrm>
            <a:off x="5131014"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2018</a:t>
            </a:r>
            <a:endParaRPr lang="en-US" sz="600" b="1" dirty="0">
              <a:solidFill>
                <a:prstClr val="white"/>
              </a:solidFill>
              <a:latin typeface="TitilliumText22L 800 wt"/>
              <a:cs typeface="TitilliumText22L 800 wt"/>
            </a:endParaRPr>
          </a:p>
        </p:txBody>
      </p:sp>
      <p:sp>
        <p:nvSpPr>
          <p:cNvPr id="16" name="Rectangle 15"/>
          <p:cNvSpPr/>
          <p:nvPr/>
        </p:nvSpPr>
        <p:spPr>
          <a:xfrm>
            <a:off x="5597812"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2019</a:t>
            </a:r>
            <a:endParaRPr lang="en-US" sz="600" b="1" dirty="0">
              <a:solidFill>
                <a:prstClr val="white"/>
              </a:solidFill>
              <a:latin typeface="TitilliumText22L 800 wt"/>
              <a:cs typeface="TitilliumText22L 800 wt"/>
            </a:endParaRPr>
          </a:p>
        </p:txBody>
      </p:sp>
      <p:sp>
        <p:nvSpPr>
          <p:cNvPr id="17" name="Rectangle 16"/>
          <p:cNvSpPr/>
          <p:nvPr/>
        </p:nvSpPr>
        <p:spPr>
          <a:xfrm>
            <a:off x="6064610"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2020</a:t>
            </a:r>
            <a:endParaRPr lang="en-US" sz="600" b="1" dirty="0">
              <a:solidFill>
                <a:prstClr val="white"/>
              </a:solidFill>
              <a:latin typeface="TitilliumText22L 800 wt"/>
              <a:cs typeface="TitilliumText22L 800 wt"/>
            </a:endParaRPr>
          </a:p>
        </p:txBody>
      </p:sp>
      <p:sp>
        <p:nvSpPr>
          <p:cNvPr id="18" name="Rectangle 17"/>
          <p:cNvSpPr/>
          <p:nvPr/>
        </p:nvSpPr>
        <p:spPr>
          <a:xfrm>
            <a:off x="6531408"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2021</a:t>
            </a:r>
            <a:endParaRPr lang="en-US" sz="600" b="1" dirty="0">
              <a:solidFill>
                <a:prstClr val="white"/>
              </a:solidFill>
              <a:latin typeface="TitilliumText22L 800 wt"/>
              <a:cs typeface="TitilliumText22L 800 wt"/>
            </a:endParaRPr>
          </a:p>
        </p:txBody>
      </p:sp>
      <p:sp>
        <p:nvSpPr>
          <p:cNvPr id="19" name="Rectangle 18"/>
          <p:cNvSpPr/>
          <p:nvPr/>
        </p:nvSpPr>
        <p:spPr>
          <a:xfrm>
            <a:off x="6998206"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2022</a:t>
            </a:r>
            <a:endParaRPr lang="en-US" sz="600" b="1" dirty="0">
              <a:solidFill>
                <a:prstClr val="white"/>
              </a:solidFill>
              <a:latin typeface="TitilliumText22L 800 wt"/>
              <a:cs typeface="TitilliumText22L 800 wt"/>
            </a:endParaRPr>
          </a:p>
        </p:txBody>
      </p:sp>
      <p:sp>
        <p:nvSpPr>
          <p:cNvPr id="20" name="Rectangle 19"/>
          <p:cNvSpPr/>
          <p:nvPr/>
        </p:nvSpPr>
        <p:spPr>
          <a:xfrm>
            <a:off x="7465004"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2023</a:t>
            </a:r>
            <a:endParaRPr lang="en-US" sz="600" b="1" dirty="0">
              <a:solidFill>
                <a:prstClr val="white"/>
              </a:solidFill>
              <a:latin typeface="TitilliumText22L 800 wt"/>
              <a:cs typeface="TitilliumText22L 800 wt"/>
            </a:endParaRPr>
          </a:p>
        </p:txBody>
      </p:sp>
      <p:sp>
        <p:nvSpPr>
          <p:cNvPr id="21" name="Rectangle 20"/>
          <p:cNvSpPr/>
          <p:nvPr/>
        </p:nvSpPr>
        <p:spPr>
          <a:xfrm>
            <a:off x="7931802"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2024</a:t>
            </a:r>
            <a:endParaRPr lang="en-US" sz="600" b="1" dirty="0">
              <a:solidFill>
                <a:prstClr val="white"/>
              </a:solidFill>
              <a:latin typeface="TitilliumText22L 800 wt"/>
              <a:cs typeface="TitilliumText22L 800 wt"/>
            </a:endParaRPr>
          </a:p>
        </p:txBody>
      </p:sp>
      <p:sp>
        <p:nvSpPr>
          <p:cNvPr id="22" name="Rectangle 21"/>
          <p:cNvSpPr/>
          <p:nvPr/>
        </p:nvSpPr>
        <p:spPr>
          <a:xfrm>
            <a:off x="8398600" y="404664"/>
            <a:ext cx="466798" cy="288032"/>
          </a:xfrm>
          <a:prstGeom prst="rect">
            <a:avLst/>
          </a:prstGeom>
          <a:solidFill>
            <a:srgbClr val="00415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600" b="1" dirty="0" smtClean="0">
                <a:solidFill>
                  <a:prstClr val="white"/>
                </a:solidFill>
                <a:latin typeface="TitilliumText22L 800 wt"/>
                <a:cs typeface="TitilliumText22L 800 wt"/>
              </a:rPr>
              <a:t>2025</a:t>
            </a:r>
            <a:endParaRPr lang="en-US" sz="600" b="1" dirty="0">
              <a:solidFill>
                <a:prstClr val="white"/>
              </a:solidFill>
              <a:latin typeface="TitilliumText22L 800 wt"/>
              <a:cs typeface="TitilliumText22L 800 wt"/>
            </a:endParaRPr>
          </a:p>
        </p:txBody>
      </p:sp>
      <p:sp>
        <p:nvSpPr>
          <p:cNvPr id="26" name="Rectangle 25"/>
          <p:cNvSpPr/>
          <p:nvPr/>
        </p:nvSpPr>
        <p:spPr>
          <a:xfrm>
            <a:off x="323529" y="692696"/>
            <a:ext cx="2039183"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1" dirty="0" smtClean="0">
                <a:solidFill>
                  <a:srgbClr val="004155"/>
                </a:solidFill>
                <a:latin typeface="TitilliumText22L 800 wt"/>
                <a:cs typeface="TitilliumText22L 800 wt"/>
              </a:rPr>
              <a:t>ESS Program</a:t>
            </a:r>
            <a:endParaRPr lang="sv-SE" sz="1100" b="1" dirty="0" smtClean="0">
              <a:solidFill>
                <a:prstClr val="black"/>
              </a:solidFill>
              <a:latin typeface="TitilliumText22L 800 wt"/>
              <a:cs typeface="TitilliumText22L 800 wt"/>
            </a:endParaRPr>
          </a:p>
        </p:txBody>
      </p:sp>
      <p:sp>
        <p:nvSpPr>
          <p:cNvPr id="29" name="Rectangle 28"/>
          <p:cNvSpPr/>
          <p:nvPr/>
        </p:nvSpPr>
        <p:spPr>
          <a:xfrm>
            <a:off x="2330226"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30" name="Rectangle 29"/>
          <p:cNvSpPr/>
          <p:nvPr/>
        </p:nvSpPr>
        <p:spPr>
          <a:xfrm>
            <a:off x="2797024"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31" name="Rectangle 30"/>
          <p:cNvSpPr/>
          <p:nvPr/>
        </p:nvSpPr>
        <p:spPr>
          <a:xfrm>
            <a:off x="3263822"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32" name="Rectangle 31"/>
          <p:cNvSpPr/>
          <p:nvPr/>
        </p:nvSpPr>
        <p:spPr>
          <a:xfrm>
            <a:off x="3730620"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33" name="Rectangle 32"/>
          <p:cNvSpPr/>
          <p:nvPr/>
        </p:nvSpPr>
        <p:spPr>
          <a:xfrm>
            <a:off x="4197418"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34" name="Rectangle 33"/>
          <p:cNvSpPr/>
          <p:nvPr/>
        </p:nvSpPr>
        <p:spPr>
          <a:xfrm>
            <a:off x="4664216"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35" name="Rectangle 34"/>
          <p:cNvSpPr/>
          <p:nvPr/>
        </p:nvSpPr>
        <p:spPr>
          <a:xfrm>
            <a:off x="5131014"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36" name="Rectangle 35"/>
          <p:cNvSpPr/>
          <p:nvPr/>
        </p:nvSpPr>
        <p:spPr>
          <a:xfrm>
            <a:off x="5597812"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37" name="Rectangle 36"/>
          <p:cNvSpPr/>
          <p:nvPr/>
        </p:nvSpPr>
        <p:spPr>
          <a:xfrm>
            <a:off x="6064610"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38" name="Rectangle 37"/>
          <p:cNvSpPr/>
          <p:nvPr/>
        </p:nvSpPr>
        <p:spPr>
          <a:xfrm>
            <a:off x="6531408"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39" name="Rectangle 38"/>
          <p:cNvSpPr/>
          <p:nvPr/>
        </p:nvSpPr>
        <p:spPr>
          <a:xfrm>
            <a:off x="6998206"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40" name="Rectangle 39"/>
          <p:cNvSpPr/>
          <p:nvPr/>
        </p:nvSpPr>
        <p:spPr>
          <a:xfrm>
            <a:off x="7465004"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41" name="Rectangle 40"/>
          <p:cNvSpPr/>
          <p:nvPr/>
        </p:nvSpPr>
        <p:spPr>
          <a:xfrm>
            <a:off x="7931802"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42" name="Rectangle 41"/>
          <p:cNvSpPr/>
          <p:nvPr/>
        </p:nvSpPr>
        <p:spPr>
          <a:xfrm>
            <a:off x="8398600" y="692696"/>
            <a:ext cx="466798" cy="1512168"/>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90" name="Rounded Rectangle 89"/>
          <p:cNvSpPr/>
          <p:nvPr/>
        </p:nvSpPr>
        <p:spPr>
          <a:xfrm>
            <a:off x="4477497" y="1511169"/>
            <a:ext cx="1303962" cy="720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92" name="Rounded Rectangle 91"/>
          <p:cNvSpPr/>
          <p:nvPr/>
        </p:nvSpPr>
        <p:spPr>
          <a:xfrm>
            <a:off x="7651729" y="1926035"/>
            <a:ext cx="1120316" cy="720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grpSp>
        <p:nvGrpSpPr>
          <p:cNvPr id="93" name="Group 92"/>
          <p:cNvGrpSpPr/>
          <p:nvPr/>
        </p:nvGrpSpPr>
        <p:grpSpPr>
          <a:xfrm>
            <a:off x="3427849" y="1106742"/>
            <a:ext cx="186718" cy="162018"/>
            <a:chOff x="3851920" y="3068960"/>
            <a:chExt cx="180021" cy="432048"/>
          </a:xfrm>
          <a:solidFill>
            <a:srgbClr val="004155"/>
          </a:solidFill>
        </p:grpSpPr>
        <p:sp>
          <p:nvSpPr>
            <p:cNvPr id="94" name="Isosceles Triangle 93"/>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5" name="Isosceles Triangle 94"/>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119" name="Rectangle 118"/>
          <p:cNvSpPr/>
          <p:nvPr/>
        </p:nvSpPr>
        <p:spPr>
          <a:xfrm>
            <a:off x="323529" y="2132858"/>
            <a:ext cx="2039183"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1" dirty="0">
                <a:solidFill>
                  <a:srgbClr val="004155"/>
                </a:solidFill>
                <a:latin typeface="TitilliumText22L 800 wt"/>
                <a:cs typeface="TitilliumText22L 800 wt"/>
              </a:rPr>
              <a:t>Conventional</a:t>
            </a:r>
          </a:p>
          <a:p>
            <a:r>
              <a:rPr lang="sv-SE" sz="1100" b="1" dirty="0">
                <a:solidFill>
                  <a:srgbClr val="004155"/>
                </a:solidFill>
                <a:latin typeface="TitilliumText22L 800 wt"/>
                <a:cs typeface="TitilliumText22L 800 wt"/>
              </a:rPr>
              <a:t>Facilities</a:t>
            </a:r>
            <a:endParaRPr lang="en-US" sz="1100" b="1" dirty="0">
              <a:solidFill>
                <a:srgbClr val="004155"/>
              </a:solidFill>
              <a:latin typeface="TitilliumText22L 800 wt"/>
              <a:cs typeface="TitilliumText22L 800 wt"/>
            </a:endParaRPr>
          </a:p>
        </p:txBody>
      </p:sp>
      <p:sp>
        <p:nvSpPr>
          <p:cNvPr id="122" name="Rectangle 121"/>
          <p:cNvSpPr/>
          <p:nvPr/>
        </p:nvSpPr>
        <p:spPr>
          <a:xfrm>
            <a:off x="2330226"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23" name="Rectangle 122"/>
          <p:cNvSpPr/>
          <p:nvPr/>
        </p:nvSpPr>
        <p:spPr>
          <a:xfrm>
            <a:off x="2797024"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24" name="Rectangle 123"/>
          <p:cNvSpPr/>
          <p:nvPr/>
        </p:nvSpPr>
        <p:spPr>
          <a:xfrm>
            <a:off x="3263822"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25" name="Rectangle 124"/>
          <p:cNvSpPr/>
          <p:nvPr/>
        </p:nvSpPr>
        <p:spPr>
          <a:xfrm>
            <a:off x="3730620"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26" name="Rectangle 125"/>
          <p:cNvSpPr/>
          <p:nvPr/>
        </p:nvSpPr>
        <p:spPr>
          <a:xfrm>
            <a:off x="4197418"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27" name="Rectangle 126"/>
          <p:cNvSpPr/>
          <p:nvPr/>
        </p:nvSpPr>
        <p:spPr>
          <a:xfrm>
            <a:off x="4664216"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28" name="Rectangle 127"/>
          <p:cNvSpPr/>
          <p:nvPr/>
        </p:nvSpPr>
        <p:spPr>
          <a:xfrm>
            <a:off x="5131014"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29" name="Rectangle 128"/>
          <p:cNvSpPr/>
          <p:nvPr/>
        </p:nvSpPr>
        <p:spPr>
          <a:xfrm>
            <a:off x="5597812"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30" name="Rectangle 129"/>
          <p:cNvSpPr/>
          <p:nvPr/>
        </p:nvSpPr>
        <p:spPr>
          <a:xfrm>
            <a:off x="6064610"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31" name="Rectangle 130"/>
          <p:cNvSpPr/>
          <p:nvPr/>
        </p:nvSpPr>
        <p:spPr>
          <a:xfrm>
            <a:off x="6531408"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32" name="Rectangle 131"/>
          <p:cNvSpPr/>
          <p:nvPr/>
        </p:nvSpPr>
        <p:spPr>
          <a:xfrm>
            <a:off x="6998206"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33" name="Rectangle 132"/>
          <p:cNvSpPr/>
          <p:nvPr/>
        </p:nvSpPr>
        <p:spPr>
          <a:xfrm>
            <a:off x="7465004"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34" name="Rectangle 133"/>
          <p:cNvSpPr/>
          <p:nvPr/>
        </p:nvSpPr>
        <p:spPr>
          <a:xfrm>
            <a:off x="7931802"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35" name="Rectangle 134"/>
          <p:cNvSpPr/>
          <p:nvPr/>
        </p:nvSpPr>
        <p:spPr>
          <a:xfrm>
            <a:off x="8398600" y="2132858"/>
            <a:ext cx="466798" cy="1002648"/>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71" name="Rectangle 170"/>
          <p:cNvSpPr/>
          <p:nvPr/>
        </p:nvSpPr>
        <p:spPr>
          <a:xfrm>
            <a:off x="323529" y="3147860"/>
            <a:ext cx="2039183"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1" dirty="0">
                <a:solidFill>
                  <a:srgbClr val="004155"/>
                </a:solidFill>
                <a:latin typeface="TitilliumText22L 800 wt"/>
                <a:cs typeface="TitilliumText22L 800 wt"/>
              </a:rPr>
              <a:t>Accelerator</a:t>
            </a:r>
            <a:endParaRPr lang="en-US" sz="1100" b="1" dirty="0">
              <a:solidFill>
                <a:srgbClr val="004155"/>
              </a:solidFill>
              <a:latin typeface="TitilliumText22L 800 wt"/>
              <a:cs typeface="TitilliumText22L 800 wt"/>
            </a:endParaRPr>
          </a:p>
        </p:txBody>
      </p:sp>
      <p:sp>
        <p:nvSpPr>
          <p:cNvPr id="174" name="Rectangle 173"/>
          <p:cNvSpPr/>
          <p:nvPr/>
        </p:nvSpPr>
        <p:spPr>
          <a:xfrm>
            <a:off x="2330226"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75" name="Rectangle 174"/>
          <p:cNvSpPr/>
          <p:nvPr/>
        </p:nvSpPr>
        <p:spPr>
          <a:xfrm>
            <a:off x="2797024"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76" name="Rectangle 175"/>
          <p:cNvSpPr/>
          <p:nvPr/>
        </p:nvSpPr>
        <p:spPr>
          <a:xfrm>
            <a:off x="3263822"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77" name="Rectangle 176"/>
          <p:cNvSpPr/>
          <p:nvPr/>
        </p:nvSpPr>
        <p:spPr>
          <a:xfrm>
            <a:off x="3730620"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78" name="Rectangle 177"/>
          <p:cNvSpPr/>
          <p:nvPr/>
        </p:nvSpPr>
        <p:spPr>
          <a:xfrm>
            <a:off x="4197418"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79" name="Rectangle 178"/>
          <p:cNvSpPr/>
          <p:nvPr/>
        </p:nvSpPr>
        <p:spPr>
          <a:xfrm>
            <a:off x="4664216"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80" name="Rectangle 179"/>
          <p:cNvSpPr/>
          <p:nvPr/>
        </p:nvSpPr>
        <p:spPr>
          <a:xfrm>
            <a:off x="5131014"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81" name="Rectangle 180"/>
          <p:cNvSpPr/>
          <p:nvPr/>
        </p:nvSpPr>
        <p:spPr>
          <a:xfrm>
            <a:off x="5597812"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82" name="Rectangle 181"/>
          <p:cNvSpPr/>
          <p:nvPr/>
        </p:nvSpPr>
        <p:spPr>
          <a:xfrm>
            <a:off x="6064610"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83" name="Rectangle 182"/>
          <p:cNvSpPr/>
          <p:nvPr/>
        </p:nvSpPr>
        <p:spPr>
          <a:xfrm>
            <a:off x="6531408"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84" name="Rectangle 183"/>
          <p:cNvSpPr/>
          <p:nvPr/>
        </p:nvSpPr>
        <p:spPr>
          <a:xfrm>
            <a:off x="6998206"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85" name="Rectangle 184"/>
          <p:cNvSpPr/>
          <p:nvPr/>
        </p:nvSpPr>
        <p:spPr>
          <a:xfrm>
            <a:off x="7465004"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86" name="Rectangle 185"/>
          <p:cNvSpPr/>
          <p:nvPr/>
        </p:nvSpPr>
        <p:spPr>
          <a:xfrm>
            <a:off x="7931802" y="3147860"/>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87" name="Rectangle 186"/>
          <p:cNvSpPr/>
          <p:nvPr/>
        </p:nvSpPr>
        <p:spPr>
          <a:xfrm>
            <a:off x="8398600" y="3145964"/>
            <a:ext cx="466798" cy="100064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189" name="Rectangle 188"/>
          <p:cNvSpPr/>
          <p:nvPr/>
        </p:nvSpPr>
        <p:spPr>
          <a:xfrm>
            <a:off x="323529" y="4159366"/>
            <a:ext cx="2039183"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1" dirty="0">
                <a:solidFill>
                  <a:srgbClr val="004155"/>
                </a:solidFill>
                <a:latin typeface="TitilliumText22L 800 wt"/>
                <a:cs typeface="TitilliumText22L 800 wt"/>
              </a:rPr>
              <a:t>Target</a:t>
            </a:r>
            <a:endParaRPr lang="en-US" sz="1100" b="1" dirty="0">
              <a:solidFill>
                <a:srgbClr val="004155"/>
              </a:solidFill>
              <a:latin typeface="TitilliumText22L 800 wt"/>
              <a:cs typeface="TitilliumText22L 800 wt"/>
            </a:endParaRPr>
          </a:p>
        </p:txBody>
      </p:sp>
      <p:sp>
        <p:nvSpPr>
          <p:cNvPr id="192" name="Rectangle 191"/>
          <p:cNvSpPr/>
          <p:nvPr/>
        </p:nvSpPr>
        <p:spPr>
          <a:xfrm>
            <a:off x="2330226"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93" name="Rectangle 192"/>
          <p:cNvSpPr/>
          <p:nvPr/>
        </p:nvSpPr>
        <p:spPr>
          <a:xfrm>
            <a:off x="2797024"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94" name="Rectangle 193"/>
          <p:cNvSpPr/>
          <p:nvPr/>
        </p:nvSpPr>
        <p:spPr>
          <a:xfrm>
            <a:off x="3263822"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95" name="Rectangle 194"/>
          <p:cNvSpPr/>
          <p:nvPr/>
        </p:nvSpPr>
        <p:spPr>
          <a:xfrm>
            <a:off x="3730620"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96" name="Rectangle 195"/>
          <p:cNvSpPr/>
          <p:nvPr/>
        </p:nvSpPr>
        <p:spPr>
          <a:xfrm>
            <a:off x="4197418"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97" name="Rectangle 196"/>
          <p:cNvSpPr/>
          <p:nvPr/>
        </p:nvSpPr>
        <p:spPr>
          <a:xfrm>
            <a:off x="4664216"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98" name="Rectangle 197"/>
          <p:cNvSpPr/>
          <p:nvPr/>
        </p:nvSpPr>
        <p:spPr>
          <a:xfrm>
            <a:off x="5131014"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199" name="Rectangle 198"/>
          <p:cNvSpPr/>
          <p:nvPr/>
        </p:nvSpPr>
        <p:spPr>
          <a:xfrm>
            <a:off x="5597812"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200" name="Rectangle 199"/>
          <p:cNvSpPr/>
          <p:nvPr/>
        </p:nvSpPr>
        <p:spPr>
          <a:xfrm>
            <a:off x="6064610"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201" name="Rectangle 200"/>
          <p:cNvSpPr/>
          <p:nvPr/>
        </p:nvSpPr>
        <p:spPr>
          <a:xfrm>
            <a:off x="6531408"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202" name="Rectangle 201"/>
          <p:cNvSpPr/>
          <p:nvPr/>
        </p:nvSpPr>
        <p:spPr>
          <a:xfrm>
            <a:off x="6998206"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203" name="Rectangle 202"/>
          <p:cNvSpPr/>
          <p:nvPr/>
        </p:nvSpPr>
        <p:spPr>
          <a:xfrm>
            <a:off x="7465004"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204" name="Rectangle 203"/>
          <p:cNvSpPr/>
          <p:nvPr/>
        </p:nvSpPr>
        <p:spPr>
          <a:xfrm>
            <a:off x="7931802"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205" name="Rectangle 204"/>
          <p:cNvSpPr/>
          <p:nvPr/>
        </p:nvSpPr>
        <p:spPr>
          <a:xfrm>
            <a:off x="8398600" y="4159366"/>
            <a:ext cx="466798" cy="732112"/>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b="1" i="1" dirty="0">
              <a:solidFill>
                <a:srgbClr val="EEECE1">
                  <a:lumMod val="25000"/>
                </a:srgbClr>
              </a:solidFill>
              <a:latin typeface="Calibri"/>
            </a:endParaRPr>
          </a:p>
        </p:txBody>
      </p:sp>
      <p:sp>
        <p:nvSpPr>
          <p:cNvPr id="207" name="Rectangle 206"/>
          <p:cNvSpPr/>
          <p:nvPr/>
        </p:nvSpPr>
        <p:spPr>
          <a:xfrm>
            <a:off x="323529" y="4909213"/>
            <a:ext cx="2039183"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1" dirty="0">
                <a:solidFill>
                  <a:srgbClr val="004155"/>
                </a:solidFill>
                <a:latin typeface="TitilliumText22L 800 wt"/>
                <a:cs typeface="TitilliumText22L 800 wt"/>
              </a:rPr>
              <a:t>Neutron</a:t>
            </a:r>
          </a:p>
          <a:p>
            <a:r>
              <a:rPr lang="sv-SE" sz="1100" b="1" dirty="0">
                <a:solidFill>
                  <a:srgbClr val="004155"/>
                </a:solidFill>
                <a:latin typeface="TitilliumText22L 800 wt"/>
                <a:cs typeface="TitilliumText22L 800 wt"/>
              </a:rPr>
              <a:t>Scattering</a:t>
            </a:r>
          </a:p>
          <a:p>
            <a:r>
              <a:rPr lang="sv-SE" sz="1100" b="1" dirty="0">
                <a:solidFill>
                  <a:srgbClr val="004155"/>
                </a:solidFill>
                <a:latin typeface="TitilliumText22L 800 wt"/>
                <a:cs typeface="TitilliumText22L 800 wt"/>
              </a:rPr>
              <a:t>Systems</a:t>
            </a:r>
            <a:endParaRPr lang="en-US" sz="1100" b="1" dirty="0">
              <a:solidFill>
                <a:srgbClr val="004155"/>
              </a:solidFill>
              <a:latin typeface="TitilliumText22L 800 wt"/>
              <a:cs typeface="TitilliumText22L 800 wt"/>
            </a:endParaRPr>
          </a:p>
        </p:txBody>
      </p:sp>
      <p:sp>
        <p:nvSpPr>
          <p:cNvPr id="210" name="Rectangle 209"/>
          <p:cNvSpPr/>
          <p:nvPr/>
        </p:nvSpPr>
        <p:spPr>
          <a:xfrm>
            <a:off x="2330226"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11" name="Rectangle 210"/>
          <p:cNvSpPr/>
          <p:nvPr/>
        </p:nvSpPr>
        <p:spPr>
          <a:xfrm>
            <a:off x="2797024"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12" name="Rectangle 211"/>
          <p:cNvSpPr/>
          <p:nvPr/>
        </p:nvSpPr>
        <p:spPr>
          <a:xfrm>
            <a:off x="3263822"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13" name="Rectangle 212"/>
          <p:cNvSpPr/>
          <p:nvPr/>
        </p:nvSpPr>
        <p:spPr>
          <a:xfrm>
            <a:off x="3730620"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14" name="Rectangle 213"/>
          <p:cNvSpPr/>
          <p:nvPr/>
        </p:nvSpPr>
        <p:spPr>
          <a:xfrm>
            <a:off x="4197418"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15" name="Rectangle 214"/>
          <p:cNvSpPr/>
          <p:nvPr/>
        </p:nvSpPr>
        <p:spPr>
          <a:xfrm>
            <a:off x="4664216"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16" name="Rectangle 215"/>
          <p:cNvSpPr/>
          <p:nvPr/>
        </p:nvSpPr>
        <p:spPr>
          <a:xfrm>
            <a:off x="5131014"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17" name="Rectangle 216"/>
          <p:cNvSpPr/>
          <p:nvPr/>
        </p:nvSpPr>
        <p:spPr>
          <a:xfrm>
            <a:off x="5597812"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18" name="Rectangle 217"/>
          <p:cNvSpPr/>
          <p:nvPr/>
        </p:nvSpPr>
        <p:spPr>
          <a:xfrm>
            <a:off x="6064610"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19" name="Rectangle 218"/>
          <p:cNvSpPr/>
          <p:nvPr/>
        </p:nvSpPr>
        <p:spPr>
          <a:xfrm>
            <a:off x="6531408"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20" name="Rectangle 219"/>
          <p:cNvSpPr/>
          <p:nvPr/>
        </p:nvSpPr>
        <p:spPr>
          <a:xfrm>
            <a:off x="6998206"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21" name="Rectangle 220"/>
          <p:cNvSpPr/>
          <p:nvPr/>
        </p:nvSpPr>
        <p:spPr>
          <a:xfrm>
            <a:off x="7465004"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22" name="Rectangle 221"/>
          <p:cNvSpPr/>
          <p:nvPr/>
        </p:nvSpPr>
        <p:spPr>
          <a:xfrm>
            <a:off x="7931802"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23" name="Rectangle 222"/>
          <p:cNvSpPr/>
          <p:nvPr/>
        </p:nvSpPr>
        <p:spPr>
          <a:xfrm>
            <a:off x="8405965" y="4909213"/>
            <a:ext cx="466798" cy="11369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25" name="Rectangle 224"/>
          <p:cNvSpPr/>
          <p:nvPr/>
        </p:nvSpPr>
        <p:spPr>
          <a:xfrm>
            <a:off x="323529" y="6056724"/>
            <a:ext cx="2039183"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100" b="1" dirty="0">
                <a:solidFill>
                  <a:srgbClr val="004155"/>
                </a:solidFill>
                <a:latin typeface="TitilliumText22L 800 wt"/>
                <a:cs typeface="TitilliumText22L 800 wt"/>
              </a:rPr>
              <a:t>Integrated</a:t>
            </a:r>
          </a:p>
          <a:p>
            <a:r>
              <a:rPr lang="sv-SE" sz="1100" b="1" dirty="0">
                <a:solidFill>
                  <a:srgbClr val="004155"/>
                </a:solidFill>
                <a:latin typeface="TitilliumText22L 800 wt"/>
                <a:cs typeface="TitilliumText22L 800 wt"/>
              </a:rPr>
              <a:t>Control Systems</a:t>
            </a:r>
            <a:endParaRPr lang="en-US" sz="1100" b="1" dirty="0">
              <a:solidFill>
                <a:srgbClr val="004155"/>
              </a:solidFill>
              <a:latin typeface="TitilliumText22L 800 wt"/>
              <a:cs typeface="TitilliumText22L 800 wt"/>
            </a:endParaRPr>
          </a:p>
        </p:txBody>
      </p:sp>
      <p:sp>
        <p:nvSpPr>
          <p:cNvPr id="228" name="Rectangle 227"/>
          <p:cNvSpPr/>
          <p:nvPr/>
        </p:nvSpPr>
        <p:spPr>
          <a:xfrm>
            <a:off x="2330226"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29" name="Rectangle 228"/>
          <p:cNvSpPr/>
          <p:nvPr/>
        </p:nvSpPr>
        <p:spPr>
          <a:xfrm>
            <a:off x="2797024"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30" name="Rectangle 229"/>
          <p:cNvSpPr/>
          <p:nvPr/>
        </p:nvSpPr>
        <p:spPr>
          <a:xfrm>
            <a:off x="3263822"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31" name="Rectangle 230"/>
          <p:cNvSpPr/>
          <p:nvPr/>
        </p:nvSpPr>
        <p:spPr>
          <a:xfrm>
            <a:off x="3730620"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32" name="Rectangle 231"/>
          <p:cNvSpPr/>
          <p:nvPr/>
        </p:nvSpPr>
        <p:spPr>
          <a:xfrm>
            <a:off x="4197418"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33" name="Rectangle 232"/>
          <p:cNvSpPr/>
          <p:nvPr/>
        </p:nvSpPr>
        <p:spPr>
          <a:xfrm>
            <a:off x="4664216"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34" name="Rectangle 233"/>
          <p:cNvSpPr/>
          <p:nvPr/>
        </p:nvSpPr>
        <p:spPr>
          <a:xfrm>
            <a:off x="5131014"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35" name="Rectangle 234"/>
          <p:cNvSpPr/>
          <p:nvPr/>
        </p:nvSpPr>
        <p:spPr>
          <a:xfrm>
            <a:off x="5597812"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36" name="Rectangle 235"/>
          <p:cNvSpPr/>
          <p:nvPr/>
        </p:nvSpPr>
        <p:spPr>
          <a:xfrm>
            <a:off x="6064610"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37" name="Rectangle 236"/>
          <p:cNvSpPr/>
          <p:nvPr/>
        </p:nvSpPr>
        <p:spPr>
          <a:xfrm>
            <a:off x="6531408"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38" name="Rectangle 237"/>
          <p:cNvSpPr/>
          <p:nvPr/>
        </p:nvSpPr>
        <p:spPr>
          <a:xfrm>
            <a:off x="6998206"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39" name="Rectangle 238"/>
          <p:cNvSpPr/>
          <p:nvPr/>
        </p:nvSpPr>
        <p:spPr>
          <a:xfrm>
            <a:off x="7465004"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40" name="Rectangle 239"/>
          <p:cNvSpPr/>
          <p:nvPr/>
        </p:nvSpPr>
        <p:spPr>
          <a:xfrm>
            <a:off x="7931802"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41" name="Rectangle 240"/>
          <p:cNvSpPr/>
          <p:nvPr/>
        </p:nvSpPr>
        <p:spPr>
          <a:xfrm>
            <a:off x="8398600" y="6056724"/>
            <a:ext cx="466798" cy="5880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prstClr val="black"/>
              </a:solidFill>
              <a:latin typeface="Calibri"/>
            </a:endParaRPr>
          </a:p>
        </p:txBody>
      </p:sp>
      <p:sp>
        <p:nvSpPr>
          <p:cNvPr id="260" name="Rounded Rectangle 259"/>
          <p:cNvSpPr/>
          <p:nvPr/>
        </p:nvSpPr>
        <p:spPr>
          <a:xfrm>
            <a:off x="2829401" y="2204865"/>
            <a:ext cx="2301613"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62" name="Rounded Rectangle 261"/>
          <p:cNvSpPr/>
          <p:nvPr/>
        </p:nvSpPr>
        <p:spPr>
          <a:xfrm>
            <a:off x="4123440" y="3004064"/>
            <a:ext cx="1939749"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63" name="Rounded Rectangle 262"/>
          <p:cNvSpPr/>
          <p:nvPr/>
        </p:nvSpPr>
        <p:spPr>
          <a:xfrm>
            <a:off x="2803259" y="3185387"/>
            <a:ext cx="2448203"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64" name="Rounded Rectangle 263"/>
          <p:cNvSpPr/>
          <p:nvPr/>
        </p:nvSpPr>
        <p:spPr>
          <a:xfrm>
            <a:off x="3343145" y="3319884"/>
            <a:ext cx="3281623"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67" name="TextBox 266"/>
          <p:cNvSpPr txBox="1"/>
          <p:nvPr/>
        </p:nvSpPr>
        <p:spPr>
          <a:xfrm>
            <a:off x="2899041" y="1190965"/>
            <a:ext cx="738220"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Building</a:t>
            </a:r>
            <a:endParaRPr lang="en-US" sz="800" dirty="0">
              <a:solidFill>
                <a:srgbClr val="004155"/>
              </a:solidFill>
              <a:latin typeface="TitilliumText22L 999 wt"/>
              <a:cs typeface="TitilliumText22L 999 wt"/>
            </a:endParaRPr>
          </a:p>
        </p:txBody>
      </p:sp>
      <p:sp>
        <p:nvSpPr>
          <p:cNvPr id="270" name="TextBox 269"/>
          <p:cNvSpPr txBox="1"/>
          <p:nvPr/>
        </p:nvSpPr>
        <p:spPr>
          <a:xfrm>
            <a:off x="3977131" y="1625566"/>
            <a:ext cx="1153883"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Commissioning</a:t>
            </a:r>
            <a:endParaRPr lang="en-US" sz="800" dirty="0">
              <a:solidFill>
                <a:srgbClr val="004155"/>
              </a:solidFill>
              <a:latin typeface="TitilliumText22L 999 wt"/>
              <a:cs typeface="TitilliumText22L 999 wt"/>
            </a:endParaRPr>
          </a:p>
        </p:txBody>
      </p:sp>
      <p:sp>
        <p:nvSpPr>
          <p:cNvPr id="271" name="TextBox 270"/>
          <p:cNvSpPr txBox="1"/>
          <p:nvPr/>
        </p:nvSpPr>
        <p:spPr>
          <a:xfrm>
            <a:off x="6827953" y="1836124"/>
            <a:ext cx="887859"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Concluding</a:t>
            </a:r>
            <a:endParaRPr lang="en-US" sz="800" dirty="0">
              <a:solidFill>
                <a:srgbClr val="004155"/>
              </a:solidFill>
              <a:latin typeface="TitilliumText22L 999 wt"/>
              <a:cs typeface="TitilliumText22L 999 wt"/>
            </a:endParaRPr>
          </a:p>
        </p:txBody>
      </p:sp>
      <p:sp>
        <p:nvSpPr>
          <p:cNvPr id="272" name="TextBox 271"/>
          <p:cNvSpPr txBox="1"/>
          <p:nvPr/>
        </p:nvSpPr>
        <p:spPr>
          <a:xfrm>
            <a:off x="2253333" y="954346"/>
            <a:ext cx="638461" cy="215444"/>
          </a:xfrm>
          <a:prstGeom prst="rect">
            <a:avLst/>
          </a:prstGeom>
          <a:noFill/>
        </p:spPr>
        <p:txBody>
          <a:bodyPr wrap="none" rtlCol="0">
            <a:spAutoFit/>
          </a:bodyPr>
          <a:lstStyle/>
          <a:p>
            <a:r>
              <a:rPr lang="sv-SE" sz="800" dirty="0" smtClean="0">
                <a:solidFill>
                  <a:srgbClr val="004155"/>
                </a:solidFill>
                <a:latin typeface="TitilliumText22L 999 wt"/>
                <a:cs typeface="TitilliumText22L 999 wt"/>
              </a:rPr>
              <a:t>Design</a:t>
            </a:r>
            <a:endParaRPr lang="en-US" sz="800" dirty="0">
              <a:solidFill>
                <a:srgbClr val="004155"/>
              </a:solidFill>
              <a:latin typeface="TitilliumText22L 999 wt"/>
              <a:cs typeface="TitilliumText22L 999 wt"/>
            </a:endParaRPr>
          </a:p>
        </p:txBody>
      </p:sp>
      <p:sp>
        <p:nvSpPr>
          <p:cNvPr id="274" name="Rounded Rectangle 273"/>
          <p:cNvSpPr/>
          <p:nvPr/>
        </p:nvSpPr>
        <p:spPr>
          <a:xfrm>
            <a:off x="3357187" y="1044354"/>
            <a:ext cx="1213676" cy="72008"/>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75" name="Rounded Rectangle 274"/>
          <p:cNvSpPr/>
          <p:nvPr/>
        </p:nvSpPr>
        <p:spPr>
          <a:xfrm>
            <a:off x="4477497" y="1268760"/>
            <a:ext cx="1587120" cy="720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76" name="Rounded Rectangle 275"/>
          <p:cNvSpPr/>
          <p:nvPr/>
        </p:nvSpPr>
        <p:spPr>
          <a:xfrm>
            <a:off x="3497220" y="1268760"/>
            <a:ext cx="987504" cy="720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grpSp>
        <p:nvGrpSpPr>
          <p:cNvPr id="99" name="Group 98"/>
          <p:cNvGrpSpPr/>
          <p:nvPr/>
        </p:nvGrpSpPr>
        <p:grpSpPr>
          <a:xfrm>
            <a:off x="4384138" y="1322766"/>
            <a:ext cx="186718" cy="162018"/>
            <a:chOff x="3851920" y="3068960"/>
            <a:chExt cx="180021" cy="432048"/>
          </a:xfrm>
          <a:solidFill>
            <a:srgbClr val="004155"/>
          </a:solidFill>
        </p:grpSpPr>
        <p:sp>
          <p:nvSpPr>
            <p:cNvPr id="100" name="Isosceles Triangle 99"/>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1" name="Isosceles Triangle 100"/>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77" name="Rounded Rectangle 276"/>
          <p:cNvSpPr/>
          <p:nvPr/>
        </p:nvSpPr>
        <p:spPr>
          <a:xfrm>
            <a:off x="5791188" y="1507287"/>
            <a:ext cx="2840813" cy="720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grpSp>
        <p:nvGrpSpPr>
          <p:cNvPr id="102" name="Group 101"/>
          <p:cNvGrpSpPr/>
          <p:nvPr/>
        </p:nvGrpSpPr>
        <p:grpSpPr>
          <a:xfrm>
            <a:off x="5692526" y="1550150"/>
            <a:ext cx="186718" cy="162018"/>
            <a:chOff x="3851920" y="3068960"/>
            <a:chExt cx="180021" cy="432048"/>
          </a:xfrm>
          <a:solidFill>
            <a:srgbClr val="004155"/>
          </a:solidFill>
        </p:grpSpPr>
        <p:sp>
          <p:nvSpPr>
            <p:cNvPr id="103" name="Isosceles Triangle 102"/>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4" name="Isosceles Triangle 103"/>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78" name="Rounded Rectangle 277"/>
          <p:cNvSpPr/>
          <p:nvPr/>
        </p:nvSpPr>
        <p:spPr>
          <a:xfrm>
            <a:off x="7651729" y="1700808"/>
            <a:ext cx="1213676" cy="720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84" name="TextBox 283"/>
          <p:cNvSpPr txBox="1"/>
          <p:nvPr/>
        </p:nvSpPr>
        <p:spPr>
          <a:xfrm>
            <a:off x="2309056" y="2121539"/>
            <a:ext cx="638461"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Design</a:t>
            </a:r>
            <a:endParaRPr lang="en-US" sz="800" dirty="0">
              <a:solidFill>
                <a:srgbClr val="004155"/>
              </a:solidFill>
              <a:latin typeface="TitilliumText22L 999 wt"/>
              <a:cs typeface="TitilliumText22L 999 wt"/>
            </a:endParaRPr>
          </a:p>
        </p:txBody>
      </p:sp>
      <p:sp>
        <p:nvSpPr>
          <p:cNvPr id="285" name="TextBox 284"/>
          <p:cNvSpPr txBox="1"/>
          <p:nvPr/>
        </p:nvSpPr>
        <p:spPr>
          <a:xfrm>
            <a:off x="2409844" y="2469081"/>
            <a:ext cx="987618" cy="215444"/>
          </a:xfrm>
          <a:prstGeom prst="rect">
            <a:avLst/>
          </a:prstGeom>
          <a:noFill/>
        </p:spPr>
        <p:txBody>
          <a:bodyPr wrap="none" rtlCol="0">
            <a:spAutoFit/>
          </a:bodyPr>
          <a:lstStyle/>
          <a:p>
            <a:r>
              <a:rPr lang="sv-SE" sz="800" dirty="0" smtClean="0">
                <a:solidFill>
                  <a:srgbClr val="004155"/>
                </a:solidFill>
                <a:latin typeface="TitilliumText22L 999 wt"/>
                <a:cs typeface="TitilliumText22L 999 wt"/>
              </a:rPr>
              <a:t>Construction   </a:t>
            </a:r>
            <a:endParaRPr lang="en-US" sz="800" dirty="0">
              <a:solidFill>
                <a:srgbClr val="004155"/>
              </a:solidFill>
              <a:latin typeface="TitilliumText22L 999 wt"/>
              <a:cs typeface="TitilliumText22L 999 wt"/>
            </a:endParaRPr>
          </a:p>
        </p:txBody>
      </p:sp>
      <p:sp>
        <p:nvSpPr>
          <p:cNvPr id="286" name="TextBox 285"/>
          <p:cNvSpPr txBox="1"/>
          <p:nvPr/>
        </p:nvSpPr>
        <p:spPr>
          <a:xfrm>
            <a:off x="3052941" y="2920062"/>
            <a:ext cx="1153883"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Commissioning</a:t>
            </a:r>
            <a:endParaRPr lang="en-US" sz="800" dirty="0">
              <a:solidFill>
                <a:srgbClr val="004155"/>
              </a:solidFill>
              <a:latin typeface="TitilliumText22L 999 wt"/>
              <a:cs typeface="TitilliumText22L 999 wt"/>
            </a:endParaRPr>
          </a:p>
        </p:txBody>
      </p:sp>
      <p:sp>
        <p:nvSpPr>
          <p:cNvPr id="287" name="TextBox 286"/>
          <p:cNvSpPr txBox="1"/>
          <p:nvPr/>
        </p:nvSpPr>
        <p:spPr>
          <a:xfrm>
            <a:off x="2242076" y="3021015"/>
            <a:ext cx="707245" cy="338554"/>
          </a:xfrm>
          <a:prstGeom prst="rect">
            <a:avLst/>
          </a:prstGeom>
          <a:noFill/>
        </p:spPr>
        <p:txBody>
          <a:bodyPr wrap="none" rtlCol="0">
            <a:spAutoFit/>
          </a:bodyPr>
          <a:lstStyle/>
          <a:p>
            <a:r>
              <a:rPr lang="sv-SE" sz="800" dirty="0">
                <a:solidFill>
                  <a:srgbClr val="004155"/>
                </a:solidFill>
                <a:latin typeface="TitilliumText22L 999 wt"/>
                <a:cs typeface="TitilliumText22L 999 wt"/>
              </a:rPr>
              <a:t>Design </a:t>
            </a:r>
            <a:r>
              <a:rPr lang="sv-SE" sz="800" dirty="0" smtClean="0">
                <a:solidFill>
                  <a:srgbClr val="004155"/>
                </a:solidFill>
                <a:latin typeface="TitilliumText22L 999 wt"/>
                <a:cs typeface="TitilliumText22L 999 wt"/>
              </a:rPr>
              <a:t>&amp; </a:t>
            </a:r>
            <a:br>
              <a:rPr lang="sv-SE" sz="800" dirty="0" smtClean="0">
                <a:solidFill>
                  <a:srgbClr val="004155"/>
                </a:solidFill>
                <a:latin typeface="TitilliumText22L 999 wt"/>
                <a:cs typeface="TitilliumText22L 999 wt"/>
              </a:rPr>
            </a:br>
            <a:r>
              <a:rPr lang="sv-SE" sz="800" dirty="0" smtClean="0">
                <a:solidFill>
                  <a:srgbClr val="004155"/>
                </a:solidFill>
                <a:latin typeface="TitilliumText22L 999 wt"/>
                <a:cs typeface="TitilliumText22L 999 wt"/>
              </a:rPr>
              <a:t>Prototyping</a:t>
            </a:r>
            <a:endParaRPr lang="en-US" sz="800" dirty="0">
              <a:solidFill>
                <a:srgbClr val="004155"/>
              </a:solidFill>
              <a:latin typeface="TitilliumText22L 999 wt"/>
              <a:cs typeface="TitilliumText22L 999 wt"/>
            </a:endParaRPr>
          </a:p>
        </p:txBody>
      </p:sp>
      <p:sp>
        <p:nvSpPr>
          <p:cNvPr id="288" name="TextBox 287"/>
          <p:cNvSpPr txBox="1"/>
          <p:nvPr/>
        </p:nvSpPr>
        <p:spPr>
          <a:xfrm>
            <a:off x="2625395" y="3253521"/>
            <a:ext cx="987618"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Procurement</a:t>
            </a:r>
            <a:endParaRPr lang="en-US" sz="800" dirty="0">
              <a:solidFill>
                <a:srgbClr val="004155"/>
              </a:solidFill>
              <a:latin typeface="TitilliumText22L 999 wt"/>
              <a:cs typeface="TitilliumText22L 999 wt"/>
            </a:endParaRPr>
          </a:p>
        </p:txBody>
      </p:sp>
      <p:sp>
        <p:nvSpPr>
          <p:cNvPr id="289" name="TextBox 288"/>
          <p:cNvSpPr txBox="1"/>
          <p:nvPr/>
        </p:nvSpPr>
        <p:spPr>
          <a:xfrm>
            <a:off x="3734777" y="3563080"/>
            <a:ext cx="904485"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Installation</a:t>
            </a:r>
            <a:endParaRPr lang="en-US" sz="800" dirty="0">
              <a:solidFill>
                <a:srgbClr val="004155"/>
              </a:solidFill>
              <a:latin typeface="TitilliumText22L 999 wt"/>
              <a:cs typeface="TitilliumText22L 999 wt"/>
            </a:endParaRPr>
          </a:p>
        </p:txBody>
      </p:sp>
      <p:sp>
        <p:nvSpPr>
          <p:cNvPr id="292" name="Rounded Rectangle 291"/>
          <p:cNvSpPr/>
          <p:nvPr/>
        </p:nvSpPr>
        <p:spPr>
          <a:xfrm>
            <a:off x="4768891" y="4023960"/>
            <a:ext cx="2630061"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90" name="TextBox 289"/>
          <p:cNvSpPr txBox="1"/>
          <p:nvPr/>
        </p:nvSpPr>
        <p:spPr>
          <a:xfrm>
            <a:off x="3730620" y="3933056"/>
            <a:ext cx="1153883"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Commissioning</a:t>
            </a:r>
            <a:endParaRPr lang="en-US" sz="800" dirty="0">
              <a:solidFill>
                <a:srgbClr val="004155"/>
              </a:solidFill>
              <a:latin typeface="TitilliumText22L 999 wt"/>
              <a:cs typeface="TitilliumText22L 999 wt"/>
            </a:endParaRPr>
          </a:p>
        </p:txBody>
      </p:sp>
      <p:sp>
        <p:nvSpPr>
          <p:cNvPr id="294" name="Rounded Rectangle 293"/>
          <p:cNvSpPr/>
          <p:nvPr/>
        </p:nvSpPr>
        <p:spPr>
          <a:xfrm>
            <a:off x="4990974" y="1700808"/>
            <a:ext cx="2660750" cy="720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95" name="Rounded Rectangle 294"/>
          <p:cNvSpPr/>
          <p:nvPr/>
        </p:nvSpPr>
        <p:spPr>
          <a:xfrm>
            <a:off x="2825384" y="4208254"/>
            <a:ext cx="2345697" cy="45719"/>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97" name="TextBox 296"/>
          <p:cNvSpPr txBox="1"/>
          <p:nvPr/>
        </p:nvSpPr>
        <p:spPr>
          <a:xfrm>
            <a:off x="2339752" y="4112505"/>
            <a:ext cx="638461"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Design</a:t>
            </a:r>
            <a:endParaRPr lang="en-US" sz="800" dirty="0">
              <a:solidFill>
                <a:srgbClr val="004155"/>
              </a:solidFill>
              <a:latin typeface="TitilliumText22L 999 wt"/>
              <a:cs typeface="TitilliumText22L 999 wt"/>
            </a:endParaRPr>
          </a:p>
        </p:txBody>
      </p:sp>
      <p:sp>
        <p:nvSpPr>
          <p:cNvPr id="298" name="TextBox 297"/>
          <p:cNvSpPr txBox="1"/>
          <p:nvPr/>
        </p:nvSpPr>
        <p:spPr>
          <a:xfrm>
            <a:off x="2467548" y="4308603"/>
            <a:ext cx="987618"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Procurement</a:t>
            </a:r>
            <a:endParaRPr lang="en-US" sz="800" dirty="0">
              <a:solidFill>
                <a:srgbClr val="004155"/>
              </a:solidFill>
              <a:latin typeface="TitilliumText22L 999 wt"/>
              <a:cs typeface="TitilliumText22L 999 wt"/>
            </a:endParaRPr>
          </a:p>
        </p:txBody>
      </p:sp>
      <p:sp>
        <p:nvSpPr>
          <p:cNvPr id="300" name="TextBox 299"/>
          <p:cNvSpPr txBox="1"/>
          <p:nvPr/>
        </p:nvSpPr>
        <p:spPr>
          <a:xfrm>
            <a:off x="3864405" y="4458621"/>
            <a:ext cx="904485"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Installation</a:t>
            </a:r>
            <a:endParaRPr lang="en-US" sz="800" dirty="0">
              <a:solidFill>
                <a:srgbClr val="004155"/>
              </a:solidFill>
              <a:latin typeface="TitilliumText22L 999 wt"/>
              <a:cs typeface="TitilliumText22L 999 wt"/>
            </a:endParaRPr>
          </a:p>
        </p:txBody>
      </p:sp>
      <p:sp>
        <p:nvSpPr>
          <p:cNvPr id="301" name="Rounded Rectangle 300"/>
          <p:cNvSpPr/>
          <p:nvPr/>
        </p:nvSpPr>
        <p:spPr>
          <a:xfrm>
            <a:off x="4944302" y="4731980"/>
            <a:ext cx="1085090"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02" name="TextBox 301"/>
          <p:cNvSpPr txBox="1"/>
          <p:nvPr/>
        </p:nvSpPr>
        <p:spPr>
          <a:xfrm>
            <a:off x="3884500" y="4659060"/>
            <a:ext cx="1153883"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Commissioning</a:t>
            </a:r>
            <a:endParaRPr lang="en-US" sz="800" dirty="0">
              <a:solidFill>
                <a:srgbClr val="004155"/>
              </a:solidFill>
              <a:latin typeface="TitilliumText22L 999 wt"/>
              <a:cs typeface="TitilliumText22L 999 wt"/>
            </a:endParaRPr>
          </a:p>
        </p:txBody>
      </p:sp>
      <p:sp>
        <p:nvSpPr>
          <p:cNvPr id="91" name="Rounded Rectangle 90"/>
          <p:cNvSpPr/>
          <p:nvPr/>
        </p:nvSpPr>
        <p:spPr>
          <a:xfrm>
            <a:off x="5988185" y="1700811"/>
            <a:ext cx="1387498" cy="7200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grpSp>
        <p:nvGrpSpPr>
          <p:cNvPr id="105" name="Group 104"/>
          <p:cNvGrpSpPr/>
          <p:nvPr/>
        </p:nvGrpSpPr>
        <p:grpSpPr>
          <a:xfrm>
            <a:off x="7278285" y="1747592"/>
            <a:ext cx="186718" cy="162018"/>
            <a:chOff x="3851920" y="3068960"/>
            <a:chExt cx="180021" cy="432048"/>
          </a:xfrm>
          <a:solidFill>
            <a:srgbClr val="004155"/>
          </a:solidFill>
        </p:grpSpPr>
        <p:sp>
          <p:nvSpPr>
            <p:cNvPr id="106" name="Isosceles Triangle 105"/>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7" name="Isosceles Triangle 106"/>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69" name="TextBox 268"/>
          <p:cNvSpPr txBox="1"/>
          <p:nvPr/>
        </p:nvSpPr>
        <p:spPr>
          <a:xfrm>
            <a:off x="3823980" y="1425552"/>
            <a:ext cx="767316" cy="215444"/>
          </a:xfrm>
          <a:prstGeom prst="rect">
            <a:avLst/>
          </a:prstGeom>
          <a:noFill/>
        </p:spPr>
        <p:txBody>
          <a:bodyPr wrap="none" rtlCol="0">
            <a:spAutoFit/>
          </a:bodyPr>
          <a:lstStyle/>
          <a:p>
            <a:r>
              <a:rPr lang="sv-SE" sz="800" dirty="0" smtClean="0">
                <a:solidFill>
                  <a:srgbClr val="004155"/>
                </a:solidFill>
                <a:latin typeface="TitilliumText22L 999 wt"/>
                <a:cs typeface="TitilliumText22L 999 wt"/>
              </a:rPr>
              <a:t>Installing</a:t>
            </a:r>
            <a:endParaRPr lang="en-US" sz="800" dirty="0">
              <a:solidFill>
                <a:srgbClr val="004155"/>
              </a:solidFill>
              <a:latin typeface="TitilliumText22L 999 wt"/>
              <a:cs typeface="TitilliumText22L 999 wt"/>
            </a:endParaRPr>
          </a:p>
        </p:txBody>
      </p:sp>
      <p:sp>
        <p:nvSpPr>
          <p:cNvPr id="352" name="Rounded Rectangle 351"/>
          <p:cNvSpPr>
            <a:spLocks/>
          </p:cNvSpPr>
          <p:nvPr/>
        </p:nvSpPr>
        <p:spPr>
          <a:xfrm>
            <a:off x="2797024" y="769269"/>
            <a:ext cx="6068374" cy="108000"/>
          </a:xfrm>
          <a:prstGeom prst="roundRect">
            <a:avLst/>
          </a:prstGeom>
          <a:solidFill>
            <a:srgbClr val="0041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61" name="Rounded Rectangle 360"/>
          <p:cNvSpPr/>
          <p:nvPr/>
        </p:nvSpPr>
        <p:spPr>
          <a:xfrm>
            <a:off x="6025855" y="2550104"/>
            <a:ext cx="2746185" cy="468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53" name="TextBox 352"/>
          <p:cNvSpPr txBox="1"/>
          <p:nvPr/>
        </p:nvSpPr>
        <p:spPr>
          <a:xfrm>
            <a:off x="5632024" y="709060"/>
            <a:ext cx="1099781" cy="230832"/>
          </a:xfrm>
          <a:prstGeom prst="rect">
            <a:avLst/>
          </a:prstGeom>
          <a:noFill/>
          <a:effectLst>
            <a:outerShdw blurRad="50800" dist="38100" dir="2700000" algn="tl" rotWithShape="0">
              <a:prstClr val="black">
                <a:alpha val="40000"/>
              </a:prstClr>
            </a:outerShdw>
          </a:effectLst>
        </p:spPr>
        <p:txBody>
          <a:bodyPr wrap="none" rtlCol="0">
            <a:spAutoFit/>
          </a:bodyPr>
          <a:lstStyle/>
          <a:p>
            <a:r>
              <a:rPr lang="sv-SE" sz="900" i="1" dirty="0">
                <a:solidFill>
                  <a:prstClr val="white"/>
                </a:solidFill>
                <a:latin typeface="TitilliumText22L 999 wt"/>
                <a:cs typeface="TitilliumText22L 999 wt"/>
              </a:rPr>
              <a:t>Construction</a:t>
            </a:r>
            <a:endParaRPr lang="en-US" sz="900" i="1" dirty="0">
              <a:solidFill>
                <a:prstClr val="white"/>
              </a:solidFill>
              <a:latin typeface="TitilliumText22L 999 wt"/>
              <a:cs typeface="TitilliumText22L 999 wt"/>
            </a:endParaRPr>
          </a:p>
        </p:txBody>
      </p:sp>
      <p:sp>
        <p:nvSpPr>
          <p:cNvPr id="356" name="TextBox 355"/>
          <p:cNvSpPr txBox="1"/>
          <p:nvPr/>
        </p:nvSpPr>
        <p:spPr>
          <a:xfrm>
            <a:off x="3539759" y="1063747"/>
            <a:ext cx="937738" cy="72000"/>
          </a:xfrm>
          <a:prstGeom prst="rect">
            <a:avLst/>
          </a:prstGeom>
          <a:noFill/>
        </p:spPr>
        <p:txBody>
          <a:bodyPr wrap="none" rtlCol="0">
            <a:spAutoFit/>
          </a:bodyPr>
          <a:lstStyle/>
          <a:p>
            <a:r>
              <a:rPr lang="sv-SE" sz="700" dirty="0">
                <a:solidFill>
                  <a:srgbClr val="004155"/>
                </a:solidFill>
                <a:latin typeface="TitilliumText22L 400 wt"/>
                <a:cs typeface="TitilliumText22L 400 wt"/>
              </a:rPr>
              <a:t>Ground Break</a:t>
            </a:r>
            <a:endParaRPr lang="en-US" sz="700" dirty="0">
              <a:solidFill>
                <a:srgbClr val="004155"/>
              </a:solidFill>
              <a:latin typeface="TitilliumText22L 400 wt"/>
              <a:cs typeface="TitilliumText22L 400 wt"/>
            </a:endParaRPr>
          </a:p>
        </p:txBody>
      </p:sp>
      <p:sp>
        <p:nvSpPr>
          <p:cNvPr id="358" name="TextBox 357"/>
          <p:cNvSpPr txBox="1"/>
          <p:nvPr/>
        </p:nvSpPr>
        <p:spPr>
          <a:xfrm>
            <a:off x="4506805" y="1310035"/>
            <a:ext cx="2265785" cy="200055"/>
          </a:xfrm>
          <a:prstGeom prst="rect">
            <a:avLst/>
          </a:prstGeom>
          <a:noFill/>
        </p:spPr>
        <p:txBody>
          <a:bodyPr wrap="none" rtlCol="0">
            <a:spAutoFit/>
          </a:bodyPr>
          <a:lstStyle/>
          <a:p>
            <a:r>
              <a:rPr lang="sv-SE" sz="700" dirty="0">
                <a:solidFill>
                  <a:srgbClr val="004155"/>
                </a:solidFill>
                <a:latin typeface="TitilliumText22L 400 wt"/>
                <a:cs typeface="TitilliumText22L 400 wt"/>
              </a:rPr>
              <a:t>First </a:t>
            </a:r>
            <a:r>
              <a:rPr lang="sv-SE" sz="700" dirty="0" smtClean="0">
                <a:solidFill>
                  <a:srgbClr val="004155"/>
                </a:solidFill>
                <a:latin typeface="TitilliumText22L 400 wt"/>
                <a:cs typeface="TitilliumText22L 400 wt"/>
              </a:rPr>
              <a:t>installations (of Machine Systems)</a:t>
            </a:r>
            <a:endParaRPr lang="en-US" sz="700" dirty="0">
              <a:solidFill>
                <a:srgbClr val="004155"/>
              </a:solidFill>
              <a:latin typeface="TitilliumText22L 400 wt"/>
              <a:cs typeface="TitilliumText22L 400 wt"/>
            </a:endParaRPr>
          </a:p>
        </p:txBody>
      </p:sp>
      <p:sp>
        <p:nvSpPr>
          <p:cNvPr id="359" name="TextBox 358"/>
          <p:cNvSpPr txBox="1"/>
          <p:nvPr/>
        </p:nvSpPr>
        <p:spPr>
          <a:xfrm>
            <a:off x="5814106" y="1528437"/>
            <a:ext cx="970991" cy="200055"/>
          </a:xfrm>
          <a:prstGeom prst="rect">
            <a:avLst/>
          </a:prstGeom>
          <a:noFill/>
        </p:spPr>
        <p:txBody>
          <a:bodyPr wrap="none" rtlCol="0">
            <a:spAutoFit/>
          </a:bodyPr>
          <a:lstStyle/>
          <a:p>
            <a:r>
              <a:rPr lang="sv-SE" sz="700" dirty="0" smtClean="0">
                <a:solidFill>
                  <a:srgbClr val="004155"/>
                </a:solidFill>
                <a:latin typeface="TitilliumText22L 400 wt"/>
                <a:cs typeface="TitilliumText22L 400 wt"/>
              </a:rPr>
              <a:t>First Neutrons</a:t>
            </a:r>
            <a:endParaRPr lang="en-US" sz="700" dirty="0">
              <a:solidFill>
                <a:srgbClr val="004155"/>
              </a:solidFill>
              <a:latin typeface="TitilliumText22L 400 wt"/>
              <a:cs typeface="TitilliumText22L 400 wt"/>
            </a:endParaRPr>
          </a:p>
        </p:txBody>
      </p:sp>
      <p:sp>
        <p:nvSpPr>
          <p:cNvPr id="360" name="TextBox 359"/>
          <p:cNvSpPr txBox="1"/>
          <p:nvPr/>
        </p:nvSpPr>
        <p:spPr>
          <a:xfrm>
            <a:off x="7363070" y="1727100"/>
            <a:ext cx="1139336" cy="200055"/>
          </a:xfrm>
          <a:prstGeom prst="rect">
            <a:avLst/>
          </a:prstGeom>
          <a:noFill/>
        </p:spPr>
        <p:txBody>
          <a:bodyPr wrap="none" rtlCol="0">
            <a:spAutoFit/>
          </a:bodyPr>
          <a:lstStyle/>
          <a:p>
            <a:r>
              <a:rPr lang="sv-SE" sz="700" dirty="0" smtClean="0">
                <a:solidFill>
                  <a:srgbClr val="004155"/>
                </a:solidFill>
                <a:latin typeface="TitilliumText22L 400 wt"/>
                <a:cs typeface="TitilliumText22L 400 wt"/>
              </a:rPr>
              <a:t>Machine 2.0 GeV</a:t>
            </a:r>
            <a:endParaRPr lang="en-US" sz="700" dirty="0">
              <a:solidFill>
                <a:srgbClr val="004155"/>
              </a:solidFill>
              <a:latin typeface="TitilliumText22L 400 wt"/>
              <a:cs typeface="TitilliumText22L 400 wt"/>
            </a:endParaRPr>
          </a:p>
        </p:txBody>
      </p:sp>
      <p:sp>
        <p:nvSpPr>
          <p:cNvPr id="362" name="TextBox 361"/>
          <p:cNvSpPr txBox="1"/>
          <p:nvPr/>
        </p:nvSpPr>
        <p:spPr>
          <a:xfrm>
            <a:off x="5971251" y="2559328"/>
            <a:ext cx="2766661" cy="415498"/>
          </a:xfrm>
          <a:prstGeom prst="rect">
            <a:avLst/>
          </a:prstGeom>
          <a:noFill/>
        </p:spPr>
        <p:txBody>
          <a:bodyPr wrap="none" rtlCol="0">
            <a:spAutoFit/>
          </a:bodyPr>
          <a:lstStyle/>
          <a:p>
            <a:r>
              <a:rPr lang="sv-SE" sz="700" dirty="0">
                <a:solidFill>
                  <a:srgbClr val="004155"/>
                </a:solidFill>
                <a:latin typeface="TitilliumText22L 400 wt"/>
                <a:cs typeface="TitilliumText22L 400 wt"/>
              </a:rPr>
              <a:t>Accelerator</a:t>
            </a:r>
            <a:r>
              <a:rPr lang="sv-SE" sz="700" dirty="0" smtClean="0">
                <a:solidFill>
                  <a:srgbClr val="004155"/>
                </a:solidFill>
                <a:latin typeface="TitilliumText22L 400 wt"/>
                <a:cs typeface="TitilliumText22L 400 wt"/>
              </a:rPr>
              <a:t>, Target, Aux, Office</a:t>
            </a:r>
            <a:r>
              <a:rPr lang="sv-SE" sz="700" dirty="0">
                <a:solidFill>
                  <a:srgbClr val="004155"/>
                </a:solidFill>
                <a:latin typeface="TitilliumText22L 400 wt"/>
                <a:cs typeface="TitilliumText22L 400 wt"/>
              </a:rPr>
              <a:t>, Lab &amp; Instr Bldngs* </a:t>
            </a:r>
          </a:p>
          <a:p>
            <a:r>
              <a:rPr lang="sv-SE" sz="700" dirty="0">
                <a:solidFill>
                  <a:srgbClr val="004155"/>
                </a:solidFill>
                <a:latin typeface="TitilliumText22L 400 wt"/>
                <a:cs typeface="TitilliumText22L 400 wt"/>
              </a:rPr>
              <a:t/>
            </a:r>
            <a:br>
              <a:rPr lang="sv-SE" sz="700" dirty="0">
                <a:solidFill>
                  <a:srgbClr val="004155"/>
                </a:solidFill>
                <a:latin typeface="TitilliumText22L 400 wt"/>
                <a:cs typeface="TitilliumText22L 400 wt"/>
              </a:rPr>
            </a:br>
            <a:endParaRPr lang="en-US" sz="700" dirty="0">
              <a:solidFill>
                <a:srgbClr val="004155"/>
              </a:solidFill>
              <a:latin typeface="TitilliumText22L 400 wt"/>
              <a:cs typeface="TitilliumText22L 400 wt"/>
            </a:endParaRPr>
          </a:p>
        </p:txBody>
      </p:sp>
      <p:sp>
        <p:nvSpPr>
          <p:cNvPr id="373" name="TextBox 372"/>
          <p:cNvSpPr txBox="1"/>
          <p:nvPr/>
        </p:nvSpPr>
        <p:spPr>
          <a:xfrm>
            <a:off x="5757408" y="3682873"/>
            <a:ext cx="704967" cy="200055"/>
          </a:xfrm>
          <a:prstGeom prst="rect">
            <a:avLst/>
          </a:prstGeom>
          <a:noFill/>
        </p:spPr>
        <p:txBody>
          <a:bodyPr wrap="none" rtlCol="0">
            <a:spAutoFit/>
          </a:bodyPr>
          <a:lstStyle/>
          <a:p>
            <a:r>
              <a:rPr lang="sv-SE" sz="700" dirty="0" smtClean="0">
                <a:solidFill>
                  <a:srgbClr val="004155"/>
                </a:solidFill>
                <a:latin typeface="TitilliumText22L 400 wt"/>
                <a:cs typeface="TitilliumText22L 400 wt"/>
              </a:rPr>
              <a:t>570 MeV</a:t>
            </a:r>
            <a:endParaRPr lang="sv-SE" sz="700" dirty="0">
              <a:solidFill>
                <a:srgbClr val="004155"/>
              </a:solidFill>
              <a:latin typeface="TitilliumText22L 400 wt"/>
              <a:cs typeface="TitilliumText22L 400 wt"/>
            </a:endParaRPr>
          </a:p>
        </p:txBody>
      </p:sp>
      <p:sp>
        <p:nvSpPr>
          <p:cNvPr id="375" name="Rounded Rectangle 374"/>
          <p:cNvSpPr/>
          <p:nvPr/>
        </p:nvSpPr>
        <p:spPr>
          <a:xfrm>
            <a:off x="5919706" y="4023960"/>
            <a:ext cx="1488005" cy="468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76" name="Rounded Rectangle 375"/>
          <p:cNvSpPr/>
          <p:nvPr/>
        </p:nvSpPr>
        <p:spPr>
          <a:xfrm>
            <a:off x="6064610" y="3006629"/>
            <a:ext cx="2746185" cy="468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77" name="Rounded Rectangle 376"/>
          <p:cNvSpPr/>
          <p:nvPr/>
        </p:nvSpPr>
        <p:spPr>
          <a:xfrm>
            <a:off x="6042107" y="4732878"/>
            <a:ext cx="1365605" cy="468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86" name="Rounded Rectangle 385"/>
          <p:cNvSpPr/>
          <p:nvPr/>
        </p:nvSpPr>
        <p:spPr>
          <a:xfrm>
            <a:off x="2803259" y="4936100"/>
            <a:ext cx="3497111"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grpSp>
        <p:nvGrpSpPr>
          <p:cNvPr id="388" name="Group 387"/>
          <p:cNvGrpSpPr/>
          <p:nvPr/>
        </p:nvGrpSpPr>
        <p:grpSpPr>
          <a:xfrm>
            <a:off x="3486928" y="4982884"/>
            <a:ext cx="138096" cy="124842"/>
            <a:chOff x="3851920" y="3068960"/>
            <a:chExt cx="180021" cy="432048"/>
          </a:xfrm>
          <a:solidFill>
            <a:srgbClr val="004155"/>
          </a:solidFill>
        </p:grpSpPr>
        <p:sp>
          <p:nvSpPr>
            <p:cNvPr id="389" name="Isosceles Triangle 388"/>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0" name="Isosceles Triangle 389"/>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87" name="TextBox 386"/>
          <p:cNvSpPr txBox="1"/>
          <p:nvPr/>
        </p:nvSpPr>
        <p:spPr>
          <a:xfrm>
            <a:off x="6366408" y="4948542"/>
            <a:ext cx="1883375" cy="200055"/>
          </a:xfrm>
          <a:prstGeom prst="rect">
            <a:avLst/>
          </a:prstGeom>
          <a:noFill/>
        </p:spPr>
        <p:txBody>
          <a:bodyPr wrap="none" rtlCol="0">
            <a:spAutoFit/>
          </a:bodyPr>
          <a:lstStyle/>
          <a:p>
            <a:r>
              <a:rPr lang="sv-SE" sz="700" dirty="0" smtClean="0">
                <a:solidFill>
                  <a:srgbClr val="004155"/>
                </a:solidFill>
                <a:latin typeface="TitilliumText22L 400 wt"/>
                <a:cs typeface="TitilliumText22L 400 wt"/>
              </a:rPr>
              <a:t>Instrument Selection  </a:t>
            </a:r>
            <a:r>
              <a:rPr lang="sv-SE" sz="700" dirty="0">
                <a:solidFill>
                  <a:srgbClr val="004155"/>
                </a:solidFill>
                <a:latin typeface="TitilliumText22L 400 wt"/>
                <a:cs typeface="TitilliumText22L 400 wt"/>
              </a:rPr>
              <a:t>- Decision</a:t>
            </a:r>
            <a:endParaRPr lang="en-US" sz="700" dirty="0">
              <a:solidFill>
                <a:srgbClr val="004155"/>
              </a:solidFill>
              <a:latin typeface="TitilliumText22L 400 wt"/>
              <a:cs typeface="TitilliumText22L 400 wt"/>
            </a:endParaRPr>
          </a:p>
        </p:txBody>
      </p:sp>
      <p:grpSp>
        <p:nvGrpSpPr>
          <p:cNvPr id="392" name="Group 391"/>
          <p:cNvGrpSpPr/>
          <p:nvPr/>
        </p:nvGrpSpPr>
        <p:grpSpPr>
          <a:xfrm>
            <a:off x="3912887" y="4988671"/>
            <a:ext cx="138096" cy="124842"/>
            <a:chOff x="3851920" y="3068960"/>
            <a:chExt cx="180021" cy="432048"/>
          </a:xfrm>
          <a:solidFill>
            <a:srgbClr val="004155"/>
          </a:solidFill>
        </p:grpSpPr>
        <p:sp>
          <p:nvSpPr>
            <p:cNvPr id="393" name="Isosceles Triangle 392"/>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4" name="Isosceles Triangle 393"/>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95" name="Group 394"/>
          <p:cNvGrpSpPr/>
          <p:nvPr/>
        </p:nvGrpSpPr>
        <p:grpSpPr>
          <a:xfrm>
            <a:off x="4383010" y="4993048"/>
            <a:ext cx="138096" cy="124842"/>
            <a:chOff x="3851920" y="3068960"/>
            <a:chExt cx="180021" cy="432048"/>
          </a:xfrm>
          <a:solidFill>
            <a:srgbClr val="004155"/>
          </a:solidFill>
        </p:grpSpPr>
        <p:sp>
          <p:nvSpPr>
            <p:cNvPr id="396" name="Isosceles Triangle 395"/>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7" name="Isosceles Triangle 396"/>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98" name="Group 397"/>
          <p:cNvGrpSpPr/>
          <p:nvPr/>
        </p:nvGrpSpPr>
        <p:grpSpPr>
          <a:xfrm>
            <a:off x="4857592" y="4994458"/>
            <a:ext cx="138096" cy="124842"/>
            <a:chOff x="3851920" y="3068960"/>
            <a:chExt cx="180021" cy="432048"/>
          </a:xfrm>
          <a:solidFill>
            <a:srgbClr val="004155"/>
          </a:solidFill>
        </p:grpSpPr>
        <p:sp>
          <p:nvSpPr>
            <p:cNvPr id="399" name="Isosceles Triangle 398"/>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0" name="Isosceles Triangle 399"/>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01" name="Group 400"/>
          <p:cNvGrpSpPr/>
          <p:nvPr/>
        </p:nvGrpSpPr>
        <p:grpSpPr>
          <a:xfrm>
            <a:off x="5328569" y="4998835"/>
            <a:ext cx="138096" cy="124842"/>
            <a:chOff x="3851920" y="3068960"/>
            <a:chExt cx="180021" cy="432048"/>
          </a:xfrm>
          <a:solidFill>
            <a:srgbClr val="004155"/>
          </a:solidFill>
        </p:grpSpPr>
        <p:sp>
          <p:nvSpPr>
            <p:cNvPr id="402" name="Isosceles Triangle 401"/>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3" name="Isosceles Triangle 402"/>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04" name="Group 403"/>
          <p:cNvGrpSpPr/>
          <p:nvPr/>
        </p:nvGrpSpPr>
        <p:grpSpPr>
          <a:xfrm>
            <a:off x="5791188" y="4994458"/>
            <a:ext cx="138096" cy="124842"/>
            <a:chOff x="3851920" y="3068960"/>
            <a:chExt cx="180021" cy="432048"/>
          </a:xfrm>
          <a:solidFill>
            <a:srgbClr val="004155"/>
          </a:solidFill>
        </p:grpSpPr>
        <p:sp>
          <p:nvSpPr>
            <p:cNvPr id="405" name="Isosceles Triangle 404"/>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6" name="Isosceles Triangle 405"/>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407" name="Group 406"/>
          <p:cNvGrpSpPr/>
          <p:nvPr/>
        </p:nvGrpSpPr>
        <p:grpSpPr>
          <a:xfrm>
            <a:off x="6253807" y="4996271"/>
            <a:ext cx="138096" cy="124842"/>
            <a:chOff x="3851920" y="3068960"/>
            <a:chExt cx="180021" cy="432048"/>
          </a:xfrm>
          <a:solidFill>
            <a:srgbClr val="004155"/>
          </a:solidFill>
        </p:grpSpPr>
        <p:sp>
          <p:nvSpPr>
            <p:cNvPr id="408" name="Isosceles Triangle 407"/>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9" name="Isosceles Triangle 408"/>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83" name="Group 382"/>
          <p:cNvGrpSpPr/>
          <p:nvPr/>
        </p:nvGrpSpPr>
        <p:grpSpPr>
          <a:xfrm>
            <a:off x="2990120" y="4982884"/>
            <a:ext cx="186718" cy="162018"/>
            <a:chOff x="3851920" y="3068960"/>
            <a:chExt cx="180021" cy="432048"/>
          </a:xfrm>
          <a:solidFill>
            <a:srgbClr val="004155"/>
          </a:solidFill>
        </p:grpSpPr>
        <p:sp>
          <p:nvSpPr>
            <p:cNvPr id="384" name="Isosceles Triangle 383"/>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5" name="Isosceles Triangle 384"/>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10" name="Rounded Rectangle 409"/>
          <p:cNvSpPr/>
          <p:nvPr/>
        </p:nvSpPr>
        <p:spPr>
          <a:xfrm>
            <a:off x="3120881" y="5200421"/>
            <a:ext cx="4180748"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411" name="TextBox 410"/>
          <p:cNvSpPr txBox="1"/>
          <p:nvPr/>
        </p:nvSpPr>
        <p:spPr>
          <a:xfrm>
            <a:off x="2544442" y="5125238"/>
            <a:ext cx="638461"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Design</a:t>
            </a:r>
            <a:endParaRPr lang="en-US" sz="800" dirty="0">
              <a:solidFill>
                <a:srgbClr val="004155"/>
              </a:solidFill>
              <a:latin typeface="TitilliumText22L 999 wt"/>
              <a:cs typeface="TitilliumText22L 999 wt"/>
            </a:endParaRPr>
          </a:p>
        </p:txBody>
      </p:sp>
      <p:sp>
        <p:nvSpPr>
          <p:cNvPr id="417" name="Rounded Rectangle 416"/>
          <p:cNvSpPr/>
          <p:nvPr/>
        </p:nvSpPr>
        <p:spPr>
          <a:xfrm>
            <a:off x="5632024" y="5958576"/>
            <a:ext cx="3233377"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418" name="TextBox 417"/>
          <p:cNvSpPr txBox="1"/>
          <p:nvPr/>
        </p:nvSpPr>
        <p:spPr>
          <a:xfrm>
            <a:off x="4630648" y="5878033"/>
            <a:ext cx="1153883"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Commissioning</a:t>
            </a:r>
            <a:endParaRPr lang="en-US" sz="800" dirty="0">
              <a:solidFill>
                <a:srgbClr val="004155"/>
              </a:solidFill>
              <a:latin typeface="TitilliumText22L 999 wt"/>
              <a:cs typeface="TitilliumText22L 999 wt"/>
            </a:endParaRPr>
          </a:p>
        </p:txBody>
      </p:sp>
      <p:sp>
        <p:nvSpPr>
          <p:cNvPr id="419" name="Rounded Rectangle 418"/>
          <p:cNvSpPr/>
          <p:nvPr/>
        </p:nvSpPr>
        <p:spPr>
          <a:xfrm>
            <a:off x="4018620" y="5457246"/>
            <a:ext cx="4846779"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420" name="TextBox 419"/>
          <p:cNvSpPr txBox="1"/>
          <p:nvPr/>
        </p:nvSpPr>
        <p:spPr>
          <a:xfrm>
            <a:off x="3098155" y="5379100"/>
            <a:ext cx="1432572" cy="215444"/>
          </a:xfrm>
          <a:prstGeom prst="rect">
            <a:avLst/>
          </a:prstGeom>
          <a:noFill/>
        </p:spPr>
        <p:txBody>
          <a:bodyPr wrap="square" rtlCol="0">
            <a:spAutoFit/>
          </a:bodyPr>
          <a:lstStyle/>
          <a:p>
            <a:r>
              <a:rPr lang="sv-SE" sz="800" dirty="0">
                <a:solidFill>
                  <a:srgbClr val="004155"/>
                </a:solidFill>
                <a:latin typeface="TitilliumText22L 999 wt"/>
                <a:cs typeface="TitilliumText22L 999 wt"/>
              </a:rPr>
              <a:t>Construction</a:t>
            </a:r>
            <a:endParaRPr lang="en-US" sz="800" dirty="0">
              <a:solidFill>
                <a:srgbClr val="004155"/>
              </a:solidFill>
              <a:latin typeface="TitilliumText22L 999 wt"/>
              <a:cs typeface="TitilliumText22L 999 wt"/>
            </a:endParaRPr>
          </a:p>
        </p:txBody>
      </p:sp>
      <p:sp>
        <p:nvSpPr>
          <p:cNvPr id="421" name="Rounded Rectangle 420"/>
          <p:cNvSpPr/>
          <p:nvPr/>
        </p:nvSpPr>
        <p:spPr>
          <a:xfrm>
            <a:off x="2825384" y="6135585"/>
            <a:ext cx="438446" cy="587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422" name="TextBox 421"/>
          <p:cNvSpPr txBox="1"/>
          <p:nvPr/>
        </p:nvSpPr>
        <p:spPr>
          <a:xfrm>
            <a:off x="2339752" y="6046188"/>
            <a:ext cx="638461"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Design</a:t>
            </a:r>
            <a:endParaRPr lang="en-US" sz="800" dirty="0">
              <a:solidFill>
                <a:srgbClr val="004155"/>
              </a:solidFill>
              <a:latin typeface="TitilliumText22L 999 wt"/>
              <a:cs typeface="TitilliumText22L 999 wt"/>
            </a:endParaRPr>
          </a:p>
        </p:txBody>
      </p:sp>
      <p:sp>
        <p:nvSpPr>
          <p:cNvPr id="424" name="TextBox 423"/>
          <p:cNvSpPr txBox="1"/>
          <p:nvPr/>
        </p:nvSpPr>
        <p:spPr>
          <a:xfrm>
            <a:off x="2351454" y="6194285"/>
            <a:ext cx="1004244"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Development</a:t>
            </a:r>
            <a:endParaRPr lang="en-US" sz="800" dirty="0">
              <a:solidFill>
                <a:srgbClr val="004155"/>
              </a:solidFill>
              <a:latin typeface="TitilliumText22L 999 wt"/>
              <a:cs typeface="TitilliumText22L 999 wt"/>
            </a:endParaRPr>
          </a:p>
        </p:txBody>
      </p:sp>
      <p:sp>
        <p:nvSpPr>
          <p:cNvPr id="425" name="Rounded Rectangle 424"/>
          <p:cNvSpPr/>
          <p:nvPr/>
        </p:nvSpPr>
        <p:spPr>
          <a:xfrm>
            <a:off x="3297590" y="6278996"/>
            <a:ext cx="1646710"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426" name="Rounded Rectangle 425"/>
          <p:cNvSpPr/>
          <p:nvPr/>
        </p:nvSpPr>
        <p:spPr>
          <a:xfrm>
            <a:off x="4897619" y="6449089"/>
            <a:ext cx="926229"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427" name="TextBox 426"/>
          <p:cNvSpPr txBox="1"/>
          <p:nvPr/>
        </p:nvSpPr>
        <p:spPr>
          <a:xfrm>
            <a:off x="3883772" y="6370380"/>
            <a:ext cx="1153883" cy="215444"/>
          </a:xfrm>
          <a:prstGeom prst="rect">
            <a:avLst/>
          </a:prstGeom>
          <a:noFill/>
        </p:spPr>
        <p:txBody>
          <a:bodyPr wrap="none" rtlCol="0">
            <a:spAutoFit/>
          </a:bodyPr>
          <a:lstStyle/>
          <a:p>
            <a:r>
              <a:rPr lang="sv-SE" sz="800" dirty="0">
                <a:solidFill>
                  <a:srgbClr val="004155"/>
                </a:solidFill>
                <a:latin typeface="TitilliumText22L 999 wt"/>
                <a:cs typeface="TitilliumText22L 999 wt"/>
              </a:rPr>
              <a:t>Commissioning</a:t>
            </a:r>
            <a:endParaRPr lang="en-US" sz="800" dirty="0">
              <a:solidFill>
                <a:srgbClr val="004155"/>
              </a:solidFill>
              <a:latin typeface="TitilliumText22L 999 wt"/>
              <a:cs typeface="TitilliumText22L 999 wt"/>
            </a:endParaRPr>
          </a:p>
        </p:txBody>
      </p:sp>
      <p:sp>
        <p:nvSpPr>
          <p:cNvPr id="428" name="Rounded Rectangle 427"/>
          <p:cNvSpPr/>
          <p:nvPr/>
        </p:nvSpPr>
        <p:spPr>
          <a:xfrm>
            <a:off x="5831211" y="6446158"/>
            <a:ext cx="2660750" cy="468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429" name="TextBox 428"/>
          <p:cNvSpPr txBox="1"/>
          <p:nvPr/>
        </p:nvSpPr>
        <p:spPr>
          <a:xfrm>
            <a:off x="5817286" y="6469305"/>
            <a:ext cx="1436536" cy="200055"/>
          </a:xfrm>
          <a:prstGeom prst="rect">
            <a:avLst/>
          </a:prstGeom>
          <a:noFill/>
        </p:spPr>
        <p:txBody>
          <a:bodyPr wrap="none" rtlCol="0">
            <a:spAutoFit/>
          </a:bodyPr>
          <a:lstStyle/>
          <a:p>
            <a:r>
              <a:rPr lang="sv-SE" sz="700" dirty="0">
                <a:solidFill>
                  <a:srgbClr val="004155"/>
                </a:solidFill>
                <a:latin typeface="TitilliumText22L 400 wt"/>
                <a:cs typeface="TitilliumText22L 400 wt"/>
              </a:rPr>
              <a:t>CS Network Operational</a:t>
            </a:r>
            <a:endParaRPr lang="en-US" sz="700" dirty="0">
              <a:solidFill>
                <a:srgbClr val="004155"/>
              </a:solidFill>
              <a:latin typeface="TitilliumText22L 400 wt"/>
              <a:cs typeface="TitilliumText22L 400 wt"/>
            </a:endParaRPr>
          </a:p>
        </p:txBody>
      </p:sp>
      <p:grpSp>
        <p:nvGrpSpPr>
          <p:cNvPr id="430" name="Group 429"/>
          <p:cNvGrpSpPr/>
          <p:nvPr/>
        </p:nvGrpSpPr>
        <p:grpSpPr>
          <a:xfrm>
            <a:off x="5762130" y="6506011"/>
            <a:ext cx="138096" cy="124842"/>
            <a:chOff x="3851920" y="3068960"/>
            <a:chExt cx="180021" cy="432048"/>
          </a:xfrm>
          <a:solidFill>
            <a:srgbClr val="004155"/>
          </a:solidFill>
        </p:grpSpPr>
        <p:sp>
          <p:nvSpPr>
            <p:cNvPr id="431" name="Isosceles Triangle 430"/>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2" name="Isosceles Triangle 431"/>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13" name="TextBox 412"/>
          <p:cNvSpPr txBox="1"/>
          <p:nvPr/>
        </p:nvSpPr>
        <p:spPr>
          <a:xfrm>
            <a:off x="5832006" y="5463466"/>
            <a:ext cx="1852199" cy="200055"/>
          </a:xfrm>
          <a:prstGeom prst="rect">
            <a:avLst/>
          </a:prstGeom>
          <a:noFill/>
        </p:spPr>
        <p:txBody>
          <a:bodyPr wrap="none" rtlCol="0">
            <a:spAutoFit/>
          </a:bodyPr>
          <a:lstStyle/>
          <a:p>
            <a:r>
              <a:rPr lang="sv-SE" sz="700" dirty="0">
                <a:solidFill>
                  <a:srgbClr val="004155"/>
                </a:solidFill>
                <a:latin typeface="TitilliumText22L 400 wt"/>
                <a:cs typeface="TitilliumText22L 400 wt"/>
              </a:rPr>
              <a:t>3</a:t>
            </a:r>
            <a:r>
              <a:rPr lang="sv-SE" sz="700" dirty="0" smtClean="0">
                <a:solidFill>
                  <a:srgbClr val="004155"/>
                </a:solidFill>
                <a:latin typeface="TitilliumText22L 400 wt"/>
                <a:cs typeface="TitilliumText22L 400 wt"/>
              </a:rPr>
              <a:t> </a:t>
            </a:r>
            <a:r>
              <a:rPr lang="sv-SE" sz="700" dirty="0">
                <a:solidFill>
                  <a:srgbClr val="004155"/>
                </a:solidFill>
                <a:latin typeface="TitilliumText22L 400 wt"/>
                <a:cs typeface="TitilliumText22L 400 wt"/>
              </a:rPr>
              <a:t>Instruments ready for Comm.</a:t>
            </a:r>
            <a:endParaRPr lang="en-US" sz="700" dirty="0">
              <a:solidFill>
                <a:srgbClr val="004155"/>
              </a:solidFill>
              <a:latin typeface="TitilliumText22L 400 wt"/>
              <a:cs typeface="TitilliumText22L 400 wt"/>
            </a:endParaRPr>
          </a:p>
        </p:txBody>
      </p:sp>
      <p:grpSp>
        <p:nvGrpSpPr>
          <p:cNvPr id="414" name="Group 413"/>
          <p:cNvGrpSpPr/>
          <p:nvPr/>
        </p:nvGrpSpPr>
        <p:grpSpPr>
          <a:xfrm>
            <a:off x="5781459" y="5494164"/>
            <a:ext cx="138096" cy="124842"/>
            <a:chOff x="3851920" y="3068960"/>
            <a:chExt cx="180021" cy="432048"/>
          </a:xfrm>
          <a:solidFill>
            <a:srgbClr val="004155"/>
          </a:solidFill>
        </p:grpSpPr>
        <p:sp>
          <p:nvSpPr>
            <p:cNvPr id="415" name="Isosceles Triangle 414"/>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6" name="Isosceles Triangle 415"/>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04" name="Rounded Rectangle 303"/>
          <p:cNvSpPr/>
          <p:nvPr/>
        </p:nvSpPr>
        <p:spPr>
          <a:xfrm>
            <a:off x="5781459" y="2011561"/>
            <a:ext cx="3083805" cy="116034"/>
          </a:xfrm>
          <a:prstGeom prst="roundRect">
            <a:avLst/>
          </a:prstGeom>
          <a:gradFill flip="none" rotWithShape="1">
            <a:gsLst>
              <a:gs pos="0">
                <a:srgbClr val="9BBE05">
                  <a:alpha val="33000"/>
                </a:srgbClr>
              </a:gs>
              <a:gs pos="31000">
                <a:srgbClr val="9BBE0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600" dirty="0">
              <a:solidFill>
                <a:srgbClr val="9BBE05"/>
              </a:solidFill>
              <a:latin typeface="Calibri"/>
            </a:endParaRPr>
          </a:p>
        </p:txBody>
      </p:sp>
      <p:sp>
        <p:nvSpPr>
          <p:cNvPr id="283" name="TextBox 282"/>
          <p:cNvSpPr txBox="1"/>
          <p:nvPr/>
        </p:nvSpPr>
        <p:spPr>
          <a:xfrm>
            <a:off x="6315772" y="1942747"/>
            <a:ext cx="1286896" cy="230832"/>
          </a:xfrm>
          <a:prstGeom prst="rect">
            <a:avLst/>
          </a:prstGeom>
          <a:noFill/>
          <a:effectLst>
            <a:outerShdw blurRad="50800" dist="38100" dir="2700000" algn="tl" rotWithShape="0">
              <a:prstClr val="black">
                <a:alpha val="40000"/>
              </a:prstClr>
            </a:outerShdw>
          </a:effectLst>
        </p:spPr>
        <p:txBody>
          <a:bodyPr wrap="none" rtlCol="0">
            <a:spAutoFit/>
          </a:bodyPr>
          <a:lstStyle/>
          <a:p>
            <a:r>
              <a:rPr lang="sv-SE" sz="900" i="1" dirty="0" smtClean="0">
                <a:solidFill>
                  <a:prstClr val="white"/>
                </a:solidFill>
                <a:latin typeface="TitilliumText22L 999 wt"/>
                <a:cs typeface="TitilliumText22L 999 wt"/>
              </a:rPr>
              <a:t>Initial Operation</a:t>
            </a:r>
            <a:endParaRPr lang="en-US" sz="900" i="1" dirty="0">
              <a:solidFill>
                <a:prstClr val="white"/>
              </a:solidFill>
              <a:latin typeface="TitilliumText22L 999 wt"/>
              <a:cs typeface="TitilliumText22L 999 wt"/>
            </a:endParaRPr>
          </a:p>
        </p:txBody>
      </p:sp>
      <p:sp>
        <p:nvSpPr>
          <p:cNvPr id="293" name="Rounded Rectangle 292"/>
          <p:cNvSpPr/>
          <p:nvPr/>
        </p:nvSpPr>
        <p:spPr>
          <a:xfrm>
            <a:off x="3394003" y="4386748"/>
            <a:ext cx="1601052" cy="468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96" name="Rounded Rectangle 295"/>
          <p:cNvSpPr/>
          <p:nvPr/>
        </p:nvSpPr>
        <p:spPr>
          <a:xfrm>
            <a:off x="4246830" y="4386749"/>
            <a:ext cx="1374325"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05" name="Rounded Rectangle 304"/>
          <p:cNvSpPr/>
          <p:nvPr/>
        </p:nvSpPr>
        <p:spPr>
          <a:xfrm>
            <a:off x="4686309" y="4539148"/>
            <a:ext cx="557889" cy="468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99" name="Rounded Rectangle 298"/>
          <p:cNvSpPr/>
          <p:nvPr/>
        </p:nvSpPr>
        <p:spPr>
          <a:xfrm>
            <a:off x="4897619" y="4542194"/>
            <a:ext cx="987644"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06" name="Rounded Rectangle 305"/>
          <p:cNvSpPr/>
          <p:nvPr/>
        </p:nvSpPr>
        <p:spPr>
          <a:xfrm>
            <a:off x="5530864" y="3655908"/>
            <a:ext cx="1840357" cy="46800"/>
          </a:xfrm>
          <a:prstGeom prst="roundRect">
            <a:avLst/>
          </a:prstGeom>
          <a:solidFill>
            <a:schemeClr val="tx2">
              <a:lumMod val="40000"/>
              <a:lumOff val="6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91" name="Rounded Rectangle 290"/>
          <p:cNvSpPr/>
          <p:nvPr/>
        </p:nvSpPr>
        <p:spPr>
          <a:xfrm>
            <a:off x="4502954" y="3656656"/>
            <a:ext cx="1273338"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grpSp>
        <p:nvGrpSpPr>
          <p:cNvPr id="370" name="Group 369"/>
          <p:cNvGrpSpPr/>
          <p:nvPr/>
        </p:nvGrpSpPr>
        <p:grpSpPr>
          <a:xfrm>
            <a:off x="5712251" y="3702589"/>
            <a:ext cx="138096" cy="124842"/>
            <a:chOff x="3851920" y="3068960"/>
            <a:chExt cx="180021" cy="432048"/>
          </a:xfrm>
          <a:solidFill>
            <a:srgbClr val="004155"/>
          </a:solidFill>
        </p:grpSpPr>
        <p:sp>
          <p:nvSpPr>
            <p:cNvPr id="371" name="Isosceles Triangle 370"/>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2" name="Isosceles Triangle 371"/>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07" name="TextBox 306"/>
          <p:cNvSpPr txBox="1"/>
          <p:nvPr/>
        </p:nvSpPr>
        <p:spPr>
          <a:xfrm>
            <a:off x="7346651" y="3668781"/>
            <a:ext cx="1303522" cy="200055"/>
          </a:xfrm>
          <a:prstGeom prst="rect">
            <a:avLst/>
          </a:prstGeom>
          <a:noFill/>
        </p:spPr>
        <p:txBody>
          <a:bodyPr wrap="none" rtlCol="0">
            <a:spAutoFit/>
          </a:bodyPr>
          <a:lstStyle/>
          <a:p>
            <a:r>
              <a:rPr lang="sv-SE" sz="700" dirty="0" smtClean="0">
                <a:solidFill>
                  <a:srgbClr val="004155"/>
                </a:solidFill>
                <a:latin typeface="TitilliumText22L 400 wt"/>
                <a:cs typeface="TitilliumText22L 400 wt"/>
              </a:rPr>
              <a:t>Installed for 2.0 GeV</a:t>
            </a:r>
            <a:endParaRPr lang="sv-SE" sz="700" dirty="0">
              <a:solidFill>
                <a:srgbClr val="004155"/>
              </a:solidFill>
              <a:latin typeface="TitilliumText22L 400 wt"/>
              <a:cs typeface="TitilliumText22L 400 wt"/>
            </a:endParaRPr>
          </a:p>
        </p:txBody>
      </p:sp>
      <p:grpSp>
        <p:nvGrpSpPr>
          <p:cNvPr id="308" name="Group 307"/>
          <p:cNvGrpSpPr/>
          <p:nvPr/>
        </p:nvGrpSpPr>
        <p:grpSpPr>
          <a:xfrm>
            <a:off x="7315244" y="3706501"/>
            <a:ext cx="138096" cy="124842"/>
            <a:chOff x="3851920" y="3068960"/>
            <a:chExt cx="180021" cy="432048"/>
          </a:xfrm>
          <a:solidFill>
            <a:srgbClr val="004155"/>
          </a:solidFill>
        </p:grpSpPr>
        <p:sp>
          <p:nvSpPr>
            <p:cNvPr id="309" name="Isosceles Triangle 308"/>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9" name="Isosceles Triangle 328"/>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30" name="TextBox 329"/>
          <p:cNvSpPr txBox="1"/>
          <p:nvPr/>
        </p:nvSpPr>
        <p:spPr>
          <a:xfrm>
            <a:off x="8200712" y="5481608"/>
            <a:ext cx="630146" cy="200055"/>
          </a:xfrm>
          <a:prstGeom prst="rect">
            <a:avLst/>
          </a:prstGeom>
          <a:noFill/>
        </p:spPr>
        <p:txBody>
          <a:bodyPr wrap="none" rtlCol="0">
            <a:spAutoFit/>
          </a:bodyPr>
          <a:lstStyle/>
          <a:p>
            <a:r>
              <a:rPr lang="sv-SE" sz="700" dirty="0" smtClean="0">
                <a:solidFill>
                  <a:srgbClr val="004155"/>
                </a:solidFill>
                <a:latin typeface="TitilliumText22L 400 wt"/>
                <a:cs typeface="TitilliumText22L 400 wt"/>
              </a:rPr>
              <a:t>16 </a:t>
            </a:r>
            <a:r>
              <a:rPr lang="sv-SE" sz="700" dirty="0">
                <a:solidFill>
                  <a:srgbClr val="004155"/>
                </a:solidFill>
                <a:latin typeface="TitilliumText22L 400 wt"/>
                <a:cs typeface="TitilliumText22L 400 wt"/>
              </a:rPr>
              <a:t>Instr</a:t>
            </a:r>
            <a:endParaRPr lang="en-US" sz="700" dirty="0">
              <a:solidFill>
                <a:srgbClr val="004155"/>
              </a:solidFill>
              <a:latin typeface="TitilliumText22L 400 wt"/>
              <a:cs typeface="TitilliumText22L 400 wt"/>
            </a:endParaRPr>
          </a:p>
        </p:txBody>
      </p:sp>
      <p:grpSp>
        <p:nvGrpSpPr>
          <p:cNvPr id="331" name="Group 330"/>
          <p:cNvGrpSpPr/>
          <p:nvPr/>
        </p:nvGrpSpPr>
        <p:grpSpPr>
          <a:xfrm>
            <a:off x="8734529" y="5504944"/>
            <a:ext cx="138096" cy="124842"/>
            <a:chOff x="3851920" y="3068960"/>
            <a:chExt cx="180021" cy="432048"/>
          </a:xfrm>
          <a:solidFill>
            <a:srgbClr val="004155"/>
          </a:solidFill>
        </p:grpSpPr>
        <p:sp>
          <p:nvSpPr>
            <p:cNvPr id="332" name="Isosceles Triangle 331"/>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3" name="Isosceles Triangle 332"/>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334" name="Group 333"/>
          <p:cNvGrpSpPr/>
          <p:nvPr/>
        </p:nvGrpSpPr>
        <p:grpSpPr>
          <a:xfrm>
            <a:off x="8754384" y="642913"/>
            <a:ext cx="138096" cy="124842"/>
            <a:chOff x="3851920" y="3068960"/>
            <a:chExt cx="180021" cy="432048"/>
          </a:xfrm>
          <a:solidFill>
            <a:srgbClr val="004155"/>
          </a:solidFill>
        </p:grpSpPr>
        <p:sp>
          <p:nvSpPr>
            <p:cNvPr id="335" name="Isosceles Triangle 334"/>
            <p:cNvSpPr/>
            <p:nvPr/>
          </p:nvSpPr>
          <p:spPr>
            <a:xfrm>
              <a:off x="3851920" y="3068960"/>
              <a:ext cx="180020" cy="216024"/>
            </a:xfrm>
            <a:prstGeom prst="triangle">
              <a:avLst/>
            </a:prstGeom>
            <a:grpFill/>
            <a:ln w="31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white"/>
                  </a:solidFill>
                </a:ln>
                <a:solidFill>
                  <a:prstClr val="white"/>
                </a:solidFill>
                <a:latin typeface="Calibri"/>
              </a:endParaRPr>
            </a:p>
          </p:txBody>
        </p:sp>
        <p:sp>
          <p:nvSpPr>
            <p:cNvPr id="336" name="Isosceles Triangle 335"/>
            <p:cNvSpPr/>
            <p:nvPr/>
          </p:nvSpPr>
          <p:spPr>
            <a:xfrm rot="10800000">
              <a:off x="3851921" y="3284984"/>
              <a:ext cx="180020" cy="216024"/>
            </a:xfrm>
            <a:prstGeom prst="triangle">
              <a:avLst/>
            </a:prstGeom>
            <a:grpFill/>
            <a:ln w="31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white"/>
                  </a:solidFill>
                </a:ln>
                <a:solidFill>
                  <a:prstClr val="white"/>
                </a:solidFill>
                <a:latin typeface="Calibri"/>
              </a:endParaRPr>
            </a:p>
          </p:txBody>
        </p:sp>
      </p:grpSp>
      <p:sp>
        <p:nvSpPr>
          <p:cNvPr id="337" name="TextBox 336"/>
          <p:cNvSpPr txBox="1"/>
          <p:nvPr/>
        </p:nvSpPr>
        <p:spPr>
          <a:xfrm>
            <a:off x="7594954" y="620688"/>
            <a:ext cx="1270269" cy="200055"/>
          </a:xfrm>
          <a:prstGeom prst="rect">
            <a:avLst/>
          </a:prstGeom>
          <a:noFill/>
        </p:spPr>
        <p:txBody>
          <a:bodyPr wrap="none" rtlCol="0">
            <a:spAutoFit/>
          </a:bodyPr>
          <a:lstStyle/>
          <a:p>
            <a:r>
              <a:rPr lang="sv-SE" sz="700" dirty="0">
                <a:solidFill>
                  <a:srgbClr val="004155"/>
                </a:solidFill>
                <a:latin typeface="TitilliumText22L 400 wt"/>
                <a:cs typeface="TitilliumText22L 400 wt"/>
              </a:rPr>
              <a:t>End Of Construction</a:t>
            </a:r>
            <a:endParaRPr lang="en-US" sz="700" dirty="0">
              <a:solidFill>
                <a:srgbClr val="004155"/>
              </a:solidFill>
              <a:latin typeface="TitilliumText22L 400 wt"/>
              <a:cs typeface="TitilliumText22L 400 wt"/>
            </a:endParaRPr>
          </a:p>
        </p:txBody>
      </p:sp>
      <p:sp>
        <p:nvSpPr>
          <p:cNvPr id="261" name="Rounded Rectangle 260"/>
          <p:cNvSpPr/>
          <p:nvPr/>
        </p:nvSpPr>
        <p:spPr>
          <a:xfrm>
            <a:off x="3318427" y="2546915"/>
            <a:ext cx="2746185" cy="468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grpSp>
        <p:nvGrpSpPr>
          <p:cNvPr id="363" name="Group 362"/>
          <p:cNvGrpSpPr/>
          <p:nvPr/>
        </p:nvGrpSpPr>
        <p:grpSpPr>
          <a:xfrm>
            <a:off x="5949029" y="2593176"/>
            <a:ext cx="138096" cy="124842"/>
            <a:chOff x="3851920" y="3068960"/>
            <a:chExt cx="180021" cy="432048"/>
          </a:xfrm>
          <a:solidFill>
            <a:srgbClr val="004155"/>
          </a:solidFill>
        </p:grpSpPr>
        <p:sp>
          <p:nvSpPr>
            <p:cNvPr id="364" name="Isosceles Triangle 363"/>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5" name="Isosceles Triangle 364"/>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80" name="Rounded Rectangle 79"/>
          <p:cNvSpPr/>
          <p:nvPr/>
        </p:nvSpPr>
        <p:spPr>
          <a:xfrm>
            <a:off x="2829401" y="1044354"/>
            <a:ext cx="667820" cy="7200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273" name="TextBox 272"/>
          <p:cNvSpPr txBox="1"/>
          <p:nvPr/>
        </p:nvSpPr>
        <p:spPr>
          <a:xfrm>
            <a:off x="2780508" y="624545"/>
            <a:ext cx="1330542" cy="200055"/>
          </a:xfrm>
          <a:prstGeom prst="rect">
            <a:avLst/>
          </a:prstGeom>
          <a:noFill/>
        </p:spPr>
        <p:txBody>
          <a:bodyPr wrap="none" rtlCol="0">
            <a:spAutoFit/>
          </a:bodyPr>
          <a:lstStyle/>
          <a:p>
            <a:r>
              <a:rPr lang="sv-SE" sz="700" dirty="0" smtClean="0">
                <a:solidFill>
                  <a:srgbClr val="004155"/>
                </a:solidFill>
                <a:latin typeface="TitilliumText22L 400 wt"/>
                <a:cs typeface="TitilliumText22L 400 wt"/>
              </a:rPr>
              <a:t>Start </a:t>
            </a:r>
            <a:r>
              <a:rPr lang="sv-SE" sz="700" dirty="0">
                <a:solidFill>
                  <a:srgbClr val="004155"/>
                </a:solidFill>
                <a:latin typeface="TitilliumText22L 400 wt"/>
                <a:cs typeface="TitilliumText22L 400 wt"/>
              </a:rPr>
              <a:t>Of Construction</a:t>
            </a:r>
            <a:endParaRPr lang="en-US" sz="700" dirty="0">
              <a:solidFill>
                <a:srgbClr val="004155"/>
              </a:solidFill>
              <a:latin typeface="TitilliumText22L 400 wt"/>
              <a:cs typeface="TitilliumText22L 400 wt"/>
            </a:endParaRPr>
          </a:p>
        </p:txBody>
      </p:sp>
      <p:grpSp>
        <p:nvGrpSpPr>
          <p:cNvPr id="282" name="Group 281"/>
          <p:cNvGrpSpPr/>
          <p:nvPr/>
        </p:nvGrpSpPr>
        <p:grpSpPr>
          <a:xfrm>
            <a:off x="2734211" y="651974"/>
            <a:ext cx="138096" cy="124842"/>
            <a:chOff x="3851920" y="3068960"/>
            <a:chExt cx="180021" cy="432048"/>
          </a:xfrm>
          <a:solidFill>
            <a:srgbClr val="004155"/>
          </a:solidFill>
        </p:grpSpPr>
        <p:sp>
          <p:nvSpPr>
            <p:cNvPr id="303" name="Isosceles Triangle 302"/>
            <p:cNvSpPr/>
            <p:nvPr/>
          </p:nvSpPr>
          <p:spPr>
            <a:xfrm>
              <a:off x="3851920" y="3068960"/>
              <a:ext cx="180020" cy="216024"/>
            </a:xfrm>
            <a:prstGeom prst="triangle">
              <a:avLst/>
            </a:prstGeom>
            <a:grpFill/>
            <a:ln w="31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white"/>
                  </a:solidFill>
                </a:ln>
                <a:solidFill>
                  <a:prstClr val="white"/>
                </a:solidFill>
                <a:latin typeface="Calibri"/>
              </a:endParaRPr>
            </a:p>
          </p:txBody>
        </p:sp>
        <p:sp>
          <p:nvSpPr>
            <p:cNvPr id="310" name="Isosceles Triangle 309"/>
            <p:cNvSpPr/>
            <p:nvPr/>
          </p:nvSpPr>
          <p:spPr>
            <a:xfrm rot="10800000">
              <a:off x="3851921" y="3284984"/>
              <a:ext cx="180020" cy="216024"/>
            </a:xfrm>
            <a:prstGeom prst="triangle">
              <a:avLst/>
            </a:prstGeom>
            <a:grpFill/>
            <a:ln w="31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white"/>
                  </a:solidFill>
                </a:ln>
                <a:solidFill>
                  <a:prstClr val="white"/>
                </a:solidFill>
                <a:latin typeface="Calibri"/>
              </a:endParaRPr>
            </a:p>
          </p:txBody>
        </p:sp>
      </p:grpSp>
      <p:sp>
        <p:nvSpPr>
          <p:cNvPr id="382" name="TextBox 381"/>
          <p:cNvSpPr txBox="1"/>
          <p:nvPr/>
        </p:nvSpPr>
        <p:spPr>
          <a:xfrm>
            <a:off x="2261349" y="4789131"/>
            <a:ext cx="734496" cy="338554"/>
          </a:xfrm>
          <a:prstGeom prst="rect">
            <a:avLst/>
          </a:prstGeom>
          <a:noFill/>
        </p:spPr>
        <p:txBody>
          <a:bodyPr wrap="none" rtlCol="0">
            <a:spAutoFit/>
          </a:bodyPr>
          <a:lstStyle/>
          <a:p>
            <a:r>
              <a:rPr lang="sv-SE" sz="800" dirty="0" smtClean="0">
                <a:solidFill>
                  <a:srgbClr val="004155"/>
                </a:solidFill>
                <a:latin typeface="TitilliumText22L 999 wt"/>
                <a:cs typeface="TitilliumText22L 999 wt"/>
              </a:rPr>
              <a:t>Concept </a:t>
            </a:r>
            <a:br>
              <a:rPr lang="sv-SE" sz="800" dirty="0" smtClean="0">
                <a:solidFill>
                  <a:srgbClr val="004155"/>
                </a:solidFill>
                <a:latin typeface="TitilliumText22L 999 wt"/>
                <a:cs typeface="TitilliumText22L 999 wt"/>
              </a:rPr>
            </a:br>
            <a:r>
              <a:rPr lang="sv-SE" sz="800" dirty="0" smtClean="0">
                <a:solidFill>
                  <a:srgbClr val="004155"/>
                </a:solidFill>
                <a:latin typeface="TitilliumText22L 999 wt"/>
                <a:cs typeface="TitilliumText22L 999 wt"/>
              </a:rPr>
              <a:t>Devlopment</a:t>
            </a:r>
            <a:endParaRPr lang="en-US" sz="800" dirty="0">
              <a:solidFill>
                <a:srgbClr val="004155"/>
              </a:solidFill>
              <a:latin typeface="TitilliumText22L 999 wt"/>
              <a:cs typeface="TitilliumText22L 999 wt"/>
            </a:endParaRPr>
          </a:p>
        </p:txBody>
      </p:sp>
      <p:sp>
        <p:nvSpPr>
          <p:cNvPr id="311" name="Rounded Rectangle 310"/>
          <p:cNvSpPr/>
          <p:nvPr/>
        </p:nvSpPr>
        <p:spPr>
          <a:xfrm flipV="1">
            <a:off x="2817910" y="2289764"/>
            <a:ext cx="70332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12" name="TextBox 311"/>
          <p:cNvSpPr txBox="1"/>
          <p:nvPr/>
        </p:nvSpPr>
        <p:spPr>
          <a:xfrm>
            <a:off x="3448353" y="2205444"/>
            <a:ext cx="665479"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Licensing</a:t>
            </a:r>
            <a:endParaRPr lang="en-US" sz="600" i="1" dirty="0">
              <a:solidFill>
                <a:srgbClr val="F79646">
                  <a:lumMod val="50000"/>
                </a:srgbClr>
              </a:solidFill>
              <a:latin typeface="TitilliumText22L 999 wt"/>
              <a:cs typeface="TitilliumText22L 999 wt"/>
            </a:endParaRPr>
          </a:p>
        </p:txBody>
      </p:sp>
      <p:cxnSp>
        <p:nvCxnSpPr>
          <p:cNvPr id="3" name="Straight Arrow Connector 2"/>
          <p:cNvCxnSpPr/>
          <p:nvPr/>
        </p:nvCxnSpPr>
        <p:spPr>
          <a:xfrm flipV="1">
            <a:off x="3510106" y="1356158"/>
            <a:ext cx="11520" cy="941619"/>
          </a:xfrm>
          <a:prstGeom prst="straightConnector1">
            <a:avLst/>
          </a:prstGeom>
          <a:ln>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13" name="Rounded Rectangle 312"/>
          <p:cNvSpPr/>
          <p:nvPr/>
        </p:nvSpPr>
        <p:spPr>
          <a:xfrm flipV="1">
            <a:off x="2844238" y="2375167"/>
            <a:ext cx="338665"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14" name="Rounded Rectangle 313"/>
          <p:cNvSpPr/>
          <p:nvPr/>
        </p:nvSpPr>
        <p:spPr>
          <a:xfrm flipV="1">
            <a:off x="2844238" y="2447176"/>
            <a:ext cx="770328"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15" name="TextBox 314"/>
          <p:cNvSpPr txBox="1"/>
          <p:nvPr/>
        </p:nvSpPr>
        <p:spPr>
          <a:xfrm>
            <a:off x="3105891" y="2291161"/>
            <a:ext cx="2001838"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Preliminary Design Acccelerator Bldngs</a:t>
            </a:r>
            <a:endParaRPr lang="en-US" sz="600" i="1" dirty="0">
              <a:solidFill>
                <a:srgbClr val="F79646">
                  <a:lumMod val="50000"/>
                </a:srgbClr>
              </a:solidFill>
              <a:latin typeface="TitilliumText22L 999 wt"/>
              <a:cs typeface="TitilliumText22L 999 wt"/>
            </a:endParaRPr>
          </a:p>
        </p:txBody>
      </p:sp>
      <p:sp>
        <p:nvSpPr>
          <p:cNvPr id="316" name="TextBox 315"/>
          <p:cNvSpPr txBox="1"/>
          <p:nvPr/>
        </p:nvSpPr>
        <p:spPr>
          <a:xfrm>
            <a:off x="3347864" y="2348880"/>
            <a:ext cx="1818946"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Detailed Design Accelerator Bldngs</a:t>
            </a:r>
            <a:endParaRPr lang="en-US" sz="600" i="1" dirty="0">
              <a:solidFill>
                <a:srgbClr val="F79646">
                  <a:lumMod val="50000"/>
                </a:srgbClr>
              </a:solidFill>
              <a:latin typeface="TitilliumText22L 999 wt"/>
              <a:cs typeface="TitilliumText22L 999 wt"/>
            </a:endParaRPr>
          </a:p>
        </p:txBody>
      </p:sp>
      <p:sp>
        <p:nvSpPr>
          <p:cNvPr id="317" name="Rounded Rectangle 316"/>
          <p:cNvSpPr/>
          <p:nvPr/>
        </p:nvSpPr>
        <p:spPr>
          <a:xfrm flipV="1">
            <a:off x="3526789" y="2634623"/>
            <a:ext cx="153877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18" name="TextBox 317"/>
          <p:cNvSpPr txBox="1"/>
          <p:nvPr/>
        </p:nvSpPr>
        <p:spPr>
          <a:xfrm>
            <a:off x="4994153" y="2564904"/>
            <a:ext cx="788100"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Earth Works</a:t>
            </a:r>
            <a:endParaRPr lang="en-US" sz="600" i="1" dirty="0">
              <a:solidFill>
                <a:srgbClr val="F79646">
                  <a:lumMod val="50000"/>
                </a:srgbClr>
              </a:solidFill>
              <a:latin typeface="TitilliumText22L 999 wt"/>
              <a:cs typeface="TitilliumText22L 999 wt"/>
            </a:endParaRPr>
          </a:p>
        </p:txBody>
      </p:sp>
      <p:sp>
        <p:nvSpPr>
          <p:cNvPr id="319" name="Rounded Rectangle 318"/>
          <p:cNvSpPr/>
          <p:nvPr/>
        </p:nvSpPr>
        <p:spPr>
          <a:xfrm flipV="1">
            <a:off x="3778157" y="2737988"/>
            <a:ext cx="1005426"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20" name="TextBox 319"/>
          <p:cNvSpPr txBox="1"/>
          <p:nvPr/>
        </p:nvSpPr>
        <p:spPr>
          <a:xfrm>
            <a:off x="4691402" y="2668270"/>
            <a:ext cx="1031264"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G01 Linac Tunnel</a:t>
            </a:r>
            <a:endParaRPr lang="en-US" sz="600" i="1" dirty="0">
              <a:solidFill>
                <a:srgbClr val="F79646">
                  <a:lumMod val="50000"/>
                </a:srgbClr>
              </a:solidFill>
              <a:latin typeface="TitilliumText22L 999 wt"/>
              <a:cs typeface="TitilliumText22L 999 wt"/>
            </a:endParaRPr>
          </a:p>
        </p:txBody>
      </p:sp>
      <p:sp>
        <p:nvSpPr>
          <p:cNvPr id="321" name="Rounded Rectangle 320"/>
          <p:cNvSpPr/>
          <p:nvPr/>
        </p:nvSpPr>
        <p:spPr>
          <a:xfrm flipV="1">
            <a:off x="4022328" y="2819521"/>
            <a:ext cx="1070987"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22" name="TextBox 321"/>
          <p:cNvSpPr txBox="1"/>
          <p:nvPr/>
        </p:nvSpPr>
        <p:spPr>
          <a:xfrm>
            <a:off x="5047010" y="2749804"/>
            <a:ext cx="1101927"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G02 Klystron Bldng</a:t>
            </a:r>
            <a:endParaRPr lang="en-US" sz="600" i="1" dirty="0">
              <a:solidFill>
                <a:srgbClr val="F79646">
                  <a:lumMod val="50000"/>
                </a:srgbClr>
              </a:solidFill>
              <a:latin typeface="TitilliumText22L 999 wt"/>
              <a:cs typeface="TitilliumText22L 999 wt"/>
            </a:endParaRPr>
          </a:p>
        </p:txBody>
      </p:sp>
      <p:sp>
        <p:nvSpPr>
          <p:cNvPr id="323" name="Rounded Rectangle 322"/>
          <p:cNvSpPr/>
          <p:nvPr/>
        </p:nvSpPr>
        <p:spPr>
          <a:xfrm flipV="1">
            <a:off x="3986562" y="2915908"/>
            <a:ext cx="1106752"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24" name="TextBox 323"/>
          <p:cNvSpPr txBox="1"/>
          <p:nvPr/>
        </p:nvSpPr>
        <p:spPr>
          <a:xfrm>
            <a:off x="4995021" y="2846190"/>
            <a:ext cx="1303522"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Cryo Kompressor Bldng</a:t>
            </a:r>
            <a:endParaRPr lang="en-US" sz="600" i="1" dirty="0">
              <a:solidFill>
                <a:srgbClr val="F79646">
                  <a:lumMod val="50000"/>
                </a:srgbClr>
              </a:solidFill>
              <a:latin typeface="TitilliumText22L 999 wt"/>
              <a:cs typeface="TitilliumText22L 999 wt"/>
            </a:endParaRPr>
          </a:p>
        </p:txBody>
      </p:sp>
      <p:cxnSp>
        <p:nvCxnSpPr>
          <p:cNvPr id="325" name="Straight Arrow Connector 324"/>
          <p:cNvCxnSpPr/>
          <p:nvPr/>
        </p:nvCxnSpPr>
        <p:spPr>
          <a:xfrm flipH="1" flipV="1">
            <a:off x="4478512" y="1581310"/>
            <a:ext cx="6212" cy="1332000"/>
          </a:xfrm>
          <a:prstGeom prst="straightConnector1">
            <a:avLst/>
          </a:prstGeom>
          <a:ln>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26" name="Rounded Rectangle 325"/>
          <p:cNvSpPr/>
          <p:nvPr/>
        </p:nvSpPr>
        <p:spPr>
          <a:xfrm flipV="1">
            <a:off x="4057913" y="3401960"/>
            <a:ext cx="130282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27" name="TextBox 326"/>
          <p:cNvSpPr txBox="1"/>
          <p:nvPr/>
        </p:nvSpPr>
        <p:spPr>
          <a:xfrm>
            <a:off x="5271588" y="3332244"/>
            <a:ext cx="1353403"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Medium Beta Fabrication</a:t>
            </a:r>
            <a:endParaRPr lang="en-US" sz="600" i="1" dirty="0">
              <a:solidFill>
                <a:srgbClr val="F79646">
                  <a:lumMod val="50000"/>
                </a:srgbClr>
              </a:solidFill>
              <a:latin typeface="TitilliumText22L 999 wt"/>
              <a:cs typeface="TitilliumText22L 999 wt"/>
            </a:endParaRPr>
          </a:p>
        </p:txBody>
      </p:sp>
      <p:sp>
        <p:nvSpPr>
          <p:cNvPr id="328" name="Rounded Rectangle 327"/>
          <p:cNvSpPr/>
          <p:nvPr/>
        </p:nvSpPr>
        <p:spPr>
          <a:xfrm flipV="1">
            <a:off x="4107242" y="3482365"/>
            <a:ext cx="1221327"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38" name="TextBox 337"/>
          <p:cNvSpPr txBox="1"/>
          <p:nvPr/>
        </p:nvSpPr>
        <p:spPr>
          <a:xfrm>
            <a:off x="5280185" y="3412649"/>
            <a:ext cx="1436536"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Spoke Series Procurement</a:t>
            </a:r>
            <a:endParaRPr lang="en-US" sz="600" i="1" dirty="0">
              <a:solidFill>
                <a:srgbClr val="F79646">
                  <a:lumMod val="50000"/>
                </a:srgbClr>
              </a:solidFill>
              <a:latin typeface="TitilliumText22L 999 wt"/>
              <a:cs typeface="TitilliumText22L 999 wt"/>
            </a:endParaRPr>
          </a:p>
        </p:txBody>
      </p:sp>
      <p:sp>
        <p:nvSpPr>
          <p:cNvPr id="339" name="Rounded Rectangle 338"/>
          <p:cNvSpPr/>
          <p:nvPr/>
        </p:nvSpPr>
        <p:spPr>
          <a:xfrm flipV="1">
            <a:off x="3781093" y="3562323"/>
            <a:ext cx="2328797"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40" name="TextBox 339"/>
          <p:cNvSpPr txBox="1"/>
          <p:nvPr/>
        </p:nvSpPr>
        <p:spPr>
          <a:xfrm>
            <a:off x="6018465" y="3492608"/>
            <a:ext cx="1203763"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High Beta Fabrication</a:t>
            </a:r>
            <a:endParaRPr lang="en-US" sz="600" i="1" dirty="0">
              <a:solidFill>
                <a:srgbClr val="F79646">
                  <a:lumMod val="50000"/>
                </a:srgbClr>
              </a:solidFill>
              <a:latin typeface="TitilliumText22L 999 wt"/>
              <a:cs typeface="TitilliumText22L 999 wt"/>
            </a:endParaRPr>
          </a:p>
        </p:txBody>
      </p:sp>
      <p:sp>
        <p:nvSpPr>
          <p:cNvPr id="341" name="Rounded Rectangle 340"/>
          <p:cNvSpPr/>
          <p:nvPr/>
        </p:nvSpPr>
        <p:spPr>
          <a:xfrm flipV="1">
            <a:off x="4521107" y="3858756"/>
            <a:ext cx="1261311"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42" name="TextBox 341"/>
          <p:cNvSpPr txBox="1"/>
          <p:nvPr/>
        </p:nvSpPr>
        <p:spPr>
          <a:xfrm>
            <a:off x="5738386" y="3789040"/>
            <a:ext cx="1114397"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Installation Phase 1</a:t>
            </a:r>
            <a:endParaRPr lang="en-US" sz="600" i="1" dirty="0">
              <a:solidFill>
                <a:srgbClr val="F79646">
                  <a:lumMod val="50000"/>
                </a:srgbClr>
              </a:solidFill>
              <a:latin typeface="TitilliumText22L 999 wt"/>
              <a:cs typeface="TitilliumText22L 999 wt"/>
            </a:endParaRPr>
          </a:p>
        </p:txBody>
      </p:sp>
      <p:sp>
        <p:nvSpPr>
          <p:cNvPr id="343" name="Rounded Rectangle 342"/>
          <p:cNvSpPr/>
          <p:nvPr/>
        </p:nvSpPr>
        <p:spPr>
          <a:xfrm flipV="1">
            <a:off x="6110127" y="3962122"/>
            <a:ext cx="123652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44" name="TextBox 343"/>
          <p:cNvSpPr txBox="1"/>
          <p:nvPr/>
        </p:nvSpPr>
        <p:spPr>
          <a:xfrm>
            <a:off x="7238058" y="3892406"/>
            <a:ext cx="1114397"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Installation Phase 2</a:t>
            </a:r>
            <a:endParaRPr lang="en-US" sz="600" i="1" dirty="0">
              <a:solidFill>
                <a:srgbClr val="F79646">
                  <a:lumMod val="50000"/>
                </a:srgbClr>
              </a:solidFill>
              <a:latin typeface="TitilliumText22L 999 wt"/>
              <a:cs typeface="TitilliumText22L 999 wt"/>
            </a:endParaRPr>
          </a:p>
        </p:txBody>
      </p:sp>
      <p:cxnSp>
        <p:nvCxnSpPr>
          <p:cNvPr id="347" name="Straight Arrow Connector 346"/>
          <p:cNvCxnSpPr/>
          <p:nvPr/>
        </p:nvCxnSpPr>
        <p:spPr>
          <a:xfrm flipH="1" flipV="1">
            <a:off x="5774508" y="1712168"/>
            <a:ext cx="6213" cy="2168321"/>
          </a:xfrm>
          <a:prstGeom prst="straightConnector1">
            <a:avLst/>
          </a:prstGeom>
          <a:ln>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48" name="Straight Arrow Connector 347"/>
          <p:cNvCxnSpPr/>
          <p:nvPr/>
        </p:nvCxnSpPr>
        <p:spPr>
          <a:xfrm flipH="1" flipV="1">
            <a:off x="7378416" y="1837924"/>
            <a:ext cx="6213" cy="2095132"/>
          </a:xfrm>
          <a:prstGeom prst="straightConnector1">
            <a:avLst/>
          </a:prstGeom>
          <a:ln>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49" name="Straight Arrow Connector 348"/>
          <p:cNvCxnSpPr/>
          <p:nvPr/>
        </p:nvCxnSpPr>
        <p:spPr>
          <a:xfrm flipH="1" flipV="1">
            <a:off x="8796109" y="820744"/>
            <a:ext cx="36750" cy="5057289"/>
          </a:xfrm>
          <a:prstGeom prst="straightConnector1">
            <a:avLst/>
          </a:prstGeom>
          <a:ln>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50" name="Rounded Rectangle 349"/>
          <p:cNvSpPr/>
          <p:nvPr/>
        </p:nvSpPr>
        <p:spPr>
          <a:xfrm flipV="1">
            <a:off x="8405965" y="5834328"/>
            <a:ext cx="426894"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51" name="TextBox 350"/>
          <p:cNvSpPr txBox="1"/>
          <p:nvPr/>
        </p:nvSpPr>
        <p:spPr>
          <a:xfrm>
            <a:off x="7461441" y="5764614"/>
            <a:ext cx="998991"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Innstr 16 – Cold Comm.</a:t>
            </a:r>
            <a:endParaRPr lang="en-US" sz="600" i="1" dirty="0">
              <a:solidFill>
                <a:srgbClr val="F79646">
                  <a:lumMod val="50000"/>
                </a:srgbClr>
              </a:solidFill>
              <a:latin typeface="TitilliumText22L 999 wt"/>
              <a:cs typeface="TitilliumText22L 999 wt"/>
            </a:endParaRPr>
          </a:p>
        </p:txBody>
      </p:sp>
      <p:sp>
        <p:nvSpPr>
          <p:cNvPr id="354" name="Rounded Rectangle 353"/>
          <p:cNvSpPr/>
          <p:nvPr/>
        </p:nvSpPr>
        <p:spPr>
          <a:xfrm flipV="1">
            <a:off x="7346651" y="5730961"/>
            <a:ext cx="1045039"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solidFill>
                <a:prstClr val="white"/>
              </a:solidFill>
              <a:latin typeface="Calibri"/>
            </a:endParaRPr>
          </a:p>
        </p:txBody>
      </p:sp>
      <p:sp>
        <p:nvSpPr>
          <p:cNvPr id="355" name="TextBox 354"/>
          <p:cNvSpPr txBox="1"/>
          <p:nvPr/>
        </p:nvSpPr>
        <p:spPr>
          <a:xfrm>
            <a:off x="6396082" y="5653227"/>
            <a:ext cx="1034257" cy="184666"/>
          </a:xfrm>
          <a:prstGeom prst="rect">
            <a:avLst/>
          </a:prstGeom>
          <a:noFill/>
        </p:spPr>
        <p:txBody>
          <a:bodyPr wrap="none" rtlCol="0">
            <a:spAutoFit/>
          </a:bodyPr>
          <a:lstStyle/>
          <a:p>
            <a:r>
              <a:rPr lang="sv-SE" sz="600" i="1" dirty="0" smtClean="0">
                <a:solidFill>
                  <a:srgbClr val="F79646">
                    <a:lumMod val="50000"/>
                  </a:srgbClr>
                </a:solidFill>
                <a:latin typeface="TitilliumText22L 999 wt"/>
                <a:cs typeface="TitilliumText22L 999 wt"/>
              </a:rPr>
              <a:t>Innstr 16 – Constr &amp; Inst.</a:t>
            </a:r>
            <a:endParaRPr lang="en-US" sz="600" i="1" dirty="0">
              <a:solidFill>
                <a:srgbClr val="F79646">
                  <a:lumMod val="50000"/>
                </a:srgbClr>
              </a:solidFill>
              <a:latin typeface="TitilliumText22L 999 wt"/>
              <a:cs typeface="TitilliumText22L 999 wt"/>
            </a:endParaRPr>
          </a:p>
        </p:txBody>
      </p:sp>
      <p:sp>
        <p:nvSpPr>
          <p:cNvPr id="279" name="TextBox 278"/>
          <p:cNvSpPr txBox="1"/>
          <p:nvPr/>
        </p:nvSpPr>
        <p:spPr>
          <a:xfrm>
            <a:off x="1619672" y="35332"/>
            <a:ext cx="6048672" cy="369332"/>
          </a:xfrm>
          <a:prstGeom prst="rect">
            <a:avLst/>
          </a:prstGeom>
          <a:noFill/>
        </p:spPr>
        <p:txBody>
          <a:bodyPr wrap="square" rtlCol="0">
            <a:spAutoFit/>
          </a:bodyPr>
          <a:lstStyle/>
          <a:p>
            <a:pPr algn="ctr"/>
            <a:r>
              <a:rPr lang="en-US" b="1" dirty="0" smtClean="0">
                <a:solidFill>
                  <a:prstClr val="black"/>
                </a:solidFill>
                <a:latin typeface="Calibri"/>
              </a:rPr>
              <a:t>Top-Level ESS Project Schedule</a:t>
            </a:r>
            <a:endParaRPr lang="en-US" b="1" dirty="0">
              <a:solidFill>
                <a:prstClr val="black"/>
              </a:solidFill>
              <a:latin typeface="Calibri"/>
            </a:endParaRPr>
          </a:p>
        </p:txBody>
      </p:sp>
      <p:grpSp>
        <p:nvGrpSpPr>
          <p:cNvPr id="367" name="Group 366"/>
          <p:cNvGrpSpPr/>
          <p:nvPr/>
        </p:nvGrpSpPr>
        <p:grpSpPr>
          <a:xfrm>
            <a:off x="6731805" y="1565082"/>
            <a:ext cx="186718" cy="162018"/>
            <a:chOff x="3851920" y="3068960"/>
            <a:chExt cx="180021" cy="432048"/>
          </a:xfrm>
          <a:solidFill>
            <a:srgbClr val="004155"/>
          </a:solidFill>
        </p:grpSpPr>
        <p:sp>
          <p:nvSpPr>
            <p:cNvPr id="368" name="Isosceles Triangle 367"/>
            <p:cNvSpPr/>
            <p:nvPr/>
          </p:nvSpPr>
          <p:spPr>
            <a:xfrm>
              <a:off x="3851920" y="3068960"/>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9" name="Isosceles Triangle 368"/>
            <p:cNvSpPr/>
            <p:nvPr/>
          </p:nvSpPr>
          <p:spPr>
            <a:xfrm rot="10800000">
              <a:off x="3851921" y="3284984"/>
              <a:ext cx="180020" cy="216024"/>
            </a:xfrm>
            <a:prstGeom prst="triangle">
              <a:avLst/>
            </a:prstGeom>
            <a:grpFill/>
            <a:ln w="3175"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374" name="TextBox 373"/>
          <p:cNvSpPr txBox="1"/>
          <p:nvPr/>
        </p:nvSpPr>
        <p:spPr>
          <a:xfrm>
            <a:off x="6866244" y="1531131"/>
            <a:ext cx="1210588" cy="200055"/>
          </a:xfrm>
          <a:prstGeom prst="rect">
            <a:avLst/>
          </a:prstGeom>
          <a:noFill/>
        </p:spPr>
        <p:txBody>
          <a:bodyPr wrap="none" rtlCol="0">
            <a:spAutoFit/>
          </a:bodyPr>
          <a:lstStyle/>
          <a:p>
            <a:r>
              <a:rPr lang="en-US" sz="700" dirty="0" smtClean="0">
                <a:solidFill>
                  <a:srgbClr val="004155"/>
                </a:solidFill>
                <a:latin typeface="TitilliumText22L 400 wt"/>
                <a:cs typeface="TitilliumText22L 400 wt"/>
              </a:rPr>
              <a:t>1st Call for User Proposals</a:t>
            </a:r>
            <a:endParaRPr lang="en-US" sz="700" dirty="0">
              <a:solidFill>
                <a:srgbClr val="004155"/>
              </a:solidFill>
              <a:latin typeface="TitilliumText22L 400 wt"/>
              <a:cs typeface="TitilliumText22L 400 wt"/>
            </a:endParaRPr>
          </a:p>
        </p:txBody>
      </p:sp>
      <p:grpSp>
        <p:nvGrpSpPr>
          <p:cNvPr id="4" name="Group 3"/>
          <p:cNvGrpSpPr/>
          <p:nvPr/>
        </p:nvGrpSpPr>
        <p:grpSpPr>
          <a:xfrm>
            <a:off x="593304" y="2348880"/>
            <a:ext cx="7957392" cy="3859519"/>
            <a:chOff x="539552" y="2420888"/>
            <a:chExt cx="7957392" cy="3859519"/>
          </a:xfrm>
        </p:grpSpPr>
        <p:sp>
          <p:nvSpPr>
            <p:cNvPr id="2" name="TextBox 1"/>
            <p:cNvSpPr txBox="1"/>
            <p:nvPr/>
          </p:nvSpPr>
          <p:spPr>
            <a:xfrm>
              <a:off x="539552" y="2420888"/>
              <a:ext cx="7957392" cy="38595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smtClean="0"/>
                <a:t/>
              </a:r>
              <a:br>
                <a:rPr lang="en-US" dirty="0" smtClean="0"/>
              </a:br>
              <a:r>
                <a:rPr lang="en-US" dirty="0" smtClean="0"/>
                <a:t>	</a:t>
              </a:r>
              <a:r>
                <a:rPr lang="en-US" b="1" dirty="0" smtClean="0"/>
                <a:t>Main Schedule for Licenses and Permits </a:t>
              </a:r>
            </a:p>
            <a:p>
              <a:pPr>
                <a:lnSpc>
                  <a:spcPct val="120000"/>
                </a:lnSpc>
              </a:pPr>
              <a:r>
                <a:rPr lang="en-US" dirty="0" smtClean="0"/>
                <a:t/>
              </a:r>
              <a:br>
                <a:rPr lang="en-US" dirty="0" smtClean="0"/>
              </a:br>
              <a:r>
                <a:rPr lang="en-US" dirty="0"/>
                <a:t>	</a:t>
              </a:r>
              <a:r>
                <a:rPr lang="en-US" dirty="0" smtClean="0"/>
                <a:t>- 12 June 2014 	– Environmental court permit</a:t>
              </a:r>
            </a:p>
            <a:p>
              <a:pPr>
                <a:lnSpc>
                  <a:spcPct val="120000"/>
                </a:lnSpc>
              </a:pPr>
              <a:r>
                <a:rPr lang="en-US" dirty="0"/>
                <a:t>	</a:t>
              </a:r>
              <a:r>
                <a:rPr lang="en-US" dirty="0" smtClean="0"/>
                <a:t>- 15 July 2014 	– SSM license to construct </a:t>
              </a:r>
            </a:p>
            <a:p>
              <a:pPr>
                <a:lnSpc>
                  <a:spcPct val="120000"/>
                </a:lnSpc>
              </a:pPr>
              <a:r>
                <a:rPr lang="en-US" dirty="0"/>
                <a:t>	</a:t>
              </a:r>
              <a:r>
                <a:rPr lang="en-US" dirty="0" smtClean="0"/>
                <a:t>- 2015 		– SSM license to install</a:t>
              </a:r>
            </a:p>
            <a:p>
              <a:pPr>
                <a:lnSpc>
                  <a:spcPct val="120000"/>
                </a:lnSpc>
              </a:pPr>
              <a:r>
                <a:rPr lang="en-US" dirty="0"/>
                <a:t>	</a:t>
              </a:r>
              <a:r>
                <a:rPr lang="en-US" dirty="0" smtClean="0"/>
                <a:t>- 2016 		– SSM license for test operations </a:t>
              </a:r>
              <a:br>
                <a:rPr lang="en-US" dirty="0" smtClean="0"/>
              </a:br>
              <a:r>
                <a:rPr lang="en-US" dirty="0" smtClean="0"/>
                <a:t>	- 2019		– SSM license for beam on target</a:t>
              </a:r>
            </a:p>
            <a:p>
              <a:pPr>
                <a:lnSpc>
                  <a:spcPct val="120000"/>
                </a:lnSpc>
              </a:pPr>
              <a:r>
                <a:rPr lang="en-US" dirty="0"/>
                <a:t>	</a:t>
              </a:r>
              <a:r>
                <a:rPr lang="en-US" dirty="0" smtClean="0"/>
                <a:t>- 2020 – 		– SSM license for increasing steps in beam power</a:t>
              </a:r>
            </a:p>
            <a:p>
              <a:pPr>
                <a:lnSpc>
                  <a:spcPct val="120000"/>
                </a:lnSpc>
              </a:pPr>
              <a:r>
                <a:rPr lang="en-US" dirty="0"/>
                <a:t>	</a:t>
              </a:r>
              <a:r>
                <a:rPr lang="en-US" dirty="0" smtClean="0"/>
                <a:t>- 2023 –		– SSM license for full operations </a:t>
              </a:r>
            </a:p>
            <a:p>
              <a:pPr marL="285750" indent="-285750">
                <a:buFont typeface="Arial"/>
                <a:buChar char="•"/>
              </a:pPr>
              <a:endParaRPr lang="en-US" dirty="0"/>
            </a:p>
            <a:p>
              <a:endParaRPr lang="en-US" dirty="0"/>
            </a:p>
          </p:txBody>
        </p:sp>
        <p:cxnSp>
          <p:nvCxnSpPr>
            <p:cNvPr id="5" name="Straight Connector 4"/>
            <p:cNvCxnSpPr/>
            <p:nvPr/>
          </p:nvCxnSpPr>
          <p:spPr>
            <a:xfrm>
              <a:off x="1547664" y="4045839"/>
              <a:ext cx="5544616" cy="0"/>
            </a:xfrm>
            <a:prstGeom prst="line">
              <a:avLst/>
            </a:prstGeom>
            <a:ln w="3175" cmpd="sng"/>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79946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descr="ppt_vision.jpg"/>
          <p:cNvPicPr>
            <a:picLocks noChangeAspect="1"/>
          </p:cNvPicPr>
          <p:nvPr/>
        </p:nvPicPr>
        <p:blipFill rotWithShape="1">
          <a:blip r:embed="rId3" cstate="print">
            <a:extLst>
              <a:ext uri="{28A0092B-C50C-407E-A947-70E740481C1C}">
                <a14:useLocalDpi xmlns:a14="http://schemas.microsoft.com/office/drawing/2010/main"/>
              </a:ext>
            </a:extLst>
          </a:blip>
          <a:srcRect t="-127"/>
          <a:stretch/>
        </p:blipFill>
        <p:spPr bwMode="auto">
          <a:xfrm>
            <a:off x="-1139" y="1433952"/>
            <a:ext cx="9144000" cy="543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306" name="Group 98"/>
          <p:cNvGrpSpPr>
            <a:grpSpLocks/>
          </p:cNvGrpSpPr>
          <p:nvPr/>
        </p:nvGrpSpPr>
        <p:grpSpPr bwMode="auto">
          <a:xfrm>
            <a:off x="208335" y="1607509"/>
            <a:ext cx="8743782" cy="5061645"/>
            <a:chOff x="206261" y="1602495"/>
            <a:chExt cx="8743541" cy="5062003"/>
          </a:xfrm>
        </p:grpSpPr>
        <p:cxnSp>
          <p:nvCxnSpPr>
            <p:cNvPr id="6" name="Straight Connector 5"/>
            <p:cNvCxnSpPr/>
            <p:nvPr/>
          </p:nvCxnSpPr>
          <p:spPr>
            <a:xfrm>
              <a:off x="7877130" y="2371991"/>
              <a:ext cx="0" cy="37060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339247" y="3934797"/>
              <a:ext cx="0" cy="192001"/>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984129" y="4812945"/>
              <a:ext cx="0" cy="193490"/>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98311" name="TextBox 33"/>
            <p:cNvSpPr txBox="1">
              <a:spLocks noChangeArrowheads="1"/>
            </p:cNvSpPr>
            <p:nvPr/>
          </p:nvSpPr>
          <p:spPr bwMode="auto">
            <a:xfrm>
              <a:off x="2815819" y="3160280"/>
              <a:ext cx="1764796" cy="769441"/>
            </a:xfrm>
            <a:prstGeom prst="rect">
              <a:avLst/>
            </a:prstGeom>
            <a:solidFill>
              <a:schemeClr val="accent3">
                <a:lumMod val="20000"/>
                <a:lumOff val="80000"/>
                <a:alpha val="69019"/>
              </a:schemeClr>
            </a:solidFill>
            <a:ln w="28575">
              <a:solidFill>
                <a:srgbClr val="00E100"/>
              </a:solidFill>
              <a:miter lim="800000"/>
              <a:headEnd/>
              <a:tailEnd/>
            </a:ln>
          </p:spPr>
          <p:txBody>
            <a:bodyPr>
              <a:spAutoFit/>
            </a:bodyPr>
            <a:lstStyle>
              <a:lvl1pPr defTabSz="487363"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defTabSz="487363"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r" eaLnBrk="1" hangingPunct="1"/>
              <a:r>
                <a:rPr lang="en-US" sz="1600" b="1" dirty="0">
                  <a:solidFill>
                    <a:srgbClr val="0094CA"/>
                  </a:solidFill>
                  <a:latin typeface="Calibri" charset="0"/>
                  <a:ea typeface="ＭＳ Ｐゴシック" charset="0"/>
                  <a:cs typeface="ＭＳ Ｐゴシック" charset="0"/>
                </a:rPr>
                <a:t>2014</a:t>
              </a:r>
            </a:p>
            <a:p>
              <a:pPr algn="l" eaLnBrk="1" hangingPunct="1"/>
              <a:r>
                <a:rPr lang="en-US" sz="1400" b="1" dirty="0">
                  <a:latin typeface="Calibri" charset="0"/>
                  <a:ea typeface="ＭＳ Ｐゴシック" charset="0"/>
                  <a:cs typeface="ＭＳ Ｐゴシック" charset="0"/>
                </a:rPr>
                <a:t>Construction work starts on the site</a:t>
              </a:r>
            </a:p>
          </p:txBody>
        </p:sp>
        <p:sp>
          <p:nvSpPr>
            <p:cNvPr id="98312" name="TextBox 36"/>
            <p:cNvSpPr txBox="1">
              <a:spLocks noChangeArrowheads="1"/>
            </p:cNvSpPr>
            <p:nvPr/>
          </p:nvSpPr>
          <p:spPr bwMode="auto">
            <a:xfrm>
              <a:off x="749731" y="4044425"/>
              <a:ext cx="1563932" cy="769441"/>
            </a:xfrm>
            <a:prstGeom prst="rect">
              <a:avLst/>
            </a:prstGeom>
            <a:solidFill>
              <a:srgbClr val="FFFFFF">
                <a:alpha val="69019"/>
              </a:srgbClr>
            </a:solidFill>
            <a:ln w="28575">
              <a:solidFill>
                <a:srgbClr val="0094CA"/>
              </a:solidFill>
              <a:miter lim="800000"/>
              <a:headEnd/>
              <a:tailEnd/>
            </a:ln>
          </p:spPr>
          <p:txBody>
            <a:bodyPr>
              <a:spAutoFit/>
            </a:bodyPr>
            <a:lstStyle>
              <a:lvl1pPr defTabSz="487363"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defTabSz="487363"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r" eaLnBrk="1" hangingPunct="1"/>
              <a:r>
                <a:rPr lang="en-US" sz="1600" b="1">
                  <a:solidFill>
                    <a:srgbClr val="0094CA"/>
                  </a:solidFill>
                  <a:latin typeface="Calibri" charset="0"/>
                  <a:ea typeface="ＭＳ Ｐゴシック" charset="0"/>
                  <a:cs typeface="ＭＳ Ｐゴシック" charset="0"/>
                </a:rPr>
                <a:t>2009</a:t>
              </a:r>
            </a:p>
            <a:p>
              <a:pPr algn="l" eaLnBrk="1" hangingPunct="1"/>
              <a:r>
                <a:rPr lang="en-US" sz="1400" b="1">
                  <a:latin typeface="Calibri" charset="0"/>
                  <a:ea typeface="ＭＳ Ｐゴシック" charset="0"/>
                  <a:cs typeface="ＭＳ Ｐゴシック" charset="0"/>
                </a:rPr>
                <a:t>Decision: ESS will be built in Lund</a:t>
              </a:r>
            </a:p>
          </p:txBody>
        </p:sp>
        <p:grpSp>
          <p:nvGrpSpPr>
            <p:cNvPr id="98313" name="Group 84"/>
            <p:cNvGrpSpPr>
              <a:grpSpLocks/>
            </p:cNvGrpSpPr>
            <p:nvPr/>
          </p:nvGrpSpPr>
          <p:grpSpPr bwMode="auto">
            <a:xfrm>
              <a:off x="509589" y="2439056"/>
              <a:ext cx="8219880" cy="3290515"/>
              <a:chOff x="509589" y="2248826"/>
              <a:chExt cx="8219880" cy="3425699"/>
            </a:xfrm>
          </p:grpSpPr>
          <p:grpSp>
            <p:nvGrpSpPr>
              <p:cNvPr id="98323" name="Group 72"/>
              <p:cNvGrpSpPr>
                <a:grpSpLocks/>
              </p:cNvGrpSpPr>
              <p:nvPr/>
            </p:nvGrpSpPr>
            <p:grpSpPr bwMode="auto">
              <a:xfrm>
                <a:off x="7576067" y="2569291"/>
                <a:ext cx="608554" cy="270369"/>
                <a:chOff x="1665943" y="4915251"/>
                <a:chExt cx="608554" cy="270369"/>
              </a:xfrm>
            </p:grpSpPr>
            <p:cxnSp>
              <p:nvCxnSpPr>
                <p:cNvPr id="54" name="Straight Connector 53"/>
                <p:cNvCxnSpPr/>
                <p:nvPr/>
              </p:nvCxnSpPr>
              <p:spPr>
                <a:xfrm flipH="1">
                  <a:off x="1664992" y="5050257"/>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2115783" y="5050257"/>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1836084" y="4915448"/>
                  <a:ext cx="269284" cy="26961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6998">
                    <a:defRPr/>
                  </a:pPr>
                  <a:endParaRPr lang="en-US">
                    <a:solidFill>
                      <a:prstClr val="white"/>
                    </a:solidFill>
                    <a:latin typeface="Calibri"/>
                  </a:endParaRPr>
                </a:p>
              </p:txBody>
            </p:sp>
          </p:grpSp>
          <p:cxnSp>
            <p:nvCxnSpPr>
              <p:cNvPr id="23" name="Straight Arrow Connector 22"/>
              <p:cNvCxnSpPr/>
              <p:nvPr/>
            </p:nvCxnSpPr>
            <p:spPr>
              <a:xfrm flipV="1">
                <a:off x="8167243" y="2248734"/>
                <a:ext cx="562372" cy="461761"/>
              </a:xfrm>
              <a:prstGeom prst="straightConnector1">
                <a:avLst/>
              </a:prstGeom>
              <a:ln w="57150" cmpd="sng">
                <a:solidFill>
                  <a:srgbClr val="0094CA"/>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6985964" y="2696550"/>
                <a:ext cx="607004" cy="485004"/>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98326" name="Group 60"/>
              <p:cNvGrpSpPr>
                <a:grpSpLocks/>
              </p:cNvGrpSpPr>
              <p:nvPr/>
            </p:nvGrpSpPr>
            <p:grpSpPr bwMode="auto">
              <a:xfrm>
                <a:off x="6394219" y="3039642"/>
                <a:ext cx="608554" cy="270369"/>
                <a:chOff x="1665943" y="4915251"/>
                <a:chExt cx="608554" cy="270369"/>
              </a:xfrm>
            </p:grpSpPr>
            <p:cxnSp>
              <p:nvCxnSpPr>
                <p:cNvPr id="51" name="Straight Connector 50"/>
                <p:cNvCxnSpPr/>
                <p:nvPr/>
              </p:nvCxnSpPr>
              <p:spPr>
                <a:xfrm flipH="1">
                  <a:off x="1665562" y="5050965"/>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2114864" y="5050965"/>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1833679" y="4914606"/>
                  <a:ext cx="270772" cy="27116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6998">
                    <a:defRPr/>
                  </a:pPr>
                  <a:endParaRPr lang="en-US">
                    <a:solidFill>
                      <a:prstClr val="white"/>
                    </a:solidFill>
                    <a:latin typeface="Calibri"/>
                  </a:endParaRPr>
                </a:p>
              </p:txBody>
            </p:sp>
          </p:grpSp>
          <p:cxnSp>
            <p:nvCxnSpPr>
              <p:cNvPr id="26" name="Straight Connector 25"/>
              <p:cNvCxnSpPr/>
              <p:nvPr/>
            </p:nvCxnSpPr>
            <p:spPr>
              <a:xfrm flipH="1">
                <a:off x="5809150" y="3169157"/>
                <a:ext cx="605516" cy="48500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98328" name="Group 56"/>
              <p:cNvGrpSpPr>
                <a:grpSpLocks/>
              </p:cNvGrpSpPr>
              <p:nvPr/>
            </p:nvGrpSpPr>
            <p:grpSpPr bwMode="auto">
              <a:xfrm>
                <a:off x="5217882" y="3517943"/>
                <a:ext cx="608554" cy="270369"/>
                <a:chOff x="1665943" y="4915251"/>
                <a:chExt cx="608554" cy="270369"/>
              </a:xfrm>
            </p:grpSpPr>
            <p:cxnSp>
              <p:nvCxnSpPr>
                <p:cNvPr id="48" name="Straight Connector 47"/>
                <p:cNvCxnSpPr/>
                <p:nvPr/>
              </p:nvCxnSpPr>
              <p:spPr>
                <a:xfrm flipH="1">
                  <a:off x="1666571" y="5051471"/>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115874" y="5051471"/>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1834688" y="4915111"/>
                  <a:ext cx="270772" cy="271168"/>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6998">
                    <a:defRPr/>
                  </a:pPr>
                  <a:endParaRPr lang="en-US">
                    <a:solidFill>
                      <a:prstClr val="white"/>
                    </a:solidFill>
                    <a:latin typeface="Calibri"/>
                  </a:endParaRPr>
                </a:p>
              </p:txBody>
            </p:sp>
          </p:grpSp>
          <p:cxnSp>
            <p:nvCxnSpPr>
              <p:cNvPr id="28" name="Straight Connector 27"/>
              <p:cNvCxnSpPr/>
              <p:nvPr/>
            </p:nvCxnSpPr>
            <p:spPr>
              <a:xfrm flipH="1">
                <a:off x="4627872" y="3646414"/>
                <a:ext cx="605516" cy="48500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98330" name="Group 52"/>
              <p:cNvGrpSpPr>
                <a:grpSpLocks/>
              </p:cNvGrpSpPr>
              <p:nvPr/>
            </p:nvGrpSpPr>
            <p:grpSpPr bwMode="auto">
              <a:xfrm>
                <a:off x="4037531" y="3996109"/>
                <a:ext cx="608554" cy="270369"/>
                <a:chOff x="1665943" y="4915251"/>
                <a:chExt cx="608554" cy="270369"/>
              </a:xfrm>
            </p:grpSpPr>
            <p:cxnSp>
              <p:nvCxnSpPr>
                <p:cNvPr id="45" name="Straight Connector 44"/>
                <p:cNvCxnSpPr/>
                <p:nvPr/>
              </p:nvCxnSpPr>
              <p:spPr>
                <a:xfrm flipH="1">
                  <a:off x="1664157" y="5050561"/>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114947" y="5050561"/>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1835248" y="4915751"/>
                  <a:ext cx="269284" cy="26961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6998">
                    <a:defRPr/>
                  </a:pPr>
                  <a:endParaRPr lang="en-US">
                    <a:solidFill>
                      <a:prstClr val="white"/>
                    </a:solidFill>
                    <a:latin typeface="Calibri"/>
                  </a:endParaRPr>
                </a:p>
              </p:txBody>
            </p:sp>
          </p:grpSp>
          <p:cxnSp>
            <p:nvCxnSpPr>
              <p:cNvPr id="30" name="Straight Connector 29"/>
              <p:cNvCxnSpPr/>
              <p:nvPr/>
            </p:nvCxnSpPr>
            <p:spPr>
              <a:xfrm flipH="1">
                <a:off x="3452545" y="4120571"/>
                <a:ext cx="607004" cy="48500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98332" name="Group 44"/>
              <p:cNvGrpSpPr>
                <a:grpSpLocks/>
              </p:cNvGrpSpPr>
              <p:nvPr/>
            </p:nvGrpSpPr>
            <p:grpSpPr bwMode="auto">
              <a:xfrm>
                <a:off x="2858379" y="4465147"/>
                <a:ext cx="608554" cy="270369"/>
                <a:chOff x="1665943" y="4915251"/>
                <a:chExt cx="608554" cy="270369"/>
              </a:xfrm>
            </p:grpSpPr>
            <p:cxnSp>
              <p:nvCxnSpPr>
                <p:cNvPr id="42" name="Straight Connector 41"/>
                <p:cNvCxnSpPr/>
                <p:nvPr/>
              </p:nvCxnSpPr>
              <p:spPr>
                <a:xfrm flipH="1">
                  <a:off x="1666493" y="5051031"/>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2115796" y="5051031"/>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834610" y="4914672"/>
                  <a:ext cx="272259" cy="27116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6998">
                    <a:defRPr/>
                  </a:pPr>
                  <a:endParaRPr lang="en-US">
                    <a:solidFill>
                      <a:prstClr val="white"/>
                    </a:solidFill>
                    <a:latin typeface="Calibri"/>
                  </a:endParaRPr>
                </a:p>
              </p:txBody>
            </p:sp>
          </p:grpSp>
          <p:cxnSp>
            <p:nvCxnSpPr>
              <p:cNvPr id="32" name="Straight Connector 31"/>
              <p:cNvCxnSpPr/>
              <p:nvPr/>
            </p:nvCxnSpPr>
            <p:spPr>
              <a:xfrm flipH="1">
                <a:off x="2274242" y="4591630"/>
                <a:ext cx="607004" cy="485005"/>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98334" name="Group 43"/>
              <p:cNvGrpSpPr>
                <a:grpSpLocks/>
              </p:cNvGrpSpPr>
              <p:nvPr/>
            </p:nvGrpSpPr>
            <p:grpSpPr bwMode="auto">
              <a:xfrm>
                <a:off x="1682729" y="4932036"/>
                <a:ext cx="608554" cy="270369"/>
                <a:chOff x="1665943" y="4915251"/>
                <a:chExt cx="608554" cy="270369"/>
              </a:xfrm>
            </p:grpSpPr>
            <p:cxnSp>
              <p:nvCxnSpPr>
                <p:cNvPr id="39" name="Straight Connector 38"/>
                <p:cNvCxnSpPr/>
                <p:nvPr/>
              </p:nvCxnSpPr>
              <p:spPr>
                <a:xfrm flipH="1">
                  <a:off x="1669792" y="5052101"/>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119095" y="5052101"/>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1837909" y="4915742"/>
                  <a:ext cx="270772" cy="26961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6998">
                    <a:defRPr/>
                  </a:pPr>
                  <a:endParaRPr lang="en-US">
                    <a:solidFill>
                      <a:prstClr val="white"/>
                    </a:solidFill>
                    <a:latin typeface="Calibri"/>
                  </a:endParaRPr>
                </a:p>
              </p:txBody>
            </p:sp>
          </p:grpSp>
          <p:cxnSp>
            <p:nvCxnSpPr>
              <p:cNvPr id="34" name="Straight Connector 33"/>
              <p:cNvCxnSpPr/>
              <p:nvPr/>
            </p:nvCxnSpPr>
            <p:spPr>
              <a:xfrm flipH="1">
                <a:off x="1100402" y="5061139"/>
                <a:ext cx="605517" cy="485004"/>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grpSp>
            <p:nvGrpSpPr>
              <p:cNvPr id="98336" name="Group 64"/>
              <p:cNvGrpSpPr>
                <a:grpSpLocks/>
              </p:cNvGrpSpPr>
              <p:nvPr/>
            </p:nvGrpSpPr>
            <p:grpSpPr bwMode="auto">
              <a:xfrm>
                <a:off x="509589" y="5404156"/>
                <a:ext cx="608554" cy="270369"/>
                <a:chOff x="1665943" y="4915251"/>
                <a:chExt cx="608554" cy="270369"/>
              </a:xfrm>
            </p:grpSpPr>
            <p:cxnSp>
              <p:nvCxnSpPr>
                <p:cNvPr id="36" name="Straight Connector 35"/>
                <p:cNvCxnSpPr/>
                <p:nvPr/>
              </p:nvCxnSpPr>
              <p:spPr>
                <a:xfrm flipH="1">
                  <a:off x="1666117" y="5049490"/>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2115420" y="5049490"/>
                  <a:ext cx="159190" cy="0"/>
                </a:xfrm>
                <a:prstGeom prst="line">
                  <a:avLst/>
                </a:prstGeom>
                <a:ln w="57150"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1834233" y="4914680"/>
                  <a:ext cx="270772" cy="271169"/>
                </a:xfrm>
                <a:prstGeom prst="ellipse">
                  <a:avLst/>
                </a:prstGeom>
                <a:noFill/>
                <a:ln w="57150" cmpd="sng">
                  <a:solidFill>
                    <a:srgbClr val="0094CA"/>
                  </a:solidFill>
                </a:ln>
              </p:spPr>
              <p:style>
                <a:lnRef idx="1">
                  <a:schemeClr val="accent1"/>
                </a:lnRef>
                <a:fillRef idx="3">
                  <a:schemeClr val="accent1"/>
                </a:fillRef>
                <a:effectRef idx="2">
                  <a:schemeClr val="accent1"/>
                </a:effectRef>
                <a:fontRef idx="minor">
                  <a:schemeClr val="lt1"/>
                </a:fontRef>
              </p:style>
              <p:txBody>
                <a:bodyPr anchor="ctr"/>
                <a:lstStyle/>
                <a:p>
                  <a:pPr defTabSz="456998">
                    <a:defRPr/>
                  </a:pPr>
                  <a:endParaRPr lang="en-US">
                    <a:solidFill>
                      <a:prstClr val="white"/>
                    </a:solidFill>
                    <a:latin typeface="Calibri"/>
                  </a:endParaRPr>
                </a:p>
              </p:txBody>
            </p:sp>
          </p:grpSp>
        </p:grpSp>
        <p:sp>
          <p:nvSpPr>
            <p:cNvPr id="98314" name="TextBox 32"/>
            <p:cNvSpPr txBox="1">
              <a:spLocks noChangeArrowheads="1"/>
            </p:cNvSpPr>
            <p:nvPr/>
          </p:nvSpPr>
          <p:spPr bwMode="auto">
            <a:xfrm>
              <a:off x="7373945" y="1602495"/>
              <a:ext cx="1575857" cy="769441"/>
            </a:xfrm>
            <a:prstGeom prst="rect">
              <a:avLst/>
            </a:prstGeom>
            <a:solidFill>
              <a:srgbClr val="FFFFFF">
                <a:alpha val="69019"/>
              </a:srgbClr>
            </a:solidFill>
            <a:ln w="28575">
              <a:solidFill>
                <a:srgbClr val="0094CA"/>
              </a:solidFill>
              <a:miter lim="800000"/>
              <a:headEnd/>
              <a:tailEnd/>
            </a:ln>
          </p:spPr>
          <p:txBody>
            <a:bodyPr>
              <a:spAutoFit/>
            </a:bodyPr>
            <a:lstStyle>
              <a:lvl1pPr defTabSz="487363"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defTabSz="487363"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r" eaLnBrk="1" hangingPunct="1"/>
              <a:r>
                <a:rPr lang="en-US" sz="1600" b="1" dirty="0">
                  <a:solidFill>
                    <a:srgbClr val="0094CA"/>
                  </a:solidFill>
                  <a:latin typeface="Calibri" charset="0"/>
                  <a:ea typeface="ＭＳ Ｐゴシック" charset="0"/>
                  <a:cs typeface="ＭＳ Ｐゴシック" charset="0"/>
                </a:rPr>
                <a:t>2025</a:t>
              </a:r>
            </a:p>
            <a:p>
              <a:pPr algn="l" eaLnBrk="1" hangingPunct="1"/>
              <a:r>
                <a:rPr lang="en-US" sz="1400" b="1" dirty="0">
                  <a:latin typeface="Calibri" charset="0"/>
                  <a:ea typeface="ＭＳ Ｐゴシック" charset="0"/>
                  <a:cs typeface="ＭＳ Ｐゴシック" charset="0"/>
                </a:rPr>
                <a:t>ESS construction complete</a:t>
              </a:r>
            </a:p>
          </p:txBody>
        </p:sp>
        <p:cxnSp>
          <p:nvCxnSpPr>
            <p:cNvPr id="14" name="Straight Connector 13"/>
            <p:cNvCxnSpPr/>
            <p:nvPr/>
          </p:nvCxnSpPr>
          <p:spPr>
            <a:xfrm>
              <a:off x="816241" y="5729791"/>
              <a:ext cx="0" cy="157769"/>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98316" name="TextBox 35"/>
            <p:cNvSpPr txBox="1">
              <a:spLocks noChangeArrowheads="1"/>
            </p:cNvSpPr>
            <p:nvPr/>
          </p:nvSpPr>
          <p:spPr bwMode="auto">
            <a:xfrm>
              <a:off x="206261" y="5895057"/>
              <a:ext cx="2085021" cy="769441"/>
            </a:xfrm>
            <a:prstGeom prst="rect">
              <a:avLst/>
            </a:prstGeom>
            <a:solidFill>
              <a:srgbClr val="FFFFFF">
                <a:alpha val="69019"/>
              </a:srgbClr>
            </a:solidFill>
            <a:ln w="28575">
              <a:solidFill>
                <a:srgbClr val="0094CA"/>
              </a:solidFill>
              <a:miter lim="800000"/>
              <a:headEnd/>
              <a:tailEnd/>
            </a:ln>
          </p:spPr>
          <p:txBody>
            <a:bodyPr>
              <a:spAutoFit/>
            </a:bodyPr>
            <a:lstStyle>
              <a:lvl1pPr defTabSz="487363"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defTabSz="487363"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r" eaLnBrk="1" hangingPunct="1"/>
              <a:r>
                <a:rPr lang="en-US" sz="1600" b="1">
                  <a:solidFill>
                    <a:srgbClr val="0094CA"/>
                  </a:solidFill>
                  <a:latin typeface="Calibri" charset="0"/>
                  <a:ea typeface="ＭＳ Ｐゴシック" charset="0"/>
                  <a:cs typeface="ＭＳ Ｐゴシック" charset="0"/>
                </a:rPr>
                <a:t>2003</a:t>
              </a:r>
            </a:p>
            <a:p>
              <a:pPr algn="l" eaLnBrk="1" hangingPunct="1"/>
              <a:r>
                <a:rPr lang="en-US" sz="1400" b="1">
                  <a:latin typeface="Calibri" charset="0"/>
                  <a:ea typeface="ＭＳ Ｐゴシック" charset="0"/>
                  <a:cs typeface="ＭＳ Ｐゴシック" charset="0"/>
                </a:rPr>
                <a:t>First European design effort of ESS completed</a:t>
              </a:r>
            </a:p>
          </p:txBody>
        </p:sp>
        <p:cxnSp>
          <p:nvCxnSpPr>
            <p:cNvPr id="16" name="Straight Connector 15"/>
            <p:cNvCxnSpPr/>
            <p:nvPr/>
          </p:nvCxnSpPr>
          <p:spPr>
            <a:xfrm>
              <a:off x="3171358" y="4827829"/>
              <a:ext cx="0" cy="312561"/>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98318" name="TextBox 34"/>
            <p:cNvSpPr txBox="1">
              <a:spLocks noChangeArrowheads="1"/>
            </p:cNvSpPr>
            <p:nvPr/>
          </p:nvSpPr>
          <p:spPr bwMode="auto">
            <a:xfrm>
              <a:off x="2585547" y="5143565"/>
              <a:ext cx="1878218" cy="769441"/>
            </a:xfrm>
            <a:prstGeom prst="rect">
              <a:avLst/>
            </a:prstGeom>
            <a:solidFill>
              <a:srgbClr val="FFFFFF">
                <a:alpha val="69019"/>
              </a:srgbClr>
            </a:solidFill>
            <a:ln w="28575">
              <a:solidFill>
                <a:srgbClr val="0094CA"/>
              </a:solidFill>
              <a:miter lim="800000"/>
              <a:headEnd/>
              <a:tailEnd/>
            </a:ln>
          </p:spPr>
          <p:txBody>
            <a:bodyPr>
              <a:spAutoFit/>
            </a:bodyPr>
            <a:lstStyle>
              <a:lvl1pPr defTabSz="487363"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defTabSz="487363"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r" eaLnBrk="1" hangingPunct="1"/>
              <a:r>
                <a:rPr lang="en-US" sz="1600" b="1">
                  <a:solidFill>
                    <a:srgbClr val="0094CA"/>
                  </a:solidFill>
                  <a:latin typeface="Calibri" charset="0"/>
                  <a:ea typeface="ＭＳ Ｐゴシック" charset="0"/>
                  <a:cs typeface="ＭＳ Ｐゴシック" charset="0"/>
                </a:rPr>
                <a:t>2012</a:t>
              </a:r>
            </a:p>
            <a:p>
              <a:pPr algn="l" eaLnBrk="1" hangingPunct="1"/>
              <a:r>
                <a:rPr lang="en-US" sz="1400" b="1">
                  <a:latin typeface="Calibri" charset="0"/>
                  <a:ea typeface="ＭＳ Ｐゴシック" charset="0"/>
                  <a:cs typeface="ＭＳ Ｐゴシック" charset="0"/>
                </a:rPr>
                <a:t>ESS Design Update phase complete</a:t>
              </a:r>
            </a:p>
          </p:txBody>
        </p:sp>
        <p:cxnSp>
          <p:nvCxnSpPr>
            <p:cNvPr id="18" name="Straight Connector 17"/>
            <p:cNvCxnSpPr/>
            <p:nvPr/>
          </p:nvCxnSpPr>
          <p:spPr>
            <a:xfrm>
              <a:off x="5520525" y="3928844"/>
              <a:ext cx="0" cy="748658"/>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98320" name="TextBox 31"/>
            <p:cNvSpPr txBox="1">
              <a:spLocks noChangeArrowheads="1"/>
            </p:cNvSpPr>
            <p:nvPr/>
          </p:nvSpPr>
          <p:spPr bwMode="auto">
            <a:xfrm>
              <a:off x="5040914" y="4677757"/>
              <a:ext cx="1746495" cy="769441"/>
            </a:xfrm>
            <a:prstGeom prst="rect">
              <a:avLst/>
            </a:prstGeom>
            <a:solidFill>
              <a:srgbClr val="FFFFFF">
                <a:alpha val="69019"/>
              </a:srgbClr>
            </a:solidFill>
            <a:ln w="28575">
              <a:solidFill>
                <a:srgbClr val="0094CA"/>
              </a:solidFill>
              <a:miter lim="800000"/>
              <a:headEnd/>
              <a:tailEnd/>
            </a:ln>
          </p:spPr>
          <p:txBody>
            <a:bodyPr>
              <a:spAutoFit/>
            </a:bodyPr>
            <a:lstStyle>
              <a:lvl1pPr defTabSz="487363"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defTabSz="487363"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r" eaLnBrk="1" hangingPunct="1"/>
              <a:r>
                <a:rPr lang="en-US" sz="1600" b="1" dirty="0">
                  <a:solidFill>
                    <a:srgbClr val="0094CA"/>
                  </a:solidFill>
                  <a:latin typeface="Calibri" charset="0"/>
                  <a:ea typeface="ＭＳ Ｐゴシック" charset="0"/>
                  <a:cs typeface="ＭＳ Ｐゴシック" charset="0"/>
                </a:rPr>
                <a:t>2019</a:t>
              </a:r>
            </a:p>
            <a:p>
              <a:pPr algn="l" eaLnBrk="1" hangingPunct="1"/>
              <a:r>
                <a:rPr lang="en-US" sz="1400" b="1" dirty="0">
                  <a:latin typeface="Calibri" charset="0"/>
                  <a:ea typeface="ＭＳ Ｐゴシック" charset="0"/>
                  <a:cs typeface="ＭＳ Ｐゴシック" charset="0"/>
                </a:rPr>
                <a:t>First neutrons on instruments</a:t>
              </a:r>
            </a:p>
          </p:txBody>
        </p:sp>
        <p:cxnSp>
          <p:nvCxnSpPr>
            <p:cNvPr id="20" name="Straight Connector 19"/>
            <p:cNvCxnSpPr/>
            <p:nvPr/>
          </p:nvCxnSpPr>
          <p:spPr>
            <a:xfrm>
              <a:off x="6701803" y="3464467"/>
              <a:ext cx="0" cy="257490"/>
            </a:xfrm>
            <a:prstGeom prst="line">
              <a:avLst/>
            </a:prstGeom>
            <a:ln w="28575" cmpd="sng">
              <a:solidFill>
                <a:srgbClr val="0094CA"/>
              </a:solidFill>
            </a:ln>
          </p:spPr>
          <p:style>
            <a:lnRef idx="2">
              <a:schemeClr val="accent1"/>
            </a:lnRef>
            <a:fillRef idx="0">
              <a:schemeClr val="accent1"/>
            </a:fillRef>
            <a:effectRef idx="1">
              <a:schemeClr val="accent1"/>
            </a:effectRef>
            <a:fontRef idx="minor">
              <a:schemeClr val="tx1"/>
            </a:fontRef>
          </p:style>
        </p:cxnSp>
        <p:sp>
          <p:nvSpPr>
            <p:cNvPr id="98322" name="TextBox 22"/>
            <p:cNvSpPr txBox="1">
              <a:spLocks noChangeArrowheads="1"/>
            </p:cNvSpPr>
            <p:nvPr/>
          </p:nvSpPr>
          <p:spPr bwMode="auto">
            <a:xfrm>
              <a:off x="6394218" y="3721188"/>
              <a:ext cx="1695862" cy="769441"/>
            </a:xfrm>
            <a:prstGeom prst="rect">
              <a:avLst/>
            </a:prstGeom>
            <a:solidFill>
              <a:srgbClr val="FFFFFF">
                <a:alpha val="69019"/>
              </a:srgbClr>
            </a:solidFill>
            <a:ln w="28575">
              <a:solidFill>
                <a:srgbClr val="0094CA"/>
              </a:solidFill>
              <a:miter lim="800000"/>
              <a:headEnd/>
              <a:tailEnd/>
            </a:ln>
          </p:spPr>
          <p:txBody>
            <a:bodyPr>
              <a:spAutoFit/>
            </a:bodyPr>
            <a:lstStyle>
              <a:lvl1pPr defTabSz="487363" eaLnBrk="0" hangingPunct="0">
                <a:defRPr sz="3200">
                  <a:solidFill>
                    <a:srgbClr val="000000"/>
                  </a:solidFill>
                  <a:latin typeface="Gill Sans" charset="0"/>
                  <a:ea typeface="ヒラギノ角ゴ ProN W3" charset="0"/>
                  <a:cs typeface="ヒラギノ角ゴ ProN W3" charset="0"/>
                  <a:sym typeface="Gill Sans" charset="0"/>
                </a:defRPr>
              </a:lvl1pPr>
              <a:lvl2pPr marL="742950" indent="-285750" defTabSz="487363" eaLnBrk="0" hangingPunct="0">
                <a:defRPr sz="3200">
                  <a:solidFill>
                    <a:srgbClr val="000000"/>
                  </a:solidFill>
                  <a:latin typeface="Gill Sans" charset="0"/>
                  <a:ea typeface="ヒラギノ角ゴ ProN W3" charset="0"/>
                  <a:cs typeface="ヒラギノ角ゴ ProN W3" charset="0"/>
                  <a:sym typeface="Gill Sans" charset="0"/>
                </a:defRPr>
              </a:lvl2pPr>
              <a:lvl3pPr marL="11430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3pPr>
              <a:lvl4pPr marL="16002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4pPr>
              <a:lvl5pPr marL="2057400" indent="-228600" defTabSz="487363" eaLnBrk="0" hangingPunct="0">
                <a:defRPr sz="3200">
                  <a:solidFill>
                    <a:srgbClr val="000000"/>
                  </a:solidFill>
                  <a:latin typeface="Gill Sans" charset="0"/>
                  <a:ea typeface="ヒラギノ角ゴ ProN W3" charset="0"/>
                  <a:cs typeface="ヒラギノ角ゴ ProN W3" charset="0"/>
                  <a:sym typeface="Gill Sans" charset="0"/>
                </a:defRPr>
              </a:lvl5pPr>
              <a:lvl6pPr marL="25146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6pPr>
              <a:lvl7pPr marL="29718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7pPr>
              <a:lvl8pPr marL="34290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8pPr>
              <a:lvl9pPr marL="3886200" indent="-228600" algn="ctr" defTabSz="487363" eaLnBrk="0" fontAlgn="base" hangingPunct="0">
                <a:spcBef>
                  <a:spcPct val="0"/>
                </a:spcBef>
                <a:spcAft>
                  <a:spcPct val="0"/>
                </a:spcAft>
                <a:defRPr sz="3200">
                  <a:solidFill>
                    <a:srgbClr val="000000"/>
                  </a:solidFill>
                  <a:latin typeface="Gill Sans" charset="0"/>
                  <a:ea typeface="ヒラギノ角ゴ ProN W3" charset="0"/>
                  <a:cs typeface="ヒラギノ角ゴ ProN W3" charset="0"/>
                  <a:sym typeface="Gill Sans" charset="0"/>
                </a:defRPr>
              </a:lvl9pPr>
            </a:lstStyle>
            <a:p>
              <a:pPr algn="r" eaLnBrk="1" hangingPunct="1"/>
              <a:r>
                <a:rPr lang="en-US" sz="1600" b="1">
                  <a:solidFill>
                    <a:srgbClr val="0094CA"/>
                  </a:solidFill>
                  <a:latin typeface="Calibri" charset="0"/>
                  <a:ea typeface="ＭＳ Ｐゴシック" charset="0"/>
                  <a:cs typeface="ＭＳ Ｐゴシック" charset="0"/>
                </a:rPr>
                <a:t>2023</a:t>
              </a:r>
            </a:p>
            <a:p>
              <a:pPr algn="l" eaLnBrk="1" hangingPunct="1"/>
              <a:r>
                <a:rPr lang="en-US" sz="1400" b="1">
                  <a:latin typeface="Calibri" charset="0"/>
                  <a:ea typeface="ＭＳ Ｐゴシック" charset="0"/>
                  <a:cs typeface="ＭＳ Ｐゴシック" charset="0"/>
                </a:rPr>
                <a:t>ESS starts</a:t>
              </a:r>
            </a:p>
            <a:p>
              <a:pPr algn="l" eaLnBrk="1" hangingPunct="1"/>
              <a:r>
                <a:rPr lang="en-US" sz="1400" b="1">
                  <a:latin typeface="Calibri" charset="0"/>
                  <a:ea typeface="ＭＳ Ｐゴシック" charset="0"/>
                  <a:cs typeface="ＭＳ Ｐゴシック" charset="0"/>
                </a:rPr>
                <a:t>user program</a:t>
              </a:r>
            </a:p>
          </p:txBody>
        </p:sp>
      </p:grpSp>
      <p:sp>
        <p:nvSpPr>
          <p:cNvPr id="98307" name="Rectangle 6"/>
          <p:cNvSpPr>
            <a:spLocks/>
          </p:cNvSpPr>
          <p:nvPr/>
        </p:nvSpPr>
        <p:spPr bwMode="auto">
          <a:xfrm>
            <a:off x="1187263" y="189012"/>
            <a:ext cx="6840890"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nSpc>
                <a:spcPct val="110000"/>
              </a:lnSpc>
            </a:pPr>
            <a:endParaRPr lang="en-US" sz="3200" dirty="0">
              <a:solidFill>
                <a:schemeClr val="bg1"/>
              </a:solidFill>
              <a:latin typeface="TitilliumText22L 400 wt" charset="0"/>
              <a:ea typeface="ＭＳ Ｐゴシック" charset="0"/>
              <a:cs typeface="ＭＳ Ｐゴシック" charset="0"/>
              <a:sym typeface="TitilliumText22L 400 wt" charset="0"/>
            </a:endParaRPr>
          </a:p>
        </p:txBody>
      </p:sp>
      <p:sp>
        <p:nvSpPr>
          <p:cNvPr id="2" name="Title 1"/>
          <p:cNvSpPr>
            <a:spLocks noGrp="1"/>
          </p:cNvSpPr>
          <p:nvPr>
            <p:ph type="title"/>
          </p:nvPr>
        </p:nvSpPr>
        <p:spPr/>
        <p:txBody>
          <a:bodyPr/>
          <a:lstStyle/>
          <a:p>
            <a:r>
              <a:rPr lang="en-US" dirty="0" smtClean="0"/>
              <a:t>Main milestones of the project</a:t>
            </a:r>
            <a:endParaRPr lang="en-US" dirty="0"/>
          </a:p>
        </p:txBody>
      </p:sp>
    </p:spTree>
    <p:extLst>
      <p:ext uri="{BB962C8B-B14F-4D97-AF65-F5344CB8AC3E}">
        <p14:creationId xmlns:p14="http://schemas.microsoft.com/office/powerpoint/2010/main" val="30847598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295" y="1459408"/>
            <a:ext cx="6333570" cy="4175074"/>
          </a:xfrm>
          <a:prstGeom prst="rect">
            <a:avLst/>
          </a:prstGeom>
          <a:noFill/>
          <a:ln w="9525">
            <a:noFill/>
            <a:miter lim="800000"/>
            <a:headEnd/>
            <a:tailEnd/>
          </a:ln>
        </p:spPr>
      </p:pic>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33" y="5733056"/>
            <a:ext cx="1910358" cy="1115684"/>
          </a:xfrm>
          <a:prstGeom prst="rect">
            <a:avLst/>
          </a:prstGeom>
          <a:noFill/>
          <a:ln w="9525">
            <a:noFill/>
            <a:miter lim="800000"/>
            <a:headEnd/>
            <a:tailEnd/>
          </a:ln>
        </p:spPr>
      </p:pic>
      <p:pic>
        <p:nvPicPr>
          <p:cNvPr id="7" name="Picture 6"/>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2491" y="5733055"/>
            <a:ext cx="1824958" cy="1028271"/>
          </a:xfrm>
          <a:prstGeom prst="rect">
            <a:avLst/>
          </a:prstGeom>
          <a:noFill/>
          <a:ln w="9525">
            <a:noFill/>
            <a:miter lim="800000"/>
            <a:headEnd/>
            <a:tailEnd/>
          </a:ln>
        </p:spPr>
      </p:pic>
      <p:pic>
        <p:nvPicPr>
          <p:cNvPr id="8" name="Picture 7"/>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77449" y="5733056"/>
            <a:ext cx="1648619" cy="1012777"/>
          </a:xfrm>
          <a:prstGeom prst="rect">
            <a:avLst/>
          </a:prstGeom>
          <a:noFill/>
          <a:ln w="9525">
            <a:noFill/>
            <a:miter lim="800000"/>
            <a:headEnd/>
            <a:tailEnd/>
          </a:ln>
        </p:spPr>
      </p:pic>
      <p:pic>
        <p:nvPicPr>
          <p:cNvPr id="9" name="Picture 8"/>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26068" y="5733055"/>
            <a:ext cx="1763677" cy="1012777"/>
          </a:xfrm>
          <a:prstGeom prst="rect">
            <a:avLst/>
          </a:prstGeom>
          <a:noFill/>
          <a:ln w="9525">
            <a:noFill/>
            <a:miter lim="800000"/>
            <a:headEnd/>
            <a:tailEnd/>
          </a:ln>
        </p:spPr>
      </p:pic>
      <p:pic>
        <p:nvPicPr>
          <p:cNvPr id="10" name="Picture 9"/>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89745" y="5733055"/>
            <a:ext cx="1740463" cy="914203"/>
          </a:xfrm>
          <a:prstGeom prst="rect">
            <a:avLst/>
          </a:prstGeom>
          <a:noFill/>
          <a:ln w="9525">
            <a:noFill/>
            <a:miter lim="800000"/>
            <a:headEnd/>
            <a:tailEnd/>
          </a:ln>
        </p:spPr>
      </p:pic>
      <p:pic>
        <p:nvPicPr>
          <p:cNvPr id="11" name="Picture 10"/>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19393" y="4070758"/>
            <a:ext cx="2110815" cy="15637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Ramping up to full ops</a:t>
            </a:r>
            <a:endParaRPr lang="en-US" dirty="0"/>
          </a:p>
        </p:txBody>
      </p:sp>
    </p:spTree>
    <p:extLst>
      <p:ext uri="{BB962C8B-B14F-4D97-AF65-F5344CB8AC3E}">
        <p14:creationId xmlns:p14="http://schemas.microsoft.com/office/powerpoint/2010/main" val="23808871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r>
              <a:rPr lang="en-US" dirty="0" smtClean="0"/>
              <a:t>Scheduling modes</a:t>
            </a:r>
            <a:endParaRPr lang="en-US" dirty="0"/>
          </a:p>
        </p:txBody>
      </p:sp>
      <p:pic>
        <p:nvPicPr>
          <p:cNvPr id="4" name="Picture 3"/>
          <p:cNvPicPr/>
          <p:nvPr/>
        </p:nvPicPr>
        <p:blipFill>
          <a:blip r:embed="rId2"/>
          <a:srcRect/>
          <a:stretch>
            <a:fillRect/>
          </a:stretch>
        </p:blipFill>
        <p:spPr bwMode="auto">
          <a:xfrm>
            <a:off x="593513" y="1763936"/>
            <a:ext cx="7092894" cy="4701854"/>
          </a:xfrm>
          <a:prstGeom prst="rect">
            <a:avLst/>
          </a:prstGeom>
          <a:noFill/>
          <a:ln w="9525">
            <a:noFill/>
            <a:miter lim="800000"/>
            <a:headEnd/>
            <a:tailEnd/>
          </a:ln>
        </p:spPr>
      </p:pic>
    </p:spTree>
    <p:extLst>
      <p:ext uri="{BB962C8B-B14F-4D97-AF65-F5344CB8AC3E}">
        <p14:creationId xmlns:p14="http://schemas.microsoft.com/office/powerpoint/2010/main" val="619906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4214" y="6483153"/>
            <a:ext cx="6918896" cy="369332"/>
          </a:xfrm>
          <a:prstGeom prst="rect">
            <a:avLst/>
          </a:prstGeom>
          <a:noFill/>
        </p:spPr>
        <p:txBody>
          <a:bodyPr wrap="square" rtlCol="0">
            <a:spAutoFit/>
          </a:bodyPr>
          <a:lstStyle/>
          <a:p>
            <a:r>
              <a:rPr lang="en-US" dirty="0" smtClean="0"/>
              <a:t>At present 916 activities 2019-2023. Detailing and structuring ongoing. </a:t>
            </a:r>
            <a:endParaRPr lang="en-US" dirty="0"/>
          </a:p>
        </p:txBody>
      </p:sp>
      <p:sp>
        <p:nvSpPr>
          <p:cNvPr id="8" name="Title 7"/>
          <p:cNvSpPr txBox="1">
            <a:spLocks/>
          </p:cNvSpPr>
          <p:nvPr/>
        </p:nvSpPr>
        <p:spPr>
          <a:xfrm>
            <a:off x="457200" y="110026"/>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ysClr val="window" lastClr="FFFFFF"/>
                </a:solidFill>
                <a:effectLst/>
                <a:uLnTx/>
                <a:uFillTx/>
                <a:latin typeface="Calibri"/>
                <a:ea typeface="+mj-ea"/>
                <a:cs typeface="+mj-cs"/>
              </a:rPr>
              <a:t>Initial Operations planning  </a:t>
            </a:r>
            <a:endParaRPr kumimoji="0" lang="en-US" sz="3200" b="0" i="0" u="none" strike="noStrike" kern="1200" cap="none" spc="0" normalizeH="0" baseline="0" noProof="0" dirty="0">
              <a:ln>
                <a:noFill/>
              </a:ln>
              <a:solidFill>
                <a:sysClr val="window" lastClr="FFFFFF"/>
              </a:solidFill>
              <a:effectLst/>
              <a:uLnTx/>
              <a:uFillTx/>
              <a:latin typeface="Calibri"/>
              <a:ea typeface="+mj-ea"/>
              <a:cs typeface="+mj-cs"/>
            </a:endParaRPr>
          </a:p>
        </p:txBody>
      </p:sp>
      <p:pic>
        <p:nvPicPr>
          <p:cNvPr id="5" name="Picture 4" descr="INITOPS_Plan.pdf"/>
          <p:cNvPicPr>
            <a:picLocks noChangeAspect="1"/>
          </p:cNvPicPr>
          <p:nvPr/>
        </p:nvPicPr>
        <p:blipFill rotWithShape="1">
          <a:blip r:embed="rId2">
            <a:extLst>
              <a:ext uri="{28A0092B-C50C-407E-A947-70E740481C1C}">
                <a14:useLocalDpi xmlns:a14="http://schemas.microsoft.com/office/drawing/2010/main" val="0"/>
              </a:ext>
            </a:extLst>
          </a:blip>
          <a:srcRect l="5476" t="6375" r="14133"/>
          <a:stretch/>
        </p:blipFill>
        <p:spPr>
          <a:xfrm rot="5400000">
            <a:off x="1918713" y="-96568"/>
            <a:ext cx="4981981" cy="8207069"/>
          </a:xfrm>
          <a:prstGeom prst="rect">
            <a:avLst/>
          </a:prstGeom>
        </p:spPr>
      </p:pic>
    </p:spTree>
    <p:extLst>
      <p:ext uri="{BB962C8B-B14F-4D97-AF65-F5344CB8AC3E}">
        <p14:creationId xmlns:p14="http://schemas.microsoft.com/office/powerpoint/2010/main" val="26029254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_INITOPS_Plan_2.pdf"/>
          <p:cNvPicPr>
            <a:picLocks noChangeAspect="1"/>
          </p:cNvPicPr>
          <p:nvPr/>
        </p:nvPicPr>
        <p:blipFill rotWithShape="1">
          <a:blip r:embed="rId2">
            <a:extLst>
              <a:ext uri="{28A0092B-C50C-407E-A947-70E740481C1C}">
                <a14:useLocalDpi xmlns:a14="http://schemas.microsoft.com/office/drawing/2010/main" val="0"/>
              </a:ext>
            </a:extLst>
          </a:blip>
          <a:srcRect l="3466" r="13411"/>
          <a:stretch/>
        </p:blipFill>
        <p:spPr>
          <a:xfrm rot="5400000">
            <a:off x="2169859" y="-256581"/>
            <a:ext cx="5033736" cy="8565858"/>
          </a:xfrm>
          <a:prstGeom prst="rect">
            <a:avLst/>
          </a:prstGeom>
        </p:spPr>
      </p:pic>
      <p:sp>
        <p:nvSpPr>
          <p:cNvPr id="6" name="Title 7"/>
          <p:cNvSpPr txBox="1">
            <a:spLocks/>
          </p:cNvSpPr>
          <p:nvPr/>
        </p:nvSpPr>
        <p:spPr>
          <a:xfrm>
            <a:off x="457200" y="110026"/>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ysClr val="window" lastClr="FFFFFF"/>
                </a:solidFill>
                <a:effectLst/>
                <a:uLnTx/>
                <a:uFillTx/>
                <a:latin typeface="Calibri"/>
                <a:ea typeface="+mj-ea"/>
                <a:cs typeface="+mj-cs"/>
              </a:rPr>
              <a:t>Initial Operations planning  </a:t>
            </a:r>
            <a:endParaRPr kumimoji="0" lang="en-US" sz="3200" b="0" i="0" u="none" strike="noStrike" kern="1200" cap="none" spc="0" normalizeH="0" baseline="0" noProof="0" dirty="0">
              <a:ln>
                <a:noFill/>
              </a:ln>
              <a:solidFill>
                <a:sysClr val="window" lastClr="FFFFFF"/>
              </a:solidFill>
              <a:effectLst/>
              <a:uLnTx/>
              <a:uFillTx/>
              <a:latin typeface="Calibri"/>
              <a:ea typeface="+mj-ea"/>
              <a:cs typeface="+mj-cs"/>
            </a:endParaRPr>
          </a:p>
        </p:txBody>
      </p:sp>
    </p:spTree>
    <p:extLst>
      <p:ext uri="{BB962C8B-B14F-4D97-AF65-F5344CB8AC3E}">
        <p14:creationId xmlns:p14="http://schemas.microsoft.com/office/powerpoint/2010/main" val="28042731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5545" y="1724491"/>
            <a:ext cx="8265278" cy="488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The ESS </a:t>
            </a:r>
            <a:r>
              <a:rPr lang="en-US" dirty="0"/>
              <a:t>projects(s)</a:t>
            </a:r>
          </a:p>
        </p:txBody>
      </p:sp>
    </p:spTree>
    <p:extLst>
      <p:ext uri="{BB962C8B-B14F-4D97-AF65-F5344CB8AC3E}">
        <p14:creationId xmlns:p14="http://schemas.microsoft.com/office/powerpoint/2010/main" val="28291233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7" y="1968735"/>
            <a:ext cx="3945637" cy="3943945"/>
          </a:xfrm>
          <a:prstGeom prst="rect">
            <a:avLst/>
          </a:prstGeom>
          <a:noFill/>
          <a:ln w="12700" cap="flat">
            <a:solidFill>
              <a:srgbClr val="008040"/>
            </a:solidFill>
            <a:prstDash val="solid"/>
            <a:miter lim="800000"/>
            <a:headEnd/>
            <a:tailEnd/>
          </a:ln>
          <a:effectLst>
            <a:outerShdw blurRad="101600" dist="152400" dir="2700000" algn="ctr" rotWithShape="0">
              <a:schemeClr val="bg2">
                <a:alpha val="42999"/>
              </a:schemeClr>
            </a:outerShdw>
          </a:effectLst>
          <a:extLst>
            <a:ext uri="{909E8E84-426E-40dd-AFC4-6F175D3DCCD1}">
              <a14:hiddenFill xmlns:a14="http://schemas.microsoft.com/office/drawing/2010/main">
                <a:solidFill>
                  <a:srgbClr val="FFFFFF"/>
                </a:solidFill>
              </a14:hiddenFill>
            </a:ext>
          </a:extLst>
        </p:spPr>
      </p:pic>
      <p:pic>
        <p:nvPicPr>
          <p:cNvPr id="7577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9853" y="1565410"/>
            <a:ext cx="831679" cy="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0" name="Rectangle 4"/>
          <p:cNvSpPr>
            <a:spLocks/>
          </p:cNvSpPr>
          <p:nvPr/>
        </p:nvSpPr>
        <p:spPr bwMode="auto">
          <a:xfrm>
            <a:off x="188951" y="2412243"/>
            <a:ext cx="177196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4281" tIns="32141" rIns="64281" bIns="32141">
            <a:spAutoFit/>
          </a:bodyPr>
          <a:lstStyle/>
          <a:p>
            <a:pPr algn="l"/>
            <a:r>
              <a:rPr lang="en-US" sz="1100">
                <a:latin typeface="Lucida Sans Unicode" charset="0"/>
                <a:ea typeface="ＭＳ Ｐゴシック" charset="0"/>
                <a:cs typeface="ＭＳ Ｐゴシック" charset="0"/>
                <a:sym typeface="Arial" charset="0"/>
              </a:rPr>
              <a:t>Sebastien Bousson</a:t>
            </a:r>
          </a:p>
        </p:txBody>
      </p:sp>
      <p:pic>
        <p:nvPicPr>
          <p:cNvPr id="75781" name="Picture 8"/>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69627" y="1821395"/>
            <a:ext cx="1025092" cy="69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2"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9117" y="3104293"/>
            <a:ext cx="1678235" cy="102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3" name="Picture 10"/>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276129" y="5958817"/>
            <a:ext cx="1623187" cy="76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75784" name="Picture 11"/>
          <p:cNvPicPr>
            <a:picLocks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003462" y="5926074"/>
            <a:ext cx="917970" cy="79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5" name="Rectangle 12"/>
          <p:cNvSpPr>
            <a:spLocks/>
          </p:cNvSpPr>
          <p:nvPr/>
        </p:nvSpPr>
        <p:spPr bwMode="auto">
          <a:xfrm>
            <a:off x="900118" y="4086559"/>
            <a:ext cx="1273554" cy="41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082" tIns="38082" rIns="38082" bIns="38082"/>
          <a:lstStyle/>
          <a:p>
            <a:pPr algn="l"/>
            <a:r>
              <a:rPr lang="en-US" sz="1100">
                <a:latin typeface="Lucida Sans Unicode" charset="0"/>
                <a:ea typeface="ＭＳ Ｐゴシック" charset="0"/>
                <a:cs typeface="ＭＳ Ｐゴシック" charset="0"/>
                <a:sym typeface="Arial" charset="0"/>
              </a:rPr>
              <a:t>Pierre Bosland</a:t>
            </a:r>
          </a:p>
        </p:txBody>
      </p:sp>
      <p:pic>
        <p:nvPicPr>
          <p:cNvPr id="75786" name="Picture 1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380961" y="6030254"/>
            <a:ext cx="563875" cy="66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7" name="Rectangle 16"/>
          <p:cNvSpPr>
            <a:spLocks/>
          </p:cNvSpPr>
          <p:nvPr/>
        </p:nvSpPr>
        <p:spPr bwMode="auto">
          <a:xfrm>
            <a:off x="8101055" y="6174618"/>
            <a:ext cx="934336" cy="57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082" tIns="38082" rIns="38082" bIns="38082"/>
          <a:lstStyle/>
          <a:p>
            <a:pPr algn="l"/>
            <a:r>
              <a:rPr lang="en-US" sz="1100">
                <a:latin typeface="Lucida Sans Unicode" charset="0"/>
                <a:ea typeface="ＭＳ Ｐゴシック" charset="0"/>
                <a:cs typeface="ＭＳ Ｐゴシック" charset="0"/>
                <a:sym typeface="Arial" charset="0"/>
              </a:rPr>
              <a:t>Santo Gammino</a:t>
            </a:r>
          </a:p>
        </p:txBody>
      </p:sp>
      <p:pic>
        <p:nvPicPr>
          <p:cNvPr id="75788" name="Picture 1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497210" y="6246055"/>
            <a:ext cx="68289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89" name="Rectangle 21"/>
          <p:cNvSpPr>
            <a:spLocks/>
          </p:cNvSpPr>
          <p:nvPr/>
        </p:nvSpPr>
        <p:spPr bwMode="auto">
          <a:xfrm>
            <a:off x="8172470" y="2352711"/>
            <a:ext cx="971531" cy="58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082" tIns="38082" rIns="38082" bIns="38082"/>
          <a:lstStyle/>
          <a:p>
            <a:pPr algn="l"/>
            <a:r>
              <a:rPr lang="en-US" sz="1100">
                <a:latin typeface="Lucida Sans Unicode" charset="0"/>
                <a:ea typeface="ＭＳ Ｐゴシック" charset="0"/>
                <a:cs typeface="ＭＳ Ｐゴシック" charset="0"/>
                <a:sym typeface="Arial" charset="0"/>
              </a:rPr>
              <a:t>Søren Pape Møller</a:t>
            </a:r>
          </a:p>
        </p:txBody>
      </p:sp>
      <p:pic>
        <p:nvPicPr>
          <p:cNvPr id="75790" name="Picture 2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812422" y="1782700"/>
            <a:ext cx="498412" cy="4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91" name="Picture 25"/>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535492" y="2934629"/>
            <a:ext cx="580241"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92" name="Rectangle 26"/>
          <p:cNvSpPr>
            <a:spLocks/>
          </p:cNvSpPr>
          <p:nvPr/>
        </p:nvSpPr>
        <p:spPr bwMode="auto">
          <a:xfrm>
            <a:off x="8489369" y="3476364"/>
            <a:ext cx="691826" cy="43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082" tIns="38082" rIns="38082" bIns="38082"/>
          <a:lstStyle/>
          <a:p>
            <a:pPr algn="l"/>
            <a:r>
              <a:rPr lang="en-US" sz="1100">
                <a:latin typeface="Lucida Sans Unicode" charset="0"/>
                <a:ea typeface="ＭＳ Ｐゴシック" charset="0"/>
                <a:cs typeface="ＭＳ Ｐゴシック" charset="0"/>
                <a:sym typeface="Arial" charset="0"/>
              </a:rPr>
              <a:t>Roger Ruber</a:t>
            </a:r>
          </a:p>
        </p:txBody>
      </p:sp>
      <p:pic>
        <p:nvPicPr>
          <p:cNvPr id="75793" name="Picture 2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830276" y="3163824"/>
            <a:ext cx="690338" cy="62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94" name="Rectangle 30"/>
          <p:cNvSpPr>
            <a:spLocks/>
          </p:cNvSpPr>
          <p:nvPr/>
        </p:nvSpPr>
        <p:spPr bwMode="auto">
          <a:xfrm>
            <a:off x="1745187" y="6083832"/>
            <a:ext cx="165740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082" tIns="38082" rIns="38082" bIns="38082"/>
          <a:lstStyle/>
          <a:p>
            <a:pPr algn="l"/>
            <a:r>
              <a:rPr lang="en-US" sz="1100">
                <a:latin typeface="Lucida Sans Unicode" charset="0"/>
                <a:ea typeface="ＭＳ Ｐゴシック" charset="0"/>
                <a:cs typeface="ＭＳ Ｐゴシック" charset="0"/>
                <a:sym typeface="Helvetica" charset="0"/>
              </a:rPr>
              <a:t>Ibon Bustinduy</a:t>
            </a:r>
          </a:p>
        </p:txBody>
      </p:sp>
      <p:pic>
        <p:nvPicPr>
          <p:cNvPr id="75795" name="Picture 3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770478" y="6320469"/>
            <a:ext cx="97599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75796" name="Picture 32"/>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rot="-239999">
            <a:off x="6867671" y="1738051"/>
            <a:ext cx="8108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97" name="Line 33"/>
          <p:cNvSpPr>
            <a:spLocks noChangeShapeType="1"/>
          </p:cNvSpPr>
          <p:nvPr/>
        </p:nvSpPr>
        <p:spPr bwMode="auto">
          <a:xfrm>
            <a:off x="2151355" y="2410754"/>
            <a:ext cx="1124774" cy="2754809"/>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sp>
        <p:nvSpPr>
          <p:cNvPr id="75798" name="Line 34"/>
          <p:cNvSpPr>
            <a:spLocks noChangeShapeType="1"/>
          </p:cNvSpPr>
          <p:nvPr/>
        </p:nvSpPr>
        <p:spPr bwMode="auto">
          <a:xfrm>
            <a:off x="1960917" y="3580543"/>
            <a:ext cx="1315212" cy="1585020"/>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sp>
        <p:nvSpPr>
          <p:cNvPr id="75799" name="Line 35"/>
          <p:cNvSpPr>
            <a:spLocks noChangeShapeType="1"/>
          </p:cNvSpPr>
          <p:nvPr/>
        </p:nvSpPr>
        <p:spPr bwMode="auto">
          <a:xfrm flipV="1">
            <a:off x="4106320" y="5946911"/>
            <a:ext cx="190438" cy="474762"/>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sp>
        <p:nvSpPr>
          <p:cNvPr id="75800" name="Line 36"/>
          <p:cNvSpPr>
            <a:spLocks noChangeShapeType="1"/>
          </p:cNvSpPr>
          <p:nvPr/>
        </p:nvSpPr>
        <p:spPr bwMode="auto">
          <a:xfrm rot="10800000">
            <a:off x="3994736" y="5445360"/>
            <a:ext cx="1667820" cy="827484"/>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sp>
        <p:nvSpPr>
          <p:cNvPr id="75801" name="Line 37"/>
          <p:cNvSpPr>
            <a:spLocks noChangeShapeType="1"/>
          </p:cNvSpPr>
          <p:nvPr/>
        </p:nvSpPr>
        <p:spPr bwMode="auto">
          <a:xfrm flipH="1">
            <a:off x="3851907" y="2519399"/>
            <a:ext cx="3167519" cy="1710035"/>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sp>
        <p:nvSpPr>
          <p:cNvPr id="75802" name="Line 38"/>
          <p:cNvSpPr>
            <a:spLocks noChangeShapeType="1"/>
          </p:cNvSpPr>
          <p:nvPr/>
        </p:nvSpPr>
        <p:spPr bwMode="auto">
          <a:xfrm flipH="1">
            <a:off x="4458928" y="3580543"/>
            <a:ext cx="2611083" cy="293192"/>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sp>
        <p:nvSpPr>
          <p:cNvPr id="75803" name="Line 39"/>
          <p:cNvSpPr>
            <a:spLocks noChangeShapeType="1"/>
          </p:cNvSpPr>
          <p:nvPr/>
        </p:nvSpPr>
        <p:spPr bwMode="auto">
          <a:xfrm rot="10800000">
            <a:off x="4106320" y="4227946"/>
            <a:ext cx="2981545" cy="345281"/>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sp>
        <p:nvSpPr>
          <p:cNvPr id="75804" name="Line 40"/>
          <p:cNvSpPr>
            <a:spLocks noChangeShapeType="1"/>
          </p:cNvSpPr>
          <p:nvPr/>
        </p:nvSpPr>
        <p:spPr bwMode="auto">
          <a:xfrm rot="10800000" flipH="1">
            <a:off x="1770478" y="5597165"/>
            <a:ext cx="1072702" cy="513457"/>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sp>
        <p:nvSpPr>
          <p:cNvPr id="75805" name="Rectangle 41"/>
          <p:cNvSpPr>
            <a:spLocks/>
          </p:cNvSpPr>
          <p:nvPr/>
        </p:nvSpPr>
        <p:spPr bwMode="auto">
          <a:xfrm>
            <a:off x="898629" y="5205746"/>
            <a:ext cx="116197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38082" tIns="38082" rIns="38082" bIns="38082"/>
          <a:lstStyle/>
          <a:p>
            <a:pPr algn="l"/>
            <a:r>
              <a:rPr lang="en-US" sz="1100">
                <a:latin typeface="Lucida Sans Unicode" charset="0"/>
                <a:ea typeface="ＭＳ Ｐゴシック" charset="0"/>
                <a:cs typeface="ＭＳ Ｐゴシック" charset="0"/>
                <a:sym typeface="Helvetica" charset="0"/>
              </a:rPr>
              <a:t>CERN</a:t>
            </a:r>
          </a:p>
        </p:txBody>
      </p:sp>
      <p:sp>
        <p:nvSpPr>
          <p:cNvPr id="75806" name="Line 42"/>
          <p:cNvSpPr>
            <a:spLocks noChangeShapeType="1"/>
          </p:cNvSpPr>
          <p:nvPr/>
        </p:nvSpPr>
        <p:spPr bwMode="auto">
          <a:xfrm rot="10800000" flipH="1" flipV="1">
            <a:off x="1569626" y="4790516"/>
            <a:ext cx="2065062" cy="446484"/>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pic>
        <p:nvPicPr>
          <p:cNvPr id="75807" name="Picture 43"/>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27634" y="4567274"/>
            <a:ext cx="626362" cy="61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808" name="Rectangle 44"/>
          <p:cNvSpPr>
            <a:spLocks/>
          </p:cNvSpPr>
          <p:nvPr/>
        </p:nvSpPr>
        <p:spPr bwMode="auto">
          <a:xfrm>
            <a:off x="7049182" y="5266766"/>
            <a:ext cx="191479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38082" tIns="38082" rIns="38082" bIns="38082"/>
          <a:lstStyle/>
          <a:p>
            <a:pPr algn="l"/>
            <a:r>
              <a:rPr lang="en-US" sz="1100">
                <a:latin typeface="Lucida Sans Unicode" charset="0"/>
                <a:ea typeface="ＭＳ Ｐゴシック" charset="0"/>
                <a:cs typeface="ＭＳ Ｐゴシック" charset="0"/>
                <a:sym typeface="Helvetica" charset="0"/>
              </a:rPr>
              <a:t>The National Center for Nuclear Research, Swierk </a:t>
            </a:r>
          </a:p>
        </p:txBody>
      </p:sp>
      <p:sp>
        <p:nvSpPr>
          <p:cNvPr id="75809" name="Line 45"/>
          <p:cNvSpPr>
            <a:spLocks noChangeShapeType="1"/>
          </p:cNvSpPr>
          <p:nvPr/>
        </p:nvSpPr>
        <p:spPr bwMode="auto">
          <a:xfrm flipH="1" flipV="1">
            <a:off x="4570512" y="4573227"/>
            <a:ext cx="2338817" cy="872133"/>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pic>
        <p:nvPicPr>
          <p:cNvPr id="75810" name="Picture 46"/>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823037" y="3016485"/>
            <a:ext cx="1120312" cy="78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811" name="Picture 47"/>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794769" y="4204134"/>
            <a:ext cx="1147091"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75812" name="Picture 48"/>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904581" y="4573227"/>
            <a:ext cx="760265" cy="60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813" name="Picture 49"/>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487998" y="5912680"/>
            <a:ext cx="1269091" cy="79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814" name="Picture 50"/>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785842" y="4861954"/>
            <a:ext cx="1386627" cy="28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sp>
        <p:nvSpPr>
          <p:cNvPr id="75815" name="Rectangle 51"/>
          <p:cNvSpPr>
            <a:spLocks/>
          </p:cNvSpPr>
          <p:nvPr/>
        </p:nvSpPr>
        <p:spPr bwMode="auto">
          <a:xfrm>
            <a:off x="8313810" y="4695266"/>
            <a:ext cx="830191" cy="54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082" tIns="38082" rIns="38082" bIns="38082"/>
          <a:lstStyle/>
          <a:p>
            <a:pPr algn="l"/>
            <a:r>
              <a:rPr lang="en-US" sz="1100">
                <a:latin typeface="Lucida Sans Unicode" charset="0"/>
                <a:ea typeface="ＭＳ Ｐゴシック" charset="0"/>
                <a:cs typeface="ＭＳ Ｐゴシック" charset="0"/>
                <a:sym typeface="Arial" charset="0"/>
              </a:rPr>
              <a:t>Anders J </a:t>
            </a:r>
            <a:br>
              <a:rPr lang="en-US" sz="1100">
                <a:latin typeface="Lucida Sans Unicode" charset="0"/>
                <a:ea typeface="ＭＳ Ｐゴシック" charset="0"/>
                <a:cs typeface="ＭＳ Ｐゴシック" charset="0"/>
                <a:sym typeface="Arial" charset="0"/>
              </a:rPr>
            </a:br>
            <a:r>
              <a:rPr lang="en-US" sz="1100">
                <a:latin typeface="Lucida Sans Unicode" charset="0"/>
                <a:ea typeface="ＭＳ Ｐゴシック" charset="0"/>
                <a:cs typeface="ＭＳ Ｐゴシック" charset="0"/>
                <a:sym typeface="Arial" charset="0"/>
              </a:rPr>
              <a:t>Johansson</a:t>
            </a:r>
          </a:p>
        </p:txBody>
      </p:sp>
      <p:pic>
        <p:nvPicPr>
          <p:cNvPr id="75816" name="Picture 53"/>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8519126" y="4041910"/>
            <a:ext cx="526680" cy="70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75817" name="Picture 56"/>
          <p:cNvPicPr>
            <a:picLocks noChangeAspect="1"/>
          </p:cNvPicPr>
          <p:nvPr/>
        </p:nvPicPr>
        <p:blipFill>
          <a:blip r:embed="rId23" cstate="print">
            <a:extLst>
              <a:ext uri="{28A0092B-C50C-407E-A947-70E740481C1C}">
                <a14:useLocalDpi xmlns:a14="http://schemas.microsoft.com/office/drawing/2010/main"/>
              </a:ext>
            </a:extLst>
          </a:blip>
          <a:srcRect/>
          <a:stretch>
            <a:fillRect/>
          </a:stretch>
        </p:blipFill>
        <p:spPr bwMode="auto">
          <a:xfrm>
            <a:off x="227633" y="3406415"/>
            <a:ext cx="595119" cy="77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8" name="Picture 2" descr="irfu_signaturesac_der.png">
            <a:hlinkClick r:id="rId24" tooltip="irfu_signaturesac_der.png"/>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815313" y="2900399"/>
            <a:ext cx="443363" cy="5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9" name="Picture 2" descr="C:\D\adm_ service\logos-charte graphique\CEA\CEA_logo_quadri-sur-fond-rouge_1.jpg"/>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220194" y="2915282"/>
            <a:ext cx="534120" cy="436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20" name="Picture 59"/>
          <p:cNvPicPr>
            <a:picLocks noChangeAspect="1"/>
          </p:cNvPicPr>
          <p:nvPr/>
        </p:nvPicPr>
        <p:blipFill>
          <a:blip r:embed="rId27" cstate="print">
            <a:extLst>
              <a:ext uri="{28A0092B-C50C-407E-A947-70E740481C1C}">
                <a14:useLocalDpi xmlns:a14="http://schemas.microsoft.com/office/drawing/2010/main"/>
              </a:ext>
            </a:extLst>
          </a:blip>
          <a:srcRect/>
          <a:stretch>
            <a:fillRect/>
          </a:stretch>
        </p:blipFill>
        <p:spPr bwMode="auto">
          <a:xfrm>
            <a:off x="730509" y="1578806"/>
            <a:ext cx="839117" cy="49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21" name="Picture 60"/>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bwMode="auto">
          <a:xfrm>
            <a:off x="184487" y="5378387"/>
            <a:ext cx="685875" cy="534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22" name="Rectangle 30"/>
          <p:cNvSpPr>
            <a:spLocks/>
          </p:cNvSpPr>
          <p:nvPr/>
        </p:nvSpPr>
        <p:spPr bwMode="auto">
          <a:xfrm>
            <a:off x="950703" y="5668602"/>
            <a:ext cx="165740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38082" tIns="38082" rIns="38082" bIns="38082"/>
          <a:lstStyle/>
          <a:p>
            <a:pPr algn="l"/>
            <a:r>
              <a:rPr lang="en-US" sz="1100">
                <a:latin typeface="Lucida Sans Unicode" charset="0"/>
                <a:ea typeface="ＭＳ Ｐゴシック" charset="0"/>
                <a:cs typeface="ＭＳ Ｐゴシック" charset="0"/>
                <a:sym typeface="Helvetica" charset="0"/>
              </a:rPr>
              <a:t>Roger Barlow</a:t>
            </a:r>
          </a:p>
        </p:txBody>
      </p:sp>
      <p:sp>
        <p:nvSpPr>
          <p:cNvPr id="75823" name="Line 40"/>
          <p:cNvSpPr>
            <a:spLocks noChangeShapeType="1"/>
          </p:cNvSpPr>
          <p:nvPr/>
        </p:nvSpPr>
        <p:spPr bwMode="auto">
          <a:xfrm rot="10800000" flipH="1">
            <a:off x="1405968" y="4567274"/>
            <a:ext cx="1511602" cy="1083469"/>
          </a:xfrm>
          <a:prstGeom prst="line">
            <a:avLst/>
          </a:prstGeom>
          <a:noFill/>
          <a:ln w="9525">
            <a:solidFill>
              <a:schemeClr val="tx1"/>
            </a:solidFill>
            <a:round/>
            <a:headEnd/>
            <a:tailEnd type="arrow" w="sm" len="sm"/>
          </a:ln>
          <a:extLst>
            <a:ext uri="{909E8E84-426E-40dd-AFC4-6F175D3DCCD1}">
              <a14:hiddenFill xmlns:a14="http://schemas.microsoft.com/office/drawing/2010/main">
                <a:noFill/>
              </a14:hiddenFill>
            </a:ext>
          </a:extLst>
        </p:spPr>
        <p:txBody>
          <a:bodyPr lIns="0" tIns="0" rIns="0" bIns="0"/>
          <a:lstStyle/>
          <a:p>
            <a:endParaRPr lang="en-US"/>
          </a:p>
        </p:txBody>
      </p:sp>
      <p:pic>
        <p:nvPicPr>
          <p:cNvPr id="75824" name="Picture 20"/>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8441760" y="1488020"/>
            <a:ext cx="630826" cy="88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itle 1"/>
          <p:cNvSpPr>
            <a:spLocks noGrp="1"/>
          </p:cNvSpPr>
          <p:nvPr>
            <p:ph type="title"/>
          </p:nvPr>
        </p:nvSpPr>
        <p:spPr>
          <a:xfrm>
            <a:off x="593512" y="-1"/>
            <a:ext cx="6076282" cy="1441451"/>
          </a:xfrm>
        </p:spPr>
        <p:txBody>
          <a:bodyPr/>
          <a:lstStyle/>
          <a:p>
            <a:r>
              <a:rPr lang="en-US" dirty="0">
                <a:latin typeface="TitilliumText22L 600 wt" charset="0"/>
                <a:ea typeface="ＭＳ Ｐゴシック" charset="0"/>
                <a:cs typeface="ＭＳ Ｐゴシック" charset="0"/>
              </a:rPr>
              <a:t>Collaboration During Pre-</a:t>
            </a:r>
            <a:r>
              <a:rPr lang="en-US" dirty="0" smtClean="0">
                <a:latin typeface="TitilliumText22L 600 wt" charset="0"/>
                <a:ea typeface="ＭＳ Ｐゴシック" charset="0"/>
                <a:cs typeface="ＭＳ Ｐゴシック" charset="0"/>
              </a:rPr>
              <a:t>Construction</a:t>
            </a:r>
            <a:endParaRPr lang="en-US" dirty="0"/>
          </a:p>
        </p:txBody>
      </p:sp>
      <p:sp>
        <p:nvSpPr>
          <p:cNvPr id="4" name="TextBox 3"/>
          <p:cNvSpPr txBox="1"/>
          <p:nvPr/>
        </p:nvSpPr>
        <p:spPr>
          <a:xfrm>
            <a:off x="2724158" y="1487424"/>
            <a:ext cx="3945636"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Partners for the Accelerator. Similar arrangement for the Target and Neutron Instruments</a:t>
            </a:r>
            <a:endParaRPr lang="en-US" dirty="0"/>
          </a:p>
        </p:txBody>
      </p:sp>
    </p:spTree>
    <p:extLst>
      <p:ext uri="{BB962C8B-B14F-4D97-AF65-F5344CB8AC3E}">
        <p14:creationId xmlns:p14="http://schemas.microsoft.com/office/powerpoint/2010/main" val="30761888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 Box 5"/>
          <p:cNvSpPr txBox="1">
            <a:spLocks noChangeArrowheads="1"/>
          </p:cNvSpPr>
          <p:nvPr/>
        </p:nvSpPr>
        <p:spPr bwMode="auto">
          <a:xfrm>
            <a:off x="0" y="2609798"/>
            <a:ext cx="5632504" cy="2554515"/>
          </a:xfrm>
          <a:prstGeom prst="rect">
            <a:avLst/>
          </a:prstGeom>
          <a:noFill/>
          <a:ln w="9525">
            <a:noFill/>
            <a:miter lim="800000"/>
            <a:headEnd/>
            <a:tailEnd/>
          </a:ln>
        </p:spPr>
        <p:txBody>
          <a:bodyPr wrap="square" lIns="91408" tIns="45705" rIns="91408" bIns="45705">
            <a:spAutoFit/>
          </a:bodyPr>
          <a:lstStyle/>
          <a:p>
            <a:pPr>
              <a:defRPr/>
            </a:pPr>
            <a:r>
              <a:rPr lang="en-GB" sz="3200" dirty="0" smtClean="0">
                <a:solidFill>
                  <a:srgbClr val="008000"/>
                </a:solidFill>
                <a:latin typeface="TitilliumText22L 600 wt"/>
                <a:cs typeface="TitilliumText22L 600 wt"/>
              </a:rPr>
              <a:t>Swedish Minister 4 July 2014: Ready to Build ESS</a:t>
            </a:r>
          </a:p>
          <a:p>
            <a:pPr>
              <a:defRPr/>
            </a:pPr>
            <a:endParaRPr lang="en-GB" sz="3200" dirty="0">
              <a:solidFill>
                <a:srgbClr val="008000"/>
              </a:solidFill>
              <a:latin typeface="TitilliumText22L 600 wt"/>
              <a:cs typeface="TitilliumText22L 600 wt"/>
            </a:endParaRPr>
          </a:p>
          <a:p>
            <a:pPr>
              <a:defRPr/>
            </a:pPr>
            <a:r>
              <a:rPr lang="en-GB" sz="3200" dirty="0" err="1" smtClean="0">
                <a:solidFill>
                  <a:srgbClr val="008000"/>
                </a:solidFill>
                <a:latin typeface="TitilliumText22L 600 wt"/>
                <a:cs typeface="TitilliumText22L 600 wt"/>
              </a:rPr>
              <a:t>Groundbreaking</a:t>
            </a:r>
            <a:r>
              <a:rPr lang="en-GB" sz="3200" dirty="0" smtClean="0">
                <a:solidFill>
                  <a:srgbClr val="008000"/>
                </a:solidFill>
                <a:latin typeface="TitilliumText22L 600 wt"/>
                <a:cs typeface="TitilliumText22L 600 wt"/>
              </a:rPr>
              <a:t>:</a:t>
            </a:r>
          </a:p>
          <a:p>
            <a:pPr>
              <a:defRPr/>
            </a:pPr>
            <a:r>
              <a:rPr lang="en-GB" sz="3200" dirty="0" smtClean="0">
                <a:solidFill>
                  <a:srgbClr val="008000"/>
                </a:solidFill>
                <a:latin typeface="TitilliumText22L 600 wt"/>
                <a:cs typeface="TitilliumText22L 600 wt"/>
              </a:rPr>
              <a:t> 2 September 2014</a:t>
            </a:r>
            <a:endParaRPr lang="en-GB" sz="3200" dirty="0">
              <a:solidFill>
                <a:srgbClr val="008000"/>
              </a:solidFill>
              <a:latin typeface="TitilliumText22L 600 wt"/>
              <a:cs typeface="TitilliumText22L 600 wt"/>
            </a:endParaRPr>
          </a:p>
        </p:txBody>
      </p:sp>
      <p:pic>
        <p:nvPicPr>
          <p:cNvPr id="491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18828" y="1751149"/>
            <a:ext cx="3307372" cy="496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sv-SE" dirty="0">
                <a:latin typeface="TitilliumText22L 600 wt" charset="0"/>
                <a:cs typeface="TitilliumText22L 600 wt" charset="0"/>
              </a:rPr>
              <a:t>Green </a:t>
            </a:r>
            <a:r>
              <a:rPr lang="en-GB" dirty="0" smtClean="0">
                <a:latin typeface="TitilliumText22L 600 wt" charset="0"/>
                <a:cs typeface="TitilliumText22L 600 wt" charset="0"/>
              </a:rPr>
              <a:t>Light</a:t>
            </a:r>
            <a:r>
              <a:rPr lang="sv-SE" dirty="0" smtClean="0">
                <a:latin typeface="TitilliumText22L 600 wt" charset="0"/>
                <a:cs typeface="TitilliumText22L 600 wt" charset="0"/>
              </a:rPr>
              <a:t>!</a:t>
            </a:r>
            <a:endParaRPr lang="en-US" dirty="0"/>
          </a:p>
        </p:txBody>
      </p:sp>
    </p:spTree>
    <p:extLst>
      <p:ext uri="{BB962C8B-B14F-4D97-AF65-F5344CB8AC3E}">
        <p14:creationId xmlns:p14="http://schemas.microsoft.com/office/powerpoint/2010/main" val="41066514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Start of the Construction</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864" y="1441531"/>
            <a:ext cx="2782445" cy="1858586"/>
          </a:xfrm>
          <a:prstGeom prst="rect">
            <a:avLst/>
          </a:prstGeom>
        </p:spPr>
      </p:pic>
      <p:pic>
        <p:nvPicPr>
          <p:cNvPr id="7" name="Content Placeholder 6"/>
          <p:cNvPicPr>
            <a:picLocks noGrp="1" noChangeAspect="1"/>
          </p:cNvPicPr>
          <p:nvPr>
            <p:ph idx="1"/>
          </p:nvPr>
        </p:nvPicPr>
        <p:blipFill>
          <a:blip r:embed="rId4"/>
          <a:srcRect t="3678" b="3678"/>
          <a:stretch>
            <a:fillRect/>
          </a:stretch>
        </p:blipFill>
        <p:spPr>
          <a:xfrm>
            <a:off x="1114256" y="2789139"/>
            <a:ext cx="6536399" cy="4038981"/>
          </a:xfrm>
        </p:spPr>
      </p:pic>
      <p:pic>
        <p:nvPicPr>
          <p:cNvPr id="10" name="Picture 9"/>
          <p:cNvPicPr>
            <a:picLocks noChangeAspect="1"/>
          </p:cNvPicPr>
          <p:nvPr/>
        </p:nvPicPr>
        <p:blipFill>
          <a:blip r:embed="rId5"/>
          <a:stretch>
            <a:fillRect/>
          </a:stretch>
        </p:blipFill>
        <p:spPr>
          <a:xfrm>
            <a:off x="5868566" y="1441531"/>
            <a:ext cx="3275433" cy="1949411"/>
          </a:xfrm>
          <a:prstGeom prst="rect">
            <a:avLst/>
          </a:prstGeom>
        </p:spPr>
      </p:pic>
      <p:pic>
        <p:nvPicPr>
          <p:cNvPr id="2" name="Picture 1"/>
          <p:cNvPicPr>
            <a:picLocks noChangeAspect="1"/>
          </p:cNvPicPr>
          <p:nvPr/>
        </p:nvPicPr>
        <p:blipFill>
          <a:blip r:embed="rId6"/>
          <a:stretch>
            <a:fillRect/>
          </a:stretch>
        </p:blipFill>
        <p:spPr>
          <a:xfrm>
            <a:off x="310212" y="1919610"/>
            <a:ext cx="8398853" cy="4724355"/>
          </a:xfrm>
          <a:prstGeom prst="rect">
            <a:avLst/>
          </a:prstGeom>
        </p:spPr>
      </p:pic>
    </p:spTree>
    <p:extLst>
      <p:ext uri="{BB962C8B-B14F-4D97-AF65-F5344CB8AC3E}">
        <p14:creationId xmlns:p14="http://schemas.microsoft.com/office/powerpoint/2010/main" val="40928575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st.jpe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806015" y="-435205"/>
            <a:ext cx="5352878" cy="8964907"/>
          </a:xfrm>
          <a:prstGeom prst="rect">
            <a:avLst/>
          </a:prstGeom>
        </p:spPr>
      </p:pic>
      <p:grpSp>
        <p:nvGrpSpPr>
          <p:cNvPr id="42" name="Group 41"/>
          <p:cNvGrpSpPr/>
          <p:nvPr/>
        </p:nvGrpSpPr>
        <p:grpSpPr>
          <a:xfrm>
            <a:off x="3194489" y="5046295"/>
            <a:ext cx="5077395" cy="1131032"/>
            <a:chOff x="2696940" y="4643208"/>
            <a:chExt cx="5077395" cy="1131033"/>
          </a:xfrm>
        </p:grpSpPr>
        <p:sp>
          <p:nvSpPr>
            <p:cNvPr id="26" name="TextBox 25"/>
            <p:cNvSpPr txBox="1"/>
            <p:nvPr/>
          </p:nvSpPr>
          <p:spPr>
            <a:xfrm>
              <a:off x="4170727" y="5389520"/>
              <a:ext cx="3603608" cy="384721"/>
            </a:xfrm>
            <a:prstGeom prst="rect">
              <a:avLst/>
            </a:prstGeom>
            <a:noFill/>
          </p:spPr>
          <p:txBody>
            <a:bodyPr wrap="square" rtlCol="0">
              <a:spAutoFit/>
            </a:bodyPr>
            <a:lstStyle/>
            <a:p>
              <a:r>
                <a:rPr lang="en-GB" sz="1900" dirty="0"/>
                <a:t>Linear proton accelerator (600 m)</a:t>
              </a:r>
            </a:p>
          </p:txBody>
        </p:sp>
        <p:cxnSp>
          <p:nvCxnSpPr>
            <p:cNvPr id="29" name="Straight Arrow Connector 28"/>
            <p:cNvCxnSpPr/>
            <p:nvPr/>
          </p:nvCxnSpPr>
          <p:spPr>
            <a:xfrm flipH="1" flipV="1">
              <a:off x="2696940" y="4643208"/>
              <a:ext cx="1723441" cy="746312"/>
            </a:xfrm>
            <a:prstGeom prst="straightConnector1">
              <a:avLst/>
            </a:prstGeom>
            <a:ln w="85725">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5838227" y="3931800"/>
            <a:ext cx="2907854" cy="1055255"/>
            <a:chOff x="2896790" y="689865"/>
            <a:chExt cx="2907855" cy="1055256"/>
          </a:xfrm>
        </p:grpSpPr>
        <p:sp>
          <p:nvSpPr>
            <p:cNvPr id="27" name="TextBox 26"/>
            <p:cNvSpPr txBox="1"/>
            <p:nvPr/>
          </p:nvSpPr>
          <p:spPr>
            <a:xfrm>
              <a:off x="2896790" y="1360400"/>
              <a:ext cx="2907855" cy="384721"/>
            </a:xfrm>
            <a:prstGeom prst="rect">
              <a:avLst/>
            </a:prstGeom>
            <a:noFill/>
          </p:spPr>
          <p:txBody>
            <a:bodyPr wrap="square" rtlCol="0">
              <a:spAutoFit/>
            </a:bodyPr>
            <a:lstStyle/>
            <a:p>
              <a:r>
                <a:rPr lang="en-GB" sz="1900" dirty="0"/>
                <a:t>Neutron science systems</a:t>
              </a:r>
            </a:p>
          </p:txBody>
        </p:sp>
        <p:cxnSp>
          <p:nvCxnSpPr>
            <p:cNvPr id="34" name="Straight Arrow Connector 33"/>
            <p:cNvCxnSpPr/>
            <p:nvPr/>
          </p:nvCxnSpPr>
          <p:spPr>
            <a:xfrm flipV="1">
              <a:off x="4181997" y="689865"/>
              <a:ext cx="439619" cy="785984"/>
            </a:xfrm>
            <a:prstGeom prst="straightConnector1">
              <a:avLst/>
            </a:prstGeom>
            <a:ln w="85725">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2649866" y="2598576"/>
            <a:ext cx="3923349" cy="595181"/>
            <a:chOff x="2930973" y="2154110"/>
            <a:chExt cx="3923349" cy="556603"/>
          </a:xfrm>
        </p:grpSpPr>
        <p:cxnSp>
          <p:nvCxnSpPr>
            <p:cNvPr id="36" name="Straight Arrow Connector 35"/>
            <p:cNvCxnSpPr/>
            <p:nvPr/>
          </p:nvCxnSpPr>
          <p:spPr>
            <a:xfrm flipV="1">
              <a:off x="4420382" y="2154110"/>
              <a:ext cx="2433940" cy="377823"/>
            </a:xfrm>
            <a:prstGeom prst="straightConnector1">
              <a:avLst/>
            </a:prstGeom>
            <a:ln w="8572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930973" y="2350929"/>
              <a:ext cx="2018410" cy="359784"/>
            </a:xfrm>
            <a:prstGeom prst="rect">
              <a:avLst/>
            </a:prstGeom>
            <a:noFill/>
          </p:spPr>
          <p:txBody>
            <a:bodyPr wrap="square" rtlCol="0">
              <a:spAutoFit/>
            </a:bodyPr>
            <a:lstStyle/>
            <a:p>
              <a:r>
                <a:rPr lang="en-GB" sz="1900" dirty="0"/>
                <a:t>Target station</a:t>
              </a:r>
            </a:p>
          </p:txBody>
        </p:sp>
      </p:grpSp>
      <p:sp>
        <p:nvSpPr>
          <p:cNvPr id="4" name="Title 3"/>
          <p:cNvSpPr>
            <a:spLocks noGrp="1"/>
          </p:cNvSpPr>
          <p:nvPr>
            <p:ph type="title"/>
          </p:nvPr>
        </p:nvSpPr>
        <p:spPr/>
        <p:txBody>
          <a:bodyPr/>
          <a:lstStyle/>
          <a:p>
            <a:r>
              <a:rPr lang="en-US" dirty="0"/>
              <a:t>ESS production of neutrons for science</a:t>
            </a:r>
          </a:p>
        </p:txBody>
      </p:sp>
    </p:spTree>
    <p:extLst>
      <p:ext uri="{BB962C8B-B14F-4D97-AF65-F5344CB8AC3E}">
        <p14:creationId xmlns:p14="http://schemas.microsoft.com/office/powerpoint/2010/main" val="15555452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35887</TotalTime>
  <Words>2455</Words>
  <Application>Microsoft Macintosh PowerPoint</Application>
  <PresentationFormat>On-screen Show (4:3)</PresentationFormat>
  <Paragraphs>576</Paragraphs>
  <Slides>43</Slides>
  <Notes>31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46" baseType="lpstr">
      <vt:lpstr>Office-tema</vt:lpstr>
      <vt:lpstr>Anpassad formgivning</vt:lpstr>
      <vt:lpstr>Document</vt:lpstr>
      <vt:lpstr>PowerPoint Presentation</vt:lpstr>
      <vt:lpstr>European Spallation Source </vt:lpstr>
      <vt:lpstr>The ESS project</vt:lpstr>
      <vt:lpstr>Main milestones of the project</vt:lpstr>
      <vt:lpstr>The ESS projects(s)</vt:lpstr>
      <vt:lpstr>Collaboration During Pre-Construction</vt:lpstr>
      <vt:lpstr>Green Light!</vt:lpstr>
      <vt:lpstr>Start of the Construction</vt:lpstr>
      <vt:lpstr>ESS production of neutrons for science</vt:lpstr>
      <vt:lpstr>ESS Linac Parameters</vt:lpstr>
      <vt:lpstr>RF systems</vt:lpstr>
      <vt:lpstr>Target</vt:lpstr>
      <vt:lpstr>Moderator-Reflector Plug</vt:lpstr>
      <vt:lpstr>Reference Suite of 22 Instruments</vt:lpstr>
      <vt:lpstr>Activities in construction, Initial and Steady-State Operation phases</vt:lpstr>
      <vt:lpstr>High level plan for Initial Operations</vt:lpstr>
      <vt:lpstr>Time Schedule: Linac point of view</vt:lpstr>
      <vt:lpstr>Linac Commissioning</vt:lpstr>
      <vt:lpstr>Beam Commissioning</vt:lpstr>
      <vt:lpstr>Planning</vt:lpstr>
      <vt:lpstr>Example: MEBT - Objectives</vt:lpstr>
      <vt:lpstr>Example: MEBT - Procedures</vt:lpstr>
      <vt:lpstr>Next steps in the planning</vt:lpstr>
      <vt:lpstr>Operators</vt:lpstr>
      <vt:lpstr>Instruments: planning and commissioning  </vt:lpstr>
      <vt:lpstr>Technical plan for Initial Operations</vt:lpstr>
      <vt:lpstr>Priorities during Initial Operations</vt:lpstr>
      <vt:lpstr>Accelerator commissioning and ramp up</vt:lpstr>
      <vt:lpstr>Alternative ramping</vt:lpstr>
      <vt:lpstr>Neutron source modes of operation</vt:lpstr>
      <vt:lpstr>Tentative Operations schedule 2020</vt:lpstr>
      <vt:lpstr>Tentative Operations schedule 2025</vt:lpstr>
      <vt:lpstr>Conclusion</vt:lpstr>
      <vt:lpstr>Extra slides</vt:lpstr>
      <vt:lpstr>Evolution of neutron sources</vt:lpstr>
      <vt:lpstr>Initial Operations - main activities for instruments</vt:lpstr>
      <vt:lpstr>Plans for initial operations</vt:lpstr>
      <vt:lpstr>Licensing - Time Schedule</vt:lpstr>
      <vt:lpstr>PowerPoint Presentation</vt:lpstr>
      <vt:lpstr>Ramping up to full ops</vt:lpstr>
      <vt:lpstr>Scheduling modes</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 - IAEA meeting</dc:title>
  <dc:subject/>
  <dc:creator>Marc Munoz</dc:creator>
  <cp:keywords/>
  <dc:description/>
  <cp:lastModifiedBy>Marc Munoz</cp:lastModifiedBy>
  <cp:revision>336</cp:revision>
  <cp:lastPrinted>2014-09-16T07:13:04Z</cp:lastPrinted>
  <dcterms:created xsi:type="dcterms:W3CDTF">2013-09-21T18:00:17Z</dcterms:created>
  <dcterms:modified xsi:type="dcterms:W3CDTF">2014-10-29T07:33:50Z</dcterms:modified>
  <cp:category/>
</cp:coreProperties>
</file>