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8" r:id="rId8"/>
    <p:sldId id="269" r:id="rId9"/>
    <p:sldId id="283" r:id="rId10"/>
    <p:sldId id="270" r:id="rId11"/>
    <p:sldId id="271" r:id="rId12"/>
    <p:sldId id="274" r:id="rId13"/>
    <p:sldId id="275" r:id="rId14"/>
    <p:sldId id="280" r:id="rId15"/>
    <p:sldId id="276" r:id="rId16"/>
    <p:sldId id="279" r:id="rId17"/>
    <p:sldId id="277" r:id="rId18"/>
    <p:sldId id="282" r:id="rId19"/>
    <p:sldId id="272" r:id="rId20"/>
    <p:sldId id="281" r:id="rId21"/>
    <p:sldId id="256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4843"/>
    <a:srgbClr val="847470"/>
    <a:srgbClr val="95938E"/>
    <a:srgbClr val="E7E7E4"/>
    <a:srgbClr val="4F4946"/>
    <a:srgbClr val="74241F"/>
    <a:srgbClr val="113F7C"/>
    <a:srgbClr val="A02A17"/>
    <a:srgbClr val="EAE6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1" autoAdjust="0"/>
    <p:restoredTop sz="86398" autoAdjust="0"/>
  </p:normalViewPr>
  <p:slideViewPr>
    <p:cSldViewPr snapToGrid="0" snapToObjects="1">
      <p:cViewPr varScale="1">
        <p:scale>
          <a:sx n="125" d="100"/>
          <a:sy n="125" d="100"/>
        </p:scale>
        <p:origin x="-2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ATG  total yearly dose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087257960679446"/>
          <c:y val="0.17579440379139999"/>
          <c:w val="0.64587401574803371"/>
          <c:h val="0.68921660834062359"/>
        </c:manualLayout>
      </c:layout>
      <c:barChart>
        <c:barDir val="col"/>
        <c:grouping val="clustered"/>
        <c:ser>
          <c:idx val="0"/>
          <c:order val="0"/>
          <c:tx>
            <c:v>Total Dose mSv</c:v>
          </c:tx>
          <c:cat>
            <c:numRef>
              <c:f>Sheet1!$A$2:$A$11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129.5</c:v>
                </c:pt>
                <c:pt idx="1">
                  <c:v>137.19999999999999</c:v>
                </c:pt>
                <c:pt idx="2">
                  <c:v>131.4</c:v>
                </c:pt>
                <c:pt idx="3">
                  <c:v>101.6</c:v>
                </c:pt>
                <c:pt idx="4">
                  <c:v>98.5</c:v>
                </c:pt>
                <c:pt idx="5">
                  <c:v>143.80000000000001</c:v>
                </c:pt>
                <c:pt idx="6">
                  <c:v>110.3</c:v>
                </c:pt>
                <c:pt idx="7">
                  <c:v>48.5</c:v>
                </c:pt>
                <c:pt idx="8">
                  <c:v>76.900000000000006</c:v>
                </c:pt>
                <c:pt idx="9">
                  <c:v>56.41</c:v>
                </c:pt>
              </c:numCache>
            </c:numRef>
          </c:val>
        </c:ser>
        <c:axId val="140478336"/>
        <c:axId val="140479872"/>
      </c:barChart>
      <c:catAx>
        <c:axId val="140478336"/>
        <c:scaling>
          <c:orientation val="minMax"/>
        </c:scaling>
        <c:axPos val="b"/>
        <c:numFmt formatCode="General" sourceLinked="1"/>
        <c:tickLblPos val="nextTo"/>
        <c:crossAx val="140479872"/>
        <c:crosses val="autoZero"/>
        <c:auto val="1"/>
        <c:lblAlgn val="ctr"/>
        <c:lblOffset val="100"/>
      </c:catAx>
      <c:valAx>
        <c:axId val="140479872"/>
        <c:scaling>
          <c:orientation val="minMax"/>
        </c:scaling>
        <c:axPos val="l"/>
        <c:majorGridlines/>
        <c:numFmt formatCode="General" sourceLinked="1"/>
        <c:tickLblPos val="nextTo"/>
        <c:crossAx val="14047833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4549486532630077"/>
          <c:y val="6.8757499062617342E-2"/>
          <c:w val="0.7911640292536245"/>
          <c:h val="0.82928805774278214"/>
        </c:manualLayout>
      </c:layout>
      <c:barChart>
        <c:barDir val="col"/>
        <c:grouping val="clustered"/>
        <c:ser>
          <c:idx val="0"/>
          <c:order val="0"/>
          <c:tx>
            <c:v>Total dose</c:v>
          </c:tx>
          <c:spPr>
            <a:ln w="28575">
              <a:noFill/>
            </a:ln>
          </c:spPr>
          <c:cat>
            <c:numRef>
              <c:f>Sheet2!$B$1:$E$1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Sheet2!$B$2:$E$2</c:f>
              <c:numCache>
                <c:formatCode>General</c:formatCode>
                <c:ptCount val="4"/>
                <c:pt idx="0">
                  <c:v>43.75</c:v>
                </c:pt>
                <c:pt idx="1">
                  <c:v>72.72</c:v>
                </c:pt>
                <c:pt idx="2">
                  <c:v>47.78</c:v>
                </c:pt>
                <c:pt idx="3">
                  <c:v>17.760000000000002</c:v>
                </c:pt>
              </c:numCache>
            </c:numRef>
          </c:val>
        </c:ser>
        <c:ser>
          <c:idx val="1"/>
          <c:order val="1"/>
          <c:tx>
            <c:v>Expert dose</c:v>
          </c:tx>
          <c:spPr>
            <a:ln w="28575">
              <a:noFill/>
            </a:ln>
          </c:spPr>
          <c:cat>
            <c:numRef>
              <c:f>Sheet2!$B$1:$E$1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Sheet2!$B$5:$E$5</c:f>
              <c:numCache>
                <c:formatCode>General</c:formatCode>
                <c:ptCount val="4"/>
                <c:pt idx="0">
                  <c:v>12.65</c:v>
                </c:pt>
                <c:pt idx="1">
                  <c:v>36.300000000000004</c:v>
                </c:pt>
                <c:pt idx="2">
                  <c:v>20.22</c:v>
                </c:pt>
                <c:pt idx="3">
                  <c:v>6.07</c:v>
                </c:pt>
              </c:numCache>
            </c:numRef>
          </c:val>
        </c:ser>
        <c:axId val="140737152"/>
        <c:axId val="140743808"/>
      </c:barChart>
      <c:catAx>
        <c:axId val="140737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140743808"/>
        <c:crosses val="autoZero"/>
        <c:auto val="1"/>
        <c:lblAlgn val="ctr"/>
        <c:lblOffset val="100"/>
      </c:catAx>
      <c:valAx>
        <c:axId val="1407438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Dose (mSv)</a:t>
                </a:r>
              </a:p>
            </c:rich>
          </c:tx>
          <c:layout/>
        </c:title>
        <c:numFmt formatCode="General" sourceLinked="1"/>
        <c:tickLblPos val="nextTo"/>
        <c:crossAx val="140737152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noFill/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BAD7AC66-19B7-6345-9F32-F7B9834B9AA7}" type="datetime1">
              <a:rPr lang="en-US"/>
              <a:pPr>
                <a:defRPr/>
              </a:pPr>
              <a:t>2014-10-24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8EB5D5-35E0-754F-83D8-591221026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04D4055B-F5A6-A04E-9D38-48EB1FF2AB30}" type="datetime1">
              <a:rPr lang="en-US"/>
              <a:pPr>
                <a:defRPr/>
              </a:pPr>
              <a:t>2014-10-24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41DFB216-66E3-514B-BDCF-9CBADA758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rgbClr val="4F494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443665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" y="2239963"/>
            <a:ext cx="6076950" cy="655638"/>
          </a:xfrm>
        </p:spPr>
        <p:txBody>
          <a:bodyPr/>
          <a:lstStyle>
            <a:lvl1pPr algn="r">
              <a:buNone/>
              <a:defRPr b="1">
                <a:solidFill>
                  <a:srgbClr val="113F7C"/>
                </a:solidFill>
              </a:defRPr>
            </a:lvl1pPr>
            <a:lvl2pPr algn="r">
              <a:buNone/>
              <a:defRPr sz="2000" b="1">
                <a:solidFill>
                  <a:srgbClr val="6E615D"/>
                </a:solidFill>
              </a:defRPr>
            </a:lvl2pPr>
            <a:lvl3pPr algn="r">
              <a:buNone/>
              <a:defRPr sz="1400" b="1">
                <a:solidFill>
                  <a:srgbClr val="6E615D"/>
                </a:solidFill>
              </a:defRPr>
            </a:lvl3pPr>
            <a:lvl4pPr algn="r">
              <a:buNone/>
              <a:defRPr sz="1100" b="1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00">
                <a:solidFill>
                  <a:srgbClr val="6E615D"/>
                </a:solidFill>
                <a:latin typeface="+mj-lt"/>
              </a:defRPr>
            </a:lvl5pPr>
          </a:lstStyle>
          <a:p>
            <a:pPr lvl="0"/>
            <a:r>
              <a:rPr lang="en-CA" dirty="0" smtClean="0"/>
              <a:t>Presentation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" y="2895600"/>
            <a:ext cx="6076950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4F4946"/>
                </a:solidFill>
              </a:defRPr>
            </a:lvl1pPr>
          </a:lstStyle>
          <a:p>
            <a:pPr lvl="0"/>
            <a:r>
              <a:rPr lang="en-CA"/>
              <a:t>Subtitle, if any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47650" y="3581400"/>
            <a:ext cx="6076950" cy="457200"/>
          </a:xfrm>
        </p:spPr>
        <p:txBody>
          <a:bodyPr/>
          <a:lstStyle>
            <a:lvl1pPr algn="r">
              <a:buNone/>
              <a:defRPr sz="1400" b="1" baseline="0">
                <a:solidFill>
                  <a:srgbClr val="95938E"/>
                </a:solidFill>
              </a:defRPr>
            </a:lvl1pPr>
          </a:lstStyle>
          <a:p>
            <a:pPr lvl="0"/>
            <a:r>
              <a:rPr lang="en-CA"/>
              <a:t>Tagline, if any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4343400"/>
            <a:ext cx="6076950" cy="533400"/>
          </a:xfrm>
        </p:spPr>
        <p:txBody>
          <a:bodyPr/>
          <a:lstStyle>
            <a:lvl1pPr algn="r">
              <a:buNone/>
              <a:defRPr sz="1100" b="1" baseline="0">
                <a:solidFill>
                  <a:srgbClr val="113F7C"/>
                </a:solidFill>
              </a:defRPr>
            </a:lvl1pPr>
          </a:lstStyle>
          <a:p>
            <a:pPr lvl="0"/>
            <a:r>
              <a:rPr lang="en-CA"/>
              <a:t>Name | Position | TRIUMF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028656" y="49530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28656" y="12954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028656" y="31242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57200" y="6087521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 userDrawn="1"/>
        </p:nvSpPr>
        <p:spPr bwMode="auto">
          <a:xfrm>
            <a:off x="533400" y="6102881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i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Accelerating</a:t>
            </a:r>
            <a:r>
              <a:rPr lang="en-US" sz="600" i="0" baseline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Science for Canada</a:t>
            </a:r>
          </a:p>
          <a:p>
            <a:pPr marL="0" marR="0" indent="0" algn="l" defTabSz="457200" rtl="0" eaLnBrk="1" fontAlgn="base" latinLnBrk="0" hangingPunct="1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Un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accélérateur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de la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démarche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scientifique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canadienne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21111" y="1411111"/>
            <a:ext cx="3654602" cy="46425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5"/>
          </p:nvPr>
        </p:nvSpPr>
        <p:spPr>
          <a:xfrm>
            <a:off x="381000" y="1411111"/>
            <a:ext cx="4629150" cy="464255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ED7B-9A73-B445-9D75-EF7F6CE89039}" type="datetime4">
              <a:rPr lang="en-US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A9CC-D407-2C40-A733-1A362103C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457200" y="1495425"/>
            <a:ext cx="8077200" cy="458628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0964-2B91-D141-B55B-D0CB432DA43A}" type="datetime4">
              <a:rPr lang="en-US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B916-5AC1-644C-AE40-D75B460B9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81000" y="1439863"/>
            <a:ext cx="4797425" cy="4725987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62575" y="1439863"/>
            <a:ext cx="3443288" cy="47259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F08B-C7F5-DD4E-8E16-9F46CFC19D92}" type="datetime4">
              <a:rPr lang="en-US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CCD4-CC97-4D48-A617-7F176D98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571" y="1985126"/>
            <a:ext cx="6818884" cy="334965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7000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7000" dirty="0" smtClean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6976324" y="2997200"/>
            <a:ext cx="2010775" cy="21364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9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911" y="3414268"/>
            <a:ext cx="80018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060404"/>
            <a:ext cx="1179248" cy="3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8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001" y="4025521"/>
            <a:ext cx="112609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025521"/>
            <a:ext cx="8158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591" y="3106107"/>
            <a:ext cx="724535" cy="2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RCan-Canada_E.jp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6991995" y="4880210"/>
            <a:ext cx="1997786" cy="234405"/>
          </a:xfrm>
          <a:prstGeom prst="rect">
            <a:avLst/>
          </a:prstGeom>
        </p:spPr>
      </p:pic>
      <p:pic>
        <p:nvPicPr>
          <p:cNvPr id="42" name="Picture 6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615946"/>
            <a:ext cx="1997786" cy="2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/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414268"/>
            <a:ext cx="10640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66"/>
          <p:cNvGrpSpPr/>
          <p:nvPr userDrawn="1"/>
        </p:nvGrpSpPr>
        <p:grpSpPr>
          <a:xfrm>
            <a:off x="6976324" y="5283983"/>
            <a:ext cx="2010775" cy="1243817"/>
            <a:chOff x="6976324" y="5353833"/>
            <a:chExt cx="2010775" cy="1243817"/>
          </a:xfrm>
        </p:grpSpPr>
        <p:sp>
          <p:nvSpPr>
            <p:cNvPr id="68" name="Rectangle 67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70" name="Picture 6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4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75" descr="Nordion_tag_colour.jp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9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3" name="TextBox 82"/>
          <p:cNvSpPr txBox="1"/>
          <p:nvPr userDrawn="1"/>
        </p:nvSpPr>
        <p:spPr>
          <a:xfrm>
            <a:off x="6948166" y="1798767"/>
            <a:ext cx="2113284" cy="935726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b="0" dirty="0" smtClean="0">
                <a:solidFill>
                  <a:schemeClr val="bg1"/>
                </a:solidFill>
              </a:rPr>
              <a:t>TRIUMF: Alberta | British Columbia | Calgary | Carleton | Guelph | Manitoba | 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McGill | McMaster | Montréal | Northern British Columbia </a:t>
            </a:r>
            <a:r>
              <a:rPr lang="en-US" sz="800" b="0" baseline="0" dirty="0" smtClean="0">
                <a:solidFill>
                  <a:schemeClr val="bg1"/>
                </a:solidFill>
              </a:rPr>
              <a:t>| </a:t>
            </a:r>
            <a:r>
              <a:rPr lang="en-US" sz="800" b="0" dirty="0" smtClean="0">
                <a:solidFill>
                  <a:schemeClr val="bg1"/>
                </a:solidFill>
              </a:rPr>
              <a:t>Queen’s | Regina |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Saint Mary’s | Simon Fraser | Toronto | Victoria | Winnipeg | York </a:t>
            </a:r>
            <a:endParaRPr lang="en-US" sz="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571" y="2235078"/>
            <a:ext cx="6818884" cy="23495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6200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Merci!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6976324" y="2997200"/>
            <a:ext cx="2010775" cy="21364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911" y="3414268"/>
            <a:ext cx="80018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060404"/>
            <a:ext cx="1179248" cy="3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001" y="4025521"/>
            <a:ext cx="112609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025521"/>
            <a:ext cx="8158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591" y="3106107"/>
            <a:ext cx="724535" cy="2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NRCan-Canada_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6991995" y="4880210"/>
            <a:ext cx="1997786" cy="234405"/>
          </a:xfrm>
          <a:prstGeom prst="rect">
            <a:avLst/>
          </a:prstGeom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615946"/>
            <a:ext cx="1997786" cy="2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414268"/>
            <a:ext cx="10640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 userDrawn="1"/>
        </p:nvGrpSpPr>
        <p:grpSpPr>
          <a:xfrm>
            <a:off x="6976324" y="5283983"/>
            <a:ext cx="2010775" cy="1243817"/>
            <a:chOff x="6976324" y="5353833"/>
            <a:chExt cx="2010775" cy="1243817"/>
          </a:xfrm>
        </p:grpSpPr>
        <p:sp>
          <p:nvSpPr>
            <p:cNvPr id="34" name="Rectangle 33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53" name="Picture 52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7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58" descr="Nordion_tag_colour.jp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6" name="TextBox 65"/>
          <p:cNvSpPr txBox="1"/>
          <p:nvPr/>
        </p:nvSpPr>
        <p:spPr>
          <a:xfrm>
            <a:off x="6948166" y="1798767"/>
            <a:ext cx="2043434" cy="935726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b="0" dirty="0" smtClean="0">
                <a:solidFill>
                  <a:schemeClr val="bg1"/>
                </a:solidFill>
              </a:rPr>
              <a:t>TRIUMF: Alberta | British Columbia | Calgary | Carleton | Guelph | Manitoba | 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McGill | McMaster | Montréal | Northern British Columbia </a:t>
            </a:r>
            <a:r>
              <a:rPr lang="en-US" sz="800" b="0" baseline="0" dirty="0" smtClean="0">
                <a:solidFill>
                  <a:schemeClr val="bg1"/>
                </a:solidFill>
              </a:rPr>
              <a:t>| </a:t>
            </a:r>
            <a:r>
              <a:rPr lang="en-US" sz="800" b="0" dirty="0" smtClean="0">
                <a:solidFill>
                  <a:schemeClr val="bg1"/>
                </a:solidFill>
              </a:rPr>
              <a:t>Queen’s | Regina |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Saint Mary’s | Simon Fraser | Toronto | Victoria | Winnipeg | York 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-1" y="4810499"/>
            <a:ext cx="681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113F7C"/>
                </a:solidFill>
                <a:latin typeface="Myriad Pro"/>
                <a:cs typeface="Myriad Pro"/>
              </a:rPr>
              <a:t>Questions?</a:t>
            </a:r>
            <a:endParaRPr lang="en-US" sz="3600" dirty="0">
              <a:solidFill>
                <a:srgbClr val="113F7C"/>
              </a:solidFill>
              <a:latin typeface="Myriad Pro"/>
              <a:cs typeface="Myriad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463BB-7169-5C46-B554-EA0DC9EE8189}" type="datetime4">
              <a:rPr lang="en-US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D6E3-EA9D-E741-9881-B35FD4502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15247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RIUMF_logo_grey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099" y="67606"/>
            <a:ext cx="1102360" cy="30226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54051" y="603778"/>
            <a:ext cx="7835899" cy="5650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070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4FE8-1FA8-0141-B6D2-8685819FCF52}" type="datetime4">
              <a:rPr lang="en-US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C25A-5506-FD4F-B37D-9145376A3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B638-52DC-8846-BB7C-C7AAF38781E6}" type="datetime4">
              <a:rPr lang="en-US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4D01-0053-A943-B22B-53B005C7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E74B-82C6-BA4C-B70D-055F6875A289}" type="datetime4">
              <a:rPr lang="en-US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2733-F38B-6A49-BC10-73E8D4B90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6354"/>
            <a:ext cx="5111750" cy="49398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404"/>
            <a:ext cx="3008313" cy="37777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2DAB-22F3-C448-951C-B4E95EA294C7}" type="datetime4">
              <a:rPr lang="en-US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1CA4-6432-C847-B056-BB428797E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89413"/>
            <a:ext cx="5486400" cy="3038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5B64-7E10-554C-94F0-793D4BAC00EE}" type="datetime4">
              <a:rPr lang="en-US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DE00-3A65-8A49-9448-F7694395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6999"/>
            <a:ext cx="8229600" cy="6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396038"/>
            <a:ext cx="1416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E10A4C9F-E961-C24B-B755-5429889F987D}" type="datetime4">
              <a:rPr lang="en-US"/>
              <a:pPr>
                <a:defRPr/>
              </a:pPr>
              <a:t>October 24, 2014</a:t>
            </a:fld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400800"/>
            <a:ext cx="502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250" y="6400800"/>
            <a:ext cx="1439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6A860FD2-16CC-AD45-96AE-CBD078A1C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400800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7113" y="6400800"/>
            <a:ext cx="39687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34" name="Picture 10" descr="TRIUMF_logo_white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3663" y="68263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2" r:id="rId3"/>
    <p:sldLayoutId id="2147483943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5" r:id="rId13"/>
    <p:sldLayoutId id="2147483946" r:id="rId14"/>
  </p:sldLayoutIdLst>
  <p:hf hdr="0"/>
  <p:txStyles>
    <p:titleStyle>
      <a:lvl1pPr algn="r" rtl="0" eaLnBrk="1" fontAlgn="base" hangingPunct="1">
        <a:lnSpc>
          <a:spcPts val="3040"/>
        </a:lnSpc>
        <a:spcBef>
          <a:spcPct val="0"/>
        </a:spcBef>
        <a:spcAft>
          <a:spcPct val="0"/>
        </a:spcAft>
        <a:defRPr sz="3200" b="1" kern="0" spc="0">
          <a:solidFill>
            <a:schemeClr val="bg1"/>
          </a:solidFill>
          <a:latin typeface="Myriad Pro"/>
          <a:ea typeface="ＭＳ Ｐゴシック" pitchFamily="-109" charset="-128"/>
          <a:cs typeface="Myriad Pro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13F7C"/>
          </a:solidFill>
          <a:latin typeface="Myriad Pro"/>
          <a:ea typeface="ＭＳ Ｐゴシック" pitchFamily="-109" charset="-128"/>
          <a:cs typeface="Myriad Pro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>
          <a:solidFill>
            <a:srgbClr val="4F4946"/>
          </a:solidFill>
          <a:latin typeface="+mj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600">
          <a:solidFill>
            <a:srgbClr val="4F4946"/>
          </a:solidFill>
          <a:latin typeface="+mj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7650" y="1295400"/>
            <a:ext cx="6076950" cy="1600201"/>
          </a:xfrm>
        </p:spPr>
        <p:txBody>
          <a:bodyPr/>
          <a:lstStyle/>
          <a:p>
            <a:pPr algn="ctr"/>
            <a:r>
              <a:rPr lang="en-US" dirty="0" smtClean="0"/>
              <a:t>Operation of the compact cyclotrons</a:t>
            </a:r>
          </a:p>
          <a:p>
            <a:pPr algn="ctr"/>
            <a:r>
              <a:rPr lang="en-US" dirty="0" smtClean="0"/>
              <a:t>WAO 2014</a:t>
            </a:r>
          </a:p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7650" y="2971800"/>
            <a:ext cx="6076950" cy="381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7650" y="4343400"/>
            <a:ext cx="6076950" cy="1158240"/>
          </a:xfrm>
        </p:spPr>
        <p:txBody>
          <a:bodyPr/>
          <a:lstStyle/>
          <a:p>
            <a:r>
              <a:rPr lang="en-US" dirty="0" smtClean="0"/>
              <a:t>Jozef Orzechowski, Manager, Applied Technology Group</a:t>
            </a:r>
          </a:p>
          <a:p>
            <a:r>
              <a:rPr lang="en-US" dirty="0" smtClean="0"/>
              <a:t>Yetvart Hosepyan, Group Leader, Engineering Support</a:t>
            </a:r>
          </a:p>
          <a:p>
            <a:r>
              <a:rPr lang="en-US" dirty="0" smtClean="0"/>
              <a:t>Gabriel Cojocaru, Group leader, Cyclotron Operations</a:t>
            </a:r>
          </a:p>
          <a:p>
            <a:r>
              <a:rPr lang="en-US" dirty="0" smtClean="0"/>
              <a:t>Steve Sapriken, Maintenance Coordinator</a:t>
            </a:r>
          </a:p>
          <a:p>
            <a:r>
              <a:rPr lang="en-US" dirty="0" smtClean="0"/>
              <a:t>Jerry Porter, General Manager, Van </a:t>
            </a:r>
            <a:r>
              <a:rPr lang="en-US" smtClean="0"/>
              <a:t>Ops., NORDION </a:t>
            </a:r>
            <a:endParaRPr lang="en-US" dirty="0"/>
          </a:p>
        </p:txBody>
      </p:sp>
      <p:pic>
        <p:nvPicPr>
          <p:cNvPr id="9" name="Picture Placeholder 8" descr="PIC00008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rcRect l="7386" r="738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0" name="Picture 3" descr="\\trwindata.triumf.ca\groups\atg\ATGdata\Photos\RCA2 B1 Level\TR30-1 Vault\TR30-1 cyclotron\P1000117.JPG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 cstate="print"/>
          <a:srcRect l="7376" r="737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Placeholder 10" descr="DSC00023.JPG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/>
          <a:srcRect l="7386" r="7386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Maintenance/repairs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training program for certain maintenance related activities</a:t>
            </a:r>
          </a:p>
          <a:p>
            <a:r>
              <a:rPr lang="en-US" dirty="0" smtClean="0"/>
              <a:t>A configuration binder for each high radiation area</a:t>
            </a:r>
          </a:p>
          <a:p>
            <a:r>
              <a:rPr lang="en-US" dirty="0" smtClean="0"/>
              <a:t>A tighter coordination scheme with surveyors</a:t>
            </a:r>
          </a:p>
          <a:p>
            <a:r>
              <a:rPr lang="en-US" dirty="0" smtClean="0"/>
              <a:t>A Work Order program.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888" y="2667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of the compact cyclotrons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463BB-7169-5C46-B554-EA0DC9EE8189}" type="datetime4">
              <a:rPr lang="en-US" smtClean="0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Operation of the compact cyclotrons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Maintenance/repairs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configuration binder helps with: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Maintaining the list of equipment used in 	each cave.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Configuration of various wire terminations, ports sizes, valve logic.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Identifying the tools used and parts needed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Reduces time inside caves due to preplanning the entry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888" y="2667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of the compact cyclotrons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463BB-7169-5C46-B554-EA0DC9EE8189}" type="datetime4">
              <a:rPr lang="en-US" smtClean="0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Operation of the compact cyclotrons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Maintenance/repairs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Limited tasks require instructions and certification before work.</a:t>
            </a:r>
          </a:p>
          <a:p>
            <a:r>
              <a:rPr lang="en-US" dirty="0" smtClean="0"/>
              <a:t>Due to dose sharing, expertise is not the main criterion in determining who does a given task. All </a:t>
            </a:r>
            <a:r>
              <a:rPr lang="en-US" dirty="0" smtClean="0"/>
              <a:t>ATG employees </a:t>
            </a:r>
            <a:r>
              <a:rPr lang="en-US" dirty="0" smtClean="0"/>
              <a:t>are required to share dose.</a:t>
            </a:r>
          </a:p>
          <a:p>
            <a:r>
              <a:rPr lang="en-US" dirty="0" smtClean="0"/>
              <a:t>Limited number of “Experts”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888" y="2667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of the compact cyclotrons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463BB-7169-5C46-B554-EA0DC9EE8189}" type="datetime4">
              <a:rPr lang="en-US" smtClean="0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Operation of the compact cyclotrons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Maintenance/repairs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Preventive Maintenance is done in 6 months intervals for a four year cycle.</a:t>
            </a:r>
          </a:p>
          <a:p>
            <a:r>
              <a:rPr lang="en-US" dirty="0" smtClean="0"/>
              <a:t>Reasonably low dose incurred in PM but high value of damage averted.</a:t>
            </a:r>
          </a:p>
          <a:p>
            <a:r>
              <a:rPr lang="en-US" dirty="0" smtClean="0"/>
              <a:t>The intervals are dynamic and can be adjusted as new info becomes available. 2013 was when last adjustment was made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888" y="2667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of the compact cyclotrons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463BB-7169-5C46-B554-EA0DC9EE8189}" type="datetime4">
              <a:rPr lang="en-US" smtClean="0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Operation of the compact cyclotrons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Maintenance/repairs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888" y="2667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of the compact cyclotrons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463BB-7169-5C46-B554-EA0DC9EE8189}" type="datetime4">
              <a:rPr lang="en-US" smtClean="0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Operation of the compact cyclotrons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/>
        </p:nvGraphicFramePr>
        <p:xfrm>
          <a:off x="457200" y="2044700"/>
          <a:ext cx="8229600" cy="3606800"/>
        </p:xfrm>
        <a:graphic>
          <a:graphicData uri="http://schemas.openxmlformats.org/presentationml/2006/ole">
            <p:oleObj spid="_x0000_s3074" name="Worksheet" r:id="rId3" imgW="12306176" imgH="540081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Maintenance/repairs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following graph tracks the changes to “Expert” dose for the last three years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Expert dose share decreases with time for the last three years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888" y="2667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of the compact cyclotrons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463BB-7169-5C46-B554-EA0DC9EE8189}" type="datetime4">
              <a:rPr lang="en-US" smtClean="0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Operation of the compact cyclotrons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Maintenance/repairs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888" y="2667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of the compact cyclotrons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463BB-7169-5C46-B554-EA0DC9EE8189}" type="datetime4">
              <a:rPr lang="en-US" smtClean="0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Operation of the compact cyclotrons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49076334"/>
              </p:ext>
            </p:extLst>
          </p:nvPr>
        </p:nvGraphicFramePr>
        <p:xfrm>
          <a:off x="708660" y="1912620"/>
          <a:ext cx="7978140" cy="421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Maintenance/repairs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we have works for 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Is it perfect ?  No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Needs improvements? Yes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888" y="2667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of the compact cyclotrons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463BB-7169-5C46-B554-EA0DC9EE8189}" type="datetime4">
              <a:rPr lang="en-US" smtClean="0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Operation of the compact cyclotrons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Regulatory and documentation requirements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Needed but it takes time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 for automation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Existing individual systems were not connected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Needs for integration of the old systems into coherent and functional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to get there?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888" y="2667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of the compact cyclotrons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463BB-7169-5C46-B554-EA0DC9EE8189}" type="datetime4">
              <a:rPr lang="en-US" smtClean="0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Operation of the compact cyclotrons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Regulatory and documentation requirements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There is no commercial platform to connect these old systems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Is in house solution the best answer? Time will show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 are working on full integration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888" y="2667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of the compact cyclotrons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463BB-7169-5C46-B554-EA0DC9EE8189}" type="datetime4">
              <a:rPr lang="en-US" smtClean="0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Operation of the compact cyclotrons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Applied Technology Group (ATG) </a:t>
            </a:r>
            <a:r>
              <a:rPr lang="en-US" dirty="0" smtClean="0"/>
              <a:t>is a </a:t>
            </a:r>
            <a:r>
              <a:rPr lang="en-US" dirty="0" smtClean="0"/>
              <a:t>part of TRIUMF working closely with NORDION for over 30 years</a:t>
            </a:r>
          </a:p>
          <a:p>
            <a:r>
              <a:rPr lang="en-US" dirty="0" smtClean="0"/>
              <a:t>ATG </a:t>
            </a:r>
            <a:r>
              <a:rPr lang="en-US" dirty="0" smtClean="0"/>
              <a:t>provides </a:t>
            </a:r>
            <a:r>
              <a:rPr lang="en-US" dirty="0" smtClean="0"/>
              <a:t>irradiation service to NORDION</a:t>
            </a:r>
          </a:p>
          <a:p>
            <a:r>
              <a:rPr lang="en-US" dirty="0" smtClean="0"/>
              <a:t>ATG </a:t>
            </a:r>
            <a:r>
              <a:rPr lang="en-US" dirty="0" smtClean="0"/>
              <a:t>consists </a:t>
            </a:r>
            <a:r>
              <a:rPr lang="en-US" dirty="0" smtClean="0"/>
              <a:t>30 people, engineers, technologists and technicians</a:t>
            </a:r>
          </a:p>
          <a:p>
            <a:r>
              <a:rPr lang="en-US" dirty="0" smtClean="0"/>
              <a:t>ATG operates and maintains three cyclotrons</a:t>
            </a:r>
          </a:p>
          <a:p>
            <a:pPr lvl="1"/>
            <a:r>
              <a:rPr lang="en-US" dirty="0" smtClean="0"/>
              <a:t>CP42</a:t>
            </a:r>
          </a:p>
          <a:p>
            <a:pPr lvl="1"/>
            <a:r>
              <a:rPr lang="en-US" dirty="0" smtClean="0"/>
              <a:t>TR30-1</a:t>
            </a:r>
          </a:p>
          <a:p>
            <a:pPr lvl="1"/>
            <a:r>
              <a:rPr lang="en-US" dirty="0" smtClean="0"/>
              <a:t>TR30-2</a:t>
            </a:r>
          </a:p>
          <a:p>
            <a:r>
              <a:rPr lang="en-US" dirty="0" smtClean="0"/>
              <a:t>ATG </a:t>
            </a:r>
            <a:r>
              <a:rPr lang="en-US" dirty="0" smtClean="0"/>
              <a:t>is also responsible for </a:t>
            </a:r>
            <a:r>
              <a:rPr lang="en-US" dirty="0" smtClean="0"/>
              <a:t>building safety and all </a:t>
            </a:r>
            <a:r>
              <a:rPr lang="en-US" dirty="0" smtClean="0"/>
              <a:t>building services</a:t>
            </a:r>
            <a:r>
              <a:rPr lang="en-US" dirty="0" smtClean="0"/>
              <a:t>:, </a:t>
            </a:r>
            <a:r>
              <a:rPr lang="en-US" dirty="0" smtClean="0"/>
              <a:t>nuclear ventilation, compressed air, water cooling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888" y="2667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of the compact cyclotrons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463BB-7169-5C46-B554-EA0DC9EE8189}" type="datetime4">
              <a:rPr lang="en-US" smtClean="0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Operation of the compact cyclotrons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Regulatory and documentation requirements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This full integration includes: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Cyclotron log books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Shift schedule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Beam/maintenance scheduling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Inventory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Work order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Document control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888" y="2667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of the compact cyclotrons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463BB-7169-5C46-B554-EA0DC9EE8189}" type="datetime4">
              <a:rPr lang="en-US" smtClean="0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Operation of the compact cyclotrons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Challenges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Just in time manufacturing</a:t>
            </a:r>
          </a:p>
          <a:p>
            <a:r>
              <a:rPr lang="en-US" dirty="0" smtClean="0"/>
              <a:t>Radiation dose</a:t>
            </a:r>
          </a:p>
          <a:p>
            <a:r>
              <a:rPr lang="en-US" dirty="0" smtClean="0"/>
              <a:t>Skills required vs. small pool of people</a:t>
            </a:r>
          </a:p>
          <a:p>
            <a:r>
              <a:rPr lang="en-US" dirty="0" smtClean="0"/>
              <a:t>Maintenance/repairs</a:t>
            </a:r>
          </a:p>
          <a:p>
            <a:r>
              <a:rPr lang="en-US" dirty="0" smtClean="0"/>
              <a:t>Regulatory and documentation requirements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888" y="2667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of the compact cyclotrons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463BB-7169-5C46-B554-EA0DC9EE8189}" type="datetime4">
              <a:rPr lang="en-US" smtClean="0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Operation of the compact cyclotrons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888" y="2667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of the compact cyclotrons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463BB-7169-5C46-B554-EA0DC9EE8189}" type="datetime4">
              <a:rPr lang="en-US" smtClean="0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Operation of the compact cyclotrons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Just in time manufacturing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advance knowledge of production requirements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 for flexibility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 for contingency planning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Radiation dose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Dose reduction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Equipment activation reduction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Dose planning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Skills selection for the task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888" y="2667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of the compact cyclotrons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463BB-7169-5C46-B554-EA0DC9EE8189}" type="datetime4">
              <a:rPr lang="en-US" smtClean="0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Operation of the compact cyclotrons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888" y="2667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of the compact cyclotrons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463BB-7169-5C46-B554-EA0DC9EE8189}" type="datetime4">
              <a:rPr lang="en-US" smtClean="0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Operation of the compact cyclotrons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8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Skills vs. small pool of people</a:t>
            </a:r>
          </a:p>
          <a:p>
            <a:endParaRPr lang="en-US" dirty="0" smtClean="0"/>
          </a:p>
          <a:p>
            <a:r>
              <a:rPr lang="en-US" dirty="0" smtClean="0"/>
              <a:t>Who would be best for the job</a:t>
            </a:r>
          </a:p>
          <a:p>
            <a:r>
              <a:rPr lang="en-US" dirty="0" smtClean="0"/>
              <a:t>Who gets the lowest dose</a:t>
            </a:r>
          </a:p>
          <a:p>
            <a:r>
              <a:rPr lang="en-US" dirty="0" smtClean="0"/>
              <a:t>Who is available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888" y="2667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of the compact cyclotrons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463BB-7169-5C46-B554-EA0DC9EE8189}" type="datetime4">
              <a:rPr lang="en-US" smtClean="0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Operation of the compact cyclotrons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Maintenance/repairs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Planned vs. opportunistic</a:t>
            </a:r>
          </a:p>
          <a:p>
            <a:r>
              <a:rPr lang="en-US" dirty="0" smtClean="0"/>
              <a:t>ATG Maintenance program has two components:</a:t>
            </a:r>
          </a:p>
          <a:p>
            <a:pPr lvl="1"/>
            <a:r>
              <a:rPr lang="en-US" dirty="0" smtClean="0"/>
              <a:t>Preventive maintenance</a:t>
            </a:r>
          </a:p>
          <a:p>
            <a:pPr lvl="1"/>
            <a:r>
              <a:rPr lang="en-US" dirty="0" smtClean="0"/>
              <a:t>Corrective/opportunistic maintenance</a:t>
            </a:r>
          </a:p>
          <a:p>
            <a:r>
              <a:rPr lang="en-US" dirty="0" smtClean="0"/>
              <a:t>Is this a hybrid</a:t>
            </a:r>
            <a:r>
              <a:rPr lang="en-US" dirty="0" smtClean="0"/>
              <a:t>???</a:t>
            </a:r>
          </a:p>
          <a:p>
            <a:r>
              <a:rPr lang="en-US" dirty="0" smtClean="0"/>
              <a:t>Yes, because it is hard to get consistency of failure as illustrated in the following example, chart of extraction foil life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888" y="2667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 of the compact cyclotrons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463BB-7169-5C46-B554-EA0DC9EE8189}" type="datetime4">
              <a:rPr lang="en-US" smtClean="0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Operation of the compact cyclotrons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Operation of the compact cyclotrons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463BB-7169-5C46-B554-EA0DC9EE8189}" type="datetime4">
              <a:rPr lang="en-US" smtClean="0"/>
              <a:pPr>
                <a:defRPr/>
              </a:pPr>
              <a:t>October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Operation of the compact cyclotrons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2938" y="1744980"/>
            <a:ext cx="5656062" cy="452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460" y="1104389"/>
            <a:ext cx="298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Extraction foil life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udi Arabia visit">
  <a:themeElements>
    <a:clrScheme name="TRIUMF">
      <a:dk1>
        <a:srgbClr val="000000"/>
      </a:dk1>
      <a:lt1>
        <a:sysClr val="window" lastClr="FFFFFF"/>
      </a:lt1>
      <a:dk2>
        <a:srgbClr val="6E615D"/>
      </a:dk2>
      <a:lt2>
        <a:srgbClr val="EAE6E3"/>
      </a:lt2>
      <a:accent1>
        <a:srgbClr val="005BA8"/>
      </a:accent1>
      <a:accent2>
        <a:srgbClr val="A02A17"/>
      </a:accent2>
      <a:accent3>
        <a:srgbClr val="689550"/>
      </a:accent3>
      <a:accent4>
        <a:srgbClr val="F47B29"/>
      </a:accent4>
      <a:accent5>
        <a:srgbClr val="6E615D"/>
      </a:accent5>
      <a:accent6>
        <a:srgbClr val="AFA9A6"/>
      </a:accent6>
      <a:hlink>
        <a:srgbClr val="0000FF"/>
      </a:hlink>
      <a:folHlink>
        <a:srgbClr val="AFA9A6"/>
      </a:folHlink>
    </a:clrScheme>
    <a:fontScheme name="TRIUMF Preferred">
      <a:majorFont>
        <a:latin typeface="Myriad Pro"/>
        <a:ea typeface=""/>
        <a:cs typeface=""/>
        <a:font script="Grek"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aramond"/>
        <a:ea typeface=""/>
        <a:cs typeface=""/>
        <a:font script="Grek" typeface="Times New Roman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IUMF_PPT_07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Saudi Arabia visit</Template>
  <TotalTime>397</TotalTime>
  <Words>648</Words>
  <Application>Microsoft Office PowerPoint</Application>
  <PresentationFormat>On-screen Show (4:3)</PresentationFormat>
  <Paragraphs>183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Saudi Arabia visit</vt:lpstr>
      <vt:lpstr>Worksheet</vt:lpstr>
      <vt:lpstr>Slide 1</vt:lpstr>
      <vt:lpstr> Operation of the compact cyclotrons</vt:lpstr>
      <vt:lpstr> Operation of the compact cyclotrons</vt:lpstr>
      <vt:lpstr> Operation of the compact cyclotrons</vt:lpstr>
      <vt:lpstr> Operation of the compact cyclotrons</vt:lpstr>
      <vt:lpstr> Operation of the compact cyclotrons</vt:lpstr>
      <vt:lpstr> Operation of the compact cyclotrons</vt:lpstr>
      <vt:lpstr> Operation of the compact cyclotrons</vt:lpstr>
      <vt:lpstr>Operation of the compact cyclotrons</vt:lpstr>
      <vt:lpstr> Operation of the compact cyclotrons</vt:lpstr>
      <vt:lpstr> Operation of the compact cyclotrons</vt:lpstr>
      <vt:lpstr> Operation of the compact cyclotrons</vt:lpstr>
      <vt:lpstr> Operation of the compact cyclotrons</vt:lpstr>
      <vt:lpstr> Operation of the compact cyclotrons</vt:lpstr>
      <vt:lpstr> Operation of the compact cyclotrons</vt:lpstr>
      <vt:lpstr> Operation of the compact cyclotrons</vt:lpstr>
      <vt:lpstr> Operation of the compact cyclotrons</vt:lpstr>
      <vt:lpstr> Operation of the compact cyclotrons</vt:lpstr>
      <vt:lpstr> Operation of the compact cyclotrons</vt:lpstr>
      <vt:lpstr> Operation of the compact cyclotrons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joski</dc:creator>
  <cp:lastModifiedBy>joski</cp:lastModifiedBy>
  <cp:revision>42</cp:revision>
  <dcterms:created xsi:type="dcterms:W3CDTF">2014-05-02T16:46:07Z</dcterms:created>
  <dcterms:modified xsi:type="dcterms:W3CDTF">2014-10-24T15:24:00Z</dcterms:modified>
</cp:coreProperties>
</file>